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71"/>
  </p:notesMasterIdLst>
  <p:sldIdLst>
    <p:sldId id="401" r:id="rId6"/>
    <p:sldId id="390" r:id="rId7"/>
    <p:sldId id="464" r:id="rId8"/>
    <p:sldId id="385" r:id="rId9"/>
    <p:sldId id="391" r:id="rId10"/>
    <p:sldId id="386" r:id="rId11"/>
    <p:sldId id="433" r:id="rId12"/>
    <p:sldId id="428" r:id="rId13"/>
    <p:sldId id="432" r:id="rId14"/>
    <p:sldId id="420" r:id="rId15"/>
    <p:sldId id="437" r:id="rId16"/>
    <p:sldId id="419" r:id="rId17"/>
    <p:sldId id="438" r:id="rId18"/>
    <p:sldId id="366" r:id="rId19"/>
    <p:sldId id="354" r:id="rId20"/>
    <p:sldId id="426" r:id="rId21"/>
    <p:sldId id="439" r:id="rId22"/>
    <p:sldId id="363" r:id="rId23"/>
    <p:sldId id="441" r:id="rId24"/>
    <p:sldId id="416" r:id="rId25"/>
    <p:sldId id="442" r:id="rId26"/>
    <p:sldId id="457" r:id="rId27"/>
    <p:sldId id="440" r:id="rId28"/>
    <p:sldId id="468" r:id="rId29"/>
    <p:sldId id="443" r:id="rId30"/>
    <p:sldId id="431" r:id="rId31"/>
    <p:sldId id="436" r:id="rId32"/>
    <p:sldId id="417" r:id="rId33"/>
    <p:sldId id="449" r:id="rId34"/>
    <p:sldId id="434" r:id="rId35"/>
    <p:sldId id="450" r:id="rId36"/>
    <p:sldId id="359" r:id="rId37"/>
    <p:sldId id="445" r:id="rId38"/>
    <p:sldId id="357" r:id="rId39"/>
    <p:sldId id="446" r:id="rId40"/>
    <p:sldId id="412" r:id="rId41"/>
    <p:sldId id="447" r:id="rId42"/>
    <p:sldId id="424" r:id="rId43"/>
    <p:sldId id="435" r:id="rId44"/>
    <p:sldId id="427" r:id="rId45"/>
    <p:sldId id="451" r:id="rId46"/>
    <p:sldId id="410" r:id="rId47"/>
    <p:sldId id="452" r:id="rId48"/>
    <p:sldId id="356" r:id="rId49"/>
    <p:sldId id="454" r:id="rId50"/>
    <p:sldId id="397" r:id="rId51"/>
    <p:sldId id="421" r:id="rId52"/>
    <p:sldId id="367" r:id="rId53"/>
    <p:sldId id="353" r:id="rId54"/>
    <p:sldId id="365" r:id="rId55"/>
    <p:sldId id="459" r:id="rId56"/>
    <p:sldId id="469" r:id="rId57"/>
    <p:sldId id="430" r:id="rId58"/>
    <p:sldId id="406" r:id="rId59"/>
    <p:sldId id="418" r:id="rId60"/>
    <p:sldId id="466" r:id="rId61"/>
    <p:sldId id="461" r:id="rId62"/>
    <p:sldId id="470" r:id="rId63"/>
    <p:sldId id="360" r:id="rId64"/>
    <p:sldId id="458" r:id="rId65"/>
    <p:sldId id="467" r:id="rId66"/>
    <p:sldId id="460" r:id="rId67"/>
    <p:sldId id="456" r:id="rId68"/>
    <p:sldId id="462" r:id="rId69"/>
    <p:sldId id="465" r:id="rId70"/>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338" clrIdx="0">
    <p:extLst>
      <p:ext uri="{19B8F6BF-5375-455C-9EA6-DF929625EA0E}">
        <p15:presenceInfo xmlns:p15="http://schemas.microsoft.com/office/powerpoint/2012/main" userId="S::rebecca.donaldson@tribalgroup.com::de1bd23b-13b3-40c7-98d3-b019b9d9da5e" providerId="AD"/>
      </p:ext>
    </p:extLst>
  </p:cmAuthor>
  <p:cmAuthor id="2" name="Richard Perring" initials="RP" lastIdx="33" clrIdx="1">
    <p:extLst>
      <p:ext uri="{19B8F6BF-5375-455C-9EA6-DF929625EA0E}">
        <p15:presenceInfo xmlns:p15="http://schemas.microsoft.com/office/powerpoint/2012/main" userId="S::richard.perring@ncetm.org.uk::910642f3-8b82-4047-9df8-c09e43ada840" providerId="AD"/>
      </p:ext>
    </p:extLst>
  </p:cmAuthor>
  <p:cmAuthor id="3" name="Alison Hopper" initials="AH" lastIdx="47" clrIdx="2">
    <p:extLst>
      <p:ext uri="{19B8F6BF-5375-455C-9EA6-DF929625EA0E}">
        <p15:presenceInfo xmlns:p15="http://schemas.microsoft.com/office/powerpoint/2012/main" userId="S::alison.hopper@mei.org.uk::ca5996aa-ea7f-4b9b-84ac-8568eb6eb8f4" providerId="AD"/>
      </p:ext>
    </p:extLst>
  </p:cmAuthor>
  <p:cmAuthor id="4" name="Rachel J Houghton" initials="RJH" lastIdx="198" clrIdx="3">
    <p:extLst>
      <p:ext uri="{19B8F6BF-5375-455C-9EA6-DF929625EA0E}">
        <p15:presenceInfo xmlns:p15="http://schemas.microsoft.com/office/powerpoint/2012/main" userId="eb43c97e479d4048" providerId="Windows Live"/>
      </p:ext>
    </p:extLst>
  </p:cmAuthor>
  <p:cmAuthor id="5" name="Carol Knights" initials="CK" lastIdx="40" clrIdx="4">
    <p:extLst>
      <p:ext uri="{19B8F6BF-5375-455C-9EA6-DF929625EA0E}">
        <p15:presenceInfo xmlns:p15="http://schemas.microsoft.com/office/powerpoint/2012/main" userId="S::carol.knights@mei.org.uk::23be5868-5566-498b-9c06-a891da1c2ca3" providerId="AD"/>
      </p:ext>
    </p:extLst>
  </p:cmAuthor>
  <p:cmAuthor id="6" name="Gaynor Bahan" initials="GB" lastIdx="48" clrIdx="5">
    <p:extLst>
      <p:ext uri="{19B8F6BF-5375-455C-9EA6-DF929625EA0E}">
        <p15:presenceInfo xmlns:p15="http://schemas.microsoft.com/office/powerpoint/2012/main" userId="S::Gaynor.Bahan@ncetm.org.uk::d4c0f4d3-9322-4a8f-bf1c-fec75b6095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95959"/>
    <a:srgbClr val="C8E2E8"/>
    <a:srgbClr val="FFFFCC"/>
    <a:srgbClr val="585858"/>
    <a:srgbClr val="B07BD7"/>
    <a:srgbClr val="82CBDD"/>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7" autoAdjust="0"/>
    <p:restoredTop sz="85486" autoAdjust="0"/>
  </p:normalViewPr>
  <p:slideViewPr>
    <p:cSldViewPr snapToGrid="0" showGuides="1">
      <p:cViewPr varScale="1">
        <p:scale>
          <a:sx n="59" d="100"/>
          <a:sy n="59" d="100"/>
        </p:scale>
        <p:origin x="1440" y="78"/>
      </p:cViewPr>
      <p:guideLst>
        <p:guide orient="horz" pos="2296"/>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E3C7B80A-BD91-4AF8-8AA1-312C1F9FF333}"/>
    <pc:docChg chg="undo custSel modSld">
      <pc:chgData name="Rebecca Donaldson" userId="de1bd23b-13b3-40c7-98d3-b019b9d9da5e" providerId="ADAL" clId="{E3C7B80A-BD91-4AF8-8AA1-312C1F9FF333}" dt="2022-09-07T12:19:59.657" v="790" actId="20577"/>
      <pc:docMkLst>
        <pc:docMk/>
      </pc:docMkLst>
      <pc:sldChg chg="modSp mod">
        <pc:chgData name="Rebecca Donaldson" userId="de1bd23b-13b3-40c7-98d3-b019b9d9da5e" providerId="ADAL" clId="{E3C7B80A-BD91-4AF8-8AA1-312C1F9FF333}" dt="2022-09-07T09:31:35.946" v="30" actId="3626"/>
        <pc:sldMkLst>
          <pc:docMk/>
          <pc:sldMk cId="2262911692" sldId="354"/>
        </pc:sldMkLst>
        <pc:graphicFrameChg chg="mod modGraphic">
          <ac:chgData name="Rebecca Donaldson" userId="de1bd23b-13b3-40c7-98d3-b019b9d9da5e" providerId="ADAL" clId="{E3C7B80A-BD91-4AF8-8AA1-312C1F9FF333}" dt="2022-09-07T09:31:35.946" v="30" actId="3626"/>
          <ac:graphicFrameMkLst>
            <pc:docMk/>
            <pc:sldMk cId="2262911692" sldId="354"/>
            <ac:graphicFrameMk id="4" creationId="{3D778325-68AE-4AFD-A3FA-6A125902E67F}"/>
          </ac:graphicFrameMkLst>
        </pc:graphicFrameChg>
      </pc:sldChg>
      <pc:sldChg chg="modNotesTx">
        <pc:chgData name="Rebecca Donaldson" userId="de1bd23b-13b3-40c7-98d3-b019b9d9da5e" providerId="ADAL" clId="{E3C7B80A-BD91-4AF8-8AA1-312C1F9FF333}" dt="2022-09-07T12:19:59.657" v="790" actId="20577"/>
        <pc:sldMkLst>
          <pc:docMk/>
          <pc:sldMk cId="2631759951" sldId="385"/>
        </pc:sldMkLst>
      </pc:sldChg>
      <pc:sldChg chg="modSp mod">
        <pc:chgData name="Rebecca Donaldson" userId="de1bd23b-13b3-40c7-98d3-b019b9d9da5e" providerId="ADAL" clId="{E3C7B80A-BD91-4AF8-8AA1-312C1F9FF333}" dt="2022-09-07T09:31:08.423" v="24" actId="13219"/>
        <pc:sldMkLst>
          <pc:docMk/>
          <pc:sldMk cId="140687884" sldId="386"/>
        </pc:sldMkLst>
        <pc:graphicFrameChg chg="modGraphic">
          <ac:chgData name="Rebecca Donaldson" userId="de1bd23b-13b3-40c7-98d3-b019b9d9da5e" providerId="ADAL" clId="{E3C7B80A-BD91-4AF8-8AA1-312C1F9FF333}" dt="2022-09-07T09:31:08.423" v="24" actId="13219"/>
          <ac:graphicFrameMkLst>
            <pc:docMk/>
            <pc:sldMk cId="140687884" sldId="386"/>
            <ac:graphicFrameMk id="3" creationId="{E5A38C3F-4868-4ED2-89EA-4C70558367B5}"/>
          </ac:graphicFrameMkLst>
        </pc:graphicFrameChg>
      </pc:sldChg>
      <pc:sldChg chg="modSp mod">
        <pc:chgData name="Rebecca Donaldson" userId="de1bd23b-13b3-40c7-98d3-b019b9d9da5e" providerId="ADAL" clId="{E3C7B80A-BD91-4AF8-8AA1-312C1F9FF333}" dt="2022-09-07T09:31:01.022" v="23" actId="13219"/>
        <pc:sldMkLst>
          <pc:docMk/>
          <pc:sldMk cId="2712395274" sldId="433"/>
        </pc:sldMkLst>
        <pc:graphicFrameChg chg="mod modGraphic">
          <ac:chgData name="Rebecca Donaldson" userId="de1bd23b-13b3-40c7-98d3-b019b9d9da5e" providerId="ADAL" clId="{E3C7B80A-BD91-4AF8-8AA1-312C1F9FF333}" dt="2022-09-07T09:31:01.022" v="23" actId="13219"/>
          <ac:graphicFrameMkLst>
            <pc:docMk/>
            <pc:sldMk cId="2712395274" sldId="433"/>
            <ac:graphicFrameMk id="3" creationId="{E5A38C3F-4868-4ED2-89EA-4C70558367B5}"/>
          </ac:graphicFrameMkLst>
        </pc:graphicFrameChg>
      </pc:sldChg>
      <pc:sldChg chg="modSp mod">
        <pc:chgData name="Rebecca Donaldson" userId="de1bd23b-13b3-40c7-98d3-b019b9d9da5e" providerId="ADAL" clId="{E3C7B80A-BD91-4AF8-8AA1-312C1F9FF333}" dt="2022-09-07T09:31:26.862" v="29" actId="14734"/>
        <pc:sldMkLst>
          <pc:docMk/>
          <pc:sldMk cId="2454512834" sldId="438"/>
        </pc:sldMkLst>
        <pc:graphicFrameChg chg="mod modGraphic">
          <ac:chgData name="Rebecca Donaldson" userId="de1bd23b-13b3-40c7-98d3-b019b9d9da5e" providerId="ADAL" clId="{E3C7B80A-BD91-4AF8-8AA1-312C1F9FF333}" dt="2022-09-07T09:31:26.862" v="29" actId="14734"/>
          <ac:graphicFrameMkLst>
            <pc:docMk/>
            <pc:sldMk cId="2454512834" sldId="438"/>
            <ac:graphicFrameMk id="4" creationId="{3D778325-68AE-4AFD-A3FA-6A125902E67F}"/>
          </ac:graphicFrameMkLst>
        </pc:graphicFrameChg>
      </pc:sldChg>
      <pc:sldChg chg="modSp">
        <pc:chgData name="Rebecca Donaldson" userId="de1bd23b-13b3-40c7-98d3-b019b9d9da5e" providerId="ADAL" clId="{E3C7B80A-BD91-4AF8-8AA1-312C1F9FF333}" dt="2022-09-07T09:31:41.985" v="31"/>
        <pc:sldMkLst>
          <pc:docMk/>
          <pc:sldMk cId="4089701416" sldId="439"/>
        </pc:sldMkLst>
        <pc:graphicFrameChg chg="mod">
          <ac:chgData name="Rebecca Donaldson" userId="de1bd23b-13b3-40c7-98d3-b019b9d9da5e" providerId="ADAL" clId="{E3C7B80A-BD91-4AF8-8AA1-312C1F9FF333}" dt="2022-09-07T09:31:41.985" v="31"/>
          <ac:graphicFrameMkLst>
            <pc:docMk/>
            <pc:sldMk cId="4089701416" sldId="439"/>
            <ac:graphicFrameMk id="4" creationId="{3D778325-68AE-4AFD-A3FA-6A125902E67F}"/>
          </ac:graphicFrameMkLst>
        </pc:graphicFrameChg>
      </pc:sldChg>
      <pc:sldChg chg="modSp mod">
        <pc:chgData name="Rebecca Donaldson" userId="de1bd23b-13b3-40c7-98d3-b019b9d9da5e" providerId="ADAL" clId="{E3C7B80A-BD91-4AF8-8AA1-312C1F9FF333}" dt="2022-09-07T09:33:52.661" v="184" actId="3626"/>
        <pc:sldMkLst>
          <pc:docMk/>
          <pc:sldMk cId="2782988401" sldId="440"/>
        </pc:sldMkLst>
        <pc:graphicFrameChg chg="mod modGraphic">
          <ac:chgData name="Rebecca Donaldson" userId="de1bd23b-13b3-40c7-98d3-b019b9d9da5e" providerId="ADAL" clId="{E3C7B80A-BD91-4AF8-8AA1-312C1F9FF333}" dt="2022-09-07T09:33:52.661" v="184" actId="3626"/>
          <ac:graphicFrameMkLst>
            <pc:docMk/>
            <pc:sldMk cId="2782988401" sldId="440"/>
            <ac:graphicFrameMk id="4" creationId="{3D778325-68AE-4AFD-A3FA-6A125902E67F}"/>
          </ac:graphicFrameMkLst>
        </pc:graphicFrameChg>
      </pc:sldChg>
      <pc:sldChg chg="modSp mod">
        <pc:chgData name="Rebecca Donaldson" userId="de1bd23b-13b3-40c7-98d3-b019b9d9da5e" providerId="ADAL" clId="{E3C7B80A-BD91-4AF8-8AA1-312C1F9FF333}" dt="2022-09-07T09:31:48.962" v="32" actId="3626"/>
        <pc:sldMkLst>
          <pc:docMk/>
          <pc:sldMk cId="2602128869" sldId="441"/>
        </pc:sldMkLst>
        <pc:graphicFrameChg chg="mod modGraphic">
          <ac:chgData name="Rebecca Donaldson" userId="de1bd23b-13b3-40c7-98d3-b019b9d9da5e" providerId="ADAL" clId="{E3C7B80A-BD91-4AF8-8AA1-312C1F9FF333}" dt="2022-09-07T09:31:48.962" v="32" actId="3626"/>
          <ac:graphicFrameMkLst>
            <pc:docMk/>
            <pc:sldMk cId="2602128869" sldId="441"/>
            <ac:graphicFrameMk id="4" creationId="{3D778325-68AE-4AFD-A3FA-6A125902E67F}"/>
          </ac:graphicFrameMkLst>
        </pc:graphicFrameChg>
      </pc:sldChg>
      <pc:sldChg chg="modSp mod">
        <pc:chgData name="Rebecca Donaldson" userId="de1bd23b-13b3-40c7-98d3-b019b9d9da5e" providerId="ADAL" clId="{E3C7B80A-BD91-4AF8-8AA1-312C1F9FF333}" dt="2022-09-07T09:36:21.030" v="197" actId="20577"/>
        <pc:sldMkLst>
          <pc:docMk/>
          <pc:sldMk cId="2508183614" sldId="442"/>
        </pc:sldMkLst>
        <pc:graphicFrameChg chg="mod modGraphic">
          <ac:chgData name="Rebecca Donaldson" userId="de1bd23b-13b3-40c7-98d3-b019b9d9da5e" providerId="ADAL" clId="{E3C7B80A-BD91-4AF8-8AA1-312C1F9FF333}" dt="2022-09-07T09:36:21.030" v="197" actId="20577"/>
          <ac:graphicFrameMkLst>
            <pc:docMk/>
            <pc:sldMk cId="2508183614" sldId="442"/>
            <ac:graphicFrameMk id="4" creationId="{3D778325-68AE-4AFD-A3FA-6A125902E67F}"/>
          </ac:graphicFrameMkLst>
        </pc:graphicFrameChg>
      </pc:sldChg>
      <pc:sldChg chg="addSp modSp mod">
        <pc:chgData name="Rebecca Donaldson" userId="de1bd23b-13b3-40c7-98d3-b019b9d9da5e" providerId="ADAL" clId="{E3C7B80A-BD91-4AF8-8AA1-312C1F9FF333}" dt="2022-09-07T12:18:46.998" v="765" actId="20577"/>
        <pc:sldMkLst>
          <pc:docMk/>
          <pc:sldMk cId="1875991004" sldId="443"/>
        </pc:sldMkLst>
        <pc:graphicFrameChg chg="add mod">
          <ac:chgData name="Rebecca Donaldson" userId="de1bd23b-13b3-40c7-98d3-b019b9d9da5e" providerId="ADAL" clId="{E3C7B80A-BD91-4AF8-8AA1-312C1F9FF333}" dt="2022-09-07T12:18:34.078" v="764"/>
          <ac:graphicFrameMkLst>
            <pc:docMk/>
            <pc:sldMk cId="1875991004" sldId="443"/>
            <ac:graphicFrameMk id="3" creationId="{8A88BC3D-179C-8486-4AD8-228B0A919156}"/>
          </ac:graphicFrameMkLst>
        </pc:graphicFrameChg>
        <pc:graphicFrameChg chg="mod modGraphic">
          <ac:chgData name="Rebecca Donaldson" userId="de1bd23b-13b3-40c7-98d3-b019b9d9da5e" providerId="ADAL" clId="{E3C7B80A-BD91-4AF8-8AA1-312C1F9FF333}" dt="2022-09-07T12:18:46.998" v="765" actId="20577"/>
          <ac:graphicFrameMkLst>
            <pc:docMk/>
            <pc:sldMk cId="1875991004" sldId="443"/>
            <ac:graphicFrameMk id="4" creationId="{3D778325-68AE-4AFD-A3FA-6A125902E67F}"/>
          </ac:graphicFrameMkLst>
        </pc:graphicFrameChg>
      </pc:sldChg>
      <pc:sldChg chg="modSp mod">
        <pc:chgData name="Rebecca Donaldson" userId="de1bd23b-13b3-40c7-98d3-b019b9d9da5e" providerId="ADAL" clId="{E3C7B80A-BD91-4AF8-8AA1-312C1F9FF333}" dt="2022-09-07T09:40:28.742" v="758" actId="20577"/>
        <pc:sldMkLst>
          <pc:docMk/>
          <pc:sldMk cId="3564582425" sldId="445"/>
        </pc:sldMkLst>
        <pc:graphicFrameChg chg="modGraphic">
          <ac:chgData name="Rebecca Donaldson" userId="de1bd23b-13b3-40c7-98d3-b019b9d9da5e" providerId="ADAL" clId="{E3C7B80A-BD91-4AF8-8AA1-312C1F9FF333}" dt="2022-09-07T09:40:28.742" v="758" actId="20577"/>
          <ac:graphicFrameMkLst>
            <pc:docMk/>
            <pc:sldMk cId="3564582425" sldId="445"/>
            <ac:graphicFrameMk id="4" creationId="{3D778325-68AE-4AFD-A3FA-6A125902E67F}"/>
          </ac:graphicFrameMkLst>
        </pc:graphicFrameChg>
      </pc:sldChg>
      <pc:sldChg chg="modSp mod">
        <pc:chgData name="Rebecca Donaldson" userId="de1bd23b-13b3-40c7-98d3-b019b9d9da5e" providerId="ADAL" clId="{E3C7B80A-BD91-4AF8-8AA1-312C1F9FF333}" dt="2022-09-07T09:40:52.162" v="759" actId="3626"/>
        <pc:sldMkLst>
          <pc:docMk/>
          <pc:sldMk cId="3769036559" sldId="446"/>
        </pc:sldMkLst>
        <pc:graphicFrameChg chg="mod modGraphic">
          <ac:chgData name="Rebecca Donaldson" userId="de1bd23b-13b3-40c7-98d3-b019b9d9da5e" providerId="ADAL" clId="{E3C7B80A-BD91-4AF8-8AA1-312C1F9FF333}" dt="2022-09-07T09:40:52.162" v="759" actId="3626"/>
          <ac:graphicFrameMkLst>
            <pc:docMk/>
            <pc:sldMk cId="3769036559" sldId="446"/>
            <ac:graphicFrameMk id="4" creationId="{3D778325-68AE-4AFD-A3FA-6A125902E67F}"/>
          </ac:graphicFrameMkLst>
        </pc:graphicFrameChg>
      </pc:sldChg>
      <pc:sldChg chg="modSp mod">
        <pc:chgData name="Rebecca Donaldson" userId="de1bd23b-13b3-40c7-98d3-b019b9d9da5e" providerId="ADAL" clId="{E3C7B80A-BD91-4AF8-8AA1-312C1F9FF333}" dt="2022-09-07T09:41:00.049" v="760" actId="3626"/>
        <pc:sldMkLst>
          <pc:docMk/>
          <pc:sldMk cId="2157615070" sldId="447"/>
        </pc:sldMkLst>
        <pc:graphicFrameChg chg="mod modGraphic">
          <ac:chgData name="Rebecca Donaldson" userId="de1bd23b-13b3-40c7-98d3-b019b9d9da5e" providerId="ADAL" clId="{E3C7B80A-BD91-4AF8-8AA1-312C1F9FF333}" dt="2022-09-07T09:41:00.049" v="760" actId="3626"/>
          <ac:graphicFrameMkLst>
            <pc:docMk/>
            <pc:sldMk cId="2157615070" sldId="447"/>
            <ac:graphicFrameMk id="4" creationId="{3D778325-68AE-4AFD-A3FA-6A125902E67F}"/>
          </ac:graphicFrameMkLst>
        </pc:graphicFrameChg>
      </pc:sldChg>
      <pc:sldChg chg="modSp mod">
        <pc:chgData name="Rebecca Donaldson" userId="de1bd23b-13b3-40c7-98d3-b019b9d9da5e" providerId="ADAL" clId="{E3C7B80A-BD91-4AF8-8AA1-312C1F9FF333}" dt="2022-09-07T09:38:30.679" v="565" actId="20577"/>
        <pc:sldMkLst>
          <pc:docMk/>
          <pc:sldMk cId="650899693" sldId="449"/>
        </pc:sldMkLst>
        <pc:graphicFrameChg chg="mod modGraphic">
          <ac:chgData name="Rebecca Donaldson" userId="de1bd23b-13b3-40c7-98d3-b019b9d9da5e" providerId="ADAL" clId="{E3C7B80A-BD91-4AF8-8AA1-312C1F9FF333}" dt="2022-09-07T09:38:30.679" v="565" actId="20577"/>
          <ac:graphicFrameMkLst>
            <pc:docMk/>
            <pc:sldMk cId="650899693" sldId="449"/>
            <ac:graphicFrameMk id="4" creationId="{3D778325-68AE-4AFD-A3FA-6A125902E67F}"/>
          </ac:graphicFrameMkLst>
        </pc:graphicFrameChg>
      </pc:sldChg>
      <pc:sldChg chg="modSp mod">
        <pc:chgData name="Rebecca Donaldson" userId="de1bd23b-13b3-40c7-98d3-b019b9d9da5e" providerId="ADAL" clId="{E3C7B80A-BD91-4AF8-8AA1-312C1F9FF333}" dt="2022-09-07T09:39:54.073" v="672" actId="3626"/>
        <pc:sldMkLst>
          <pc:docMk/>
          <pc:sldMk cId="2114271108" sldId="450"/>
        </pc:sldMkLst>
        <pc:graphicFrameChg chg="mod modGraphic">
          <ac:chgData name="Rebecca Donaldson" userId="de1bd23b-13b3-40c7-98d3-b019b9d9da5e" providerId="ADAL" clId="{E3C7B80A-BD91-4AF8-8AA1-312C1F9FF333}" dt="2022-09-07T09:39:54.073" v="672" actId="3626"/>
          <ac:graphicFrameMkLst>
            <pc:docMk/>
            <pc:sldMk cId="2114271108" sldId="450"/>
            <ac:graphicFrameMk id="4" creationId="{3D778325-68AE-4AFD-A3FA-6A125902E67F}"/>
          </ac:graphicFrameMkLst>
        </pc:graphicFrameChg>
      </pc:sldChg>
      <pc:sldChg chg="modSp mod">
        <pc:chgData name="Rebecca Donaldson" userId="de1bd23b-13b3-40c7-98d3-b019b9d9da5e" providerId="ADAL" clId="{E3C7B80A-BD91-4AF8-8AA1-312C1F9FF333}" dt="2022-09-07T09:41:11.381" v="761" actId="3626"/>
        <pc:sldMkLst>
          <pc:docMk/>
          <pc:sldMk cId="3361968966" sldId="451"/>
        </pc:sldMkLst>
        <pc:graphicFrameChg chg="mod modGraphic">
          <ac:chgData name="Rebecca Donaldson" userId="de1bd23b-13b3-40c7-98d3-b019b9d9da5e" providerId="ADAL" clId="{E3C7B80A-BD91-4AF8-8AA1-312C1F9FF333}" dt="2022-09-07T09:41:11.381" v="761" actId="3626"/>
          <ac:graphicFrameMkLst>
            <pc:docMk/>
            <pc:sldMk cId="3361968966" sldId="451"/>
            <ac:graphicFrameMk id="4" creationId="{3D778325-68AE-4AFD-A3FA-6A125902E67F}"/>
          </ac:graphicFrameMkLst>
        </pc:graphicFrameChg>
      </pc:sldChg>
      <pc:sldChg chg="modSp mod">
        <pc:chgData name="Rebecca Donaldson" userId="de1bd23b-13b3-40c7-98d3-b019b9d9da5e" providerId="ADAL" clId="{E3C7B80A-BD91-4AF8-8AA1-312C1F9FF333}" dt="2022-09-07T09:41:34.864" v="762" actId="3626"/>
        <pc:sldMkLst>
          <pc:docMk/>
          <pc:sldMk cId="437418265" sldId="454"/>
        </pc:sldMkLst>
        <pc:graphicFrameChg chg="mod modGraphic">
          <ac:chgData name="Rebecca Donaldson" userId="de1bd23b-13b3-40c7-98d3-b019b9d9da5e" providerId="ADAL" clId="{E3C7B80A-BD91-4AF8-8AA1-312C1F9FF333}" dt="2022-09-07T09:41:34.864" v="762" actId="3626"/>
          <ac:graphicFrameMkLst>
            <pc:docMk/>
            <pc:sldMk cId="437418265" sldId="454"/>
            <ac:graphicFrameMk id="4" creationId="{3D778325-68AE-4AFD-A3FA-6A125902E67F}"/>
          </ac:graphicFrameMkLst>
        </pc:graphicFrameChg>
      </pc:sldChg>
    </pc:docChg>
  </pc:docChgLst>
  <pc:docChgLst>
    <pc:chgData name="Bethanie Goodliff" userId="8525f53f-a5d4-49a0-b205-476dc8a76e72" providerId="ADAL" clId="{F5967493-DF88-42F2-B6DD-FD0F9A436C61}"/>
    <pc:docChg chg="modSld">
      <pc:chgData name="Bethanie Goodliff" userId="8525f53f-a5d4-49a0-b205-476dc8a76e72" providerId="ADAL" clId="{F5967493-DF88-42F2-B6DD-FD0F9A436C61}" dt="2022-10-17T10:52:44.091" v="16" actId="20577"/>
      <pc:docMkLst>
        <pc:docMk/>
      </pc:docMkLst>
      <pc:sldChg chg="modSp mod">
        <pc:chgData name="Bethanie Goodliff" userId="8525f53f-a5d4-49a0-b205-476dc8a76e72" providerId="ADAL" clId="{F5967493-DF88-42F2-B6DD-FD0F9A436C61}" dt="2022-10-17T10:51:44.097" v="1" actId="20577"/>
        <pc:sldMkLst>
          <pc:docMk/>
          <pc:sldMk cId="2508183614" sldId="442"/>
        </pc:sldMkLst>
        <pc:graphicFrameChg chg="modGraphic">
          <ac:chgData name="Bethanie Goodliff" userId="8525f53f-a5d4-49a0-b205-476dc8a76e72" providerId="ADAL" clId="{F5967493-DF88-42F2-B6DD-FD0F9A436C61}" dt="2022-10-17T10:51:44.097" v="1" actId="20577"/>
          <ac:graphicFrameMkLst>
            <pc:docMk/>
            <pc:sldMk cId="2508183614" sldId="442"/>
            <ac:graphicFrameMk id="4" creationId="{3D778325-68AE-4AFD-A3FA-6A125902E67F}"/>
          </ac:graphicFrameMkLst>
        </pc:graphicFrameChg>
      </pc:sldChg>
      <pc:sldChg chg="modSp mod">
        <pc:chgData name="Bethanie Goodliff" userId="8525f53f-a5d4-49a0-b205-476dc8a76e72" providerId="ADAL" clId="{F5967493-DF88-42F2-B6DD-FD0F9A436C61}" dt="2022-10-17T10:51:58.670" v="3" actId="20577"/>
        <pc:sldMkLst>
          <pc:docMk/>
          <pc:sldMk cId="1875991004" sldId="443"/>
        </pc:sldMkLst>
        <pc:graphicFrameChg chg="modGraphic">
          <ac:chgData name="Bethanie Goodliff" userId="8525f53f-a5d4-49a0-b205-476dc8a76e72" providerId="ADAL" clId="{F5967493-DF88-42F2-B6DD-FD0F9A436C61}" dt="2022-10-17T10:51:58.670" v="3" actId="20577"/>
          <ac:graphicFrameMkLst>
            <pc:docMk/>
            <pc:sldMk cId="1875991004" sldId="443"/>
            <ac:graphicFrameMk id="4" creationId="{3D778325-68AE-4AFD-A3FA-6A125902E67F}"/>
          </ac:graphicFrameMkLst>
        </pc:graphicFrameChg>
      </pc:sldChg>
      <pc:sldChg chg="modSp mod">
        <pc:chgData name="Bethanie Goodliff" userId="8525f53f-a5d4-49a0-b205-476dc8a76e72" providerId="ADAL" clId="{F5967493-DF88-42F2-B6DD-FD0F9A436C61}" dt="2022-10-17T10:52:44.091" v="16" actId="20577"/>
        <pc:sldMkLst>
          <pc:docMk/>
          <pc:sldMk cId="3564582425" sldId="445"/>
        </pc:sldMkLst>
        <pc:graphicFrameChg chg="modGraphic">
          <ac:chgData name="Bethanie Goodliff" userId="8525f53f-a5d4-49a0-b205-476dc8a76e72" providerId="ADAL" clId="{F5967493-DF88-42F2-B6DD-FD0F9A436C61}" dt="2022-10-17T10:52:44.091" v="16" actId="20577"/>
          <ac:graphicFrameMkLst>
            <pc:docMk/>
            <pc:sldMk cId="3564582425" sldId="445"/>
            <ac:graphicFrameMk id="4" creationId="{3D778325-68AE-4AFD-A3FA-6A125902E67F}"/>
          </ac:graphicFrameMkLst>
        </pc:graphicFrameChg>
      </pc:sldChg>
      <pc:sldChg chg="modSp mod">
        <pc:chgData name="Bethanie Goodliff" userId="8525f53f-a5d4-49a0-b205-476dc8a76e72" providerId="ADAL" clId="{F5967493-DF88-42F2-B6DD-FD0F9A436C61}" dt="2022-10-17T10:52:13.233" v="5" actId="20577"/>
        <pc:sldMkLst>
          <pc:docMk/>
          <pc:sldMk cId="650899693" sldId="449"/>
        </pc:sldMkLst>
        <pc:graphicFrameChg chg="modGraphic">
          <ac:chgData name="Bethanie Goodliff" userId="8525f53f-a5d4-49a0-b205-476dc8a76e72" providerId="ADAL" clId="{F5967493-DF88-42F2-B6DD-FD0F9A436C61}" dt="2022-10-17T10:52:13.233" v="5" actId="20577"/>
          <ac:graphicFrameMkLst>
            <pc:docMk/>
            <pc:sldMk cId="650899693" sldId="449"/>
            <ac:graphicFrameMk id="4" creationId="{3D778325-68AE-4AFD-A3FA-6A125902E67F}"/>
          </ac:graphicFrameMkLst>
        </pc:graphicFrameChg>
      </pc:sldChg>
      <pc:sldChg chg="modSp mod">
        <pc:chgData name="Bethanie Goodliff" userId="8525f53f-a5d4-49a0-b205-476dc8a76e72" providerId="ADAL" clId="{F5967493-DF88-42F2-B6DD-FD0F9A436C61}" dt="2022-10-17T10:52:30.320" v="11" actId="20577"/>
        <pc:sldMkLst>
          <pc:docMk/>
          <pc:sldMk cId="2114271108" sldId="450"/>
        </pc:sldMkLst>
        <pc:graphicFrameChg chg="modGraphic">
          <ac:chgData name="Bethanie Goodliff" userId="8525f53f-a5d4-49a0-b205-476dc8a76e72" providerId="ADAL" clId="{F5967493-DF88-42F2-B6DD-FD0F9A436C61}" dt="2022-10-17T10:52:30.320" v="11" actId="20577"/>
          <ac:graphicFrameMkLst>
            <pc:docMk/>
            <pc:sldMk cId="2114271108" sldId="450"/>
            <ac:graphicFrameMk id="4" creationId="{3D778325-68AE-4AFD-A3FA-6A125902E67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17/10/2022</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408898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You may need to clarify with students that part b builds on from part a, in that one triangle has been added to the left-hand side and two to the right-hand side.</a:t>
            </a:r>
            <a:endParaRPr lang="en-GB" b="1" dirty="0"/>
          </a:p>
          <a:p>
            <a:endParaRPr lang="en-GB" b="1" dirty="0"/>
          </a:p>
          <a:p>
            <a:r>
              <a:rPr lang="en-GB" b="1" dirty="0"/>
              <a:t>Answers</a:t>
            </a:r>
          </a:p>
          <a:p>
            <a:r>
              <a:rPr lang="en-GB" b="0" dirty="0"/>
              <a:t>a) Any answers where triangle + circle = 9. There are an infinite number of answers unless integer is specified).</a:t>
            </a:r>
          </a:p>
          <a:p>
            <a:r>
              <a:rPr lang="en-GB" b="0" dirty="0"/>
              <a:t>b) The triangles have a mass of 2, the circle has a mass of 7. There are no other answers.</a:t>
            </a:r>
          </a:p>
          <a:p>
            <a:r>
              <a:rPr lang="en-GB" b="0" dirty="0"/>
              <a:t>c) We could double the number of shapes on the left-hand side (add two more triangles and one more circle). Students may also suggest removing a triangle and adding two more circles.</a:t>
            </a:r>
          </a:p>
          <a:p>
            <a:endParaRPr lang="en-GB" b="0" dirty="0"/>
          </a:p>
          <a:p>
            <a:r>
              <a:rPr lang="en-GB" b="0" dirty="0"/>
              <a:t>? If it was 19, then this could only be achieved by adding triangles (in this case four to have a value of 8). </a:t>
            </a:r>
          </a:p>
          <a:p>
            <a:r>
              <a:rPr lang="en-GB" b="0" dirty="0"/>
              <a:t>If it was 14, then we would need to remove some shapes on the left-hand side before adding any if it were to be possible. Any additional triangles would have a 11 + 2 = 13 and 11 + 2 + 2 = 15. For example, removed two triangles and add a circle.</a:t>
            </a:r>
          </a:p>
          <a:p>
            <a:r>
              <a:rPr lang="en-GB" b="0" dirty="0"/>
              <a:t>If it was 25, then we could achieve this either through adding two circles or seven triangles, since both have a value of 14 and 25 is 14 greater than 11.</a:t>
            </a:r>
          </a:p>
          <a:p>
            <a:r>
              <a:rPr lang="en-GB" b="0" dirty="0"/>
              <a:t>If it was 30, then we could only add one circle and six triangles.</a:t>
            </a:r>
          </a:p>
          <a:p>
            <a:endParaRPr lang="en-GB" b="1" dirty="0"/>
          </a:p>
          <a:p>
            <a:r>
              <a:rPr lang="en-GB" b="1" dirty="0"/>
              <a:t>Suggested questioning</a:t>
            </a:r>
          </a:p>
          <a:p>
            <a:r>
              <a:rPr lang="en-GB" b="0" dirty="0"/>
              <a:t>What is the same? What is different?</a:t>
            </a:r>
          </a:p>
          <a:p>
            <a:r>
              <a:rPr lang="en-GB" b="0" dirty="0"/>
              <a:t>When can you have multiple answers? When can you only have one answer?</a:t>
            </a:r>
          </a:p>
          <a:p>
            <a:r>
              <a:rPr lang="en-GB" b="0" dirty="0"/>
              <a:t>From part b onwards: what numbers is it possible to have on the right-hand side? Is every number possible?</a:t>
            </a:r>
          </a:p>
          <a:p>
            <a:endParaRPr lang="en-GB" b="0" dirty="0"/>
          </a:p>
          <a:p>
            <a:r>
              <a:rPr lang="en-GB" b="1" dirty="0"/>
              <a:t>Things to think about</a:t>
            </a:r>
          </a:p>
          <a:p>
            <a:r>
              <a:rPr lang="en-GB" dirty="0"/>
              <a:t>As with Checkpoint 1, Checkpoint 2 uses the representation of a balanced scales to replicate an equation. The language of ‘mass’ rather than ‘value’ is deliberately used to make the context more realistic. The difference between variables and specific unknowns is touched upon in the progression from part a, where the circle and triangle could each represent any mass that sums to 9, to part b, where it is made clear that the mass of the triangle is 2 and therefore the circle is 7. This idea is further developed in Checkpoints </a:t>
            </a:r>
            <a:r>
              <a:rPr lang="en-GB" dirty="0">
                <a:highlight>
                  <a:srgbClr val="FFFF00"/>
                </a:highlight>
              </a:rPr>
              <a:t>9 to13.</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247653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Arial" panose="020B0604020202020204" pitchFamily="34" charset="0"/>
                <a:cs typeface="Arial" panose="020B0604020202020204" pitchFamily="34" charset="0"/>
              </a:rPr>
              <a:t>−</a:t>
            </a:r>
            <a:endParaRPr lang="en-GB" b="0" dirty="0"/>
          </a:p>
          <a:p>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Alice might have written:</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a:effectLst/>
                <a:latin typeface="Calibri" panose="020F0502020204030204" pitchFamily="34" charset="0"/>
                <a:ea typeface="Calibri" panose="020F0502020204030204" pitchFamily="34" charset="0"/>
                <a:cs typeface="Times New Roman" panose="02020603050405020304" pitchFamily="18" charset="0"/>
              </a:rPr>
              <a:t>+ 10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a:t>
            </a:r>
            <a:r>
              <a:rPr lang="en-GB" sz="1800" dirty="0">
                <a:effectLst/>
                <a:latin typeface="Calibri" panose="020F0502020204030204" pitchFamily="34" charset="0"/>
                <a:ea typeface="Calibri" panose="020F0502020204030204" pitchFamily="34" charset="0"/>
                <a:cs typeface="Times New Roman" panose="02020603050405020304" pitchFamily="18" charset="0"/>
              </a:rPr>
              <a:t>, 10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a:t>
            </a:r>
            <a:r>
              <a:rPr lang="en-GB" sz="1800" dirty="0">
                <a:effectLst/>
                <a:latin typeface="Calibri" panose="020F0502020204030204" pitchFamily="34" charset="0"/>
                <a:ea typeface="Calibri" panose="020F0502020204030204" pitchFamily="34" charset="0"/>
                <a:cs typeface="Times New Roman" panose="02020603050405020304" pitchFamily="18" charset="0"/>
              </a:rPr>
              <a:t> or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10 </a:t>
            </a:r>
            <a:r>
              <a:rPr lang="en-GB" sz="1800" i="0" dirty="0">
                <a:effectLst/>
                <a:latin typeface="Calibri" panose="020F0502020204030204" pitchFamily="34" charset="0"/>
                <a:ea typeface="Calibri" panose="020F0502020204030204" pitchFamily="34" charset="0"/>
                <a:cs typeface="Times New Roman" panose="02020603050405020304" pitchFamily="18" charset="0"/>
              </a:rPr>
              <a: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Beth might have written: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+ 16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a:t>
            </a:r>
            <a:r>
              <a:rPr lang="en-GB" sz="1800" dirty="0">
                <a:effectLst/>
                <a:latin typeface="Calibri" panose="020F0502020204030204" pitchFamily="34" charset="0"/>
                <a:ea typeface="Calibri" panose="020F0502020204030204" pitchFamily="34" charset="0"/>
                <a:cs typeface="Times New Roman" panose="02020603050405020304" pitchFamily="18" charset="0"/>
              </a:rPr>
              <a:t> + 6 or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+ 16 </a:t>
            </a:r>
            <a:r>
              <a:rPr lang="en-GB" sz="1800" dirty="0">
                <a:effectLst/>
                <a:latin typeface="Arial" panose="020B060402020202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a:t>
            </a:r>
            <a:r>
              <a:rPr lang="en-GB" sz="1800" dirty="0">
                <a:effectLst/>
                <a:latin typeface="Calibri" panose="020F0502020204030204" pitchFamily="34" charset="0"/>
                <a:ea typeface="Calibri" panose="020F0502020204030204" pitchFamily="34" charset="0"/>
                <a:cs typeface="Times New Roman" panose="02020603050405020304" pitchFamily="18" charset="0"/>
              </a:rPr>
              <a:t> = 6 or any other relevant equation.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bar model shows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r</a:t>
            </a:r>
            <a:r>
              <a:rPr lang="en-GB" sz="1800" dirty="0">
                <a:effectLst/>
                <a:latin typeface="Calibri" panose="020F0502020204030204" pitchFamily="34" charset="0"/>
                <a:ea typeface="Calibri" panose="020F0502020204030204" pitchFamily="34" charset="0"/>
                <a:cs typeface="Times New Roman" panose="02020603050405020304" pitchFamily="18" charset="0"/>
              </a:rPr>
              <a:t> as equivalent to 10.</a:t>
            </a: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r</a:t>
            </a:r>
            <a:r>
              <a:rPr lang="en-GB" sz="1800" dirty="0">
                <a:effectLst/>
                <a:latin typeface="Calibri" panose="020F0502020204030204" pitchFamily="34" charset="0"/>
                <a:ea typeface="Calibri" panose="020F0502020204030204" pitchFamily="34" charset="0"/>
                <a:cs typeface="Times New Roman" panose="02020603050405020304" pitchFamily="18" charset="0"/>
              </a:rPr>
              <a:t> = 10, 10 </a:t>
            </a:r>
            <a:r>
              <a:rPr lang="en-GB" sz="1800" dirty="0">
                <a:effectLst/>
                <a:latin typeface="Arial" panose="020B060402020202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r</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 or 10 </a:t>
            </a:r>
            <a:r>
              <a:rPr lang="en-GB" sz="1800" dirty="0">
                <a:effectLst/>
                <a:latin typeface="Arial" panose="020B060402020202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r</a:t>
            </a:r>
            <a:endParaRPr lang="en-GB" b="0" i="1" dirty="0"/>
          </a:p>
          <a:p>
            <a:endParaRPr lang="en-GB" b="1" dirty="0"/>
          </a:p>
          <a:p>
            <a:r>
              <a:rPr lang="en-GB" b="1" dirty="0"/>
              <a:t>Suggested questioning</a:t>
            </a:r>
          </a:p>
          <a:p>
            <a:r>
              <a:rPr lang="en-GB" b="0" dirty="0"/>
              <a:t>What is the same about the new bar model? What is different? </a:t>
            </a:r>
          </a:p>
          <a:p>
            <a:r>
              <a:rPr lang="en-GB" b="0" dirty="0"/>
              <a:t>How many equations can you write from each bar model?</a:t>
            </a:r>
          </a:p>
          <a:p>
            <a:r>
              <a:rPr lang="en-GB" b="0" dirty="0"/>
              <a:t>Can you show a subtraction? Can you show an addition?</a:t>
            </a:r>
          </a:p>
          <a:p>
            <a:endParaRPr lang="en-GB" b="0" dirty="0"/>
          </a:p>
          <a:p>
            <a:r>
              <a:rPr lang="en-GB" b="1" dirty="0"/>
              <a:t>Things to think about</a:t>
            </a:r>
          </a:p>
          <a:p>
            <a:r>
              <a:rPr lang="en-GB" dirty="0"/>
              <a:t>Checkpoint 3 offers an opportunity to explore both how confident students are with using the bar model as a representation for additive structures, and also how readily they use a letter in place of a number. </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section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Note, in case any students have a visual impairment around distinguishing colours, point to the relevant sections of the number line each time. </a:t>
            </a:r>
            <a:endParaRPr lang="en-GB" b="1" dirty="0"/>
          </a:p>
          <a:p>
            <a:endParaRPr lang="en-GB" b="1" dirty="0"/>
          </a:p>
          <a:p>
            <a:r>
              <a:rPr lang="en-GB" b="1" dirty="0"/>
              <a:t>Answers</a:t>
            </a:r>
          </a:p>
          <a:p>
            <a:r>
              <a:rPr lang="en-GB" b="0" dirty="0"/>
              <a:t>a) 136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132</a:t>
            </a:r>
          </a:p>
          <a:p>
            <a:r>
              <a:rPr lang="en-GB" b="0" dirty="0"/>
              <a:t>b) 147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136</a:t>
            </a:r>
          </a:p>
          <a:p>
            <a:r>
              <a:rPr lang="en-GB" b="0" dirty="0"/>
              <a:t>c) yellow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purple </a:t>
            </a:r>
          </a:p>
          <a:p>
            <a:r>
              <a:rPr lang="en-GB" b="0" dirty="0"/>
              <a:t>d) green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yellow </a:t>
            </a:r>
          </a:p>
          <a:p>
            <a:endParaRPr lang="en-GB" b="1" dirty="0"/>
          </a:p>
          <a:p>
            <a:r>
              <a:rPr lang="en-GB" b="0" dirty="0"/>
              <a:t>?</a:t>
            </a:r>
          </a:p>
          <a:p>
            <a:r>
              <a:rPr lang="en-GB" b="0" dirty="0"/>
              <a:t>Examples could include: yellow = green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blue or yellow = purple + red or green = purple + red + blue or green = yellow + blue or purple = green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blue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red or purple = yellow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red.</a:t>
            </a:r>
          </a:p>
          <a:p>
            <a:r>
              <a:rPr lang="en-GB" b="0" dirty="0"/>
              <a:t>Students may be more likely to look for subtractions, in line with parts a–d, and need some prompting to consider calculations with addition. </a:t>
            </a:r>
          </a:p>
          <a:p>
            <a:endParaRPr lang="en-GB" b="1" dirty="0"/>
          </a:p>
          <a:p>
            <a:r>
              <a:rPr lang="en-GB" b="0" dirty="0"/>
              <a:t>NB students might use single letters rather than colours to represent the unknowns.</a:t>
            </a:r>
          </a:p>
          <a:p>
            <a:endParaRPr lang="en-GB" b="0" dirty="0"/>
          </a:p>
          <a:p>
            <a:r>
              <a:rPr lang="en-GB" b="1" dirty="0"/>
              <a:t>Suggested questioning</a:t>
            </a:r>
          </a:p>
          <a:p>
            <a:r>
              <a:rPr lang="en-GB" b="0" dirty="0"/>
              <a:t>What is the relationship between the numbers at either end of the line?</a:t>
            </a:r>
          </a:p>
          <a:p>
            <a:r>
              <a:rPr lang="en-GB" b="0" dirty="0"/>
              <a:t>What is the relationship between the two lines?</a:t>
            </a:r>
          </a:p>
          <a:p>
            <a:r>
              <a:rPr lang="en-GB" b="0" dirty="0"/>
              <a:t>What is the same and different abut the two stages of this activity?</a:t>
            </a:r>
          </a:p>
          <a:p>
            <a:endParaRPr lang="en-GB" b="0" dirty="0"/>
          </a:p>
          <a:p>
            <a:r>
              <a:rPr lang="en-GB" b="1" dirty="0"/>
              <a:t>Things to think about</a:t>
            </a:r>
          </a:p>
          <a:p>
            <a:r>
              <a:rPr lang="en-GB" dirty="0"/>
              <a:t>This Checkpoint, like the previous two, explores additive relationships and introducing unknowns into calculations. This time, a number line is offered as an alternative representation to support students to explore equations and for teachers to assess students’ understanding of additive structures.</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printable version of the number line is available, alongside representations of parts b, c and d, within ‘Printable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The difference between Dan and Cerys’s numbers.</a:t>
            </a:r>
          </a:p>
          <a:p>
            <a:r>
              <a:rPr lang="en-GB" b="0" dirty="0"/>
              <a:t>b) The value of </a:t>
            </a:r>
            <a:r>
              <a:rPr lang="en-GB" b="0" i="1" dirty="0"/>
              <a:t>y</a:t>
            </a:r>
            <a:r>
              <a:rPr lang="en-GB" b="0" dirty="0"/>
              <a:t> does not change.</a:t>
            </a:r>
          </a:p>
          <a:p>
            <a:r>
              <a:rPr lang="en-GB" b="0" dirty="0"/>
              <a:t>c) The value of </a:t>
            </a:r>
            <a:r>
              <a:rPr lang="en-GB" b="0" i="1" dirty="0"/>
              <a:t>y</a:t>
            </a:r>
            <a:r>
              <a:rPr lang="en-GB" b="0" dirty="0"/>
              <a:t> increases by 1.</a:t>
            </a:r>
          </a:p>
          <a:p>
            <a:r>
              <a:rPr lang="en-GB" b="0" dirty="0"/>
              <a:t>d) The value of </a:t>
            </a:r>
            <a:r>
              <a:rPr lang="en-GB" b="0" i="1" dirty="0"/>
              <a:t>y </a:t>
            </a:r>
            <a:r>
              <a:rPr lang="en-GB" b="0" dirty="0"/>
              <a:t>increases by 20.</a:t>
            </a:r>
          </a:p>
          <a:p>
            <a:endParaRPr lang="en-GB" b="1" dirty="0"/>
          </a:p>
          <a:p>
            <a:r>
              <a:rPr lang="en-GB" b="0" dirty="0"/>
              <a:t>?</a:t>
            </a:r>
          </a:p>
          <a:p>
            <a:r>
              <a:rPr lang="en-GB" b="0" dirty="0"/>
              <a:t>Yes, the value of </a:t>
            </a:r>
            <a:r>
              <a:rPr lang="en-GB" b="0" i="1" dirty="0"/>
              <a:t>y</a:t>
            </a:r>
            <a:r>
              <a:rPr lang="en-GB" b="0" dirty="0"/>
              <a:t> would also double.</a:t>
            </a:r>
          </a:p>
          <a:p>
            <a:endParaRPr lang="en-GB" b="1" dirty="0"/>
          </a:p>
          <a:p>
            <a:r>
              <a:rPr lang="en-GB" b="1" dirty="0"/>
              <a:t>Suggested questioning</a:t>
            </a:r>
          </a:p>
          <a:p>
            <a:r>
              <a:rPr lang="en-GB" b="0" dirty="0"/>
              <a:t>How do you represent a larger number on a number line?</a:t>
            </a:r>
          </a:p>
          <a:p>
            <a:r>
              <a:rPr lang="en-GB" b="0" dirty="0"/>
              <a:t>What does</a:t>
            </a:r>
            <a:r>
              <a:rPr lang="en-GB" b="0" i="1" dirty="0"/>
              <a:t> y</a:t>
            </a:r>
            <a:r>
              <a:rPr lang="en-GB" b="0" dirty="0"/>
              <a:t> represent? How about </a:t>
            </a:r>
            <a:r>
              <a:rPr lang="en-GB" b="0" i="1" dirty="0"/>
              <a:t>m</a:t>
            </a:r>
            <a:r>
              <a:rPr lang="en-GB" b="0" i="0" dirty="0"/>
              <a:t>? How about </a:t>
            </a:r>
            <a:r>
              <a:rPr lang="en-GB" b="0" i="1" dirty="0"/>
              <a:t>n</a:t>
            </a:r>
            <a:r>
              <a:rPr lang="en-GB" b="0" i="0" dirty="0"/>
              <a:t>?</a:t>
            </a:r>
          </a:p>
          <a:p>
            <a:r>
              <a:rPr lang="en-GB" b="0" i="0" dirty="0"/>
              <a:t>Does the value of </a:t>
            </a:r>
            <a:r>
              <a:rPr lang="en-GB" b="0" i="1" dirty="0"/>
              <a:t>y</a:t>
            </a:r>
            <a:r>
              <a:rPr lang="en-GB" b="0" i="0" dirty="0"/>
              <a:t> change? If so, by how much?</a:t>
            </a:r>
            <a:endParaRPr lang="en-GB" b="0" dirty="0"/>
          </a:p>
          <a:p>
            <a:r>
              <a:rPr lang="en-GB" b="0" dirty="0"/>
              <a:t>When would </a:t>
            </a:r>
            <a:r>
              <a:rPr lang="en-GB" b="0" i="1" dirty="0"/>
              <a:t>y</a:t>
            </a:r>
            <a:r>
              <a:rPr lang="en-GB" b="0" dirty="0"/>
              <a:t> change? When wouldn’t it?</a:t>
            </a:r>
          </a:p>
          <a:p>
            <a:r>
              <a:rPr lang="en-GB" b="0" dirty="0"/>
              <a:t>What if </a:t>
            </a:r>
            <a:r>
              <a:rPr lang="en-GB" b="0" i="1" dirty="0"/>
              <a:t>y</a:t>
            </a:r>
            <a:r>
              <a:rPr lang="en-GB" b="0" dirty="0"/>
              <a:t> changed by __? How might </a:t>
            </a:r>
            <a:r>
              <a:rPr lang="en-GB" b="0" i="1" dirty="0"/>
              <a:t>n</a:t>
            </a:r>
            <a:r>
              <a:rPr lang="en-GB" b="0" dirty="0"/>
              <a:t> or </a:t>
            </a:r>
            <a:r>
              <a:rPr lang="en-GB" b="0" i="1" dirty="0"/>
              <a:t>m</a:t>
            </a:r>
            <a:r>
              <a:rPr lang="en-GB" b="0" dirty="0"/>
              <a:t> have changed? Is there more than one answer?</a:t>
            </a:r>
          </a:p>
          <a:p>
            <a:endParaRPr lang="en-GB" b="1" dirty="0"/>
          </a:p>
          <a:p>
            <a:r>
              <a:rPr lang="en-GB" b="1" dirty="0"/>
              <a:t>Things to think about</a:t>
            </a:r>
          </a:p>
          <a:p>
            <a:r>
              <a:rPr lang="en-GB" dirty="0"/>
              <a:t>Checkpoint 5, like Checkpoint 4, explores how readily students identify additive relationships between three (or more) variables. Here, another familiar representation from primary school is used: the number line. Whilst the focus in Checkpoint 4 was on writing expressions, here the focus is on manipulating an existing equation and recognising when a change to one or more variables will affect the other variables. </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a:t>
            </a:r>
            <a:r>
              <a:rPr lang="en-GB" b="0" dirty="0"/>
              <a:t>. The problem will appear stage-by-stage.</a:t>
            </a:r>
            <a:endParaRPr lang="en-GB" b="1" dirty="0"/>
          </a:p>
          <a:p>
            <a:endParaRPr lang="en-GB" b="1" dirty="0"/>
          </a:p>
          <a:p>
            <a:r>
              <a:rPr lang="en-GB" b="1" dirty="0"/>
              <a:t>Answers</a:t>
            </a:r>
          </a:p>
          <a:p>
            <a:r>
              <a:rPr lang="en-GB" b="0" dirty="0"/>
              <a:t>a) The purple stick is 80 cm and green stick is 70 cm.</a:t>
            </a:r>
          </a:p>
          <a:p>
            <a:endParaRPr lang="en-GB" b="0" dirty="0"/>
          </a:p>
          <a:p>
            <a:r>
              <a:rPr lang="en-GB" b="0" dirty="0"/>
              <a:t>? Students’ responses to this may vary. When they create a problem with two unknowns, they will need to give sufficient information to identify one unknown to then work out the other. This means they can write two independent statements about the unknowns. This might, like here, be the total of the two unknowns and the difference between them. </a:t>
            </a:r>
          </a:p>
          <a:p>
            <a:endParaRPr lang="en-GB" b="0" dirty="0"/>
          </a:p>
          <a:p>
            <a:r>
              <a:rPr lang="en-GB" b="1" dirty="0"/>
              <a:t>Suggested questioning</a:t>
            </a:r>
          </a:p>
          <a:p>
            <a:r>
              <a:rPr lang="en-GB" b="0" dirty="0"/>
              <a:t>What do you notice about the image?</a:t>
            </a:r>
          </a:p>
          <a:p>
            <a:r>
              <a:rPr lang="en-GB" b="0" dirty="0"/>
              <a:t>What do you know about the difference between the green and the purple sticks?</a:t>
            </a:r>
          </a:p>
          <a:p>
            <a:r>
              <a:rPr lang="en-GB" b="0" dirty="0"/>
              <a:t>How long are two green sticks? How do you know?</a:t>
            </a:r>
          </a:p>
          <a:p>
            <a:r>
              <a:rPr lang="en-GB" b="0" dirty="0"/>
              <a:t>Is there another way to work this out?</a:t>
            </a:r>
          </a:p>
          <a:p>
            <a:endParaRPr lang="en-GB" b="1" dirty="0"/>
          </a:p>
          <a:p>
            <a:r>
              <a:rPr lang="en-GB" b="1" dirty="0"/>
              <a:t>Things to think about</a:t>
            </a:r>
          </a:p>
          <a:p>
            <a:r>
              <a:rPr lang="en-GB" dirty="0"/>
              <a:t>Checkpoint 6 looks at a problem that students may be able to solve without formal algebraic notation. Students may need some prompting to identify where the information from the question relates to different parts of the bar model. Problems such as these are likely to be familiar from primary school, even though algebraic notation is not. </a:t>
            </a:r>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statement will appear separately so you can choose the pace at which to work with your class. </a:t>
            </a:r>
            <a:endParaRPr lang="en-GB" b="1" dirty="0"/>
          </a:p>
          <a:p>
            <a:endParaRPr lang="en-GB" b="1" dirty="0"/>
          </a:p>
          <a:p>
            <a:r>
              <a:rPr lang="en-GB" b="1" dirty="0"/>
              <a:t>Answers</a:t>
            </a:r>
          </a:p>
          <a:p>
            <a:r>
              <a:rPr lang="en-GB" b="0" dirty="0"/>
              <a:t>a) The first statement is now false but the second is still true.</a:t>
            </a:r>
          </a:p>
          <a:p>
            <a:r>
              <a:rPr lang="en-GB" b="0" dirty="0"/>
              <a:t>b) The first statement is still true but the second is now false.</a:t>
            </a:r>
          </a:p>
          <a:p>
            <a:r>
              <a:rPr lang="en-GB" b="0" dirty="0"/>
              <a:t>c) The first statement is still true but the second is now false.</a:t>
            </a:r>
          </a:p>
          <a:p>
            <a:endParaRPr lang="en-GB" b="0" dirty="0"/>
          </a:p>
          <a:p>
            <a:r>
              <a:rPr lang="en-GB" b="0" dirty="0"/>
              <a:t>?</a:t>
            </a:r>
          </a:p>
          <a:p>
            <a:r>
              <a:rPr lang="en-GB" b="0" dirty="0"/>
              <a:t>The original numbers are 4 and 12.  There are no other possible answers.</a:t>
            </a:r>
          </a:p>
          <a:p>
            <a:endParaRPr lang="en-GB" b="1" dirty="0"/>
          </a:p>
          <a:p>
            <a:r>
              <a:rPr lang="en-GB" b="1" dirty="0"/>
              <a:t>Suggested questioning</a:t>
            </a:r>
          </a:p>
          <a:p>
            <a:r>
              <a:rPr lang="en-GB" b="0" dirty="0"/>
              <a:t>How could you represent these statements on the bar model?</a:t>
            </a:r>
          </a:p>
          <a:p>
            <a:r>
              <a:rPr lang="en-GB" b="0" dirty="0"/>
              <a:t>How does each number change? How does the relationship change?</a:t>
            </a:r>
          </a:p>
          <a:p>
            <a:r>
              <a:rPr lang="en-GB" b="0" dirty="0"/>
              <a:t>Is there more than one possible answer? Why or why not?</a:t>
            </a:r>
          </a:p>
          <a:p>
            <a:r>
              <a:rPr lang="en-GB" b="0" dirty="0"/>
              <a:t>Would there be more than one possible answer if you were only given </a:t>
            </a:r>
            <a:r>
              <a:rPr lang="en-GB" b="1" dirty="0"/>
              <a:t>one</a:t>
            </a:r>
            <a:r>
              <a:rPr lang="en-GB" b="0" dirty="0"/>
              <a:t> of the two statements? Why or why not?</a:t>
            </a:r>
          </a:p>
          <a:p>
            <a:r>
              <a:rPr lang="en-GB" b="0" dirty="0"/>
              <a:t>How could you represent this using a number line instead?</a:t>
            </a:r>
          </a:p>
          <a:p>
            <a:r>
              <a:rPr lang="en-GB" b="0" dirty="0"/>
              <a:t>How could you rewrite this activity using letters instead of a bar model?</a:t>
            </a:r>
          </a:p>
          <a:p>
            <a:endParaRPr lang="en-GB" b="0" dirty="0"/>
          </a:p>
          <a:p>
            <a:r>
              <a:rPr lang="en-GB" b="1" dirty="0"/>
              <a:t>Things to think about</a:t>
            </a:r>
          </a:p>
          <a:p>
            <a:r>
              <a:rPr lang="en-GB" dirty="0"/>
              <a:t>Checkpoint 7 assesses algebraic thinking, rather than understanding of algebraic notation, as it uses a bar model to represent unknown numbers. Students need to consider the difference between a multiplicative and an additive relationship. The bar model here is blank so that teachers can discuss with students how the given relationships might be represented on the model (for example, by marking three equal parts on the blue bar, or by drawing on the difference of 8).</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1893511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r>
              <a:rPr lang="en-GB" b="0" dirty="0"/>
              <a:t>a) We know that Elinor is 15 cm shorter than Ben (or that Ben is 15 cm taller than Elinor). We do not know either of their heights.</a:t>
            </a:r>
          </a:p>
          <a:p>
            <a:r>
              <a:rPr lang="en-GB" b="0" dirty="0"/>
              <a:t>b) </a:t>
            </a:r>
            <a:r>
              <a:rPr lang="en-GB" b="0" i="1" dirty="0"/>
              <a:t>m</a:t>
            </a:r>
            <a:r>
              <a:rPr lang="en-GB" b="0" dirty="0"/>
              <a:t> represents Elinor’s height and </a:t>
            </a:r>
            <a:r>
              <a:rPr lang="en-GB" b="0" i="1" dirty="0"/>
              <a:t>n</a:t>
            </a:r>
            <a:r>
              <a:rPr lang="en-GB" b="0" dirty="0"/>
              <a:t> represents Ben’s height.</a:t>
            </a:r>
          </a:p>
          <a:p>
            <a:r>
              <a:rPr lang="en-GB" b="0" dirty="0"/>
              <a:t>c) The equation will now read </a:t>
            </a:r>
            <a:r>
              <a:rPr lang="en-GB" b="0" i="1" dirty="0"/>
              <a:t>m</a:t>
            </a:r>
            <a:r>
              <a:rPr lang="en-GB" b="0" dirty="0"/>
              <a:t> + 25 = </a:t>
            </a:r>
            <a:r>
              <a:rPr lang="en-GB" b="0" i="1" dirty="0"/>
              <a:t>n.</a:t>
            </a:r>
          </a:p>
          <a:p>
            <a:r>
              <a:rPr lang="en-GB" b="0" strike="noStrike" baseline="0" dirty="0"/>
              <a:t>d) The equation will now read </a:t>
            </a:r>
            <a:r>
              <a:rPr lang="en-GB" b="0" i="1" strike="noStrike" baseline="0" dirty="0"/>
              <a:t>m</a:t>
            </a:r>
            <a:r>
              <a:rPr lang="en-GB" b="0" strike="noStrike" baseline="0" dirty="0"/>
              <a:t> + 15 = </a:t>
            </a:r>
            <a:r>
              <a:rPr lang="en-GB" b="0" i="1" strike="noStrike" baseline="0" dirty="0"/>
              <a:t>n</a:t>
            </a:r>
            <a:r>
              <a:rPr lang="en-GB" b="0" strike="noStrike" baseline="0" dirty="0"/>
              <a:t> + 10 or </a:t>
            </a:r>
            <a:r>
              <a:rPr lang="en-GB" b="0" i="1" strike="noStrike" baseline="0" dirty="0"/>
              <a:t>m</a:t>
            </a:r>
            <a:r>
              <a:rPr lang="en-GB" b="0" strike="noStrike" baseline="0" dirty="0"/>
              <a:t> + 5 = </a:t>
            </a:r>
            <a:r>
              <a:rPr lang="en-GB" b="0" i="1" strike="noStrike" baseline="0" dirty="0"/>
              <a:t>n.</a:t>
            </a:r>
          </a:p>
          <a:p>
            <a:endParaRPr lang="en-GB" b="0" dirty="0"/>
          </a:p>
          <a:p>
            <a:r>
              <a:rPr lang="en-GB" b="0" dirty="0"/>
              <a:t>?</a:t>
            </a:r>
          </a:p>
          <a:p>
            <a:r>
              <a:rPr lang="en-GB" b="0" dirty="0"/>
              <a:t>To connect Elinor and Oscar’s height: </a:t>
            </a:r>
            <a:r>
              <a:rPr lang="en-GB" b="0" i="1" dirty="0"/>
              <a:t>p</a:t>
            </a:r>
            <a:r>
              <a:rPr lang="en-GB" b="0" dirty="0"/>
              <a:t> + 7 = </a:t>
            </a:r>
            <a:r>
              <a:rPr lang="en-GB" b="0" i="1" dirty="0"/>
              <a:t>m</a:t>
            </a:r>
            <a:r>
              <a:rPr lang="en-GB" b="0" dirty="0"/>
              <a:t> or </a:t>
            </a:r>
            <a:r>
              <a:rPr lang="en-GB" b="0" i="1" dirty="0"/>
              <a:t>m</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7 = </a:t>
            </a:r>
            <a:r>
              <a:rPr lang="en-GB" b="0" i="1" dirty="0"/>
              <a:t>p</a:t>
            </a:r>
            <a:r>
              <a:rPr lang="en-GB" b="0" dirty="0"/>
              <a:t> or </a:t>
            </a:r>
            <a:r>
              <a:rPr lang="en-GB" b="0" i="1" dirty="0"/>
              <a:t>m</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p</a:t>
            </a:r>
            <a:r>
              <a:rPr lang="en-GB" b="0" dirty="0"/>
              <a:t> = 7.</a:t>
            </a:r>
          </a:p>
          <a:p>
            <a:r>
              <a:rPr lang="en-GB" b="0" dirty="0"/>
              <a:t>To connect Ben and Oscar’s height: </a:t>
            </a:r>
            <a:r>
              <a:rPr lang="en-GB" b="0" i="1" dirty="0"/>
              <a:t>p</a:t>
            </a:r>
            <a:r>
              <a:rPr lang="en-GB" b="0" dirty="0"/>
              <a:t> + 22 = </a:t>
            </a:r>
            <a:r>
              <a:rPr lang="en-GB" b="0" i="1" dirty="0"/>
              <a:t>n</a:t>
            </a:r>
            <a:r>
              <a:rPr lang="en-GB" b="0" dirty="0"/>
              <a:t> or </a:t>
            </a:r>
            <a:r>
              <a:rPr lang="en-GB" b="0" i="1" dirty="0"/>
              <a:t>n</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22 =</a:t>
            </a:r>
            <a:r>
              <a:rPr lang="en-GB" b="0" i="1" dirty="0"/>
              <a:t> p.</a:t>
            </a:r>
          </a:p>
          <a:p>
            <a:endParaRPr lang="en-GB" dirty="0"/>
          </a:p>
          <a:p>
            <a:r>
              <a:rPr lang="en-GB" dirty="0"/>
              <a:t>NB The name Oscar has been chosen because students may be tempted to use ‘O’ either as the first letter of Oscar’s name or as the next letter after </a:t>
            </a:r>
            <a:r>
              <a:rPr lang="en-GB" i="1" dirty="0"/>
              <a:t>m</a:t>
            </a:r>
            <a:r>
              <a:rPr lang="en-GB" dirty="0"/>
              <a:t> and </a:t>
            </a:r>
            <a:r>
              <a:rPr lang="en-GB" i="1" dirty="0"/>
              <a:t>n</a:t>
            </a:r>
            <a:r>
              <a:rPr lang="en-GB" dirty="0"/>
              <a:t>. This will offer an opportunity to discuss why the letter O is not a sensible choice (as it may be confused with 0, zero) and that the letters are entirely arbitrary.</a:t>
            </a:r>
          </a:p>
          <a:p>
            <a:endParaRPr lang="en-GB" b="1" dirty="0"/>
          </a:p>
          <a:p>
            <a:r>
              <a:rPr lang="en-GB" b="1" dirty="0"/>
              <a:t>Suggested questioning</a:t>
            </a:r>
          </a:p>
          <a:p>
            <a:r>
              <a:rPr lang="en-GB" b="0" dirty="0"/>
              <a:t>Why is Ben not represented by the letter </a:t>
            </a:r>
            <a:r>
              <a:rPr lang="en-GB" b="0" i="1" dirty="0"/>
              <a:t>m</a:t>
            </a:r>
            <a:r>
              <a:rPr lang="en-GB" b="0" dirty="0"/>
              <a:t>?</a:t>
            </a:r>
          </a:p>
          <a:p>
            <a:r>
              <a:rPr lang="en-GB" b="0" dirty="0"/>
              <a:t>Which letter represents the taller person? How do you know?</a:t>
            </a:r>
          </a:p>
          <a:p>
            <a:r>
              <a:rPr lang="en-GB" b="0" dirty="0"/>
              <a:t>How would parts </a:t>
            </a:r>
            <a:r>
              <a:rPr lang="en-GB" b="0" i="0" dirty="0"/>
              <a:t>b and c change if the step was 20 cm high?</a:t>
            </a:r>
          </a:p>
          <a:p>
            <a:r>
              <a:rPr lang="en-GB" b="0" i="0" dirty="0"/>
              <a:t>How would parts b and c c</a:t>
            </a:r>
            <a:r>
              <a:rPr lang="en-GB" b="0" dirty="0"/>
              <a:t>hange if the step was replaced by a ‘dip’?</a:t>
            </a:r>
          </a:p>
          <a:p>
            <a:endParaRPr lang="en-GB" b="0" dirty="0"/>
          </a:p>
          <a:p>
            <a:r>
              <a:rPr lang="en-GB" b="1" dirty="0"/>
              <a:t>Things to think about</a:t>
            </a:r>
          </a:p>
          <a:p>
            <a:r>
              <a:rPr lang="en-GB" dirty="0"/>
              <a:t>Checkpoint 8 explores whether students understand how to use letters to represent unknowns in the context of a ‘real-life’ situation, but without the support of visual representations such as bar models or balances. This activity may divide the class in terms of understanding from primary, and will provide useful information about </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r>
              <a:rPr lang="en-GB" b="0" dirty="0"/>
              <a:t>a) Students’ responses may vary. Some may select Felix as he has more tokens. Others may state that they don’t know because they don’t know the value of the tokens. Some may choose Yusra and suggest that circles are worth more.</a:t>
            </a:r>
          </a:p>
          <a:p>
            <a:r>
              <a:rPr lang="en-GB" b="0" dirty="0"/>
              <a:t>b) One circle must be worth more than four pentagons.</a:t>
            </a:r>
          </a:p>
          <a:p>
            <a:r>
              <a:rPr lang="en-GB" b="0" dirty="0"/>
              <a:t>c) A pentagon could be worth 1 (or any value &lt;1.25).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The circle could be worth any value &gt;20.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Yusra: 3</a:t>
            </a:r>
            <a:r>
              <a:rPr lang="en-GB" b="0" i="1" dirty="0"/>
              <a:t>p</a:t>
            </a:r>
            <a:r>
              <a:rPr lang="en-GB" b="0" dirty="0"/>
              <a:t> + 2</a:t>
            </a:r>
            <a:r>
              <a:rPr lang="en-GB" b="0" i="1" dirty="0"/>
              <a:t>c</a:t>
            </a:r>
            <a:r>
              <a:rPr lang="en-GB" b="0" dirty="0"/>
              <a:t>, Felix: 7</a:t>
            </a:r>
            <a:r>
              <a:rPr lang="en-GB" b="0" i="1" dirty="0"/>
              <a:t>p</a:t>
            </a:r>
            <a:r>
              <a:rPr lang="en-GB" b="0" dirty="0"/>
              <a:t> + </a:t>
            </a:r>
            <a:r>
              <a:rPr lang="en-GB" b="0" i="1" dirty="0"/>
              <a:t>c</a:t>
            </a:r>
          </a:p>
          <a:p>
            <a:endParaRPr lang="en-GB" b="0" dirty="0"/>
          </a:p>
          <a:p>
            <a:r>
              <a:rPr lang="en-GB" b="0" dirty="0"/>
              <a:t>?</a:t>
            </a:r>
          </a:p>
          <a:p>
            <a:r>
              <a:rPr lang="en-GB" b="0" dirty="0"/>
              <a:t>Any relationship where the value of one circle if greater than the value of four pentagons.</a:t>
            </a:r>
          </a:p>
          <a:p>
            <a:r>
              <a:rPr lang="en-GB" b="0" dirty="0"/>
              <a:t>Smallest integer values are pentagon = 1 and circle = 5.  There is no limit on the largest values.</a:t>
            </a:r>
          </a:p>
          <a:p>
            <a:endParaRPr lang="en-GB" b="1" dirty="0"/>
          </a:p>
          <a:p>
            <a:r>
              <a:rPr lang="en-GB" b="1" dirty="0"/>
              <a:t>Suggested questioning</a:t>
            </a:r>
          </a:p>
          <a:p>
            <a:r>
              <a:rPr lang="en-GB" b="0" dirty="0"/>
              <a:t>What is the same/different about Yusra’s and Felix’s scores?</a:t>
            </a:r>
          </a:p>
          <a:p>
            <a:r>
              <a:rPr lang="en-GB" b="0" dirty="0"/>
              <a:t>If Felix did not win, what does this mean about the value of a circle compared to a pentagon?</a:t>
            </a:r>
          </a:p>
          <a:p>
            <a:r>
              <a:rPr lang="en-GB" b="0" dirty="0"/>
              <a:t>Which is worth more?</a:t>
            </a:r>
          </a:p>
          <a:p>
            <a:r>
              <a:rPr lang="en-GB" b="0" dirty="0"/>
              <a:t>What values might the pentagon and circles be worth?</a:t>
            </a:r>
          </a:p>
          <a:p>
            <a:endParaRPr lang="en-GB" b="0" dirty="0"/>
          </a:p>
          <a:p>
            <a:r>
              <a:rPr lang="en-GB" b="1" dirty="0"/>
              <a:t>Things to think about</a:t>
            </a:r>
          </a:p>
          <a:p>
            <a:r>
              <a:rPr lang="en-GB" dirty="0"/>
              <a:t>Checkpoint 9 plays with the idea that we cannot know the relative size of two expressions without first knowing</a:t>
            </a:r>
          </a:p>
          <a:p>
            <a:r>
              <a:rPr lang="en-GB" dirty="0"/>
              <a:t>what values they represent. The letters </a:t>
            </a:r>
            <a:r>
              <a:rPr lang="en-GB" i="1" dirty="0"/>
              <a:t>p </a:t>
            </a:r>
            <a:r>
              <a:rPr lang="en-GB" i="0" dirty="0"/>
              <a:t>and </a:t>
            </a:r>
            <a:r>
              <a:rPr lang="en-GB" i="1" dirty="0"/>
              <a:t>c</a:t>
            </a:r>
            <a:r>
              <a:rPr lang="en-GB" i="0" dirty="0"/>
              <a:t> have been used as students are likely to choose them, but they may recognise that the letter choice is arbitrary so long as it is consistent between their two expressions.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909180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r>
              <a:rPr lang="en-GB" b="0" dirty="0"/>
              <a:t>If students need support with organising their workings, a writing frame is provided in ‘Printable resources’.</a:t>
            </a:r>
          </a:p>
          <a:p>
            <a:endParaRPr lang="en-GB" b="1" dirty="0"/>
          </a:p>
          <a:p>
            <a:r>
              <a:rPr lang="en-GB" b="1" dirty="0"/>
              <a:t>Answers</a:t>
            </a:r>
          </a:p>
          <a:p>
            <a:r>
              <a:rPr lang="en-GB" b="0" dirty="0"/>
              <a:t>a) Students may make observations including:</a:t>
            </a:r>
          </a:p>
          <a:p>
            <a:r>
              <a:rPr lang="en-GB" b="1" dirty="0"/>
              <a:t>Same</a:t>
            </a:r>
            <a:r>
              <a:rPr lang="en-GB" b="0" dirty="0"/>
              <a:t>: Both recipes multiply weight by time. In both recipes, 20 minutes is added on after calculating the time based on weight.</a:t>
            </a:r>
          </a:p>
          <a:p>
            <a:r>
              <a:rPr lang="en-GB" b="1" dirty="0"/>
              <a:t>Different</a:t>
            </a:r>
            <a:r>
              <a:rPr lang="en-GB" b="0" dirty="0"/>
              <a:t>: The ‘well done’ recipe cooks for 10 minutes longer per kg. </a:t>
            </a:r>
          </a:p>
          <a:p>
            <a:r>
              <a:rPr lang="en-GB" b="0" dirty="0"/>
              <a:t>b) 1 kg: 40 + 20 = 60 minutes (1 hour).</a:t>
            </a:r>
          </a:p>
          <a:p>
            <a:r>
              <a:rPr lang="en-GB" b="0" dirty="0"/>
              <a:t>2 kg: 80 + 20 = 100 minutes (1 hour 40 minutes). Students may have noticed that this weight is twice the previous one and used this to double 40, then add 20.</a:t>
            </a:r>
          </a:p>
          <a:p>
            <a:r>
              <a:rPr lang="en-GB" b="0" dirty="0"/>
              <a:t>1.5 kg: 60 + 20 = 80 minutes (1 hour 20 minutes). Students may have noticed that this weight is between the previous two and used this to appreciate that they could find a value half way between 40 and 80, then add 20.</a:t>
            </a:r>
          </a:p>
          <a:p>
            <a:r>
              <a:rPr lang="en-GB" b="0" dirty="0"/>
              <a:t>c) 1 kg: 10 minutes more (so a total of 70 minutes).</a:t>
            </a:r>
          </a:p>
          <a:p>
            <a:r>
              <a:rPr lang="en-GB" b="0" dirty="0"/>
              <a:t>2 kg: 20 minutes more (so a total of 120 minutes).</a:t>
            </a:r>
          </a:p>
          <a:p>
            <a:r>
              <a:rPr lang="en-GB" b="0" dirty="0"/>
              <a:t>1.5 kg: 15 minutes more (so a total of 95 minutes).</a:t>
            </a:r>
          </a:p>
          <a:p>
            <a:endParaRPr lang="en-GB" b="0" dirty="0"/>
          </a:p>
          <a:p>
            <a:r>
              <a:rPr lang="en-GB" b="0" dirty="0"/>
              <a:t>? If medium, the lamb would have been 3 kg (40 × 3 + 20 = 120 + 20 = 140).</a:t>
            </a:r>
          </a:p>
          <a:p>
            <a:r>
              <a:rPr lang="en-GB" b="0" dirty="0"/>
              <a:t>If well done, the lamb would have been 2.4 kg (50 × 2.4 + 20 = 120 + 20 = 140).</a:t>
            </a:r>
          </a:p>
          <a:p>
            <a:endParaRPr lang="en-GB" b="0" dirty="0"/>
          </a:p>
          <a:p>
            <a:r>
              <a:rPr lang="en-GB" b="1" dirty="0"/>
              <a:t>Suggested questioning</a:t>
            </a:r>
          </a:p>
          <a:p>
            <a:r>
              <a:rPr lang="en-GB" b="0" dirty="0"/>
              <a:t>What will happen if he cooks a larger/smaller roast each time?</a:t>
            </a:r>
          </a:p>
          <a:p>
            <a:r>
              <a:rPr lang="en-GB" b="0" dirty="0"/>
              <a:t>Is it necessary to re-calculate each time?</a:t>
            </a:r>
          </a:p>
          <a:p>
            <a:r>
              <a:rPr lang="en-GB" b="0" dirty="0"/>
              <a:t>Does it take twice as long to cook a 2 kg piece of lamb than a 1 kg piece? Why or why not?</a:t>
            </a:r>
          </a:p>
          <a:p>
            <a:r>
              <a:rPr lang="en-GB" b="0" dirty="0"/>
              <a:t>Could you write these in hours?</a:t>
            </a:r>
          </a:p>
          <a:p>
            <a:r>
              <a:rPr lang="en-GB" b="0" dirty="0"/>
              <a:t>If Sam plans to eat his roast at 1 pm, at what time should he start cooking for each of his options?</a:t>
            </a:r>
          </a:p>
          <a:p>
            <a:endParaRPr lang="en-GB" b="0" dirty="0"/>
          </a:p>
          <a:p>
            <a:r>
              <a:rPr lang="en-GB" b="1" dirty="0"/>
              <a:t>Things to think about</a:t>
            </a:r>
          </a:p>
          <a:p>
            <a:r>
              <a:rPr lang="en-GB" dirty="0"/>
              <a:t>Students are unlikely to have encountered algebraic formulae at primary school but they may, as in Checkpoint 10, have experienced worded ones. This takes a classic context – that of a formula for cooking – but explores how changing the variables affects the answers. The introduction of the second formula in part b explores whether students can make links between their answers and understand which part of their calculation will change when the variable changes, and by how much.</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4123159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pPr marL="0" indent="0">
                  <a:buNone/>
                </a:pPr>
                <a:r>
                  <a:rPr lang="en-GB" b="0" dirty="0"/>
                  <a:t>a) e.g. </a:t>
                </a:r>
                <a:r>
                  <a:rPr lang="en-GB" b="0" i="1" dirty="0"/>
                  <a:t>x</a:t>
                </a:r>
                <a:r>
                  <a:rPr lang="en-GB" b="0" dirty="0"/>
                  <a:t> = 11, </a:t>
                </a:r>
                <a:r>
                  <a:rPr lang="en-GB" b="0" i="1" dirty="0"/>
                  <a:t>y</a:t>
                </a:r>
                <a:r>
                  <a:rPr lang="en-GB" b="0" dirty="0"/>
                  <a:t> = 9</a:t>
                </a:r>
              </a:p>
              <a:p>
                <a:pPr marL="0" indent="0">
                  <a:buNone/>
                </a:pPr>
                <a:r>
                  <a:rPr lang="en-GB" b="0" dirty="0"/>
                  <a:t>b) e.g. </a:t>
                </a:r>
                <a:r>
                  <a:rPr lang="en-GB" b="0" i="1" dirty="0"/>
                  <a:t>x</a:t>
                </a:r>
                <a:r>
                  <a:rPr lang="en-GB" b="0" dirty="0"/>
                  <a:t> = 8, </a:t>
                </a:r>
                <a:r>
                  <a:rPr lang="en-GB" b="0" i="1" dirty="0"/>
                  <a:t>y</a:t>
                </a:r>
                <a:r>
                  <a:rPr lang="en-GB" b="0" dirty="0"/>
                  <a:t> = 12</a:t>
                </a:r>
              </a:p>
              <a:p>
                <a:pPr marL="0" indent="0">
                  <a:buNone/>
                </a:pPr>
                <a:r>
                  <a:rPr lang="en-GB" b="0" dirty="0"/>
                  <a:t>c) Not possible, as 20 is even and even + odd = odd.</a:t>
                </a:r>
              </a:p>
              <a:p>
                <a:pPr marL="0" indent="0">
                  <a:buNone/>
                </a:pPr>
                <a:r>
                  <a:rPr lang="en-GB" b="0" dirty="0"/>
                  <a:t>d) </a:t>
                </a:r>
                <a:r>
                  <a:rPr lang="en-GB" b="0" i="1" dirty="0"/>
                  <a:t>x</a:t>
                </a:r>
                <a:r>
                  <a:rPr lang="en-GB" b="0" dirty="0"/>
                  <a:t> = 3 and </a:t>
                </a:r>
                <a:r>
                  <a:rPr lang="en-GB" b="0" i="1" dirty="0"/>
                  <a:t>y</a:t>
                </a:r>
                <a:r>
                  <a:rPr lang="en-GB" b="0" dirty="0"/>
                  <a:t> = 17 or </a:t>
                </a:r>
                <a:r>
                  <a:rPr lang="en-GB" b="0" i="1" dirty="0"/>
                  <a:t>x</a:t>
                </a:r>
                <a:r>
                  <a:rPr lang="en-GB" b="0" dirty="0"/>
                  <a:t> = 17 and </a:t>
                </a:r>
                <a:r>
                  <a:rPr lang="en-GB" b="0" i="1" dirty="0"/>
                  <a:t>y</a:t>
                </a:r>
                <a:r>
                  <a:rPr lang="en-GB" b="0" dirty="0"/>
                  <a:t> = 3 or </a:t>
                </a:r>
                <a:r>
                  <a:rPr lang="en-GB" b="0" i="1" dirty="0"/>
                  <a:t>x</a:t>
                </a:r>
                <a:r>
                  <a:rPr lang="en-GB" b="0" dirty="0"/>
                  <a:t> = 7 and </a:t>
                </a:r>
                <a:r>
                  <a:rPr lang="en-GB" b="0" i="1" dirty="0"/>
                  <a:t>y</a:t>
                </a:r>
                <a:r>
                  <a:rPr lang="en-GB" b="0" dirty="0"/>
                  <a:t> = 13 or </a:t>
                </a:r>
                <a:r>
                  <a:rPr lang="en-GB" b="0" i="1" dirty="0"/>
                  <a:t>x</a:t>
                </a:r>
                <a:r>
                  <a:rPr lang="en-GB" b="0" dirty="0"/>
                  <a:t> = 13 and </a:t>
                </a:r>
                <a:r>
                  <a:rPr lang="en-GB" b="0" i="1" dirty="0"/>
                  <a:t>y</a:t>
                </a:r>
                <a:r>
                  <a:rPr lang="en-GB" b="0" dirty="0"/>
                  <a:t> = 7.</a:t>
                </a:r>
              </a:p>
              <a:p>
                <a:pPr marL="0" indent="0">
                  <a:buNone/>
                </a:pPr>
                <a:r>
                  <a:rPr lang="en-GB" b="0" dirty="0"/>
                  <a:t>e) Not possible as 20 is not a multiple of 3.</a:t>
                </a:r>
              </a:p>
              <a:p>
                <a:pPr marL="0" indent="0">
                  <a:buNone/>
                </a:pPr>
                <a:r>
                  <a:rPr lang="en-GB" b="0" dirty="0"/>
                  <a:t>f) </a:t>
                </a:r>
                <a:r>
                  <a:rPr lang="en-GB" b="0" i="1" dirty="0"/>
                  <a:t>x</a:t>
                </a:r>
                <a:r>
                  <a:rPr lang="en-GB" b="0" dirty="0"/>
                  <a:t> = 4 and </a:t>
                </a:r>
                <a:r>
                  <a:rPr lang="en-GB" b="0" i="1" dirty="0"/>
                  <a:t>y</a:t>
                </a:r>
                <a:r>
                  <a:rPr lang="en-GB" b="0" dirty="0"/>
                  <a:t> = 16 or </a:t>
                </a:r>
                <a:r>
                  <a:rPr lang="en-GB" b="0" i="1" dirty="0"/>
                  <a:t>x</a:t>
                </a:r>
                <a:r>
                  <a:rPr lang="en-GB" b="0" dirty="0"/>
                  <a:t> = 8 and </a:t>
                </a:r>
                <a:r>
                  <a:rPr lang="en-GB" b="0" i="1" dirty="0"/>
                  <a:t>y</a:t>
                </a:r>
                <a:r>
                  <a:rPr lang="en-GB" b="0" dirty="0"/>
                  <a:t> = 12 or </a:t>
                </a:r>
                <a:r>
                  <a:rPr lang="en-GB" b="0" i="1" dirty="0"/>
                  <a:t>x</a:t>
                </a:r>
                <a:r>
                  <a:rPr lang="en-GB" b="0" dirty="0"/>
                  <a:t> = 16 and </a:t>
                </a:r>
                <a:r>
                  <a:rPr lang="en-GB" b="0" i="1" dirty="0"/>
                  <a:t>y</a:t>
                </a:r>
                <a:r>
                  <a:rPr lang="en-GB" b="0" dirty="0"/>
                  <a:t> = 4 or </a:t>
                </a:r>
                <a:r>
                  <a:rPr lang="en-GB" b="0" i="1" dirty="0"/>
                  <a:t>x</a:t>
                </a:r>
                <a:r>
                  <a:rPr lang="en-GB" b="0" dirty="0"/>
                  <a:t> = 12 and </a:t>
                </a:r>
                <a:r>
                  <a:rPr lang="en-GB" b="0" i="1" dirty="0"/>
                  <a:t>y</a:t>
                </a:r>
                <a:r>
                  <a:rPr lang="en-GB" b="0" dirty="0"/>
                  <a:t> = 8.</a:t>
                </a:r>
              </a:p>
              <a:p>
                <a:pPr marL="0" indent="0">
                  <a:buNone/>
                </a:pPr>
                <a:r>
                  <a:rPr lang="en-GB" b="0" dirty="0"/>
                  <a:t>g) </a:t>
                </a:r>
                <a:r>
                  <a:rPr lang="en-GB" b="0" i="1" dirty="0"/>
                  <a:t>x</a:t>
                </a:r>
                <a:r>
                  <a:rPr lang="en-GB" b="0" dirty="0"/>
                  <a:t> = 5 and </a:t>
                </a:r>
                <a:r>
                  <a:rPr lang="en-GB" b="0" i="1" dirty="0"/>
                  <a:t>y</a:t>
                </a:r>
                <a:r>
                  <a:rPr lang="en-GB" b="0" dirty="0"/>
                  <a:t> = 15 or </a:t>
                </a:r>
                <a:r>
                  <a:rPr lang="en-GB" b="0" i="1" dirty="0"/>
                  <a:t>x</a:t>
                </a:r>
                <a:r>
                  <a:rPr lang="en-GB" b="0" dirty="0"/>
                  <a:t> = 15 and </a:t>
                </a:r>
                <a:r>
                  <a:rPr lang="en-GB" b="0" i="1" dirty="0"/>
                  <a:t>y</a:t>
                </a:r>
                <a:r>
                  <a:rPr lang="en-GB" b="0" dirty="0"/>
                  <a:t> = 5.</a:t>
                </a:r>
              </a:p>
              <a:p>
                <a:pPr marL="0" indent="0">
                  <a:buNone/>
                </a:pPr>
                <a:r>
                  <a:rPr lang="en-GB" b="0" dirty="0"/>
                  <a:t>h) </a:t>
                </a:r>
                <a:r>
                  <a:rPr lang="en-GB" b="0" i="1" dirty="0"/>
                  <a:t>x</a:t>
                </a:r>
                <a:r>
                  <a:rPr lang="en-GB" b="0" dirty="0"/>
                  <a:t> = 6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b="0" dirty="0"/>
                  <a:t>  </a:t>
                </a:r>
                <a:r>
                  <a:rPr lang="en-GB" b="0" i="1" dirty="0"/>
                  <a:t>y</a:t>
                </a:r>
                <a:r>
                  <a:rPr lang="en-GB" b="0" dirty="0"/>
                  <a:t> = 13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or </a:t>
                </a:r>
                <a:r>
                  <a:rPr lang="en-GB" b="0" i="1" dirty="0"/>
                  <a:t>x</a:t>
                </a:r>
                <a:r>
                  <a:rPr lang="en-GB" b="0" dirty="0"/>
                  <a:t> = 13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and y = 6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b="0" dirty="0"/>
                  <a:t>. </a:t>
                </a:r>
              </a:p>
              <a:p>
                <a:pPr marL="0" indent="0">
                  <a:buNone/>
                </a:pPr>
                <a:endParaRPr lang="en-GB" b="0" dirty="0"/>
              </a:p>
              <a:p>
                <a:pPr marL="0" indent="0">
                  <a:buNone/>
                </a:pPr>
                <a:r>
                  <a:rPr lang="en-GB" b="0" dirty="0"/>
                  <a:t>?</a:t>
                </a:r>
              </a:p>
              <a:p>
                <a:pPr marL="0" indent="0">
                  <a:buNone/>
                </a:pPr>
                <a:r>
                  <a:rPr lang="en-GB" b="0" dirty="0"/>
                  <a:t>Parts c and e gave impossible conditions: c would only be possible if both values could be even, or if 20 was replaced with an odd number; and e would be possible if they both had to be multiples of 2, 4 or 5, or if 20 was replaced by a multiple of 3.</a:t>
                </a:r>
              </a:p>
              <a:p>
                <a:endParaRPr lang="en-GB" b="1" dirty="0"/>
              </a:p>
              <a:p>
                <a:r>
                  <a:rPr lang="en-GB" b="1" dirty="0"/>
                  <a:t>Suggested questioning</a:t>
                </a:r>
              </a:p>
              <a:p>
                <a:r>
                  <a:rPr lang="en-GB" b="0" dirty="0"/>
                  <a:t>How many different solutions are there each time?</a:t>
                </a:r>
              </a:p>
              <a:p>
                <a:r>
                  <a:rPr lang="en-GB" b="0" dirty="0"/>
                  <a:t>Does your neighbour have the same solutions? Are there any more?</a:t>
                </a:r>
              </a:p>
              <a:p>
                <a:r>
                  <a:rPr lang="en-GB" b="0" dirty="0"/>
                  <a:t>Why are some of these impossible?</a:t>
                </a:r>
              </a:p>
              <a:p>
                <a:r>
                  <a:rPr lang="en-GB" b="0" dirty="0"/>
                  <a:t>Can you create your own conditions that are possible/impossible?</a:t>
                </a:r>
              </a:p>
              <a:p>
                <a:endParaRPr lang="en-GB" b="0" dirty="0"/>
              </a:p>
              <a:p>
                <a:r>
                  <a:rPr lang="en-GB" b="1" dirty="0"/>
                  <a:t>Things to think about</a:t>
                </a:r>
              </a:p>
              <a:p>
                <a:r>
                  <a:rPr lang="en-GB" dirty="0"/>
                  <a:t>Checkpoint 11 offers a relatively straightforward context for using letters to represent unknowns. Students may well have experienced problems such as this before and be familiar with the idea that a letter can represent a number, but will likely not have been formally introduced to algebraic notation. The inclusion of different constraints adds challenge and offers an opportunity to make connections with prior learning on properties of number.</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pPr marL="0" indent="0">
                  <a:buNone/>
                </a:pPr>
                <a:r>
                  <a:rPr lang="en-GB" b="0" dirty="0"/>
                  <a:t>a) e.g. </a:t>
                </a:r>
                <a:r>
                  <a:rPr lang="en-GB" b="0" i="1" dirty="0"/>
                  <a:t>x</a:t>
                </a:r>
                <a:r>
                  <a:rPr lang="en-GB" b="0" dirty="0"/>
                  <a:t> = 11, </a:t>
                </a:r>
                <a:r>
                  <a:rPr lang="en-GB" b="0" i="1" dirty="0"/>
                  <a:t>y</a:t>
                </a:r>
                <a:r>
                  <a:rPr lang="en-GB" b="0" dirty="0"/>
                  <a:t> = 9</a:t>
                </a:r>
              </a:p>
              <a:p>
                <a:pPr marL="0" indent="0">
                  <a:buNone/>
                </a:pPr>
                <a:r>
                  <a:rPr lang="en-GB" b="0" dirty="0"/>
                  <a:t>b) e.g. </a:t>
                </a:r>
                <a:r>
                  <a:rPr lang="en-GB" b="0" i="1" dirty="0"/>
                  <a:t>x</a:t>
                </a:r>
                <a:r>
                  <a:rPr lang="en-GB" b="0" dirty="0"/>
                  <a:t> = 8, </a:t>
                </a:r>
                <a:r>
                  <a:rPr lang="en-GB" b="0" i="1" dirty="0"/>
                  <a:t>y</a:t>
                </a:r>
                <a:r>
                  <a:rPr lang="en-GB" b="0" dirty="0"/>
                  <a:t> = 12</a:t>
                </a:r>
              </a:p>
              <a:p>
                <a:pPr marL="0" indent="0">
                  <a:buNone/>
                </a:pPr>
                <a:r>
                  <a:rPr lang="en-GB" b="0" dirty="0"/>
                  <a:t>c) Not possible, as 20 is even and even + odd = odd.</a:t>
                </a:r>
              </a:p>
              <a:p>
                <a:pPr marL="0" indent="0">
                  <a:buNone/>
                </a:pPr>
                <a:r>
                  <a:rPr lang="en-GB" b="0" dirty="0"/>
                  <a:t>d) </a:t>
                </a:r>
                <a:r>
                  <a:rPr lang="en-GB" b="0" i="1" dirty="0"/>
                  <a:t>x</a:t>
                </a:r>
                <a:r>
                  <a:rPr lang="en-GB" b="0" dirty="0"/>
                  <a:t> = 3 and </a:t>
                </a:r>
                <a:r>
                  <a:rPr lang="en-GB" b="0" i="1" dirty="0"/>
                  <a:t>y</a:t>
                </a:r>
                <a:r>
                  <a:rPr lang="en-GB" b="0" dirty="0"/>
                  <a:t> = 17 or </a:t>
                </a:r>
                <a:r>
                  <a:rPr lang="en-GB" b="0" i="1" dirty="0"/>
                  <a:t>x</a:t>
                </a:r>
                <a:r>
                  <a:rPr lang="en-GB" b="0" dirty="0"/>
                  <a:t> = 17 and </a:t>
                </a:r>
                <a:r>
                  <a:rPr lang="en-GB" b="0" i="1" dirty="0"/>
                  <a:t>y</a:t>
                </a:r>
                <a:r>
                  <a:rPr lang="en-GB" b="0" dirty="0"/>
                  <a:t> = 3 or </a:t>
                </a:r>
                <a:r>
                  <a:rPr lang="en-GB" b="0" i="1" dirty="0"/>
                  <a:t>x</a:t>
                </a:r>
                <a:r>
                  <a:rPr lang="en-GB" b="0" dirty="0"/>
                  <a:t> = 7 and </a:t>
                </a:r>
                <a:r>
                  <a:rPr lang="en-GB" b="0" i="1" dirty="0"/>
                  <a:t>y</a:t>
                </a:r>
                <a:r>
                  <a:rPr lang="en-GB" b="0" dirty="0"/>
                  <a:t> = 13 or </a:t>
                </a:r>
                <a:r>
                  <a:rPr lang="en-GB" b="0" i="1" dirty="0"/>
                  <a:t>x</a:t>
                </a:r>
                <a:r>
                  <a:rPr lang="en-GB" b="0" dirty="0"/>
                  <a:t> = 13 and </a:t>
                </a:r>
                <a:r>
                  <a:rPr lang="en-GB" b="0" i="1" dirty="0"/>
                  <a:t>y</a:t>
                </a:r>
                <a:r>
                  <a:rPr lang="en-GB" b="0" dirty="0"/>
                  <a:t> = 7.</a:t>
                </a:r>
              </a:p>
              <a:p>
                <a:pPr marL="0" indent="0">
                  <a:buNone/>
                </a:pPr>
                <a:r>
                  <a:rPr lang="en-GB" b="0" dirty="0"/>
                  <a:t>e) Not possible as 20 is not a multiple of 3.</a:t>
                </a:r>
              </a:p>
              <a:p>
                <a:pPr marL="0" indent="0">
                  <a:buNone/>
                </a:pPr>
                <a:r>
                  <a:rPr lang="en-GB" b="0" dirty="0"/>
                  <a:t>f) </a:t>
                </a:r>
                <a:r>
                  <a:rPr lang="en-GB" b="0" i="1" dirty="0"/>
                  <a:t>x</a:t>
                </a:r>
                <a:r>
                  <a:rPr lang="en-GB" b="0" dirty="0"/>
                  <a:t> = 4 and </a:t>
                </a:r>
                <a:r>
                  <a:rPr lang="en-GB" b="0" i="1" dirty="0"/>
                  <a:t>y</a:t>
                </a:r>
                <a:r>
                  <a:rPr lang="en-GB" b="0" dirty="0"/>
                  <a:t> = 16 or </a:t>
                </a:r>
                <a:r>
                  <a:rPr lang="en-GB" b="0" i="1" dirty="0"/>
                  <a:t>x</a:t>
                </a:r>
                <a:r>
                  <a:rPr lang="en-GB" b="0" dirty="0"/>
                  <a:t> = 8 and </a:t>
                </a:r>
                <a:r>
                  <a:rPr lang="en-GB" b="0" i="1" dirty="0"/>
                  <a:t>y</a:t>
                </a:r>
                <a:r>
                  <a:rPr lang="en-GB" b="0" dirty="0"/>
                  <a:t> = 12 or </a:t>
                </a:r>
                <a:r>
                  <a:rPr lang="en-GB" b="0" i="1" dirty="0"/>
                  <a:t>x</a:t>
                </a:r>
                <a:r>
                  <a:rPr lang="en-GB" b="0" dirty="0"/>
                  <a:t> = 16 and </a:t>
                </a:r>
                <a:r>
                  <a:rPr lang="en-GB" b="0" i="1" dirty="0"/>
                  <a:t>y</a:t>
                </a:r>
                <a:r>
                  <a:rPr lang="en-GB" b="0" dirty="0"/>
                  <a:t> = 4 or </a:t>
                </a:r>
                <a:r>
                  <a:rPr lang="en-GB" b="0" i="1" dirty="0"/>
                  <a:t>x</a:t>
                </a:r>
                <a:r>
                  <a:rPr lang="en-GB" b="0" dirty="0"/>
                  <a:t> = 12 and </a:t>
                </a:r>
                <a:r>
                  <a:rPr lang="en-GB" b="0" i="1" dirty="0"/>
                  <a:t>y</a:t>
                </a:r>
                <a:r>
                  <a:rPr lang="en-GB" b="0" dirty="0"/>
                  <a:t> = 8.</a:t>
                </a:r>
              </a:p>
              <a:p>
                <a:pPr marL="0" indent="0">
                  <a:buNone/>
                </a:pPr>
                <a:r>
                  <a:rPr lang="en-GB" b="0" dirty="0"/>
                  <a:t>g) </a:t>
                </a:r>
                <a:r>
                  <a:rPr lang="en-GB" b="0" i="1" dirty="0"/>
                  <a:t>x</a:t>
                </a:r>
                <a:r>
                  <a:rPr lang="en-GB" b="0" dirty="0"/>
                  <a:t> = 5 and </a:t>
                </a:r>
                <a:r>
                  <a:rPr lang="en-GB" b="0" i="1" dirty="0"/>
                  <a:t>y</a:t>
                </a:r>
                <a:r>
                  <a:rPr lang="en-GB" b="0" dirty="0"/>
                  <a:t> = 15 or </a:t>
                </a:r>
                <a:r>
                  <a:rPr lang="en-GB" b="0" i="1" dirty="0"/>
                  <a:t>x</a:t>
                </a:r>
                <a:r>
                  <a:rPr lang="en-GB" b="0" dirty="0"/>
                  <a:t> = 15 and </a:t>
                </a:r>
                <a:r>
                  <a:rPr lang="en-GB" b="0" i="1" dirty="0"/>
                  <a:t>y</a:t>
                </a:r>
                <a:r>
                  <a:rPr lang="en-GB" b="0" dirty="0"/>
                  <a:t> = 5.</a:t>
                </a:r>
              </a:p>
              <a:p>
                <a:pPr marL="0" indent="0">
                  <a:buNone/>
                </a:pPr>
                <a:r>
                  <a:rPr lang="en-GB" b="0" dirty="0"/>
                  <a:t>h) </a:t>
                </a:r>
                <a:r>
                  <a:rPr lang="en-GB" b="0" i="1" dirty="0"/>
                  <a:t>x</a:t>
                </a:r>
                <a:r>
                  <a:rPr lang="en-GB" b="0" dirty="0"/>
                  <a:t> = 6 </a:t>
                </a:r>
                <a:r>
                  <a:rPr lang="en-GB" b="0" i="0">
                    <a:latin typeface="Cambria Math" panose="02040503050406030204" pitchFamily="18" charset="0"/>
                  </a:rPr>
                  <a:t>2/3</a:t>
                </a:r>
                <a:r>
                  <a:rPr lang="en-GB" b="0" dirty="0"/>
                  <a:t>  </a:t>
                </a:r>
                <a:r>
                  <a:rPr lang="en-GB" b="0" i="1" dirty="0"/>
                  <a:t>y</a:t>
                </a:r>
                <a:r>
                  <a:rPr lang="en-GB" b="0" dirty="0"/>
                  <a:t> = 13 </a:t>
                </a:r>
                <a:r>
                  <a:rPr lang="en-GB" b="0" i="0">
                    <a:latin typeface="Cambria Math" panose="02040503050406030204" pitchFamily="18" charset="0"/>
                  </a:rPr>
                  <a:t>1/3</a:t>
                </a:r>
                <a:r>
                  <a:rPr lang="en-GB" b="0" dirty="0"/>
                  <a:t> or </a:t>
                </a:r>
                <a:r>
                  <a:rPr lang="en-GB" b="0" i="1" dirty="0"/>
                  <a:t>x</a:t>
                </a:r>
                <a:r>
                  <a:rPr lang="en-GB" b="0" dirty="0"/>
                  <a:t> = 13 </a:t>
                </a:r>
                <a:r>
                  <a:rPr lang="en-GB" b="0" i="0">
                    <a:latin typeface="Cambria Math" panose="02040503050406030204" pitchFamily="18" charset="0"/>
                  </a:rPr>
                  <a:t>1/3</a:t>
                </a:r>
                <a:r>
                  <a:rPr lang="en-GB" b="0" dirty="0"/>
                  <a:t> and y = 6 </a:t>
                </a:r>
                <a:r>
                  <a:rPr lang="en-GB" b="0" i="0">
                    <a:latin typeface="Cambria Math" panose="02040503050406030204" pitchFamily="18" charset="0"/>
                  </a:rPr>
                  <a:t>2/3</a:t>
                </a:r>
                <a:r>
                  <a:rPr lang="en-GB" b="0" dirty="0"/>
                  <a:t>. </a:t>
                </a:r>
              </a:p>
              <a:p>
                <a:pPr marL="0" indent="0">
                  <a:buNone/>
                </a:pPr>
                <a:endParaRPr lang="en-GB" b="0" dirty="0"/>
              </a:p>
              <a:p>
                <a:pPr marL="0" indent="0">
                  <a:buNone/>
                </a:pPr>
                <a:r>
                  <a:rPr lang="en-GB" b="0" dirty="0"/>
                  <a:t>?</a:t>
                </a:r>
              </a:p>
              <a:p>
                <a:pPr marL="0" indent="0">
                  <a:buNone/>
                </a:pPr>
                <a:r>
                  <a:rPr lang="en-GB" b="0" dirty="0"/>
                  <a:t>Parts c and e gave impossible conditions: c would only be possible if both values could be even, or if 20 was replaced with an odd number; and e would be possible if they both had to be multiples of 2, 4 or 5, or if 20 was replaced by a multiple of 3.</a:t>
                </a:r>
              </a:p>
              <a:p>
                <a:endParaRPr lang="en-GB" b="1" dirty="0"/>
              </a:p>
              <a:p>
                <a:r>
                  <a:rPr lang="en-GB" b="1" dirty="0"/>
                  <a:t>Suggested questioning</a:t>
                </a:r>
              </a:p>
              <a:p>
                <a:r>
                  <a:rPr lang="en-GB" b="0" dirty="0"/>
                  <a:t>How many different solutions are there each time?</a:t>
                </a:r>
              </a:p>
              <a:p>
                <a:r>
                  <a:rPr lang="en-GB" b="0" dirty="0"/>
                  <a:t>Does your neighbour have the same solutions? Are there any more?</a:t>
                </a:r>
              </a:p>
              <a:p>
                <a:r>
                  <a:rPr lang="en-GB" b="0" dirty="0"/>
                  <a:t>Why are some of these impossible?</a:t>
                </a:r>
              </a:p>
              <a:p>
                <a:r>
                  <a:rPr lang="en-GB" b="0" dirty="0"/>
                  <a:t>Can you create your own conditions that are possible/impossible?</a:t>
                </a:r>
              </a:p>
              <a:p>
                <a:endParaRPr lang="en-GB" b="0" dirty="0"/>
              </a:p>
              <a:p>
                <a:r>
                  <a:rPr lang="en-GB" b="1" dirty="0"/>
                  <a:t>Things to think about</a:t>
                </a:r>
              </a:p>
              <a:p>
                <a:r>
                  <a:rPr lang="en-GB" dirty="0"/>
                  <a:t>Checkpoint 12 offers a relatively straightforward context for using letters to represent unknowns. Students may well have experienced problems such as this before and be familiar with the idea that a letter can represent a number, but will likely not have been formally introduced to algebraic notation. The inclusion of different constraints adds challenge and offers an opportunity to make connections with prior learning on properties of number.</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1462577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a:p>
        </p:txBody>
      </p:sp>
    </p:spTree>
    <p:extLst>
      <p:ext uri="{BB962C8B-B14F-4D97-AF65-F5344CB8AC3E}">
        <p14:creationId xmlns:p14="http://schemas.microsoft.com/office/powerpoint/2010/main" val="2720866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r>
              <a:rPr lang="en-GB" b="1" u="none" dirty="0"/>
              <a:t>Left-hand column:</a:t>
            </a:r>
          </a:p>
          <a:p>
            <a:r>
              <a:rPr lang="en-GB" b="0" dirty="0"/>
              <a:t>Same: both have </a:t>
            </a:r>
            <a:r>
              <a:rPr lang="en-GB" b="0" i="1" dirty="0"/>
              <a:t>a</a:t>
            </a:r>
            <a:r>
              <a:rPr lang="en-GB" b="0" dirty="0"/>
              <a:t> + </a:t>
            </a:r>
            <a:r>
              <a:rPr lang="en-GB" b="0" i="1" dirty="0"/>
              <a:t>b</a:t>
            </a:r>
            <a:r>
              <a:rPr lang="en-GB" b="0" dirty="0"/>
              <a:t> on the left-hand side and 10 on the right-hand side of the equals sign.</a:t>
            </a:r>
          </a:p>
          <a:p>
            <a:r>
              <a:rPr lang="en-GB" b="0" dirty="0"/>
              <a:t>Different: one has an equals sign and the other has an inequality sign. This means </a:t>
            </a:r>
            <a:r>
              <a:rPr lang="en-GB" b="0" i="1" dirty="0"/>
              <a:t>a</a:t>
            </a:r>
            <a:r>
              <a:rPr lang="en-GB" b="0" dirty="0"/>
              <a:t> + </a:t>
            </a:r>
            <a:r>
              <a:rPr lang="en-GB" b="0" i="1" dirty="0"/>
              <a:t>b</a:t>
            </a:r>
            <a:r>
              <a:rPr lang="en-GB" b="0" dirty="0"/>
              <a:t> is equal to 10 for the blue (first) equation, but greater than 10 for the red (second) one. </a:t>
            </a:r>
          </a:p>
          <a:p>
            <a:r>
              <a:rPr lang="en-GB" b="0" dirty="0"/>
              <a:t>Any relevant values for </a:t>
            </a:r>
            <a:r>
              <a:rPr lang="en-GB" b="0" i="1" dirty="0"/>
              <a:t>a</a:t>
            </a:r>
            <a:r>
              <a:rPr lang="en-GB" b="0" dirty="0"/>
              <a:t> and </a:t>
            </a:r>
            <a:r>
              <a:rPr lang="en-GB" b="0" i="1" dirty="0"/>
              <a:t>b</a:t>
            </a:r>
            <a:r>
              <a:rPr lang="en-GB" b="0" dirty="0"/>
              <a:t> that sum to 10. The solutions are infinite; you may choose to specify that students are looking for integer pairs.</a:t>
            </a:r>
          </a:p>
          <a:p>
            <a:endParaRPr lang="en-GB" b="0" dirty="0"/>
          </a:p>
          <a:p>
            <a:r>
              <a:rPr lang="en-GB" b="1" i="0" u="none" dirty="0"/>
              <a:t>Right-hand column:</a:t>
            </a:r>
          </a:p>
          <a:p>
            <a:r>
              <a:rPr lang="en-GB" b="0" dirty="0"/>
              <a:t>The </a:t>
            </a:r>
            <a:r>
              <a:rPr lang="en-GB" b="0" i="1" dirty="0"/>
              <a:t>b </a:t>
            </a:r>
            <a:r>
              <a:rPr lang="en-GB" b="0" dirty="0"/>
              <a:t>has been replaced by 3. This means that </a:t>
            </a:r>
            <a:r>
              <a:rPr lang="en-GB" b="0" i="1" dirty="0"/>
              <a:t>a</a:t>
            </a:r>
            <a:r>
              <a:rPr lang="en-GB" b="0" dirty="0"/>
              <a:t> is no longer a variable for the blue (first) equation; it is an unknown with just one value.</a:t>
            </a:r>
          </a:p>
          <a:p>
            <a:r>
              <a:rPr lang="en-GB" b="0" i="1" dirty="0"/>
              <a:t>a</a:t>
            </a:r>
            <a:r>
              <a:rPr lang="en-GB" b="0" dirty="0"/>
              <a:t> = 7</a:t>
            </a:r>
          </a:p>
          <a:p>
            <a:r>
              <a:rPr lang="en-GB" b="0" i="1" dirty="0"/>
              <a:t>a</a:t>
            </a:r>
            <a:r>
              <a:rPr lang="en-GB" b="0" dirty="0"/>
              <a:t> &gt; 7</a:t>
            </a:r>
          </a:p>
          <a:p>
            <a:r>
              <a:rPr lang="en-GB" b="0" dirty="0"/>
              <a:t>There is only one solution for </a:t>
            </a:r>
            <a:r>
              <a:rPr lang="en-GB" b="0" i="1" dirty="0"/>
              <a:t>a</a:t>
            </a:r>
            <a:r>
              <a:rPr lang="en-GB" b="0" dirty="0"/>
              <a:t> + 3 = 10, when there were infinite solutions before. </a:t>
            </a:r>
          </a:p>
          <a:p>
            <a:r>
              <a:rPr lang="en-GB" b="0" dirty="0"/>
              <a:t>In </a:t>
            </a:r>
            <a:r>
              <a:rPr lang="en-GB" b="0" i="1" dirty="0"/>
              <a:t>a</a:t>
            </a:r>
            <a:r>
              <a:rPr lang="en-GB" b="0" dirty="0"/>
              <a:t> + 3 &gt; 10, </a:t>
            </a:r>
            <a:r>
              <a:rPr lang="en-GB" b="0" i="1" dirty="0"/>
              <a:t>a</a:t>
            </a:r>
            <a:r>
              <a:rPr lang="en-GB" b="0" dirty="0"/>
              <a:t> can still take multiple values but now it must be greater than 7.</a:t>
            </a:r>
          </a:p>
          <a:p>
            <a:endParaRPr lang="en-GB" b="1" dirty="0"/>
          </a:p>
          <a:p>
            <a:r>
              <a:rPr lang="en-GB" b="1" dirty="0"/>
              <a:t>Suggested questioning</a:t>
            </a:r>
          </a:p>
          <a:p>
            <a:r>
              <a:rPr lang="en-GB" b="0" dirty="0"/>
              <a:t>What’s the same and what’s different?</a:t>
            </a:r>
          </a:p>
          <a:p>
            <a:r>
              <a:rPr lang="en-GB" b="0" dirty="0"/>
              <a:t>What pairs of numbers could work for </a:t>
            </a:r>
            <a:r>
              <a:rPr lang="en-GB" b="0" i="1" dirty="0"/>
              <a:t>a</a:t>
            </a:r>
            <a:r>
              <a:rPr lang="en-GB" b="0" dirty="0"/>
              <a:t> and for </a:t>
            </a:r>
            <a:r>
              <a:rPr lang="en-GB" b="0" i="1" dirty="0"/>
              <a:t>b</a:t>
            </a:r>
            <a:r>
              <a:rPr lang="en-GB" b="0" dirty="0"/>
              <a:t>?</a:t>
            </a:r>
          </a:p>
          <a:p>
            <a:r>
              <a:rPr lang="en-GB" b="0" dirty="0"/>
              <a:t>Why is there only one solution to </a:t>
            </a:r>
            <a:r>
              <a:rPr lang="en-GB" b="0" i="1" dirty="0"/>
              <a:t>a</a:t>
            </a:r>
            <a:r>
              <a:rPr lang="en-GB" b="0" dirty="0"/>
              <a:t> + 3 = 10?</a:t>
            </a:r>
          </a:p>
          <a:p>
            <a:r>
              <a:rPr lang="en-GB" b="0" dirty="0"/>
              <a:t>For which of these equations/inequalities could </a:t>
            </a:r>
            <a:r>
              <a:rPr lang="en-GB" b="0" i="1" dirty="0"/>
              <a:t>a</a:t>
            </a:r>
            <a:r>
              <a:rPr lang="en-GB" b="0" dirty="0"/>
              <a:t> be 6? For which could </a:t>
            </a:r>
            <a:r>
              <a:rPr lang="en-GB" b="0" i="1" dirty="0"/>
              <a:t>a</a:t>
            </a:r>
            <a:r>
              <a:rPr lang="en-GB" b="0" dirty="0"/>
              <a:t> be 7? For which could </a:t>
            </a:r>
            <a:r>
              <a:rPr lang="en-GB" b="0" i="1" dirty="0"/>
              <a:t>a</a:t>
            </a:r>
            <a:r>
              <a:rPr lang="en-GB" b="0" dirty="0"/>
              <a:t> be 8?</a:t>
            </a:r>
          </a:p>
          <a:p>
            <a:endParaRPr lang="en-GB" b="0" dirty="0"/>
          </a:p>
          <a:p>
            <a:r>
              <a:rPr lang="en-GB" b="1" dirty="0"/>
              <a:t>Things to think about</a:t>
            </a:r>
          </a:p>
          <a:p>
            <a:r>
              <a:rPr lang="en-GB" dirty="0"/>
              <a:t>Checkpoint 12 builds on the premise of Checkpoint 11, but specifically focuses in on how many different values the unknowns can take. It addresses the difference between situations where a letter represents a variable which can take any value and situation where a letter has a particular value (which may be as yet unknown). </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2023193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pPr marL="0" indent="0">
              <a:buNone/>
            </a:pPr>
            <a:r>
              <a:rPr lang="en-GB" b="0" dirty="0"/>
              <a:t>a) The greatest total is 27 if </a:t>
            </a:r>
            <a:r>
              <a:rPr lang="en-GB" b="0" i="1" dirty="0"/>
              <a:t>g</a:t>
            </a:r>
            <a:r>
              <a:rPr lang="en-GB" b="0" dirty="0"/>
              <a:t> = 15 and </a:t>
            </a:r>
            <a:r>
              <a:rPr lang="en-GB" b="0" i="1" dirty="0"/>
              <a:t>h</a:t>
            </a:r>
            <a:r>
              <a:rPr lang="en-GB" b="0" dirty="0"/>
              <a:t> = 12 or </a:t>
            </a:r>
            <a:r>
              <a:rPr lang="en-GB" b="0" i="1" dirty="0"/>
              <a:t>g</a:t>
            </a:r>
            <a:r>
              <a:rPr lang="en-GB" b="0" dirty="0"/>
              <a:t> = 12 and </a:t>
            </a:r>
            <a:r>
              <a:rPr lang="en-GB" b="0" i="1" dirty="0"/>
              <a:t>h</a:t>
            </a:r>
            <a:r>
              <a:rPr lang="en-GB" b="0" dirty="0"/>
              <a:t> = 15.</a:t>
            </a:r>
          </a:p>
          <a:p>
            <a:pPr marL="0" indent="0">
              <a:buNone/>
            </a:pPr>
            <a:r>
              <a:rPr lang="en-GB" b="0" dirty="0"/>
              <a:t>b) The greatest total is 42 if </a:t>
            </a:r>
            <a:r>
              <a:rPr lang="en-GB" b="0" i="1" dirty="0"/>
              <a:t>g</a:t>
            </a:r>
            <a:r>
              <a:rPr lang="en-GB" b="0" dirty="0"/>
              <a:t> = 15 and </a:t>
            </a:r>
            <a:r>
              <a:rPr lang="en-GB" b="0" i="1" dirty="0"/>
              <a:t>h</a:t>
            </a:r>
            <a:r>
              <a:rPr lang="en-GB" b="0" dirty="0"/>
              <a:t> = 12.</a:t>
            </a:r>
          </a:p>
          <a:p>
            <a:pPr marL="0" indent="0">
              <a:buNone/>
            </a:pPr>
            <a:endParaRPr lang="en-GB" b="0" dirty="0"/>
          </a:p>
          <a:p>
            <a:r>
              <a:rPr lang="en-GB" b="0" dirty="0"/>
              <a:t>? </a:t>
            </a:r>
            <a:r>
              <a:rPr lang="en-GB" b="0" dirty="0" err="1"/>
              <a:t>Kazia</a:t>
            </a:r>
            <a:r>
              <a:rPr lang="en-GB" b="0" dirty="0"/>
              <a:t> may have used </a:t>
            </a:r>
            <a:r>
              <a:rPr lang="en-GB" b="0" i="1" dirty="0"/>
              <a:t>g</a:t>
            </a:r>
            <a:r>
              <a:rPr lang="en-GB" b="0" dirty="0"/>
              <a:t> = 0 and </a:t>
            </a:r>
            <a:r>
              <a:rPr lang="en-GB" b="0" i="1" dirty="0"/>
              <a:t>h</a:t>
            </a:r>
            <a:r>
              <a:rPr lang="en-GB" b="0" dirty="0"/>
              <a:t> = 9, </a:t>
            </a:r>
            <a:r>
              <a:rPr lang="en-GB" b="0" i="1" dirty="0"/>
              <a:t>g </a:t>
            </a:r>
            <a:r>
              <a:rPr lang="en-GB" b="0" i="0" dirty="0"/>
              <a:t>= 4 and </a:t>
            </a:r>
            <a:r>
              <a:rPr lang="en-GB" b="0" i="1" dirty="0"/>
              <a:t>h</a:t>
            </a:r>
            <a:r>
              <a:rPr lang="en-GB" b="0" i="0" dirty="0"/>
              <a:t> = 1.</a:t>
            </a:r>
          </a:p>
          <a:p>
            <a:endParaRPr lang="en-GB" b="0" dirty="0"/>
          </a:p>
          <a:p>
            <a:r>
              <a:rPr lang="en-GB" b="1" dirty="0"/>
              <a:t>Suggested questioning</a:t>
            </a:r>
          </a:p>
          <a:p>
            <a:r>
              <a:rPr lang="en-GB" b="0" dirty="0"/>
              <a:t>What is the same/different about parts a) and b)</a:t>
            </a:r>
          </a:p>
          <a:p>
            <a:r>
              <a:rPr lang="en-GB" b="0" dirty="0"/>
              <a:t>How does the inclusion of </a:t>
            </a:r>
            <a:r>
              <a:rPr lang="en-GB" b="0" i="0" dirty="0"/>
              <a:t>2</a:t>
            </a:r>
            <a:r>
              <a:rPr lang="en-GB" b="0" i="1" dirty="0"/>
              <a:t>g</a:t>
            </a:r>
            <a:r>
              <a:rPr lang="en-GB" b="0" i="0" dirty="0"/>
              <a:t> change</a:t>
            </a:r>
            <a:r>
              <a:rPr lang="en-GB" b="0" dirty="0"/>
              <a:t> this activity?</a:t>
            </a:r>
          </a:p>
          <a:p>
            <a:r>
              <a:rPr lang="en-GB" b="0" dirty="0"/>
              <a:t>For part b, will you choose the same values to create the greatest total? Why or why not?</a:t>
            </a:r>
          </a:p>
          <a:p>
            <a:endParaRPr lang="en-GB" b="0" dirty="0"/>
          </a:p>
          <a:p>
            <a:r>
              <a:rPr lang="en-GB" b="1" dirty="0"/>
              <a:t>Things to think about</a:t>
            </a:r>
          </a:p>
          <a:p>
            <a:r>
              <a:rPr lang="en-GB" dirty="0"/>
              <a:t>Checkpoint 13 explores how confidently students can substitute values for unknowns, and their initial response to the inclusion of a numerical coefficient. They may have seen these in examples from primary school but not been explicitly taught the notation. The language of ‘substitute’, which may not have been explicitly used at primary school, is deliberately avoided in the task.</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1965116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pPr marL="0" indent="0">
              <a:buNone/>
            </a:pPr>
            <a:r>
              <a:rPr lang="en-GB" b="0" dirty="0"/>
              <a:t>a) 30</a:t>
            </a:r>
          </a:p>
          <a:p>
            <a:pPr marL="0" indent="0">
              <a:buNone/>
            </a:pPr>
            <a:r>
              <a:rPr lang="en-GB" b="0" dirty="0"/>
              <a:t>b) 30</a:t>
            </a:r>
          </a:p>
          <a:p>
            <a:pPr marL="0" indent="0">
              <a:buNone/>
            </a:pPr>
            <a:r>
              <a:rPr lang="en-GB" b="0" dirty="0"/>
              <a:t>c) 60</a:t>
            </a:r>
          </a:p>
          <a:p>
            <a:pPr marL="0" indent="0">
              <a:buNone/>
            </a:pPr>
            <a:r>
              <a:rPr lang="en-GB" b="0" dirty="0"/>
              <a:t>d) 65</a:t>
            </a:r>
          </a:p>
          <a:p>
            <a:pPr marL="0" indent="0">
              <a:buNone/>
            </a:pPr>
            <a:r>
              <a:rPr lang="en-GB" b="0" dirty="0"/>
              <a:t>e) 120</a:t>
            </a:r>
          </a:p>
          <a:p>
            <a:pPr marL="0" indent="0">
              <a:buNone/>
            </a:pPr>
            <a:r>
              <a:rPr lang="en-GB" b="0" dirty="0"/>
              <a:t>f) 20</a:t>
            </a:r>
          </a:p>
          <a:p>
            <a:r>
              <a:rPr lang="en-GB" b="0" dirty="0"/>
              <a:t>g) Students may have noticed that they could multiply their triangle value by 10, and their rectangle value by 15. They may also have noticed some relationships within the calculations. For example, for c and d, the total triangles and total rectangles had the same value as the triangle value was 1.5 times bigger than the rectangle value (and 10 is 1.5 times smaller than 15). Students may simplify part f to 25 × 0.8 as the distinction between triangle and rectangle is irrelevant.</a:t>
            </a:r>
          </a:p>
          <a:p>
            <a:endParaRPr lang="en-GB" b="0" dirty="0"/>
          </a:p>
          <a:p>
            <a:r>
              <a:rPr lang="en-GB" b="0" dirty="0"/>
              <a:t>? Any expression equivalent to 10 triangles + 15 rectangles</a:t>
            </a:r>
          </a:p>
          <a:p>
            <a:endParaRPr lang="en-GB" b="0" dirty="0"/>
          </a:p>
          <a:p>
            <a:r>
              <a:rPr lang="en-GB" b="1" dirty="0"/>
              <a:t>Suggested questioning</a:t>
            </a:r>
          </a:p>
          <a:p>
            <a:r>
              <a:rPr lang="en-GB" b="0" dirty="0"/>
              <a:t>How else could you write this expression? How many triangles/rectangles are there in total?</a:t>
            </a:r>
          </a:p>
          <a:p>
            <a:r>
              <a:rPr lang="en-GB" b="0" dirty="0"/>
              <a:t>What could the values of the triangles and rectangles be if the total was 105? How about 100?</a:t>
            </a:r>
          </a:p>
          <a:p>
            <a:endParaRPr lang="en-GB" b="0" dirty="0"/>
          </a:p>
          <a:p>
            <a:r>
              <a:rPr lang="en-GB" b="1" dirty="0"/>
              <a:t>Things to think about</a:t>
            </a:r>
          </a:p>
          <a:p>
            <a:r>
              <a:rPr lang="en-GB" dirty="0"/>
              <a:t>Checkpoint 14 uses shapes to explore unitising, and could be used to check understanding of th</a:t>
            </a:r>
            <a:r>
              <a:rPr lang="en-GB" sz="1200" b="0" i="0" u="none" dirty="0"/>
              <a:t>e distributive law or precede teaching on collecting like terms. Teachers may find that students find the shapes to be more accessible than using numbers or letters.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631332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r>
              <a:rPr lang="en-GB" b="0" dirty="0"/>
              <a:t>a) 10 × 37 = 370</a:t>
            </a:r>
          </a:p>
          <a:p>
            <a:r>
              <a:rPr lang="en-GB" b="0" dirty="0"/>
              <a:t>b) 10 × 763</a:t>
            </a:r>
            <a:r>
              <a:rPr lang="en-GB" sz="800" b="0" dirty="0"/>
              <a:t> </a:t>
            </a:r>
            <a:r>
              <a:rPr lang="en-GB" b="0" dirty="0"/>
              <a:t>254 = 7</a:t>
            </a:r>
            <a:r>
              <a:rPr lang="en-GB" sz="800" b="0" dirty="0"/>
              <a:t> </a:t>
            </a:r>
            <a:r>
              <a:rPr lang="en-GB" b="0" dirty="0"/>
              <a:t>632</a:t>
            </a:r>
            <a:r>
              <a:rPr lang="en-GB" sz="800" b="0" dirty="0"/>
              <a:t> </a:t>
            </a:r>
            <a:r>
              <a:rPr lang="en-GB" b="0" dirty="0"/>
              <a:t>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10 × 7</a:t>
            </a:r>
            <a:r>
              <a:rPr lang="en-GB" sz="1200" b="0" dirty="0"/>
              <a:t> </a:t>
            </a:r>
            <a:r>
              <a:rPr lang="en-GB" b="0" dirty="0"/>
              <a:t>632.54 = 76</a:t>
            </a:r>
            <a:r>
              <a:rPr lang="en-GB" sz="800" b="0" dirty="0"/>
              <a:t> </a:t>
            </a:r>
            <a:r>
              <a:rPr lang="en-GB" b="0" dirty="0"/>
              <a:t>325.4</a:t>
            </a:r>
          </a:p>
          <a:p>
            <a:r>
              <a:rPr lang="en-GB" b="0" dirty="0"/>
              <a:t>d) 10 × 837</a:t>
            </a:r>
            <a:r>
              <a:rPr lang="en-GB" sz="800" b="0" dirty="0"/>
              <a:t> </a:t>
            </a:r>
            <a:r>
              <a:rPr lang="en-GB" b="0" dirty="0"/>
              <a:t>468 + 2 = 8</a:t>
            </a:r>
            <a:r>
              <a:rPr lang="en-GB" sz="800" b="0" dirty="0"/>
              <a:t> </a:t>
            </a:r>
            <a:r>
              <a:rPr lang="en-GB" b="0" dirty="0"/>
              <a:t>374</a:t>
            </a:r>
            <a:r>
              <a:rPr lang="en-GB" sz="800" b="0" dirty="0"/>
              <a:t> </a:t>
            </a:r>
            <a:r>
              <a:rPr lang="en-GB" b="0" dirty="0"/>
              <a:t>680 + 2 = 8</a:t>
            </a:r>
            <a:r>
              <a:rPr lang="en-GB" sz="800" b="0" dirty="0"/>
              <a:t> </a:t>
            </a:r>
            <a:r>
              <a:rPr lang="en-GB" b="0" dirty="0"/>
              <a:t>374</a:t>
            </a:r>
            <a:r>
              <a:rPr lang="en-GB" sz="800" b="0" dirty="0"/>
              <a:t> </a:t>
            </a:r>
            <a:r>
              <a:rPr lang="en-GB" b="0" dirty="0"/>
              <a:t>682</a:t>
            </a:r>
          </a:p>
          <a:p>
            <a:r>
              <a:rPr lang="en-GB" b="0" dirty="0"/>
              <a:t>e) 10 × 3</a:t>
            </a:r>
            <a:r>
              <a:rPr lang="en-GB" sz="800" b="0" dirty="0"/>
              <a:t> </a:t>
            </a:r>
            <a:r>
              <a:rPr lang="en-GB" b="0" dirty="0"/>
              <a:t>756 + 9 = 37</a:t>
            </a:r>
            <a:r>
              <a:rPr lang="en-GB" sz="800" b="0" dirty="0"/>
              <a:t> </a:t>
            </a:r>
            <a:r>
              <a:rPr lang="en-GB" b="0" dirty="0"/>
              <a:t>560 + 9 = 37</a:t>
            </a:r>
            <a:r>
              <a:rPr lang="en-GB" sz="800" b="0" dirty="0"/>
              <a:t> </a:t>
            </a:r>
            <a:r>
              <a:rPr lang="en-GB" b="0" dirty="0"/>
              <a:t>569</a:t>
            </a:r>
          </a:p>
          <a:p>
            <a:r>
              <a:rPr lang="en-GB" b="0" dirty="0"/>
              <a:t>f) 10 × 49 + 10 x 51 = 490 + 510 = 1</a:t>
            </a:r>
            <a:r>
              <a:rPr lang="en-GB" sz="800" b="0" dirty="0"/>
              <a:t> </a:t>
            </a:r>
            <a:r>
              <a:rPr lang="en-GB" b="0" dirty="0"/>
              <a:t>000</a:t>
            </a:r>
          </a:p>
          <a:p>
            <a:r>
              <a:rPr lang="en-GB" b="0" dirty="0"/>
              <a:t>g) Because the numbers being multiplied are all different.</a:t>
            </a:r>
          </a:p>
          <a:p>
            <a:endParaRPr lang="en-GB" b="0" dirty="0"/>
          </a:p>
          <a:p>
            <a:r>
              <a:rPr lang="en-GB" b="0" dirty="0"/>
              <a:t>? Any combination of values where __ + __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__ = 10.</a:t>
            </a:r>
          </a:p>
          <a:p>
            <a:endParaRPr lang="en-GB" b="1" dirty="0"/>
          </a:p>
          <a:p>
            <a:r>
              <a:rPr lang="en-GB" b="1" dirty="0"/>
              <a:t>Suggested questioning</a:t>
            </a:r>
          </a:p>
          <a:p>
            <a:r>
              <a:rPr lang="en-GB" b="0" dirty="0"/>
              <a:t>What’s the same/different about all of these calculations?</a:t>
            </a:r>
          </a:p>
          <a:p>
            <a:r>
              <a:rPr lang="en-GB" b="0" dirty="0"/>
              <a:t>How could you rewrite them to make them look simpler?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Is it always possible to do this? What does your calculation need to have for this to be possible?</a:t>
            </a:r>
          </a:p>
          <a:p>
            <a:r>
              <a:rPr lang="en-GB" b="0" dirty="0"/>
              <a:t>What is common to each part of your calculation? What is not?</a:t>
            </a:r>
          </a:p>
          <a:p>
            <a:endParaRPr lang="en-GB" b="0" dirty="0"/>
          </a:p>
          <a:p>
            <a:r>
              <a:rPr lang="en-GB" b="1" dirty="0"/>
              <a:t>Things to think about</a:t>
            </a:r>
          </a:p>
          <a:p>
            <a:r>
              <a:rPr lang="en-GB" dirty="0"/>
              <a:t>Checkpoint 15 offers a similar premise to Checkpoint 14, but asks students to identify the shared factors each time rather than using a representation such as a shape or letter. Students may initially be put off by the numbers offered; this is deliberate so that students are not tempted to calculate without first looking for an alternative efficient method. </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r>
              <a:rPr lang="en-GB" b="0" dirty="0"/>
              <a:t>Alison found area for the whole square in one go.</a:t>
            </a:r>
          </a:p>
          <a:p>
            <a:r>
              <a:rPr lang="en-GB" b="0" dirty="0"/>
              <a:t>Bola found the area for each individual rectangle and added them together.</a:t>
            </a:r>
          </a:p>
          <a:p>
            <a:r>
              <a:rPr lang="en-GB" b="0" dirty="0"/>
              <a:t>Celia found the total area of the yellow and red rectangles and added it to the area of the blue rectangle.</a:t>
            </a:r>
          </a:p>
          <a:p>
            <a:endParaRPr lang="en-GB" b="1" dirty="0"/>
          </a:p>
          <a:p>
            <a:r>
              <a:rPr lang="en-GB" b="1" dirty="0"/>
              <a:t>Suggested questioning</a:t>
            </a:r>
          </a:p>
          <a:p>
            <a:r>
              <a:rPr lang="en-GB" b="0" dirty="0"/>
              <a:t>What’s the same/different about each person’s method?</a:t>
            </a:r>
          </a:p>
          <a:p>
            <a:r>
              <a:rPr lang="en-GB" b="0" dirty="0"/>
              <a:t>Whose is most efficient?</a:t>
            </a:r>
          </a:p>
          <a:p>
            <a:r>
              <a:rPr lang="en-GB" b="0" dirty="0"/>
              <a:t>Which do you prefer? Why?</a:t>
            </a:r>
          </a:p>
          <a:p>
            <a:r>
              <a:rPr lang="en-GB" b="0" dirty="0"/>
              <a:t>Could you do it another way?</a:t>
            </a:r>
          </a:p>
          <a:p>
            <a:endParaRPr lang="en-GB" b="0" dirty="0"/>
          </a:p>
          <a:p>
            <a:r>
              <a:rPr lang="en-GB" b="1" dirty="0"/>
              <a:t>Things to think about</a:t>
            </a:r>
          </a:p>
          <a:p>
            <a:r>
              <a:rPr lang="en-GB" b="0" dirty="0"/>
              <a:t>Checkpoint 16, similarly to Checkpoint 34 in Arithmetic procedures, looks at how a shape can be sub-divided to find the area as a proxy for understanding the distributive law and equivalent calculations.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the </a:t>
            </a:r>
            <a:r>
              <a:rPr kumimoji="0" lang="en-GB" sz="1200" b="0" i="0" u="none" strike="noStrike" kern="1200" cap="none" spc="0" normalizeH="0" baseline="0" noProof="0">
                <a:ln>
                  <a:noFill/>
                </a:ln>
                <a:solidFill>
                  <a:srgbClr val="585858"/>
                </a:solidFill>
                <a:effectLst/>
                <a:uLnTx/>
                <a:uFillTx/>
                <a:latin typeface="Arial" panose="020B0604020202020204" pitchFamily="34" charset="0"/>
                <a:ea typeface="+mn-ea"/>
                <a:cs typeface="+mn-cs"/>
              </a:rPr>
              <a:t>slides 6–7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337254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a:p>
        </p:txBody>
      </p:sp>
    </p:spTree>
    <p:extLst>
      <p:ext uri="{BB962C8B-B14F-4D97-AF65-F5344CB8AC3E}">
        <p14:creationId xmlns:p14="http://schemas.microsoft.com/office/powerpoint/2010/main" val="1035649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Please note that this activity is designed for use once students have experienced some teaching of algebra at Key Stage 3.</a:t>
            </a:r>
          </a:p>
          <a:p>
            <a:endParaRPr lang="en-GB" b="1" dirty="0"/>
          </a:p>
          <a:p>
            <a:r>
              <a:rPr lang="en-GB" b="1" dirty="0"/>
              <a:t>Answers</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b="0" dirty="0"/>
              <a:t>Same: the scales and John’s equation both have five of one term (checked boxes or </a:t>
            </a:r>
            <a:r>
              <a:rPr lang="en-GB" b="0" i="1" dirty="0"/>
              <a:t>a</a:t>
            </a:r>
            <a:r>
              <a:rPr lang="en-GB" b="0" i="0" dirty="0"/>
              <a:t>) on the left-hand side, and two of the same term plus one of a different term (plain boxes or </a:t>
            </a:r>
            <a:r>
              <a:rPr lang="en-GB" b="0" i="1" dirty="0"/>
              <a:t>b</a:t>
            </a:r>
            <a:r>
              <a:rPr lang="en-GB" b="0" i="0" dirty="0"/>
              <a:t>) on</a:t>
            </a:r>
            <a:r>
              <a:rPr lang="en-GB" b="0" dirty="0"/>
              <a:t> the right-hand side.  Also, both sides are equal. Different: the scales use boxes to represent the unknown mass but John’s equation uses letters.</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b="0" dirty="0"/>
              <a:t>That </a:t>
            </a:r>
            <a:r>
              <a:rPr lang="en-GB" b="0" i="1" dirty="0"/>
              <a:t>b</a:t>
            </a:r>
            <a:r>
              <a:rPr lang="en-GB" b="0" dirty="0"/>
              <a:t> has the same value as 3</a:t>
            </a:r>
            <a:r>
              <a:rPr lang="en-GB" b="0" i="1" dirty="0"/>
              <a:t>a</a:t>
            </a:r>
            <a:r>
              <a:rPr lang="en-GB" b="0" dirty="0"/>
              <a:t>.  Some students may find it easier to use the visual aid of the scales to see this, while others might easily be able to see that 2</a:t>
            </a:r>
            <a:r>
              <a:rPr lang="en-GB" b="0" i="1" dirty="0"/>
              <a:t>a</a:t>
            </a:r>
            <a:r>
              <a:rPr lang="en-GB" b="0" dirty="0"/>
              <a:t> + 3</a:t>
            </a:r>
            <a:r>
              <a:rPr lang="en-GB" b="0" i="1" dirty="0"/>
              <a:t>a</a:t>
            </a:r>
            <a:r>
              <a:rPr lang="en-GB" b="0" dirty="0"/>
              <a:t> = 5</a:t>
            </a:r>
            <a:r>
              <a:rPr lang="en-GB" b="0" i="1" dirty="0"/>
              <a:t>a</a:t>
            </a:r>
            <a:r>
              <a:rPr lang="en-GB" b="0" dirty="0"/>
              <a:t> and, therefore, that </a:t>
            </a:r>
            <a:r>
              <a:rPr lang="en-GB" b="0" i="1" dirty="0"/>
              <a:t>b</a:t>
            </a:r>
            <a:r>
              <a:rPr lang="en-GB" b="0" dirty="0"/>
              <a:t> must be 3</a:t>
            </a:r>
            <a:r>
              <a:rPr lang="en-GB" b="0" i="1" dirty="0"/>
              <a:t>a</a:t>
            </a:r>
            <a:r>
              <a:rPr lang="en-GB" b="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b="0" dirty="0"/>
              <a:t>This tells us that </a:t>
            </a:r>
            <a:r>
              <a:rPr lang="en-GB" b="0" i="1" dirty="0"/>
              <a:t>a</a:t>
            </a:r>
            <a:r>
              <a:rPr lang="en-GB" b="0" dirty="0"/>
              <a:t> = 3 and </a:t>
            </a:r>
            <a:r>
              <a:rPr lang="en-GB" b="0" i="1" dirty="0"/>
              <a:t>b</a:t>
            </a:r>
            <a:r>
              <a:rPr lang="en-GB" b="0" dirty="0"/>
              <a:t> = 9. Students may find it straightforward to identify </a:t>
            </a:r>
            <a:r>
              <a:rPr lang="en-GB" b="0" i="1" dirty="0"/>
              <a:t>a</a:t>
            </a:r>
            <a:r>
              <a:rPr lang="en-GB" b="0" dirty="0"/>
              <a:t> = 3 (as 5 × 3 = 15,  but need some prompting to recognise that the equation can then be written as 6 + </a:t>
            </a:r>
            <a:r>
              <a:rPr lang="en-GB" b="0" i="1" dirty="0"/>
              <a:t>b</a:t>
            </a:r>
            <a:r>
              <a:rPr lang="en-GB" b="0" dirty="0"/>
              <a:t> = 15, so </a:t>
            </a:r>
            <a:r>
              <a:rPr lang="en-GB" b="0" i="1" dirty="0"/>
              <a:t>b</a:t>
            </a:r>
            <a:r>
              <a:rPr lang="en-GB" b="0" dirty="0"/>
              <a:t> =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2</a:t>
            </a:r>
            <a:r>
              <a:rPr lang="en-GB" b="0" i="1" dirty="0"/>
              <a:t>a</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b</a:t>
            </a:r>
            <a:r>
              <a:rPr lang="en-GB" b="0" dirty="0"/>
              <a:t> would be 2 × 3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9 = -3. Students may make links to recent work on negative numbers to recognise that the equation should now be -</a:t>
            </a:r>
            <a:r>
              <a:rPr lang="en-GB" b="0" i="1" dirty="0"/>
              <a:t>a</a:t>
            </a:r>
            <a:r>
              <a:rPr lang="en-GB" b="0" dirty="0"/>
              <a:t> = 2</a:t>
            </a:r>
            <a:r>
              <a:rPr lang="en-GB" b="0" i="1" dirty="0"/>
              <a:t>a</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b</a:t>
            </a:r>
            <a:r>
              <a:rPr lang="en-GB" b="0" dirty="0"/>
              <a:t>. Students may also write equivalent expressions (such as 5</a:t>
            </a:r>
            <a:r>
              <a:rPr lang="en-GB" b="0" i="1" dirty="0"/>
              <a:t>a</a:t>
            </a:r>
            <a:r>
              <a:rPr lang="en-GB" b="0" dirty="0"/>
              <a:t> – 6</a:t>
            </a:r>
            <a:r>
              <a:rPr lang="en-GB" b="0" i="1" dirty="0"/>
              <a:t>a</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Suggested questioning</a:t>
            </a:r>
          </a:p>
          <a:p>
            <a:r>
              <a:rPr lang="en-GB" b="0" dirty="0"/>
              <a:t>What is the same and what is different?</a:t>
            </a:r>
          </a:p>
          <a:p>
            <a:r>
              <a:rPr lang="en-GB" b="0" dirty="0"/>
              <a:t>What does the </a:t>
            </a:r>
            <a:r>
              <a:rPr lang="en-GB" b="0" i="1" dirty="0"/>
              <a:t>a</a:t>
            </a:r>
            <a:r>
              <a:rPr lang="en-GB" b="0" dirty="0"/>
              <a:t> represent on Mr Griffith’s scales? </a:t>
            </a:r>
          </a:p>
          <a:p>
            <a:r>
              <a:rPr lang="en-GB" b="0" dirty="0"/>
              <a:t>What does the plain box represent in John’s equation?</a:t>
            </a:r>
          </a:p>
          <a:p>
            <a:r>
              <a:rPr lang="en-GB" b="0" dirty="0"/>
              <a:t>Which representation do you prefer to work out the unknown values?</a:t>
            </a:r>
          </a:p>
          <a:p>
            <a:r>
              <a:rPr lang="en-GB" b="0" dirty="0"/>
              <a:t>How would your answer to part c change if 5</a:t>
            </a:r>
            <a:r>
              <a:rPr lang="en-GB" b="0" i="1" dirty="0"/>
              <a:t>a</a:t>
            </a:r>
            <a:r>
              <a:rPr lang="en-GB" b="0" dirty="0"/>
              <a:t> = __?</a:t>
            </a:r>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activity A is not designed for use as a Checkpoint: this uses mathematical knowledge that is not taught in Key Stage 2. However, like Additional activity B, it takes the premise of Checkpoint 1 (which is likely to be familiar to students from primary school) and offers a potential next step to support students to make links between the balancing scales representation and their new learning on algebraic notation.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a:p>
        </p:txBody>
      </p:sp>
    </p:spTree>
    <p:extLst>
      <p:ext uri="{BB962C8B-B14F-4D97-AF65-F5344CB8AC3E}">
        <p14:creationId xmlns:p14="http://schemas.microsoft.com/office/powerpoint/2010/main" val="824857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Please note that this activity is designed for use once students have experienced some teaching of algebra at Key Stage 3.</a:t>
            </a:r>
          </a:p>
          <a:p>
            <a:endParaRPr lang="en-GB" b="1" dirty="0"/>
          </a:p>
          <a:p>
            <a:r>
              <a:rPr lang="en-GB" b="1" dirty="0"/>
              <a:t>Answers</a:t>
            </a:r>
          </a:p>
          <a:p>
            <a:r>
              <a:rPr lang="en-GB" b="0" dirty="0"/>
              <a:t>a) That </a:t>
            </a:r>
            <a:r>
              <a:rPr lang="en-GB" b="0" i="1" dirty="0"/>
              <a:t>b</a:t>
            </a:r>
            <a:r>
              <a:rPr lang="en-GB" b="0" dirty="0"/>
              <a:t> must have the same value as 3</a:t>
            </a:r>
            <a:r>
              <a:rPr lang="en-GB" b="0" i="1" dirty="0"/>
              <a:t>a.</a:t>
            </a:r>
          </a:p>
          <a:p>
            <a:r>
              <a:rPr lang="en-GB" b="0" dirty="0"/>
              <a:t>b) Remove 2</a:t>
            </a:r>
            <a:r>
              <a:rPr lang="en-GB" b="0" i="1" dirty="0"/>
              <a:t>a</a:t>
            </a:r>
            <a:r>
              <a:rPr lang="en-GB" b="0" i="0" dirty="0"/>
              <a:t> from the left-hand side, or add 2</a:t>
            </a:r>
            <a:r>
              <a:rPr lang="en-GB" b="0" i="1" dirty="0"/>
              <a:t>a</a:t>
            </a:r>
            <a:r>
              <a:rPr lang="en-GB" b="0" i="0" dirty="0"/>
              <a:t> to the right-hand side as well.</a:t>
            </a:r>
            <a:endParaRPr lang="en-GB" b="0" dirty="0"/>
          </a:p>
          <a:p>
            <a:r>
              <a:rPr lang="en-GB" b="0" dirty="0"/>
              <a:t>c) Add </a:t>
            </a:r>
            <a:r>
              <a:rPr lang="en-GB" b="0" i="1" dirty="0"/>
              <a:t>b </a:t>
            </a:r>
            <a:r>
              <a:rPr lang="en-GB" b="0" i="0" dirty="0"/>
              <a:t>(or 3</a:t>
            </a:r>
            <a:r>
              <a:rPr lang="en-GB" b="0" i="1" dirty="0"/>
              <a:t>a</a:t>
            </a:r>
            <a:r>
              <a:rPr lang="en-GB" b="0" i="0" dirty="0"/>
              <a:t>) to the right-hand side.</a:t>
            </a:r>
            <a:endParaRPr lang="en-GB" b="0" dirty="0"/>
          </a:p>
          <a:p>
            <a:r>
              <a:rPr lang="en-GB" b="0" dirty="0"/>
              <a:t>d) Add one </a:t>
            </a:r>
            <a:r>
              <a:rPr lang="en-GB" b="0" i="1" dirty="0"/>
              <a:t>b </a:t>
            </a:r>
            <a:r>
              <a:rPr lang="en-GB" b="0" i="0" dirty="0"/>
              <a:t>(or 3</a:t>
            </a:r>
            <a:r>
              <a:rPr lang="en-GB" b="0" i="1" dirty="0"/>
              <a:t>a</a:t>
            </a:r>
            <a:r>
              <a:rPr lang="en-GB" b="0" i="0" dirty="0"/>
              <a:t>)</a:t>
            </a:r>
            <a:r>
              <a:rPr lang="en-GB" b="0" dirty="0"/>
              <a:t> to the left-hand side .</a:t>
            </a:r>
          </a:p>
          <a:p>
            <a:r>
              <a:rPr lang="en-GB" b="0" dirty="0"/>
              <a:t>e) Add 4</a:t>
            </a:r>
            <a:r>
              <a:rPr lang="en-GB" b="0" i="1" dirty="0"/>
              <a:t>a</a:t>
            </a:r>
            <a:r>
              <a:rPr lang="en-GB" b="0" dirty="0"/>
              <a:t> to the right-hand side, or replace 5</a:t>
            </a:r>
            <a:r>
              <a:rPr lang="en-GB" b="0" i="1" dirty="0"/>
              <a:t>a</a:t>
            </a:r>
            <a:r>
              <a:rPr lang="en-GB" b="0" dirty="0"/>
              <a:t> with 3</a:t>
            </a:r>
            <a:r>
              <a:rPr lang="en-GB" b="0" i="1" dirty="0"/>
              <a:t>b.</a:t>
            </a:r>
            <a:endParaRPr lang="en-GB" b="0" dirty="0"/>
          </a:p>
          <a:p>
            <a:endParaRPr lang="en-GB" b="1" dirty="0"/>
          </a:p>
          <a:p>
            <a:r>
              <a:rPr lang="en-GB" b="0" dirty="0"/>
              <a:t>?</a:t>
            </a:r>
          </a:p>
          <a:p>
            <a:r>
              <a:rPr lang="en-GB" b="0" dirty="0"/>
              <a:t>No this is not possible. It would be possible if there were an even number of each term (as one could be added to each side) or if the </a:t>
            </a:r>
            <a:r>
              <a:rPr lang="en-GB" b="0" i="1" dirty="0"/>
              <a:t>a</a:t>
            </a:r>
            <a:r>
              <a:rPr lang="en-GB" b="0" dirty="0"/>
              <a:t> terms were a multiple of 3 (as 3</a:t>
            </a:r>
            <a:r>
              <a:rPr lang="en-GB" b="0" i="1" dirty="0"/>
              <a:t>a </a:t>
            </a:r>
            <a:r>
              <a:rPr lang="en-GB" b="0" dirty="0"/>
              <a:t>= </a:t>
            </a:r>
            <a:r>
              <a:rPr lang="en-GB" b="0" i="1" dirty="0"/>
              <a:t>b</a:t>
            </a:r>
            <a:r>
              <a:rPr lang="en-GB" b="0" dirty="0"/>
              <a:t>), and the total number of </a:t>
            </a:r>
            <a:r>
              <a:rPr lang="en-GB" b="0" i="1" dirty="0"/>
              <a:t>b </a:t>
            </a:r>
            <a:r>
              <a:rPr lang="en-GB" b="0" i="0" dirty="0"/>
              <a:t>terms was even. For example, 6 </a:t>
            </a:r>
            <a:r>
              <a:rPr lang="en-GB" b="0" i="1" dirty="0"/>
              <a:t>a </a:t>
            </a:r>
            <a:r>
              <a:rPr lang="en-GB" b="0" i="0" dirty="0"/>
              <a:t>terms and 2 </a:t>
            </a:r>
            <a:r>
              <a:rPr lang="en-GB" b="0" i="1" dirty="0"/>
              <a:t>b </a:t>
            </a:r>
            <a:r>
              <a:rPr lang="en-GB" b="0" i="0" dirty="0"/>
              <a:t>terms or 3</a:t>
            </a:r>
            <a:r>
              <a:rPr lang="en-GB" b="0" i="1" dirty="0"/>
              <a:t> a</a:t>
            </a:r>
            <a:r>
              <a:rPr lang="en-GB" b="0" i="0" dirty="0"/>
              <a:t> terms and 1</a:t>
            </a:r>
            <a:r>
              <a:rPr lang="en-GB" b="0" i="1" dirty="0"/>
              <a:t> b</a:t>
            </a:r>
            <a:r>
              <a:rPr lang="en-GB" b="0" i="0" dirty="0"/>
              <a:t> term.</a:t>
            </a:r>
            <a:endParaRPr lang="en-GB" b="0" dirty="0"/>
          </a:p>
          <a:p>
            <a:endParaRPr lang="en-GB" b="1" dirty="0"/>
          </a:p>
          <a:p>
            <a:r>
              <a:rPr lang="en-GB" b="1" dirty="0"/>
              <a:t>Suggested questioning</a:t>
            </a:r>
          </a:p>
          <a:p>
            <a:r>
              <a:rPr lang="en-GB" b="0" dirty="0"/>
              <a:t>Could you draw a diagram to represent this equation?</a:t>
            </a:r>
          </a:p>
          <a:p>
            <a:r>
              <a:rPr lang="en-GB" b="0" dirty="0"/>
              <a:t>What does = mean?</a:t>
            </a:r>
          </a:p>
          <a:p>
            <a:r>
              <a:rPr lang="en-GB" b="0" dirty="0"/>
              <a:t>What do you need to change to the left-hand side of the equation when you make a change to the right-hand side, and vice versa?</a:t>
            </a:r>
          </a:p>
          <a:p>
            <a:r>
              <a:rPr lang="en-GB" b="0" dirty="0"/>
              <a:t>Is there more than one way to answer part c?</a:t>
            </a:r>
          </a:p>
          <a:p>
            <a:endParaRPr lang="en-GB" b="1" dirty="0"/>
          </a:p>
          <a:p>
            <a:r>
              <a:rPr lang="en-GB" b="1" dirty="0"/>
              <a:t>Things to think about</a:t>
            </a:r>
          </a:p>
          <a:p>
            <a:r>
              <a:rPr lang="en-GB" dirty="0"/>
              <a:t>Additional activity B is not designed for use as a Checkpoint: this uses mathematical knowledge that is not taught at Key Stage 2. However, like Additional activity A, it takes the premise of Checkpoint 1 (which is likely to be familiar to students from primary school) and offers a potential next step to support students to make links between the balancing scales representation and their new learning on algebraic notation.</a:t>
            </a:r>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a:p>
        </p:txBody>
      </p:sp>
    </p:spTree>
    <p:extLst>
      <p:ext uri="{BB962C8B-B14F-4D97-AF65-F5344CB8AC3E}">
        <p14:creationId xmlns:p14="http://schemas.microsoft.com/office/powerpoint/2010/main" val="1893021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r>
              <a:rPr lang="en-GB" b="0" dirty="0"/>
              <a:t>Same: both of their workings show that they have multiplied the base by the height then divided by 2. Different: Billy did not show his intention to divide by 2 in the first step of his workings.</a:t>
            </a:r>
          </a:p>
          <a:p>
            <a:r>
              <a:rPr lang="en-GB" b="0" dirty="0"/>
              <a:t>Maya has used the equals sign correctly.</a:t>
            </a:r>
          </a:p>
          <a:p>
            <a:endParaRPr lang="en-GB" b="1" dirty="0"/>
          </a:p>
          <a:p>
            <a:r>
              <a:rPr lang="en-GB" b="1" dirty="0"/>
              <a:t>Suggested questioning</a:t>
            </a:r>
          </a:p>
          <a:p>
            <a:r>
              <a:rPr lang="en-GB" b="0" dirty="0"/>
              <a:t>What is the same and what is different?</a:t>
            </a:r>
          </a:p>
          <a:p>
            <a:r>
              <a:rPr lang="en-GB" b="0" dirty="0"/>
              <a:t>What does = mean? </a:t>
            </a:r>
          </a:p>
          <a:p>
            <a:r>
              <a:rPr lang="en-GB" b="0" dirty="0"/>
              <a:t>How else could Maya have written her workings?</a:t>
            </a:r>
          </a:p>
          <a:p>
            <a:r>
              <a:rPr lang="en-GB" b="0" dirty="0"/>
              <a:t>Why is it important to use = properly?</a:t>
            </a:r>
          </a:p>
          <a:p>
            <a:endParaRPr lang="en-GB" b="0" dirty="0"/>
          </a:p>
          <a:p>
            <a:r>
              <a:rPr lang="en-GB" b="1" dirty="0"/>
              <a:t>Things to think about</a:t>
            </a:r>
          </a:p>
          <a:p>
            <a:r>
              <a:rPr lang="en-GB" dirty="0"/>
              <a:t>Use this activity if students have misunderstood or misuse the equals sign in their workings. Many students (particularly where they have primarily worked with the calculation on the left-hand side of an equals sign, and a solution on the right) can come to view the equals sign as a process or a symbol that indicates what ‘makes’ the answer. They might, like Billy in this example, write strings of calculations connected by the = symbol without realising that each calculation needs to be equal for this notation to have been used correctly. Indeed, some students may struggle to identify any mistake on this slide. This misunderstanding can make later work on manipulation of expressions (while maintaining equivalence) or solving equations to be very challenging. Here, the familiar context of finding the area of a triangle is used to expose such issues and provide teachers with an opportunity to correct students’ use of the equals sign if necessary.</a:t>
            </a:r>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pPr marL="228600" indent="-228600">
              <a:buFont typeface="+mj-lt"/>
              <a:buAutoNum type="alphaLcParenR"/>
            </a:pPr>
            <a:r>
              <a:rPr lang="en-GB" b="0" dirty="0"/>
              <a:t>The </a:t>
            </a:r>
            <a:r>
              <a:rPr lang="en-GB" b="0" i="1" dirty="0"/>
              <a:t>t</a:t>
            </a:r>
            <a:r>
              <a:rPr lang="en-GB" b="0" dirty="0"/>
              <a:t> represents </a:t>
            </a:r>
            <a:r>
              <a:rPr lang="en-GB" b="0" dirty="0" err="1"/>
              <a:t>Sifan’s</a:t>
            </a:r>
            <a:r>
              <a:rPr lang="en-GB" b="0" dirty="0"/>
              <a:t> number.  We know that </a:t>
            </a:r>
            <a:r>
              <a:rPr lang="en-GB" b="0" dirty="0" err="1"/>
              <a:t>Sifan’s</a:t>
            </a:r>
            <a:r>
              <a:rPr lang="en-GB" b="0" dirty="0"/>
              <a:t> number is larger so it will be further along the number line.</a:t>
            </a:r>
          </a:p>
          <a:p>
            <a:pPr marL="228600" indent="-228600">
              <a:buFont typeface="+mj-lt"/>
              <a:buAutoNum type="alphaLcParenR"/>
            </a:pPr>
            <a:r>
              <a:rPr lang="en-GB" b="0" dirty="0"/>
              <a:t>Laura’s number is represented by </a:t>
            </a:r>
            <a:r>
              <a:rPr lang="en-GB" b="0" i="1" dirty="0"/>
              <a:t>w</a:t>
            </a:r>
            <a:r>
              <a:rPr lang="en-GB" b="0" dirty="0"/>
              <a:t>.  We know this because it is lower down the number line.</a:t>
            </a:r>
          </a:p>
          <a:p>
            <a:pPr marL="228600" indent="-228600">
              <a:buFont typeface="+mj-lt"/>
              <a:buAutoNum type="alphaLcParenR"/>
            </a:pPr>
            <a:r>
              <a:rPr lang="en-GB" b="0" dirty="0" err="1"/>
              <a:t>Sifan’s</a:t>
            </a:r>
            <a:r>
              <a:rPr lang="en-GB" b="0" dirty="0"/>
              <a:t> number is </a:t>
            </a:r>
            <a:r>
              <a:rPr lang="en-GB" b="0" i="1" dirty="0"/>
              <a:t>r </a:t>
            </a:r>
            <a:r>
              <a:rPr lang="en-GB" b="0" dirty="0"/>
              <a:t>more than Laura’s number.  We can see this as the difference on the number line.</a:t>
            </a:r>
          </a:p>
          <a:p>
            <a:pPr marL="228600" indent="-228600">
              <a:buFont typeface="+mj-lt"/>
              <a:buAutoNum type="alphaLcParenR"/>
            </a:pPr>
            <a:r>
              <a:rPr lang="en-GB" b="0" dirty="0"/>
              <a:t>Calculations include: </a:t>
            </a:r>
            <a:r>
              <a:rPr lang="en-GB" b="0" i="1" dirty="0"/>
              <a:t>t</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w</a:t>
            </a:r>
            <a:r>
              <a:rPr lang="en-GB" b="0" dirty="0"/>
              <a:t> = </a:t>
            </a:r>
            <a:r>
              <a:rPr lang="en-GB" b="0" i="1" dirty="0"/>
              <a:t>r</a:t>
            </a:r>
            <a:r>
              <a:rPr lang="en-GB" b="0" dirty="0"/>
              <a:t>, </a:t>
            </a:r>
            <a:r>
              <a:rPr lang="en-GB" b="0" i="1" dirty="0"/>
              <a:t>w</a:t>
            </a:r>
            <a:r>
              <a:rPr lang="en-GB" b="0" dirty="0"/>
              <a:t> + </a:t>
            </a:r>
            <a:r>
              <a:rPr lang="en-GB" b="0" i="1" dirty="0"/>
              <a:t>r</a:t>
            </a:r>
            <a:r>
              <a:rPr lang="en-GB" b="0" dirty="0"/>
              <a:t> = </a:t>
            </a:r>
            <a:r>
              <a:rPr lang="en-GB" b="0" i="1" dirty="0"/>
              <a:t>t</a:t>
            </a:r>
            <a:r>
              <a:rPr lang="en-GB" b="0" dirty="0"/>
              <a:t>, </a:t>
            </a:r>
            <a:r>
              <a:rPr lang="en-GB" b="0" i="1" dirty="0"/>
              <a:t>t</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r</a:t>
            </a:r>
            <a:r>
              <a:rPr lang="en-GB" b="0" dirty="0"/>
              <a:t> = </a:t>
            </a:r>
            <a:r>
              <a:rPr lang="en-GB" b="0" i="1" dirty="0"/>
              <a:t>w</a:t>
            </a:r>
          </a:p>
          <a:p>
            <a:endParaRPr lang="en-GB" b="0" dirty="0"/>
          </a:p>
          <a:p>
            <a:r>
              <a:rPr lang="en-GB" b="0" dirty="0"/>
              <a:t>?</a:t>
            </a:r>
          </a:p>
          <a:p>
            <a:r>
              <a:rPr lang="en-GB" b="0" dirty="0"/>
              <a:t>Eden’s number will be lower down the number line, indicating a difference of </a:t>
            </a:r>
            <a:r>
              <a:rPr lang="en-GB" b="0" i="1" dirty="0"/>
              <a:t>f</a:t>
            </a:r>
            <a:r>
              <a:rPr lang="en-GB" b="0" dirty="0"/>
              <a:t> between </a:t>
            </a:r>
            <a:r>
              <a:rPr lang="en-GB" b="0" i="1" dirty="0"/>
              <a:t>e </a:t>
            </a:r>
            <a:r>
              <a:rPr lang="en-GB" b="0" dirty="0"/>
              <a:t>and </a:t>
            </a:r>
            <a:r>
              <a:rPr lang="en-GB" b="0" i="1" dirty="0"/>
              <a:t>w.</a:t>
            </a:r>
          </a:p>
          <a:p>
            <a:r>
              <a:rPr lang="en-GB" b="0" dirty="0"/>
              <a:t>Calculations include: </a:t>
            </a:r>
            <a:r>
              <a:rPr lang="en-GB" b="0" i="1" dirty="0"/>
              <a:t>e</a:t>
            </a:r>
            <a:r>
              <a:rPr lang="en-GB" b="0" dirty="0"/>
              <a:t> = </a:t>
            </a:r>
            <a:r>
              <a:rPr lang="en-GB" b="0" i="1" dirty="0"/>
              <a:t>w</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f</a:t>
            </a:r>
            <a:r>
              <a:rPr lang="en-GB" b="0" dirty="0"/>
              <a:t>, </a:t>
            </a:r>
            <a:r>
              <a:rPr lang="en-GB" b="0" i="1" dirty="0"/>
              <a:t>e</a:t>
            </a:r>
            <a:r>
              <a:rPr lang="en-GB" b="0" dirty="0"/>
              <a:t> + </a:t>
            </a:r>
            <a:r>
              <a:rPr lang="en-GB" b="0" i="1" dirty="0"/>
              <a:t>f</a:t>
            </a:r>
            <a:r>
              <a:rPr lang="en-GB" b="0" dirty="0"/>
              <a:t> = </a:t>
            </a:r>
            <a:r>
              <a:rPr lang="en-GB" b="0" i="1" dirty="0"/>
              <a:t>w</a:t>
            </a:r>
            <a:r>
              <a:rPr lang="en-GB" b="0" dirty="0"/>
              <a:t>, </a:t>
            </a:r>
            <a:r>
              <a:rPr lang="en-GB" b="0" i="1" dirty="0"/>
              <a:t>t</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r</a:t>
            </a:r>
            <a:r>
              <a:rPr lang="en-GB" b="0"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f</a:t>
            </a:r>
            <a:r>
              <a:rPr lang="en-GB" b="0" dirty="0"/>
              <a:t> = </a:t>
            </a:r>
            <a:r>
              <a:rPr lang="en-GB" b="0" i="1" dirty="0"/>
              <a:t>e</a:t>
            </a:r>
            <a:r>
              <a:rPr lang="en-GB" b="0" dirty="0"/>
              <a:t>, </a:t>
            </a:r>
            <a:r>
              <a:rPr lang="en-GB" b="0" i="1" dirty="0"/>
              <a:t>e</a:t>
            </a:r>
            <a:r>
              <a:rPr lang="en-GB" b="0" dirty="0"/>
              <a:t> + </a:t>
            </a:r>
            <a:r>
              <a:rPr lang="en-GB" b="0" i="1" dirty="0"/>
              <a:t>f</a:t>
            </a:r>
            <a:r>
              <a:rPr lang="en-GB" b="0" dirty="0"/>
              <a:t> + </a:t>
            </a:r>
            <a:r>
              <a:rPr lang="en-GB" b="0" i="1" dirty="0"/>
              <a:t>r</a:t>
            </a:r>
            <a:r>
              <a:rPr lang="en-GB" b="0" dirty="0"/>
              <a:t> = </a:t>
            </a:r>
            <a:r>
              <a:rPr lang="en-GB" b="0" i="1" dirty="0"/>
              <a:t>t</a:t>
            </a:r>
            <a:r>
              <a:rPr lang="en-GB" b="0" dirty="0"/>
              <a:t>, etc.</a:t>
            </a:r>
          </a:p>
          <a:p>
            <a:endParaRPr lang="en-GB" b="1" dirty="0"/>
          </a:p>
          <a:p>
            <a:r>
              <a:rPr lang="en-GB" b="1" dirty="0"/>
              <a:t>Suggested questioning</a:t>
            </a:r>
          </a:p>
          <a:p>
            <a:r>
              <a:rPr lang="en-GB" b="0" dirty="0"/>
              <a:t>How do you know which letter represents which number?</a:t>
            </a:r>
          </a:p>
          <a:p>
            <a:r>
              <a:rPr lang="en-GB" b="0" dirty="0"/>
              <a:t>How many different calculations can you write?</a:t>
            </a:r>
          </a:p>
          <a:p>
            <a:r>
              <a:rPr lang="en-GB" b="0" dirty="0"/>
              <a:t>Which letter represents the difference between the two numbers?</a:t>
            </a:r>
          </a:p>
          <a:p>
            <a:r>
              <a:rPr lang="en-GB" b="0" dirty="0"/>
              <a:t>What could the values of </a:t>
            </a:r>
            <a:r>
              <a:rPr lang="en-GB" b="0" i="1" dirty="0"/>
              <a:t>w</a:t>
            </a:r>
            <a:r>
              <a:rPr lang="en-GB" b="0" dirty="0"/>
              <a:t>, </a:t>
            </a:r>
            <a:r>
              <a:rPr lang="en-GB" b="0" i="1" dirty="0"/>
              <a:t>r</a:t>
            </a:r>
            <a:r>
              <a:rPr lang="en-GB" b="0" dirty="0"/>
              <a:t> and </a:t>
            </a:r>
            <a:r>
              <a:rPr lang="en-GB" b="0" i="1" dirty="0"/>
              <a:t>t</a:t>
            </a:r>
            <a:r>
              <a:rPr lang="en-GB" b="0" dirty="0"/>
              <a:t> be?</a:t>
            </a:r>
          </a:p>
          <a:p>
            <a:r>
              <a:rPr lang="en-GB" b="0" dirty="0"/>
              <a:t>Where would </a:t>
            </a:r>
            <a:r>
              <a:rPr lang="en-GB" b="0" i="1" dirty="0"/>
              <a:t>f </a:t>
            </a:r>
            <a:r>
              <a:rPr lang="en-GB" b="0" dirty="0"/>
              <a:t>be? How would your answer be different if Eden’s number was </a:t>
            </a:r>
            <a:r>
              <a:rPr lang="en-GB" b="0" i="1" dirty="0"/>
              <a:t>f</a:t>
            </a:r>
            <a:r>
              <a:rPr lang="en-GB" b="0" dirty="0"/>
              <a:t> smaller than </a:t>
            </a:r>
            <a:r>
              <a:rPr lang="en-GB" b="0" dirty="0" err="1"/>
              <a:t>Sifan’s</a:t>
            </a:r>
            <a:r>
              <a:rPr lang="en-GB" b="0" dirty="0"/>
              <a:t> number?</a:t>
            </a:r>
          </a:p>
          <a:p>
            <a:endParaRPr lang="en-GB" b="0" dirty="0"/>
          </a:p>
          <a:p>
            <a:r>
              <a:rPr lang="en-GB" b="1" dirty="0"/>
              <a:t>Things to think about</a:t>
            </a:r>
          </a:p>
          <a:p>
            <a:r>
              <a:rPr lang="en-GB" dirty="0"/>
              <a:t>Additional activity D is a slightly easier starting point to Checkpoint 5. Each part looks more explicitly at what each letter represents and how to construct expressions using this relationship, rather than how the relationship is changed by different conditions. Students may initially find it uncomfortable to answer question c with </a:t>
            </a:r>
            <a:r>
              <a:rPr lang="en-GB" i="1" dirty="0"/>
              <a:t>r</a:t>
            </a:r>
            <a:r>
              <a:rPr lang="en-GB" dirty="0"/>
              <a:t> rather than with a known number. If students are familiar with a bar model for representing additive relationships, model how </a:t>
            </a:r>
            <a:r>
              <a:rPr lang="en-GB" i="1" dirty="0"/>
              <a:t>w</a:t>
            </a:r>
            <a:r>
              <a:rPr lang="en-GB" dirty="0"/>
              <a:t> + </a:t>
            </a:r>
            <a:r>
              <a:rPr lang="en-GB" i="1" dirty="0"/>
              <a:t>r</a:t>
            </a:r>
            <a:r>
              <a:rPr lang="en-GB" dirty="0"/>
              <a:t> = </a:t>
            </a:r>
            <a:r>
              <a:rPr lang="en-GB" i="1" dirty="0"/>
              <a:t>t</a:t>
            </a:r>
            <a:r>
              <a:rPr lang="en-GB" dirty="0"/>
              <a:t>, and the other answers to d, can also be represented using a bar model. </a:t>
            </a:r>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a:t>
            </a:r>
            <a:r>
              <a:rPr lang="en-GB" b="0" dirty="0"/>
              <a:t>. Each question will appear separately so you can choose the pace at which to work with your class. If any students cannot distinguish the colours, point to the relevant areas.</a:t>
            </a:r>
            <a:endParaRPr lang="en-GB" b="1" dirty="0"/>
          </a:p>
          <a:p>
            <a:endParaRPr lang="en-GB" b="1" dirty="0"/>
          </a:p>
          <a:p>
            <a:r>
              <a:rPr lang="en-GB" b="1" dirty="0"/>
              <a:t>Answers</a:t>
            </a:r>
          </a:p>
          <a:p>
            <a:r>
              <a:rPr lang="en-GB" b="0" dirty="0"/>
              <a:t>a) yellow + red = blue; blue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yellow = red</a:t>
            </a:r>
          </a:p>
          <a:p>
            <a:r>
              <a:rPr lang="en-GB" b="0" dirty="0"/>
              <a:t>b) </a:t>
            </a:r>
            <a:r>
              <a:rPr lang="en-GB" b="0" i="1" dirty="0"/>
              <a:t>a</a:t>
            </a:r>
            <a:r>
              <a:rPr lang="en-GB" b="0" dirty="0"/>
              <a:t> + </a:t>
            </a:r>
            <a:r>
              <a:rPr lang="en-GB" b="0" i="1" dirty="0"/>
              <a:t>c</a:t>
            </a:r>
            <a:r>
              <a:rPr lang="en-GB" b="0" dirty="0"/>
              <a:t> = 10; 10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a</a:t>
            </a:r>
            <a:r>
              <a:rPr lang="en-GB" b="0" dirty="0"/>
              <a:t> = </a:t>
            </a:r>
            <a:r>
              <a:rPr lang="en-GB" b="0" i="1" dirty="0"/>
              <a:t>c</a:t>
            </a:r>
            <a:r>
              <a:rPr lang="en-GB" b="0" dirty="0"/>
              <a:t>; 10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b="0" dirty="0"/>
              <a:t> </a:t>
            </a:r>
            <a:r>
              <a:rPr lang="en-GB" b="0" i="1" dirty="0"/>
              <a:t>c</a:t>
            </a:r>
            <a:r>
              <a:rPr lang="en-GB" b="0" dirty="0"/>
              <a:t> = </a:t>
            </a:r>
            <a:r>
              <a:rPr lang="en-GB" b="0" i="1" dirty="0"/>
              <a:t>a</a:t>
            </a:r>
          </a:p>
          <a:p>
            <a:endParaRPr lang="en-GB" b="1" dirty="0"/>
          </a:p>
          <a:p>
            <a:r>
              <a:rPr lang="en-GB" b="1" dirty="0"/>
              <a:t>Suggested questioning</a:t>
            </a:r>
          </a:p>
          <a:p>
            <a:r>
              <a:rPr lang="en-GB" b="0" dirty="0"/>
              <a:t>What is the same about the new bar model? What is different? </a:t>
            </a:r>
          </a:p>
          <a:p>
            <a:r>
              <a:rPr lang="en-GB" b="0" dirty="0"/>
              <a:t>How many equations can you write from each bar model?</a:t>
            </a:r>
          </a:p>
          <a:p>
            <a:r>
              <a:rPr lang="en-GB" b="0" dirty="0"/>
              <a:t>Can you show a subtraction? Can you show an addition?</a:t>
            </a:r>
          </a:p>
          <a:p>
            <a:endParaRPr lang="en-GB" b="0" dirty="0"/>
          </a:p>
          <a:p>
            <a:r>
              <a:rPr lang="en-GB" b="1" dirty="0"/>
              <a:t>Things to think about</a:t>
            </a:r>
          </a:p>
          <a:p>
            <a:r>
              <a:rPr lang="en-GB" b="0" dirty="0"/>
              <a:t>Additional activity E offers simpler version of Checkpoint 3, in case students are unfamiliar with bar models used to represent part̄</a:t>
            </a:r>
            <a:r>
              <a:rPr lang="en-GB" b="0" dirty="0">
                <a:latin typeface="Arial" panose="020B0604020202020204" pitchFamily="34" charset="0"/>
                <a:cs typeface="Arial" panose="020B0604020202020204" pitchFamily="34" charset="0"/>
              </a:rPr>
              <a:t>−</a:t>
            </a:r>
            <a:r>
              <a:rPr lang="en-GB" b="0" dirty="0"/>
              <a:t>part</a:t>
            </a:r>
            <a:r>
              <a:rPr lang="en-GB" b="0" dirty="0">
                <a:latin typeface="Arial" panose="020B0604020202020204" pitchFamily="34" charset="0"/>
                <a:cs typeface="Arial" panose="020B0604020202020204" pitchFamily="34" charset="0"/>
              </a:rPr>
              <a:t>−</a:t>
            </a:r>
            <a:r>
              <a:rPr lang="en-GB" b="0" dirty="0"/>
              <a:t>whole models. Here, the first bar model refers just to the colours, to remove any potential distractions provided by letters, and the second bar model introduces the ‘known’ value as the whole, rather than one of the parts. Please also refer to the notes and guidance for Checkpoint 3.</a:t>
            </a:r>
          </a:p>
        </p:txBody>
      </p:sp>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a:p>
        </p:txBody>
      </p:sp>
    </p:spTree>
    <p:extLst>
      <p:ext uri="{BB962C8B-B14F-4D97-AF65-F5344CB8AC3E}">
        <p14:creationId xmlns:p14="http://schemas.microsoft.com/office/powerpoint/2010/main" val="3953522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a:t>
            </a:r>
            <a:r>
              <a:rPr lang="en-GB" b="0" dirty="0"/>
              <a:t>. The problem will appear stage-by-stage, as will the two example student workings, so that you can choose the pace to work with your class. The further thinking question appears before part b, as you may or may not wish to use the examples given as part of your discussion.</a:t>
            </a:r>
            <a:endParaRPr lang="en-GB" b="1" dirty="0"/>
          </a:p>
          <a:p>
            <a:endParaRPr lang="en-GB" b="1" dirty="0"/>
          </a:p>
          <a:p>
            <a:r>
              <a:rPr lang="en-GB" b="1" dirty="0"/>
              <a:t>Answers</a:t>
            </a:r>
          </a:p>
          <a:p>
            <a:r>
              <a:rPr lang="en-GB" b="0" dirty="0"/>
              <a:t>a) The purple stick is 80 cm and green stick is 70 cm.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Montel has imagined the second diagram on top of the first, so that he can see the difference between two green sticks as 10. Jake has described the purple stick in terms of the green stick, so that he can just work with one type of stick to work out its length.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Both students now need to divide 140 by 2 to work out the value of one green stick, and then add 10 back onto this to work out the length of the purple stick.</a:t>
            </a:r>
          </a:p>
          <a:p>
            <a:endParaRPr lang="en-GB" b="0" dirty="0"/>
          </a:p>
          <a:p>
            <a:r>
              <a:rPr lang="en-GB" b="0" dirty="0"/>
              <a:t>? Students’ responses to this may vary. When they create a problem with two unknowns, they will need to give sufficient information to identify one unknown to then work out the other. This means they can write two independent statements about the unknowns. This might, like here, be the total of the two unknowns and the difference between them. </a:t>
            </a:r>
          </a:p>
          <a:p>
            <a:endParaRPr lang="en-GB" b="0" dirty="0"/>
          </a:p>
          <a:p>
            <a:r>
              <a:rPr lang="en-GB" b="1" dirty="0"/>
              <a:t>Suggested questioning</a:t>
            </a:r>
          </a:p>
          <a:p>
            <a:r>
              <a:rPr lang="en-GB" b="0" dirty="0"/>
              <a:t>What do you notice about the diagram?</a:t>
            </a:r>
          </a:p>
          <a:p>
            <a:r>
              <a:rPr lang="en-GB" b="0" dirty="0"/>
              <a:t>What do you know about the gap between the green and the purple sticks?</a:t>
            </a:r>
          </a:p>
          <a:p>
            <a:r>
              <a:rPr lang="en-GB" b="0" dirty="0"/>
              <a:t>How long is two green sticks? How do you know?</a:t>
            </a:r>
          </a:p>
          <a:p>
            <a:r>
              <a:rPr lang="en-GB" b="0" dirty="0"/>
              <a:t>Is there another way to work this out?</a:t>
            </a:r>
          </a:p>
          <a:p>
            <a:endParaRPr lang="en-GB" b="1" dirty="0"/>
          </a:p>
          <a:p>
            <a:r>
              <a:rPr lang="en-GB" b="1" dirty="0"/>
              <a:t>Things to think about</a:t>
            </a:r>
          </a:p>
          <a:p>
            <a:r>
              <a:rPr lang="en-GB" dirty="0"/>
              <a:t>Part a of this activity is identical to Checkpoint 6; see the Guidance slide from this Checkpoint for more information. Part b offers two different approaches as a starting point for discussion about how to solve the problem. Teachers may find it helpful to collect responses from the class and draw on these before (or instead of) showing Montel and Jake’s approaches. </a:t>
            </a:r>
            <a:r>
              <a:rPr lang="en-GB" sz="1200" dirty="0">
                <a:highlight>
                  <a:srgbClr val="FFFF00"/>
                </a:highlight>
              </a:rPr>
              <a:t>If using Montel and Jake’s methods as a starting point for discussion, consider what is the same/different about the approaches the students offer. How readily can students continue the two methods started here? Do they prefer the visual or are they already comfortable with algebraic notation?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a:p>
        </p:txBody>
      </p:sp>
    </p:spTree>
    <p:extLst>
      <p:ext uri="{BB962C8B-B14F-4D97-AF65-F5344CB8AC3E}">
        <p14:creationId xmlns:p14="http://schemas.microsoft.com/office/powerpoint/2010/main" val="108734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r>
              <a:rPr lang="en-GB" b="0" dirty="0"/>
              <a:t>Please note that this activity is designed for use once students have experienced some teaching of algebra at Key Stage 3.</a:t>
            </a:r>
          </a:p>
          <a:p>
            <a:endParaRPr lang="en-GB" b="1" dirty="0"/>
          </a:p>
          <a:p>
            <a:r>
              <a:rPr lang="en-GB" b="1" dirty="0"/>
              <a:t>Answers</a:t>
            </a:r>
          </a:p>
          <a:p>
            <a:r>
              <a:rPr lang="en-GB" b="1" u="none" dirty="0"/>
              <a:t>Left-hand column:</a:t>
            </a:r>
          </a:p>
          <a:p>
            <a:r>
              <a:rPr lang="en-GB" b="0" dirty="0"/>
              <a:t>Same: both have 2</a:t>
            </a:r>
            <a:r>
              <a:rPr lang="en-GB" b="0" i="1" dirty="0"/>
              <a:t>a</a:t>
            </a:r>
            <a:r>
              <a:rPr lang="en-GB" b="0" dirty="0"/>
              <a:t> + </a:t>
            </a:r>
            <a:r>
              <a:rPr lang="en-GB" b="0" i="1" dirty="0"/>
              <a:t>b</a:t>
            </a:r>
            <a:r>
              <a:rPr lang="en-GB" b="0" dirty="0"/>
              <a:t> on the left-hand side and 10 on the right-hand side</a:t>
            </a:r>
          </a:p>
          <a:p>
            <a:r>
              <a:rPr lang="en-GB" b="0" dirty="0"/>
              <a:t>Different: one has an equals sign and the other has an inequality sign. This means 2</a:t>
            </a:r>
            <a:r>
              <a:rPr lang="en-GB" b="0" i="1" dirty="0"/>
              <a:t>a</a:t>
            </a:r>
            <a:r>
              <a:rPr lang="en-GB" b="0" dirty="0"/>
              <a:t> + </a:t>
            </a:r>
            <a:r>
              <a:rPr lang="en-GB" b="0" i="1" dirty="0"/>
              <a:t>b</a:t>
            </a:r>
            <a:r>
              <a:rPr lang="en-GB" b="0" dirty="0"/>
              <a:t> is equal to 10 for the blue equation, but greater than 10 for the red one. </a:t>
            </a:r>
          </a:p>
          <a:p>
            <a:r>
              <a:rPr lang="en-GB" b="0" dirty="0"/>
              <a:t>Any relevant values for 2</a:t>
            </a:r>
            <a:r>
              <a:rPr lang="en-GB" b="0" i="1" dirty="0"/>
              <a:t>a </a:t>
            </a:r>
            <a:r>
              <a:rPr lang="en-GB" b="0" dirty="0"/>
              <a:t>and </a:t>
            </a:r>
            <a:r>
              <a:rPr lang="en-GB" b="0" i="1" dirty="0"/>
              <a:t>b</a:t>
            </a:r>
            <a:r>
              <a:rPr lang="en-GB" b="0" dirty="0"/>
              <a:t> that sum to 10 (the solutions are infinite; you may choose to specify that students are looking for positive integer pairs, in which case the solutions are: </a:t>
            </a:r>
            <a:r>
              <a:rPr lang="en-GB" b="0" i="1" dirty="0"/>
              <a:t>a</a:t>
            </a:r>
            <a:r>
              <a:rPr lang="en-GB" b="0" dirty="0"/>
              <a:t> = 0 and </a:t>
            </a:r>
            <a:r>
              <a:rPr lang="en-GB" b="0" i="1" dirty="0"/>
              <a:t>b</a:t>
            </a:r>
            <a:r>
              <a:rPr lang="en-GB" b="0" dirty="0"/>
              <a:t> = 10, </a:t>
            </a:r>
            <a:r>
              <a:rPr lang="en-GB" b="0" i="1" dirty="0"/>
              <a:t>a</a:t>
            </a:r>
            <a:r>
              <a:rPr lang="en-GB" b="0" dirty="0"/>
              <a:t> = 1 and </a:t>
            </a:r>
            <a:r>
              <a:rPr lang="en-GB" b="0" i="1" dirty="0"/>
              <a:t>b</a:t>
            </a:r>
            <a:r>
              <a:rPr lang="en-GB" b="0" dirty="0"/>
              <a:t> = 8, </a:t>
            </a:r>
            <a:r>
              <a:rPr lang="en-GB" b="0" i="1" dirty="0"/>
              <a:t>a</a:t>
            </a:r>
            <a:r>
              <a:rPr lang="en-GB" b="0" dirty="0"/>
              <a:t> = 2 and </a:t>
            </a:r>
            <a:r>
              <a:rPr lang="en-GB" b="0" i="1" dirty="0"/>
              <a:t>b</a:t>
            </a:r>
            <a:r>
              <a:rPr lang="en-GB" b="0" dirty="0"/>
              <a:t> = 6, </a:t>
            </a:r>
            <a:r>
              <a:rPr lang="en-GB" b="0" i="1" dirty="0"/>
              <a:t>a</a:t>
            </a:r>
            <a:r>
              <a:rPr lang="en-GB" b="0" dirty="0"/>
              <a:t> = 3 and </a:t>
            </a:r>
            <a:r>
              <a:rPr lang="en-GB" b="0" i="1" dirty="0"/>
              <a:t>b </a:t>
            </a:r>
            <a:r>
              <a:rPr lang="en-GB" b="0" dirty="0"/>
              <a:t>= 4, </a:t>
            </a:r>
            <a:r>
              <a:rPr lang="en-GB" b="0" i="1" dirty="0"/>
              <a:t>a</a:t>
            </a:r>
            <a:r>
              <a:rPr lang="en-GB" b="0" dirty="0"/>
              <a:t> = 4 and </a:t>
            </a:r>
            <a:r>
              <a:rPr lang="en-GB" b="0" i="1" dirty="0"/>
              <a:t>b</a:t>
            </a:r>
            <a:r>
              <a:rPr lang="en-GB" b="0" dirty="0"/>
              <a:t> = 2, </a:t>
            </a:r>
            <a:r>
              <a:rPr lang="en-GB" b="0" i="1" dirty="0"/>
              <a:t>a</a:t>
            </a:r>
            <a:r>
              <a:rPr lang="en-GB" b="0" dirty="0"/>
              <a:t> = 5 and </a:t>
            </a:r>
            <a:r>
              <a:rPr lang="en-GB" b="0" i="1" dirty="0"/>
              <a:t>b</a:t>
            </a:r>
            <a:r>
              <a:rPr lang="en-GB" b="0" dirty="0"/>
              <a:t> = 0).</a:t>
            </a:r>
          </a:p>
          <a:p>
            <a:endParaRPr lang="en-GB" b="0" dirty="0"/>
          </a:p>
          <a:p>
            <a:r>
              <a:rPr lang="en-GB" b="1" i="0" u="none" dirty="0"/>
              <a:t>Right-hand column:</a:t>
            </a:r>
          </a:p>
          <a:p>
            <a:r>
              <a:rPr lang="en-GB" b="0" dirty="0"/>
              <a:t>The </a:t>
            </a:r>
            <a:r>
              <a:rPr lang="en-GB" b="0" i="1" dirty="0"/>
              <a:t>b</a:t>
            </a:r>
            <a:r>
              <a:rPr lang="en-GB" b="0" dirty="0"/>
              <a:t> has been replaced by 3. This means that </a:t>
            </a:r>
            <a:r>
              <a:rPr lang="en-GB" b="0" i="1" dirty="0"/>
              <a:t>a</a:t>
            </a:r>
            <a:r>
              <a:rPr lang="en-GB" b="0" dirty="0"/>
              <a:t> is no longer a variable for the blue equation; it is an unknown with just one value.</a:t>
            </a:r>
          </a:p>
          <a:p>
            <a:r>
              <a:rPr lang="en-GB" b="0" i="1" dirty="0"/>
              <a:t>a</a:t>
            </a:r>
            <a:r>
              <a:rPr lang="en-GB" b="0" dirty="0"/>
              <a:t> = 3.5</a:t>
            </a:r>
          </a:p>
          <a:p>
            <a:r>
              <a:rPr lang="en-GB" b="0" i="1" dirty="0"/>
              <a:t>a</a:t>
            </a:r>
            <a:r>
              <a:rPr lang="en-GB" b="0" dirty="0"/>
              <a:t> &gt; 3.5</a:t>
            </a:r>
          </a:p>
          <a:p>
            <a:r>
              <a:rPr lang="en-GB" b="0" dirty="0"/>
              <a:t>There is only one solution for 2</a:t>
            </a:r>
            <a:r>
              <a:rPr lang="en-GB" b="0" i="1" dirty="0"/>
              <a:t>a</a:t>
            </a:r>
            <a:r>
              <a:rPr lang="en-GB" b="0" dirty="0"/>
              <a:t> + 3 = 10, when there were infinite solutions before. </a:t>
            </a:r>
          </a:p>
          <a:p>
            <a:r>
              <a:rPr lang="en-GB" b="0" dirty="0"/>
              <a:t>In 2</a:t>
            </a:r>
            <a:r>
              <a:rPr lang="en-GB" b="0" i="1" dirty="0"/>
              <a:t>a</a:t>
            </a:r>
            <a:r>
              <a:rPr lang="en-GB" b="0" dirty="0"/>
              <a:t> + 3 &gt; 10, a can still take multiple values but now it must be greater than 3.5.</a:t>
            </a:r>
          </a:p>
          <a:p>
            <a:endParaRPr lang="en-GB" b="1" dirty="0"/>
          </a:p>
          <a:p>
            <a:r>
              <a:rPr lang="en-GB" b="1" dirty="0"/>
              <a:t>Suggested questioning</a:t>
            </a:r>
          </a:p>
          <a:p>
            <a:r>
              <a:rPr lang="en-GB" b="0" dirty="0"/>
              <a:t>What is the same and what is different?</a:t>
            </a:r>
          </a:p>
          <a:p>
            <a:r>
              <a:rPr lang="en-GB" b="0" dirty="0"/>
              <a:t>What pairs of numbers could work for </a:t>
            </a:r>
            <a:r>
              <a:rPr lang="en-GB" b="0" i="1" dirty="0"/>
              <a:t>a</a:t>
            </a:r>
            <a:r>
              <a:rPr lang="en-GB" b="0" dirty="0"/>
              <a:t> and for </a:t>
            </a:r>
            <a:r>
              <a:rPr lang="en-GB" b="0" i="1" dirty="0"/>
              <a:t>b</a:t>
            </a:r>
            <a:r>
              <a:rPr lang="en-GB" b="0" dirty="0"/>
              <a:t>?</a:t>
            </a:r>
          </a:p>
          <a:p>
            <a:r>
              <a:rPr lang="en-GB" b="0" dirty="0"/>
              <a:t>Why is there only one solution to 2</a:t>
            </a:r>
            <a:r>
              <a:rPr lang="en-GB" b="0" i="1" dirty="0"/>
              <a:t>a </a:t>
            </a:r>
            <a:r>
              <a:rPr lang="en-GB" b="0" dirty="0"/>
              <a:t>+ 3 = 10?</a:t>
            </a:r>
          </a:p>
          <a:p>
            <a:r>
              <a:rPr lang="en-GB" b="0" dirty="0"/>
              <a:t>For which of these equations/inequalities could </a:t>
            </a:r>
            <a:r>
              <a:rPr lang="en-GB" b="0" i="1" dirty="0"/>
              <a:t>a</a:t>
            </a:r>
            <a:r>
              <a:rPr lang="en-GB" b="0" dirty="0"/>
              <a:t> be 3? For which could </a:t>
            </a:r>
            <a:r>
              <a:rPr lang="en-GB" b="0" i="1" dirty="0"/>
              <a:t>a</a:t>
            </a:r>
            <a:r>
              <a:rPr lang="en-GB" b="0" dirty="0"/>
              <a:t> be 3.5? For which could </a:t>
            </a:r>
            <a:r>
              <a:rPr lang="en-GB" b="0" i="1" dirty="0"/>
              <a:t>a</a:t>
            </a:r>
            <a:r>
              <a:rPr lang="en-GB" b="0" dirty="0"/>
              <a:t> be 4?</a:t>
            </a:r>
          </a:p>
          <a:p>
            <a:endParaRPr lang="en-GB" b="1" dirty="0"/>
          </a:p>
          <a:p>
            <a:r>
              <a:rPr lang="en-GB" b="1" dirty="0"/>
              <a:t>Things to think about</a:t>
            </a:r>
          </a:p>
          <a:p>
            <a:r>
              <a:rPr lang="en-GB" dirty="0"/>
              <a:t>Additional activity G is identical to Checkpoint 12, with the exception that now ‘2</a:t>
            </a:r>
            <a:r>
              <a:rPr lang="en-GB" i="1" dirty="0"/>
              <a:t>a</a:t>
            </a:r>
            <a:r>
              <a:rPr lang="en-GB" dirty="0"/>
              <a:t>’ is used instead of ‘</a:t>
            </a:r>
            <a:r>
              <a:rPr lang="en-GB" i="1" dirty="0"/>
              <a:t>a</a:t>
            </a:r>
            <a:r>
              <a:rPr lang="en-GB" dirty="0"/>
              <a:t>’. Students may have seen this notation in primary school but are unlikely to have been taught explicitly what it means. This makes it more appropriate for use within teaching of a Year 7 unit on algebra, rather than as a tool to assess understanding from Year 6. Teachers may use Checkpoint 12 as a starting point, and then Additional activity G </a:t>
            </a:r>
            <a:r>
              <a:rPr lang="en-GB" b="0" dirty="0"/>
              <a:t>once students have had some teaching on algebra. The </a:t>
            </a:r>
            <a:r>
              <a:rPr lang="en-GB" dirty="0"/>
              <a:t>similarities between the two tasks may make for interesting comparisons and help teachers to see how much students’ thinking has moved on. Please refer to the Guidance slides of Checkpoint 12 for more detail about the opportunities for assessment within this activity.</a:t>
            </a:r>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a:p>
        </p:txBody>
      </p:sp>
    </p:spTree>
    <p:extLst>
      <p:ext uri="{BB962C8B-B14F-4D97-AF65-F5344CB8AC3E}">
        <p14:creationId xmlns:p14="http://schemas.microsoft.com/office/powerpoint/2010/main" val="30286723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Please note that this activity is designed for use once students have experienced some teaching of algebra at Key Stage 3.</a:t>
            </a:r>
          </a:p>
          <a:p>
            <a:endParaRPr lang="en-GB" b="1" dirty="0"/>
          </a:p>
          <a:p>
            <a:r>
              <a:rPr lang="en-GB" b="1" dirty="0"/>
              <a:t>Answers</a:t>
            </a:r>
          </a:p>
          <a:p>
            <a:r>
              <a:rPr lang="en-GB" b="0" dirty="0"/>
              <a:t>a) Red card: ‘</a:t>
            </a:r>
            <a:r>
              <a:rPr lang="en-GB" b="0" i="1" dirty="0"/>
              <a:t>a</a:t>
            </a:r>
            <a:r>
              <a:rPr lang="en-GB" b="0" dirty="0"/>
              <a:t> squared’ or ‘</a:t>
            </a:r>
            <a:r>
              <a:rPr lang="en-GB" b="0" i="1" dirty="0"/>
              <a:t>a</a:t>
            </a:r>
            <a:r>
              <a:rPr lang="en-GB" b="0" dirty="0"/>
              <a:t> to the power of two’; green card: ‘two </a:t>
            </a:r>
            <a:r>
              <a:rPr lang="en-GB" b="0" i="1" dirty="0"/>
              <a:t>a</a:t>
            </a:r>
            <a:r>
              <a:rPr lang="en-GB" b="0" dirty="0"/>
              <a:t>’ or ‘two times/multiplied by </a:t>
            </a:r>
            <a:r>
              <a:rPr lang="en-GB" b="0" i="1" dirty="0"/>
              <a:t>a</a:t>
            </a:r>
            <a:r>
              <a:rPr lang="en-GB" b="0" dirty="0"/>
              <a:t>’; blue card: ‘</a:t>
            </a:r>
            <a:r>
              <a:rPr lang="en-GB" b="0" i="1" dirty="0"/>
              <a:t>a</a:t>
            </a:r>
            <a:r>
              <a:rPr lang="en-GB" b="0" dirty="0"/>
              <a:t> plus two’ or </a:t>
            </a:r>
            <a:r>
              <a:rPr lang="en-GB" b="0" i="1" dirty="0"/>
              <a:t>‘a</a:t>
            </a:r>
            <a:r>
              <a:rPr lang="en-GB" b="0" i="0" dirty="0"/>
              <a:t> add two’</a:t>
            </a:r>
            <a:r>
              <a:rPr lang="en-GB" b="0" i="1" dirty="0"/>
              <a:t>.</a:t>
            </a:r>
          </a:p>
          <a:p>
            <a:r>
              <a:rPr lang="en-GB" b="0" dirty="0"/>
              <a:t>b) </a:t>
            </a:r>
            <a:r>
              <a:rPr lang="en-GB" b="0" i="1" dirty="0"/>
              <a:t>a </a:t>
            </a:r>
            <a:r>
              <a:rPr lang="en-GB" b="0" dirty="0"/>
              <a:t>= 3 would make the red card have the greatest value (or any number &gt; 2 or &lt; -1).</a:t>
            </a:r>
          </a:p>
          <a:p>
            <a:r>
              <a:rPr lang="en-GB" b="0" dirty="0"/>
              <a:t>c) </a:t>
            </a:r>
            <a:r>
              <a:rPr lang="en-GB" b="0" i="1" dirty="0"/>
              <a:t>a </a:t>
            </a:r>
            <a:r>
              <a:rPr lang="en-GB" b="0" dirty="0"/>
              <a:t>= 1 would make the blue card have the greatest value.</a:t>
            </a:r>
          </a:p>
          <a:p>
            <a:r>
              <a:rPr lang="en-GB" b="0" dirty="0"/>
              <a:t>d) Any value where </a:t>
            </a:r>
            <a:r>
              <a:rPr lang="en-GB" b="0" i="1" dirty="0"/>
              <a:t>a </a:t>
            </a:r>
            <a:r>
              <a:rPr lang="en-GB" b="0" dirty="0"/>
              <a:t>&lt; 0.</a:t>
            </a:r>
          </a:p>
          <a:p>
            <a:endParaRPr lang="en-GB" b="1"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same? What is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t>
            </a:r>
            <a:r>
              <a:rPr lang="en-US" i="1" dirty="0"/>
              <a:t>a</a:t>
            </a:r>
            <a:r>
              <a:rPr lang="en-US" dirty="0"/>
              <a:t> = 10, which has the greatest value? How does this change if </a:t>
            </a:r>
            <a:r>
              <a:rPr lang="en-US" i="1" dirty="0"/>
              <a:t>a</a:t>
            </a:r>
            <a:r>
              <a:rPr lang="en-US" dirty="0"/>
              <a:t> =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further extend students: how do your answers change if the cards are </a:t>
            </a:r>
            <a:r>
              <a:rPr lang="en-US" i="1" dirty="0"/>
              <a:t>a</a:t>
            </a:r>
            <a:r>
              <a:rPr lang="en-US" baseline="30000" dirty="0"/>
              <a:t>3</a:t>
            </a:r>
            <a:r>
              <a:rPr lang="en-US" dirty="0"/>
              <a:t>, 3</a:t>
            </a:r>
            <a:r>
              <a:rPr lang="en-US" i="1" dirty="0"/>
              <a:t>a</a:t>
            </a:r>
            <a:r>
              <a:rPr lang="en-US" dirty="0"/>
              <a:t> and </a:t>
            </a:r>
            <a:r>
              <a:rPr lang="en-US" i="1" dirty="0"/>
              <a:t>a</a:t>
            </a:r>
            <a:r>
              <a:rPr lang="en-US" dirty="0"/>
              <a:t> + 3?</a:t>
            </a:r>
          </a:p>
          <a:p>
            <a:endParaRPr lang="en-GB" b="0" dirty="0"/>
          </a:p>
          <a:p>
            <a:r>
              <a:rPr lang="en-GB" b="1" dirty="0"/>
              <a:t>Things to think about</a:t>
            </a:r>
          </a:p>
          <a:p>
            <a:r>
              <a:rPr lang="en-GB" dirty="0"/>
              <a:t>This activity gives teachers an opportunity to prompt students’ understanding of algebraic notation, while further exploring the concept of unknowns and variables. Students’ experience of such notation is likely to be mixed. Many are likely to have seen generalised statements where letters are used in place of numbers but may not have explored these in depth. They may not, for example, have formally been introduced to the idea that ‘2 multiplied by </a:t>
            </a:r>
            <a:r>
              <a:rPr lang="en-GB" i="1" dirty="0"/>
              <a:t>a</a:t>
            </a:r>
            <a:r>
              <a:rPr lang="en-GB" dirty="0"/>
              <a:t>’ is written as ‘2</a:t>
            </a:r>
            <a:r>
              <a:rPr lang="en-GB" i="1" dirty="0"/>
              <a:t>a</a:t>
            </a:r>
            <a:r>
              <a:rPr lang="en-GB" dirty="0"/>
              <a:t>’. Similarly, students will probably have seen the notation of ‘a number squared’ in their work on square numbers but may not have seen it generalised in this way. The three cards here are selected for comparison as they are often misinterpreted/confused with each other. If students need more experience of the notation explored here, then Checkpoint 6 in ‘Properties of number’ offers further exploration and could easily be adapted to use letters in place of the given values.</a:t>
            </a:r>
          </a:p>
        </p:txBody>
      </p:sp>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Answers</a:t>
            </a:r>
          </a:p>
          <a:p>
            <a:r>
              <a:rPr lang="en-GB" dirty="0"/>
              <a:t>a) The total will be 1 larger.</a:t>
            </a:r>
          </a:p>
          <a:p>
            <a:r>
              <a:rPr lang="en-GB" dirty="0"/>
              <a:t>b) The total will be 5 smaller.</a:t>
            </a:r>
          </a:p>
          <a:p>
            <a:r>
              <a:rPr lang="en-GB" dirty="0"/>
              <a:t>c) The total will be larger.</a:t>
            </a:r>
          </a:p>
          <a:p>
            <a:r>
              <a:rPr lang="en-GB" dirty="0"/>
              <a:t>d) The total will be smaller; it will now just be Zak’s number.</a:t>
            </a:r>
          </a:p>
          <a:p>
            <a:r>
              <a:rPr lang="en-GB" dirty="0"/>
              <a:t>e) The total will be 2 larger.</a:t>
            </a:r>
          </a:p>
          <a:p>
            <a:r>
              <a:rPr lang="en-GB" dirty="0"/>
              <a:t>f) The total will be 10 smaller.</a:t>
            </a:r>
          </a:p>
          <a:p>
            <a:r>
              <a:rPr lang="en-GB" dirty="0"/>
              <a:t>g) The total will be 100.</a:t>
            </a:r>
          </a:p>
          <a:p>
            <a:r>
              <a:rPr lang="en-GB" dirty="0"/>
              <a:t>h) The total will be 0.</a:t>
            </a:r>
          </a:p>
          <a:p>
            <a:endParaRPr lang="en-GB" dirty="0"/>
          </a:p>
          <a:p>
            <a:r>
              <a:rPr lang="en-GB" dirty="0"/>
              <a:t>?</a:t>
            </a:r>
          </a:p>
          <a:p>
            <a:pPr marL="228600" indent="-228600">
              <a:buAutoNum type="alphaLcParenR"/>
            </a:pPr>
            <a:r>
              <a:rPr lang="en-GB" dirty="0"/>
              <a:t>Pete would need to subtract 1 from his number.</a:t>
            </a:r>
          </a:p>
          <a:p>
            <a:pPr marL="228600" indent="-228600">
              <a:buAutoNum type="alphaLcParenR"/>
            </a:pPr>
            <a:r>
              <a:rPr lang="en-GB" dirty="0"/>
              <a:t>Pete would need to add 5 to his number.</a:t>
            </a:r>
          </a:p>
          <a:p>
            <a:pPr marL="228600" indent="-228600">
              <a:buAutoNum type="alphaLcParenR"/>
            </a:pPr>
            <a:r>
              <a:rPr lang="en-GB" dirty="0"/>
              <a:t>Pete would need to subtract Zak’s original number from his own.</a:t>
            </a:r>
          </a:p>
          <a:p>
            <a:pPr marL="228600" indent="-228600">
              <a:buAutoNum type="alphaLcParenR"/>
            </a:pPr>
            <a:r>
              <a:rPr lang="en-GB" dirty="0"/>
              <a:t>Pete would need to double his number.</a:t>
            </a:r>
          </a:p>
          <a:p>
            <a:endParaRPr lang="en-GB" b="1" dirty="0"/>
          </a:p>
          <a:p>
            <a:r>
              <a:rPr lang="en-GB" b="1" dirty="0"/>
              <a:t>Suggested questioning</a:t>
            </a:r>
          </a:p>
          <a:p>
            <a:r>
              <a:rPr lang="en-GB" b="0" dirty="0"/>
              <a:t>When do you know exactly how much the total has changed by? When do you not?</a:t>
            </a:r>
          </a:p>
          <a:p>
            <a:r>
              <a:rPr lang="en-GB" b="0" dirty="0"/>
              <a:t>What is the biggest change? How do you know this?</a:t>
            </a:r>
          </a:p>
          <a:p>
            <a:r>
              <a:rPr lang="en-GB" b="0" dirty="0"/>
              <a:t>Could you write these changes as equations?</a:t>
            </a:r>
          </a:p>
          <a:p>
            <a:r>
              <a:rPr lang="en-GB" b="0" dirty="0"/>
              <a:t>To further extend students: how would this question change if Zak and Pete’s numbers were not specified as positive?</a:t>
            </a:r>
          </a:p>
          <a:p>
            <a:endParaRPr lang="en-GB" b="0" dirty="0"/>
          </a:p>
          <a:p>
            <a:r>
              <a:rPr lang="en-GB" b="1" dirty="0"/>
              <a:t>Things to think about</a:t>
            </a:r>
          </a:p>
          <a:p>
            <a:r>
              <a:rPr lang="en-GB" dirty="0"/>
              <a:t>Additional activity I is similar to Checkpoints 5 and 7, but offers a simpler relationship (</a:t>
            </a:r>
            <a:r>
              <a:rPr lang="en-GB" i="1" dirty="0"/>
              <a:t>z</a:t>
            </a:r>
            <a:r>
              <a:rPr lang="en-GB" dirty="0"/>
              <a:t> + </a:t>
            </a:r>
            <a:r>
              <a:rPr lang="en-GB" i="1" dirty="0"/>
              <a:t>p</a:t>
            </a:r>
            <a:r>
              <a:rPr lang="en-GB" dirty="0"/>
              <a:t> = 50) and more possibilities to consider. Depending on when in the curriculum sequence this activity is used, teachers might like to use algebraic notation to represent the changes made in each part. This may, for example, make it easier to see how, in part d, the answer is just Zak’s number (</a:t>
            </a:r>
            <a:r>
              <a:rPr lang="en-GB" i="1" dirty="0"/>
              <a:t>z</a:t>
            </a:r>
            <a:r>
              <a:rPr lang="en-GB" dirty="0"/>
              <a:t> + </a:t>
            </a:r>
            <a:r>
              <a:rPr lang="en-GB" i="1" dirty="0"/>
              <a:t>p</a:t>
            </a:r>
            <a:r>
              <a:rPr lang="en-GB"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dirty="0"/>
              <a:t> </a:t>
            </a:r>
            <a:r>
              <a:rPr lang="en-GB" i="1" dirty="0"/>
              <a:t>p</a:t>
            </a:r>
            <a:r>
              <a:rPr lang="en-GB" dirty="0"/>
              <a:t> = </a:t>
            </a:r>
            <a:r>
              <a:rPr lang="en-GB" i="1" dirty="0"/>
              <a:t>z</a:t>
            </a:r>
            <a:r>
              <a:rPr lang="en-GB" dirty="0"/>
              <a:t>) or, in part h, the answer is 0 ((</a:t>
            </a:r>
            <a:r>
              <a:rPr lang="en-GB" i="1" dirty="0"/>
              <a:t>z</a:t>
            </a:r>
            <a:r>
              <a:rPr lang="en-GB"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dirty="0"/>
              <a:t> </a:t>
            </a:r>
            <a:r>
              <a:rPr lang="en-GB" i="1" dirty="0"/>
              <a:t>p</a:t>
            </a:r>
            <a:r>
              <a:rPr lang="en-GB" dirty="0"/>
              <a:t>) + (</a:t>
            </a:r>
            <a:r>
              <a:rPr lang="en-GB" i="1" dirty="0"/>
              <a:t>p</a:t>
            </a:r>
            <a:r>
              <a:rPr lang="en-GB"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dirty="0"/>
              <a:t> </a:t>
            </a:r>
            <a:r>
              <a:rPr lang="en-GB" i="1" dirty="0"/>
              <a:t>z</a:t>
            </a:r>
            <a:r>
              <a:rPr lang="en-GB" dirty="0"/>
              <a:t>) =</a:t>
            </a:r>
            <a:r>
              <a:rPr lang="en-GB" i="1" dirty="0"/>
              <a:t>z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dirty="0"/>
              <a:t> </a:t>
            </a:r>
            <a:r>
              <a:rPr lang="en-GB" i="1" dirty="0"/>
              <a:t>p</a:t>
            </a:r>
            <a:r>
              <a:rPr lang="en-GB" dirty="0"/>
              <a:t> + </a:t>
            </a:r>
            <a:r>
              <a:rPr lang="en-GB" i="1" dirty="0"/>
              <a:t>p</a:t>
            </a:r>
            <a:r>
              <a:rPr lang="en-GB" dirty="0"/>
              <a:t> </a:t>
            </a:r>
            <a:r>
              <a:rPr lang="en-GB" sz="1200" dirty="0">
                <a:effectLst/>
                <a:latin typeface="Arial" panose="020B0604020202020204" pitchFamily="34" charset="0"/>
                <a:ea typeface="Calibri" panose="020F0502020204030204" pitchFamily="34" charset="0"/>
                <a:cs typeface="Arial" panose="020B0604020202020204" pitchFamily="34" charset="0"/>
              </a:rPr>
              <a:t>−</a:t>
            </a:r>
            <a:r>
              <a:rPr lang="en-GB" dirty="0"/>
              <a:t> </a:t>
            </a:r>
            <a:r>
              <a:rPr lang="en-GB" i="1" dirty="0"/>
              <a:t>z</a:t>
            </a:r>
            <a:r>
              <a:rPr lang="en-GB" dirty="0"/>
              <a:t> = 0).  </a:t>
            </a:r>
          </a:p>
        </p:txBody>
      </p:sp>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a:p>
        </p:txBody>
      </p:sp>
    </p:spTree>
    <p:extLst>
      <p:ext uri="{BB962C8B-B14F-4D97-AF65-F5344CB8AC3E}">
        <p14:creationId xmlns:p14="http://schemas.microsoft.com/office/powerpoint/2010/main" val="198073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the next slide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416382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Please note that this activity is designed for use once students have experienced some teaching of algebra at Key Stage 3.</a:t>
            </a:r>
          </a:p>
          <a:p>
            <a:endParaRPr lang="en-GB" b="1" dirty="0"/>
          </a:p>
          <a:p>
            <a:r>
              <a:rPr lang="en-GB" b="1" dirty="0"/>
              <a:t>Answers</a:t>
            </a:r>
          </a:p>
          <a:p>
            <a:r>
              <a:rPr lang="en-GB" b="0" dirty="0"/>
              <a:t>a) Yes. Students need to identify that </a:t>
            </a:r>
            <a:r>
              <a:rPr lang="en-GB" b="0" i="1" dirty="0"/>
              <a:t>r</a:t>
            </a:r>
            <a:r>
              <a:rPr lang="en-GB" b="0" dirty="0"/>
              <a:t> and </a:t>
            </a:r>
            <a:r>
              <a:rPr lang="en-GB" b="0" i="1" dirty="0"/>
              <a:t>b</a:t>
            </a:r>
            <a:r>
              <a:rPr lang="en-GB" b="0" dirty="0"/>
              <a:t> represent the number of red and blue tiles respectively, and that multiplying </a:t>
            </a:r>
            <a:r>
              <a:rPr lang="en-GB" b="0" i="1" dirty="0"/>
              <a:t>r</a:t>
            </a:r>
            <a:r>
              <a:rPr lang="en-GB" b="0" dirty="0"/>
              <a:t> by 5 (as there are 5 holes on each tile) and </a:t>
            </a:r>
            <a:r>
              <a:rPr lang="en-GB" b="0" i="1" dirty="0"/>
              <a:t>b</a:t>
            </a:r>
            <a:r>
              <a:rPr lang="en-GB" b="0" dirty="0"/>
              <a:t> by 2 (as there are 2 holes on each tile) will result in the total number of holes.</a:t>
            </a:r>
          </a:p>
          <a:p>
            <a:r>
              <a:rPr lang="en-GB" b="0" dirty="0"/>
              <a:t>b) Picture 1: </a:t>
            </a:r>
            <a:r>
              <a:rPr lang="en-GB" b="0" i="1" dirty="0"/>
              <a:t>H </a:t>
            </a:r>
            <a:r>
              <a:rPr lang="en-GB" b="0" i="0" dirty="0"/>
              <a:t>= </a:t>
            </a:r>
            <a:r>
              <a:rPr lang="en-GB" b="0" dirty="0"/>
              <a:t>26, picture 2: </a:t>
            </a:r>
            <a:r>
              <a:rPr lang="en-GB" b="0" i="1" dirty="0"/>
              <a:t>H </a:t>
            </a:r>
            <a:r>
              <a:rPr lang="en-GB" b="0" i="0" dirty="0"/>
              <a:t>= </a:t>
            </a:r>
            <a:r>
              <a:rPr lang="en-GB" b="0" dirty="0"/>
              <a:t>24, picture 3: </a:t>
            </a:r>
            <a:r>
              <a:rPr lang="en-GB" b="0" i="1" dirty="0"/>
              <a:t>H </a:t>
            </a:r>
            <a:r>
              <a:rPr lang="en-GB" b="0" i="0" dirty="0"/>
              <a:t>= </a:t>
            </a:r>
            <a:r>
              <a:rPr lang="en-GB" b="0" dirty="0"/>
              <a:t>20</a:t>
            </a:r>
          </a:p>
          <a:p>
            <a:r>
              <a:rPr lang="en-GB" b="0" dirty="0"/>
              <a:t>c) </a:t>
            </a:r>
            <a:r>
              <a:rPr lang="en-GB" b="0" i="1" dirty="0"/>
              <a:t>r</a:t>
            </a:r>
            <a:r>
              <a:rPr lang="en-GB" b="0" dirty="0"/>
              <a:t> = 2 and </a:t>
            </a:r>
            <a:r>
              <a:rPr lang="en-GB" b="0" i="1" dirty="0"/>
              <a:t>b </a:t>
            </a:r>
            <a:r>
              <a:rPr lang="en-GB" b="0" dirty="0"/>
              <a:t>= 10 or </a:t>
            </a:r>
            <a:r>
              <a:rPr lang="en-GB" b="0" i="1" dirty="0"/>
              <a:t>r</a:t>
            </a:r>
            <a:r>
              <a:rPr lang="en-GB" b="0" dirty="0"/>
              <a:t> = 4 and </a:t>
            </a:r>
            <a:r>
              <a:rPr lang="en-GB" b="0" i="1" dirty="0"/>
              <a:t>b</a:t>
            </a:r>
            <a:r>
              <a:rPr lang="en-GB" b="0" dirty="0"/>
              <a:t> = 5 or </a:t>
            </a:r>
            <a:r>
              <a:rPr lang="en-GB" b="0" i="1" dirty="0"/>
              <a:t>r</a:t>
            </a:r>
            <a:r>
              <a:rPr lang="en-GB" b="0" dirty="0"/>
              <a:t> = 0 and </a:t>
            </a:r>
            <a:r>
              <a:rPr lang="en-GB" b="0" i="1" dirty="0"/>
              <a:t>b</a:t>
            </a:r>
            <a:r>
              <a:rPr lang="en-GB" b="0" dirty="0"/>
              <a:t> = 15 or </a:t>
            </a:r>
            <a:r>
              <a:rPr lang="en-GB" b="0" i="1" dirty="0"/>
              <a:t>r </a:t>
            </a:r>
            <a:r>
              <a:rPr lang="en-GB" b="0" dirty="0"/>
              <a:t>= 6 and </a:t>
            </a:r>
            <a:r>
              <a:rPr lang="en-GB" b="0" i="1" dirty="0"/>
              <a:t>b</a:t>
            </a:r>
            <a:r>
              <a:rPr lang="en-GB" b="0" dirty="0"/>
              <a:t> = 0</a:t>
            </a:r>
          </a:p>
          <a:p>
            <a:endParaRPr lang="en-GB" b="0" dirty="0"/>
          </a:p>
          <a:p>
            <a:r>
              <a:rPr lang="en-GB" b="0" dirty="0"/>
              <a:t>? For </a:t>
            </a:r>
            <a:r>
              <a:rPr lang="en-GB" b="0" i="1" dirty="0"/>
              <a:t>H</a:t>
            </a:r>
            <a:r>
              <a:rPr lang="en-GB" b="0" i="0" dirty="0"/>
              <a:t> = 330, 10</a:t>
            </a:r>
            <a:r>
              <a:rPr lang="en-GB" b="0" dirty="0"/>
              <a:t> more holes have been added: this could be either 2 red or 5 blue tiles.</a:t>
            </a:r>
          </a:p>
          <a:p>
            <a:r>
              <a:rPr lang="en-GB" b="0" dirty="0"/>
              <a:t>For </a:t>
            </a:r>
            <a:r>
              <a:rPr lang="en-GB" b="0" i="1" dirty="0"/>
              <a:t>H</a:t>
            </a:r>
            <a:r>
              <a:rPr lang="en-GB" b="0" dirty="0"/>
              <a:t> = 340, 20 more holes have bee added: this could be 4 red, 10 blue, or 2 red and 5 blue tiles.</a:t>
            </a:r>
          </a:p>
          <a:p>
            <a:endParaRPr lang="en-GB" b="1" dirty="0"/>
          </a:p>
          <a:p>
            <a:r>
              <a:rPr lang="en-GB" b="1" dirty="0"/>
              <a:t>Suggested questioning</a:t>
            </a:r>
          </a:p>
          <a:p>
            <a:r>
              <a:rPr lang="en-GB" b="0" dirty="0"/>
              <a:t>Why is this an equation/formula rather than an expression?</a:t>
            </a:r>
          </a:p>
          <a:p>
            <a:r>
              <a:rPr lang="en-GB" b="0" dirty="0"/>
              <a:t>What does the </a:t>
            </a:r>
            <a:r>
              <a:rPr lang="en-GB" b="0" i="1" dirty="0"/>
              <a:t>H</a:t>
            </a:r>
            <a:r>
              <a:rPr lang="en-GB" b="0" dirty="0"/>
              <a:t> represent? How about the </a:t>
            </a:r>
            <a:r>
              <a:rPr lang="en-GB" b="0" i="1" dirty="0"/>
              <a:t>r</a:t>
            </a:r>
            <a:r>
              <a:rPr lang="en-GB" b="0" dirty="0"/>
              <a:t>? The </a:t>
            </a:r>
            <a:r>
              <a:rPr lang="en-GB" b="0" i="1" dirty="0"/>
              <a:t>b</a:t>
            </a:r>
            <a:r>
              <a:rPr lang="en-GB" b="0" dirty="0"/>
              <a:t>?</a:t>
            </a:r>
          </a:p>
          <a:p>
            <a:r>
              <a:rPr lang="en-GB" b="0" dirty="0"/>
              <a:t>Why is </a:t>
            </a:r>
            <a:r>
              <a:rPr lang="en-GB" b="0" i="1" dirty="0"/>
              <a:t>r</a:t>
            </a:r>
            <a:r>
              <a:rPr lang="en-GB" b="0" dirty="0"/>
              <a:t> multiplied by 5? Why is </a:t>
            </a:r>
            <a:r>
              <a:rPr lang="en-GB" b="0" i="1" dirty="0"/>
              <a:t>b</a:t>
            </a:r>
            <a:r>
              <a:rPr lang="en-GB" b="0" dirty="0"/>
              <a:t> multiplied by 2?</a:t>
            </a:r>
          </a:p>
          <a:p>
            <a:endParaRPr lang="en-GB" b="0" dirty="0"/>
          </a:p>
          <a:p>
            <a:r>
              <a:rPr lang="en-GB" b="1" dirty="0"/>
              <a:t>Things to think about</a:t>
            </a:r>
          </a:p>
          <a:p>
            <a:r>
              <a:rPr lang="en-GB" dirty="0"/>
              <a:t>This activity explores a familiar Key Stage 2 representation but with a specific focus on some new learning at Key Stage 3: understanding formulae. This is therefore not a Checkpoint but rather an activity that teachers might like to use as part of their teaching of algebra in year 7 or beyond. Students may have used simple formulae at primary school, but these are more likely to have been worded (as in Checkpoint 10) rather than algebraic. Here, students need to identify what each variable refers to and understand why the multipliers of 5 and 2 have been used. Part c and the further thinking question ask students to think more deeply about the possible values that </a:t>
            </a:r>
            <a:r>
              <a:rPr lang="en-GB" i="1" dirty="0"/>
              <a:t>r</a:t>
            </a:r>
            <a:r>
              <a:rPr lang="en-GB" dirty="0"/>
              <a:t> </a:t>
            </a:r>
            <a:r>
              <a:rPr lang="en-GB" i="0" dirty="0"/>
              <a:t>and</a:t>
            </a:r>
            <a:r>
              <a:rPr lang="en-GB" i="1" dirty="0"/>
              <a:t> b</a:t>
            </a:r>
            <a:r>
              <a:rPr lang="en-GB" dirty="0"/>
              <a:t> could take. Teachers may find that students having access to physical tiles enhances their experience of this activity.</a:t>
            </a:r>
          </a:p>
        </p:txBody>
      </p:sp>
      <p:sp>
        <p:nvSpPr>
          <p:cNvPr id="4" name="Slide Number Placeholder 3"/>
          <p:cNvSpPr>
            <a:spLocks noGrp="1"/>
          </p:cNvSpPr>
          <p:nvPr>
            <p:ph type="sldNum" sz="quarter" idx="5"/>
          </p:nvPr>
        </p:nvSpPr>
        <p:spPr/>
        <p:txBody>
          <a:bodyPr/>
          <a:lstStyle/>
          <a:p>
            <a:fld id="{95CC6D43-B330-470E-9514-C837501A6F5A}" type="slidenum">
              <a:rPr lang="en-GB" smtClean="0"/>
              <a:t>56</a:t>
            </a:fld>
            <a:endParaRPr lang="en-GB"/>
          </a:p>
        </p:txBody>
      </p:sp>
    </p:spTree>
    <p:extLst>
      <p:ext uri="{BB962C8B-B14F-4D97-AF65-F5344CB8AC3E}">
        <p14:creationId xmlns:p14="http://schemas.microsoft.com/office/powerpoint/2010/main" val="858329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endParaRPr lang="en-GB" b="1" dirty="0"/>
          </a:p>
          <a:p>
            <a:r>
              <a:rPr lang="en-GB" b="1" dirty="0"/>
              <a:t>Answers</a:t>
            </a:r>
          </a:p>
          <a:p>
            <a:pPr marL="0" indent="0">
              <a:buNone/>
            </a:pPr>
            <a:r>
              <a:rPr lang="en-GB" b="0" dirty="0"/>
              <a:t>a) 30</a:t>
            </a:r>
          </a:p>
          <a:p>
            <a:pPr marL="0" indent="0">
              <a:buNone/>
            </a:pPr>
            <a:r>
              <a:rPr lang="en-GB" b="0" dirty="0"/>
              <a:t>b) 10</a:t>
            </a:r>
          </a:p>
          <a:p>
            <a:pPr marL="0" indent="0">
              <a:buNone/>
            </a:pPr>
            <a:r>
              <a:rPr lang="en-GB" b="0" dirty="0"/>
              <a:t>c) 20</a:t>
            </a:r>
          </a:p>
          <a:p>
            <a:pPr marL="0" indent="0">
              <a:buNone/>
            </a:pPr>
            <a:r>
              <a:rPr lang="en-GB" b="0" dirty="0"/>
              <a:t>d) 35</a:t>
            </a:r>
          </a:p>
          <a:p>
            <a:pPr marL="0" indent="0">
              <a:buNone/>
            </a:pPr>
            <a:r>
              <a:rPr lang="en-GB" b="0" dirty="0"/>
              <a:t>e) 80</a:t>
            </a:r>
          </a:p>
          <a:p>
            <a:pPr marL="0" indent="0">
              <a:buNone/>
            </a:pPr>
            <a:r>
              <a:rPr lang="en-GB" b="0" dirty="0"/>
              <a:t>f) 75</a:t>
            </a:r>
          </a:p>
          <a:p>
            <a:r>
              <a:rPr lang="en-GB" b="0" dirty="0"/>
              <a:t>Students may have noticed that they could multiply their triangle value by 10, and their rectangle value by 5. They may also have noticed some relationships within the calculations, for example for c and d, the total triangles and total rectangles had the same value as the triangle value was two-times smaller than the rectangle value (and 10 is two-times bigger than 5).</a:t>
            </a:r>
          </a:p>
          <a:p>
            <a:endParaRPr lang="en-GB" b="0" dirty="0"/>
          </a:p>
          <a:p>
            <a:r>
              <a:rPr lang="en-GB" b="0" dirty="0"/>
              <a:t>? Any expression equivalent to 10 triangles + 5 rectangles.</a:t>
            </a:r>
          </a:p>
          <a:p>
            <a:endParaRPr lang="en-GB" b="0" dirty="0"/>
          </a:p>
          <a:p>
            <a:r>
              <a:rPr lang="en-GB" b="1" dirty="0"/>
              <a:t>Suggested questioning</a:t>
            </a:r>
          </a:p>
          <a:p>
            <a:r>
              <a:rPr lang="en-GB" b="0" dirty="0"/>
              <a:t>How else could you write this expression? How many triangles and rectangles are there in total?</a:t>
            </a:r>
          </a:p>
          <a:p>
            <a:r>
              <a:rPr lang="en-GB" b="0" dirty="0"/>
              <a:t>What could the values of the triangles and rectangles be if the total was 45? How about 40?</a:t>
            </a:r>
          </a:p>
          <a:p>
            <a:endParaRPr lang="en-GB" b="0" dirty="0"/>
          </a:p>
          <a:p>
            <a:r>
              <a:rPr lang="en-GB" b="1" dirty="0"/>
              <a:t>Things to think about</a:t>
            </a:r>
          </a:p>
          <a:p>
            <a:r>
              <a:rPr lang="en-GB" dirty="0"/>
              <a:t>Additional activity K is a simpler version of Checkpoint 14; refer to the notes and guidance slide for more information.</a:t>
            </a:r>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a:p>
        </p:txBody>
      </p:sp>
    </p:spTree>
    <p:extLst>
      <p:ext uri="{BB962C8B-B14F-4D97-AF65-F5344CB8AC3E}">
        <p14:creationId xmlns:p14="http://schemas.microsoft.com/office/powerpoint/2010/main" val="811977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If any students cannot distinguish the colours, point to the relevant areas and/or use the printed version in ‘Printable resources’ in which they are labelled. </a:t>
            </a:r>
          </a:p>
          <a:p>
            <a:endParaRPr lang="en-GB" b="1" dirty="0"/>
          </a:p>
          <a:p>
            <a:r>
              <a:rPr lang="en-GB" b="1" dirty="0"/>
              <a:t>Answers</a:t>
            </a:r>
          </a:p>
          <a:p>
            <a:r>
              <a:rPr lang="en-GB" b="0" dirty="0"/>
              <a:t>1) The length of a side of the square.</a:t>
            </a:r>
          </a:p>
          <a:p>
            <a:r>
              <a:rPr lang="en-GB" b="0" dirty="0"/>
              <a:t>2) The total of the short and long side of the blue rectangle (or ‘half of the perimeter’ of the blue rectangle).</a:t>
            </a:r>
          </a:p>
          <a:p>
            <a:r>
              <a:rPr lang="en-GB" b="0" dirty="0"/>
              <a:t>3) The area of the blue rectangle.</a:t>
            </a:r>
          </a:p>
          <a:p>
            <a:r>
              <a:rPr lang="en-GB" b="0" dirty="0"/>
              <a:t>4) The area of the yellow rectangle.</a:t>
            </a:r>
          </a:p>
          <a:p>
            <a:r>
              <a:rPr lang="en-GB" b="0" dirty="0"/>
              <a:t>5) The total area of the yellow rectangle and the blue rectangle.</a:t>
            </a:r>
          </a:p>
          <a:p>
            <a:r>
              <a:rPr lang="en-GB" b="0" dirty="0"/>
              <a:t>6) The width of the red rectangle.</a:t>
            </a:r>
          </a:p>
          <a:p>
            <a:endParaRPr lang="en-GB" b="0" dirty="0"/>
          </a:p>
          <a:p>
            <a:r>
              <a:rPr lang="en-GB" b="0" dirty="0"/>
              <a:t>?</a:t>
            </a:r>
          </a:p>
          <a:p>
            <a:r>
              <a:rPr lang="en-GB" b="0" dirty="0"/>
              <a:t>Total perimeter is, for example: 4</a:t>
            </a:r>
            <a:r>
              <a:rPr lang="en-GB" b="0" i="1" dirty="0"/>
              <a:t>c </a:t>
            </a:r>
            <a:r>
              <a:rPr lang="en-GB" b="0" dirty="0"/>
              <a:t>or 4(</a:t>
            </a:r>
            <a:r>
              <a:rPr lang="en-GB" b="0" i="1" dirty="0"/>
              <a:t>a</a:t>
            </a:r>
            <a:r>
              <a:rPr lang="en-GB" b="0" dirty="0"/>
              <a:t> + </a:t>
            </a:r>
            <a:r>
              <a:rPr lang="en-GB" b="0" i="1" dirty="0"/>
              <a:t>b</a:t>
            </a:r>
            <a:r>
              <a:rPr lang="en-GB" b="0" dirty="0"/>
              <a:t>) or 2(</a:t>
            </a:r>
            <a:r>
              <a:rPr lang="en-GB" b="0" i="1" dirty="0"/>
              <a:t>a</a:t>
            </a:r>
            <a:r>
              <a:rPr lang="en-GB" b="0" dirty="0"/>
              <a:t> + </a:t>
            </a:r>
            <a:r>
              <a:rPr lang="en-GB" b="0" i="1" dirty="0"/>
              <a:t>b</a:t>
            </a:r>
            <a:r>
              <a:rPr lang="en-GB" b="0" dirty="0"/>
              <a:t>) + 2</a:t>
            </a:r>
            <a:r>
              <a:rPr lang="en-GB" b="0" i="1" dirty="0"/>
              <a:t>c</a:t>
            </a:r>
            <a:r>
              <a:rPr lang="en-GB" b="0" dirty="0"/>
              <a:t>, etc.</a:t>
            </a:r>
          </a:p>
          <a:p>
            <a:endParaRPr lang="en-GB" b="1" dirty="0"/>
          </a:p>
          <a:p>
            <a:r>
              <a:rPr lang="en-GB" b="1" dirty="0"/>
              <a:t>Suggested questioning</a:t>
            </a:r>
          </a:p>
          <a:p>
            <a:r>
              <a:rPr lang="en-GB" b="0" dirty="0"/>
              <a:t>How do you know which are lengths? How do you know which are areas?</a:t>
            </a:r>
          </a:p>
          <a:p>
            <a:r>
              <a:rPr lang="en-GB" b="0" dirty="0"/>
              <a:t>What does perimeter mean? What does area mean?</a:t>
            </a:r>
          </a:p>
          <a:p>
            <a:r>
              <a:rPr lang="en-GB" b="0" dirty="0"/>
              <a:t>Could you write an expression for the area of the red rectangle?</a:t>
            </a:r>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Additional activity L uses the same image as Checkpoint 16 as a starting point, so that students are working with a familiar representation when starting to use letters rather than numbers for lengths. It is strongly recommended that teachers use Checkpoint 16 first, to check students are confident with the representation. Students may not have used letters as unknown lengths at primary school, other than to denote missing lengths in problems where other lengths have numerical values, so this activity assesses how readily they can apply their knowledge to situations where all lengths are unknown. </a:t>
            </a:r>
            <a:r>
              <a:rPr lang="en-GB" sz="1200" dirty="0"/>
              <a:t>Students are also unlikely to have experienced the notation </a:t>
            </a:r>
            <a:r>
              <a:rPr lang="en-GB" sz="1200" i="1" dirty="0"/>
              <a:t>ab</a:t>
            </a:r>
            <a:r>
              <a:rPr lang="en-GB" sz="1200" i="0" dirty="0"/>
              <a:t> to represent multiplication, and so multiplication symbols are used throughout.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This task is likely to challenge students and will be a useful assessment tool for understanding their varying starting points for their learning of algebra at Key Stage 3. </a:t>
            </a:r>
            <a:r>
              <a:rPr lang="en-GB" sz="1200" i="0" dirty="0"/>
              <a:t>Knowledge of area and perimeter are also assessed within this task; these are concepts that are often confused and for this reason only specific lengths, rather than whole perimeters, are referred to within the main body of the task. Particularly draw attention to what is the same and different about parts 2 and 3 to check understanding of this.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blank number lines may be of use for students when working on Checkpoint 5. Representations modelling the answers are given on the next slide. </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60</a:t>
            </a:fld>
            <a:endParaRPr lang="en-GB"/>
          </a:p>
        </p:txBody>
      </p:sp>
    </p:spTree>
    <p:extLst>
      <p:ext uri="{BB962C8B-B14F-4D97-AF65-F5344CB8AC3E}">
        <p14:creationId xmlns:p14="http://schemas.microsoft.com/office/powerpoint/2010/main" val="3115243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images could be printed if helpful. They are representations of parts b, c and d for use when reviewing Checkpoint 5. Red models part b, blue models part c and green models part d.</a:t>
            </a:r>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a:p>
        </p:txBody>
      </p:sp>
    </p:spTree>
    <p:extLst>
      <p:ext uri="{BB962C8B-B14F-4D97-AF65-F5344CB8AC3E}">
        <p14:creationId xmlns:p14="http://schemas.microsoft.com/office/powerpoint/2010/main" val="942467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writing frame may be of use with Checkpoint 10.</a:t>
            </a:r>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a:p>
        </p:txBody>
      </p:sp>
    </p:spTree>
    <p:extLst>
      <p:ext uri="{BB962C8B-B14F-4D97-AF65-F5344CB8AC3E}">
        <p14:creationId xmlns:p14="http://schemas.microsoft.com/office/powerpoint/2010/main" val="2669932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is a printable resource that could be used alongside Checkpoint 14. </a:t>
            </a:r>
          </a:p>
          <a:p>
            <a:r>
              <a:rPr lang="en-GB" b="0" dirty="0"/>
              <a:t>Students may find it helpful to write in their values for the triangle or the rectangle. Space is provided on the right-hand side if students wish to rewrite their expressions or do interim workings.</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a:p>
        </p:txBody>
      </p:sp>
    </p:spTree>
    <p:extLst>
      <p:ext uri="{BB962C8B-B14F-4D97-AF65-F5344CB8AC3E}">
        <p14:creationId xmlns:p14="http://schemas.microsoft.com/office/powerpoint/2010/main" val="19863336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images (three to a page) are provided so students have a version of the image from Checkpoint 16, should they find it helpful to annotate. The blank version is to support the ‘further thinking’ question but may also be helpful for Additional activity L.</a:t>
            </a:r>
          </a:p>
        </p:txBody>
      </p:sp>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a:p>
        </p:txBody>
      </p:sp>
    </p:spTree>
    <p:extLst>
      <p:ext uri="{BB962C8B-B14F-4D97-AF65-F5344CB8AC3E}">
        <p14:creationId xmlns:p14="http://schemas.microsoft.com/office/powerpoint/2010/main" val="3283134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a:p>
        </p:txBody>
      </p:sp>
    </p:spTree>
    <p:extLst>
      <p:ext uri="{BB962C8B-B14F-4D97-AF65-F5344CB8AC3E}">
        <p14:creationId xmlns:p14="http://schemas.microsoft.com/office/powerpoint/2010/main" val="350300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a:p>
        </p:txBody>
      </p:sp>
    </p:spTree>
    <p:extLst>
      <p:ext uri="{BB962C8B-B14F-4D97-AF65-F5344CB8AC3E}">
        <p14:creationId xmlns:p14="http://schemas.microsoft.com/office/powerpoint/2010/main" val="314624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83542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One plain box has the same mass as three checked boxes.</a:t>
            </a:r>
          </a:p>
          <a:p>
            <a:pPr marL="0" indent="0">
              <a:buNone/>
            </a:pPr>
            <a:r>
              <a:rPr lang="en-GB" b="0" dirty="0"/>
              <a:t>b)  The right-hand side would be lighter, so would move up.</a:t>
            </a:r>
          </a:p>
          <a:p>
            <a:pPr marL="0" indent="0">
              <a:buNone/>
            </a:pPr>
            <a:r>
              <a:rPr lang="en-GB" b="0" dirty="0"/>
              <a:t>c)  The left-hand side would be heavier, so would move down.</a:t>
            </a:r>
          </a:p>
          <a:p>
            <a:pPr marL="0" indent="0">
              <a:buNone/>
            </a:pPr>
            <a:r>
              <a:rPr lang="en-GB" b="0" dirty="0"/>
              <a:t>d)  Either add one plain box to the left-hand side </a:t>
            </a:r>
            <a:r>
              <a:rPr lang="en-GB" b="1" dirty="0"/>
              <a:t>or</a:t>
            </a:r>
            <a:r>
              <a:rPr lang="en-GB" b="0" dirty="0"/>
              <a:t> add three checked boxes to the left-hand side</a:t>
            </a:r>
          </a:p>
          <a:p>
            <a:pPr marL="0" indent="0">
              <a:buNone/>
            </a:pPr>
            <a:r>
              <a:rPr lang="en-GB" b="0" dirty="0"/>
              <a:t>e)  Either add four checked boxes to the right-hand side </a:t>
            </a:r>
            <a:r>
              <a:rPr lang="en-GB" b="1" dirty="0"/>
              <a:t>or</a:t>
            </a:r>
            <a:r>
              <a:rPr lang="en-GB" b="0" dirty="0"/>
              <a:t> add one plain box and one checked box to the right-hand side </a:t>
            </a:r>
            <a:r>
              <a:rPr lang="en-GB" b="1" dirty="0"/>
              <a:t>or </a:t>
            </a:r>
            <a:r>
              <a:rPr lang="en-GB" b="0" dirty="0"/>
              <a:t>replace the two checked boxes on the right-hand side with plain ones</a:t>
            </a:r>
          </a:p>
          <a:p>
            <a:pPr marL="0" indent="0">
              <a:buNone/>
            </a:pPr>
            <a:endParaRPr lang="en-GB" b="0" dirty="0"/>
          </a:p>
          <a:p>
            <a:pPr marL="0" indent="0">
              <a:buNone/>
            </a:pPr>
            <a:r>
              <a:rPr lang="en-GB" b="0" dirty="0"/>
              <a:t>?</a:t>
            </a:r>
          </a:p>
          <a:p>
            <a:pPr marL="0" indent="0">
              <a:buNone/>
            </a:pPr>
            <a:r>
              <a:rPr lang="en-GB" b="0" dirty="0"/>
              <a:t>No, there is no combination of five plain and checked boxes that would balance since each plain box is worth three checked boxes (so one plain could be offset by three checked, leaving another box to unbalance the scales). Five is an odd number so, even if the boxes were all the same, more would have to be added on one side than the other.</a:t>
            </a:r>
          </a:p>
          <a:p>
            <a:pPr marL="228600" indent="-228600">
              <a:buAutoNum type="alphaLcParenR" startAt="3"/>
            </a:pPr>
            <a:endParaRPr lang="en-GB" b="0" dirty="0"/>
          </a:p>
          <a:p>
            <a:r>
              <a:rPr lang="en-GB" b="1" dirty="0"/>
              <a:t>Suggested questioning</a:t>
            </a:r>
          </a:p>
          <a:p>
            <a:r>
              <a:rPr lang="en-GB" b="0" dirty="0"/>
              <a:t>What mathematical symbol do you think the scales are representing?</a:t>
            </a:r>
          </a:p>
          <a:p>
            <a:r>
              <a:rPr lang="en-GB" b="0" dirty="0"/>
              <a:t>Is the plain box heavier or lighter than a checked box? How do you know?</a:t>
            </a:r>
          </a:p>
          <a:p>
            <a:r>
              <a:rPr lang="en-GB" b="0" dirty="0"/>
              <a:t>How could you represent this another way?</a:t>
            </a:r>
          </a:p>
          <a:p>
            <a:r>
              <a:rPr lang="en-GB" b="0" dirty="0"/>
              <a:t>How many checked boxes is a plain box worth? How could you write this down algebraically?</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Checkpoint 1, students need to think algebraically even if there is no explicit reference to algebra. The representation of a balanced scale is used as one that may be familiar from primary school, or is still readily understood if not. </a:t>
            </a:r>
            <a:endParaRPr lang="en-GB" sz="120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324753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1314548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Tree>
    <p:extLst>
      <p:ext uri="{BB962C8B-B14F-4D97-AF65-F5344CB8AC3E}">
        <p14:creationId xmlns:p14="http://schemas.microsoft.com/office/powerpoint/2010/main" val="390124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ctivity Guidan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E091B4-727C-42E5-B63F-EBDED6288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D92BAB9A-8D17-41B8-8E4C-9796BCFC2AEE}"/>
              </a:ext>
            </a:extLst>
          </p:cNvPr>
          <p:cNvSpPr>
            <a:spLocks noGrp="1"/>
          </p:cNvSpPr>
          <p:nvPr>
            <p:ph type="dt" sz="half" idx="10"/>
          </p:nvPr>
        </p:nvSpPr>
        <p:spPr/>
        <p:txBody>
          <a:body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17/10/2022</a:t>
            </a:fld>
            <a:endParaRPr lang="en-GB"/>
          </a:p>
        </p:txBody>
      </p:sp>
      <p:sp>
        <p:nvSpPr>
          <p:cNvPr id="4" name="Footer Placeholder 3">
            <a:extLst>
              <a:ext uri="{FF2B5EF4-FFF2-40B4-BE49-F238E27FC236}">
                <a16:creationId xmlns:a16="http://schemas.microsoft.com/office/drawing/2014/main" id="{5EFDD156-28B8-436F-BD34-C5C0BA4257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5AD189-0925-4643-B58B-8A45585DB466}"/>
              </a:ext>
            </a:extLst>
          </p:cNvPr>
          <p:cNvSpPr>
            <a:spLocks noGrp="1"/>
          </p:cNvSpPr>
          <p:nvPr>
            <p:ph type="sldNum" sz="quarter" idx="12"/>
          </p:nvPr>
        </p:nvSpPr>
        <p:spPr/>
        <p:txBody>
          <a:body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
        <p:nvSpPr>
          <p:cNvPr id="6" name="Title 1">
            <a:extLst>
              <a:ext uri="{FF2B5EF4-FFF2-40B4-BE49-F238E27FC236}">
                <a16:creationId xmlns:a16="http://schemas.microsoft.com/office/drawing/2014/main" id="{F03BB080-3EB7-4A5D-8B8B-96D14C0851DE}"/>
              </a:ext>
            </a:extLst>
          </p:cNvPr>
          <p:cNvSpPr>
            <a:spLocks noGrp="1"/>
          </p:cNvSpPr>
          <p:nvPr>
            <p:ph type="title" hasCustomPrompt="1"/>
          </p:nvPr>
        </p:nvSpPr>
        <p:spPr>
          <a:xfrm>
            <a:off x="119336" y="116632"/>
            <a:ext cx="11953328" cy="504056"/>
          </a:xfrm>
        </p:spPr>
        <p:txBody>
          <a:bodyPr>
            <a:normAutofit/>
          </a:bodyPr>
          <a:lstStyle>
            <a:lvl1pPr>
              <a:defRPr sz="2000"/>
            </a:lvl1pPr>
          </a:lstStyle>
          <a:p>
            <a:r>
              <a:rPr lang="en-US"/>
              <a:t>Activity X – Guidance </a:t>
            </a:r>
            <a:endParaRPr lang="en-GB"/>
          </a:p>
        </p:txBody>
      </p:sp>
    </p:spTree>
    <p:extLst>
      <p:ext uri="{BB962C8B-B14F-4D97-AF65-F5344CB8AC3E}">
        <p14:creationId xmlns:p14="http://schemas.microsoft.com/office/powerpoint/2010/main" val="5692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Activity slides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768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17/10/2022</a:t>
            </a:fld>
            <a:endParaRPr lang="en-GB"/>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68" r:id="rId6"/>
    <p:sldLayoutId id="2147483969" r:id="rId7"/>
    <p:sldLayoutId id="2147483971" r:id="rId8"/>
    <p:sldLayoutId id="2147483972" r:id="rId9"/>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49.xml"/><Relationship Id="rId4" Type="http://schemas.openxmlformats.org/officeDocument/2006/relationships/slide" Target="slide4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media/wbylane0/ncetm_ks3_cc_2_2.pdf" TargetMode="External"/><Relationship Id="rId4" Type="http://schemas.openxmlformats.org/officeDocument/2006/relationships/slide" Target="slide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ncetm.org.uk/teaching-for-mastery/mastery-materials/secondary-mastery-professional-development/" TargetMode="External"/><Relationship Id="rId3" Type="http://schemas.openxmlformats.org/officeDocument/2006/relationships/slide" Target="slide51.xml"/><Relationship Id="rId7"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slide" Target="slide18.xml"/><Relationship Id="rId10" Type="http://schemas.openxmlformats.org/officeDocument/2006/relationships/slide" Target="slide49.xml"/><Relationship Id="rId4" Type="http://schemas.openxmlformats.org/officeDocument/2006/relationships/slide" Target="slide16.xml"/><Relationship Id="rId9" Type="http://schemas.openxmlformats.org/officeDocument/2006/relationships/hyperlink" Target="https://www.ncetm.org.uk/media/zeeniedj/ncetm_ks3_cc_1_4.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4.xml"/><Relationship Id="rId7"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cetm.org.uk/classroom-resources/primm-1-12-subtraction-as-difference/" TargetMode="External"/><Relationship Id="rId5" Type="http://schemas.openxmlformats.org/officeDocument/2006/relationships/hyperlink" Target="https://www.ncetm.org.uk/classroom-resources/primm-1-06-additive-structures-introduction-to-augmentation-and-reduction/" TargetMode="External"/><Relationship Id="rId4" Type="http://schemas.openxmlformats.org/officeDocument/2006/relationships/hyperlink" Target="https://www.ncetm.org.uk/classroom-resources/primm-1-05-additive-structures-introduction-to-aggregation-and-partitioning/" TargetMode="External"/><Relationship Id="rId9" Type="http://schemas.openxmlformats.org/officeDocument/2006/relationships/slide" Target="slide5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5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50.xml"/><Relationship Id="rId5" Type="http://schemas.openxmlformats.org/officeDocument/2006/relationships/slide" Target="slide61.xml"/><Relationship Id="rId4" Type="http://schemas.openxmlformats.org/officeDocument/2006/relationships/slide" Target="slide60.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zeeniedj/ncetm_ks3_cc_1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5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cetm.org.uk/classroom-resources/assessment-materials-secondary/" TargetMode="External"/><Relationship Id="rId5" Type="http://schemas.openxmlformats.org/officeDocument/2006/relationships/hyperlink" Target="https://www.gov.uk/government/publications/teaching-mathematics-in-primary-schools" TargetMode="External"/><Relationship Id="rId4" Type="http://schemas.openxmlformats.org/officeDocument/2006/relationships/hyperlink" Target="https://www.ncetm.org.uk/classroom-resources/assessment-materials-primar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5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 Id="rId4" Type="http://schemas.openxmlformats.org/officeDocument/2006/relationships/hyperlink" Target="https://www.ncetm.org.uk/classroom-resources/primm-1-31-problems-with-two-unknown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primar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media/zeeniedj/ncetm_ks3_cc_1_4.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ncetm.org.uk/classroom-resources/primm-2-20-multiplication-with-three-factors-and-volume/" TargetMode="External"/><Relationship Id="rId4" Type="http://schemas.openxmlformats.org/officeDocument/2006/relationships/hyperlink" Target="https://www.ncetm.org.uk/classroom-resources/primm-2-14-multiplication-partitioning-leading-to-short-multiplication/"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0.xml"/><Relationship Id="rId7"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14.xml"/><Relationship Id="rId10" Type="http://schemas.openxmlformats.org/officeDocument/2006/relationships/slide" Target="slide24.xml"/><Relationship Id="rId4" Type="http://schemas.openxmlformats.org/officeDocument/2006/relationships/slide" Target="slide12.xml"/><Relationship Id="rId9" Type="http://schemas.openxmlformats.org/officeDocument/2006/relationships/slide" Target="slide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ncetm.org.uk/classroom-resources/checkpoints/" TargetMode="External"/><Relationship Id="rId5" Type="http://schemas.openxmlformats.org/officeDocument/2006/relationships/slide" Target="slide57.xml"/><Relationship Id="rId4" Type="http://schemas.openxmlformats.org/officeDocument/2006/relationships/hyperlink" Target="https://www.ncetm.org.uk/features/what-is-unitising-and-why-is-it-importan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media/zeeniedj/ncetm_ks3_cc_1_4.pdf" TargetMode="External"/><Relationship Id="rId4" Type="http://schemas.openxmlformats.org/officeDocument/2006/relationships/hyperlink" Target="https://www.ncetm.org.uk/classroom-resources/checkpoint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58.xml"/><Relationship Id="rId4" Type="http://schemas.openxmlformats.org/officeDocument/2006/relationships/hyperlink" Target="https://www.ncetm.org.uk/classroom-resources/checkpoint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8.xml"/><Relationship Id="rId7" Type="http://schemas.openxmlformats.org/officeDocument/2006/relationships/slide" Target="slide3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32.xml"/><Relationship Id="rId10" Type="http://schemas.openxmlformats.org/officeDocument/2006/relationships/slide" Target="slide44.xml"/><Relationship Id="rId4" Type="http://schemas.openxmlformats.org/officeDocument/2006/relationships/slide" Target="slide30.xml"/><Relationship Id="rId9" Type="http://schemas.openxmlformats.org/officeDocument/2006/relationships/slide" Target="slide4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nationalarchives.gov.uk/doc/open-government-licence/version/3/"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ncetm.org.uk/classroom-resources/primm-2-25-using-compensation-to-calculate/" TargetMode="External"/><Relationship Id="rId4" Type="http://schemas.openxmlformats.org/officeDocument/2006/relationships/hyperlink" Target="https://www.ncetm.org.uk/classroom-resources/primm-1-29-using-equivalence-and-the-compensation-property-to-calcul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a:br>
            <a:br>
              <a:rPr lang="en-GB" sz="2700" b="0"/>
            </a:br>
            <a:br>
              <a:rPr lang="en-GB" sz="2700" b="0"/>
            </a:br>
            <a:br>
              <a:rPr lang="en-GB" sz="2700" b="0"/>
            </a:br>
            <a:br>
              <a:rPr lang="en-GB" sz="4000" b="0"/>
            </a:br>
            <a:br>
              <a:rPr lang="en-GB" sz="4000" b="0"/>
            </a:br>
            <a:endParaRPr lang="en-GB" sz="4400" b="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2132856"/>
            <a:ext cx="6062463" cy="1744226"/>
          </a:xfrm>
        </p:spPr>
        <p:txBody>
          <a:bodyPr>
            <a:normAutofit fontScale="92500" lnSpcReduction="10000"/>
          </a:bodyPr>
          <a:lstStyle/>
          <a:p>
            <a:r>
              <a:rPr lang="en-GB" sz="4300" b="1" dirty="0">
                <a:latin typeface="Century Gothic" panose="020B0502020202020204" pitchFamily="34" charset="0"/>
              </a:rPr>
              <a:t>Expressions and equations</a:t>
            </a:r>
          </a:p>
          <a:p>
            <a:r>
              <a:rPr lang="en-GB" sz="1800" dirty="0">
                <a:latin typeface="Century Gothic" panose="020B0502020202020204" pitchFamily="34" charset="0"/>
              </a:rPr>
              <a:t>Sixteen Checkpoint activities </a:t>
            </a:r>
          </a:p>
          <a:p>
            <a:r>
              <a:rPr lang="en-GB" sz="1800" dirty="0">
                <a:latin typeface="Century Gothic" panose="020B0502020202020204" pitchFamily="34" charset="0"/>
              </a:rPr>
              <a:t>Twelve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7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a:t>Published in 2021/22</a:t>
            </a:r>
            <a:endParaRPr lang="en-GB" sz="1200"/>
          </a:p>
          <a:p>
            <a:pPr fontAlgn="auto">
              <a:lnSpc>
                <a:spcPct val="100000"/>
              </a:lnSpc>
              <a:spcBef>
                <a:spcPts val="0"/>
              </a:spcBef>
              <a:spcAft>
                <a:spcPts val="0"/>
              </a:spcAft>
              <a:buClrTx/>
            </a:pPr>
            <a:endParaRPr lang="en-GB" sz="1200" b="1">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E812BF-F24C-4CB3-A28A-47CD243944C1}"/>
              </a:ext>
            </a:extLst>
          </p:cNvPr>
          <p:cNvSpPr>
            <a:spLocks noGrp="1"/>
          </p:cNvSpPr>
          <p:nvPr>
            <p:ph type="body" sz="quarter" idx="10"/>
          </p:nvPr>
        </p:nvSpPr>
        <p:spPr>
          <a:xfrm>
            <a:off x="234473" y="1073318"/>
            <a:ext cx="6498714" cy="4711364"/>
          </a:xfrm>
        </p:spPr>
        <p:txBody>
          <a:bodyPr>
            <a:normAutofit fontScale="92500"/>
          </a:bodyPr>
          <a:lstStyle/>
          <a:p>
            <a:r>
              <a:rPr lang="en-GB" sz="2400" dirty="0"/>
              <a:t>These scales are balanced. </a:t>
            </a:r>
          </a:p>
          <a:p>
            <a:pPr marL="457200" indent="-457200">
              <a:buFont typeface="+mj-lt"/>
              <a:buAutoNum type="alphaLcParenR"/>
            </a:pPr>
            <a:r>
              <a:rPr lang="en-GB" sz="2400" dirty="0"/>
              <a:t>What do you know about the plain box?</a:t>
            </a:r>
          </a:p>
          <a:p>
            <a:r>
              <a:rPr lang="en-GB" sz="2400" dirty="0"/>
              <a:t>Using the original picture as your starting point, what would happen to the scales if:</a:t>
            </a:r>
          </a:p>
          <a:p>
            <a:pPr marL="457200" indent="-457200">
              <a:buFont typeface="+mj-lt"/>
              <a:buAutoNum type="alphaLcParenR" startAt="2"/>
            </a:pPr>
            <a:r>
              <a:rPr lang="en-GB" sz="2400" dirty="0"/>
              <a:t>The plain box was replaced by a checked box?</a:t>
            </a:r>
          </a:p>
          <a:p>
            <a:pPr marL="457200" indent="-457200">
              <a:buFont typeface="+mj-lt"/>
              <a:buAutoNum type="alphaLcParenR" startAt="2"/>
            </a:pPr>
            <a:r>
              <a:rPr lang="en-GB" sz="2400" dirty="0"/>
              <a:t>A plain box was added to the left-hand side? </a:t>
            </a:r>
          </a:p>
          <a:p>
            <a:r>
              <a:rPr lang="en-GB" sz="2400" dirty="0"/>
              <a:t>How could you keep the scales balanced if:</a:t>
            </a:r>
          </a:p>
          <a:p>
            <a:pPr marL="457200" indent="-457200">
              <a:buFont typeface="+mj-lt"/>
              <a:buAutoNum type="alphaLcParenR" startAt="4"/>
            </a:pPr>
            <a:r>
              <a:rPr lang="en-GB" sz="2400" dirty="0"/>
              <a:t>A plain box was added to the right-hand side?</a:t>
            </a:r>
          </a:p>
          <a:p>
            <a:pPr marL="457200" indent="-457200">
              <a:buFont typeface="+mj-lt"/>
              <a:buAutoNum type="alphaLcParenR" startAt="4"/>
            </a:pPr>
            <a:r>
              <a:rPr lang="en-GB" sz="2400" dirty="0"/>
              <a:t>Two of the boxes on the left-hand side were replaced by plain boxes?</a:t>
            </a:r>
          </a:p>
        </p:txBody>
      </p:sp>
      <p:sp>
        <p:nvSpPr>
          <p:cNvPr id="3" name="Text Placeholder 2">
            <a:extLst>
              <a:ext uri="{FF2B5EF4-FFF2-40B4-BE49-F238E27FC236}">
                <a16:creationId xmlns:a16="http://schemas.microsoft.com/office/drawing/2014/main" id="{EC186A1E-E3E2-43FE-9667-59CF0A6BBA24}"/>
              </a:ext>
            </a:extLst>
          </p:cNvPr>
          <p:cNvSpPr>
            <a:spLocks noGrp="1"/>
          </p:cNvSpPr>
          <p:nvPr>
            <p:ph type="body" sz="quarter" idx="11"/>
          </p:nvPr>
        </p:nvSpPr>
        <p:spPr>
          <a:xfrm>
            <a:off x="145680" y="385344"/>
            <a:ext cx="11926984" cy="431800"/>
          </a:xfrm>
        </p:spPr>
        <p:txBody>
          <a:bodyPr/>
          <a:lstStyle/>
          <a:p>
            <a:r>
              <a:rPr lang="en-GB" dirty="0"/>
              <a:t>Checkpoint 1: Checks and balances</a:t>
            </a:r>
          </a:p>
        </p:txBody>
      </p:sp>
      <p:pic>
        <p:nvPicPr>
          <p:cNvPr id="5" name="Picture 4">
            <a:extLst>
              <a:ext uri="{FF2B5EF4-FFF2-40B4-BE49-F238E27FC236}">
                <a16:creationId xmlns:a16="http://schemas.microsoft.com/office/drawing/2014/main" id="{C007AC2B-B946-4C70-A855-BED10C068CC6}"/>
              </a:ext>
            </a:extLst>
          </p:cNvPr>
          <p:cNvPicPr>
            <a:picLocks noChangeAspect="1"/>
          </p:cNvPicPr>
          <p:nvPr/>
        </p:nvPicPr>
        <p:blipFill>
          <a:blip r:embed="rId3"/>
          <a:stretch>
            <a:fillRect/>
          </a:stretch>
        </p:blipFill>
        <p:spPr>
          <a:xfrm>
            <a:off x="6818859" y="1284480"/>
            <a:ext cx="5138668" cy="3141954"/>
          </a:xfrm>
          <a:prstGeom prst="rect">
            <a:avLst/>
          </a:prstGeom>
        </p:spPr>
      </p:pic>
      <p:sp>
        <p:nvSpPr>
          <p:cNvPr id="21" name="Action Button: Help 20">
            <a:hlinkClick r:id="" action="ppaction://noaction" highlightClick="1"/>
            <a:extLst>
              <a:ext uri="{FF2B5EF4-FFF2-40B4-BE49-F238E27FC236}">
                <a16:creationId xmlns:a16="http://schemas.microsoft.com/office/drawing/2014/main" id="{1836F314-A8A0-4523-B4B3-DBCB73E5DA27}"/>
              </a:ext>
            </a:extLst>
          </p:cNvPr>
          <p:cNvSpPr/>
          <p:nvPr/>
        </p:nvSpPr>
        <p:spPr>
          <a:xfrm>
            <a:off x="234473" y="57385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2" name="TextBox 21">
            <a:extLst>
              <a:ext uri="{FF2B5EF4-FFF2-40B4-BE49-F238E27FC236}">
                <a16:creationId xmlns:a16="http://schemas.microsoft.com/office/drawing/2014/main" id="{ABEB04F6-1B7B-494A-8863-771D2DD5F10A}"/>
              </a:ext>
            </a:extLst>
          </p:cNvPr>
          <p:cNvSpPr txBox="1"/>
          <p:nvPr/>
        </p:nvSpPr>
        <p:spPr>
          <a:xfrm>
            <a:off x="1083084" y="5681629"/>
            <a:ext cx="6199066" cy="769441"/>
          </a:xfrm>
          <a:prstGeom prst="rect">
            <a:avLst/>
          </a:prstGeom>
          <a:noFill/>
        </p:spPr>
        <p:txBody>
          <a:bodyPr wrap="square">
            <a:spAutoFit/>
          </a:bodyPr>
          <a:lstStyle/>
          <a:p>
            <a:pPr>
              <a:buNone/>
            </a:pPr>
            <a:r>
              <a:rPr lang="en-GB" sz="2200" dirty="0"/>
              <a:t>Five more boxes are added. Is it possible for the scales still to be balanced?</a:t>
            </a:r>
          </a:p>
        </p:txBody>
      </p:sp>
    </p:spTree>
    <p:extLst>
      <p:ext uri="{BB962C8B-B14F-4D97-AF65-F5344CB8AC3E}">
        <p14:creationId xmlns:p14="http://schemas.microsoft.com/office/powerpoint/2010/main" val="261679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700943724"/>
              </p:ext>
            </p:extLst>
          </p:nvPr>
        </p:nvGraphicFramePr>
        <p:xfrm>
          <a:off x="267128" y="764704"/>
          <a:ext cx="11766038" cy="5676658"/>
        </p:xfrm>
        <a:graphic>
          <a:graphicData uri="http://schemas.openxmlformats.org/drawingml/2006/table">
            <a:tbl>
              <a:tblPr firstRow="1" bandRow="1">
                <a:tableStyleId>{5940675A-B579-460E-94D1-54222C63F5DA}</a:tableStyleId>
              </a:tblPr>
              <a:tblGrid>
                <a:gridCol w="7228546">
                  <a:extLst>
                    <a:ext uri="{9D8B030D-6E8A-4147-A177-3AD203B41FA5}">
                      <a16:colId xmlns:a16="http://schemas.microsoft.com/office/drawing/2014/main" val="695237181"/>
                    </a:ext>
                  </a:extLst>
                </a:gridCol>
                <a:gridCol w="453749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Students may find this situation easier to understand if they build up the image from a set of empty scales (so adding a checked box to each side, but three checked boxes when the plain box is added).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Build on the ‘further thinking’ question by asking what numbers of boxes would be possible/impossible to add while maintaining balance.</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A balanced set of scales is used here as a representation of the = sign, which is a common metaphor used as the basis for earlier work on equality, and later work on solving equations. If possible, s</a:t>
                      </a:r>
                      <a:r>
                        <a:rPr lang="en-GB" sz="1600" i="0" u="none" dirty="0"/>
                        <a:t>tudents may also find it helpful to experience a real set of balance scales as it is not likely to be equipment they encounter regularly.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Starting with the open question of ‘what do you know about the plain box’ will enable teachers to assess students’ understanding of the representation before exploring equality further. Do students understand that the plain box is heavier than the checked box? Do they understand that it is 3× heavier?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questions have been split into two further parts so that, in a and b, teachers can check students understand which side will be ‘heavier’ before, in c and d, exploring how to maintain equality. An important question here is ‘is there more than one way to do this?’, to check if students recognise that both plain and checked boxes can be added, and how many of each.</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dirty="0"/>
                        <a:t>This activity is designed to be completed without using formal algebraic notation, but Additional activities </a:t>
                      </a:r>
                      <a:r>
                        <a:rPr lang="en-GB" sz="1600" dirty="0">
                          <a:hlinkClick r:id="rId3" action="ppaction://hlinksldjump"/>
                        </a:rPr>
                        <a:t>A</a:t>
                      </a:r>
                      <a:r>
                        <a:rPr lang="en-GB" sz="1600" dirty="0"/>
                        <a:t> and </a:t>
                      </a:r>
                      <a:r>
                        <a:rPr lang="en-GB" sz="1600" dirty="0">
                          <a:hlinkClick r:id="rId4" action="ppaction://hlinksldjump"/>
                        </a:rPr>
                        <a:t>B</a:t>
                      </a:r>
                      <a:r>
                        <a:rPr lang="en-GB" sz="1600" dirty="0"/>
                        <a:t> each offer routes towards recording algebraically using this Checkpoint as a starting point.</a:t>
                      </a:r>
                    </a:p>
                    <a:p>
                      <a:pPr marL="285750" indent="-285750">
                        <a:buFont typeface="Arial" panose="020B0604020202020204" pitchFamily="34" charset="0"/>
                        <a:buChar char="•"/>
                      </a:pPr>
                      <a:r>
                        <a:rPr lang="en-GB" sz="1600" b="0" dirty="0"/>
                        <a:t>If students struggle to connect the concept of equality with their use of the = sign notation, Additional activity </a:t>
                      </a:r>
                      <a:r>
                        <a:rPr lang="en-GB" sz="1600" b="0" dirty="0">
                          <a:hlinkClick r:id="rId5" action="ppaction://hlinksldjump"/>
                        </a:rPr>
                        <a:t>C</a:t>
                      </a:r>
                      <a:r>
                        <a:rPr lang="en-GB" sz="1600" b="0" dirty="0"/>
                        <a:t> offers a familiar context to explore common misunderstandings.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26974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085FCA-EE5E-44F7-86C8-1A8AC5A43111}"/>
              </a:ext>
            </a:extLst>
          </p:cNvPr>
          <p:cNvSpPr>
            <a:spLocks noGrp="1"/>
          </p:cNvSpPr>
          <p:nvPr>
            <p:ph type="body" sz="quarter" idx="11"/>
          </p:nvPr>
        </p:nvSpPr>
        <p:spPr/>
        <p:txBody>
          <a:bodyPr/>
          <a:lstStyle/>
          <a:p>
            <a:r>
              <a:rPr lang="en-GB" dirty="0"/>
              <a:t>Checkpoint 2: Shape balance</a:t>
            </a:r>
          </a:p>
        </p:txBody>
      </p:sp>
      <p:pic>
        <p:nvPicPr>
          <p:cNvPr id="4" name="Picture 3">
            <a:extLst>
              <a:ext uri="{FF2B5EF4-FFF2-40B4-BE49-F238E27FC236}">
                <a16:creationId xmlns:a16="http://schemas.microsoft.com/office/drawing/2014/main" id="{FB97B0F9-57B4-482C-A8ED-75323CD84222}"/>
              </a:ext>
            </a:extLst>
          </p:cNvPr>
          <p:cNvPicPr>
            <a:picLocks noChangeAspect="1"/>
          </p:cNvPicPr>
          <p:nvPr/>
        </p:nvPicPr>
        <p:blipFill>
          <a:blip r:embed="rId3"/>
          <a:stretch>
            <a:fillRect/>
          </a:stretch>
        </p:blipFill>
        <p:spPr>
          <a:xfrm>
            <a:off x="333582" y="1228509"/>
            <a:ext cx="1986798" cy="1214794"/>
          </a:xfrm>
          <a:prstGeom prst="rect">
            <a:avLst/>
          </a:prstGeom>
        </p:spPr>
      </p:pic>
      <p:sp>
        <p:nvSpPr>
          <p:cNvPr id="5" name="TextBox 4">
            <a:extLst>
              <a:ext uri="{FF2B5EF4-FFF2-40B4-BE49-F238E27FC236}">
                <a16:creationId xmlns:a16="http://schemas.microsoft.com/office/drawing/2014/main" id="{204D1C72-00D7-4DEE-8748-76495773CF56}"/>
              </a:ext>
            </a:extLst>
          </p:cNvPr>
          <p:cNvSpPr txBox="1"/>
          <p:nvPr/>
        </p:nvSpPr>
        <p:spPr>
          <a:xfrm>
            <a:off x="2655518" y="1210806"/>
            <a:ext cx="9202900" cy="1243417"/>
          </a:xfrm>
          <a:prstGeom prst="rect">
            <a:avLst/>
          </a:prstGeom>
          <a:noFill/>
        </p:spPr>
        <p:txBody>
          <a:bodyPr wrap="square" rtlCol="0">
            <a:spAutoFit/>
          </a:bodyPr>
          <a:lstStyle/>
          <a:p>
            <a:pPr marL="457200" indent="-457200">
              <a:buFont typeface="+mj-lt"/>
              <a:buAutoNum type="alphaLcParenR"/>
            </a:pPr>
            <a:r>
              <a:rPr lang="en-GB" sz="2200" dirty="0"/>
              <a:t>These scales are balanced.</a:t>
            </a:r>
          </a:p>
          <a:p>
            <a:pPr marL="457200">
              <a:buNone/>
            </a:pPr>
            <a:r>
              <a:rPr lang="en-GB" sz="2200" dirty="0"/>
              <a:t>What might be the mass of the triangle and the circle? </a:t>
            </a:r>
          </a:p>
          <a:p>
            <a:pPr marL="457200">
              <a:buNone/>
            </a:pPr>
            <a:r>
              <a:rPr lang="en-GB" sz="2200" dirty="0"/>
              <a:t>Is there more than one answer? Why or why not?</a:t>
            </a:r>
          </a:p>
        </p:txBody>
      </p:sp>
      <p:sp>
        <p:nvSpPr>
          <p:cNvPr id="8" name="TextBox 7">
            <a:extLst>
              <a:ext uri="{FF2B5EF4-FFF2-40B4-BE49-F238E27FC236}">
                <a16:creationId xmlns:a16="http://schemas.microsoft.com/office/drawing/2014/main" id="{CA3AA9F3-422F-4972-9067-64B429697542}"/>
              </a:ext>
            </a:extLst>
          </p:cNvPr>
          <p:cNvSpPr txBox="1"/>
          <p:nvPr/>
        </p:nvSpPr>
        <p:spPr>
          <a:xfrm>
            <a:off x="2655518" y="2596810"/>
            <a:ext cx="9536482" cy="1243417"/>
          </a:xfrm>
          <a:prstGeom prst="rect">
            <a:avLst/>
          </a:prstGeom>
          <a:noFill/>
        </p:spPr>
        <p:txBody>
          <a:bodyPr wrap="square" rtlCol="0">
            <a:spAutoFit/>
          </a:bodyPr>
          <a:lstStyle/>
          <a:p>
            <a:pPr marL="457200" indent="-457200">
              <a:buFont typeface="+mj-lt"/>
              <a:buAutoNum type="alphaLcParenR" startAt="2"/>
            </a:pPr>
            <a:r>
              <a:rPr lang="en-GB" sz="2200" dirty="0"/>
              <a:t>The scales are </a:t>
            </a:r>
            <a:r>
              <a:rPr lang="en-GB" sz="2200" b="1" dirty="0"/>
              <a:t>still</a:t>
            </a:r>
            <a:r>
              <a:rPr lang="en-GB" sz="2200" dirty="0"/>
              <a:t> balanced.</a:t>
            </a:r>
          </a:p>
          <a:p>
            <a:pPr marL="457200">
              <a:buNone/>
            </a:pPr>
            <a:r>
              <a:rPr lang="en-GB" sz="2200" dirty="0"/>
              <a:t>What might be the mass of the triangle and the circle?</a:t>
            </a:r>
          </a:p>
          <a:p>
            <a:pPr marL="457200">
              <a:buNone/>
            </a:pPr>
            <a:r>
              <a:rPr lang="en-GB" sz="2200" dirty="0"/>
              <a:t>Is there more than one answer? Why or why not?</a:t>
            </a:r>
          </a:p>
        </p:txBody>
      </p:sp>
      <p:sp>
        <p:nvSpPr>
          <p:cNvPr id="11" name="TextBox 10">
            <a:extLst>
              <a:ext uri="{FF2B5EF4-FFF2-40B4-BE49-F238E27FC236}">
                <a16:creationId xmlns:a16="http://schemas.microsoft.com/office/drawing/2014/main" id="{BDB05D63-06E6-431B-8E29-CEA862343BEA}"/>
              </a:ext>
            </a:extLst>
          </p:cNvPr>
          <p:cNvSpPr txBox="1"/>
          <p:nvPr/>
        </p:nvSpPr>
        <p:spPr>
          <a:xfrm>
            <a:off x="2655518" y="4253550"/>
            <a:ext cx="9199835" cy="1243417"/>
          </a:xfrm>
          <a:prstGeom prst="rect">
            <a:avLst/>
          </a:prstGeom>
          <a:noFill/>
        </p:spPr>
        <p:txBody>
          <a:bodyPr wrap="square" rtlCol="0">
            <a:spAutoFit/>
          </a:bodyPr>
          <a:lstStyle/>
          <a:p>
            <a:pPr marL="457200" indent="-457200">
              <a:buFont typeface="+mj-lt"/>
              <a:buAutoNum type="alphaLcParenR" startAt="3"/>
            </a:pPr>
            <a:r>
              <a:rPr lang="en-GB" sz="2200" dirty="0"/>
              <a:t>The scales are no longer balanced.</a:t>
            </a:r>
          </a:p>
          <a:p>
            <a:pPr marL="457200">
              <a:buNone/>
            </a:pPr>
            <a:r>
              <a:rPr lang="en-GB" sz="2200" dirty="0"/>
              <a:t>What could be done to balance them? </a:t>
            </a:r>
          </a:p>
          <a:p>
            <a:pPr marL="457200">
              <a:buNone/>
            </a:pPr>
            <a:r>
              <a:rPr lang="en-GB" sz="2200" dirty="0"/>
              <a:t>Is there more than one answer? Why or why not?</a:t>
            </a:r>
          </a:p>
        </p:txBody>
      </p:sp>
      <p:sp>
        <p:nvSpPr>
          <p:cNvPr id="10" name="Action Button: Help 9">
            <a:hlinkClick r:id="" action="ppaction://noaction" highlightClick="1"/>
            <a:extLst>
              <a:ext uri="{FF2B5EF4-FFF2-40B4-BE49-F238E27FC236}">
                <a16:creationId xmlns:a16="http://schemas.microsoft.com/office/drawing/2014/main" id="{3051B8BA-D177-4501-841E-8F00CFF78BF0}"/>
              </a:ext>
            </a:extLst>
          </p:cNvPr>
          <p:cNvSpPr/>
          <p:nvPr/>
        </p:nvSpPr>
        <p:spPr>
          <a:xfrm>
            <a:off x="245625" y="590578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95BFFA32-AA70-4EA9-A874-6EB0EF8AE8D7}"/>
              </a:ext>
            </a:extLst>
          </p:cNvPr>
          <p:cNvPicPr>
            <a:picLocks noChangeAspect="1"/>
          </p:cNvPicPr>
          <p:nvPr/>
        </p:nvPicPr>
        <p:blipFill>
          <a:blip r:embed="rId4"/>
          <a:stretch>
            <a:fillRect/>
          </a:stretch>
        </p:blipFill>
        <p:spPr>
          <a:xfrm>
            <a:off x="245625" y="4084382"/>
            <a:ext cx="2202873" cy="1545109"/>
          </a:xfrm>
          <a:prstGeom prst="rect">
            <a:avLst/>
          </a:prstGeom>
        </p:spPr>
      </p:pic>
      <p:pic>
        <p:nvPicPr>
          <p:cNvPr id="13" name="Picture 12">
            <a:extLst>
              <a:ext uri="{FF2B5EF4-FFF2-40B4-BE49-F238E27FC236}">
                <a16:creationId xmlns:a16="http://schemas.microsoft.com/office/drawing/2014/main" id="{985728FA-4059-40D8-9658-12161743E1CD}"/>
              </a:ext>
            </a:extLst>
          </p:cNvPr>
          <p:cNvPicPr>
            <a:picLocks noChangeAspect="1"/>
          </p:cNvPicPr>
          <p:nvPr/>
        </p:nvPicPr>
        <p:blipFill>
          <a:blip r:embed="rId5"/>
          <a:stretch>
            <a:fillRect/>
          </a:stretch>
        </p:blipFill>
        <p:spPr>
          <a:xfrm>
            <a:off x="245625" y="2658291"/>
            <a:ext cx="2259520" cy="1381546"/>
          </a:xfrm>
          <a:prstGeom prst="rect">
            <a:avLst/>
          </a:prstGeom>
        </p:spPr>
      </p:pic>
      <p:sp>
        <p:nvSpPr>
          <p:cNvPr id="15" name="TextBox 14">
            <a:extLst>
              <a:ext uri="{FF2B5EF4-FFF2-40B4-BE49-F238E27FC236}">
                <a16:creationId xmlns:a16="http://schemas.microsoft.com/office/drawing/2014/main" id="{F6B422E3-3353-44A9-BC4A-7FEC1C830345}"/>
              </a:ext>
            </a:extLst>
          </p:cNvPr>
          <p:cNvSpPr txBox="1"/>
          <p:nvPr/>
        </p:nvSpPr>
        <p:spPr>
          <a:xfrm>
            <a:off x="1094510" y="5750004"/>
            <a:ext cx="8201890" cy="1107996"/>
          </a:xfrm>
          <a:prstGeom prst="rect">
            <a:avLst/>
          </a:prstGeom>
          <a:noFill/>
        </p:spPr>
        <p:txBody>
          <a:bodyPr wrap="square">
            <a:spAutoFit/>
          </a:bodyPr>
          <a:lstStyle/>
          <a:p>
            <a:pPr>
              <a:buNone/>
            </a:pPr>
            <a:r>
              <a:rPr lang="en-GB" sz="2200" dirty="0"/>
              <a:t>How would your answer to part c change if the mass on the right-hand side of the scales was 19? How about 14? Or 25?   Or 30?</a:t>
            </a:r>
          </a:p>
        </p:txBody>
      </p:sp>
    </p:spTree>
    <p:extLst>
      <p:ext uri="{BB962C8B-B14F-4D97-AF65-F5344CB8AC3E}">
        <p14:creationId xmlns:p14="http://schemas.microsoft.com/office/powerpoint/2010/main" val="339200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0"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706553371"/>
              </p:ext>
            </p:extLst>
          </p:nvPr>
        </p:nvGraphicFramePr>
        <p:xfrm>
          <a:off x="267128" y="764704"/>
          <a:ext cx="11766038" cy="5920498"/>
        </p:xfrm>
        <a:graphic>
          <a:graphicData uri="http://schemas.openxmlformats.org/drawingml/2006/table">
            <a:tbl>
              <a:tblPr firstRow="1" bandRow="1">
                <a:tableStyleId>{5940675A-B579-460E-94D1-54222C63F5DA}</a:tableStyleId>
              </a:tblPr>
              <a:tblGrid>
                <a:gridCol w="7785827">
                  <a:extLst>
                    <a:ext uri="{9D8B030D-6E8A-4147-A177-3AD203B41FA5}">
                      <a16:colId xmlns:a16="http://schemas.microsoft.com/office/drawing/2014/main" val="695237181"/>
                    </a:ext>
                  </a:extLst>
                </a:gridCol>
                <a:gridCol w="398021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 numbers chosen are straightforward so students can focus on their understanding of the representation. Help students access part a by asking structured questions such as, ‘If the triangle has a mass of _, what is the mass of the circle?’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can be taken further by asking students to generalise about which masses are possible on the right-hand side, which can be achieved by only adding one type of shape, and which can be achieved multiple different ways.</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As with </a:t>
                      </a:r>
                      <a:r>
                        <a:rPr lang="en-GB" sz="1600" b="0" i="0" u="none" dirty="0">
                          <a:hlinkClick r:id="rId3" action="ppaction://hlinksldjump"/>
                        </a:rPr>
                        <a:t>Checkpoint 1</a:t>
                      </a:r>
                      <a:r>
                        <a:rPr lang="en-GB" sz="1600" b="0" i="0" u="none" dirty="0"/>
                        <a:t>, a balanced set of scales is used as a representation of the equals sign. This time, one side is assigned a value – which, for the representation to work, is described as the total mass of the shapes on the other side. </a:t>
                      </a:r>
                      <a:endParaRPr lang="en-GB" sz="160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takes the premise of the balanced scales and moves students one step closer towards the idea of solving equations. Teachers should be using this as an opportunity to see how readily they might take to this new concept at Key Stage 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For example, are they able to appreciate why the circle and triangle can take multiple values in part a, but only specific values in part b? Can they use the equals symbol accurately to record their thinking for parts b and c? Do they appreciate how to manipulate to maintain equality in part c and the ‘further thinking’ question?</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struggle to connect the concept of equality with their use of the = sign notation, Additional activity </a:t>
                      </a:r>
                      <a:r>
                        <a:rPr lang="en-GB" sz="1600" b="0" dirty="0">
                          <a:hlinkClick r:id="rId4" action="ppaction://hlinksldjump"/>
                        </a:rPr>
                        <a:t>C</a:t>
                      </a:r>
                      <a:r>
                        <a:rPr lang="en-GB" sz="1600" b="0" dirty="0"/>
                        <a:t> offers a familiar context to explore common misunderstandings.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Example 8 on page 16 of the </a:t>
                      </a:r>
                      <a:r>
                        <a:rPr lang="en-GB" sz="1600" dirty="0">
                          <a:hlinkClick r:id="rId5"/>
                        </a:rPr>
                        <a:t>2.2 Solving linear equations </a:t>
                      </a:r>
                      <a:r>
                        <a:rPr lang="en-GB" sz="1600" dirty="0"/>
                        <a:t>core concept document explores balancing scales as a representation for solving equations at Key Stage 3. This can be</a:t>
                      </a:r>
                      <a:r>
                        <a:rPr lang="en-GB" sz="1600" b="0" dirty="0"/>
                        <a:t> found within </a:t>
                      </a:r>
                      <a:r>
                        <a:rPr lang="en-GB" sz="1600" dirty="0">
                          <a:hlinkClick r:id="rId6"/>
                        </a:rPr>
                        <a:t>Secondary Mastery Professional Development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5451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3: Equations from bar models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4" name="Group 3">
            <a:extLst>
              <a:ext uri="{FF2B5EF4-FFF2-40B4-BE49-F238E27FC236}">
                <a16:creationId xmlns:a16="http://schemas.microsoft.com/office/drawing/2014/main" id="{CAA4A57B-59F5-4A47-8828-AA5C1BEDFB12}"/>
              </a:ext>
            </a:extLst>
          </p:cNvPr>
          <p:cNvGrpSpPr/>
          <p:nvPr/>
        </p:nvGrpSpPr>
        <p:grpSpPr>
          <a:xfrm>
            <a:off x="574981" y="3114778"/>
            <a:ext cx="3554084" cy="1035170"/>
            <a:chOff x="915490" y="1311214"/>
            <a:chExt cx="3554084" cy="1035170"/>
          </a:xfrm>
        </p:grpSpPr>
        <p:sp>
          <p:nvSpPr>
            <p:cNvPr id="2" name="Rectangle 1">
              <a:extLst>
                <a:ext uri="{FF2B5EF4-FFF2-40B4-BE49-F238E27FC236}">
                  <a16:creationId xmlns:a16="http://schemas.microsoft.com/office/drawing/2014/main" id="{C3753B0C-BB3F-9A47-81FD-373DA5312E34}"/>
                </a:ext>
              </a:extLst>
            </p:cNvPr>
            <p:cNvSpPr/>
            <p:nvPr/>
          </p:nvSpPr>
          <p:spPr>
            <a:xfrm>
              <a:off x="915490" y="1311214"/>
              <a:ext cx="3554083" cy="517585"/>
            </a:xfrm>
            <a:prstGeom prst="rect">
              <a:avLst/>
            </a:prstGeom>
            <a:solidFill>
              <a:srgbClr val="00B0F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i="1">
                  <a:solidFill>
                    <a:schemeClr val="accent4"/>
                  </a:solidFill>
                </a:rPr>
                <a:t>c</a:t>
              </a:r>
            </a:p>
          </p:txBody>
        </p:sp>
        <p:sp>
          <p:nvSpPr>
            <p:cNvPr id="6" name="Rectangle 5">
              <a:extLst>
                <a:ext uri="{FF2B5EF4-FFF2-40B4-BE49-F238E27FC236}">
                  <a16:creationId xmlns:a16="http://schemas.microsoft.com/office/drawing/2014/main" id="{F981C7AC-6F6D-1647-8E2D-0BC3D9F29B70}"/>
                </a:ext>
              </a:extLst>
            </p:cNvPr>
            <p:cNvSpPr/>
            <p:nvPr/>
          </p:nvSpPr>
          <p:spPr>
            <a:xfrm>
              <a:off x="915490" y="1828799"/>
              <a:ext cx="1880559" cy="517585"/>
            </a:xfrm>
            <a:prstGeom prst="rect">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i="1">
                  <a:solidFill>
                    <a:schemeClr val="accent4"/>
                  </a:solidFill>
                </a:rPr>
                <a:t>a</a:t>
              </a:r>
            </a:p>
          </p:txBody>
        </p:sp>
        <p:sp>
          <p:nvSpPr>
            <p:cNvPr id="7" name="Rectangle 6">
              <a:extLst>
                <a:ext uri="{FF2B5EF4-FFF2-40B4-BE49-F238E27FC236}">
                  <a16:creationId xmlns:a16="http://schemas.microsoft.com/office/drawing/2014/main" id="{B0C9DC66-351D-BA4F-9B2F-D192F96157BF}"/>
                </a:ext>
              </a:extLst>
            </p:cNvPr>
            <p:cNvSpPr/>
            <p:nvPr/>
          </p:nvSpPr>
          <p:spPr>
            <a:xfrm>
              <a:off x="2796050" y="1828799"/>
              <a:ext cx="1673524" cy="517585"/>
            </a:xfrm>
            <a:prstGeom prst="rect">
              <a:avLst/>
            </a:prstGeom>
            <a:solidFill>
              <a:srgbClr val="FFC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10</a:t>
              </a:r>
            </a:p>
          </p:txBody>
        </p:sp>
      </p:grpSp>
      <p:sp>
        <p:nvSpPr>
          <p:cNvPr id="8" name="TextBox 7">
            <a:extLst>
              <a:ext uri="{FF2B5EF4-FFF2-40B4-BE49-F238E27FC236}">
                <a16:creationId xmlns:a16="http://schemas.microsoft.com/office/drawing/2014/main" id="{CF2F8210-901F-0C4F-A769-80E51F55090A}"/>
              </a:ext>
            </a:extLst>
          </p:cNvPr>
          <p:cNvSpPr txBox="1"/>
          <p:nvPr/>
        </p:nvSpPr>
        <p:spPr>
          <a:xfrm>
            <a:off x="4364182" y="1236834"/>
            <a:ext cx="7708482" cy="1175706"/>
          </a:xfrm>
          <a:prstGeom prst="rect">
            <a:avLst/>
          </a:prstGeom>
          <a:noFill/>
        </p:spPr>
        <p:txBody>
          <a:bodyPr wrap="square" rtlCol="0">
            <a:spAutoFit/>
          </a:bodyPr>
          <a:lstStyle/>
          <a:p>
            <a:pPr>
              <a:buNone/>
            </a:pPr>
            <a:r>
              <a:rPr lang="en-US" sz="2200" dirty="0"/>
              <a:t>Tilly looks at the bar model and writes </a:t>
            </a:r>
            <a:r>
              <a:rPr lang="en-US" sz="2200" i="1" dirty="0"/>
              <a:t>c</a:t>
            </a:r>
            <a:r>
              <a:rPr lang="en-US" sz="2200" dirty="0"/>
              <a:t> – </a:t>
            </a:r>
            <a:r>
              <a:rPr lang="en-US" sz="2200" i="1" dirty="0"/>
              <a:t>a</a:t>
            </a:r>
            <a:r>
              <a:rPr lang="en-US" sz="2200" dirty="0"/>
              <a:t> = 10.</a:t>
            </a:r>
          </a:p>
          <a:p>
            <a:pPr>
              <a:buNone/>
            </a:pPr>
            <a:r>
              <a:rPr lang="en-US" sz="2200" dirty="0"/>
              <a:t>Alice looks at the bar model and writes a different equation. What might Alice have written?   </a:t>
            </a:r>
          </a:p>
        </p:txBody>
      </p:sp>
      <p:sp>
        <p:nvSpPr>
          <p:cNvPr id="10" name="Rectangle 9">
            <a:extLst>
              <a:ext uri="{FF2B5EF4-FFF2-40B4-BE49-F238E27FC236}">
                <a16:creationId xmlns:a16="http://schemas.microsoft.com/office/drawing/2014/main" id="{BD34FA58-6855-E249-8BFE-1227323B073D}"/>
              </a:ext>
            </a:extLst>
          </p:cNvPr>
          <p:cNvSpPr/>
          <p:nvPr/>
        </p:nvSpPr>
        <p:spPr>
          <a:xfrm>
            <a:off x="4129064" y="3114778"/>
            <a:ext cx="1305465" cy="517585"/>
          </a:xfrm>
          <a:prstGeom prst="rect">
            <a:avLst/>
          </a:prstGeom>
          <a:solidFill>
            <a:srgbClr val="00B05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solidFill>
                  <a:schemeClr val="accent4"/>
                </a:solidFill>
              </a:rPr>
              <a:t>6</a:t>
            </a:r>
          </a:p>
        </p:txBody>
      </p:sp>
      <p:sp>
        <p:nvSpPr>
          <p:cNvPr id="11" name="Rectangle 10">
            <a:extLst>
              <a:ext uri="{FF2B5EF4-FFF2-40B4-BE49-F238E27FC236}">
                <a16:creationId xmlns:a16="http://schemas.microsoft.com/office/drawing/2014/main" id="{A634EC51-9846-8C4D-B6FE-26BB316A2CF0}"/>
              </a:ext>
            </a:extLst>
          </p:cNvPr>
          <p:cNvSpPr/>
          <p:nvPr/>
        </p:nvSpPr>
        <p:spPr>
          <a:xfrm>
            <a:off x="4129064" y="3632362"/>
            <a:ext cx="1305465" cy="517585"/>
          </a:xfrm>
          <a:prstGeom prst="rect">
            <a:avLst/>
          </a:prstGeom>
          <a:solidFill>
            <a:srgbClr val="00B05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solidFill>
                  <a:schemeClr val="accent4"/>
                </a:solidFill>
              </a:rPr>
              <a:t>6</a:t>
            </a:r>
          </a:p>
        </p:txBody>
      </p:sp>
      <p:sp>
        <p:nvSpPr>
          <p:cNvPr id="12" name="TextBox 11">
            <a:extLst>
              <a:ext uri="{FF2B5EF4-FFF2-40B4-BE49-F238E27FC236}">
                <a16:creationId xmlns:a16="http://schemas.microsoft.com/office/drawing/2014/main" id="{49354D09-639C-3843-BD0D-1ABB22EF9DC0}"/>
              </a:ext>
            </a:extLst>
          </p:cNvPr>
          <p:cNvSpPr txBox="1"/>
          <p:nvPr/>
        </p:nvSpPr>
        <p:spPr>
          <a:xfrm>
            <a:off x="5666509" y="2930891"/>
            <a:ext cx="6525491" cy="1581972"/>
          </a:xfrm>
          <a:prstGeom prst="rect">
            <a:avLst/>
          </a:prstGeom>
          <a:noFill/>
        </p:spPr>
        <p:txBody>
          <a:bodyPr wrap="square" rtlCol="0">
            <a:spAutoFit/>
          </a:bodyPr>
          <a:lstStyle/>
          <a:p>
            <a:pPr>
              <a:buNone/>
            </a:pPr>
            <a:r>
              <a:rPr lang="en-US" sz="2200" dirty="0"/>
              <a:t>The bar model changes.</a:t>
            </a:r>
          </a:p>
          <a:p>
            <a:pPr>
              <a:buNone/>
            </a:pPr>
            <a:r>
              <a:rPr lang="en-US" sz="2200" dirty="0"/>
              <a:t>Jas writes </a:t>
            </a:r>
            <a:r>
              <a:rPr lang="en-US" sz="2200" i="1" dirty="0"/>
              <a:t>c + </a:t>
            </a:r>
            <a:r>
              <a:rPr lang="en-US" sz="2200" dirty="0"/>
              <a:t>6 </a:t>
            </a:r>
            <a:r>
              <a:rPr lang="en-US" sz="2200" dirty="0">
                <a:cs typeface="Arial" panose="020B0604020202020204" pitchFamily="34" charset="0"/>
              </a:rPr>
              <a:t>−</a:t>
            </a:r>
            <a:r>
              <a:rPr lang="en-US" sz="2200" dirty="0"/>
              <a:t> </a:t>
            </a:r>
            <a:r>
              <a:rPr lang="en-US" sz="2200" i="1" dirty="0"/>
              <a:t>a</a:t>
            </a:r>
            <a:r>
              <a:rPr lang="en-US" sz="2200" dirty="0"/>
              <a:t> = 16.</a:t>
            </a:r>
          </a:p>
          <a:p>
            <a:pPr>
              <a:buNone/>
            </a:pPr>
            <a:r>
              <a:rPr lang="en-US" sz="2200" dirty="0"/>
              <a:t>Beth looks at the bar model and writes a different equation. What might Beth have written?</a:t>
            </a:r>
          </a:p>
        </p:txBody>
      </p:sp>
      <p:sp>
        <p:nvSpPr>
          <p:cNvPr id="13" name="TextBox 12">
            <a:extLst>
              <a:ext uri="{FF2B5EF4-FFF2-40B4-BE49-F238E27FC236}">
                <a16:creationId xmlns:a16="http://schemas.microsoft.com/office/drawing/2014/main" id="{B70E36B2-B1C9-5B40-BA39-196E01CE3AE2}"/>
              </a:ext>
            </a:extLst>
          </p:cNvPr>
          <p:cNvSpPr txBox="1"/>
          <p:nvPr/>
        </p:nvSpPr>
        <p:spPr>
          <a:xfrm>
            <a:off x="951086" y="5325726"/>
            <a:ext cx="11838190" cy="1243417"/>
          </a:xfrm>
          <a:prstGeom prst="rect">
            <a:avLst/>
          </a:prstGeom>
          <a:noFill/>
        </p:spPr>
        <p:txBody>
          <a:bodyPr wrap="square" rtlCol="0">
            <a:spAutoFit/>
          </a:bodyPr>
          <a:lstStyle/>
          <a:p>
            <a:pPr>
              <a:buNone/>
            </a:pPr>
            <a:r>
              <a:rPr lang="en-US" sz="2200" dirty="0"/>
              <a:t>A different bar model shows 10 </a:t>
            </a:r>
            <a:r>
              <a:rPr lang="en-US" sz="2200" dirty="0">
                <a:cs typeface="Arial" panose="020B0604020202020204" pitchFamily="34" charset="0"/>
              </a:rPr>
              <a:t>−</a:t>
            </a:r>
            <a:r>
              <a:rPr lang="en-US" sz="2200" dirty="0"/>
              <a:t> </a:t>
            </a:r>
            <a:r>
              <a:rPr lang="en-US" sz="2200" i="1" dirty="0"/>
              <a:t>p = r.</a:t>
            </a:r>
          </a:p>
          <a:p>
            <a:pPr>
              <a:buNone/>
            </a:pPr>
            <a:r>
              <a:rPr lang="en-US" sz="2200" dirty="0"/>
              <a:t>Draw the bar model.</a:t>
            </a:r>
          </a:p>
          <a:p>
            <a:pPr>
              <a:buNone/>
            </a:pPr>
            <a:r>
              <a:rPr lang="en-US" sz="2200" dirty="0"/>
              <a:t>What other equations can you write with </a:t>
            </a:r>
            <a:r>
              <a:rPr lang="en-US" sz="2200" i="1" dirty="0"/>
              <a:t>p </a:t>
            </a:r>
            <a:r>
              <a:rPr lang="en-US" sz="2200" dirty="0"/>
              <a:t>and </a:t>
            </a:r>
            <a:r>
              <a:rPr lang="en-US" sz="2200" i="1" dirty="0"/>
              <a:t>r</a:t>
            </a:r>
            <a:r>
              <a:rPr lang="en-US" sz="2200" dirty="0"/>
              <a:t>?</a:t>
            </a:r>
          </a:p>
        </p:txBody>
      </p:sp>
      <p:grpSp>
        <p:nvGrpSpPr>
          <p:cNvPr id="14" name="Group 13">
            <a:extLst>
              <a:ext uri="{FF2B5EF4-FFF2-40B4-BE49-F238E27FC236}">
                <a16:creationId xmlns:a16="http://schemas.microsoft.com/office/drawing/2014/main" id="{81EE8834-79BF-4026-B2BD-B6F253F80A0B}"/>
              </a:ext>
            </a:extLst>
          </p:cNvPr>
          <p:cNvGrpSpPr/>
          <p:nvPr/>
        </p:nvGrpSpPr>
        <p:grpSpPr>
          <a:xfrm>
            <a:off x="574982" y="1236834"/>
            <a:ext cx="3554084" cy="1035170"/>
            <a:chOff x="915490" y="1311214"/>
            <a:chExt cx="3554084" cy="1035170"/>
          </a:xfrm>
        </p:grpSpPr>
        <p:sp>
          <p:nvSpPr>
            <p:cNvPr id="15" name="Rectangle 14">
              <a:extLst>
                <a:ext uri="{FF2B5EF4-FFF2-40B4-BE49-F238E27FC236}">
                  <a16:creationId xmlns:a16="http://schemas.microsoft.com/office/drawing/2014/main" id="{22311879-DF2C-4AF1-94C6-069C1688A1F4}"/>
                </a:ext>
              </a:extLst>
            </p:cNvPr>
            <p:cNvSpPr/>
            <p:nvPr/>
          </p:nvSpPr>
          <p:spPr>
            <a:xfrm>
              <a:off x="915490" y="1311214"/>
              <a:ext cx="3554083" cy="517585"/>
            </a:xfrm>
            <a:prstGeom prst="rect">
              <a:avLst/>
            </a:prstGeom>
            <a:solidFill>
              <a:srgbClr val="00B0F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i="1">
                  <a:solidFill>
                    <a:schemeClr val="accent4"/>
                  </a:solidFill>
                </a:rPr>
                <a:t>c</a:t>
              </a:r>
            </a:p>
          </p:txBody>
        </p:sp>
        <p:sp>
          <p:nvSpPr>
            <p:cNvPr id="16" name="Rectangle 15">
              <a:extLst>
                <a:ext uri="{FF2B5EF4-FFF2-40B4-BE49-F238E27FC236}">
                  <a16:creationId xmlns:a16="http://schemas.microsoft.com/office/drawing/2014/main" id="{A8387140-E666-42E3-A445-E9CE11729FC0}"/>
                </a:ext>
              </a:extLst>
            </p:cNvPr>
            <p:cNvSpPr/>
            <p:nvPr/>
          </p:nvSpPr>
          <p:spPr>
            <a:xfrm>
              <a:off x="915490" y="1828799"/>
              <a:ext cx="1880559" cy="517585"/>
            </a:xfrm>
            <a:prstGeom prst="rect">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i="1">
                  <a:solidFill>
                    <a:schemeClr val="accent4"/>
                  </a:solidFill>
                </a:rPr>
                <a:t>a</a:t>
              </a:r>
            </a:p>
          </p:txBody>
        </p:sp>
        <p:sp>
          <p:nvSpPr>
            <p:cNvPr id="17" name="Rectangle 16">
              <a:extLst>
                <a:ext uri="{FF2B5EF4-FFF2-40B4-BE49-F238E27FC236}">
                  <a16:creationId xmlns:a16="http://schemas.microsoft.com/office/drawing/2014/main" id="{7297F269-FCB2-4021-9902-1AB24BD3ABA6}"/>
                </a:ext>
              </a:extLst>
            </p:cNvPr>
            <p:cNvSpPr/>
            <p:nvPr/>
          </p:nvSpPr>
          <p:spPr>
            <a:xfrm>
              <a:off x="2796050" y="1828799"/>
              <a:ext cx="1673524" cy="517585"/>
            </a:xfrm>
            <a:prstGeom prst="rect">
              <a:avLst/>
            </a:prstGeom>
            <a:solidFill>
              <a:srgbClr val="FFC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10</a:t>
              </a:r>
            </a:p>
          </p:txBody>
        </p:sp>
      </p:grpSp>
    </p:spTree>
    <p:extLst>
      <p:ext uri="{BB962C8B-B14F-4D97-AF65-F5344CB8AC3E}">
        <p14:creationId xmlns:p14="http://schemas.microsoft.com/office/powerpoint/2010/main" val="96702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1" grpId="0" animBg="1"/>
      <p:bldP spid="12" grpId="0" uiExpand="1" build="p"/>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86296929"/>
              </p:ext>
            </p:extLst>
          </p:nvPr>
        </p:nvGraphicFramePr>
        <p:xfrm>
          <a:off x="267128" y="764704"/>
          <a:ext cx="11766038" cy="5935225"/>
        </p:xfrm>
        <a:graphic>
          <a:graphicData uri="http://schemas.openxmlformats.org/drawingml/2006/table">
            <a:tbl>
              <a:tblPr firstRow="1" bandRow="1">
                <a:tableStyleId>{5940675A-B579-460E-94D1-54222C63F5DA}</a:tableStyleId>
              </a:tblPr>
              <a:tblGrid>
                <a:gridCol w="6835421">
                  <a:extLst>
                    <a:ext uri="{9D8B030D-6E8A-4147-A177-3AD203B41FA5}">
                      <a16:colId xmlns:a16="http://schemas.microsoft.com/office/drawing/2014/main" val="695237181"/>
                    </a:ext>
                  </a:extLst>
                </a:gridCol>
                <a:gridCol w="493061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71145">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Remind students of the four equations that can be written from a basic part–part–whole bar model. Additional activity </a:t>
                      </a:r>
                      <a:r>
                        <a:rPr lang="en-GB" sz="1600" i="0" u="none" dirty="0">
                          <a:hlinkClick r:id="rId3" action="ppaction://hlinksldjump"/>
                        </a:rPr>
                        <a:t>E</a:t>
                      </a:r>
                      <a:r>
                        <a:rPr lang="en-GB" sz="1600" i="0" u="none" dirty="0"/>
                        <a:t> offers a simpler introduction to support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Students could be challenged to take the idea of the ‘further thinking’ question further by representing an additive relationship with more terms.</a:t>
                      </a:r>
                    </a:p>
                    <a:p>
                      <a:endParaRPr lang="en-GB" sz="1600" u="none" dirty="0"/>
                    </a:p>
                    <a:p>
                      <a:r>
                        <a:rPr lang="en-GB" sz="1600" b="1" i="0" u="none" dirty="0"/>
                        <a:t>Representations</a:t>
                      </a:r>
                    </a:p>
                    <a:p>
                      <a:r>
                        <a:rPr lang="en-GB" sz="1600" b="0" i="0" u="none" dirty="0"/>
                        <a:t>This Checkpoint is similar to </a:t>
                      </a:r>
                      <a:r>
                        <a:rPr lang="en-GB" sz="1600" b="0" i="0" u="none" dirty="0">
                          <a:hlinkClick r:id="rId4" action="ppaction://hlinksldjump"/>
                        </a:rPr>
                        <a:t>4</a:t>
                      </a:r>
                      <a:r>
                        <a:rPr lang="en-GB" sz="1600" b="0" i="0" u="none" dirty="0"/>
                        <a:t> and </a:t>
                      </a:r>
                      <a:r>
                        <a:rPr lang="en-GB" sz="1600" b="0" i="0" u="none" dirty="0">
                          <a:hlinkClick r:id="rId5" action="ppaction://hlinksldjump"/>
                        </a:rPr>
                        <a:t>5</a:t>
                      </a:r>
                      <a:r>
                        <a:rPr lang="en-GB" sz="1600" b="0" i="0" u="none" dirty="0"/>
                        <a:t>: it explores the additive structure and writing equations that involve unknowns but a bar model is used instead. More information about bar models, including how they can be used to represent the additive structure and introduce solving equations, can be found in </a:t>
                      </a:r>
                      <a:r>
                        <a:rPr lang="en-GB" sz="1600" dirty="0">
                          <a:hlinkClick r:id="rId6"/>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offer one of the three remaining relationships shown by the first bar model: </a:t>
                      </a:r>
                      <a:r>
                        <a:rPr lang="en-GB" sz="1600" i="1" dirty="0"/>
                        <a:t>a</a:t>
                      </a:r>
                      <a:r>
                        <a:rPr lang="en-GB" sz="1600" dirty="0"/>
                        <a:t> + 10 = </a:t>
                      </a:r>
                      <a:r>
                        <a:rPr lang="en-GB" sz="1600" i="1" dirty="0"/>
                        <a:t>c;</a:t>
                      </a:r>
                      <a:r>
                        <a:rPr lang="en-GB" sz="1600" dirty="0"/>
                        <a:t> 10 + </a:t>
                      </a:r>
                      <a:r>
                        <a:rPr lang="en-GB" sz="1600" i="1" dirty="0"/>
                        <a:t>a</a:t>
                      </a:r>
                      <a:r>
                        <a:rPr lang="en-GB" sz="1600" dirty="0"/>
                        <a:t> = </a:t>
                      </a:r>
                      <a:r>
                        <a:rPr lang="en-GB" sz="1600" i="1" dirty="0"/>
                        <a:t>c; a</a:t>
                      </a:r>
                      <a:r>
                        <a:rPr lang="en-GB" sz="1600" dirty="0"/>
                        <a:t> = </a:t>
                      </a:r>
                      <a:r>
                        <a:rPr lang="en-GB" sz="1600" i="1" dirty="0"/>
                        <a:t>c</a:t>
                      </a:r>
                      <a:r>
                        <a:rPr lang="en-GB" sz="1600" dirty="0"/>
                        <a:t> </a:t>
                      </a:r>
                      <a:r>
                        <a:rPr lang="en-GB" sz="1600" dirty="0">
                          <a:latin typeface="Arial" panose="020B0604020202020204" pitchFamily="34" charset="0"/>
                          <a:cs typeface="Arial" panose="020B0604020202020204" pitchFamily="34" charset="0"/>
                        </a:rPr>
                        <a:t>− </a:t>
                      </a:r>
                      <a:r>
                        <a:rPr lang="en-GB" sz="1600" dirty="0"/>
                        <a:t>10; c − a − 10 = 0; c − (a + 10) = 0. Vary which side of the = sign the calculation and ‘answer’ are written, to check students are happy the symbol represents equality rather than ‘leads to an answer’.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second bar model offers insight into whether they can apply their thinking beyond the basic </a:t>
                      </a:r>
                      <a:r>
                        <a:rPr lang="en-GB" sz="1600" i="0" u="none" dirty="0"/>
                        <a:t>part–part–whole </a:t>
                      </a:r>
                      <a:r>
                        <a:rPr lang="en-GB" sz="1600" dirty="0"/>
                        <a:t>bar model. Students may find it more challenging to identify relationships with unknowns on both sides of the equation (such as </a:t>
                      </a:r>
                      <a:r>
                        <a:rPr lang="en-GB" sz="1600" i="1" dirty="0"/>
                        <a:t>c</a:t>
                      </a:r>
                      <a:r>
                        <a:rPr lang="en-GB" sz="1600" dirty="0"/>
                        <a:t> + 6 = </a:t>
                      </a:r>
                      <a:r>
                        <a:rPr lang="en-GB" sz="1600" i="1" dirty="0"/>
                        <a:t>a</a:t>
                      </a:r>
                      <a:r>
                        <a:rPr lang="en-GB" sz="1600" dirty="0"/>
                        <a:t> + 16). Ensure that examples are captured alongside those in a similar format to Jas’s.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600" b="0" dirty="0">
                          <a:solidFill>
                            <a:srgbClr val="595959"/>
                          </a:solidFill>
                        </a:rPr>
                        <a:t>Additional activity </a:t>
                      </a:r>
                      <a:r>
                        <a:rPr lang="en-GB" sz="1600" b="0" dirty="0">
                          <a:solidFill>
                            <a:srgbClr val="595959"/>
                          </a:solidFill>
                          <a:hlinkClick r:id="rId3" action="ppaction://hlinksldjump"/>
                        </a:rPr>
                        <a:t>E</a:t>
                      </a:r>
                      <a:r>
                        <a:rPr lang="en-GB" sz="1600" b="0" dirty="0">
                          <a:solidFill>
                            <a:srgbClr val="595959"/>
                          </a:solidFill>
                        </a:rPr>
                        <a:t> may be a useful precursor to those students unfamiliar with a bar model. </a:t>
                      </a:r>
                      <a:r>
                        <a:rPr lang="en-GB" sz="1600" b="0" dirty="0"/>
                        <a:t>Another bar model problem can also be found on page 12 of the Year 5 </a:t>
                      </a:r>
                      <a:r>
                        <a:rPr lang="en-GB" sz="1600" dirty="0">
                          <a:hlinkClick r:id="rId7"/>
                        </a:rPr>
                        <a:t>Primary Assessment Materials | NCETM </a:t>
                      </a:r>
                      <a:endParaRPr lang="en-GB" sz="16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In </a:t>
                      </a:r>
                      <a:r>
                        <a:rPr lang="en-GB" sz="1600" dirty="0">
                          <a:hlinkClick r:id="rId8"/>
                        </a:rPr>
                        <a:t>Secondary Mastery Professional Development | NCETM</a:t>
                      </a:r>
                      <a:r>
                        <a:rPr lang="en-GB" sz="1600" dirty="0"/>
                        <a:t>, the final key idea exemplified within the </a:t>
                      </a:r>
                      <a:r>
                        <a:rPr lang="en-GB" sz="1600" dirty="0">
                          <a:hlinkClick r:id="rId9"/>
                        </a:rPr>
                        <a:t>1.4 Arithmetic Procedures</a:t>
                      </a:r>
                      <a:r>
                        <a:rPr lang="en-GB" sz="1600" dirty="0"/>
                        <a:t> core concept document explores the multiple ways an additive relationship between two variables can be written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struggle to connect the concept of equality with their use of the = sign notation, Additional activity </a:t>
                      </a:r>
                      <a:r>
                        <a:rPr lang="en-GB" sz="1600" b="0" dirty="0">
                          <a:hlinkClick r:id="rId10" action="ppaction://hlinksldjump"/>
                        </a:rPr>
                        <a:t>C</a:t>
                      </a:r>
                      <a:r>
                        <a:rPr lang="en-GB" sz="1600" b="0" dirty="0"/>
                        <a:t> offers a familiar context to explore common misunderstandings around the = sign.</a:t>
                      </a:r>
                      <a:endParaRPr lang="en-GB" sz="1600" b="0" dirty="0">
                        <a:solidFill>
                          <a:srgbClr val="595959"/>
                        </a:solidFill>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6291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normAutofit/>
          </a:bodyPr>
          <a:lstStyle/>
          <a:p>
            <a:r>
              <a:rPr lang="en-GB" sz="2200" dirty="0"/>
              <a:t>Checkpoint 4: Colouring the number line</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59404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a:p>
        </p:txBody>
      </p:sp>
      <p:grpSp>
        <p:nvGrpSpPr>
          <p:cNvPr id="31" name="Group 30">
            <a:extLst>
              <a:ext uri="{FF2B5EF4-FFF2-40B4-BE49-F238E27FC236}">
                <a16:creationId xmlns:a16="http://schemas.microsoft.com/office/drawing/2014/main" id="{E2155B99-15B8-4343-A37D-2457BCE8B5B8}"/>
              </a:ext>
            </a:extLst>
          </p:cNvPr>
          <p:cNvGrpSpPr/>
          <p:nvPr/>
        </p:nvGrpSpPr>
        <p:grpSpPr>
          <a:xfrm>
            <a:off x="275413" y="1729660"/>
            <a:ext cx="6758379" cy="641727"/>
            <a:chOff x="1433655" y="2482385"/>
            <a:chExt cx="9351034" cy="456341"/>
          </a:xfrm>
        </p:grpSpPr>
        <p:cxnSp>
          <p:nvCxnSpPr>
            <p:cNvPr id="9" name="Straight Connector 8">
              <a:extLst>
                <a:ext uri="{FF2B5EF4-FFF2-40B4-BE49-F238E27FC236}">
                  <a16:creationId xmlns:a16="http://schemas.microsoft.com/office/drawing/2014/main" id="{5F3E09B8-6DE3-F944-8465-4AD60A0BB044}"/>
                </a:ext>
              </a:extLst>
            </p:cNvPr>
            <p:cNvCxnSpPr/>
            <p:nvPr/>
          </p:nvCxnSpPr>
          <p:spPr>
            <a:xfrm>
              <a:off x="1433655" y="2493119"/>
              <a:ext cx="935103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20578FB-6B03-3648-AF69-F5A87BB6F1D2}"/>
                </a:ext>
              </a:extLst>
            </p:cNvPr>
            <p:cNvSpPr txBox="1"/>
            <p:nvPr/>
          </p:nvSpPr>
          <p:spPr>
            <a:xfrm>
              <a:off x="2525030" y="2628029"/>
              <a:ext cx="907585" cy="306410"/>
            </a:xfrm>
            <a:prstGeom prst="rect">
              <a:avLst/>
            </a:prstGeom>
            <a:noFill/>
          </p:spPr>
          <p:txBody>
            <a:bodyPr wrap="none" rtlCol="0">
              <a:spAutoFit/>
            </a:bodyPr>
            <a:lstStyle/>
            <a:p>
              <a:pPr>
                <a:buNone/>
              </a:pPr>
              <a:r>
                <a:rPr lang="en-US" sz="2200">
                  <a:solidFill>
                    <a:schemeClr val="accent4"/>
                  </a:solidFill>
                </a:rPr>
                <a:t>132</a:t>
              </a:r>
            </a:p>
          </p:txBody>
        </p:sp>
        <p:sp>
          <p:nvSpPr>
            <p:cNvPr id="12" name="TextBox 11">
              <a:extLst>
                <a:ext uri="{FF2B5EF4-FFF2-40B4-BE49-F238E27FC236}">
                  <a16:creationId xmlns:a16="http://schemas.microsoft.com/office/drawing/2014/main" id="{15F57553-5A87-4245-821D-D1E6A965C476}"/>
                </a:ext>
              </a:extLst>
            </p:cNvPr>
            <p:cNvSpPr txBox="1"/>
            <p:nvPr/>
          </p:nvSpPr>
          <p:spPr>
            <a:xfrm>
              <a:off x="8880046" y="2628029"/>
              <a:ext cx="907585" cy="306410"/>
            </a:xfrm>
            <a:prstGeom prst="rect">
              <a:avLst/>
            </a:prstGeom>
            <a:noFill/>
          </p:spPr>
          <p:txBody>
            <a:bodyPr wrap="none" rtlCol="0">
              <a:spAutoFit/>
            </a:bodyPr>
            <a:lstStyle/>
            <a:p>
              <a:pPr>
                <a:buNone/>
              </a:pPr>
              <a:r>
                <a:rPr lang="en-US" sz="2200">
                  <a:solidFill>
                    <a:schemeClr val="accent4"/>
                  </a:solidFill>
                </a:rPr>
                <a:t>147</a:t>
              </a:r>
            </a:p>
          </p:txBody>
        </p:sp>
        <p:cxnSp>
          <p:nvCxnSpPr>
            <p:cNvPr id="13" name="Straight Connector 12">
              <a:extLst>
                <a:ext uri="{FF2B5EF4-FFF2-40B4-BE49-F238E27FC236}">
                  <a16:creationId xmlns:a16="http://schemas.microsoft.com/office/drawing/2014/main" id="{CB1366CC-5FA4-8148-8A45-CF839C54CE51}"/>
                </a:ext>
              </a:extLst>
            </p:cNvPr>
            <p:cNvCxnSpPr/>
            <p:nvPr/>
          </p:nvCxnSpPr>
          <p:spPr>
            <a:xfrm>
              <a:off x="2916820" y="2503606"/>
              <a:ext cx="0" cy="199827"/>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2FB6176-6416-694E-88BE-4868137613B8}"/>
                </a:ext>
              </a:extLst>
            </p:cNvPr>
            <p:cNvCxnSpPr/>
            <p:nvPr/>
          </p:nvCxnSpPr>
          <p:spPr>
            <a:xfrm>
              <a:off x="9284827" y="2482385"/>
              <a:ext cx="0" cy="199827"/>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50B09CF7-3687-5F42-9F2D-9E6F2ADEFD58}"/>
                </a:ext>
              </a:extLst>
            </p:cNvPr>
            <p:cNvSpPr txBox="1"/>
            <p:nvPr/>
          </p:nvSpPr>
          <p:spPr>
            <a:xfrm>
              <a:off x="4481008" y="2632316"/>
              <a:ext cx="907585" cy="306410"/>
            </a:xfrm>
            <a:prstGeom prst="rect">
              <a:avLst/>
            </a:prstGeom>
            <a:noFill/>
          </p:spPr>
          <p:txBody>
            <a:bodyPr wrap="none" rtlCol="0">
              <a:spAutoFit/>
            </a:bodyPr>
            <a:lstStyle/>
            <a:p>
              <a:pPr>
                <a:buNone/>
              </a:pPr>
              <a:r>
                <a:rPr lang="en-US" sz="2200">
                  <a:solidFill>
                    <a:schemeClr val="accent4"/>
                  </a:solidFill>
                </a:rPr>
                <a:t>136</a:t>
              </a:r>
            </a:p>
          </p:txBody>
        </p:sp>
        <p:cxnSp>
          <p:nvCxnSpPr>
            <p:cNvPr id="20" name="Straight Connector 19">
              <a:extLst>
                <a:ext uri="{FF2B5EF4-FFF2-40B4-BE49-F238E27FC236}">
                  <a16:creationId xmlns:a16="http://schemas.microsoft.com/office/drawing/2014/main" id="{EA8C9E29-7C3F-DD43-BA36-8A444AAD0DF2}"/>
                </a:ext>
              </a:extLst>
            </p:cNvPr>
            <p:cNvCxnSpPr/>
            <p:nvPr/>
          </p:nvCxnSpPr>
          <p:spPr>
            <a:xfrm>
              <a:off x="4864261" y="2522728"/>
              <a:ext cx="0" cy="199827"/>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B6979D2-484B-B449-937E-1D744BE59A05}"/>
                </a:ext>
              </a:extLst>
            </p:cNvPr>
            <p:cNvCxnSpPr>
              <a:cxnSpLocks/>
            </p:cNvCxnSpPr>
            <p:nvPr/>
          </p:nvCxnSpPr>
          <p:spPr>
            <a:xfrm>
              <a:off x="2916820" y="2500102"/>
              <a:ext cx="19570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1C16D1-E0AC-EA43-A0B0-67B06196121D}"/>
                </a:ext>
              </a:extLst>
            </p:cNvPr>
            <p:cNvCxnSpPr>
              <a:cxnSpLocks/>
            </p:cNvCxnSpPr>
            <p:nvPr/>
          </p:nvCxnSpPr>
          <p:spPr>
            <a:xfrm>
              <a:off x="4873904" y="2494206"/>
              <a:ext cx="441092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FEFF22E4-7A5B-224C-BC56-9D3E01FDB805}"/>
              </a:ext>
            </a:extLst>
          </p:cNvPr>
          <p:cNvSpPr txBox="1"/>
          <p:nvPr/>
        </p:nvSpPr>
        <p:spPr>
          <a:xfrm>
            <a:off x="7265549" y="1005190"/>
            <a:ext cx="5034998" cy="1514261"/>
          </a:xfrm>
          <a:prstGeom prst="rect">
            <a:avLst/>
          </a:prstGeom>
          <a:noFill/>
        </p:spPr>
        <p:txBody>
          <a:bodyPr wrap="square" rtlCol="0">
            <a:spAutoFit/>
          </a:bodyPr>
          <a:lstStyle/>
          <a:p>
            <a:pPr marL="457200" indent="-457200">
              <a:buFont typeface="+mj-lt"/>
              <a:buAutoNum type="alphaLcParenR"/>
            </a:pPr>
            <a:r>
              <a:rPr lang="en-US" sz="2200" dirty="0"/>
              <a:t>Write a calculation to work out the length of the red section. </a:t>
            </a:r>
          </a:p>
          <a:p>
            <a:pPr marL="457200" indent="-457200">
              <a:buFont typeface="+mj-lt"/>
              <a:buAutoNum type="alphaLcParenR"/>
            </a:pPr>
            <a:r>
              <a:rPr lang="en-US" sz="2200" dirty="0"/>
              <a:t>Write a calculation to work out the length of the blue section.</a:t>
            </a:r>
          </a:p>
        </p:txBody>
      </p:sp>
      <p:sp>
        <p:nvSpPr>
          <p:cNvPr id="32" name="Rectangle 31">
            <a:extLst>
              <a:ext uri="{FF2B5EF4-FFF2-40B4-BE49-F238E27FC236}">
                <a16:creationId xmlns:a16="http://schemas.microsoft.com/office/drawing/2014/main" id="{BDEE4C28-8303-3C43-A004-05C922488003}"/>
              </a:ext>
            </a:extLst>
          </p:cNvPr>
          <p:cNvSpPr/>
          <p:nvPr/>
        </p:nvSpPr>
        <p:spPr>
          <a:xfrm>
            <a:off x="234474" y="1104678"/>
            <a:ext cx="7188683" cy="430887"/>
          </a:xfrm>
          <a:prstGeom prst="rect">
            <a:avLst/>
          </a:prstGeom>
        </p:spPr>
        <p:txBody>
          <a:bodyPr wrap="square">
            <a:spAutoFit/>
          </a:bodyPr>
          <a:lstStyle/>
          <a:p>
            <a:pPr>
              <a:buClr>
                <a:schemeClr val="tx1"/>
              </a:buClr>
              <a:buNone/>
            </a:pPr>
            <a:r>
              <a:rPr lang="en-US" sz="2200" dirty="0"/>
              <a:t>Sharon </a:t>
            </a:r>
            <a:r>
              <a:rPr lang="en-US" sz="2200" dirty="0" err="1"/>
              <a:t>colours</a:t>
            </a:r>
            <a:r>
              <a:rPr lang="en-US" sz="2200" dirty="0"/>
              <a:t> a section of the number line.</a:t>
            </a:r>
          </a:p>
        </p:txBody>
      </p:sp>
      <p:sp>
        <p:nvSpPr>
          <p:cNvPr id="46" name="Rectangle 45">
            <a:extLst>
              <a:ext uri="{FF2B5EF4-FFF2-40B4-BE49-F238E27FC236}">
                <a16:creationId xmlns:a16="http://schemas.microsoft.com/office/drawing/2014/main" id="{E52D5E95-B77A-0B49-9F7D-8E61A26C36F6}"/>
              </a:ext>
            </a:extLst>
          </p:cNvPr>
          <p:cNvSpPr/>
          <p:nvPr/>
        </p:nvSpPr>
        <p:spPr>
          <a:xfrm>
            <a:off x="145680" y="2996297"/>
            <a:ext cx="7188683" cy="837152"/>
          </a:xfrm>
          <a:prstGeom prst="rect">
            <a:avLst/>
          </a:prstGeom>
        </p:spPr>
        <p:txBody>
          <a:bodyPr wrap="square">
            <a:spAutoFit/>
          </a:bodyPr>
          <a:lstStyle/>
          <a:p>
            <a:pPr>
              <a:buClr>
                <a:schemeClr val="tx1"/>
              </a:buClr>
              <a:buNone/>
            </a:pPr>
            <a:r>
              <a:rPr lang="en-US" sz="2200" dirty="0"/>
              <a:t>Sharon </a:t>
            </a:r>
            <a:r>
              <a:rPr lang="en-US" sz="2200" dirty="0" err="1"/>
              <a:t>colours</a:t>
            </a:r>
            <a:r>
              <a:rPr lang="en-US" sz="2200" dirty="0"/>
              <a:t> a </a:t>
            </a:r>
            <a:r>
              <a:rPr lang="en-US" sz="2200" b="1" dirty="0"/>
              <a:t>different</a:t>
            </a:r>
            <a:r>
              <a:rPr lang="en-US" sz="2200" dirty="0"/>
              <a:t> section of the number line.</a:t>
            </a:r>
          </a:p>
          <a:p>
            <a:pPr>
              <a:buClr>
                <a:schemeClr val="tx1"/>
              </a:buClr>
              <a:buNone/>
            </a:pPr>
            <a:r>
              <a:rPr lang="en-US" sz="2200" dirty="0"/>
              <a:t>She covers the numbers with sticky notes</a:t>
            </a:r>
          </a:p>
        </p:txBody>
      </p:sp>
      <p:grpSp>
        <p:nvGrpSpPr>
          <p:cNvPr id="2" name="Group 1">
            <a:extLst>
              <a:ext uri="{FF2B5EF4-FFF2-40B4-BE49-F238E27FC236}">
                <a16:creationId xmlns:a16="http://schemas.microsoft.com/office/drawing/2014/main" id="{E481DBCD-54D2-4976-A546-D43F203D570B}"/>
              </a:ext>
            </a:extLst>
          </p:cNvPr>
          <p:cNvGrpSpPr/>
          <p:nvPr/>
        </p:nvGrpSpPr>
        <p:grpSpPr>
          <a:xfrm>
            <a:off x="328417" y="3896018"/>
            <a:ext cx="6758379" cy="1128150"/>
            <a:chOff x="328417" y="3896018"/>
            <a:chExt cx="6758379" cy="1128150"/>
          </a:xfrm>
        </p:grpSpPr>
        <p:grpSp>
          <p:nvGrpSpPr>
            <p:cNvPr id="33" name="Group 32">
              <a:extLst>
                <a:ext uri="{FF2B5EF4-FFF2-40B4-BE49-F238E27FC236}">
                  <a16:creationId xmlns:a16="http://schemas.microsoft.com/office/drawing/2014/main" id="{5A2B68FD-91E9-B146-9836-D21D69C5627E}"/>
                </a:ext>
              </a:extLst>
            </p:cNvPr>
            <p:cNvGrpSpPr/>
            <p:nvPr/>
          </p:nvGrpSpPr>
          <p:grpSpPr>
            <a:xfrm>
              <a:off x="328417" y="3896018"/>
              <a:ext cx="6758379" cy="675801"/>
              <a:chOff x="1433655" y="2482385"/>
              <a:chExt cx="9351034" cy="480572"/>
            </a:xfrm>
          </p:grpSpPr>
          <p:cxnSp>
            <p:nvCxnSpPr>
              <p:cNvPr id="34" name="Straight Connector 33">
                <a:extLst>
                  <a:ext uri="{FF2B5EF4-FFF2-40B4-BE49-F238E27FC236}">
                    <a16:creationId xmlns:a16="http://schemas.microsoft.com/office/drawing/2014/main" id="{530908AB-2F80-424C-B28F-44F0813A6531}"/>
                  </a:ext>
                </a:extLst>
              </p:cNvPr>
              <p:cNvCxnSpPr/>
              <p:nvPr/>
            </p:nvCxnSpPr>
            <p:spPr>
              <a:xfrm>
                <a:off x="1433655" y="2503607"/>
                <a:ext cx="935103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88DCC92-A6DD-A34F-B6B5-08985FC83F63}"/>
                  </a:ext>
                </a:extLst>
              </p:cNvPr>
              <p:cNvSpPr txBox="1"/>
              <p:nvPr/>
            </p:nvSpPr>
            <p:spPr>
              <a:xfrm>
                <a:off x="1872033" y="2628029"/>
                <a:ext cx="472866" cy="306410"/>
              </a:xfrm>
              <a:prstGeom prst="rect">
                <a:avLst/>
              </a:prstGeom>
              <a:noFill/>
            </p:spPr>
            <p:txBody>
              <a:bodyPr wrap="none" rtlCol="0">
                <a:spAutoFit/>
              </a:bodyPr>
              <a:lstStyle/>
              <a:p>
                <a:pPr>
                  <a:buNone/>
                </a:pPr>
                <a:r>
                  <a:rPr lang="en-US" sz="2200">
                    <a:solidFill>
                      <a:schemeClr val="accent4"/>
                    </a:solidFill>
                  </a:rPr>
                  <a:t>7</a:t>
                </a:r>
              </a:p>
            </p:txBody>
          </p:sp>
          <p:sp>
            <p:nvSpPr>
              <p:cNvPr id="36" name="TextBox 35">
                <a:extLst>
                  <a:ext uri="{FF2B5EF4-FFF2-40B4-BE49-F238E27FC236}">
                    <a16:creationId xmlns:a16="http://schemas.microsoft.com/office/drawing/2014/main" id="{2D00A915-B8F1-484D-87BD-D5C6C1CFD291}"/>
                  </a:ext>
                </a:extLst>
              </p:cNvPr>
              <p:cNvSpPr txBox="1"/>
              <p:nvPr/>
            </p:nvSpPr>
            <p:spPr>
              <a:xfrm>
                <a:off x="9390197" y="2628029"/>
                <a:ext cx="690226" cy="306410"/>
              </a:xfrm>
              <a:prstGeom prst="rect">
                <a:avLst/>
              </a:prstGeom>
              <a:noFill/>
            </p:spPr>
            <p:txBody>
              <a:bodyPr wrap="none" rtlCol="0">
                <a:spAutoFit/>
              </a:bodyPr>
              <a:lstStyle/>
              <a:p>
                <a:pPr>
                  <a:buNone/>
                </a:pPr>
                <a:r>
                  <a:rPr lang="en-US" sz="2200">
                    <a:solidFill>
                      <a:schemeClr val="accent4"/>
                    </a:solidFill>
                  </a:rPr>
                  <a:t>14</a:t>
                </a:r>
              </a:p>
            </p:txBody>
          </p:sp>
          <p:cxnSp>
            <p:nvCxnSpPr>
              <p:cNvPr id="37" name="Straight Connector 36">
                <a:extLst>
                  <a:ext uri="{FF2B5EF4-FFF2-40B4-BE49-F238E27FC236}">
                    <a16:creationId xmlns:a16="http://schemas.microsoft.com/office/drawing/2014/main" id="{FFBAC9AD-8BC9-384D-AEBB-8183914810C8}"/>
                  </a:ext>
                </a:extLst>
              </p:cNvPr>
              <p:cNvCxnSpPr/>
              <p:nvPr/>
            </p:nvCxnSpPr>
            <p:spPr>
              <a:xfrm>
                <a:off x="2120981" y="2503606"/>
                <a:ext cx="0" cy="199827"/>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F92C8A56-583B-E54B-9996-EA6887CBF06A}"/>
                  </a:ext>
                </a:extLst>
              </p:cNvPr>
              <p:cNvCxnSpPr/>
              <p:nvPr/>
            </p:nvCxnSpPr>
            <p:spPr>
              <a:xfrm>
                <a:off x="9794978" y="2482385"/>
                <a:ext cx="0" cy="199827"/>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2DEAF392-7874-7741-932D-7A1B710D04B1}"/>
                  </a:ext>
                </a:extLst>
              </p:cNvPr>
              <p:cNvSpPr txBox="1"/>
              <p:nvPr/>
            </p:nvSpPr>
            <p:spPr>
              <a:xfrm>
                <a:off x="6778044" y="2656547"/>
                <a:ext cx="690226" cy="306410"/>
              </a:xfrm>
              <a:prstGeom prst="rect">
                <a:avLst/>
              </a:prstGeom>
              <a:noFill/>
            </p:spPr>
            <p:txBody>
              <a:bodyPr wrap="none" rtlCol="0">
                <a:spAutoFit/>
              </a:bodyPr>
              <a:lstStyle/>
              <a:p>
                <a:pPr>
                  <a:buNone/>
                </a:pPr>
                <a:r>
                  <a:rPr lang="en-US" sz="2200">
                    <a:solidFill>
                      <a:schemeClr val="accent4"/>
                    </a:solidFill>
                  </a:rPr>
                  <a:t>12</a:t>
                </a:r>
              </a:p>
            </p:txBody>
          </p:sp>
          <p:cxnSp>
            <p:nvCxnSpPr>
              <p:cNvPr id="40" name="Straight Connector 39">
                <a:extLst>
                  <a:ext uri="{FF2B5EF4-FFF2-40B4-BE49-F238E27FC236}">
                    <a16:creationId xmlns:a16="http://schemas.microsoft.com/office/drawing/2014/main" id="{24E369E8-B79C-8F4F-B992-665E5E4D4E8E}"/>
                  </a:ext>
                </a:extLst>
              </p:cNvPr>
              <p:cNvCxnSpPr>
                <a:cxnSpLocks/>
              </p:cNvCxnSpPr>
              <p:nvPr/>
            </p:nvCxnSpPr>
            <p:spPr>
              <a:xfrm>
                <a:off x="7149751" y="2501752"/>
                <a:ext cx="0" cy="199827"/>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526A402-CCED-374E-8A48-924D36F5B82A}"/>
                  </a:ext>
                </a:extLst>
              </p:cNvPr>
              <p:cNvCxnSpPr>
                <a:cxnSpLocks/>
              </p:cNvCxnSpPr>
              <p:nvPr/>
            </p:nvCxnSpPr>
            <p:spPr>
              <a:xfrm>
                <a:off x="2134188" y="2500102"/>
                <a:ext cx="50488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53230C-5BED-7B41-94E2-F003DEDBB450}"/>
                  </a:ext>
                </a:extLst>
              </p:cNvPr>
              <p:cNvCxnSpPr>
                <a:cxnSpLocks/>
              </p:cNvCxnSpPr>
              <p:nvPr/>
            </p:nvCxnSpPr>
            <p:spPr>
              <a:xfrm>
                <a:off x="7183041" y="2494205"/>
                <a:ext cx="2611937"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7" name="Snip Single Corner of Rectangle 46">
              <a:extLst>
                <a:ext uri="{FF2B5EF4-FFF2-40B4-BE49-F238E27FC236}">
                  <a16:creationId xmlns:a16="http://schemas.microsoft.com/office/drawing/2014/main" id="{2D6ECDC4-42A3-974A-BCBF-54A00D990136}"/>
                </a:ext>
              </a:extLst>
            </p:cNvPr>
            <p:cNvSpPr/>
            <p:nvPr/>
          </p:nvSpPr>
          <p:spPr>
            <a:xfrm>
              <a:off x="427502" y="4162277"/>
              <a:ext cx="825380" cy="822678"/>
            </a:xfrm>
            <a:prstGeom prst="snip1Rect">
              <a:avLst/>
            </a:prstGeom>
            <a:solidFill>
              <a:srgbClr val="B07BD7"/>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48" name="Snip Single Corner of Rectangle 47">
              <a:extLst>
                <a:ext uri="{FF2B5EF4-FFF2-40B4-BE49-F238E27FC236}">
                  <a16:creationId xmlns:a16="http://schemas.microsoft.com/office/drawing/2014/main" id="{549D2AFD-AC44-8A41-8952-7FC9C3FC851D}"/>
                </a:ext>
              </a:extLst>
            </p:cNvPr>
            <p:cNvSpPr/>
            <p:nvPr/>
          </p:nvSpPr>
          <p:spPr>
            <a:xfrm>
              <a:off x="4071046" y="4201490"/>
              <a:ext cx="825380" cy="822678"/>
            </a:xfrm>
            <a:prstGeom prst="snip1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9" name="Snip Single Corner of Rectangle 48">
              <a:extLst>
                <a:ext uri="{FF2B5EF4-FFF2-40B4-BE49-F238E27FC236}">
                  <a16:creationId xmlns:a16="http://schemas.microsoft.com/office/drawing/2014/main" id="{806DFA43-5D32-5E4D-BEBE-92FDF5667243}"/>
                </a:ext>
              </a:extLst>
            </p:cNvPr>
            <p:cNvSpPr/>
            <p:nvPr/>
          </p:nvSpPr>
          <p:spPr>
            <a:xfrm>
              <a:off x="5994194" y="4177025"/>
              <a:ext cx="825380" cy="822678"/>
            </a:xfrm>
            <a:prstGeom prst="snip1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52" name="TextBox 51">
            <a:extLst>
              <a:ext uri="{FF2B5EF4-FFF2-40B4-BE49-F238E27FC236}">
                <a16:creationId xmlns:a16="http://schemas.microsoft.com/office/drawing/2014/main" id="{D6B0044C-5195-4F49-B644-4905A8A2AAFB}"/>
              </a:ext>
            </a:extLst>
          </p:cNvPr>
          <p:cNvSpPr txBox="1"/>
          <p:nvPr/>
        </p:nvSpPr>
        <p:spPr>
          <a:xfrm>
            <a:off x="7295956" y="3076318"/>
            <a:ext cx="5034998" cy="1514261"/>
          </a:xfrm>
          <a:prstGeom prst="rect">
            <a:avLst/>
          </a:prstGeom>
          <a:noFill/>
        </p:spPr>
        <p:txBody>
          <a:bodyPr wrap="square" rtlCol="0">
            <a:spAutoFit/>
          </a:bodyPr>
          <a:lstStyle/>
          <a:p>
            <a:pPr marL="457200" indent="-457200">
              <a:buFont typeface="+mj-lt"/>
              <a:buAutoNum type="alphaLcParenR" startAt="3"/>
            </a:pPr>
            <a:r>
              <a:rPr lang="en-US" sz="2200" dirty="0"/>
              <a:t>Write a calculation to work out the length of the </a:t>
            </a:r>
            <a:r>
              <a:rPr lang="en-US" sz="2200" b="1" dirty="0"/>
              <a:t>new</a:t>
            </a:r>
            <a:r>
              <a:rPr lang="en-US" sz="2200" dirty="0"/>
              <a:t> red section. </a:t>
            </a:r>
          </a:p>
          <a:p>
            <a:pPr marL="457200" indent="-457200">
              <a:buFont typeface="+mj-lt"/>
              <a:buAutoNum type="alphaLcParenR" startAt="3"/>
            </a:pPr>
            <a:r>
              <a:rPr lang="en-US" sz="2200" dirty="0"/>
              <a:t>Write a calculation to work out the length of the </a:t>
            </a:r>
            <a:r>
              <a:rPr lang="en-US" sz="2200" b="1" dirty="0"/>
              <a:t>new</a:t>
            </a:r>
            <a:r>
              <a:rPr lang="en-US" sz="2200" dirty="0"/>
              <a:t> blue section.</a:t>
            </a:r>
          </a:p>
        </p:txBody>
      </p:sp>
      <p:sp>
        <p:nvSpPr>
          <p:cNvPr id="53" name="TextBox 52">
            <a:extLst>
              <a:ext uri="{FF2B5EF4-FFF2-40B4-BE49-F238E27FC236}">
                <a16:creationId xmlns:a16="http://schemas.microsoft.com/office/drawing/2014/main" id="{3B03C36A-CACA-B34F-91B6-D10361AA8DC7}"/>
              </a:ext>
            </a:extLst>
          </p:cNvPr>
          <p:cNvSpPr txBox="1"/>
          <p:nvPr/>
        </p:nvSpPr>
        <p:spPr>
          <a:xfrm>
            <a:off x="1064195" y="5472992"/>
            <a:ext cx="7188683" cy="1243417"/>
          </a:xfrm>
          <a:prstGeom prst="rect">
            <a:avLst/>
          </a:prstGeom>
          <a:noFill/>
        </p:spPr>
        <p:txBody>
          <a:bodyPr wrap="square" rtlCol="0">
            <a:spAutoFit/>
          </a:bodyPr>
          <a:lstStyle/>
          <a:p>
            <a:pPr>
              <a:buClr>
                <a:schemeClr val="tx1"/>
              </a:buClr>
              <a:buNone/>
            </a:pPr>
            <a:r>
              <a:rPr lang="en-US" sz="2200" dirty="0"/>
              <a:t>Sharon writes purple = yellow − red.</a:t>
            </a:r>
          </a:p>
          <a:p>
            <a:pPr>
              <a:buClr>
                <a:schemeClr val="tx1"/>
              </a:buClr>
              <a:buNone/>
            </a:pPr>
            <a:r>
              <a:rPr lang="en-US" sz="2200" dirty="0"/>
              <a:t>Write an </a:t>
            </a:r>
            <a:r>
              <a:rPr lang="en-US" sz="2200" b="1" dirty="0"/>
              <a:t>expression </a:t>
            </a:r>
            <a:r>
              <a:rPr lang="en-US" sz="2200" dirty="0"/>
              <a:t>for each of the other sticky notes. </a:t>
            </a:r>
          </a:p>
          <a:p>
            <a:pPr>
              <a:buClr>
                <a:schemeClr val="tx1"/>
              </a:buClr>
              <a:buNone/>
            </a:pPr>
            <a:r>
              <a:rPr lang="en-US" sz="2200" dirty="0"/>
              <a:t>Is there more than one way to do this?</a:t>
            </a:r>
          </a:p>
        </p:txBody>
      </p:sp>
    </p:spTree>
    <p:extLst>
      <p:ext uri="{BB962C8B-B14F-4D97-AF65-F5344CB8AC3E}">
        <p14:creationId xmlns:p14="http://schemas.microsoft.com/office/powerpoint/2010/main" val="297065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p:bldP spid="32" grpId="0"/>
      <p:bldP spid="46"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15935207"/>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8154977">
                  <a:extLst>
                    <a:ext uri="{9D8B030D-6E8A-4147-A177-3AD203B41FA5}">
                      <a16:colId xmlns:a16="http://schemas.microsoft.com/office/drawing/2014/main" val="695237181"/>
                    </a:ext>
                  </a:extLst>
                </a:gridCol>
                <a:gridCol w="3611061">
                  <a:extLst>
                    <a:ext uri="{9D8B030D-6E8A-4147-A177-3AD203B41FA5}">
                      <a16:colId xmlns:a16="http://schemas.microsoft.com/office/drawing/2014/main" val="300072507"/>
                    </a:ext>
                  </a:extLst>
                </a:gridCol>
              </a:tblGrid>
              <a:tr h="0">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Use smaller numbers for parts a and b. Use actual sticky notes to cover the numbers, and show students how the calculations can still be written using unknowns, before giving the example for parts c and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by introducing other relationships to see how these affect their statements. For example, the yellow sticky note is twice as far from the green as from the purple.</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This Checkpoint uses a number line to explore the additive structure and writing equations that involve unknowns. </a:t>
                      </a:r>
                      <a:r>
                        <a:rPr lang="en-GB" sz="1600" dirty="0"/>
                        <a:t>The number line representation relies on students having an understanding of subtraction as </a:t>
                      </a:r>
                      <a:r>
                        <a:rPr lang="en-GB" sz="1600" i="0" dirty="0"/>
                        <a:t>difference</a:t>
                      </a:r>
                      <a:r>
                        <a:rPr lang="en-GB" sz="1600" dirty="0"/>
                        <a:t>. This should be secure from Key Stage 2 but might not be, especially if column methods have overwritten less formal strategies. It is a very different structure from the bar model (see </a:t>
                      </a:r>
                      <a:r>
                        <a:rPr lang="en-GB" sz="1600" dirty="0">
                          <a:hlinkClick r:id="rId3" action="ppaction://hlinksldjump"/>
                        </a:rPr>
                        <a:t>Checkpoint 3</a:t>
                      </a:r>
                      <a:r>
                        <a:rPr lang="en-GB" sz="1600" dirty="0"/>
                        <a:t>) , which relies on the understanding of aggregation/partitioning. For more information, see </a:t>
                      </a:r>
                      <a:r>
                        <a:rPr lang="en-GB" sz="1600" dirty="0">
                          <a:hlinkClick r:id="rId4"/>
                        </a:rPr>
                        <a:t>Additive structures: introduction to aggregation and partitioning | NCETM</a:t>
                      </a:r>
                      <a:r>
                        <a:rPr lang="en-GB" sz="1600" dirty="0"/>
                        <a:t>, </a:t>
                      </a:r>
                      <a:r>
                        <a:rPr lang="en-GB" sz="1600" dirty="0">
                          <a:hlinkClick r:id="rId5"/>
                        </a:rPr>
                        <a:t>Additive structures: introduction to augmentation and reduction | NCETM</a:t>
                      </a:r>
                      <a:r>
                        <a:rPr lang="en-GB" sz="1600" dirty="0"/>
                        <a:t> and </a:t>
                      </a:r>
                      <a:r>
                        <a:rPr lang="en-GB" sz="1600" dirty="0">
                          <a:hlinkClick r:id="rId6"/>
                        </a:rPr>
                        <a:t>Subtraction as difference | NCETM</a:t>
                      </a:r>
                      <a:r>
                        <a:rPr lang="en-GB" sz="1600" dirty="0"/>
                        <a:t> from </a:t>
                      </a:r>
                      <a:r>
                        <a:rPr lang="en-GB" sz="1600" dirty="0">
                          <a:hlinkClick r:id="rId7"/>
                        </a:rPr>
                        <a:t>Primary Mastery Professional Development | NCETM</a:t>
                      </a:r>
                      <a:r>
                        <a:rPr lang="en-GB" sz="1600" dirty="0"/>
                        <a:t>. </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4 offers another opportunity to check students are able to write calculations involving the additive structure, and that they are happy with the idea that these calculations can still be written when the numbers involved are unknowns.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Teachers may find it interesting to see how students choose to notate parts c and d; do they write colours or choose a letter to represent each unknown?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is a relatively accessible task and more students may get onto the ‘further thinking’ question; encourage students to think of multiple ways to express each sticky note in terms of the other unknowns in the diagram.</a:t>
                      </a:r>
                    </a:p>
                  </a:txBody>
                  <a:tcPr/>
                </a:tc>
                <a:extLst>
                  <a:ext uri="{0D108BD9-81ED-4DB2-BD59-A6C34878D82A}">
                    <a16:rowId xmlns:a16="http://schemas.microsoft.com/office/drawing/2014/main" val="1616516725"/>
                  </a:ext>
                </a:extLst>
              </a:tr>
              <a:tr h="0">
                <a:tc gridSpan="2">
                  <a:txBody>
                    <a:bodyPr/>
                    <a:lstStyle/>
                    <a:p>
                      <a:r>
                        <a:rPr lang="en-GB" sz="1600" b="1" dirty="0"/>
                        <a:t>Additional resources</a:t>
                      </a:r>
                    </a:p>
                    <a:p>
                      <a:pPr marL="285750" indent="-285750">
                        <a:buFont typeface="Arial" panose="020B0604020202020204" pitchFamily="34" charset="0"/>
                        <a:buChar char="•"/>
                      </a:pPr>
                      <a:r>
                        <a:rPr lang="en-GB" sz="1600" b="0" dirty="0">
                          <a:hlinkClick r:id="rId8" action="ppaction://hlinksldjump"/>
                        </a:rPr>
                        <a:t>Checkpoint 5</a:t>
                      </a:r>
                      <a:r>
                        <a:rPr lang="en-GB" sz="1600" b="0" dirty="0"/>
                        <a:t> and Additional activity </a:t>
                      </a:r>
                      <a:r>
                        <a:rPr lang="en-GB" sz="1600" b="0" dirty="0">
                          <a:hlinkClick r:id="rId9" action="ppaction://hlinksldjump"/>
                        </a:rPr>
                        <a:t>D</a:t>
                      </a:r>
                      <a:r>
                        <a:rPr lang="en-GB" sz="1600" b="0" dirty="0"/>
                        <a:t> also use number lines to explore the additive structure with unknowns.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089701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5: Number line equations</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173498" y="581373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439D5DFB-F756-3549-A908-EE383F55F4A6}"/>
              </a:ext>
            </a:extLst>
          </p:cNvPr>
          <p:cNvPicPr>
            <a:picLocks noChangeAspect="1"/>
          </p:cNvPicPr>
          <p:nvPr/>
        </p:nvPicPr>
        <p:blipFill>
          <a:blip r:embed="rId3"/>
          <a:stretch>
            <a:fillRect/>
          </a:stretch>
        </p:blipFill>
        <p:spPr>
          <a:xfrm>
            <a:off x="2106767" y="1358942"/>
            <a:ext cx="7683500" cy="1612900"/>
          </a:xfrm>
          <a:prstGeom prst="rect">
            <a:avLst/>
          </a:prstGeom>
        </p:spPr>
      </p:pic>
      <p:sp>
        <p:nvSpPr>
          <p:cNvPr id="2" name="TextBox 1">
            <a:extLst>
              <a:ext uri="{FF2B5EF4-FFF2-40B4-BE49-F238E27FC236}">
                <a16:creationId xmlns:a16="http://schemas.microsoft.com/office/drawing/2014/main" id="{65ECE90E-B5C1-2349-BBAF-938D1047CE0C}"/>
              </a:ext>
            </a:extLst>
          </p:cNvPr>
          <p:cNvSpPr txBox="1"/>
          <p:nvPr/>
        </p:nvSpPr>
        <p:spPr>
          <a:xfrm>
            <a:off x="293511" y="1025574"/>
            <a:ext cx="7000634" cy="837152"/>
          </a:xfrm>
          <a:prstGeom prst="rect">
            <a:avLst/>
          </a:prstGeom>
          <a:noFill/>
        </p:spPr>
        <p:txBody>
          <a:bodyPr wrap="none" rtlCol="0">
            <a:spAutoFit/>
          </a:bodyPr>
          <a:lstStyle/>
          <a:p>
            <a:pPr>
              <a:buNone/>
            </a:pPr>
            <a:r>
              <a:rPr lang="en-US" sz="2200" dirty="0"/>
              <a:t>Cerys and Dan each mark a number on a number line.</a:t>
            </a:r>
          </a:p>
          <a:p>
            <a:pPr>
              <a:buNone/>
            </a:pPr>
            <a:r>
              <a:rPr lang="en-US" sz="2200" dirty="0"/>
              <a:t>Dan’s number is larger than Cerys’s.</a:t>
            </a:r>
          </a:p>
        </p:txBody>
      </p:sp>
      <p:sp>
        <p:nvSpPr>
          <p:cNvPr id="8" name="TextBox 7">
            <a:extLst>
              <a:ext uri="{FF2B5EF4-FFF2-40B4-BE49-F238E27FC236}">
                <a16:creationId xmlns:a16="http://schemas.microsoft.com/office/drawing/2014/main" id="{1FB2A19D-182B-EC4A-A00F-AAD8997CA4DB}"/>
              </a:ext>
            </a:extLst>
          </p:cNvPr>
          <p:cNvSpPr txBox="1"/>
          <p:nvPr/>
        </p:nvSpPr>
        <p:spPr>
          <a:xfrm>
            <a:off x="854515" y="5758782"/>
            <a:ext cx="7518924" cy="769441"/>
          </a:xfrm>
          <a:prstGeom prst="rect">
            <a:avLst/>
          </a:prstGeom>
          <a:noFill/>
        </p:spPr>
        <p:txBody>
          <a:bodyPr wrap="square" rtlCol="0">
            <a:spAutoFit/>
          </a:bodyPr>
          <a:lstStyle/>
          <a:p>
            <a:pPr>
              <a:buNone/>
            </a:pPr>
            <a:r>
              <a:rPr lang="en-US" sz="2200" dirty="0"/>
              <a:t>Cerys and Dan both double their numbers. Does the value of </a:t>
            </a:r>
            <a:r>
              <a:rPr lang="en-US" sz="2200" i="1" dirty="0"/>
              <a:t>y</a:t>
            </a:r>
            <a:r>
              <a:rPr lang="en-US" sz="2200" dirty="0"/>
              <a:t> change? If so, by how much?</a:t>
            </a:r>
          </a:p>
        </p:txBody>
      </p:sp>
      <p:sp>
        <p:nvSpPr>
          <p:cNvPr id="9" name="Rectangle: Rounded Corners 8">
            <a:extLst>
              <a:ext uri="{FF2B5EF4-FFF2-40B4-BE49-F238E27FC236}">
                <a16:creationId xmlns:a16="http://schemas.microsoft.com/office/drawing/2014/main" id="{410B61AE-07B7-49B9-B947-E8244F5B902A}"/>
              </a:ext>
            </a:extLst>
          </p:cNvPr>
          <p:cNvSpPr/>
          <p:nvPr/>
        </p:nvSpPr>
        <p:spPr>
          <a:xfrm>
            <a:off x="202387" y="2940399"/>
            <a:ext cx="2594754" cy="1980000"/>
          </a:xfrm>
          <a:prstGeom prst="roundRect">
            <a:avLst/>
          </a:prstGeom>
          <a:solidFill>
            <a:schemeClr val="accent6">
              <a:lumMod val="20000"/>
              <a:lumOff val="8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en-US" sz="2200" dirty="0">
                <a:solidFill>
                  <a:srgbClr val="00628C"/>
                </a:solidFill>
              </a:rPr>
              <a:t>a) </a:t>
            </a:r>
            <a:r>
              <a:rPr lang="en-US" sz="2200" dirty="0"/>
              <a:t>What does the formula </a:t>
            </a:r>
            <a:r>
              <a:rPr lang="en-US" sz="2200" i="1" dirty="0"/>
              <a:t>n</a:t>
            </a:r>
            <a:r>
              <a:rPr lang="en-US" sz="2200" dirty="0"/>
              <a:t> </a:t>
            </a:r>
            <a:r>
              <a:rPr lang="en-US" sz="2200" dirty="0">
                <a:latin typeface="Arial" panose="020B0604020202020204" pitchFamily="34" charset="0"/>
                <a:cs typeface="Arial" panose="020B0604020202020204" pitchFamily="34" charset="0"/>
              </a:rPr>
              <a:t>−</a:t>
            </a:r>
            <a:r>
              <a:rPr lang="en-US" sz="2200" dirty="0"/>
              <a:t> </a:t>
            </a:r>
            <a:r>
              <a:rPr lang="en-US" sz="2200" i="1" dirty="0"/>
              <a:t>m</a:t>
            </a:r>
            <a:r>
              <a:rPr lang="en-US" sz="2200" dirty="0"/>
              <a:t> = </a:t>
            </a:r>
            <a:r>
              <a:rPr lang="en-US" sz="2200" i="1" dirty="0"/>
              <a:t>y</a:t>
            </a:r>
            <a:r>
              <a:rPr lang="en-US" sz="2200" dirty="0"/>
              <a:t> represent?</a:t>
            </a:r>
          </a:p>
        </p:txBody>
      </p:sp>
      <p:sp>
        <p:nvSpPr>
          <p:cNvPr id="10" name="Rectangle: Rounded Corners 9">
            <a:extLst>
              <a:ext uri="{FF2B5EF4-FFF2-40B4-BE49-F238E27FC236}">
                <a16:creationId xmlns:a16="http://schemas.microsoft.com/office/drawing/2014/main" id="{E96798B7-6EA3-4F71-8CD3-BE1CE563EE71}"/>
              </a:ext>
            </a:extLst>
          </p:cNvPr>
          <p:cNvSpPr/>
          <p:nvPr/>
        </p:nvSpPr>
        <p:spPr>
          <a:xfrm>
            <a:off x="2953717" y="2940399"/>
            <a:ext cx="2838224" cy="1980000"/>
          </a:xfrm>
          <a:prstGeom prst="roundRect">
            <a:avLst/>
          </a:prstGeom>
          <a:solidFill>
            <a:schemeClr val="accent6">
              <a:lumMod val="20000"/>
              <a:lumOff val="8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en-US" sz="2200" dirty="0">
                <a:solidFill>
                  <a:srgbClr val="00628C"/>
                </a:solidFill>
              </a:rPr>
              <a:t>b) </a:t>
            </a:r>
            <a:r>
              <a:rPr lang="en-US" sz="2200" dirty="0"/>
              <a:t>Cerys and Dan each add 1 to their numbers. What happens to </a:t>
            </a:r>
            <a:r>
              <a:rPr lang="en-US" sz="2200" i="1" dirty="0"/>
              <a:t>y</a:t>
            </a:r>
            <a:r>
              <a:rPr lang="en-US" sz="2200" dirty="0"/>
              <a:t>?</a:t>
            </a:r>
          </a:p>
        </p:txBody>
      </p:sp>
      <p:sp>
        <p:nvSpPr>
          <p:cNvPr id="11" name="Rectangle: Rounded Corners 10">
            <a:extLst>
              <a:ext uri="{FF2B5EF4-FFF2-40B4-BE49-F238E27FC236}">
                <a16:creationId xmlns:a16="http://schemas.microsoft.com/office/drawing/2014/main" id="{EB62FACF-3786-432F-86DD-3DFD79143933}"/>
              </a:ext>
            </a:extLst>
          </p:cNvPr>
          <p:cNvSpPr/>
          <p:nvPr/>
        </p:nvSpPr>
        <p:spPr>
          <a:xfrm>
            <a:off x="5948517" y="2940399"/>
            <a:ext cx="2963512" cy="1980000"/>
          </a:xfrm>
          <a:prstGeom prst="roundRect">
            <a:avLst/>
          </a:prstGeom>
          <a:solidFill>
            <a:schemeClr val="accent6">
              <a:lumMod val="20000"/>
              <a:lumOff val="8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en-US" sz="2200" dirty="0">
                <a:solidFill>
                  <a:srgbClr val="00628C"/>
                </a:solidFill>
              </a:rPr>
              <a:t>c) </a:t>
            </a:r>
            <a:r>
              <a:rPr lang="en-US" sz="2200" dirty="0"/>
              <a:t>Cerys adds 1 to her number. Dan adds 2 to his number. What happens to </a:t>
            </a:r>
            <a:r>
              <a:rPr lang="en-US" sz="2200" i="1" dirty="0"/>
              <a:t>y</a:t>
            </a:r>
            <a:r>
              <a:rPr lang="en-US" sz="2200" dirty="0"/>
              <a:t>?</a:t>
            </a:r>
          </a:p>
        </p:txBody>
      </p:sp>
      <p:sp>
        <p:nvSpPr>
          <p:cNvPr id="12" name="Rectangle: Rounded Corners 11">
            <a:extLst>
              <a:ext uri="{FF2B5EF4-FFF2-40B4-BE49-F238E27FC236}">
                <a16:creationId xmlns:a16="http://schemas.microsoft.com/office/drawing/2014/main" id="{D9A76854-B3FD-4A01-919A-D473B55A5356}"/>
              </a:ext>
            </a:extLst>
          </p:cNvPr>
          <p:cNvSpPr/>
          <p:nvPr/>
        </p:nvSpPr>
        <p:spPr>
          <a:xfrm>
            <a:off x="9068605" y="2940399"/>
            <a:ext cx="3004059" cy="1980000"/>
          </a:xfrm>
          <a:prstGeom prst="roundRect">
            <a:avLst/>
          </a:prstGeom>
          <a:solidFill>
            <a:schemeClr val="accent6">
              <a:lumMod val="20000"/>
              <a:lumOff val="8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en-US" sz="2200" dirty="0">
                <a:solidFill>
                  <a:srgbClr val="00628C"/>
                </a:solidFill>
              </a:rPr>
              <a:t>d) </a:t>
            </a:r>
            <a:r>
              <a:rPr lang="en-US" sz="2200" dirty="0"/>
              <a:t>Cerys subtracts 10 from her number. Dan adds 10 to his number. What happens to </a:t>
            </a:r>
            <a:r>
              <a:rPr lang="en-US" sz="2200" i="1" dirty="0"/>
              <a:t>y</a:t>
            </a:r>
            <a:r>
              <a:rPr lang="en-US" sz="2200" dirty="0"/>
              <a:t>?</a:t>
            </a:r>
          </a:p>
        </p:txBody>
      </p:sp>
    </p:spTree>
    <p:extLst>
      <p:ext uri="{BB962C8B-B14F-4D97-AF65-F5344CB8AC3E}">
        <p14:creationId xmlns:p14="http://schemas.microsoft.com/office/powerpoint/2010/main" val="10409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8" grpId="0"/>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870039015"/>
              </p:ext>
            </p:extLst>
          </p:nvPr>
        </p:nvGraphicFramePr>
        <p:xfrm>
          <a:off x="267128" y="701040"/>
          <a:ext cx="11766038" cy="5718311"/>
        </p:xfrm>
        <a:graphic>
          <a:graphicData uri="http://schemas.openxmlformats.org/drawingml/2006/table">
            <a:tbl>
              <a:tblPr firstRow="1" bandRow="1">
                <a:tableStyleId>{5940675A-B579-460E-94D1-54222C63F5DA}</a:tableStyleId>
              </a:tblPr>
              <a:tblGrid>
                <a:gridCol w="7559516">
                  <a:extLst>
                    <a:ext uri="{9D8B030D-6E8A-4147-A177-3AD203B41FA5}">
                      <a16:colId xmlns:a16="http://schemas.microsoft.com/office/drawing/2014/main" val="695237181"/>
                    </a:ext>
                  </a:extLst>
                </a:gridCol>
                <a:gridCol w="420652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Students may feel more comfortable with this task if they explore additive relationships using example numbers on a number line before removing the numbers. This could be modelled by covering up numbers with sticky notes (as in </a:t>
                      </a:r>
                      <a:r>
                        <a:rPr lang="en-GB" sz="1600" i="0" u="none" dirty="0">
                          <a:hlinkClick r:id="rId3" action="ppaction://hlinksldjump"/>
                        </a:rPr>
                        <a:t>Checkpoint 4</a:t>
                      </a:r>
                      <a:r>
                        <a:rPr lang="en-GB" sz="1600" i="0" u="none" dirty="0"/>
                        <a:t>). Blank number lines are provided in </a:t>
                      </a:r>
                      <a:r>
                        <a:rPr lang="en-GB" sz="1600" i="0" u="none" dirty="0">
                          <a:hlinkClick r:id="rId4" action="ppaction://hlinksldjump"/>
                        </a:rPr>
                        <a:t>‘Printable resources</a:t>
                      </a:r>
                      <a:r>
                        <a:rPr lang="en-GB" sz="1600" i="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0" u="none" dirty="0"/>
                    </a:p>
                    <a:p>
                      <a:r>
                        <a:rPr lang="en-GB" sz="1600" b="1" i="0" u="none" dirty="0"/>
                        <a:t>Challenge</a:t>
                      </a:r>
                    </a:p>
                    <a:p>
                      <a:r>
                        <a:rPr lang="en-GB" sz="1600" u="none" dirty="0"/>
                        <a:t>Students could be challenged to think of different situations where </a:t>
                      </a:r>
                      <a:r>
                        <a:rPr lang="en-GB" sz="1600" i="1" u="none" dirty="0"/>
                        <a:t>y</a:t>
                      </a:r>
                      <a:r>
                        <a:rPr lang="en-GB" sz="1600" i="0" u="none" dirty="0"/>
                        <a:t> is changed/not changed – and to represent these algebraically. </a:t>
                      </a:r>
                      <a:endParaRPr lang="en-GB" sz="1600" u="none"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As with Checkpoint 4, a number line is used to represent an additive relationship. This can be a helpful representation for modelling when the difference is changed (or not changed) by a change to one of the variables. In part b, for example, teachers could show how </a:t>
                      </a:r>
                      <a:r>
                        <a:rPr lang="en-GB" sz="1600" b="0" i="1" u="none" dirty="0"/>
                        <a:t>y </a:t>
                      </a:r>
                      <a:r>
                        <a:rPr lang="en-GB" sz="1600" b="0" i="0" u="none" dirty="0"/>
                        <a:t>has been ‘shifted’ up by 1 but its value remains the same – as modelled in </a:t>
                      </a:r>
                      <a:r>
                        <a:rPr lang="en-GB" sz="1600" b="0" i="0" u="none" dirty="0">
                          <a:hlinkClick r:id="rId5" action="ppaction://hlinksldjump"/>
                        </a:rPr>
                        <a:t>‘Printable resources</a:t>
                      </a:r>
                      <a:r>
                        <a:rPr lang="en-GB" sz="1600" b="0" i="0" u="none" dirty="0"/>
                        <a:t>’. This contrasts with parts c and d, where </a:t>
                      </a:r>
                      <a:r>
                        <a:rPr lang="en-GB" sz="1600" b="0" i="1" u="none" dirty="0"/>
                        <a:t>m </a:t>
                      </a:r>
                      <a:r>
                        <a:rPr lang="en-GB" sz="1600" b="0" i="0" u="none" dirty="0"/>
                        <a:t>and </a:t>
                      </a:r>
                      <a:r>
                        <a:rPr lang="en-GB" sz="1600" b="0" i="1" u="none" dirty="0"/>
                        <a:t>n</a:t>
                      </a:r>
                      <a:r>
                        <a:rPr lang="en-GB" sz="1600" b="0" i="0" u="none" dirty="0"/>
                        <a:t> are changed by different amounts and so </a:t>
                      </a:r>
                      <a:r>
                        <a:rPr lang="en-GB" sz="1600" b="0" i="1" u="none" dirty="0"/>
                        <a:t>y</a:t>
                      </a:r>
                      <a:r>
                        <a:rPr lang="en-GB" sz="1600" b="0" i="0" u="none" dirty="0"/>
                        <a:t> is changed in value.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task allows teachers to explore whether students are comfortable using both letters and the number line to represent an additive relationship. See if students volunteer terms such as ‘difference’ to describe </a:t>
                      </a:r>
                      <a:r>
                        <a:rPr lang="en-GB" sz="1600" i="1" dirty="0"/>
                        <a:t>y.</a:t>
                      </a:r>
                      <a:r>
                        <a:rPr lang="en-GB" sz="1600" i="0" dirty="0"/>
                        <a:t> If not, remind them of this language. Check if they can then use it to explain parts b-d.</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number line is entirely abstracted in this Checkpoint, so it provides an opportunity to check students’ current capacity to think and work in general terms, rather than with particular numbers. By asking students to consider when </a:t>
                      </a:r>
                      <a:r>
                        <a:rPr lang="en-GB" sz="1600" i="1" dirty="0"/>
                        <a:t>y</a:t>
                      </a:r>
                      <a:r>
                        <a:rPr lang="en-GB" sz="1600" dirty="0"/>
                        <a:t> is changed, teachers will also gain some understanding of students’ starting points for teaching of algebraic manipulation and preserving equality.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6" action="ppaction://hlinksldjump"/>
                        </a:rPr>
                        <a:t>D</a:t>
                      </a:r>
                      <a:r>
                        <a:rPr lang="en-GB" sz="1600" b="0" dirty="0"/>
                        <a:t> offers a ‘stepping stone’ towards this Checkpoint, to use first if students find it challenging to identify the unknowns and relationships from the number line.</a:t>
                      </a:r>
                    </a:p>
                    <a:p>
                      <a:pPr marL="285750" indent="-285750">
                        <a:buFont typeface="Arial" panose="020B0604020202020204" pitchFamily="34" charset="0"/>
                        <a:buChar char="•"/>
                      </a:pPr>
                      <a:r>
                        <a:rPr lang="en-GB" sz="1600" b="0" dirty="0"/>
                        <a:t>Additional activity </a:t>
                      </a:r>
                      <a:r>
                        <a:rPr lang="en-GB" sz="1600" b="0" dirty="0">
                          <a:hlinkClick r:id="rId7" action="ppaction://hlinksldjump"/>
                        </a:rPr>
                        <a:t>I</a:t>
                      </a:r>
                      <a:r>
                        <a:rPr lang="en-GB" sz="1600" b="0" dirty="0"/>
                        <a:t> also looks at how the changing one term affects the whole equation.</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60212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63354" y="1196752"/>
            <a:ext cx="10026400" cy="5112568"/>
          </a:xfrm>
        </p:spPr>
        <p:txBody>
          <a:bodyPr vert="horz" lIns="91440" tIns="45720" rIns="91440" bIns="45720" rtlCol="0" anchor="t">
            <a:normAutofit fontScale="92500" lnSpcReduction="10000"/>
          </a:bodyPr>
          <a:lstStyle/>
          <a:p>
            <a:r>
              <a:rPr lang="en-GB" sz="2200" dirty="0"/>
              <a:t>This resource is designed to be used in the classroom with Year 7 students, although it may be useful for other students.</a:t>
            </a:r>
          </a:p>
          <a:p>
            <a:r>
              <a:rPr lang="en-GB" sz="2200" dirty="0"/>
              <a:t>The Checkpoints are grouped around the key ideas in the core concept document </a:t>
            </a:r>
            <a:r>
              <a:rPr lang="en-GB" sz="2200" dirty="0">
                <a:hlinkClick r:id="rId3"/>
              </a:rPr>
              <a:t>1.4 Simplifying and manipulating expressions, equations and formulae</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(See also the next slide for this particular deck.)</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85853" y="4105733"/>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0331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6: Stick differences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10" name="Group 9">
            <a:extLst>
              <a:ext uri="{FF2B5EF4-FFF2-40B4-BE49-F238E27FC236}">
                <a16:creationId xmlns:a16="http://schemas.microsoft.com/office/drawing/2014/main" id="{4F5F9068-E160-424D-B361-698641E2D197}"/>
              </a:ext>
            </a:extLst>
          </p:cNvPr>
          <p:cNvGrpSpPr/>
          <p:nvPr/>
        </p:nvGrpSpPr>
        <p:grpSpPr>
          <a:xfrm rot="16200000">
            <a:off x="-115686" y="3292499"/>
            <a:ext cx="3154680" cy="228600"/>
            <a:chOff x="1158240" y="3072106"/>
            <a:chExt cx="3154680" cy="228600"/>
          </a:xfrm>
        </p:grpSpPr>
        <p:sp>
          <p:nvSpPr>
            <p:cNvPr id="8" name="Rectangle 7">
              <a:extLst>
                <a:ext uri="{FF2B5EF4-FFF2-40B4-BE49-F238E27FC236}">
                  <a16:creationId xmlns:a16="http://schemas.microsoft.com/office/drawing/2014/main" id="{4DA06AC9-BBAC-9B47-93FF-E22B9D2CB631}"/>
                </a:ext>
              </a:extLst>
            </p:cNvPr>
            <p:cNvSpPr/>
            <p:nvPr/>
          </p:nvSpPr>
          <p:spPr>
            <a:xfrm rot="5400000">
              <a:off x="1935480" y="2294866"/>
              <a:ext cx="228600" cy="1783080"/>
            </a:xfrm>
            <a:prstGeom prst="rect">
              <a:avLst/>
            </a:prstGeom>
            <a:solidFill>
              <a:srgbClr val="7030A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35B930-3D50-3C4E-84A9-A5923C9AEB2D}"/>
                </a:ext>
              </a:extLst>
            </p:cNvPr>
            <p:cNvSpPr/>
            <p:nvPr/>
          </p:nvSpPr>
          <p:spPr>
            <a:xfrm rot="5400000">
              <a:off x="3512820" y="2500606"/>
              <a:ext cx="228600" cy="1371600"/>
            </a:xfrm>
            <a:prstGeom prst="rect">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AA98046-C8EC-6B46-A439-AE2EB9FEE237}"/>
              </a:ext>
            </a:extLst>
          </p:cNvPr>
          <p:cNvGrpSpPr/>
          <p:nvPr/>
        </p:nvGrpSpPr>
        <p:grpSpPr>
          <a:xfrm rot="5400000" flipH="1">
            <a:off x="1211493" y="3863999"/>
            <a:ext cx="1783080" cy="457200"/>
            <a:chOff x="4434840" y="2096748"/>
            <a:chExt cx="1783080" cy="457200"/>
          </a:xfrm>
        </p:grpSpPr>
        <p:sp>
          <p:nvSpPr>
            <p:cNvPr id="6" name="Rectangle 5">
              <a:extLst>
                <a:ext uri="{FF2B5EF4-FFF2-40B4-BE49-F238E27FC236}">
                  <a16:creationId xmlns:a16="http://schemas.microsoft.com/office/drawing/2014/main" id="{18BD0370-E02A-2044-BDB4-0441D84FACDE}"/>
                </a:ext>
              </a:extLst>
            </p:cNvPr>
            <p:cNvSpPr/>
            <p:nvPr/>
          </p:nvSpPr>
          <p:spPr>
            <a:xfrm rot="5400000">
              <a:off x="5212080" y="1319508"/>
              <a:ext cx="228600" cy="1783080"/>
            </a:xfrm>
            <a:prstGeom prst="rect">
              <a:avLst/>
            </a:prstGeom>
            <a:solidFill>
              <a:srgbClr val="7030A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C83956-9BF3-9A4F-8373-6D66F33D0021}"/>
                </a:ext>
              </a:extLst>
            </p:cNvPr>
            <p:cNvSpPr/>
            <p:nvPr/>
          </p:nvSpPr>
          <p:spPr>
            <a:xfrm rot="5400000">
              <a:off x="5006340" y="1753848"/>
              <a:ext cx="228600" cy="1371600"/>
            </a:xfrm>
            <a:prstGeom prst="rect">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656DED8A-17BB-4A80-B71E-C45D0E242074}"/>
              </a:ext>
            </a:extLst>
          </p:cNvPr>
          <p:cNvSpPr txBox="1"/>
          <p:nvPr/>
        </p:nvSpPr>
        <p:spPr>
          <a:xfrm>
            <a:off x="2980632" y="2077674"/>
            <a:ext cx="8616058" cy="2246769"/>
          </a:xfrm>
          <a:prstGeom prst="rect">
            <a:avLst/>
          </a:prstGeom>
          <a:noFill/>
        </p:spPr>
        <p:txBody>
          <a:bodyPr wrap="square" rtlCol="0">
            <a:spAutoFit/>
          </a:bodyPr>
          <a:lstStyle/>
          <a:p>
            <a:pPr>
              <a:spcBef>
                <a:spcPts val="1200"/>
              </a:spcBef>
              <a:buNone/>
            </a:pPr>
            <a:r>
              <a:rPr lang="en-US" sz="2400" dirty="0"/>
              <a:t>When he balances the sticks on top of each other, the total height is 150 cm.</a:t>
            </a:r>
          </a:p>
          <a:p>
            <a:pPr>
              <a:spcBef>
                <a:spcPts val="1200"/>
              </a:spcBef>
              <a:buNone/>
            </a:pPr>
            <a:r>
              <a:rPr lang="en-US" sz="2400" dirty="0"/>
              <a:t>When he stands them next to each other, the purple stick is 10 cm longer than the green stick.</a:t>
            </a:r>
          </a:p>
          <a:p>
            <a:pPr>
              <a:spcBef>
                <a:spcPts val="1200"/>
              </a:spcBef>
              <a:buNone/>
            </a:pPr>
            <a:r>
              <a:rPr lang="en-US" sz="2400" dirty="0"/>
              <a:t>How long is each stick?</a:t>
            </a:r>
          </a:p>
        </p:txBody>
      </p:sp>
      <p:sp>
        <p:nvSpPr>
          <p:cNvPr id="28" name="TextBox 27">
            <a:extLst>
              <a:ext uri="{FF2B5EF4-FFF2-40B4-BE49-F238E27FC236}">
                <a16:creationId xmlns:a16="http://schemas.microsoft.com/office/drawing/2014/main" id="{6E7092AD-BD34-4E49-A6C9-BD382B340CB7}"/>
              </a:ext>
            </a:extLst>
          </p:cNvPr>
          <p:cNvSpPr txBox="1"/>
          <p:nvPr/>
        </p:nvSpPr>
        <p:spPr>
          <a:xfrm>
            <a:off x="1053894" y="5359710"/>
            <a:ext cx="7907225" cy="830997"/>
          </a:xfrm>
          <a:prstGeom prst="rect">
            <a:avLst/>
          </a:prstGeom>
          <a:noFill/>
        </p:spPr>
        <p:txBody>
          <a:bodyPr wrap="square" rtlCol="0">
            <a:spAutoFit/>
          </a:bodyPr>
          <a:lstStyle/>
          <a:p>
            <a:pPr>
              <a:buNone/>
            </a:pPr>
            <a:r>
              <a:rPr lang="en-US" sz="2400" dirty="0"/>
              <a:t>Create your own stick problem. What information must you give to make sure it is solvable? </a:t>
            </a:r>
          </a:p>
        </p:txBody>
      </p:sp>
      <p:sp>
        <p:nvSpPr>
          <p:cNvPr id="19" name="TextBox 18">
            <a:extLst>
              <a:ext uri="{FF2B5EF4-FFF2-40B4-BE49-F238E27FC236}">
                <a16:creationId xmlns:a16="http://schemas.microsoft.com/office/drawing/2014/main" id="{6F5C39A1-F421-41E3-9856-EF889A35D2AB}"/>
              </a:ext>
            </a:extLst>
          </p:cNvPr>
          <p:cNvSpPr txBox="1"/>
          <p:nvPr/>
        </p:nvSpPr>
        <p:spPr>
          <a:xfrm>
            <a:off x="209463" y="1223055"/>
            <a:ext cx="3787139" cy="461665"/>
          </a:xfrm>
          <a:prstGeom prst="rect">
            <a:avLst/>
          </a:prstGeom>
          <a:noFill/>
        </p:spPr>
        <p:txBody>
          <a:bodyPr wrap="square" rtlCol="0">
            <a:spAutoFit/>
          </a:bodyPr>
          <a:lstStyle/>
          <a:p>
            <a:pPr>
              <a:spcBef>
                <a:spcPts val="1200"/>
              </a:spcBef>
              <a:buNone/>
            </a:pPr>
            <a:r>
              <a:rPr lang="en-US" sz="2400" dirty="0"/>
              <a:t>James has two sticks.</a:t>
            </a:r>
          </a:p>
        </p:txBody>
      </p:sp>
    </p:spTree>
    <p:extLst>
      <p:ext uri="{BB962C8B-B14F-4D97-AF65-F5344CB8AC3E}">
        <p14:creationId xmlns:p14="http://schemas.microsoft.com/office/powerpoint/2010/main" val="72322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uiExpand="1" build="p"/>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94987917"/>
              </p:ext>
            </p:extLst>
          </p:nvPr>
        </p:nvGraphicFramePr>
        <p:xfrm>
          <a:off x="267135" y="764704"/>
          <a:ext cx="11766031" cy="5913120"/>
        </p:xfrm>
        <a:graphic>
          <a:graphicData uri="http://schemas.openxmlformats.org/drawingml/2006/table">
            <a:tbl>
              <a:tblPr firstRow="1" bandRow="1">
                <a:tableStyleId>{5940675A-B579-460E-94D1-54222C63F5DA}</a:tableStyleId>
              </a:tblPr>
              <a:tblGrid>
                <a:gridCol w="7511528">
                  <a:extLst>
                    <a:ext uri="{9D8B030D-6E8A-4147-A177-3AD203B41FA5}">
                      <a16:colId xmlns:a16="http://schemas.microsoft.com/office/drawing/2014/main" val="695237181"/>
                    </a:ext>
                  </a:extLst>
                </a:gridCol>
                <a:gridCol w="425450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2922447">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It may be easier to visualise when students can manipulate the ‘sticks’ (see Representations). Practise finding unknowns in situations that resemble one part of the problem: two green sticks with a total length of 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0" u="none" dirty="0"/>
                    </a:p>
                    <a:p>
                      <a:r>
                        <a:rPr lang="en-GB" sz="1600" b="1" i="0" u="none" dirty="0"/>
                        <a:t>Challenge</a:t>
                      </a:r>
                    </a:p>
                    <a:p>
                      <a:r>
                        <a:rPr lang="en-GB" sz="1600" u="none" dirty="0"/>
                        <a:t>The ‘further thinking’ question could be developed further by specifying certain mathematical relationships to be included in students’ questions.</a:t>
                      </a:r>
                    </a:p>
                    <a:p>
                      <a:endParaRPr lang="en-GB" sz="1600" u="none" dirty="0"/>
                    </a:p>
                    <a:p>
                      <a:r>
                        <a:rPr lang="en-GB" sz="1600" b="1" i="0" u="none" dirty="0"/>
                        <a:t>Representations</a:t>
                      </a:r>
                    </a:p>
                    <a:p>
                      <a:pPr marL="0" marR="0" lvl="0" indent="0" algn="l" rtl="0" eaLnBrk="1" fontAlgn="auto" latinLnBrk="0" hangingPunct="1">
                        <a:lnSpc>
                          <a:spcPct val="100000"/>
                        </a:lnSpc>
                        <a:spcBef>
                          <a:spcPts val="0"/>
                        </a:spcBef>
                        <a:spcAft>
                          <a:spcPts val="0"/>
                        </a:spcAft>
                        <a:buClrTx/>
                        <a:buSzTx/>
                        <a:buFontTx/>
                        <a:buNone/>
                      </a:pPr>
                      <a:r>
                        <a:rPr lang="en-GB" sz="1600" b="0" i="0" u="none" dirty="0"/>
                        <a:t>This builds on the bar model used in </a:t>
                      </a:r>
                      <a:r>
                        <a:rPr lang="en-GB" sz="1600" b="0" i="0" u="none" dirty="0">
                          <a:hlinkClick r:id="rId3" action="ppaction://hlinksldjump"/>
                        </a:rPr>
                        <a:t>Checkpoint 3</a:t>
                      </a:r>
                      <a:r>
                        <a:rPr lang="en-GB" sz="1600" b="0" i="0" u="none" dirty="0"/>
                        <a:t>. Here, two ‘sticks’ are described but this could also be modelled using Cuisenaire® rods. G</a:t>
                      </a:r>
                      <a:r>
                        <a:rPr lang="en-GB" sz="1600" i="0" u="none" dirty="0"/>
                        <a:t>ive students two rods to explore the problem and help them identify where each value is in the representation. Make them aware that the actual lengths of the rods are irrelevant.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Give students some time to approach the problem without showing a suggested starting point; this will help in assessing their confidence with unfamiliar problems and how they structure their approach. Seeing the tools that students use will help with planning how to introduce new learning such as writing expressions or solving equations.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If students need some prompting to access the task, teachers may consider moving the images to show how a green rod placed on top of the purple rod would leave a difference of 10.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indent="-285750">
                        <a:buFont typeface="Arial" panose="020B0604020202020204" pitchFamily="34" charset="0"/>
                        <a:buChar char="•"/>
                      </a:pPr>
                      <a:r>
                        <a:rPr lang="en-GB" sz="1600" b="0" i="0" u="none" strike="noStrike" noProof="0" dirty="0">
                          <a:latin typeface="Arial"/>
                        </a:rPr>
                        <a:t>The last questions on p14 of the Year 6 </a:t>
                      </a:r>
                      <a:r>
                        <a:rPr lang="en-GB" sz="1600" b="0" i="0" u="none" strike="noStrike" noProof="0" dirty="0">
                          <a:latin typeface="Arial"/>
                          <a:hlinkClick r:id="rId4"/>
                        </a:rPr>
                        <a:t>Primary Assessment Materials | NCETM </a:t>
                      </a:r>
                      <a:r>
                        <a:rPr lang="en-GB" sz="1600" b="0" dirty="0"/>
                        <a:t> are similarly structured problems.</a:t>
                      </a:r>
                    </a:p>
                    <a:p>
                      <a:pPr marL="285750" indent="-285750">
                        <a:buFont typeface="Arial" panose="020B0604020202020204" pitchFamily="34" charset="0"/>
                        <a:buChar char="•"/>
                      </a:pPr>
                      <a:r>
                        <a:rPr lang="en-GB" sz="1600" b="0" dirty="0"/>
                        <a:t>Similar problems are in 6AS/MD–4 Solve problems with 2 unknowns (pp308–12 of </a:t>
                      </a:r>
                      <a:r>
                        <a:rPr lang="en-GB" sz="1600" dirty="0">
                          <a:hlinkClick r:id="rId5"/>
                        </a:rPr>
                        <a:t>Teaching mathematics in primary schools</a:t>
                      </a:r>
                      <a:r>
                        <a:rPr lang="en-GB" sz="1600" dirty="0"/>
                        <a:t>) </a:t>
                      </a:r>
                      <a:endParaRPr lang="en-GB" sz="1600" b="0" i="0" u="none" strike="noStrike" noProof="0" dirty="0">
                        <a:latin typeface="Arial"/>
                      </a:endParaRPr>
                    </a:p>
                    <a:p>
                      <a:pPr marL="285750" marR="0" lvl="0" indent="-285750" algn="l">
                        <a:lnSpc>
                          <a:spcPct val="100000"/>
                        </a:lnSpc>
                        <a:spcBef>
                          <a:spcPts val="0"/>
                        </a:spcBef>
                        <a:spcAft>
                          <a:spcPts val="0"/>
                        </a:spcAft>
                        <a:buClrTx/>
                        <a:buSzTx/>
                        <a:buFont typeface="Arial" panose="020B0604020202020204" pitchFamily="34" charset="0"/>
                        <a:buChar char="•"/>
                      </a:pPr>
                      <a:r>
                        <a:rPr lang="en-GB" sz="1600" b="0" i="0" u="none" strike="noStrike" noProof="0" dirty="0">
                          <a:latin typeface="Arial"/>
                        </a:rPr>
                        <a:t>Page 24 of </a:t>
                      </a:r>
                      <a:r>
                        <a:rPr lang="en-GB" sz="1600" b="0" i="0" u="none" strike="noStrike" noProof="0" dirty="0">
                          <a:latin typeface="Arial"/>
                          <a:hlinkClick r:id="rId6"/>
                        </a:rPr>
                        <a:t>Secondary Assessment Materials | NCETM</a:t>
                      </a:r>
                      <a:r>
                        <a:rPr lang="en-GB" sz="1600" b="0" i="0" u="none" strike="noStrike" noProof="0" dirty="0">
                          <a:latin typeface="Arial"/>
                        </a:rPr>
                        <a:t> offers some different explorations of solving equations.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An example of a different diagram with two unknowns that students may ‘solve’ without using formal algebraic notation can be found in the Key Stage 2 SATs papers (e.g. </a:t>
                      </a:r>
                      <a:r>
                        <a:rPr lang="en-GB" sz="1600" b="0" dirty="0"/>
                        <a:t>2018 Paper 2 (reasoning) question 21)</a:t>
                      </a:r>
                      <a:r>
                        <a:rPr lang="en-GB" sz="1600" dirty="0"/>
                        <a:t>. Past papers can be readily found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Activity </a:t>
                      </a:r>
                      <a:r>
                        <a:rPr lang="en-GB" sz="1600" dirty="0">
                          <a:hlinkClick r:id="rId7" action="ppaction://hlinksldjump"/>
                        </a:rPr>
                        <a:t>F</a:t>
                      </a:r>
                      <a:r>
                        <a:rPr lang="en-GB" sz="1600" dirty="0"/>
                        <a:t> replicates this Checkpoint but offers two example methods to explore with students.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508183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7: Mystery bars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765731"/>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C8F66B2A-F7C0-463C-81F1-379B3E33D271}"/>
              </a:ext>
            </a:extLst>
          </p:cNvPr>
          <p:cNvSpPr txBox="1"/>
          <p:nvPr/>
        </p:nvSpPr>
        <p:spPr>
          <a:xfrm>
            <a:off x="5407721" y="1872852"/>
            <a:ext cx="6562201" cy="1175706"/>
          </a:xfrm>
          <a:prstGeom prst="rect">
            <a:avLst/>
          </a:prstGeom>
          <a:noFill/>
        </p:spPr>
        <p:txBody>
          <a:bodyPr wrap="square" rtlCol="0">
            <a:spAutoFit/>
          </a:bodyPr>
          <a:lstStyle/>
          <a:p>
            <a:pPr marL="342900" indent="-342900"/>
            <a:r>
              <a:rPr lang="en-GB" sz="2200" dirty="0"/>
              <a:t>The top blue bar number is three times the bottom orange bar number.</a:t>
            </a:r>
          </a:p>
          <a:p>
            <a:pPr marL="342900" indent="-342900"/>
            <a:r>
              <a:rPr lang="en-GB" sz="2200" dirty="0"/>
              <a:t>The difference between the two numbers is 8.</a:t>
            </a:r>
          </a:p>
        </p:txBody>
      </p:sp>
      <p:sp>
        <p:nvSpPr>
          <p:cNvPr id="11" name="TextBox 10">
            <a:extLst>
              <a:ext uri="{FF2B5EF4-FFF2-40B4-BE49-F238E27FC236}">
                <a16:creationId xmlns:a16="http://schemas.microsoft.com/office/drawing/2014/main" id="{74885E33-D451-486A-82E4-35F23C6B6DB2}"/>
              </a:ext>
            </a:extLst>
          </p:cNvPr>
          <p:cNvSpPr txBox="1"/>
          <p:nvPr/>
        </p:nvSpPr>
        <p:spPr>
          <a:xfrm>
            <a:off x="381804" y="3394306"/>
            <a:ext cx="11067669" cy="1908215"/>
          </a:xfrm>
          <a:prstGeom prst="rect">
            <a:avLst/>
          </a:prstGeom>
          <a:noFill/>
        </p:spPr>
        <p:txBody>
          <a:bodyPr wrap="square" rtlCol="0">
            <a:spAutoFit/>
          </a:bodyPr>
          <a:lstStyle/>
          <a:p>
            <a:pPr>
              <a:spcBef>
                <a:spcPts val="1200"/>
              </a:spcBef>
              <a:buNone/>
            </a:pPr>
            <a:r>
              <a:rPr lang="en-GB" sz="2200" dirty="0"/>
              <a:t>Will the two bulleted statements still be true if:</a:t>
            </a:r>
          </a:p>
          <a:p>
            <a:pPr marL="457200" indent="-457200">
              <a:spcBef>
                <a:spcPts val="1200"/>
              </a:spcBef>
              <a:buFont typeface="+mj-lt"/>
              <a:buAutoNum type="alphaLcParenR"/>
            </a:pPr>
            <a:r>
              <a:rPr lang="en-GB" sz="2200" dirty="0"/>
              <a:t>I add 1 to both of the original numbers? </a:t>
            </a:r>
          </a:p>
          <a:p>
            <a:pPr marL="457200" indent="-457200">
              <a:spcBef>
                <a:spcPts val="1200"/>
              </a:spcBef>
              <a:buFont typeface="+mj-lt"/>
              <a:buAutoNum type="alphaLcParenR"/>
            </a:pPr>
            <a:r>
              <a:rPr lang="en-GB" sz="2200" dirty="0"/>
              <a:t>I double both of the original numbers? </a:t>
            </a:r>
          </a:p>
          <a:p>
            <a:pPr marL="457200" indent="-457200">
              <a:spcBef>
                <a:spcPts val="1200"/>
              </a:spcBef>
              <a:buFont typeface="+mj-lt"/>
              <a:buAutoNum type="alphaLcParenR"/>
            </a:pPr>
            <a:r>
              <a:rPr lang="en-GB" sz="2200" dirty="0"/>
              <a:t>I halve both of the original numbers?</a:t>
            </a:r>
          </a:p>
        </p:txBody>
      </p:sp>
      <p:sp>
        <p:nvSpPr>
          <p:cNvPr id="21" name="TextBox 20">
            <a:extLst>
              <a:ext uri="{FF2B5EF4-FFF2-40B4-BE49-F238E27FC236}">
                <a16:creationId xmlns:a16="http://schemas.microsoft.com/office/drawing/2014/main" id="{53C4DE0F-392D-4CB5-B598-C96E7563617E}"/>
              </a:ext>
            </a:extLst>
          </p:cNvPr>
          <p:cNvSpPr txBox="1"/>
          <p:nvPr/>
        </p:nvSpPr>
        <p:spPr>
          <a:xfrm>
            <a:off x="1060598" y="5651210"/>
            <a:ext cx="6593650" cy="769441"/>
          </a:xfrm>
          <a:prstGeom prst="rect">
            <a:avLst/>
          </a:prstGeom>
          <a:noFill/>
        </p:spPr>
        <p:txBody>
          <a:bodyPr wrap="square">
            <a:spAutoFit/>
          </a:bodyPr>
          <a:lstStyle/>
          <a:p>
            <a:pPr>
              <a:buNone/>
            </a:pPr>
            <a:r>
              <a:rPr lang="en-GB" sz="2200" dirty="0"/>
              <a:t>What could the numbers be? Is there more than one possible answer?</a:t>
            </a:r>
          </a:p>
        </p:txBody>
      </p:sp>
      <p:sp>
        <p:nvSpPr>
          <p:cNvPr id="23" name="TextBox 22">
            <a:extLst>
              <a:ext uri="{FF2B5EF4-FFF2-40B4-BE49-F238E27FC236}">
                <a16:creationId xmlns:a16="http://schemas.microsoft.com/office/drawing/2014/main" id="{4D239E90-10AD-4DE1-A81E-C86F8F5BBFEA}"/>
              </a:ext>
            </a:extLst>
          </p:cNvPr>
          <p:cNvSpPr txBox="1"/>
          <p:nvPr/>
        </p:nvSpPr>
        <p:spPr>
          <a:xfrm>
            <a:off x="234474" y="1038825"/>
            <a:ext cx="9967985" cy="430887"/>
          </a:xfrm>
          <a:prstGeom prst="rect">
            <a:avLst/>
          </a:prstGeom>
          <a:noFill/>
        </p:spPr>
        <p:txBody>
          <a:bodyPr wrap="none" rtlCol="0">
            <a:spAutoFit/>
          </a:bodyPr>
          <a:lstStyle/>
          <a:p>
            <a:pPr>
              <a:buNone/>
            </a:pPr>
            <a:r>
              <a:rPr lang="en-GB" sz="2200" dirty="0"/>
              <a:t>The top blue bar and the bottom orange bar each represent a different number.</a:t>
            </a:r>
          </a:p>
        </p:txBody>
      </p:sp>
      <p:sp>
        <p:nvSpPr>
          <p:cNvPr id="2" name="Rectangle 1">
            <a:extLst>
              <a:ext uri="{FF2B5EF4-FFF2-40B4-BE49-F238E27FC236}">
                <a16:creationId xmlns:a16="http://schemas.microsoft.com/office/drawing/2014/main" id="{658A9DCE-AACE-4DF3-90A2-9F5644D14221}"/>
              </a:ext>
            </a:extLst>
          </p:cNvPr>
          <p:cNvSpPr/>
          <p:nvPr/>
        </p:nvSpPr>
        <p:spPr>
          <a:xfrm>
            <a:off x="699650" y="1899239"/>
            <a:ext cx="4037157" cy="432000"/>
          </a:xfrm>
          <a:prstGeom prst="rect">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4" name="Rectangle 13">
            <a:extLst>
              <a:ext uri="{FF2B5EF4-FFF2-40B4-BE49-F238E27FC236}">
                <a16:creationId xmlns:a16="http://schemas.microsoft.com/office/drawing/2014/main" id="{ADBE6E6A-7245-4FB9-8563-75857D42CD73}"/>
              </a:ext>
            </a:extLst>
          </p:cNvPr>
          <p:cNvSpPr/>
          <p:nvPr/>
        </p:nvSpPr>
        <p:spPr>
          <a:xfrm>
            <a:off x="699650" y="2445452"/>
            <a:ext cx="1345719" cy="432000"/>
          </a:xfrm>
          <a:prstGeom prst="rect">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Tree>
    <p:extLst>
      <p:ext uri="{BB962C8B-B14F-4D97-AF65-F5344CB8AC3E}">
        <p14:creationId xmlns:p14="http://schemas.microsoft.com/office/powerpoint/2010/main" val="70052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build="p"/>
      <p:bldP spid="11" grpId="0" build="p"/>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874745052"/>
              </p:ext>
            </p:extLst>
          </p:nvPr>
        </p:nvGraphicFramePr>
        <p:xfrm>
          <a:off x="267128" y="764704"/>
          <a:ext cx="11766038" cy="5395738"/>
        </p:xfrm>
        <a:graphic>
          <a:graphicData uri="http://schemas.openxmlformats.org/drawingml/2006/table">
            <a:tbl>
              <a:tblPr firstRow="1" bandRow="1">
                <a:tableStyleId>{5940675A-B579-460E-94D1-54222C63F5DA}</a:tableStyleId>
              </a:tblPr>
              <a:tblGrid>
                <a:gridCol w="8075488">
                  <a:extLst>
                    <a:ext uri="{9D8B030D-6E8A-4147-A177-3AD203B41FA5}">
                      <a16:colId xmlns:a16="http://schemas.microsoft.com/office/drawing/2014/main" val="695237181"/>
                    </a:ext>
                  </a:extLst>
                </a:gridCol>
                <a:gridCol w="369055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914147">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Remove the statement ‘The difference between the two numbers is 8’, so students only consider the first statement when deciding whether the changes affect them. The activity could then be repeated for the second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to create their own statements to describe two unknown numbers. Can they think of any statements that will stay true for a, b and c? How about statements that will not?</a:t>
                      </a:r>
                    </a:p>
                    <a:p>
                      <a:endParaRPr lang="en-GB" sz="1600" u="none" dirty="0"/>
                    </a:p>
                    <a:p>
                      <a:r>
                        <a:rPr lang="en-GB" sz="1600" b="1" i="0" u="none" dirty="0"/>
                        <a:t>Representations</a:t>
                      </a:r>
                    </a:p>
                    <a:p>
                      <a:r>
                        <a:rPr lang="en-GB" sz="1600" b="0" i="0" u="none" dirty="0"/>
                        <a:t>Here, a bar model is used as a representation of unknown numbers, so that the focus is on the algebraic thinking rather than notation. A number line may also be a useful visual for explaining, for example, why the difference is unchanged for part a, but not for parts b and 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Assess whether students can appreciate how multiplicative and additive relationships between numbers are affected by changes.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Students may be more comfortable working with numbers rather than unknowns in their explanations. However, in order to assess their starting points for algebraic thinking, try to</a:t>
                      </a:r>
                      <a:r>
                        <a:rPr lang="en-GB" sz="1600" dirty="0"/>
                        <a:t> explore whether students can reason about whether the statements are true or false </a:t>
                      </a:r>
                      <a:r>
                        <a:rPr lang="en-GB" sz="1600" b="1" i="0" dirty="0"/>
                        <a:t>before</a:t>
                      </a:r>
                      <a:r>
                        <a:rPr lang="en-GB" sz="1600" i="0" dirty="0"/>
                        <a:t> asking them to suggest values for the bars.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Similar problems can be found within 6AS/MD–4 Solve problems with 2 unknowns (pp308–12 of </a:t>
                      </a:r>
                      <a:r>
                        <a:rPr lang="en-GB" sz="1600" dirty="0">
                          <a:hlinkClick r:id="rId3"/>
                        </a:rPr>
                        <a:t>Teaching mathematics in primary schools</a:t>
                      </a:r>
                      <a:r>
                        <a:rPr lang="en-GB" sz="1600" dirty="0"/>
                        <a:t>).</a:t>
                      </a:r>
                      <a:endParaRPr lang="en-GB" sz="1600" b="0" i="0" u="none" strike="noStrike" noProof="0" dirty="0">
                        <a:latin typeface="+mn-lt"/>
                      </a:endParaRPr>
                    </a:p>
                    <a:p>
                      <a:pPr marL="285750" indent="-285750">
                        <a:buFont typeface="Arial" panose="020B0604020202020204" pitchFamily="34" charset="0"/>
                        <a:buChar char="•"/>
                      </a:pPr>
                      <a:r>
                        <a:rPr lang="en-GB" sz="1600" b="0" dirty="0"/>
                        <a:t>Additional activity </a:t>
                      </a:r>
                      <a:r>
                        <a:rPr lang="en-GB" sz="1600" b="0" dirty="0">
                          <a:hlinkClick r:id="rId4" action="ppaction://hlinksldjump"/>
                        </a:rPr>
                        <a:t>I</a:t>
                      </a:r>
                      <a:r>
                        <a:rPr lang="en-GB" sz="1600" b="0" dirty="0"/>
                        <a:t> uses a similar premise, but without the support of the bar model representation.</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7829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8: Equations for heights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12053" y="1196753"/>
            <a:ext cx="8542718" cy="4086536"/>
          </a:xfrm>
        </p:spPr>
        <p:txBody>
          <a:bodyPr>
            <a:noAutofit/>
          </a:bodyPr>
          <a:lstStyle/>
          <a:p>
            <a:pPr>
              <a:lnSpc>
                <a:spcPct val="100000"/>
              </a:lnSpc>
              <a:spcBef>
                <a:spcPts val="1200"/>
              </a:spcBef>
            </a:pPr>
            <a:r>
              <a:rPr lang="en-GB" sz="2200" dirty="0"/>
              <a:t>Look at the picture of Elinor and Ben.</a:t>
            </a:r>
          </a:p>
          <a:p>
            <a:pPr marL="457200" indent="-457200">
              <a:lnSpc>
                <a:spcPct val="100000"/>
              </a:lnSpc>
              <a:spcBef>
                <a:spcPts val="1200"/>
              </a:spcBef>
              <a:buFont typeface="+mj-lt"/>
              <a:buAutoNum type="alphaLcParenR"/>
            </a:pPr>
            <a:r>
              <a:rPr lang="en-GB" sz="2200" dirty="0"/>
              <a:t>What do you know about their heights? What do you not know?</a:t>
            </a:r>
          </a:p>
          <a:p>
            <a:pPr>
              <a:lnSpc>
                <a:spcPct val="100000"/>
              </a:lnSpc>
              <a:spcBef>
                <a:spcPts val="1200"/>
              </a:spcBef>
            </a:pPr>
            <a:r>
              <a:rPr lang="en-GB" sz="2200" dirty="0"/>
              <a:t>Elinor writes an equation for their heights: </a:t>
            </a:r>
            <a:r>
              <a:rPr lang="en-GB" sz="2200" i="1" dirty="0">
                <a:solidFill>
                  <a:srgbClr val="00628C"/>
                </a:solidFill>
              </a:rPr>
              <a:t>m</a:t>
            </a:r>
            <a:r>
              <a:rPr lang="en-GB" sz="2200" dirty="0">
                <a:solidFill>
                  <a:srgbClr val="00628C"/>
                </a:solidFill>
              </a:rPr>
              <a:t> + 15 = </a:t>
            </a:r>
            <a:r>
              <a:rPr lang="en-GB" sz="2200" i="1" dirty="0">
                <a:solidFill>
                  <a:srgbClr val="00628C"/>
                </a:solidFill>
              </a:rPr>
              <a:t>n.</a:t>
            </a:r>
          </a:p>
          <a:p>
            <a:pPr marL="514350" indent="-514350">
              <a:lnSpc>
                <a:spcPct val="100000"/>
              </a:lnSpc>
              <a:spcBef>
                <a:spcPts val="1200"/>
              </a:spcBef>
              <a:buFont typeface="+mj-lt"/>
              <a:buAutoNum type="alphaLcParenR" startAt="2"/>
            </a:pPr>
            <a:r>
              <a:rPr lang="en-GB" sz="2200" dirty="0"/>
              <a:t>Which letter represents Elinor’s height? Which represents Ben’s height?</a:t>
            </a:r>
          </a:p>
          <a:p>
            <a:pPr marL="514350" indent="-514350">
              <a:lnSpc>
                <a:spcPct val="100000"/>
              </a:lnSpc>
              <a:spcBef>
                <a:spcPts val="1200"/>
              </a:spcBef>
              <a:buFont typeface="+mj-lt"/>
              <a:buAutoNum type="alphaLcParenR" startAt="2"/>
            </a:pPr>
            <a:r>
              <a:rPr lang="en-GB" sz="2200" dirty="0"/>
              <a:t>Ben stands on a step which is 10 cm high. How does this change the equation?</a:t>
            </a:r>
          </a:p>
          <a:p>
            <a:pPr marL="514350" indent="-514350">
              <a:lnSpc>
                <a:spcPct val="100000"/>
              </a:lnSpc>
              <a:spcBef>
                <a:spcPts val="1200"/>
              </a:spcBef>
              <a:buFont typeface="+mj-lt"/>
              <a:buAutoNum type="alphaLcParenR" startAt="2"/>
            </a:pPr>
            <a:r>
              <a:rPr lang="en-GB" sz="2200" dirty="0"/>
              <a:t>How would your answer to question b change if Elinor had stood on the step instead?</a:t>
            </a:r>
          </a:p>
          <a:p>
            <a:pPr>
              <a:lnSpc>
                <a:spcPct val="100000"/>
              </a:lnSpc>
              <a:spcBef>
                <a:spcPts val="1200"/>
              </a:spcBef>
            </a:pPr>
            <a:endParaRPr lang="en-GB" sz="2200" dirty="0"/>
          </a:p>
        </p:txBody>
      </p:sp>
      <p:sp>
        <p:nvSpPr>
          <p:cNvPr id="8" name="TextBox 7">
            <a:extLst>
              <a:ext uri="{FF2B5EF4-FFF2-40B4-BE49-F238E27FC236}">
                <a16:creationId xmlns:a16="http://schemas.microsoft.com/office/drawing/2014/main" id="{157C776F-7FE0-4F4E-8B2E-8A5C0E72F0C8}"/>
              </a:ext>
            </a:extLst>
          </p:cNvPr>
          <p:cNvSpPr txBox="1"/>
          <p:nvPr/>
        </p:nvSpPr>
        <p:spPr>
          <a:xfrm>
            <a:off x="1021246" y="5283289"/>
            <a:ext cx="8003484" cy="116955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585858"/>
              </a:buClr>
              <a:buSzTx/>
              <a:buNone/>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Oscar is 7 cm shorter than Elinor.</a:t>
            </a:r>
          </a:p>
          <a:p>
            <a:pPr marL="342900" indent="-342900">
              <a:lnSpc>
                <a:spcPct val="90000"/>
              </a:lnSpc>
              <a:defRPr/>
            </a:pPr>
            <a:r>
              <a:rPr lang="en-GB" sz="2200" dirty="0"/>
              <a:t>Write an equation connecting Elinor and Oscar’s height</a:t>
            </a:r>
          </a:p>
          <a:p>
            <a:pPr marL="342900" indent="-342900">
              <a:lnSpc>
                <a:spcPct val="90000"/>
              </a:lnSpc>
              <a:defRPr/>
            </a:pPr>
            <a:r>
              <a:rPr lang="en-GB" sz="2200" dirty="0"/>
              <a:t>Write an equation </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connecting </a:t>
            </a:r>
            <a:r>
              <a:rPr lang="en-GB" sz="2200" dirty="0">
                <a:solidFill>
                  <a:srgbClr val="585858"/>
                </a:solidFill>
                <a:cs typeface="Arial" panose="020B0604020202020204" pitchFamily="34" charset="0"/>
              </a:rPr>
              <a:t>Ben</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and Oscar’s height</a:t>
            </a:r>
          </a:p>
        </p:txBody>
      </p:sp>
      <p:pic>
        <p:nvPicPr>
          <p:cNvPr id="2" name="Picture 1">
            <a:extLst>
              <a:ext uri="{FF2B5EF4-FFF2-40B4-BE49-F238E27FC236}">
                <a16:creationId xmlns:a16="http://schemas.microsoft.com/office/drawing/2014/main" id="{9CB01962-18C0-4853-B42F-0076ABD5F6EE}"/>
              </a:ext>
            </a:extLst>
          </p:cNvPr>
          <p:cNvPicPr>
            <a:picLocks noChangeAspect="1"/>
          </p:cNvPicPr>
          <p:nvPr/>
        </p:nvPicPr>
        <p:blipFill>
          <a:blip r:embed="rId3"/>
          <a:stretch>
            <a:fillRect/>
          </a:stretch>
        </p:blipFill>
        <p:spPr>
          <a:xfrm>
            <a:off x="8774021" y="1260450"/>
            <a:ext cx="3131616" cy="3959141"/>
          </a:xfrm>
          <a:prstGeom prst="rect">
            <a:avLst/>
          </a:prstGeom>
        </p:spPr>
      </p:pic>
    </p:spTree>
    <p:extLst>
      <p:ext uri="{BB962C8B-B14F-4D97-AF65-F5344CB8AC3E}">
        <p14:creationId xmlns:p14="http://schemas.microsoft.com/office/powerpoint/2010/main" val="14982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291350394"/>
              </p:ext>
            </p:extLst>
          </p:nvPr>
        </p:nvGraphicFramePr>
        <p:xfrm>
          <a:off x="234618" y="806571"/>
          <a:ext cx="11766038" cy="5502480"/>
        </p:xfrm>
        <a:graphic>
          <a:graphicData uri="http://schemas.openxmlformats.org/drawingml/2006/table">
            <a:tbl>
              <a:tblPr firstRow="1" bandRow="1">
                <a:tableStyleId>{5940675A-B579-460E-94D1-54222C63F5DA}</a:tableStyleId>
              </a:tblPr>
              <a:tblGrid>
                <a:gridCol w="5986073">
                  <a:extLst>
                    <a:ext uri="{9D8B030D-6E8A-4147-A177-3AD203B41FA5}">
                      <a16:colId xmlns:a16="http://schemas.microsoft.com/office/drawing/2014/main" val="695237181"/>
                    </a:ext>
                  </a:extLst>
                </a:gridCol>
                <a:gridCol w="5779965">
                  <a:extLst>
                    <a:ext uri="{9D8B030D-6E8A-4147-A177-3AD203B41FA5}">
                      <a16:colId xmlns:a16="http://schemas.microsoft.com/office/drawing/2014/main" val="300072507"/>
                    </a:ext>
                  </a:extLst>
                </a:gridCol>
              </a:tblGrid>
              <a:tr h="348075">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31873">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A visual (see ‘Representations’ below) may support students to access this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asks students to connect Oscar’s height to their equations; asking students to include other elements such as the 10 cm step (or to create their own additions) adds even more challenge.</a:t>
                      </a:r>
                    </a:p>
                    <a:p>
                      <a:endParaRPr lang="en-GB" sz="1600" u="none" dirty="0"/>
                    </a:p>
                    <a:p>
                      <a:r>
                        <a:rPr lang="en-GB" sz="1600" b="1" i="0" u="none" dirty="0"/>
                        <a:t>Representations</a:t>
                      </a:r>
                    </a:p>
                    <a:p>
                      <a:r>
                        <a:rPr lang="en-GB" sz="1600" b="0" i="0" u="none" dirty="0"/>
                        <a:t>This Checkpoint explores whether students understand how an algebraic statement can represent a relationship between two unknowns. A vertical bar model to represent Elinor and Ben, and the 15 cm difference in their height, might further support students to take meaning from the algebraic representation.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The use of letters to represent unknowns is in the non-statutory guidance for year 6, so students’ experience of this is likely to be mixed. This Checkpoint therefore uses a relatively straightforward situation so that the majority of students will be able to access it, regardless of experience at primary. The letters </a:t>
                      </a:r>
                      <a:r>
                        <a:rPr lang="en-GB" sz="1600" i="1" dirty="0"/>
                        <a:t>m</a:t>
                      </a:r>
                      <a:r>
                        <a:rPr lang="en-GB" sz="1600" i="0" dirty="0"/>
                        <a:t> and </a:t>
                      </a:r>
                      <a:r>
                        <a:rPr lang="en-GB" sz="1600" i="1" dirty="0"/>
                        <a:t>n </a:t>
                      </a:r>
                      <a:r>
                        <a:rPr lang="en-GB" sz="1600" i="0" dirty="0"/>
                        <a:t>have been deliberately selected to show that the choice of letter is arbitrary, and to reveal whether students fully understand the additive structure in this example. Students may think that ‘</a:t>
                      </a:r>
                      <a:r>
                        <a:rPr lang="en-GB" sz="1600" i="1" dirty="0"/>
                        <a:t>m </a:t>
                      </a:r>
                      <a:r>
                        <a:rPr lang="en-GB" sz="1600" i="0" dirty="0"/>
                        <a:t>+ 15’ is ‘bigger’ and therefore represents Elinor, rather than fully understanding that </a:t>
                      </a:r>
                      <a:r>
                        <a:rPr lang="en-GB" sz="1600" i="1" dirty="0"/>
                        <a:t>n</a:t>
                      </a:r>
                      <a:r>
                        <a:rPr lang="en-GB" sz="1600" i="0" dirty="0"/>
                        <a:t> must be bigger as it is 15 more than </a:t>
                      </a:r>
                      <a:r>
                        <a:rPr lang="en-GB" sz="1600" i="1" dirty="0"/>
                        <a:t>m</a:t>
                      </a:r>
                      <a:r>
                        <a:rPr lang="en-GB" sz="1600" i="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The inclusion of the step further assesses whether students have understood the situation being represented. Do they understand that this will increase the difference by 10 when Elinor stands on it, but reduce it by 10 when Ben does? Can they reflect this understanding in their equations? </a:t>
                      </a:r>
                      <a:endParaRPr lang="en-GB" sz="1600" i="1" dirty="0"/>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Examples of questions that explore the meaning of algebraic statements can also be found in the Key Stage 2 SATs papers (e.g. 2019 Paper 3 (reasoning) question 3). Past papers can be readily found online. </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87599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a:t>Unknowns and variables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171721"/>
            <a:ext cx="6062463" cy="1152130"/>
          </a:xfrm>
        </p:spPr>
        <p:txBody>
          <a:bodyPr>
            <a:normAutofit/>
          </a:bodyPr>
          <a:lstStyle/>
          <a:p>
            <a:r>
              <a:rPr lang="en-GB" sz="1800" dirty="0">
                <a:latin typeface="Century Gothic" panose="020B0502020202020204" pitchFamily="34" charset="0"/>
              </a:rPr>
              <a:t>Checkpoints 9–13</a:t>
            </a:r>
          </a:p>
        </p:txBody>
      </p:sp>
    </p:spTree>
    <p:extLst>
      <p:ext uri="{BB962C8B-B14F-4D97-AF65-F5344CB8AC3E}">
        <p14:creationId xmlns:p14="http://schemas.microsoft.com/office/powerpoint/2010/main" val="1596402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dirty="0"/>
              <a:t>Unknowns and variables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27149686"/>
              </p:ext>
            </p:extLst>
          </p:nvPr>
        </p:nvGraphicFramePr>
        <p:xfrm>
          <a:off x="417815" y="1127760"/>
          <a:ext cx="11426013" cy="4572000"/>
        </p:xfrm>
        <a:graphic>
          <a:graphicData uri="http://schemas.openxmlformats.org/drawingml/2006/table">
            <a:tbl>
              <a:tblPr firstRow="1" bandRow="1">
                <a:tableStyleId>{5940675A-B579-460E-94D1-54222C63F5DA}</a:tableStyleId>
              </a:tblPr>
              <a:tblGrid>
                <a:gridCol w="5193276">
                  <a:extLst>
                    <a:ext uri="{9D8B030D-6E8A-4147-A177-3AD203B41FA5}">
                      <a16:colId xmlns:a16="http://schemas.microsoft.com/office/drawing/2014/main" val="4178532543"/>
                    </a:ext>
                  </a:extLst>
                </a:gridCol>
                <a:gridCol w="6232737">
                  <a:extLst>
                    <a:ext uri="{9D8B030D-6E8A-4147-A177-3AD203B41FA5}">
                      <a16:colId xmlns:a16="http://schemas.microsoft.com/office/drawing/2014/main" val="864547500"/>
                    </a:ext>
                  </a:extLst>
                </a:gridCol>
              </a:tblGrid>
              <a:tr h="365453">
                <a:tc>
                  <a:txBody>
                    <a:bodyPr/>
                    <a:lstStyle/>
                    <a:p>
                      <a:r>
                        <a:rPr lang="en-GB" sz="1800" b="1" dirty="0">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0">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express missing number problems algebraically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find pairs of numbers that satisfy an equation with two unknowns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enumerate possibilities of combinations of two variables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a:t>
                      </a:r>
                      <a:r>
                        <a:rPr lang="en-GB" sz="1600" b="0" dirty="0"/>
                        <a:t>6ASM–4:</a:t>
                      </a:r>
                      <a:r>
                        <a:rPr lang="en-GB" sz="1600" b="1" dirty="0"/>
                        <a:t> </a:t>
                      </a:r>
                      <a:r>
                        <a:rPr lang="en-GB" sz="1600" dirty="0"/>
                        <a:t>Solve problems with 2 unknowns (pp308–12*)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1 Number, Addition and Subtraction, Year 6 </a:t>
                      </a:r>
                      <a:r>
                        <a:rPr lang="en-GB" sz="1600" dirty="0">
                          <a:hlinkClick r:id="rId4"/>
                        </a:rPr>
                        <a:t>Segment 1.31: Problems with two unknowns</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 Page numbers reference the complete Years 1–6 document</a:t>
                      </a:r>
                      <a:endParaRPr lang="en-GB" sz="1600" i="1" dirty="0"/>
                    </a:p>
                  </a:txBody>
                  <a:tcPr/>
                </a:tc>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Work from the general to the particular in their interpretation of algebraic expressions and equations.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For example, for an algebraic statement such as 3</a:t>
                      </a:r>
                      <a:r>
                        <a:rPr lang="en-GB" sz="1600" i="1" kern="1200" dirty="0">
                          <a:solidFill>
                            <a:schemeClr val="tx1"/>
                          </a:solidFill>
                          <a:effectLst/>
                          <a:latin typeface="+mn-lt"/>
                          <a:ea typeface="+mn-ea"/>
                          <a:cs typeface="Times New Roman" panose="02020603050405020304" pitchFamily="18" charset="0"/>
                        </a:rPr>
                        <a:t>x</a:t>
                      </a:r>
                      <a:r>
                        <a:rPr lang="en-GB" sz="1600" kern="1200" dirty="0">
                          <a:solidFill>
                            <a:schemeClr val="tx1"/>
                          </a:solidFill>
                          <a:effectLst/>
                          <a:latin typeface="+mn-lt"/>
                          <a:ea typeface="+mn-ea"/>
                          <a:cs typeface="+mn-cs"/>
                        </a:rPr>
                        <a:t> + 5 or    </a:t>
                      </a:r>
                      <a:r>
                        <a:rPr lang="en-GB" sz="1600" i="1" kern="1200" dirty="0">
                          <a:solidFill>
                            <a:schemeClr val="tx1"/>
                          </a:solidFill>
                          <a:effectLst/>
                          <a:latin typeface="+mn-lt"/>
                          <a:ea typeface="+mn-ea"/>
                          <a:cs typeface="Times New Roman" panose="02020603050405020304" pitchFamily="18" charset="0"/>
                        </a:rPr>
                        <a:t>x</a:t>
                      </a:r>
                      <a:r>
                        <a:rPr lang="en-GB" sz="1600" kern="1200" baseline="30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 </a:t>
                      </a:r>
                      <a:r>
                        <a:rPr lang="en-GB" sz="1600" kern="1200" dirty="0">
                          <a:solidFill>
                            <a:schemeClr val="tx1"/>
                          </a:solidFill>
                          <a:effectLst/>
                          <a:latin typeface="Arial" panose="020B0604020202020204" pitchFamily="34" charset="0"/>
                          <a:ea typeface="+mn-ea"/>
                          <a:cs typeface="Arial" panose="020B0604020202020204" pitchFamily="34" charset="0"/>
                        </a:rPr>
                        <a:t>−</a:t>
                      </a:r>
                      <a:r>
                        <a:rPr lang="en-GB" sz="1600" kern="1200" dirty="0">
                          <a:solidFill>
                            <a:schemeClr val="tx1"/>
                          </a:solidFill>
                          <a:effectLst/>
                          <a:latin typeface="+mn-lt"/>
                          <a:ea typeface="+mn-ea"/>
                          <a:cs typeface="+mn-cs"/>
                        </a:rPr>
                        <a:t> 2, be able to reason how the value of the expression changes as the value of </a:t>
                      </a:r>
                      <a:r>
                        <a:rPr lang="en-GB" sz="1600" i="1" kern="1200" dirty="0">
                          <a:solidFill>
                            <a:schemeClr val="tx1"/>
                          </a:solidFill>
                          <a:effectLst/>
                          <a:latin typeface="+mn-lt"/>
                          <a:ea typeface="+mn-ea"/>
                          <a:cs typeface="Times New Roman" panose="02020603050405020304" pitchFamily="18" charset="0"/>
                        </a:rPr>
                        <a:t>x</a:t>
                      </a:r>
                      <a:r>
                        <a:rPr lang="en-GB" sz="1600" kern="1200" dirty="0">
                          <a:solidFill>
                            <a:schemeClr val="tx1"/>
                          </a:solidFill>
                          <a:effectLst/>
                          <a:latin typeface="+mn-lt"/>
                          <a:ea typeface="+mn-ea"/>
                          <a:cs typeface="+mn-cs"/>
                        </a:rPr>
                        <a:t> changes, and when the expression or </a:t>
                      </a:r>
                      <a:r>
                        <a:rPr lang="en-GB" sz="1600" i="1" kern="1200" dirty="0">
                          <a:solidFill>
                            <a:schemeClr val="tx1"/>
                          </a:solidFill>
                          <a:effectLst/>
                          <a:latin typeface="+mn-lt"/>
                          <a:ea typeface="+mn-ea"/>
                          <a:cs typeface="Times New Roman" panose="02020603050405020304" pitchFamily="18" charset="0"/>
                        </a:rPr>
                        <a:t>x</a:t>
                      </a:r>
                      <a:r>
                        <a:rPr lang="en-GB" sz="1600" kern="1200" dirty="0">
                          <a:solidFill>
                            <a:schemeClr val="tx1"/>
                          </a:solidFill>
                          <a:effectLst/>
                          <a:latin typeface="+mn-lt"/>
                          <a:ea typeface="+mn-ea"/>
                          <a:cs typeface="+mn-cs"/>
                        </a:rPr>
                        <a:t> will take a particular value.</a:t>
                      </a:r>
                      <a:endParaRPr lang="en-GB" sz="1600" i="1" kern="1200" dirty="0">
                        <a:solidFill>
                          <a:schemeClr val="tx1"/>
                        </a:solidFill>
                        <a:effectLst/>
                        <a:latin typeface="+mn-lt"/>
                        <a:ea typeface="+mn-ea"/>
                        <a:cs typeface="+mn-cs"/>
                      </a:endParaRPr>
                    </a:p>
                    <a:p>
                      <a:pPr marL="285750" indent="-285750">
                        <a:buFont typeface="Arial" panose="020B0604020202020204" pitchFamily="34" charset="0"/>
                        <a:buChar char="•"/>
                      </a:pPr>
                      <a:r>
                        <a:rPr lang="en-GB" sz="1600" kern="1200" dirty="0">
                          <a:solidFill>
                            <a:schemeClr val="tx1"/>
                          </a:solidFill>
                          <a:effectLst/>
                          <a:latin typeface="+mn-lt"/>
                          <a:ea typeface="+mn-ea"/>
                          <a:cs typeface="+mn-cs"/>
                        </a:rPr>
                        <a:t>Appreciate that there is a difference between situations where a letter represents a variable which can take </a:t>
                      </a:r>
                      <a:r>
                        <a:rPr lang="en-GB" sz="1600" b="1" i="0" kern="1200" dirty="0">
                          <a:solidFill>
                            <a:schemeClr val="tx1"/>
                          </a:solidFill>
                          <a:effectLst/>
                          <a:latin typeface="+mn-lt"/>
                          <a:ea typeface="+mn-ea"/>
                          <a:cs typeface="+mn-cs"/>
                        </a:rPr>
                        <a:t>any</a:t>
                      </a:r>
                      <a:r>
                        <a:rPr lang="en-GB" sz="1600" kern="1200" dirty="0">
                          <a:solidFill>
                            <a:schemeClr val="tx1"/>
                          </a:solidFill>
                          <a:effectLst/>
                          <a:latin typeface="+mn-lt"/>
                          <a:ea typeface="+mn-ea"/>
                          <a:cs typeface="+mn-cs"/>
                        </a:rPr>
                        <a:t> value across a certain domain and where, because of some restriction being imposed (e.g. 3</a:t>
                      </a:r>
                      <a:r>
                        <a:rPr lang="en-GB" sz="1600" i="1" kern="1200" dirty="0">
                          <a:solidFill>
                            <a:schemeClr val="tx1"/>
                          </a:solidFill>
                          <a:effectLst/>
                          <a:latin typeface="+mn-lt"/>
                          <a:ea typeface="+mn-ea"/>
                          <a:cs typeface="Times New Roman" panose="02020603050405020304" pitchFamily="18" charset="0"/>
                        </a:rPr>
                        <a:t>x</a:t>
                      </a:r>
                      <a:r>
                        <a:rPr lang="en-GB" sz="1600" kern="1200" dirty="0">
                          <a:solidFill>
                            <a:schemeClr val="tx1"/>
                          </a:solidFill>
                          <a:effectLst/>
                          <a:latin typeface="+mn-lt"/>
                          <a:ea typeface="+mn-ea"/>
                          <a:cs typeface="+mn-cs"/>
                        </a:rPr>
                        <a:t> + 5 = 7</a:t>
                      </a:r>
                      <a:r>
                        <a:rPr lang="en-GB" sz="1600" i="1" kern="1200" dirty="0">
                          <a:solidFill>
                            <a:schemeClr val="tx1"/>
                          </a:solidFill>
                          <a:effectLst/>
                          <a:latin typeface="+mn-lt"/>
                          <a:ea typeface="+mn-ea"/>
                          <a:cs typeface="Times New Roman" panose="02020603050405020304" pitchFamily="18" charset="0"/>
                        </a:rPr>
                        <a:t>, x</a:t>
                      </a:r>
                      <a:r>
                        <a:rPr lang="en-GB" sz="1600" kern="1200" baseline="30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 </a:t>
                      </a:r>
                      <a:r>
                        <a:rPr lang="en-GB" sz="1600" kern="1200" dirty="0">
                          <a:solidFill>
                            <a:schemeClr val="tx1"/>
                          </a:solidFill>
                          <a:effectLst/>
                          <a:latin typeface="Arial" panose="020B0604020202020204" pitchFamily="34" charset="0"/>
                          <a:ea typeface="+mn-ea"/>
                          <a:cs typeface="Arial" panose="020B0604020202020204" pitchFamily="34" charset="0"/>
                        </a:rPr>
                        <a:t>−</a:t>
                      </a:r>
                      <a:r>
                        <a:rPr lang="en-GB" sz="1600" kern="1200" dirty="0">
                          <a:solidFill>
                            <a:schemeClr val="tx1"/>
                          </a:solidFill>
                          <a:effectLst/>
                          <a:latin typeface="+mn-lt"/>
                          <a:ea typeface="+mn-ea"/>
                          <a:cs typeface="+mn-cs"/>
                        </a:rPr>
                        <a:t> 2 = 9 or 3</a:t>
                      </a:r>
                      <a:r>
                        <a:rPr lang="en-GB" sz="1600" i="1" kern="1200" dirty="0">
                          <a:solidFill>
                            <a:schemeClr val="tx1"/>
                          </a:solidFill>
                          <a:effectLst/>
                          <a:latin typeface="+mn-lt"/>
                          <a:ea typeface="+mn-ea"/>
                          <a:cs typeface="Times New Roman" panose="02020603050405020304" pitchFamily="18" charset="0"/>
                        </a:rPr>
                        <a:t>x</a:t>
                      </a:r>
                      <a:r>
                        <a:rPr lang="en-GB" sz="1600" kern="1200" dirty="0">
                          <a:solidFill>
                            <a:schemeClr val="tx1"/>
                          </a:solidFill>
                          <a:effectLst/>
                          <a:latin typeface="+mn-lt"/>
                          <a:ea typeface="+mn-ea"/>
                          <a:cs typeface="+mn-cs"/>
                        </a:rPr>
                        <a:t> + 5 = </a:t>
                      </a:r>
                      <a:r>
                        <a:rPr lang="en-GB" sz="1600" i="1" kern="1200" dirty="0">
                          <a:solidFill>
                            <a:schemeClr val="tx1"/>
                          </a:solidFill>
                          <a:effectLst/>
                          <a:latin typeface="+mn-lt"/>
                          <a:ea typeface="+mn-ea"/>
                          <a:cs typeface="Times New Roman" panose="02020603050405020304" pitchFamily="18" charset="0"/>
                        </a:rPr>
                        <a:t>x</a:t>
                      </a:r>
                      <a:r>
                        <a:rPr lang="en-GB" sz="1600" kern="1200" baseline="30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 </a:t>
                      </a:r>
                      <a:r>
                        <a:rPr lang="en-GB" sz="1600" kern="1200" dirty="0">
                          <a:solidFill>
                            <a:schemeClr val="tx1"/>
                          </a:solidFill>
                          <a:effectLst/>
                          <a:latin typeface="Arial" panose="020B0604020202020204" pitchFamily="34" charset="0"/>
                          <a:ea typeface="+mn-ea"/>
                          <a:cs typeface="Arial" panose="020B0604020202020204" pitchFamily="34" charset="0"/>
                        </a:rPr>
                        <a:t>−</a:t>
                      </a:r>
                      <a:r>
                        <a:rPr lang="en-GB" sz="1600" kern="1200" dirty="0">
                          <a:solidFill>
                            <a:schemeClr val="tx1"/>
                          </a:solidFill>
                          <a:effectLst/>
                          <a:latin typeface="+mn-lt"/>
                          <a:ea typeface="+mn-ea"/>
                          <a:cs typeface="+mn-cs"/>
                        </a:rPr>
                        <a:t> 2), it has a </a:t>
                      </a:r>
                      <a:r>
                        <a:rPr lang="en-GB" sz="1600" b="1" i="0" kern="1200" dirty="0">
                          <a:solidFill>
                            <a:schemeClr val="tx1"/>
                          </a:solidFill>
                          <a:effectLst/>
                          <a:latin typeface="+mn-lt"/>
                          <a:ea typeface="+mn-ea"/>
                          <a:cs typeface="+mn-cs"/>
                        </a:rPr>
                        <a:t>particular</a:t>
                      </a:r>
                      <a:r>
                        <a:rPr lang="en-GB" sz="1600" kern="1200" dirty="0">
                          <a:solidFill>
                            <a:schemeClr val="tx1"/>
                          </a:solidFill>
                          <a:effectLst/>
                          <a:latin typeface="+mn-lt"/>
                          <a:ea typeface="+mn-ea"/>
                          <a:cs typeface="+mn-cs"/>
                        </a:rPr>
                        <a:t> value, which may be as yet unknown.</a:t>
                      </a:r>
                    </a:p>
                    <a:p>
                      <a:pPr marL="0" indent="0">
                        <a:buFont typeface="Arial" panose="020B0604020202020204" pitchFamily="34" charset="0"/>
                        <a:buNone/>
                      </a:pP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396862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9: Final scores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3" y="57385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FD9BEB76-BF16-4B61-83B6-20A8B72E8312}"/>
              </a:ext>
            </a:extLst>
          </p:cNvPr>
          <p:cNvSpPr txBox="1"/>
          <p:nvPr/>
        </p:nvSpPr>
        <p:spPr>
          <a:xfrm>
            <a:off x="234473" y="1247341"/>
            <a:ext cx="4339674" cy="1446550"/>
          </a:xfrm>
          <a:prstGeom prst="rect">
            <a:avLst/>
          </a:prstGeom>
          <a:noFill/>
        </p:spPr>
        <p:txBody>
          <a:bodyPr wrap="square">
            <a:spAutoFit/>
          </a:bodyPr>
          <a:lstStyle/>
          <a:p>
            <a:pPr>
              <a:buNone/>
            </a:pPr>
            <a:r>
              <a:rPr lang="en-GB" sz="2200" dirty="0"/>
              <a:t>Yusra and Felix are playing a game. They each collect two different types of tokens. These are their final scores.</a:t>
            </a:r>
          </a:p>
        </p:txBody>
      </p:sp>
      <p:sp>
        <p:nvSpPr>
          <p:cNvPr id="25" name="Pentagon 24">
            <a:extLst>
              <a:ext uri="{FF2B5EF4-FFF2-40B4-BE49-F238E27FC236}">
                <a16:creationId xmlns:a16="http://schemas.microsoft.com/office/drawing/2014/main" id="{F008034F-FDB8-4358-9717-29F5DEF68ABE}"/>
              </a:ext>
            </a:extLst>
          </p:cNvPr>
          <p:cNvSpPr>
            <a:spLocks noChangeAspect="1"/>
          </p:cNvSpPr>
          <p:nvPr/>
        </p:nvSpPr>
        <p:spPr>
          <a:xfrm>
            <a:off x="6168812" y="2109579"/>
            <a:ext cx="663752" cy="699794"/>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entagon 26">
            <a:extLst>
              <a:ext uri="{FF2B5EF4-FFF2-40B4-BE49-F238E27FC236}">
                <a16:creationId xmlns:a16="http://schemas.microsoft.com/office/drawing/2014/main" id="{26A2A86B-642D-4B2A-B43D-B0ABCFDE7AD6}"/>
              </a:ext>
            </a:extLst>
          </p:cNvPr>
          <p:cNvSpPr>
            <a:spLocks noChangeAspect="1"/>
          </p:cNvSpPr>
          <p:nvPr/>
        </p:nvSpPr>
        <p:spPr>
          <a:xfrm>
            <a:off x="8805863" y="1683922"/>
            <a:ext cx="660626" cy="696498"/>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entagon 27">
            <a:extLst>
              <a:ext uri="{FF2B5EF4-FFF2-40B4-BE49-F238E27FC236}">
                <a16:creationId xmlns:a16="http://schemas.microsoft.com/office/drawing/2014/main" id="{9B155CB2-A7D1-411A-AFF8-B89C6BCFC8D3}"/>
              </a:ext>
            </a:extLst>
          </p:cNvPr>
          <p:cNvSpPr>
            <a:spLocks noChangeAspect="1"/>
          </p:cNvSpPr>
          <p:nvPr/>
        </p:nvSpPr>
        <p:spPr>
          <a:xfrm>
            <a:off x="9369908" y="2310322"/>
            <a:ext cx="660626" cy="696498"/>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entagon 28">
            <a:extLst>
              <a:ext uri="{FF2B5EF4-FFF2-40B4-BE49-F238E27FC236}">
                <a16:creationId xmlns:a16="http://schemas.microsoft.com/office/drawing/2014/main" id="{22778073-AA4D-44BA-B55F-13951287AA41}"/>
              </a:ext>
            </a:extLst>
          </p:cNvPr>
          <p:cNvSpPr>
            <a:spLocks noChangeAspect="1"/>
          </p:cNvSpPr>
          <p:nvPr/>
        </p:nvSpPr>
        <p:spPr>
          <a:xfrm>
            <a:off x="10385073" y="2171552"/>
            <a:ext cx="660626" cy="696498"/>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entagon 29">
            <a:extLst>
              <a:ext uri="{FF2B5EF4-FFF2-40B4-BE49-F238E27FC236}">
                <a16:creationId xmlns:a16="http://schemas.microsoft.com/office/drawing/2014/main" id="{D674305B-4CE5-4001-801D-924672D89360}"/>
              </a:ext>
            </a:extLst>
          </p:cNvPr>
          <p:cNvSpPr>
            <a:spLocks noChangeAspect="1"/>
          </p:cNvSpPr>
          <p:nvPr/>
        </p:nvSpPr>
        <p:spPr>
          <a:xfrm>
            <a:off x="9355731" y="1008027"/>
            <a:ext cx="660626" cy="696498"/>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A99CEAA-4B40-453F-AEDE-960069003D34}"/>
              </a:ext>
            </a:extLst>
          </p:cNvPr>
          <p:cNvSpPr>
            <a:spLocks noChangeAspect="1"/>
          </p:cNvSpPr>
          <p:nvPr/>
        </p:nvSpPr>
        <p:spPr>
          <a:xfrm>
            <a:off x="6589708" y="1557898"/>
            <a:ext cx="670671" cy="67067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3BF0ACC-7541-45E0-8EDC-94B494357FD5}"/>
              </a:ext>
            </a:extLst>
          </p:cNvPr>
          <p:cNvSpPr>
            <a:spLocks noChangeAspect="1"/>
          </p:cNvSpPr>
          <p:nvPr/>
        </p:nvSpPr>
        <p:spPr>
          <a:xfrm>
            <a:off x="7060352" y="2263715"/>
            <a:ext cx="670671" cy="67067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8A22995-C51A-4E22-B652-89FFDCE54A61}"/>
              </a:ext>
            </a:extLst>
          </p:cNvPr>
          <p:cNvSpPr>
            <a:spLocks noChangeAspect="1"/>
          </p:cNvSpPr>
          <p:nvPr/>
        </p:nvSpPr>
        <p:spPr>
          <a:xfrm>
            <a:off x="11142153" y="2105662"/>
            <a:ext cx="667513" cy="66751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entagon 32">
            <a:extLst>
              <a:ext uri="{FF2B5EF4-FFF2-40B4-BE49-F238E27FC236}">
                <a16:creationId xmlns:a16="http://schemas.microsoft.com/office/drawing/2014/main" id="{BDDE23EC-1357-493C-9A42-F61973E6C8AF}"/>
              </a:ext>
            </a:extLst>
          </p:cNvPr>
          <p:cNvSpPr>
            <a:spLocks noChangeAspect="1"/>
          </p:cNvSpPr>
          <p:nvPr/>
        </p:nvSpPr>
        <p:spPr>
          <a:xfrm>
            <a:off x="9783324" y="1700278"/>
            <a:ext cx="660626" cy="696498"/>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entagon 33">
            <a:extLst>
              <a:ext uri="{FF2B5EF4-FFF2-40B4-BE49-F238E27FC236}">
                <a16:creationId xmlns:a16="http://schemas.microsoft.com/office/drawing/2014/main" id="{25B8BB99-28CA-4EB2-A446-0BFD2E849495}"/>
              </a:ext>
            </a:extLst>
          </p:cNvPr>
          <p:cNvSpPr>
            <a:spLocks noChangeAspect="1"/>
          </p:cNvSpPr>
          <p:nvPr/>
        </p:nvSpPr>
        <p:spPr>
          <a:xfrm>
            <a:off x="10443950" y="1356276"/>
            <a:ext cx="660626" cy="696498"/>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Pentagon 34">
            <a:extLst>
              <a:ext uri="{FF2B5EF4-FFF2-40B4-BE49-F238E27FC236}">
                <a16:creationId xmlns:a16="http://schemas.microsoft.com/office/drawing/2014/main" id="{F610E759-3686-4F14-A0F2-509752389FA0}"/>
              </a:ext>
            </a:extLst>
          </p:cNvPr>
          <p:cNvSpPr>
            <a:spLocks noChangeAspect="1"/>
          </p:cNvSpPr>
          <p:nvPr/>
        </p:nvSpPr>
        <p:spPr>
          <a:xfrm>
            <a:off x="11296900" y="1196627"/>
            <a:ext cx="660626" cy="696498"/>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Pentagon 35">
            <a:extLst>
              <a:ext uri="{FF2B5EF4-FFF2-40B4-BE49-F238E27FC236}">
                <a16:creationId xmlns:a16="http://schemas.microsoft.com/office/drawing/2014/main" id="{682ED648-9226-4480-B7F1-CCDCD4D56C6E}"/>
              </a:ext>
            </a:extLst>
          </p:cNvPr>
          <p:cNvSpPr>
            <a:spLocks noChangeAspect="1"/>
          </p:cNvSpPr>
          <p:nvPr/>
        </p:nvSpPr>
        <p:spPr>
          <a:xfrm>
            <a:off x="5408606" y="1904113"/>
            <a:ext cx="663752" cy="699794"/>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Pentagon 36">
            <a:extLst>
              <a:ext uri="{FF2B5EF4-FFF2-40B4-BE49-F238E27FC236}">
                <a16:creationId xmlns:a16="http://schemas.microsoft.com/office/drawing/2014/main" id="{83DC685C-EE8E-4A92-B2A3-ACF231B3BE09}"/>
              </a:ext>
            </a:extLst>
          </p:cNvPr>
          <p:cNvSpPr>
            <a:spLocks noChangeAspect="1"/>
          </p:cNvSpPr>
          <p:nvPr/>
        </p:nvSpPr>
        <p:spPr>
          <a:xfrm>
            <a:off x="5881755" y="1268672"/>
            <a:ext cx="663752" cy="699794"/>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DF326EBE-0012-4C4E-A228-576E984096B2}"/>
              </a:ext>
            </a:extLst>
          </p:cNvPr>
          <p:cNvSpPr txBox="1"/>
          <p:nvPr/>
        </p:nvSpPr>
        <p:spPr>
          <a:xfrm>
            <a:off x="234473" y="2954773"/>
            <a:ext cx="9548851" cy="2837700"/>
          </a:xfrm>
          <a:prstGeom prst="rect">
            <a:avLst/>
          </a:prstGeom>
          <a:noFill/>
        </p:spPr>
        <p:txBody>
          <a:bodyPr wrap="square">
            <a:spAutoFit/>
          </a:bodyPr>
          <a:lstStyle/>
          <a:p>
            <a:pPr marL="457200" indent="-457200">
              <a:buAutoNum type="alphaLcParenR"/>
            </a:pPr>
            <a:r>
              <a:rPr lang="en-GB" sz="2200" dirty="0"/>
              <a:t>Who do you think won the game? Why?</a:t>
            </a:r>
          </a:p>
          <a:p>
            <a:pPr marL="457200" indent="-457200">
              <a:buAutoNum type="alphaLcParenR"/>
            </a:pPr>
            <a:r>
              <a:rPr lang="en-GB" sz="2200" dirty="0"/>
              <a:t>If Yusra won the game, what would this tell you about the value of the circle compared to the pentagon?</a:t>
            </a:r>
          </a:p>
          <a:p>
            <a:pPr marL="457200" indent="-457200">
              <a:buAutoNum type="alphaLcParenR"/>
            </a:pPr>
            <a:r>
              <a:rPr lang="en-GB" sz="2200" dirty="0"/>
              <a:t>If the circle is worth 5, what might the pentagon be worth?</a:t>
            </a:r>
          </a:p>
          <a:p>
            <a:pPr marL="457200" indent="-457200">
              <a:buAutoNum type="alphaLcParenR"/>
            </a:pPr>
            <a:r>
              <a:rPr lang="en-GB" sz="2200" dirty="0"/>
              <a:t>If the pentagon is worth 5, what might the circle be worth?</a:t>
            </a:r>
          </a:p>
          <a:p>
            <a:pPr marL="457200" indent="-457200">
              <a:buAutoNum type="alphaLcParenR"/>
            </a:pPr>
            <a:r>
              <a:rPr lang="en-GB" sz="2200" dirty="0"/>
              <a:t>Could you write an expression to describe each person’s final score?</a:t>
            </a:r>
          </a:p>
          <a:p>
            <a:pPr marL="457200" indent="-457200">
              <a:buAutoNum type="alphaLcParenR"/>
            </a:pPr>
            <a:endParaRPr lang="en-GB" sz="2400" dirty="0"/>
          </a:p>
        </p:txBody>
      </p:sp>
      <p:sp>
        <p:nvSpPr>
          <p:cNvPr id="39" name="TextBox 38">
            <a:extLst>
              <a:ext uri="{FF2B5EF4-FFF2-40B4-BE49-F238E27FC236}">
                <a16:creationId xmlns:a16="http://schemas.microsoft.com/office/drawing/2014/main" id="{2434EC79-F2E5-40D8-B6EF-C7B95D95F36C}"/>
              </a:ext>
            </a:extLst>
          </p:cNvPr>
          <p:cNvSpPr txBox="1"/>
          <p:nvPr/>
        </p:nvSpPr>
        <p:spPr>
          <a:xfrm>
            <a:off x="4670601" y="1093139"/>
            <a:ext cx="1211154" cy="430887"/>
          </a:xfrm>
          <a:prstGeom prst="rect">
            <a:avLst/>
          </a:prstGeom>
          <a:noFill/>
        </p:spPr>
        <p:txBody>
          <a:bodyPr wrap="square">
            <a:spAutoFit/>
          </a:bodyPr>
          <a:lstStyle/>
          <a:p>
            <a:pPr>
              <a:buNone/>
            </a:pPr>
            <a:r>
              <a:rPr lang="en-GB" sz="2200" b="1" dirty="0"/>
              <a:t>Yusra</a:t>
            </a:r>
          </a:p>
        </p:txBody>
      </p:sp>
      <p:sp>
        <p:nvSpPr>
          <p:cNvPr id="40" name="TextBox 39">
            <a:extLst>
              <a:ext uri="{FF2B5EF4-FFF2-40B4-BE49-F238E27FC236}">
                <a16:creationId xmlns:a16="http://schemas.microsoft.com/office/drawing/2014/main" id="{92C1CD98-14F4-437F-96D4-FEEAE5FFE389}"/>
              </a:ext>
            </a:extLst>
          </p:cNvPr>
          <p:cNvSpPr txBox="1"/>
          <p:nvPr/>
        </p:nvSpPr>
        <p:spPr>
          <a:xfrm>
            <a:off x="8144577" y="1093139"/>
            <a:ext cx="1211154" cy="430887"/>
          </a:xfrm>
          <a:prstGeom prst="rect">
            <a:avLst/>
          </a:prstGeom>
          <a:noFill/>
        </p:spPr>
        <p:txBody>
          <a:bodyPr wrap="square">
            <a:spAutoFit/>
          </a:bodyPr>
          <a:lstStyle/>
          <a:p>
            <a:pPr>
              <a:buNone/>
            </a:pPr>
            <a:r>
              <a:rPr lang="en-GB" sz="2200" b="1" dirty="0"/>
              <a:t>Felix</a:t>
            </a:r>
          </a:p>
        </p:txBody>
      </p:sp>
      <p:sp>
        <p:nvSpPr>
          <p:cNvPr id="41" name="TextBox 40">
            <a:extLst>
              <a:ext uri="{FF2B5EF4-FFF2-40B4-BE49-F238E27FC236}">
                <a16:creationId xmlns:a16="http://schemas.microsoft.com/office/drawing/2014/main" id="{A18812EC-1A96-40B7-8D11-783D042C2767}"/>
              </a:ext>
            </a:extLst>
          </p:cNvPr>
          <p:cNvSpPr txBox="1"/>
          <p:nvPr/>
        </p:nvSpPr>
        <p:spPr>
          <a:xfrm>
            <a:off x="1059406" y="5610659"/>
            <a:ext cx="7365403" cy="769441"/>
          </a:xfrm>
          <a:prstGeom prst="rect">
            <a:avLst/>
          </a:prstGeom>
          <a:noFill/>
        </p:spPr>
        <p:txBody>
          <a:bodyPr wrap="square">
            <a:spAutoFit/>
          </a:bodyPr>
          <a:lstStyle/>
          <a:p>
            <a:pPr>
              <a:buNone/>
            </a:pPr>
            <a:r>
              <a:rPr lang="en-GB" sz="2200" dirty="0"/>
              <a:t>Suggest some other values for the pentagon and circle. What is the smallest and largest each could be?</a:t>
            </a:r>
          </a:p>
        </p:txBody>
      </p:sp>
    </p:spTree>
    <p:extLst>
      <p:ext uri="{BB962C8B-B14F-4D97-AF65-F5344CB8AC3E}">
        <p14:creationId xmlns:p14="http://schemas.microsoft.com/office/powerpoint/2010/main" val="277958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7" grpId="0" animBg="1"/>
      <p:bldP spid="28" grpId="0" animBg="1"/>
      <p:bldP spid="29" grpId="0" animBg="1"/>
      <p:bldP spid="30" grpId="0" animBg="1"/>
      <p:bldP spid="10" grpId="0" animBg="1"/>
      <p:bldP spid="31" grpId="0" animBg="1"/>
      <p:bldP spid="32" grpId="0" animBg="1"/>
      <p:bldP spid="33" grpId="0" animBg="1"/>
      <p:bldP spid="34" grpId="0" animBg="1"/>
      <p:bldP spid="35" grpId="0" animBg="1"/>
      <p:bldP spid="36" grpId="0" animBg="1"/>
      <p:bldP spid="37" grpId="0" animBg="1"/>
      <p:bldP spid="38" grpId="0" build="p"/>
      <p:bldP spid="39" grpId="0"/>
      <p:bldP spid="40"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9474996"/>
              </p:ext>
            </p:extLst>
          </p:nvPr>
        </p:nvGraphicFramePr>
        <p:xfrm>
          <a:off x="267128" y="764705"/>
          <a:ext cx="11766038" cy="5465342"/>
        </p:xfrm>
        <a:graphic>
          <a:graphicData uri="http://schemas.openxmlformats.org/drawingml/2006/table">
            <a:tbl>
              <a:tblPr firstRow="1" bandRow="1">
                <a:tableStyleId>{5940675A-B579-460E-94D1-54222C63F5DA}</a:tableStyleId>
              </a:tblPr>
              <a:tblGrid>
                <a:gridCol w="6369199">
                  <a:extLst>
                    <a:ext uri="{9D8B030D-6E8A-4147-A177-3AD203B41FA5}">
                      <a16:colId xmlns:a16="http://schemas.microsoft.com/office/drawing/2014/main" val="695237181"/>
                    </a:ext>
                  </a:extLst>
                </a:gridCol>
                <a:gridCol w="5396839">
                  <a:extLst>
                    <a:ext uri="{9D8B030D-6E8A-4147-A177-3AD203B41FA5}">
                      <a16:colId xmlns:a16="http://schemas.microsoft.com/office/drawing/2014/main" val="300072507"/>
                    </a:ext>
                  </a:extLst>
                </a:gridCol>
              </a:tblGrid>
              <a:tr h="348154">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32782">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Avoid part e, so that students can focus on interpreting the scores before introducing the idea of algebraic expressions in later teaching.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suggest some other possible values for the shapes in the ‘further thinking’ question; adding further information (such as ‘Yusra’s score was twice Felix’s score’, or ‘the difference between their scores was even’) could further deepen their thinking.</a:t>
                      </a:r>
                    </a:p>
                    <a:p>
                      <a:endParaRPr lang="en-GB" sz="1600" u="none" dirty="0"/>
                    </a:p>
                    <a:p>
                      <a:r>
                        <a:rPr lang="en-GB" sz="1600" b="1" i="0" u="none" dirty="0"/>
                        <a:t>Representations</a:t>
                      </a:r>
                    </a:p>
                    <a:p>
                      <a:r>
                        <a:rPr lang="en-GB" sz="1600" b="0" i="0" u="none" dirty="0"/>
                        <a:t>Here, shapes are used to represent unknown numbers as a precursor to letters. The key to understanding of this representation is that, even though Felix has more shapes, we do not know that he has a greater score without more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instinctively think that Felix has won as he has more counters, so the first point of assessment is to explore whether they can understand that Yusra winning means that the circle must have a greater value than the pentagon. This leads to a wider point about algebraic expressions: unknowns can take any value, and that we cannot compare their size without first defining either specific values or a range of values.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e </a:t>
                      </a:r>
                      <a:r>
                        <a:rPr lang="en-GB" sz="1600" b="0" i="0" u="none" dirty="0"/>
                        <a:t>does ask students to write an expression to link this representation to the more formal algebraic learning at Key Stage 3. Depending on students confidence with algebra, teachers may choose not to ask this at this stage. Instead, they may choose to spend more time exploring if students understand how the possible different values of the shapes affect the total scores.</a:t>
                      </a:r>
                      <a:endParaRPr lang="en-GB" sz="1600" dirty="0"/>
                    </a:p>
                  </a:txBody>
                  <a:tcPr/>
                </a:tc>
                <a:extLst>
                  <a:ext uri="{0D108BD9-81ED-4DB2-BD59-A6C34878D82A}">
                    <a16:rowId xmlns:a16="http://schemas.microsoft.com/office/drawing/2014/main" val="1616516725"/>
                  </a:ext>
                </a:extLst>
              </a:tr>
              <a:tr h="106212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 example of a </a:t>
                      </a:r>
                      <a:r>
                        <a:rPr lang="en-GB" sz="1600" dirty="0"/>
                        <a:t>similar premise (but where the combinations of shapes are assigned actual totals so that students can find each value) can be found in the Key Stage 2 SATs papers: </a:t>
                      </a:r>
                      <a:r>
                        <a:rPr lang="en-GB" sz="1600" b="0" dirty="0"/>
                        <a:t>2018 Paper 2 (reasoning) question 21. Past papers can be readily found online.</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5089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Using these Checkpoints </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63354" y="1196752"/>
            <a:ext cx="10026400" cy="5112568"/>
          </a:xfrm>
        </p:spPr>
        <p:txBody>
          <a:bodyPr vert="horz" lIns="91440" tIns="45720" rIns="91440" bIns="45720" rtlCol="0" anchor="t">
            <a:normAutofit/>
          </a:bodyPr>
          <a:lstStyle/>
          <a:p>
            <a:r>
              <a:rPr lang="en-GB" sz="2000" dirty="0"/>
              <a:t>Students’ experience of algebraic thinking in primary school is quite different from the formal algebra and conventions that they will learn in Key Stage 3. For this reason, each section progresses from exploring concrete and pictorial representations to introducing more abstract representations.</a:t>
            </a:r>
          </a:p>
          <a:p>
            <a:r>
              <a:rPr lang="en-GB" sz="2000" dirty="0"/>
              <a:t>Some of the additional activities have been designed to act as a bridge between Key Stages, rather than assessing understanding of Key Stage 2 content. </a:t>
            </a:r>
          </a:p>
          <a:p>
            <a:r>
              <a:rPr lang="en-GB" sz="2000" dirty="0"/>
              <a:t>Some activities may be helpful for introducing Key Stage 3 concepts. For example, Additional activity J uses a familiar manipulative from primary (number tiles) and explores a new concept for the secondary classroom (formulae).</a:t>
            </a:r>
          </a:p>
          <a:p>
            <a:r>
              <a:rPr lang="en-GB" sz="2000" dirty="0"/>
              <a:t>Some activities can be used assess understanding in a Key Stage 3 unit of work. For example, Additional activity G is closely related to Checkpoint 12 so interesting comparisons can be made to see how much students’ thinking has moved on.  </a:t>
            </a:r>
          </a:p>
          <a:p>
            <a:r>
              <a:rPr lang="en-GB" sz="2000" dirty="0"/>
              <a:t>The notes for each slide make it clear how it is best used. </a:t>
            </a:r>
          </a:p>
          <a:p>
            <a:pPr marL="0" indent="0">
              <a:buNone/>
            </a:pPr>
            <a:endParaRPr lang="en-GB" sz="2200" dirty="0"/>
          </a:p>
        </p:txBody>
      </p:sp>
    </p:spTree>
    <p:extLst>
      <p:ext uri="{BB962C8B-B14F-4D97-AF65-F5344CB8AC3E}">
        <p14:creationId xmlns:p14="http://schemas.microsoft.com/office/powerpoint/2010/main" val="376207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74546-9B2F-4B08-ABCE-DE4E63161D2C}"/>
              </a:ext>
            </a:extLst>
          </p:cNvPr>
          <p:cNvSpPr>
            <a:spLocks noGrp="1"/>
          </p:cNvSpPr>
          <p:nvPr>
            <p:ph type="body" sz="quarter" idx="10"/>
          </p:nvPr>
        </p:nvSpPr>
        <p:spPr>
          <a:xfrm>
            <a:off x="240288" y="1124745"/>
            <a:ext cx="11702330" cy="1343388"/>
          </a:xfrm>
        </p:spPr>
        <p:txBody>
          <a:bodyPr>
            <a:normAutofit/>
          </a:bodyPr>
          <a:lstStyle/>
          <a:p>
            <a:r>
              <a:rPr lang="en-GB" sz="2200" dirty="0"/>
              <a:t>Sam is making a roast dinner. He needs to know how long to cook the lamb for.                 His recipe book gives two options for the cooking times, in minutes:</a:t>
            </a:r>
          </a:p>
        </p:txBody>
      </p:sp>
      <p:sp>
        <p:nvSpPr>
          <p:cNvPr id="3" name="Text Placeholder 2">
            <a:extLst>
              <a:ext uri="{FF2B5EF4-FFF2-40B4-BE49-F238E27FC236}">
                <a16:creationId xmlns:a16="http://schemas.microsoft.com/office/drawing/2014/main" id="{4FA15EE7-43FE-4EE6-9C69-04263BB1F8F3}"/>
              </a:ext>
            </a:extLst>
          </p:cNvPr>
          <p:cNvSpPr>
            <a:spLocks noGrp="1"/>
          </p:cNvSpPr>
          <p:nvPr>
            <p:ph type="body" sz="quarter" idx="11"/>
          </p:nvPr>
        </p:nvSpPr>
        <p:spPr/>
        <p:txBody>
          <a:bodyPr/>
          <a:lstStyle/>
          <a:p>
            <a:r>
              <a:rPr lang="en-GB" dirty="0"/>
              <a:t>Checkpoint 10: Roast dinner </a:t>
            </a:r>
          </a:p>
        </p:txBody>
      </p:sp>
      <p:sp>
        <p:nvSpPr>
          <p:cNvPr id="4" name="TextBox 3">
            <a:extLst>
              <a:ext uri="{FF2B5EF4-FFF2-40B4-BE49-F238E27FC236}">
                <a16:creationId xmlns:a16="http://schemas.microsoft.com/office/drawing/2014/main" id="{CB879BF8-89E6-4116-BD1A-DCEA15CE2721}"/>
              </a:ext>
            </a:extLst>
          </p:cNvPr>
          <p:cNvSpPr txBox="1"/>
          <p:nvPr/>
        </p:nvSpPr>
        <p:spPr>
          <a:xfrm>
            <a:off x="1929402" y="1919982"/>
            <a:ext cx="3137397" cy="837152"/>
          </a:xfrm>
          <a:prstGeom prst="rect">
            <a:avLst/>
          </a:prstGeom>
          <a:noFill/>
        </p:spPr>
        <p:txBody>
          <a:bodyPr wrap="none" rtlCol="0">
            <a:spAutoFit/>
          </a:bodyPr>
          <a:lstStyle/>
          <a:p>
            <a:pPr algn="ctr">
              <a:buNone/>
            </a:pPr>
            <a:r>
              <a:rPr lang="en-GB" sz="2200" b="1" dirty="0">
                <a:solidFill>
                  <a:srgbClr val="00628C"/>
                </a:solidFill>
              </a:rPr>
              <a:t>Medium:</a:t>
            </a:r>
          </a:p>
          <a:p>
            <a:pPr algn="ctr">
              <a:buNone/>
            </a:pPr>
            <a:r>
              <a:rPr lang="en-GB" sz="2200" dirty="0">
                <a:solidFill>
                  <a:srgbClr val="00628C"/>
                </a:solidFill>
              </a:rPr>
              <a:t>40 × weight (in kg) + 20</a:t>
            </a:r>
          </a:p>
        </p:txBody>
      </p:sp>
      <p:sp>
        <p:nvSpPr>
          <p:cNvPr id="5" name="TextBox 4">
            <a:extLst>
              <a:ext uri="{FF2B5EF4-FFF2-40B4-BE49-F238E27FC236}">
                <a16:creationId xmlns:a16="http://schemas.microsoft.com/office/drawing/2014/main" id="{01D11158-96F7-41B5-A303-F39B09725250}"/>
              </a:ext>
            </a:extLst>
          </p:cNvPr>
          <p:cNvSpPr txBox="1"/>
          <p:nvPr/>
        </p:nvSpPr>
        <p:spPr>
          <a:xfrm>
            <a:off x="6936010" y="1919982"/>
            <a:ext cx="3137397" cy="837152"/>
          </a:xfrm>
          <a:prstGeom prst="rect">
            <a:avLst/>
          </a:prstGeom>
          <a:noFill/>
        </p:spPr>
        <p:txBody>
          <a:bodyPr wrap="none" rtlCol="0">
            <a:spAutoFit/>
          </a:bodyPr>
          <a:lstStyle/>
          <a:p>
            <a:pPr algn="ctr">
              <a:buNone/>
            </a:pPr>
            <a:r>
              <a:rPr lang="en-GB" sz="2200" b="1" dirty="0">
                <a:solidFill>
                  <a:srgbClr val="00628C"/>
                </a:solidFill>
              </a:rPr>
              <a:t>Well done:</a:t>
            </a:r>
          </a:p>
          <a:p>
            <a:pPr algn="ctr">
              <a:buNone/>
            </a:pPr>
            <a:r>
              <a:rPr lang="en-GB" sz="2200" dirty="0">
                <a:solidFill>
                  <a:srgbClr val="00628C"/>
                </a:solidFill>
              </a:rPr>
              <a:t>50 × weight (in kg) + 20</a:t>
            </a:r>
          </a:p>
        </p:txBody>
      </p:sp>
      <p:sp>
        <p:nvSpPr>
          <p:cNvPr id="7" name="TextBox 6">
            <a:extLst>
              <a:ext uri="{FF2B5EF4-FFF2-40B4-BE49-F238E27FC236}">
                <a16:creationId xmlns:a16="http://schemas.microsoft.com/office/drawing/2014/main" id="{7A599288-BFF9-4AAA-B288-128B7B7C6BE5}"/>
              </a:ext>
            </a:extLst>
          </p:cNvPr>
          <p:cNvSpPr txBox="1"/>
          <p:nvPr/>
        </p:nvSpPr>
        <p:spPr>
          <a:xfrm>
            <a:off x="249382" y="2917851"/>
            <a:ext cx="10076146" cy="3613297"/>
          </a:xfrm>
          <a:prstGeom prst="rect">
            <a:avLst/>
          </a:prstGeom>
          <a:noFill/>
        </p:spPr>
        <p:txBody>
          <a:bodyPr wrap="square" rtlCol="0">
            <a:spAutoFit/>
          </a:bodyPr>
          <a:lstStyle/>
          <a:p>
            <a:pPr marL="514350" indent="-514350">
              <a:buFont typeface="+mj-lt"/>
              <a:buAutoNum type="alphaLcParenR"/>
            </a:pPr>
            <a:r>
              <a:rPr lang="en-GB" sz="2200" dirty="0"/>
              <a:t>What’s the same and what’s different about the two recipes?</a:t>
            </a:r>
          </a:p>
          <a:p>
            <a:pPr marL="514350" indent="-514350">
              <a:buFont typeface="+mj-lt"/>
              <a:buAutoNum type="alphaLcParenR"/>
            </a:pPr>
            <a:r>
              <a:rPr lang="en-GB" sz="2200" dirty="0"/>
              <a:t>How long will he need to cook the lamb to </a:t>
            </a:r>
            <a:r>
              <a:rPr lang="en-GB" sz="2200" b="1" dirty="0"/>
              <a:t>medium</a:t>
            </a:r>
            <a:r>
              <a:rPr lang="en-GB" sz="2200" dirty="0"/>
              <a:t> if it weighs:</a:t>
            </a:r>
          </a:p>
          <a:p>
            <a:pPr marL="1885950" lvl="3" indent="-514350"/>
            <a:r>
              <a:rPr lang="en-GB" sz="2200" dirty="0"/>
              <a:t>1 kg</a:t>
            </a:r>
          </a:p>
          <a:p>
            <a:pPr marL="1885950" lvl="3" indent="-514350"/>
            <a:r>
              <a:rPr lang="en-GB" sz="2200" dirty="0"/>
              <a:t>2 kg</a:t>
            </a:r>
          </a:p>
          <a:p>
            <a:pPr marL="1885950" lvl="3" indent="-514350"/>
            <a:r>
              <a:rPr lang="en-GB" sz="2200" dirty="0"/>
              <a:t>1.5 kg.</a:t>
            </a:r>
          </a:p>
          <a:p>
            <a:pPr marL="514350" indent="-514350">
              <a:buFont typeface="+mj-lt"/>
              <a:buAutoNum type="alphaLcParenR"/>
            </a:pPr>
            <a:r>
              <a:rPr lang="en-GB" sz="2200" dirty="0"/>
              <a:t>How much longer would he need each time if he wanted the lamb to be </a:t>
            </a:r>
            <a:r>
              <a:rPr lang="en-GB" sz="2200" b="1" dirty="0"/>
              <a:t>well done</a:t>
            </a:r>
            <a:r>
              <a:rPr lang="en-GB" sz="2200" dirty="0"/>
              <a:t>?</a:t>
            </a:r>
          </a:p>
          <a:p>
            <a:pPr marL="514350" indent="-514350">
              <a:buFont typeface="+mj-lt"/>
              <a:buAutoNum type="alphaLcParenR"/>
            </a:pPr>
            <a:endParaRPr lang="en-GB" sz="2200" dirty="0"/>
          </a:p>
          <a:p>
            <a:pPr marL="514350" indent="-514350">
              <a:buFont typeface="+mj-lt"/>
              <a:buAutoNum type="alphaLcParenR"/>
            </a:pPr>
            <a:endParaRPr lang="en-GB" sz="2200" dirty="0"/>
          </a:p>
        </p:txBody>
      </p:sp>
      <p:sp>
        <p:nvSpPr>
          <p:cNvPr id="9" name="TextBox 8">
            <a:extLst>
              <a:ext uri="{FF2B5EF4-FFF2-40B4-BE49-F238E27FC236}">
                <a16:creationId xmlns:a16="http://schemas.microsoft.com/office/drawing/2014/main" id="{2F8D9EA7-E6E1-4CB8-9BE8-38630A978CDF}"/>
              </a:ext>
            </a:extLst>
          </p:cNvPr>
          <p:cNvSpPr txBox="1"/>
          <p:nvPr/>
        </p:nvSpPr>
        <p:spPr>
          <a:xfrm>
            <a:off x="1087275" y="5733255"/>
            <a:ext cx="7552722" cy="769441"/>
          </a:xfrm>
          <a:prstGeom prst="rect">
            <a:avLst/>
          </a:prstGeom>
          <a:noFill/>
        </p:spPr>
        <p:txBody>
          <a:bodyPr wrap="square">
            <a:spAutoFit/>
          </a:bodyPr>
          <a:lstStyle/>
          <a:p>
            <a:pPr>
              <a:buNone/>
            </a:pPr>
            <a:r>
              <a:rPr lang="en-GB" sz="2200" dirty="0"/>
              <a:t>Sam actually cooked the lamb for 2 hours 20 minutes. What weight might it have been?</a:t>
            </a:r>
          </a:p>
        </p:txBody>
      </p:sp>
      <p:sp>
        <p:nvSpPr>
          <p:cNvPr id="10" name="Action Button: Help 9">
            <a:hlinkClick r:id="" action="ppaction://noaction" highlightClick="1"/>
            <a:extLst>
              <a:ext uri="{FF2B5EF4-FFF2-40B4-BE49-F238E27FC236}">
                <a16:creationId xmlns:a16="http://schemas.microsoft.com/office/drawing/2014/main" id="{567BA324-D94A-4634-9C9F-1D1156577EF5}"/>
              </a:ext>
            </a:extLst>
          </p:cNvPr>
          <p:cNvSpPr/>
          <p:nvPr/>
        </p:nvSpPr>
        <p:spPr>
          <a:xfrm>
            <a:off x="249382" y="5788203"/>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3692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7" grpId="0" build="p"/>
      <p:bldP spid="9"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42218740"/>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133672">
                  <a:extLst>
                    <a:ext uri="{9D8B030D-6E8A-4147-A177-3AD203B41FA5}">
                      <a16:colId xmlns:a16="http://schemas.microsoft.com/office/drawing/2014/main" val="695237181"/>
                    </a:ext>
                  </a:extLst>
                </a:gridCol>
                <a:gridCol w="56323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Teachers may wish to give students writing frames for the formulae, with blank spaces to substitute the weights (such as 40</a:t>
                      </a:r>
                      <a:r>
                        <a:rPr lang="en-GB" sz="1600" i="1" u="none" dirty="0"/>
                        <a:t> × __ + </a:t>
                      </a:r>
                      <a:r>
                        <a:rPr lang="en-GB" sz="1600" i="0" u="none" dirty="0"/>
                        <a:t>20</a:t>
                      </a:r>
                      <a:r>
                        <a:rPr lang="en-GB" sz="1600" i="1" u="none" dirty="0"/>
                        <a:t> = __</a:t>
                      </a:r>
                      <a:r>
                        <a:rPr lang="en-GB" sz="1600" i="0" u="none" dirty="0"/>
                        <a:t>). An example is provided in '</a:t>
                      </a:r>
                      <a:r>
                        <a:rPr lang="en-GB" sz="1600" i="0" u="none" dirty="0">
                          <a:hlinkClick r:id="rId3" action="ppaction://hlinksldjump"/>
                        </a:rPr>
                        <a:t>Printable resources</a:t>
                      </a:r>
                      <a:r>
                        <a:rPr lang="en-GB" sz="1600" i="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Students could be challenged to find more possible weights from given cooking times, particularly with the introduction of actual cooking times. For example, ‘Sam took his lamb out of the oven at 6.15 pm. If he started cooking at 2.40 pm, what weight might he have cooked?’</a:t>
                      </a:r>
                    </a:p>
                    <a:p>
                      <a:endParaRPr lang="en-GB" sz="1600" u="none" dirty="0"/>
                    </a:p>
                    <a:p>
                      <a:r>
                        <a:rPr lang="en-GB" sz="1600" b="1" i="0" u="none" dirty="0"/>
                        <a:t>Representations</a:t>
                      </a:r>
                    </a:p>
                    <a:p>
                      <a:r>
                        <a:rPr lang="en-GB" sz="1600" b="0" i="0" u="none" dirty="0"/>
                        <a:t>A worded formula is used here. Other representations are not suggested, as the intention is to check understanding of this formula. However, teachers may find that a bar model or similar visual supports their explanation of constants and variables.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Firstly, see whether students can understand worded formulae, and successfully substitute in values. Part a offers an opportunity to discuss the formulae without considering substitution, to check students are happy with the context and the culinary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two formulae, and values selected, have been chosen to see how deep this understanding of the formula goes. Do students think that they need to substitute in each time, or do they recognise the relationships between the weights/times given and use their previous answers? If they do use these relationships, do they also understand that the ‘20 minutes’ is a constant and so is not doubled when the weight is doubled?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understanding teachers glean from this will help support planning of future teaching of algebraic manipulation.</a:t>
                      </a:r>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Other contexts for worded formulae can be found in the Key Stage 2 SATs papers</a:t>
                      </a:r>
                      <a:r>
                        <a:rPr lang="en-GB" sz="1600" dirty="0"/>
                        <a:t>, including 2017 Paper 2 (reasoning) question 11, 2018 Paper 3 (reasoning) question 15, and 2019 Paper 2 (reasoning) question 10. Past papers can be readily found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Activity </a:t>
                      </a:r>
                      <a:r>
                        <a:rPr lang="en-GB" sz="1600" dirty="0">
                          <a:hlinkClick r:id="rId4" action="ppaction://hlinksldjump"/>
                        </a:rPr>
                        <a:t>J</a:t>
                      </a:r>
                      <a:r>
                        <a:rPr lang="en-GB" sz="1600" dirty="0"/>
                        <a:t> explores algebraic formulae but with a familiar Key Stage 1/2 representation.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14271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11: </a:t>
            </a:r>
            <a:r>
              <a:rPr lang="en-GB" i="1" dirty="0"/>
              <a:t>x </a:t>
            </a:r>
            <a:r>
              <a:rPr lang="en-GB" dirty="0"/>
              <a:t>+ </a:t>
            </a:r>
            <a:r>
              <a:rPr lang="en-GB" i="1" dirty="0"/>
              <a:t>y</a:t>
            </a:r>
            <a:r>
              <a:rPr lang="en-GB" dirty="0"/>
              <a:t> = 20</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5840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F4A1DDFC-E5F0-4ABE-8873-BD2FC95E5CDD}"/>
              </a:ext>
            </a:extLst>
          </p:cNvPr>
          <p:cNvSpPr txBox="1"/>
          <p:nvPr/>
        </p:nvSpPr>
        <p:spPr>
          <a:xfrm>
            <a:off x="4362771" y="1281709"/>
            <a:ext cx="2961067" cy="830997"/>
          </a:xfrm>
          <a:prstGeom prst="rect">
            <a:avLst/>
          </a:prstGeom>
          <a:noFill/>
        </p:spPr>
        <p:txBody>
          <a:bodyPr wrap="none" rtlCol="0">
            <a:spAutoFit/>
          </a:bodyPr>
          <a:lstStyle/>
          <a:p>
            <a:pPr>
              <a:buNone/>
            </a:pPr>
            <a:r>
              <a:rPr lang="en-GB" sz="4800" i="1" dirty="0">
                <a:solidFill>
                  <a:srgbClr val="00628C"/>
                </a:solidFill>
              </a:rPr>
              <a:t>x</a:t>
            </a:r>
            <a:r>
              <a:rPr lang="en-GB" sz="4800" dirty="0">
                <a:solidFill>
                  <a:srgbClr val="00628C"/>
                </a:solidFill>
              </a:rPr>
              <a:t> + </a:t>
            </a:r>
            <a:r>
              <a:rPr lang="en-GB" sz="4800" i="1" dirty="0">
                <a:solidFill>
                  <a:srgbClr val="00628C"/>
                </a:solidFill>
              </a:rPr>
              <a:t>y</a:t>
            </a:r>
            <a:r>
              <a:rPr lang="en-GB" sz="4800" dirty="0">
                <a:solidFill>
                  <a:srgbClr val="00628C"/>
                </a:solidFill>
              </a:rPr>
              <a:t> = 20</a:t>
            </a:r>
          </a:p>
        </p:txBody>
      </p:sp>
      <p:sp>
        <p:nvSpPr>
          <p:cNvPr id="15" name="TextBox 14">
            <a:extLst>
              <a:ext uri="{FF2B5EF4-FFF2-40B4-BE49-F238E27FC236}">
                <a16:creationId xmlns:a16="http://schemas.microsoft.com/office/drawing/2014/main" id="{EC1126E1-6BE6-4096-8FF8-3B0468BADDBB}"/>
              </a:ext>
            </a:extLst>
          </p:cNvPr>
          <p:cNvSpPr txBox="1"/>
          <p:nvPr/>
        </p:nvSpPr>
        <p:spPr>
          <a:xfrm>
            <a:off x="785542" y="2857631"/>
            <a:ext cx="10647259" cy="1649682"/>
          </a:xfrm>
          <a:prstGeom prst="rect">
            <a:avLst/>
          </a:prstGeom>
          <a:noFill/>
        </p:spPr>
        <p:txBody>
          <a:bodyPr wrap="square" numCol="2">
            <a:spAutoFit/>
          </a:bodyPr>
          <a:lstStyle/>
          <a:p>
            <a:pPr marL="457200" indent="-457200">
              <a:buAutoNum type="alphaLcParenR"/>
            </a:pPr>
            <a:r>
              <a:rPr lang="en-GB" sz="2200" dirty="0"/>
              <a:t>They are both odd</a:t>
            </a:r>
          </a:p>
          <a:p>
            <a:pPr marL="457200" indent="-457200">
              <a:buAutoNum type="alphaLcParenR"/>
            </a:pPr>
            <a:r>
              <a:rPr lang="en-GB" sz="2200" dirty="0"/>
              <a:t>They are both even</a:t>
            </a:r>
          </a:p>
          <a:p>
            <a:pPr marL="457200" indent="-457200">
              <a:buFont typeface="Arial" panose="020B0604020202020204" pitchFamily="34" charset="0"/>
              <a:buAutoNum type="alphaLcParenR"/>
            </a:pPr>
            <a:r>
              <a:rPr lang="en-GB" sz="2200" dirty="0"/>
              <a:t>Only one is even</a:t>
            </a:r>
          </a:p>
          <a:p>
            <a:pPr marL="457200" indent="-457200">
              <a:buAutoNum type="alphaLcParenR"/>
            </a:pPr>
            <a:r>
              <a:rPr lang="en-GB" sz="2200" dirty="0"/>
              <a:t>They are both prime</a:t>
            </a:r>
          </a:p>
          <a:p>
            <a:pPr marL="457200" indent="-457200">
              <a:buAutoNum type="alphaLcParenR"/>
            </a:pPr>
            <a:r>
              <a:rPr lang="en-GB" sz="2200" dirty="0"/>
              <a:t>They are both multiples of 3</a:t>
            </a:r>
          </a:p>
          <a:p>
            <a:pPr marL="457200" indent="-457200">
              <a:buAutoNum type="alphaLcParenR"/>
            </a:pPr>
            <a:r>
              <a:rPr lang="en-GB" sz="2200" dirty="0"/>
              <a:t>They are both multiples of 4</a:t>
            </a:r>
          </a:p>
          <a:p>
            <a:pPr marL="457200" indent="-457200">
              <a:buAutoNum type="alphaLcParenR"/>
            </a:pPr>
            <a:r>
              <a:rPr lang="en-GB" sz="2200" dirty="0"/>
              <a:t>One is three times the other</a:t>
            </a:r>
          </a:p>
          <a:p>
            <a:pPr marL="457200" indent="-457200">
              <a:buAutoNum type="alphaLcParenR"/>
            </a:pPr>
            <a:r>
              <a:rPr lang="en-GB" sz="2200" dirty="0"/>
              <a:t>One is half the other?</a:t>
            </a:r>
          </a:p>
        </p:txBody>
      </p:sp>
      <p:sp>
        <p:nvSpPr>
          <p:cNvPr id="17" name="TextBox 16">
            <a:extLst>
              <a:ext uri="{FF2B5EF4-FFF2-40B4-BE49-F238E27FC236}">
                <a16:creationId xmlns:a16="http://schemas.microsoft.com/office/drawing/2014/main" id="{99D0BB9F-ECC7-44A6-908F-A614BA1B6C5F}"/>
              </a:ext>
            </a:extLst>
          </p:cNvPr>
          <p:cNvSpPr txBox="1"/>
          <p:nvPr/>
        </p:nvSpPr>
        <p:spPr>
          <a:xfrm>
            <a:off x="234474" y="2205645"/>
            <a:ext cx="11957526" cy="430887"/>
          </a:xfrm>
          <a:prstGeom prst="rect">
            <a:avLst/>
          </a:prstGeom>
          <a:noFill/>
        </p:spPr>
        <p:txBody>
          <a:bodyPr wrap="square">
            <a:spAutoFit/>
          </a:bodyPr>
          <a:lstStyle/>
          <a:p>
            <a:pPr>
              <a:buNone/>
            </a:pPr>
            <a:r>
              <a:rPr lang="en-GB" sz="2200" dirty="0"/>
              <a:t>Is it possible to find values for </a:t>
            </a:r>
            <a:r>
              <a:rPr lang="en-GB" sz="2200" i="1" dirty="0"/>
              <a:t>x</a:t>
            </a:r>
            <a:r>
              <a:rPr lang="en-GB" sz="2200" dirty="0"/>
              <a:t> and </a:t>
            </a:r>
            <a:r>
              <a:rPr lang="en-GB" sz="2200" i="1" dirty="0"/>
              <a:t>y</a:t>
            </a:r>
            <a:r>
              <a:rPr lang="en-GB" sz="2200" dirty="0"/>
              <a:t> if:</a:t>
            </a:r>
          </a:p>
        </p:txBody>
      </p:sp>
      <p:sp>
        <p:nvSpPr>
          <p:cNvPr id="19" name="TextBox 18">
            <a:extLst>
              <a:ext uri="{FF2B5EF4-FFF2-40B4-BE49-F238E27FC236}">
                <a16:creationId xmlns:a16="http://schemas.microsoft.com/office/drawing/2014/main" id="{96839872-7A3B-4800-888E-6ED2DF013363}"/>
              </a:ext>
            </a:extLst>
          </p:cNvPr>
          <p:cNvSpPr txBox="1"/>
          <p:nvPr/>
        </p:nvSpPr>
        <p:spPr>
          <a:xfrm>
            <a:off x="1086939" y="5403454"/>
            <a:ext cx="8200899" cy="769441"/>
          </a:xfrm>
          <a:prstGeom prst="rect">
            <a:avLst/>
          </a:prstGeom>
          <a:noFill/>
        </p:spPr>
        <p:txBody>
          <a:bodyPr wrap="square">
            <a:spAutoFit/>
          </a:bodyPr>
          <a:lstStyle/>
          <a:p>
            <a:pPr>
              <a:buNone/>
            </a:pPr>
            <a:r>
              <a:rPr lang="en-GB" sz="2200" dirty="0"/>
              <a:t>Some of the conditions above were impossible. Which ones? How could you change the question to make them possible? </a:t>
            </a:r>
          </a:p>
        </p:txBody>
      </p:sp>
    </p:spTree>
    <p:extLst>
      <p:ext uri="{BB962C8B-B14F-4D97-AF65-F5344CB8AC3E}">
        <p14:creationId xmlns:p14="http://schemas.microsoft.com/office/powerpoint/2010/main" val="123050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build="p"/>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490716587"/>
              </p:ext>
            </p:extLst>
          </p:nvPr>
        </p:nvGraphicFramePr>
        <p:xfrm>
          <a:off x="267128" y="764704"/>
          <a:ext cx="11766038" cy="5669280"/>
        </p:xfrm>
        <a:graphic>
          <a:graphicData uri="http://schemas.openxmlformats.org/drawingml/2006/table">
            <a:tbl>
              <a:tblPr firstRow="1" bandRow="1">
                <a:tableStyleId>{5940675A-B579-460E-94D1-54222C63F5DA}</a:tableStyleId>
              </a:tblPr>
              <a:tblGrid>
                <a:gridCol w="7664521">
                  <a:extLst>
                    <a:ext uri="{9D8B030D-6E8A-4147-A177-3AD203B41FA5}">
                      <a16:colId xmlns:a16="http://schemas.microsoft.com/office/drawing/2014/main" val="695237181"/>
                    </a:ext>
                  </a:extLst>
                </a:gridCol>
                <a:gridCol w="4101517">
                  <a:extLst>
                    <a:ext uri="{9D8B030D-6E8A-4147-A177-3AD203B41FA5}">
                      <a16:colId xmlns:a16="http://schemas.microsoft.com/office/drawing/2014/main" val="300072507"/>
                    </a:ext>
                  </a:extLst>
                </a:gridCol>
              </a:tblGrid>
              <a:tr h="352888">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61710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Just ask ‘can you find values for </a:t>
                      </a:r>
                      <a:r>
                        <a:rPr lang="en-GB" sz="1600" i="1" u="none" dirty="0"/>
                        <a:t>x</a:t>
                      </a:r>
                      <a:r>
                        <a:rPr lang="en-GB" sz="1600" i="0" u="none" dirty="0"/>
                        <a:t> and </a:t>
                      </a:r>
                      <a:r>
                        <a:rPr lang="en-GB" sz="1600" i="1" u="none" dirty="0"/>
                        <a:t>y</a:t>
                      </a:r>
                      <a:r>
                        <a:rPr lang="en-GB" sz="1600" i="0" u="none" dirty="0"/>
                        <a:t>?’ to check students are happy with the concept of the question before adding constraints. Although students will have encountered the terminology from all eight questions at Key Stage 2, teachers may wish to just ask parts a–c as they are more straightforward and explicitly taught within the primary curriculum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find their own impossible and possible constraints – for example, directing them to explore which numbers both </a:t>
                      </a:r>
                      <a:r>
                        <a:rPr lang="en-GB" sz="1600" i="1" u="none" dirty="0"/>
                        <a:t>x</a:t>
                      </a:r>
                      <a:r>
                        <a:rPr lang="en-GB" sz="1600" u="none" dirty="0"/>
                        <a:t> and </a:t>
                      </a:r>
                      <a:r>
                        <a:rPr lang="en-GB" sz="1600" i="1" u="none" dirty="0"/>
                        <a:t>y</a:t>
                      </a:r>
                      <a:r>
                        <a:rPr lang="en-GB" sz="1600" u="none" dirty="0"/>
                        <a:t> can be multiples of.</a:t>
                      </a:r>
                    </a:p>
                    <a:p>
                      <a:endParaRPr lang="en-GB" sz="1600" u="none" dirty="0"/>
                    </a:p>
                    <a:p>
                      <a:r>
                        <a:rPr lang="en-GB" sz="1600" b="1" i="0" u="none" dirty="0"/>
                        <a:t>Representations</a:t>
                      </a:r>
                    </a:p>
                    <a:p>
                      <a:r>
                        <a:rPr lang="en-GB" sz="1600" b="0" i="0" u="none" dirty="0"/>
                        <a:t>This Checkpoint uses a straightforward context so that teachers can explore how confident students are with letters as representations of unknown numbers. Further representations could be considered to support understanding if teachers find that they are needed, such as a bar model showing two parts to make 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dirty="0"/>
                        <a:t>Teachers can firstly assess how confident students are with using letters to represent unknown values, and with substituting values in to an equation or expression.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dirty="0"/>
                        <a:t>There is also an opportunity to consider how many different values </a:t>
                      </a:r>
                      <a:r>
                        <a:rPr lang="en-GB" sz="1600" b="0" i="1" u="none" dirty="0"/>
                        <a:t>x</a:t>
                      </a:r>
                      <a:r>
                        <a:rPr lang="en-GB" sz="1600" b="0" i="0" u="none" dirty="0"/>
                        <a:t> and </a:t>
                      </a:r>
                      <a:r>
                        <a:rPr lang="en-GB" sz="1600" b="0" i="1" u="none" dirty="0"/>
                        <a:t>y</a:t>
                      </a:r>
                      <a:r>
                        <a:rPr lang="en-GB" sz="1600" b="0" i="0" u="none" dirty="0"/>
                        <a:t> can take, to check students’ initial sense of what a ‘variable’ is; </a:t>
                      </a:r>
                      <a:r>
                        <a:rPr lang="en-GB" sz="1600" b="0" i="0" u="none" dirty="0">
                          <a:hlinkClick r:id="rId3" action="ppaction://hlinksldjump"/>
                        </a:rPr>
                        <a:t>Checkpoint 12</a:t>
                      </a:r>
                      <a:r>
                        <a:rPr lang="en-GB" sz="1600" b="0" i="0" u="none" dirty="0"/>
                        <a:t> looks in more detail at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dirty="0"/>
                        <a:t>The given constraints also check students’ retention of some of the language around properties of number, such as ‘prime’ or ‘multiple’.</a:t>
                      </a:r>
                      <a:endParaRPr lang="en-GB" sz="1600" dirty="0"/>
                    </a:p>
                  </a:txBody>
                  <a:tcPr/>
                </a:tc>
                <a:extLst>
                  <a:ext uri="{0D108BD9-81ED-4DB2-BD59-A6C34878D82A}">
                    <a16:rowId xmlns:a16="http://schemas.microsoft.com/office/drawing/2014/main" val="1616516725"/>
                  </a:ext>
                </a:extLst>
              </a:tr>
              <a:tr h="1076561">
                <a:tc gridSpan="2">
                  <a:txBody>
                    <a:bodyPr/>
                    <a:lstStyle/>
                    <a:p>
                      <a:r>
                        <a:rPr lang="en-GB" sz="1600" b="1" dirty="0"/>
                        <a:t>Additional resources</a:t>
                      </a:r>
                    </a:p>
                    <a:p>
                      <a:pPr marL="285750" indent="-285750">
                        <a:buFont typeface="Arial" panose="020B0604020202020204" pitchFamily="34" charset="0"/>
                        <a:buChar char="•"/>
                      </a:pPr>
                      <a:r>
                        <a:rPr lang="en-GB" sz="1600" b="0" dirty="0"/>
                        <a:t>The stamps problems on p29 of the year 6 </a:t>
                      </a:r>
                      <a:r>
                        <a:rPr lang="en-GB" sz="1600" dirty="0">
                          <a:hlinkClick r:id="rId4"/>
                        </a:rPr>
                        <a:t>Primary Assessment Materials | NCETM</a:t>
                      </a:r>
                      <a:r>
                        <a:rPr lang="en-GB" sz="1600" dirty="0"/>
                        <a:t> offer a potential next step for this task. Students could be asked to represent using letters and to consider why ‘</a:t>
                      </a:r>
                      <a:r>
                        <a:rPr lang="en-GB" sz="1600" i="1" dirty="0"/>
                        <a:t>x</a:t>
                      </a:r>
                      <a:r>
                        <a:rPr lang="en-GB" sz="1600" dirty="0"/>
                        <a:t> + </a:t>
                      </a:r>
                      <a:r>
                        <a:rPr lang="en-GB" sz="1600" i="1" dirty="0"/>
                        <a:t>y</a:t>
                      </a:r>
                      <a:r>
                        <a:rPr lang="en-GB" sz="1600" dirty="0"/>
                        <a:t> = 93’ does not fully explain the situation.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Questions with a similar premise can be found in the Key Stage 2 SATs papers</a:t>
                      </a:r>
                      <a:r>
                        <a:rPr lang="en-GB" sz="1600" dirty="0"/>
                        <a:t>, including 2017 Paper 3 (reasoning) question 18, and </a:t>
                      </a:r>
                      <a:r>
                        <a:rPr lang="en-GB" sz="1600" b="0" dirty="0"/>
                        <a:t>2019 Paper 3 (reasoning) question 17. Past papers can readily be found online.</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564582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12: Same and different</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765731"/>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1" name="TextBox 20">
            <a:extLst>
              <a:ext uri="{FF2B5EF4-FFF2-40B4-BE49-F238E27FC236}">
                <a16:creationId xmlns:a16="http://schemas.microsoft.com/office/drawing/2014/main" id="{53C4DE0F-392D-4CB5-B598-C96E7563617E}"/>
              </a:ext>
            </a:extLst>
          </p:cNvPr>
          <p:cNvSpPr txBox="1"/>
          <p:nvPr/>
        </p:nvSpPr>
        <p:spPr>
          <a:xfrm>
            <a:off x="915490" y="5586439"/>
            <a:ext cx="8387998" cy="1107996"/>
          </a:xfrm>
          <a:prstGeom prst="rect">
            <a:avLst/>
          </a:prstGeom>
          <a:noFill/>
        </p:spPr>
        <p:txBody>
          <a:bodyPr wrap="square">
            <a:spAutoFit/>
          </a:bodyPr>
          <a:lstStyle/>
          <a:p>
            <a:pPr>
              <a:buNone/>
            </a:pPr>
            <a:r>
              <a:rPr lang="en-GB" sz="2200" dirty="0"/>
              <a:t>Create your own equations and inequalities. Can you create an equation with just one value for </a:t>
            </a:r>
            <a:r>
              <a:rPr lang="en-GB" sz="2200" i="1" dirty="0"/>
              <a:t>a </a:t>
            </a:r>
            <a:r>
              <a:rPr lang="en-GB" sz="2200" dirty="0"/>
              <a:t>or </a:t>
            </a:r>
            <a:r>
              <a:rPr lang="en-GB" sz="2200" i="1" dirty="0"/>
              <a:t>b</a:t>
            </a:r>
            <a:r>
              <a:rPr lang="en-GB" sz="2200" dirty="0"/>
              <a:t>? Can you create an equation with more than one value?</a:t>
            </a:r>
          </a:p>
        </p:txBody>
      </p:sp>
      <p:sp>
        <p:nvSpPr>
          <p:cNvPr id="2" name="TextBox 1">
            <a:extLst>
              <a:ext uri="{FF2B5EF4-FFF2-40B4-BE49-F238E27FC236}">
                <a16:creationId xmlns:a16="http://schemas.microsoft.com/office/drawing/2014/main" id="{F4A1DDFC-E5F0-4ABE-8873-BD2FC95E5CDD}"/>
              </a:ext>
            </a:extLst>
          </p:cNvPr>
          <p:cNvSpPr txBox="1"/>
          <p:nvPr/>
        </p:nvSpPr>
        <p:spPr>
          <a:xfrm>
            <a:off x="1023976" y="1382936"/>
            <a:ext cx="2730235" cy="769441"/>
          </a:xfrm>
          <a:prstGeom prst="rect">
            <a:avLst/>
          </a:prstGeom>
          <a:noFill/>
        </p:spPr>
        <p:txBody>
          <a:bodyPr wrap="none" rtlCol="0">
            <a:spAutoFit/>
          </a:bodyPr>
          <a:lstStyle/>
          <a:p>
            <a:pPr>
              <a:buNone/>
            </a:pPr>
            <a:r>
              <a:rPr lang="en-GB" sz="4400" i="1" dirty="0">
                <a:solidFill>
                  <a:srgbClr val="00628C"/>
                </a:solidFill>
              </a:rPr>
              <a:t>a</a:t>
            </a:r>
            <a:r>
              <a:rPr lang="en-GB" sz="4400" dirty="0">
                <a:solidFill>
                  <a:srgbClr val="00628C"/>
                </a:solidFill>
              </a:rPr>
              <a:t> + </a:t>
            </a:r>
            <a:r>
              <a:rPr lang="en-GB" sz="4400" i="1" dirty="0">
                <a:solidFill>
                  <a:srgbClr val="00628C"/>
                </a:solidFill>
              </a:rPr>
              <a:t>b</a:t>
            </a:r>
            <a:r>
              <a:rPr lang="en-GB" sz="4400" dirty="0">
                <a:solidFill>
                  <a:srgbClr val="00628C"/>
                </a:solidFill>
              </a:rPr>
              <a:t> = 10</a:t>
            </a:r>
          </a:p>
        </p:txBody>
      </p:sp>
      <p:sp>
        <p:nvSpPr>
          <p:cNvPr id="12" name="TextBox 11">
            <a:extLst>
              <a:ext uri="{FF2B5EF4-FFF2-40B4-BE49-F238E27FC236}">
                <a16:creationId xmlns:a16="http://schemas.microsoft.com/office/drawing/2014/main" id="{1965A916-3091-4BCE-AA2E-E5D2FADC2CA3}"/>
              </a:ext>
            </a:extLst>
          </p:cNvPr>
          <p:cNvSpPr txBox="1"/>
          <p:nvPr/>
        </p:nvSpPr>
        <p:spPr>
          <a:xfrm>
            <a:off x="994818" y="2188278"/>
            <a:ext cx="2730235" cy="769441"/>
          </a:xfrm>
          <a:prstGeom prst="rect">
            <a:avLst/>
          </a:prstGeom>
          <a:noFill/>
        </p:spPr>
        <p:txBody>
          <a:bodyPr wrap="none" rtlCol="0">
            <a:spAutoFit/>
          </a:bodyPr>
          <a:lstStyle/>
          <a:p>
            <a:pPr>
              <a:buNone/>
            </a:pPr>
            <a:r>
              <a:rPr lang="en-GB" sz="4400" i="1" dirty="0">
                <a:solidFill>
                  <a:srgbClr val="C00000"/>
                </a:solidFill>
              </a:rPr>
              <a:t>a</a:t>
            </a:r>
            <a:r>
              <a:rPr lang="en-GB" sz="4400" dirty="0">
                <a:solidFill>
                  <a:srgbClr val="C00000"/>
                </a:solidFill>
              </a:rPr>
              <a:t> + </a:t>
            </a:r>
            <a:r>
              <a:rPr lang="en-GB" sz="4400" i="1" dirty="0">
                <a:solidFill>
                  <a:srgbClr val="C00000"/>
                </a:solidFill>
              </a:rPr>
              <a:t>b</a:t>
            </a:r>
            <a:r>
              <a:rPr lang="en-GB" sz="4400" dirty="0">
                <a:solidFill>
                  <a:srgbClr val="C00000"/>
                </a:solidFill>
              </a:rPr>
              <a:t> &gt; 10</a:t>
            </a:r>
          </a:p>
        </p:txBody>
      </p:sp>
      <p:sp>
        <p:nvSpPr>
          <p:cNvPr id="13" name="TextBox 12">
            <a:extLst>
              <a:ext uri="{FF2B5EF4-FFF2-40B4-BE49-F238E27FC236}">
                <a16:creationId xmlns:a16="http://schemas.microsoft.com/office/drawing/2014/main" id="{AA738FFB-1005-4F94-815C-3539A2082FC3}"/>
              </a:ext>
            </a:extLst>
          </p:cNvPr>
          <p:cNvSpPr txBox="1"/>
          <p:nvPr/>
        </p:nvSpPr>
        <p:spPr>
          <a:xfrm>
            <a:off x="7449694" y="1340658"/>
            <a:ext cx="2730235" cy="769441"/>
          </a:xfrm>
          <a:prstGeom prst="rect">
            <a:avLst/>
          </a:prstGeom>
          <a:noFill/>
        </p:spPr>
        <p:txBody>
          <a:bodyPr wrap="none" rtlCol="0">
            <a:spAutoFit/>
          </a:bodyPr>
          <a:lstStyle/>
          <a:p>
            <a:pPr>
              <a:buNone/>
            </a:pPr>
            <a:r>
              <a:rPr lang="en-GB" sz="4400" i="1" dirty="0">
                <a:solidFill>
                  <a:srgbClr val="00628C"/>
                </a:solidFill>
              </a:rPr>
              <a:t>a</a:t>
            </a:r>
            <a:r>
              <a:rPr lang="en-GB" sz="4400" dirty="0">
                <a:solidFill>
                  <a:srgbClr val="00628C"/>
                </a:solidFill>
              </a:rPr>
              <a:t> + 3 = 10</a:t>
            </a:r>
          </a:p>
        </p:txBody>
      </p:sp>
      <p:sp>
        <p:nvSpPr>
          <p:cNvPr id="14" name="TextBox 13">
            <a:extLst>
              <a:ext uri="{FF2B5EF4-FFF2-40B4-BE49-F238E27FC236}">
                <a16:creationId xmlns:a16="http://schemas.microsoft.com/office/drawing/2014/main" id="{8328B4CF-04E4-4309-93C3-DD1ECDFB5B27}"/>
              </a:ext>
            </a:extLst>
          </p:cNvPr>
          <p:cNvSpPr txBox="1"/>
          <p:nvPr/>
        </p:nvSpPr>
        <p:spPr>
          <a:xfrm>
            <a:off x="7449693" y="2120256"/>
            <a:ext cx="2730235" cy="769441"/>
          </a:xfrm>
          <a:prstGeom prst="rect">
            <a:avLst/>
          </a:prstGeom>
          <a:noFill/>
        </p:spPr>
        <p:txBody>
          <a:bodyPr wrap="none" rtlCol="0">
            <a:spAutoFit/>
          </a:bodyPr>
          <a:lstStyle/>
          <a:p>
            <a:pPr>
              <a:buNone/>
            </a:pPr>
            <a:r>
              <a:rPr lang="en-GB" sz="4400" i="1" dirty="0">
                <a:solidFill>
                  <a:srgbClr val="C00000"/>
                </a:solidFill>
              </a:rPr>
              <a:t>a</a:t>
            </a:r>
            <a:r>
              <a:rPr lang="en-GB" sz="4400" dirty="0">
                <a:solidFill>
                  <a:srgbClr val="C00000"/>
                </a:solidFill>
              </a:rPr>
              <a:t> + 3 &gt; 10</a:t>
            </a:r>
          </a:p>
        </p:txBody>
      </p:sp>
      <p:sp>
        <p:nvSpPr>
          <p:cNvPr id="15" name="TextBox 14">
            <a:extLst>
              <a:ext uri="{FF2B5EF4-FFF2-40B4-BE49-F238E27FC236}">
                <a16:creationId xmlns:a16="http://schemas.microsoft.com/office/drawing/2014/main" id="{EC1126E1-6BE6-4096-8FF8-3B0468BADDBB}"/>
              </a:ext>
            </a:extLst>
          </p:cNvPr>
          <p:cNvSpPr txBox="1"/>
          <p:nvPr/>
        </p:nvSpPr>
        <p:spPr>
          <a:xfrm>
            <a:off x="315802" y="3310548"/>
            <a:ext cx="5339040" cy="1175706"/>
          </a:xfrm>
          <a:prstGeom prst="rect">
            <a:avLst/>
          </a:prstGeom>
          <a:noFill/>
        </p:spPr>
        <p:txBody>
          <a:bodyPr wrap="square">
            <a:spAutoFit/>
          </a:bodyPr>
          <a:lstStyle/>
          <a:p>
            <a:pPr>
              <a:buNone/>
            </a:pPr>
            <a:r>
              <a:rPr lang="en-GB" sz="2200" dirty="0"/>
              <a:t>What is the </a:t>
            </a:r>
            <a:r>
              <a:rPr lang="en-GB" sz="2200" b="1" dirty="0"/>
              <a:t>same</a:t>
            </a:r>
            <a:r>
              <a:rPr lang="en-GB" sz="2200" dirty="0"/>
              <a:t>? What is </a:t>
            </a:r>
            <a:r>
              <a:rPr lang="en-GB" sz="2200" b="1" dirty="0"/>
              <a:t>different</a:t>
            </a:r>
            <a:r>
              <a:rPr lang="en-GB" sz="2200" dirty="0"/>
              <a:t>?</a:t>
            </a:r>
          </a:p>
          <a:p>
            <a:pPr>
              <a:buNone/>
            </a:pPr>
            <a:r>
              <a:rPr lang="en-GB" sz="2200" dirty="0"/>
              <a:t>How many different values can you think of for </a:t>
            </a:r>
            <a:r>
              <a:rPr lang="en-GB" sz="2200" i="1" dirty="0"/>
              <a:t>a</a:t>
            </a:r>
            <a:r>
              <a:rPr lang="en-GB" sz="2200" dirty="0"/>
              <a:t> and </a:t>
            </a:r>
            <a:r>
              <a:rPr lang="en-GB" sz="2200" i="1" dirty="0"/>
              <a:t>b</a:t>
            </a:r>
            <a:r>
              <a:rPr lang="en-GB" sz="2200" dirty="0"/>
              <a:t> each time?</a:t>
            </a:r>
          </a:p>
        </p:txBody>
      </p:sp>
      <p:sp>
        <p:nvSpPr>
          <p:cNvPr id="16" name="TextBox 15">
            <a:extLst>
              <a:ext uri="{FF2B5EF4-FFF2-40B4-BE49-F238E27FC236}">
                <a16:creationId xmlns:a16="http://schemas.microsoft.com/office/drawing/2014/main" id="{5410C277-DA7C-48FD-B6E5-C7E524F6593A}"/>
              </a:ext>
            </a:extLst>
          </p:cNvPr>
          <p:cNvSpPr txBox="1"/>
          <p:nvPr/>
        </p:nvSpPr>
        <p:spPr>
          <a:xfrm>
            <a:off x="6691607" y="3347299"/>
            <a:ext cx="5184591" cy="1581972"/>
          </a:xfrm>
          <a:prstGeom prst="rect">
            <a:avLst/>
          </a:prstGeom>
          <a:noFill/>
        </p:spPr>
        <p:txBody>
          <a:bodyPr wrap="square">
            <a:spAutoFit/>
          </a:bodyPr>
          <a:lstStyle/>
          <a:p>
            <a:pPr>
              <a:buNone/>
            </a:pPr>
            <a:r>
              <a:rPr lang="en-GB" sz="2200" dirty="0"/>
              <a:t>How have these changed?</a:t>
            </a:r>
          </a:p>
          <a:p>
            <a:pPr>
              <a:buNone/>
            </a:pPr>
            <a:r>
              <a:rPr lang="en-GB" sz="2200" dirty="0"/>
              <a:t>How many different values can you think of for a each time? </a:t>
            </a:r>
          </a:p>
          <a:p>
            <a:pPr>
              <a:buNone/>
            </a:pPr>
            <a:r>
              <a:rPr lang="en-GB" sz="2200" dirty="0"/>
              <a:t>Is this more or less than before? Why?</a:t>
            </a:r>
          </a:p>
        </p:txBody>
      </p:sp>
    </p:spTree>
    <p:extLst>
      <p:ext uri="{BB962C8B-B14F-4D97-AF65-F5344CB8AC3E}">
        <p14:creationId xmlns:p14="http://schemas.microsoft.com/office/powerpoint/2010/main" val="68987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13" grpId="0"/>
      <p:bldP spid="14" grpId="0"/>
      <p:bldP spid="15" grpId="0" build="p"/>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319291791"/>
              </p:ext>
            </p:extLst>
          </p:nvPr>
        </p:nvGraphicFramePr>
        <p:xfrm>
          <a:off x="267128" y="764704"/>
          <a:ext cx="11766038" cy="5920498"/>
        </p:xfrm>
        <a:graphic>
          <a:graphicData uri="http://schemas.openxmlformats.org/drawingml/2006/table">
            <a:tbl>
              <a:tblPr firstRow="1" bandRow="1">
                <a:tableStyleId>{5940675A-B579-460E-94D1-54222C63F5DA}</a:tableStyleId>
              </a:tblPr>
              <a:tblGrid>
                <a:gridCol w="6171379">
                  <a:extLst>
                    <a:ext uri="{9D8B030D-6E8A-4147-A177-3AD203B41FA5}">
                      <a16:colId xmlns:a16="http://schemas.microsoft.com/office/drawing/2014/main" val="695237181"/>
                    </a:ext>
                  </a:extLst>
                </a:gridCol>
                <a:gridCol w="559465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r>
                        <a:rPr lang="en-GB" sz="1600" b="0" i="0" u="none" dirty="0"/>
                        <a:t>D</a:t>
                      </a:r>
                      <a:r>
                        <a:rPr lang="en-GB" sz="1600" i="0" u="none" dirty="0"/>
                        <a:t>iscuss</a:t>
                      </a:r>
                      <a:r>
                        <a:rPr lang="en-GB" sz="1600" i="1" u="none" dirty="0"/>
                        <a:t> </a:t>
                      </a:r>
                      <a:r>
                        <a:rPr lang="en-GB" sz="1600" i="0" u="none" dirty="0"/>
                        <a:t>just the two blue equations, so that students are not distracted by discussion about inequalities. This keeps the focus on the main purpose of the task (see ‘Assessing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to ensure they have included different types of number in their answer for </a:t>
                      </a:r>
                      <a:r>
                        <a:rPr lang="en-GB" sz="1600" i="1" u="none" dirty="0"/>
                        <a:t>a </a:t>
                      </a:r>
                      <a:r>
                        <a:rPr lang="en-GB" sz="1600" u="none" dirty="0"/>
                        <a:t>+ </a:t>
                      </a:r>
                      <a:r>
                        <a:rPr lang="en-GB" sz="1600" i="1" u="none" dirty="0"/>
                        <a:t>b</a:t>
                      </a:r>
                      <a:r>
                        <a:rPr lang="en-GB" sz="1600" u="none" dirty="0"/>
                        <a:t> = 10, including decimals, fractions and negatives. Ask them to consider how their sets of answers would change if </a:t>
                      </a:r>
                      <a:r>
                        <a:rPr lang="en-GB" sz="1600" i="1" u="none" dirty="0"/>
                        <a:t>a</a:t>
                      </a:r>
                      <a:r>
                        <a:rPr lang="en-GB" sz="1600" u="none" dirty="0"/>
                        <a:t> + </a:t>
                      </a:r>
                      <a:r>
                        <a:rPr lang="en-GB" sz="1600" i="1" u="none" dirty="0"/>
                        <a:t>b</a:t>
                      </a:r>
                      <a:r>
                        <a:rPr lang="en-GB" sz="1600" u="none" dirty="0"/>
                        <a:t> &gt; 10 were changed to </a:t>
                      </a:r>
                      <a:r>
                        <a:rPr lang="en-GB" sz="1600" i="1" u="none" dirty="0"/>
                        <a:t>a</a:t>
                      </a:r>
                      <a:r>
                        <a:rPr lang="en-GB" sz="1600" u="none" dirty="0"/>
                        <a:t> + </a:t>
                      </a:r>
                      <a:r>
                        <a:rPr lang="en-GB" sz="1600" i="1" u="none" dirty="0"/>
                        <a:t>b</a:t>
                      </a:r>
                      <a:r>
                        <a:rPr lang="en-GB" sz="1600" u="none" dirty="0"/>
                        <a:t> &lt; 10.</a:t>
                      </a:r>
                    </a:p>
                    <a:p>
                      <a:endParaRPr lang="en-GB" sz="1600" u="none" dirty="0"/>
                    </a:p>
                    <a:p>
                      <a:r>
                        <a:rPr lang="en-GB" sz="1600" b="1" i="0" u="none" dirty="0"/>
                        <a:t>Representations</a:t>
                      </a:r>
                    </a:p>
                    <a:p>
                      <a:r>
                        <a:rPr lang="en-GB" sz="1600" b="0" i="0" u="none" dirty="0"/>
                        <a:t>In this Checkpoint, letters are used as representations of unknown numbers. Teachers should check how confident students are with this premise, and consider whether further representations (such as bar models or number lines) are needed.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Four similar equations/inequalities are given for teachers to select pairs for students to compare. </a:t>
                      </a:r>
                      <a:r>
                        <a:rPr lang="en-GB" sz="1600" b="1" dirty="0"/>
                        <a:t>Comparing the blue statements is the main thrust of the task</a:t>
                      </a:r>
                      <a:r>
                        <a:rPr lang="en-GB" sz="1600" dirty="0"/>
                        <a:t>, as it checks</a:t>
                      </a:r>
                      <a:r>
                        <a:rPr lang="en-GB" sz="1600" i="0" u="none" dirty="0"/>
                        <a:t> that students are really clear about when an unknown can take many values or must take a particular value.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Each other comparison draws upon a different aspect of algebraic thinking:</a:t>
                      </a:r>
                      <a:r>
                        <a:rPr lang="en-GB" sz="1600" i="0" u="none"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u="none" dirty="0"/>
                        <a:t>Comparing </a:t>
                      </a:r>
                      <a:r>
                        <a:rPr lang="en-GB" sz="1600" i="1" u="none" dirty="0"/>
                        <a:t>a </a:t>
                      </a:r>
                      <a:r>
                        <a:rPr lang="en-GB" sz="1600" i="0" u="none" dirty="0"/>
                        <a:t>+ 3 = 10 with </a:t>
                      </a:r>
                      <a:r>
                        <a:rPr lang="en-GB" sz="1600" i="1" u="none" dirty="0"/>
                        <a:t>a</a:t>
                      </a:r>
                      <a:r>
                        <a:rPr lang="en-GB" sz="1600" i="0" u="none" dirty="0"/>
                        <a:t> + 3 &gt; 10 explores whether students understand how the ‘answer’ of 7 is treated differently in each case: as the answer to </a:t>
                      </a:r>
                      <a:r>
                        <a:rPr lang="en-GB" sz="1600" i="1" u="none" dirty="0"/>
                        <a:t>a</a:t>
                      </a:r>
                      <a:r>
                        <a:rPr lang="en-GB" sz="1600" i="0" u="none" dirty="0"/>
                        <a:t> + 3 = 10, and as the boundary of all possible answers in </a:t>
                      </a:r>
                      <a:r>
                        <a:rPr lang="en-GB" sz="1600" i="1" u="none" dirty="0"/>
                        <a:t>a </a:t>
                      </a:r>
                      <a:r>
                        <a:rPr lang="en-GB" sz="1600" i="0" u="none" dirty="0"/>
                        <a:t>+ 3 &gt;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u="none" dirty="0"/>
                        <a:t>Comparing the red (second) statements explores whether students can define the range of possible values </a:t>
                      </a:r>
                      <a:r>
                        <a:rPr lang="en-GB" sz="1600" i="1" u="none" dirty="0"/>
                        <a:t>a</a:t>
                      </a:r>
                      <a:r>
                        <a:rPr lang="en-GB" sz="1600" i="0" u="none" dirty="0"/>
                        <a:t> can take, and understand why it has a minimum value for </a:t>
                      </a:r>
                      <a:r>
                        <a:rPr lang="en-GB" sz="1600" i="1" u="none" dirty="0"/>
                        <a:t>a</a:t>
                      </a:r>
                      <a:r>
                        <a:rPr lang="en-GB" sz="1600" i="0" u="none" dirty="0"/>
                        <a:t> + 3 &gt; 10 but not </a:t>
                      </a:r>
                      <a:r>
                        <a:rPr lang="en-GB" sz="1600" i="1" u="none" dirty="0"/>
                        <a:t>a </a:t>
                      </a:r>
                      <a:r>
                        <a:rPr lang="en-GB" sz="1600" i="0" u="none" dirty="0"/>
                        <a:t>+ </a:t>
                      </a:r>
                      <a:r>
                        <a:rPr lang="en-GB" sz="1600" i="1" u="none" dirty="0"/>
                        <a:t>b </a:t>
                      </a:r>
                      <a:r>
                        <a:rPr lang="en-GB" sz="1600" i="0" u="none" dirty="0"/>
                        <a:t>&gt; 10.</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G</a:t>
                      </a:r>
                      <a:r>
                        <a:rPr lang="en-GB" sz="1600" b="0" dirty="0"/>
                        <a:t> takes this idea further and could be suitable for re-assessing students’ understanding once they have had some teaching of teaching equations and formulae within Key Stage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There are several examples which explore how letters can be used to represent either specific unknown values or variables in the </a:t>
                      </a:r>
                      <a:r>
                        <a:rPr lang="en-GB" sz="1600" dirty="0">
                          <a:hlinkClick r:id="rId4"/>
                        </a:rPr>
                        <a:t>1.4 Arithmetic Procedures</a:t>
                      </a:r>
                      <a:r>
                        <a:rPr lang="en-GB" sz="1600" dirty="0"/>
                        <a:t> core concept document, which can be</a:t>
                      </a:r>
                      <a:r>
                        <a:rPr lang="en-GB" sz="1600" b="0" dirty="0"/>
                        <a:t> found within </a:t>
                      </a:r>
                      <a:r>
                        <a:rPr lang="en-GB" sz="1600" dirty="0">
                          <a:hlinkClick r:id="rId5"/>
                        </a:rPr>
                        <a:t>Secondary Mastery Professional Development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769036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27508D-427F-4B48-ABAD-439A9A1A757D}"/>
              </a:ext>
            </a:extLst>
          </p:cNvPr>
          <p:cNvSpPr>
            <a:spLocks noGrp="1"/>
          </p:cNvSpPr>
          <p:nvPr>
            <p:ph type="body" sz="quarter" idx="11"/>
          </p:nvPr>
        </p:nvSpPr>
        <p:spPr/>
        <p:txBody>
          <a:bodyPr/>
          <a:lstStyle/>
          <a:p>
            <a:r>
              <a:rPr lang="en-GB" dirty="0"/>
              <a:t>Checkpoint 13: Numbers box</a:t>
            </a:r>
          </a:p>
        </p:txBody>
      </p:sp>
      <p:sp>
        <p:nvSpPr>
          <p:cNvPr id="6" name="TextBox 5">
            <a:extLst>
              <a:ext uri="{FF2B5EF4-FFF2-40B4-BE49-F238E27FC236}">
                <a16:creationId xmlns:a16="http://schemas.microsoft.com/office/drawing/2014/main" id="{C2F7238D-1A3E-422A-A6E6-5B94846B04CE}"/>
              </a:ext>
            </a:extLst>
          </p:cNvPr>
          <p:cNvSpPr txBox="1"/>
          <p:nvPr/>
        </p:nvSpPr>
        <p:spPr>
          <a:xfrm>
            <a:off x="281829" y="3609619"/>
            <a:ext cx="10378150" cy="2603790"/>
          </a:xfrm>
          <a:prstGeom prst="rect">
            <a:avLst/>
          </a:prstGeom>
          <a:noFill/>
        </p:spPr>
        <p:txBody>
          <a:bodyPr wrap="square" rtlCol="0">
            <a:spAutoFit/>
          </a:bodyPr>
          <a:lstStyle/>
          <a:p>
            <a:pPr marL="514350" indent="-514350">
              <a:buFont typeface="+mj-lt"/>
              <a:buAutoNum type="alphaLcParenR"/>
            </a:pPr>
            <a:r>
              <a:rPr lang="en-GB" sz="2400" dirty="0"/>
              <a:t>Choose a number from the box for </a:t>
            </a:r>
            <a:r>
              <a:rPr lang="en-GB" sz="2400" b="1" i="1" dirty="0">
                <a:solidFill>
                  <a:srgbClr val="00628C"/>
                </a:solidFill>
              </a:rPr>
              <a:t>g</a:t>
            </a:r>
            <a:r>
              <a:rPr lang="en-GB" sz="2400" dirty="0"/>
              <a:t>. Choose a different number from the box for </a:t>
            </a:r>
            <a:r>
              <a:rPr lang="en-GB" sz="2400" b="1" i="1" dirty="0">
                <a:solidFill>
                  <a:srgbClr val="00628C"/>
                </a:solidFill>
              </a:rPr>
              <a:t>h</a:t>
            </a:r>
            <a:r>
              <a:rPr lang="en-GB" sz="2400" dirty="0"/>
              <a:t>. What is the greatest total you can create?</a:t>
            </a:r>
          </a:p>
          <a:p>
            <a:pPr marL="514350" indent="-514350">
              <a:buFont typeface="+mj-lt"/>
              <a:buAutoNum type="alphaLcParenR"/>
            </a:pPr>
            <a:r>
              <a:rPr lang="en-GB" sz="2400" dirty="0"/>
              <a:t>How would your answers be different if the expression was </a:t>
            </a:r>
            <a:r>
              <a:rPr lang="en-GB" sz="2400" b="1" dirty="0">
                <a:solidFill>
                  <a:srgbClr val="00628C"/>
                </a:solidFill>
              </a:rPr>
              <a:t>2</a:t>
            </a:r>
            <a:r>
              <a:rPr lang="en-GB" sz="2400" b="1" i="1" dirty="0">
                <a:solidFill>
                  <a:srgbClr val="00628C"/>
                </a:solidFill>
              </a:rPr>
              <a:t>g </a:t>
            </a:r>
            <a:r>
              <a:rPr lang="en-GB" sz="2400" b="1" dirty="0">
                <a:solidFill>
                  <a:srgbClr val="00628C"/>
                </a:solidFill>
                <a:cs typeface="Arial" panose="020B0604020202020204" pitchFamily="34" charset="0"/>
              </a:rPr>
              <a:t>+</a:t>
            </a:r>
            <a:r>
              <a:rPr lang="en-GB" sz="2400" b="1" dirty="0">
                <a:solidFill>
                  <a:srgbClr val="00628C"/>
                </a:solidFill>
              </a:rPr>
              <a:t> </a:t>
            </a:r>
            <a:r>
              <a:rPr lang="en-GB" sz="2400" b="1" i="1" dirty="0">
                <a:solidFill>
                  <a:srgbClr val="00628C"/>
                </a:solidFill>
              </a:rPr>
              <a:t>h</a:t>
            </a:r>
            <a:r>
              <a:rPr lang="en-GB" sz="2400" dirty="0">
                <a:solidFill>
                  <a:srgbClr val="595959"/>
                </a:solidFill>
              </a:rPr>
              <a:t>?</a:t>
            </a:r>
            <a:r>
              <a:rPr lang="en-GB" sz="2400" b="1" i="1" dirty="0">
                <a:solidFill>
                  <a:srgbClr val="00628C"/>
                </a:solidFill>
              </a:rPr>
              <a:t> </a:t>
            </a:r>
            <a:endParaRPr lang="en-GB" sz="2400" dirty="0"/>
          </a:p>
          <a:p>
            <a:pPr marL="514350" indent="-514350">
              <a:buFont typeface="+mj-lt"/>
              <a:buAutoNum type="alphaLcParenR"/>
            </a:pPr>
            <a:endParaRPr lang="en-GB" sz="2400" dirty="0"/>
          </a:p>
          <a:p>
            <a:pPr>
              <a:buNone/>
            </a:pPr>
            <a:endParaRPr lang="en-GB" sz="2400" dirty="0"/>
          </a:p>
          <a:p>
            <a:pPr marL="514350" indent="-514350">
              <a:buFont typeface="+mj-lt"/>
              <a:buAutoNum type="alphaLcParenR"/>
            </a:pPr>
            <a:endParaRPr lang="en-GB" sz="2400" i="1" dirty="0"/>
          </a:p>
        </p:txBody>
      </p:sp>
      <p:sp>
        <p:nvSpPr>
          <p:cNvPr id="27" name="Action Button: Help 26">
            <a:hlinkClick r:id="" action="ppaction://noaction" highlightClick="1"/>
            <a:extLst>
              <a:ext uri="{FF2B5EF4-FFF2-40B4-BE49-F238E27FC236}">
                <a16:creationId xmlns:a16="http://schemas.microsoft.com/office/drawing/2014/main" id="{C29FD196-E3F8-4081-917F-F075DE5B0F5F}"/>
              </a:ext>
            </a:extLst>
          </p:cNvPr>
          <p:cNvSpPr/>
          <p:nvPr/>
        </p:nvSpPr>
        <p:spPr>
          <a:xfrm>
            <a:off x="281829" y="5700043"/>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8" name="TextBox 27">
            <a:extLst>
              <a:ext uri="{FF2B5EF4-FFF2-40B4-BE49-F238E27FC236}">
                <a16:creationId xmlns:a16="http://schemas.microsoft.com/office/drawing/2014/main" id="{68CCF1B0-D0D8-4AFD-8740-90A3B2462257}"/>
              </a:ext>
            </a:extLst>
          </p:cNvPr>
          <p:cNvSpPr txBox="1"/>
          <p:nvPr/>
        </p:nvSpPr>
        <p:spPr>
          <a:xfrm>
            <a:off x="962845" y="5614317"/>
            <a:ext cx="8380486" cy="830997"/>
          </a:xfrm>
          <a:prstGeom prst="rect">
            <a:avLst/>
          </a:prstGeom>
          <a:noFill/>
        </p:spPr>
        <p:txBody>
          <a:bodyPr wrap="square">
            <a:spAutoFit/>
          </a:bodyPr>
          <a:lstStyle/>
          <a:p>
            <a:pPr>
              <a:buNone/>
            </a:pPr>
            <a:r>
              <a:rPr lang="en-GB" sz="2400" dirty="0" err="1"/>
              <a:t>Kazia</a:t>
            </a:r>
            <a:r>
              <a:rPr lang="en-GB" sz="2400" dirty="0"/>
              <a:t> used numbers from the box for </a:t>
            </a:r>
            <a:r>
              <a:rPr lang="en-GB" sz="2400" b="1" dirty="0">
                <a:solidFill>
                  <a:srgbClr val="00628C"/>
                </a:solidFill>
              </a:rPr>
              <a:t>2</a:t>
            </a:r>
            <a:r>
              <a:rPr lang="en-GB" sz="2400" b="1" i="1" dirty="0">
                <a:solidFill>
                  <a:srgbClr val="00628C"/>
                </a:solidFill>
              </a:rPr>
              <a:t>g </a:t>
            </a:r>
            <a:r>
              <a:rPr lang="en-GB" sz="2400" b="1" dirty="0">
                <a:solidFill>
                  <a:srgbClr val="00628C"/>
                </a:solidFill>
              </a:rPr>
              <a:t>+ </a:t>
            </a:r>
            <a:r>
              <a:rPr lang="en-GB" sz="2400" b="1" i="1" dirty="0">
                <a:solidFill>
                  <a:srgbClr val="00628C"/>
                </a:solidFill>
              </a:rPr>
              <a:t>h</a:t>
            </a:r>
            <a:r>
              <a:rPr lang="en-GB" sz="2400" i="1" dirty="0">
                <a:solidFill>
                  <a:srgbClr val="00628C"/>
                </a:solidFill>
              </a:rPr>
              <a:t>. </a:t>
            </a:r>
            <a:r>
              <a:rPr lang="en-GB" sz="2400" dirty="0"/>
              <a:t>Her total was 9. What numbers might she have used for </a:t>
            </a:r>
            <a:r>
              <a:rPr lang="en-GB" sz="2400" b="1" i="1" dirty="0">
                <a:solidFill>
                  <a:srgbClr val="00628C"/>
                </a:solidFill>
              </a:rPr>
              <a:t>g</a:t>
            </a:r>
            <a:r>
              <a:rPr lang="en-GB" sz="2400" dirty="0"/>
              <a:t> and </a:t>
            </a:r>
            <a:r>
              <a:rPr lang="en-GB" sz="2400" b="1" i="1" dirty="0">
                <a:solidFill>
                  <a:srgbClr val="00628C"/>
                </a:solidFill>
              </a:rPr>
              <a:t>h</a:t>
            </a:r>
            <a:r>
              <a:rPr lang="en-GB" sz="2400" dirty="0"/>
              <a:t>?</a:t>
            </a:r>
          </a:p>
        </p:txBody>
      </p:sp>
      <p:sp>
        <p:nvSpPr>
          <p:cNvPr id="30" name="TextBox 29">
            <a:extLst>
              <a:ext uri="{FF2B5EF4-FFF2-40B4-BE49-F238E27FC236}">
                <a16:creationId xmlns:a16="http://schemas.microsoft.com/office/drawing/2014/main" id="{D43CDC91-F773-4860-A6C6-5800988CD937}"/>
              </a:ext>
            </a:extLst>
          </p:cNvPr>
          <p:cNvSpPr txBox="1"/>
          <p:nvPr/>
        </p:nvSpPr>
        <p:spPr>
          <a:xfrm>
            <a:off x="6487878" y="1889758"/>
            <a:ext cx="2649006" cy="1015663"/>
          </a:xfrm>
          <a:prstGeom prst="rect">
            <a:avLst/>
          </a:prstGeom>
          <a:noFill/>
        </p:spPr>
        <p:txBody>
          <a:bodyPr wrap="square">
            <a:spAutoFit/>
          </a:bodyPr>
          <a:lstStyle/>
          <a:p>
            <a:pPr algn="ctr">
              <a:buNone/>
            </a:pPr>
            <a:r>
              <a:rPr lang="en-GB" sz="6000" i="1" dirty="0">
                <a:solidFill>
                  <a:srgbClr val="00628C"/>
                </a:solidFill>
              </a:rPr>
              <a:t>g</a:t>
            </a:r>
            <a:r>
              <a:rPr lang="en-GB" sz="6000" dirty="0">
                <a:solidFill>
                  <a:srgbClr val="00628C"/>
                </a:solidFill>
              </a:rPr>
              <a:t> + </a:t>
            </a:r>
            <a:r>
              <a:rPr lang="en-GB" sz="6000" i="1" dirty="0">
                <a:solidFill>
                  <a:srgbClr val="00628C"/>
                </a:solidFill>
              </a:rPr>
              <a:t>h</a:t>
            </a:r>
            <a:endParaRPr lang="en-GB" sz="6000" dirty="0"/>
          </a:p>
        </p:txBody>
      </p:sp>
      <p:grpSp>
        <p:nvGrpSpPr>
          <p:cNvPr id="2" name="Group 1">
            <a:extLst>
              <a:ext uri="{FF2B5EF4-FFF2-40B4-BE49-F238E27FC236}">
                <a16:creationId xmlns:a16="http://schemas.microsoft.com/office/drawing/2014/main" id="{DC5122BA-510C-4D22-8A7E-EBCD41C8EEDA}"/>
              </a:ext>
            </a:extLst>
          </p:cNvPr>
          <p:cNvGrpSpPr/>
          <p:nvPr/>
        </p:nvGrpSpPr>
        <p:grpSpPr>
          <a:xfrm>
            <a:off x="1367718" y="1320540"/>
            <a:ext cx="4198893" cy="1852232"/>
            <a:chOff x="1367718" y="1304498"/>
            <a:chExt cx="4198893" cy="1852232"/>
          </a:xfrm>
        </p:grpSpPr>
        <p:grpSp>
          <p:nvGrpSpPr>
            <p:cNvPr id="17" name="Group 16">
              <a:extLst>
                <a:ext uri="{FF2B5EF4-FFF2-40B4-BE49-F238E27FC236}">
                  <a16:creationId xmlns:a16="http://schemas.microsoft.com/office/drawing/2014/main" id="{9C447C33-040F-40D5-9812-8C8D4D5D8BDF}"/>
                </a:ext>
              </a:extLst>
            </p:cNvPr>
            <p:cNvGrpSpPr/>
            <p:nvPr/>
          </p:nvGrpSpPr>
          <p:grpSpPr>
            <a:xfrm>
              <a:off x="1367718" y="1304498"/>
              <a:ext cx="4198893" cy="1852232"/>
              <a:chOff x="1569700" y="3429000"/>
              <a:chExt cx="2801074" cy="1754069"/>
            </a:xfrm>
          </p:grpSpPr>
          <p:sp>
            <p:nvSpPr>
              <p:cNvPr id="9" name="Cube 8">
                <a:extLst>
                  <a:ext uri="{FF2B5EF4-FFF2-40B4-BE49-F238E27FC236}">
                    <a16:creationId xmlns:a16="http://schemas.microsoft.com/office/drawing/2014/main" id="{137F5F53-E4F7-4458-8689-569BCF969B86}"/>
                  </a:ext>
                </a:extLst>
              </p:cNvPr>
              <p:cNvSpPr/>
              <p:nvPr/>
            </p:nvSpPr>
            <p:spPr>
              <a:xfrm>
                <a:off x="1569700" y="3429000"/>
                <a:ext cx="2801074" cy="1747777"/>
              </a:xfrm>
              <a:prstGeom prst="cub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10" name="TextBox 9">
                <a:extLst>
                  <a:ext uri="{FF2B5EF4-FFF2-40B4-BE49-F238E27FC236}">
                    <a16:creationId xmlns:a16="http://schemas.microsoft.com/office/drawing/2014/main" id="{75BA0677-660C-4B39-B445-0330B3F81EFA}"/>
                  </a:ext>
                </a:extLst>
              </p:cNvPr>
              <p:cNvSpPr txBox="1"/>
              <p:nvPr/>
            </p:nvSpPr>
            <p:spPr>
              <a:xfrm>
                <a:off x="1905390" y="3923602"/>
                <a:ext cx="520670" cy="523388"/>
              </a:xfrm>
              <a:prstGeom prst="rect">
                <a:avLst/>
              </a:prstGeom>
              <a:noFill/>
            </p:spPr>
            <p:txBody>
              <a:bodyPr wrap="none" rtlCol="0">
                <a:spAutoFit/>
              </a:bodyPr>
              <a:lstStyle/>
              <a:p>
                <a:pPr>
                  <a:buNone/>
                </a:pPr>
                <a:r>
                  <a:rPr lang="en-GB" sz="3200" dirty="0"/>
                  <a:t>12</a:t>
                </a:r>
              </a:p>
            </p:txBody>
          </p:sp>
          <p:sp>
            <p:nvSpPr>
              <p:cNvPr id="11" name="TextBox 10">
                <a:extLst>
                  <a:ext uri="{FF2B5EF4-FFF2-40B4-BE49-F238E27FC236}">
                    <a16:creationId xmlns:a16="http://schemas.microsoft.com/office/drawing/2014/main" id="{34C4D1F0-081F-4FEF-8881-DF98D3723AC4}"/>
                  </a:ext>
                </a:extLst>
              </p:cNvPr>
              <p:cNvSpPr txBox="1"/>
              <p:nvPr/>
            </p:nvSpPr>
            <p:spPr>
              <a:xfrm>
                <a:off x="2680519" y="3937960"/>
                <a:ext cx="335461" cy="523388"/>
              </a:xfrm>
              <a:prstGeom prst="rect">
                <a:avLst/>
              </a:prstGeom>
              <a:noFill/>
            </p:spPr>
            <p:txBody>
              <a:bodyPr wrap="none" rtlCol="0">
                <a:spAutoFit/>
              </a:bodyPr>
              <a:lstStyle/>
              <a:p>
                <a:pPr>
                  <a:buNone/>
                </a:pPr>
                <a:r>
                  <a:rPr lang="en-GB" sz="3200" dirty="0"/>
                  <a:t>0</a:t>
                </a:r>
              </a:p>
            </p:txBody>
          </p:sp>
          <p:sp>
            <p:nvSpPr>
              <p:cNvPr id="12" name="TextBox 11">
                <a:extLst>
                  <a:ext uri="{FF2B5EF4-FFF2-40B4-BE49-F238E27FC236}">
                    <a16:creationId xmlns:a16="http://schemas.microsoft.com/office/drawing/2014/main" id="{8CA9368B-D680-4D53-A4DE-6697B6957F7C}"/>
                  </a:ext>
                </a:extLst>
              </p:cNvPr>
              <p:cNvSpPr txBox="1"/>
              <p:nvPr/>
            </p:nvSpPr>
            <p:spPr>
              <a:xfrm>
                <a:off x="3407687" y="3849740"/>
                <a:ext cx="335461" cy="523388"/>
              </a:xfrm>
              <a:prstGeom prst="rect">
                <a:avLst/>
              </a:prstGeom>
              <a:noFill/>
            </p:spPr>
            <p:txBody>
              <a:bodyPr wrap="none" rtlCol="0">
                <a:spAutoFit/>
              </a:bodyPr>
              <a:lstStyle/>
              <a:p>
                <a:pPr>
                  <a:buNone/>
                </a:pPr>
                <a:r>
                  <a:rPr lang="en-GB" sz="3200" dirty="0"/>
                  <a:t>9</a:t>
                </a:r>
              </a:p>
            </p:txBody>
          </p:sp>
          <p:sp>
            <p:nvSpPr>
              <p:cNvPr id="13" name="TextBox 12">
                <a:extLst>
                  <a:ext uri="{FF2B5EF4-FFF2-40B4-BE49-F238E27FC236}">
                    <a16:creationId xmlns:a16="http://schemas.microsoft.com/office/drawing/2014/main" id="{C8D7CB9F-767E-4B53-824D-232F8CA486E9}"/>
                  </a:ext>
                </a:extLst>
              </p:cNvPr>
              <p:cNvSpPr txBox="1"/>
              <p:nvPr/>
            </p:nvSpPr>
            <p:spPr>
              <a:xfrm>
                <a:off x="1581419" y="4385781"/>
                <a:ext cx="335461" cy="523388"/>
              </a:xfrm>
              <a:prstGeom prst="rect">
                <a:avLst/>
              </a:prstGeom>
              <a:noFill/>
            </p:spPr>
            <p:txBody>
              <a:bodyPr wrap="none" rtlCol="0">
                <a:spAutoFit/>
              </a:bodyPr>
              <a:lstStyle/>
              <a:p>
                <a:pPr>
                  <a:buNone/>
                </a:pPr>
                <a:r>
                  <a:rPr lang="en-GB" sz="3200"/>
                  <a:t>4</a:t>
                </a:r>
              </a:p>
            </p:txBody>
          </p:sp>
          <p:sp>
            <p:nvSpPr>
              <p:cNvPr id="14" name="TextBox 13">
                <a:extLst>
                  <a:ext uri="{FF2B5EF4-FFF2-40B4-BE49-F238E27FC236}">
                    <a16:creationId xmlns:a16="http://schemas.microsoft.com/office/drawing/2014/main" id="{A9AEEFD0-D630-4BFE-8EF9-E9B9A6A25E55}"/>
                  </a:ext>
                </a:extLst>
              </p:cNvPr>
              <p:cNvSpPr txBox="1"/>
              <p:nvPr/>
            </p:nvSpPr>
            <p:spPr>
              <a:xfrm>
                <a:off x="2143970" y="4461347"/>
                <a:ext cx="335461" cy="523388"/>
              </a:xfrm>
              <a:prstGeom prst="rect">
                <a:avLst/>
              </a:prstGeom>
              <a:noFill/>
            </p:spPr>
            <p:txBody>
              <a:bodyPr wrap="none" rtlCol="0">
                <a:spAutoFit/>
              </a:bodyPr>
              <a:lstStyle/>
              <a:p>
                <a:pPr>
                  <a:buNone/>
                </a:pPr>
                <a:r>
                  <a:rPr lang="en-GB" sz="3200" dirty="0"/>
                  <a:t>1</a:t>
                </a:r>
              </a:p>
            </p:txBody>
          </p:sp>
          <p:sp>
            <p:nvSpPr>
              <p:cNvPr id="15" name="TextBox 14">
                <a:extLst>
                  <a:ext uri="{FF2B5EF4-FFF2-40B4-BE49-F238E27FC236}">
                    <a16:creationId xmlns:a16="http://schemas.microsoft.com/office/drawing/2014/main" id="{E5664091-D9C6-4BA0-B09D-3E2CBBEF735F}"/>
                  </a:ext>
                </a:extLst>
              </p:cNvPr>
              <p:cNvSpPr txBox="1"/>
              <p:nvPr/>
            </p:nvSpPr>
            <p:spPr>
              <a:xfrm>
                <a:off x="2629950" y="4659681"/>
                <a:ext cx="520670" cy="523388"/>
              </a:xfrm>
              <a:prstGeom prst="rect">
                <a:avLst/>
              </a:prstGeom>
              <a:noFill/>
            </p:spPr>
            <p:txBody>
              <a:bodyPr wrap="none" rtlCol="0">
                <a:spAutoFit/>
              </a:bodyPr>
              <a:lstStyle/>
              <a:p>
                <a:pPr>
                  <a:buNone/>
                </a:pPr>
                <a:r>
                  <a:rPr lang="en-GB" sz="3200" dirty="0"/>
                  <a:t>15</a:t>
                </a:r>
              </a:p>
            </p:txBody>
          </p:sp>
          <p:sp>
            <p:nvSpPr>
              <p:cNvPr id="16" name="TextBox 15">
                <a:extLst>
                  <a:ext uri="{FF2B5EF4-FFF2-40B4-BE49-F238E27FC236}">
                    <a16:creationId xmlns:a16="http://schemas.microsoft.com/office/drawing/2014/main" id="{C9331E1E-FD7E-4340-9D1B-0523B5EEA935}"/>
                  </a:ext>
                </a:extLst>
              </p:cNvPr>
              <p:cNvSpPr txBox="1"/>
              <p:nvPr/>
            </p:nvSpPr>
            <p:spPr>
              <a:xfrm>
                <a:off x="3102709" y="4233035"/>
                <a:ext cx="335461" cy="523388"/>
              </a:xfrm>
              <a:prstGeom prst="rect">
                <a:avLst/>
              </a:prstGeom>
              <a:noFill/>
            </p:spPr>
            <p:txBody>
              <a:bodyPr wrap="none" rtlCol="0">
                <a:spAutoFit/>
              </a:bodyPr>
              <a:lstStyle/>
              <a:p>
                <a:pPr>
                  <a:buNone/>
                </a:pPr>
                <a:r>
                  <a:rPr lang="en-GB" sz="3200" dirty="0"/>
                  <a:t>2</a:t>
                </a:r>
              </a:p>
            </p:txBody>
          </p:sp>
        </p:grpSp>
        <p:sp>
          <p:nvSpPr>
            <p:cNvPr id="29" name="TextBox 28">
              <a:extLst>
                <a:ext uri="{FF2B5EF4-FFF2-40B4-BE49-F238E27FC236}">
                  <a16:creationId xmlns:a16="http://schemas.microsoft.com/office/drawing/2014/main" id="{2D1D436F-7523-4326-A31B-34738D24A0BB}"/>
                </a:ext>
              </a:extLst>
            </p:cNvPr>
            <p:cNvSpPr txBox="1"/>
            <p:nvPr/>
          </p:nvSpPr>
          <p:spPr>
            <a:xfrm>
              <a:off x="4320778" y="2445632"/>
              <a:ext cx="412292" cy="584775"/>
            </a:xfrm>
            <a:prstGeom prst="rect">
              <a:avLst/>
            </a:prstGeom>
            <a:noFill/>
          </p:spPr>
          <p:txBody>
            <a:bodyPr wrap="none" rtlCol="0">
              <a:spAutoFit/>
            </a:bodyPr>
            <a:lstStyle/>
            <a:p>
              <a:pPr>
                <a:buNone/>
              </a:pPr>
              <a:r>
                <a:rPr lang="en-GB" sz="3200" dirty="0"/>
                <a:t>3</a:t>
              </a:r>
            </a:p>
          </p:txBody>
        </p:sp>
      </p:grpSp>
    </p:spTree>
    <p:extLst>
      <p:ext uri="{BB962C8B-B14F-4D97-AF65-F5344CB8AC3E}">
        <p14:creationId xmlns:p14="http://schemas.microsoft.com/office/powerpoint/2010/main" val="348190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812329009"/>
              </p:ext>
            </p:extLst>
          </p:nvPr>
        </p:nvGraphicFramePr>
        <p:xfrm>
          <a:off x="267128" y="764704"/>
          <a:ext cx="11766038" cy="5810160"/>
        </p:xfrm>
        <a:graphic>
          <a:graphicData uri="http://schemas.openxmlformats.org/drawingml/2006/table">
            <a:tbl>
              <a:tblPr firstRow="1" bandRow="1">
                <a:tableStyleId>{5940675A-B579-460E-94D1-54222C63F5DA}</a:tableStyleId>
              </a:tblPr>
              <a:tblGrid>
                <a:gridCol w="6729417">
                  <a:extLst>
                    <a:ext uri="{9D8B030D-6E8A-4147-A177-3AD203B41FA5}">
                      <a16:colId xmlns:a16="http://schemas.microsoft.com/office/drawing/2014/main" val="695237181"/>
                    </a:ext>
                  </a:extLst>
                </a:gridCol>
                <a:gridCol w="503662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Rather than using a constraint such as ‘greatest total’, just ask students to choose any two numbers so that they practise substituting different values for </a:t>
                      </a:r>
                      <a:r>
                        <a:rPr lang="en-GB" sz="1600" i="1" u="none" dirty="0"/>
                        <a:t>g</a:t>
                      </a:r>
                      <a:r>
                        <a:rPr lang="en-GB" sz="1600" i="0" u="none" dirty="0"/>
                        <a:t> and </a:t>
                      </a:r>
                      <a:r>
                        <a:rPr lang="en-GB" sz="1600" i="1" u="none" dirty="0"/>
                        <a:t>h</a:t>
                      </a:r>
                      <a:r>
                        <a:rPr lang="en-GB" sz="1600" i="0" u="none" dirty="0"/>
                        <a:t> before moving onto part 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numbers given here are relatively straightforward, so students might be challenged with different numbers. They might also be given constraints, such as ‘the total closest to 0’, or ‘the smallest multiple of 3’. Further challenge could be found with constraints where the unknowns could take multiple values.</a:t>
                      </a:r>
                    </a:p>
                    <a:p>
                      <a:endParaRPr lang="en-GB" sz="1600" u="none" dirty="0"/>
                    </a:p>
                    <a:p>
                      <a:r>
                        <a:rPr lang="en-GB" sz="1600" b="1" i="0" u="none" dirty="0"/>
                        <a:t>Representations</a:t>
                      </a:r>
                    </a:p>
                    <a:p>
                      <a:r>
                        <a:rPr lang="en-GB" sz="1600" b="0" i="0" u="none" dirty="0"/>
                        <a:t>As with the previous two Checkpoints, representation here is of a letter to represent an unknown number – this time, also introducing a coefficient. A bar model or other symbols might help teachers to explain the difference between the expressions in parts a and b.</a:t>
                      </a:r>
                      <a:endParaRPr lang="en-GB" sz="1600" b="0" i="0" u="none"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a checks whether students are able to substitute a value for an unknown with a very simple constraint. Students are likely to find this straightforward but may need some guidance around the fact that the letter is </a:t>
                      </a:r>
                      <a:r>
                        <a:rPr lang="en-GB" sz="1600" i="1" dirty="0"/>
                        <a:t>replaced</a:t>
                      </a:r>
                      <a:r>
                        <a:rPr lang="en-GB" sz="1600" i="0" dirty="0"/>
                        <a:t> by the number</a:t>
                      </a:r>
                      <a:r>
                        <a:rPr lang="en-GB" sz="1600" dirty="0"/>
                        <a:t>. Whilst this Checkpoint is an opportunity to assess students’ understanding of substituting numbers for letters, teachers might also establish some norms around how students should record substitution in their books.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b introduces a numerical coefficient (without a multiplication symbol). This is so that teachers can check whether students already have an understanding of what </a:t>
                      </a:r>
                      <a:r>
                        <a:rPr lang="en-GB" sz="1600" i="0" dirty="0"/>
                        <a:t>2</a:t>
                      </a:r>
                      <a:r>
                        <a:rPr lang="en-GB" sz="1600" i="1" dirty="0"/>
                        <a:t>g</a:t>
                      </a:r>
                      <a:r>
                        <a:rPr lang="en-GB" sz="1600" i="0" dirty="0"/>
                        <a:t> means. This will</a:t>
                      </a:r>
                      <a:r>
                        <a:rPr lang="en-GB" sz="1600" dirty="0"/>
                        <a:t> help plan teaching of formal algebraic notation. Teachers may wish to draw attention to the fact that it does not matter which letter 12 and 15 are assigned to in part a, it does for part b where one of the unknowns is doubled. </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H</a:t>
                      </a:r>
                      <a:r>
                        <a:rPr lang="en-GB" sz="1600" b="0" dirty="0"/>
                        <a:t> also explores substitution with various constraints.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57615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5486398" cy="648071"/>
          </a:xfrm>
        </p:spPr>
        <p:txBody>
          <a:bodyPr>
            <a:normAutofit fontScale="90000"/>
          </a:bodyPr>
          <a:lstStyle/>
          <a:p>
            <a:r>
              <a:rPr lang="en-GB" dirty="0"/>
              <a:t>Unitising and the distributive law</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171721"/>
            <a:ext cx="6062463" cy="1152130"/>
          </a:xfrm>
        </p:spPr>
        <p:txBody>
          <a:bodyPr>
            <a:normAutofit/>
          </a:bodyPr>
          <a:lstStyle/>
          <a:p>
            <a:r>
              <a:rPr lang="en-GB" sz="1800" dirty="0">
                <a:latin typeface="Century Gothic" panose="020B0502020202020204" pitchFamily="34" charset="0"/>
              </a:rPr>
              <a:t>Checkpoints 14–16</a:t>
            </a:r>
          </a:p>
        </p:txBody>
      </p:sp>
    </p:spTree>
    <p:extLst>
      <p:ext uri="{BB962C8B-B14F-4D97-AF65-F5344CB8AC3E}">
        <p14:creationId xmlns:p14="http://schemas.microsoft.com/office/powerpoint/2010/main" val="2775579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dirty="0"/>
              <a:t>Unitising and the distributive law</a:t>
            </a:r>
            <a:endParaRPr lang="en-GB" sz="3200"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187483971"/>
                  </p:ext>
                </p:extLst>
              </p:nvPr>
            </p:nvGraphicFramePr>
            <p:xfrm>
              <a:off x="417815" y="987236"/>
              <a:ext cx="11426013" cy="5547360"/>
            </p:xfrm>
            <a:graphic>
              <a:graphicData uri="http://schemas.openxmlformats.org/drawingml/2006/table">
                <a:tbl>
                  <a:tblPr firstRow="1" bandRow="1">
                    <a:tableStyleId>{5940675A-B579-460E-94D1-54222C63F5DA}</a:tableStyleId>
                  </a:tblPr>
                  <a:tblGrid>
                    <a:gridCol w="6648003">
                      <a:extLst>
                        <a:ext uri="{9D8B030D-6E8A-4147-A177-3AD203B41FA5}">
                          <a16:colId xmlns:a16="http://schemas.microsoft.com/office/drawing/2014/main" val="4178532543"/>
                        </a:ext>
                      </a:extLst>
                    </a:gridCol>
                    <a:gridCol w="4778010">
                      <a:extLst>
                        <a:ext uri="{9D8B030D-6E8A-4147-A177-3AD203B41FA5}">
                          <a16:colId xmlns:a16="http://schemas.microsoft.com/office/drawing/2014/main" val="864547500"/>
                        </a:ext>
                      </a:extLst>
                    </a:gridCol>
                  </a:tblGrid>
                  <a:tr h="23522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solve problems involving multiplying and dividing including the distributive law to multiply two digit numbers by one digit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(non-statutory guidance): pupils write statements about the equality of expressions (for example, use the distributive law 39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r>
                            <a:rPr lang="en-GB" sz="1600" i="0" dirty="0"/>
                            <a:t> 7 </a:t>
                          </a:r>
                          <a14:m>
                            <m:oMath xmlns:m="http://schemas.openxmlformats.org/officeDocument/2006/math">
                              <m:r>
                                <a:rPr lang="en-GB" sz="1600" b="0" i="1" smtClean="0">
                                  <a:latin typeface="Cambria Math" panose="02040503050406030204" pitchFamily="18" charset="0"/>
                                </a:rPr>
                                <m:t>=</m:t>
                              </m:r>
                            </m:oMath>
                          </a14:m>
                          <a:r>
                            <a:rPr lang="en-GB" sz="1600" i="0" dirty="0"/>
                            <a:t> 30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r>
                            <a:rPr lang="en-GB" sz="1600" i="0" dirty="0"/>
                            <a:t> 7 </a:t>
                          </a:r>
                          <a14:m>
                            <m:oMath xmlns:m="http://schemas.openxmlformats.org/officeDocument/2006/math">
                              <m:r>
                                <a:rPr lang="en-GB" sz="1600" b="0" i="1" smtClean="0">
                                  <a:latin typeface="Cambria Math" panose="02040503050406030204" pitchFamily="18" charset="0"/>
                                </a:rPr>
                                <m:t>+</m:t>
                              </m:r>
                            </m:oMath>
                          </a14:m>
                          <a:r>
                            <a:rPr lang="en-GB" sz="1600" i="0" dirty="0"/>
                            <a:t> 9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r>
                            <a:rPr lang="en-GB" sz="1600" i="0" dirty="0"/>
                            <a:t> 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a:t>
                          </a:r>
                          <a:r>
                            <a:rPr lang="en-GB" sz="1600" b="0" dirty="0"/>
                            <a:t>4MD–3:</a:t>
                          </a:r>
                          <a:r>
                            <a:rPr lang="en-GB" sz="1600" dirty="0"/>
                            <a:t> The distributive property of multiplication (pp178–80*); </a:t>
                          </a:r>
                          <a:r>
                            <a:rPr lang="en-GB" sz="1600" b="0" dirty="0"/>
                            <a:t>6AS/MD–2: </a:t>
                          </a:r>
                          <a:r>
                            <a:rPr lang="en-GB" sz="1600" dirty="0"/>
                            <a:t>Derive related calculations (pp302–04*).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2 Multiplication and Division, Year 4 </a:t>
                          </a:r>
                          <a:r>
                            <a:rPr lang="en-GB" sz="1600" dirty="0">
                              <a:hlinkClick r:id="rId4"/>
                            </a:rPr>
                            <a:t>Segment 2.14 Multiplication: partitioning leading to short multiplication</a:t>
                          </a:r>
                          <a:r>
                            <a:rPr lang="en-GB" sz="1600" dirty="0"/>
                            <a:t> (Teaching Point 3: The distributive law can be applied to multiply any three-digit number by a single-digit number …); Year 5 </a:t>
                          </a:r>
                          <a:r>
                            <a:rPr lang="en-GB" sz="1600" dirty="0">
                              <a:hlinkClick r:id="rId5"/>
                            </a:rPr>
                            <a:t>Segment 2.20 Multiplication with three factors and volume</a:t>
                          </a:r>
                          <a:r>
                            <a:rPr lang="en-GB" sz="1600" dirty="0"/>
                            <a:t> (Teaching Point 3: Both the commutative law and associative law can be applied when multiplying 3 or more numbers).</a:t>
                          </a:r>
                        </a:p>
                        <a:p>
                          <a:pPr marL="0" indent="0">
                            <a:buFont typeface="Arial" panose="020B0604020202020204" pitchFamily="34" charset="0"/>
                            <a:buNone/>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 Page numbers reference the complete Years 1–6 document</a:t>
                          </a:r>
                          <a:endParaRPr lang="en-GB" sz="1600" i="1" dirty="0"/>
                        </a:p>
                      </a:txBody>
                      <a:tcPr/>
                    </a:tc>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the process of ‘collecting like terms’ as ‘adding things of the same unit’, and use prior experience of unitising to define like terms.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Appreciate that, when they are simplifying algebraic expressions such as 2</a:t>
                          </a:r>
                          <a:r>
                            <a:rPr lang="en-GB" sz="1600" i="1" kern="1200" dirty="0">
                              <a:solidFill>
                                <a:schemeClr val="tx1"/>
                              </a:solidFill>
                              <a:effectLst/>
                              <a:latin typeface="+mn-lt"/>
                              <a:ea typeface="+mn-ea"/>
                              <a:cs typeface="+mn-cs"/>
                            </a:rPr>
                            <a:t>xy</a:t>
                          </a:r>
                          <a:r>
                            <a:rPr lang="en-GB" sz="1600" kern="1200" dirty="0">
                              <a:solidFill>
                                <a:schemeClr val="tx1"/>
                              </a:solidFill>
                              <a:effectLst/>
                              <a:latin typeface="+mn-lt"/>
                              <a:ea typeface="+mn-ea"/>
                              <a:cs typeface="+mn-cs"/>
                            </a:rPr>
                            <a:t> + 5</a:t>
                          </a:r>
                          <a:r>
                            <a:rPr lang="en-GB" sz="1600" i="1" kern="1200" dirty="0">
                              <a:solidFill>
                                <a:schemeClr val="tx1"/>
                              </a:solidFill>
                              <a:effectLst/>
                              <a:latin typeface="+mn-lt"/>
                              <a:ea typeface="+mn-ea"/>
                              <a:cs typeface="+mn-cs"/>
                            </a:rPr>
                            <a:t>xy</a:t>
                          </a:r>
                          <a:r>
                            <a:rPr lang="en-GB" sz="1600" kern="1200" dirty="0">
                              <a:solidFill>
                                <a:schemeClr val="tx1"/>
                              </a:solidFill>
                              <a:effectLst/>
                              <a:latin typeface="+mn-lt"/>
                              <a:ea typeface="+mn-ea"/>
                              <a:cs typeface="+mn-cs"/>
                            </a:rPr>
                            <a:t> as 7</a:t>
                          </a:r>
                          <a:r>
                            <a:rPr lang="en-GB" sz="1600" i="1" kern="1200" dirty="0">
                              <a:solidFill>
                                <a:schemeClr val="tx1"/>
                              </a:solidFill>
                              <a:effectLst/>
                              <a:latin typeface="+mn-lt"/>
                              <a:ea typeface="+mn-ea"/>
                              <a:cs typeface="+mn-cs"/>
                            </a:rPr>
                            <a:t>xy</a:t>
                          </a:r>
                          <a:r>
                            <a:rPr lang="en-GB" sz="1600" kern="1200" dirty="0">
                              <a:solidFill>
                                <a:schemeClr val="tx1"/>
                              </a:solidFill>
                              <a:effectLst/>
                              <a:latin typeface="+mn-lt"/>
                              <a:ea typeface="+mn-ea"/>
                              <a:cs typeface="+mn-cs"/>
                            </a:rPr>
                            <a:t>, they have obtained an equivalent expression.</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the distributive law is a general structure that will hold true for all numbers, and be able to express this general structure symbolically (for example, 3(</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3</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+ 3</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Apply this knowledge to the inverse process of factorising.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Have experience of a wide range of standard and non-standard examples, including those with negatives, decimals, fractions and indices. </a:t>
                          </a:r>
                          <a:endParaRPr lang="en-GB" sz="1400" dirty="0"/>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187483971"/>
                  </p:ext>
                </p:extLst>
              </p:nvPr>
            </p:nvGraphicFramePr>
            <p:xfrm>
              <a:off x="417815" y="987236"/>
              <a:ext cx="11426013" cy="5547360"/>
            </p:xfrm>
            <a:graphic>
              <a:graphicData uri="http://schemas.openxmlformats.org/drawingml/2006/table">
                <a:tbl>
                  <a:tblPr firstRow="1" bandRow="1">
                    <a:tableStyleId>{5940675A-B579-460E-94D1-54222C63F5DA}</a:tableStyleId>
                  </a:tblPr>
                  <a:tblGrid>
                    <a:gridCol w="6648003">
                      <a:extLst>
                        <a:ext uri="{9D8B030D-6E8A-4147-A177-3AD203B41FA5}">
                          <a16:colId xmlns:a16="http://schemas.microsoft.com/office/drawing/2014/main" val="4178532543"/>
                        </a:ext>
                      </a:extLst>
                    </a:gridCol>
                    <a:gridCol w="4778010">
                      <a:extLst>
                        <a:ext uri="{9D8B030D-6E8A-4147-A177-3AD203B41FA5}">
                          <a16:colId xmlns:a16="http://schemas.microsoft.com/office/drawing/2014/main" val="864547500"/>
                        </a:ext>
                      </a:extLst>
                    </a:gridCol>
                  </a:tblGrid>
                  <a:tr h="36576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181600">
                    <a:tc>
                      <a:txBody>
                        <a:bodyPr/>
                        <a:lstStyle/>
                        <a:p>
                          <a:endParaRPr lang="en-US"/>
                        </a:p>
                      </a:txBody>
                      <a:tcPr>
                        <a:blipFill>
                          <a:blip r:embed="rId6"/>
                          <a:stretch>
                            <a:fillRect l="-92" t="-7638" r="-72044" b="-1175"/>
                          </a:stretch>
                        </a:blipFill>
                      </a:tcPr>
                    </a:tc>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the process of ‘collecting like terms’ as ‘adding things of the same unit’, and use prior experience of unitising to define like terms.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Appreciate that, when they are simplifying algebraic expressions such as 2</a:t>
                          </a:r>
                          <a:r>
                            <a:rPr lang="en-GB" sz="1600" i="1" kern="1200" dirty="0">
                              <a:solidFill>
                                <a:schemeClr val="tx1"/>
                              </a:solidFill>
                              <a:effectLst/>
                              <a:latin typeface="+mn-lt"/>
                              <a:ea typeface="+mn-ea"/>
                              <a:cs typeface="+mn-cs"/>
                            </a:rPr>
                            <a:t>xy</a:t>
                          </a:r>
                          <a:r>
                            <a:rPr lang="en-GB" sz="1600" kern="1200" dirty="0">
                              <a:solidFill>
                                <a:schemeClr val="tx1"/>
                              </a:solidFill>
                              <a:effectLst/>
                              <a:latin typeface="+mn-lt"/>
                              <a:ea typeface="+mn-ea"/>
                              <a:cs typeface="+mn-cs"/>
                            </a:rPr>
                            <a:t> + 5</a:t>
                          </a:r>
                          <a:r>
                            <a:rPr lang="en-GB" sz="1600" i="1" kern="1200" dirty="0">
                              <a:solidFill>
                                <a:schemeClr val="tx1"/>
                              </a:solidFill>
                              <a:effectLst/>
                              <a:latin typeface="+mn-lt"/>
                              <a:ea typeface="+mn-ea"/>
                              <a:cs typeface="+mn-cs"/>
                            </a:rPr>
                            <a:t>xy</a:t>
                          </a:r>
                          <a:r>
                            <a:rPr lang="en-GB" sz="1600" kern="1200" dirty="0">
                              <a:solidFill>
                                <a:schemeClr val="tx1"/>
                              </a:solidFill>
                              <a:effectLst/>
                              <a:latin typeface="+mn-lt"/>
                              <a:ea typeface="+mn-ea"/>
                              <a:cs typeface="+mn-cs"/>
                            </a:rPr>
                            <a:t> as 7</a:t>
                          </a:r>
                          <a:r>
                            <a:rPr lang="en-GB" sz="1600" i="1" kern="1200" dirty="0">
                              <a:solidFill>
                                <a:schemeClr val="tx1"/>
                              </a:solidFill>
                              <a:effectLst/>
                              <a:latin typeface="+mn-lt"/>
                              <a:ea typeface="+mn-ea"/>
                              <a:cs typeface="+mn-cs"/>
                            </a:rPr>
                            <a:t>xy</a:t>
                          </a:r>
                          <a:r>
                            <a:rPr lang="en-GB" sz="1600" kern="1200" dirty="0">
                              <a:solidFill>
                                <a:schemeClr val="tx1"/>
                              </a:solidFill>
                              <a:effectLst/>
                              <a:latin typeface="+mn-lt"/>
                              <a:ea typeface="+mn-ea"/>
                              <a:cs typeface="+mn-cs"/>
                            </a:rPr>
                            <a:t>, they have obtained an equivalent expression.</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the distributive law is a general structure that will hold true for all numbers, and be able to express this general structure symbolically (for example, 3(</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3</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+ 3</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Apply this knowledge to the inverse process of factorising.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Have experience of a wide range of standard and non-standard examples, including those with negatives, decimals, fractions and indices. </a:t>
                          </a:r>
                          <a:endParaRPr lang="en-GB" sz="1400" dirty="0"/>
                        </a:p>
                      </a:txBody>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223906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516506" y="0"/>
            <a:ext cx="10972800" cy="982662"/>
          </a:xfrm>
        </p:spPr>
        <p:txBody>
          <a:bodyPr>
            <a:normAutofit/>
          </a:bodyPr>
          <a:lstStyle/>
          <a:p>
            <a:r>
              <a:rPr lang="en-GB" sz="2800" dirty="0"/>
              <a:t>Checkpoints 1–8  </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508034512"/>
              </p:ext>
            </p:extLst>
          </p:nvPr>
        </p:nvGraphicFramePr>
        <p:xfrm>
          <a:off x="615657" y="1201288"/>
          <a:ext cx="10423243" cy="3344408"/>
        </p:xfrm>
        <a:graphic>
          <a:graphicData uri="http://schemas.openxmlformats.org/drawingml/2006/table">
            <a:tbl>
              <a:tblPr firstRow="1" bandRow="1">
                <a:tableStyleId>{5940675A-B579-460E-94D1-54222C63F5DA}</a:tableStyleId>
              </a:tblPr>
              <a:tblGrid>
                <a:gridCol w="3562345">
                  <a:extLst>
                    <a:ext uri="{9D8B030D-6E8A-4147-A177-3AD203B41FA5}">
                      <a16:colId xmlns:a16="http://schemas.microsoft.com/office/drawing/2014/main" val="2259483677"/>
                    </a:ext>
                  </a:extLst>
                </a:gridCol>
                <a:gridCol w="5827533">
                  <a:extLst>
                    <a:ext uri="{9D8B030D-6E8A-4147-A177-3AD203B41FA5}">
                      <a16:colId xmlns:a16="http://schemas.microsoft.com/office/drawing/2014/main" val="4162930053"/>
                    </a:ext>
                  </a:extLst>
                </a:gridCol>
                <a:gridCol w="1033365">
                  <a:extLst>
                    <a:ext uri="{9D8B030D-6E8A-4147-A177-3AD203B41FA5}">
                      <a16:colId xmlns:a16="http://schemas.microsoft.com/office/drawing/2014/main" val="3250428731"/>
                    </a:ext>
                  </a:extLst>
                </a:gridCol>
              </a:tblGrid>
              <a:tr h="0">
                <a:tc>
                  <a:txBody>
                    <a:bodyPr/>
                    <a:lstStyle/>
                    <a:p>
                      <a:r>
                        <a:rPr lang="en-GB" b="1" dirty="0">
                          <a:solidFill>
                            <a:schemeClr val="bg1"/>
                          </a:solidFill>
                        </a:rPr>
                        <a:t>Checkpoint</a:t>
                      </a:r>
                    </a:p>
                  </a:txBody>
                  <a:tcPr>
                    <a:solidFill>
                      <a:schemeClr val="accent2"/>
                    </a:solidFill>
                  </a:tcPr>
                </a:tc>
                <a:tc>
                  <a:txBody>
                    <a:bodyPr/>
                    <a:lstStyle/>
                    <a:p>
                      <a:r>
                        <a:rPr lang="en-GB" b="1">
                          <a:solidFill>
                            <a:schemeClr val="bg1"/>
                          </a:solidFill>
                        </a:rPr>
                        <a:t>Underpins </a:t>
                      </a:r>
                    </a:p>
                  </a:txBody>
                  <a:tcPr>
                    <a:solidFill>
                      <a:schemeClr val="accent2"/>
                    </a:solidFill>
                  </a:tcPr>
                </a:tc>
                <a:tc>
                  <a:txBody>
                    <a:bodyPr/>
                    <a:lstStyle/>
                    <a:p>
                      <a:r>
                        <a:rPr lang="en-GB" b="1">
                          <a:solidFill>
                            <a:schemeClr val="bg1"/>
                          </a:solidFill>
                        </a:rPr>
                        <a:t>Code</a:t>
                      </a:r>
                      <a:endParaRPr lang="en-GB" b="0">
                        <a:solidFill>
                          <a:schemeClr val="bg1"/>
                        </a:solidFill>
                      </a:endParaRPr>
                    </a:p>
                  </a:txBody>
                  <a:tcPr>
                    <a:solidFill>
                      <a:schemeClr val="accent2"/>
                    </a:solidFill>
                  </a:tcPr>
                </a:tc>
                <a:extLst>
                  <a:ext uri="{0D108BD9-81ED-4DB2-BD59-A6C34878D82A}">
                    <a16:rowId xmlns:a16="http://schemas.microsoft.com/office/drawing/2014/main" val="979699445"/>
                  </a:ext>
                </a:extLst>
              </a:tr>
              <a:tr h="372331">
                <a:tc>
                  <a:txBody>
                    <a:bodyPr/>
                    <a:lstStyle/>
                    <a:p>
                      <a:r>
                        <a:rPr lang="en-GB" u="none" dirty="0">
                          <a:solidFill>
                            <a:srgbClr val="585858"/>
                          </a:solidFill>
                          <a:hlinkClick r:id="rId3" action="ppaction://hlinksldjump"/>
                        </a:rPr>
                        <a:t>1: Checks and balances</a:t>
                      </a:r>
                      <a:endParaRPr lang="en-GB" u="none" dirty="0">
                        <a:solidFill>
                          <a:srgbClr val="585858"/>
                        </a:solidFill>
                      </a:endParaRPr>
                    </a:p>
                  </a:txBody>
                  <a:tcPr anchor="ctr"/>
                </a:tc>
                <a:tc rowSpan="8">
                  <a:txBody>
                    <a:bodyPr/>
                    <a:lstStyle/>
                    <a:p>
                      <a:pPr>
                        <a:lnSpc>
                          <a:spcPct val="107000"/>
                        </a:lnSpc>
                        <a:spcAft>
                          <a:spcPts val="800"/>
                        </a:spcAft>
                      </a:pPr>
                      <a:r>
                        <a:rPr lang="en-GB" sz="1800" dirty="0">
                          <a:effectLst/>
                          <a:latin typeface="+mj-lt"/>
                          <a:cs typeface="Times New Roman" panose="02020603050405020304" pitchFamily="18" charset="0"/>
                        </a:rPr>
                        <a:t>Generalise relationships</a:t>
                      </a:r>
                    </a:p>
                  </a:txBody>
                  <a:tcPr anchor="ctr"/>
                </a:tc>
                <a:tc rowSpan="8">
                  <a:txBody>
                    <a:bodyPr/>
                    <a:lstStyle/>
                    <a:p>
                      <a:r>
                        <a:rPr lang="en-GB" dirty="0"/>
                        <a:t>1.4.1*</a:t>
                      </a:r>
                    </a:p>
                    <a:p>
                      <a:endParaRPr lang="en-GB" dirty="0"/>
                    </a:p>
                  </a:txBody>
                  <a:tcPr anchor="ctr"/>
                </a:tc>
                <a:extLst>
                  <a:ext uri="{0D108BD9-81ED-4DB2-BD59-A6C34878D82A}">
                    <a16:rowId xmlns:a16="http://schemas.microsoft.com/office/drawing/2014/main" val="1209749094"/>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4" action="ppaction://hlinksldjump"/>
                        </a:rPr>
                        <a:t>2: Shape balance</a:t>
                      </a:r>
                      <a:endParaRPr lang="en-GB" u="none" dirty="0">
                        <a:solidFill>
                          <a:srgbClr val="585858"/>
                        </a:solidFill>
                      </a:endParaRPr>
                    </a:p>
                  </a:txBody>
                  <a:tcPr anchor="ctr"/>
                </a:tc>
                <a:tc vMerge="1">
                  <a:txBody>
                    <a:bodyPr/>
                    <a:lstStyle/>
                    <a:p>
                      <a:pPr>
                        <a:lnSpc>
                          <a:spcPct val="107000"/>
                        </a:lnSpc>
                        <a:spcAft>
                          <a:spcPts val="800"/>
                        </a:spcAft>
                      </a:pPr>
                      <a:r>
                        <a:rPr lang="en-GB" sz="1800">
                          <a:effectLst/>
                          <a:latin typeface="+mj-lt"/>
                          <a:ea typeface="Calibri" panose="020F0502020204030204" pitchFamily="34" charset="0"/>
                          <a:cs typeface="Times New Roman" panose="02020603050405020304" pitchFamily="18" charset="0"/>
                        </a:rPr>
                        <a:t>Identify and explain whether a number is or is not a multiple of a given integer</a:t>
                      </a:r>
                    </a:p>
                  </a:txBody>
                  <a:tcPr/>
                </a:tc>
                <a:tc vMerge="1">
                  <a:txBody>
                    <a:bodyPr/>
                    <a:lstStyle/>
                    <a:p>
                      <a:endParaRPr lang="en-GB"/>
                    </a:p>
                  </a:txBody>
                  <a:tcPr anchor="ctr"/>
                </a:tc>
                <a:extLst>
                  <a:ext uri="{0D108BD9-81ED-4DB2-BD59-A6C34878D82A}">
                    <a16:rowId xmlns:a16="http://schemas.microsoft.com/office/drawing/2014/main" val="28939315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5" action="ppaction://hlinksldjump"/>
                        </a:rPr>
                        <a:t>3: Equations from bar models</a:t>
                      </a:r>
                      <a:endParaRPr lang="en-GB" u="none" dirty="0">
                        <a:solidFill>
                          <a:srgbClr val="585858"/>
                        </a:solidFill>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extLst>
                  <a:ext uri="{0D108BD9-81ED-4DB2-BD59-A6C34878D82A}">
                    <a16:rowId xmlns:a16="http://schemas.microsoft.com/office/drawing/2014/main" val="37541783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6" action="ppaction://hlinksldjump"/>
                        </a:rPr>
                        <a:t>4: Colouring the number line</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5458390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7" action="ppaction://hlinksldjump"/>
                        </a:rPr>
                        <a:t>5: Number line equations</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1631008358"/>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8" action="ppaction://hlinksldjump"/>
                        </a:rPr>
                        <a:t>6: Stick differences</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46399488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9" action="ppaction://hlinksldjump"/>
                        </a:rPr>
                        <a:t>7: Mystery bars</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926115784"/>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0" action="ppaction://hlinksldjump"/>
                        </a:rPr>
                        <a:t>8: Equations for heights</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3177548203"/>
                  </a:ext>
                </a:extLst>
              </a:tr>
            </a:tbl>
          </a:graphicData>
        </a:graphic>
      </p:graphicFrame>
      <p:sp>
        <p:nvSpPr>
          <p:cNvPr id="8" name="TextBox 7">
            <a:extLst>
              <a:ext uri="{FF2B5EF4-FFF2-40B4-BE49-F238E27FC236}">
                <a16:creationId xmlns:a16="http://schemas.microsoft.com/office/drawing/2014/main" id="{B4C5095C-C236-445A-A900-42E6ABE9EA82}"/>
              </a:ext>
            </a:extLst>
          </p:cNvPr>
          <p:cNvSpPr txBox="1"/>
          <p:nvPr/>
        </p:nvSpPr>
        <p:spPr>
          <a:xfrm>
            <a:off x="195190" y="6191794"/>
            <a:ext cx="10127616"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631759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AC162-65CB-4A76-9ABB-12E4E2A9138E}"/>
              </a:ext>
            </a:extLst>
          </p:cNvPr>
          <p:cNvSpPr>
            <a:spLocks noGrp="1"/>
          </p:cNvSpPr>
          <p:nvPr>
            <p:ph type="body" sz="quarter" idx="11"/>
          </p:nvPr>
        </p:nvSpPr>
        <p:spPr/>
        <p:txBody>
          <a:bodyPr/>
          <a:lstStyle/>
          <a:p>
            <a:r>
              <a:rPr lang="en-GB" dirty="0"/>
              <a:t>Checkpoint 14: Triangle and rectangle values</a:t>
            </a:r>
          </a:p>
        </p:txBody>
      </p:sp>
      <p:sp>
        <p:nvSpPr>
          <p:cNvPr id="7" name="TextBox 6">
            <a:extLst>
              <a:ext uri="{FF2B5EF4-FFF2-40B4-BE49-F238E27FC236}">
                <a16:creationId xmlns:a16="http://schemas.microsoft.com/office/drawing/2014/main" id="{B282A289-303E-4118-967E-66EA3441E352}"/>
              </a:ext>
            </a:extLst>
          </p:cNvPr>
          <p:cNvSpPr txBox="1"/>
          <p:nvPr/>
        </p:nvSpPr>
        <p:spPr>
          <a:xfrm>
            <a:off x="2914570" y="1266034"/>
            <a:ext cx="6737742" cy="707886"/>
          </a:xfrm>
          <a:prstGeom prst="rect">
            <a:avLst/>
          </a:prstGeom>
          <a:noFill/>
        </p:spPr>
        <p:txBody>
          <a:bodyPr wrap="none" rtlCol="0">
            <a:spAutoFit/>
          </a:bodyPr>
          <a:lstStyle/>
          <a:p>
            <a:pPr>
              <a:buNone/>
            </a:pPr>
            <a:r>
              <a:rPr lang="en-GB" sz="4000" dirty="0">
                <a:solidFill>
                  <a:srgbClr val="595959"/>
                </a:solidFill>
              </a:rPr>
              <a:t>3 ×▲+ 6 × █ + 7 ×▲+ 9 × █ </a:t>
            </a:r>
          </a:p>
        </p:txBody>
      </p:sp>
      <p:sp>
        <p:nvSpPr>
          <p:cNvPr id="8" name="TextBox 7">
            <a:extLst>
              <a:ext uri="{FF2B5EF4-FFF2-40B4-BE49-F238E27FC236}">
                <a16:creationId xmlns:a16="http://schemas.microsoft.com/office/drawing/2014/main" id="{5D5BB34B-E882-45DA-A7E7-061F3866C5B4}"/>
              </a:ext>
            </a:extLst>
          </p:cNvPr>
          <p:cNvSpPr txBox="1"/>
          <p:nvPr/>
        </p:nvSpPr>
        <p:spPr>
          <a:xfrm>
            <a:off x="418189" y="2156743"/>
            <a:ext cx="4878259" cy="430887"/>
          </a:xfrm>
          <a:prstGeom prst="rect">
            <a:avLst/>
          </a:prstGeom>
          <a:noFill/>
        </p:spPr>
        <p:txBody>
          <a:bodyPr wrap="none" rtlCol="0">
            <a:spAutoFit/>
          </a:bodyPr>
          <a:lstStyle/>
          <a:p>
            <a:pPr>
              <a:buNone/>
            </a:pPr>
            <a:r>
              <a:rPr lang="en-GB" sz="2200" dirty="0"/>
              <a:t>What is the value of the expression if:</a:t>
            </a:r>
          </a:p>
        </p:txBody>
      </p:sp>
      <p:sp>
        <p:nvSpPr>
          <p:cNvPr id="9" name="Action Button: Help 8">
            <a:hlinkClick r:id="" action="ppaction://noaction" highlightClick="1"/>
            <a:extLst>
              <a:ext uri="{FF2B5EF4-FFF2-40B4-BE49-F238E27FC236}">
                <a16:creationId xmlns:a16="http://schemas.microsoft.com/office/drawing/2014/main" id="{BD0F59AE-D947-4840-A495-22E2AC6A5D22}"/>
              </a:ext>
            </a:extLst>
          </p:cNvPr>
          <p:cNvSpPr/>
          <p:nvPr/>
        </p:nvSpPr>
        <p:spPr>
          <a:xfrm>
            <a:off x="324545" y="55856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3BC3B9FE-BAFA-4408-9901-A8DB8C839436}"/>
              </a:ext>
            </a:extLst>
          </p:cNvPr>
          <p:cNvSpPr txBox="1"/>
          <p:nvPr/>
        </p:nvSpPr>
        <p:spPr>
          <a:xfrm>
            <a:off x="1054034" y="5499914"/>
            <a:ext cx="8186948" cy="769441"/>
          </a:xfrm>
          <a:prstGeom prst="rect">
            <a:avLst/>
          </a:prstGeom>
          <a:noFill/>
        </p:spPr>
        <p:txBody>
          <a:bodyPr wrap="square">
            <a:spAutoFit/>
          </a:bodyPr>
          <a:lstStyle/>
          <a:p>
            <a:pPr>
              <a:buNone/>
            </a:pPr>
            <a:r>
              <a:rPr lang="en-GB" sz="2200" dirty="0"/>
              <a:t>Write a different expression using ▲ and █ that would have the same value. </a:t>
            </a:r>
          </a:p>
        </p:txBody>
      </p:sp>
      <p:sp>
        <p:nvSpPr>
          <p:cNvPr id="12" name="TextBox 11">
            <a:extLst>
              <a:ext uri="{FF2B5EF4-FFF2-40B4-BE49-F238E27FC236}">
                <a16:creationId xmlns:a16="http://schemas.microsoft.com/office/drawing/2014/main" id="{3B289409-356E-4C5B-9ACD-BA9A67459005}"/>
              </a:ext>
            </a:extLst>
          </p:cNvPr>
          <p:cNvSpPr txBox="1"/>
          <p:nvPr/>
        </p:nvSpPr>
        <p:spPr>
          <a:xfrm>
            <a:off x="2175162" y="2793054"/>
            <a:ext cx="8492837" cy="1243417"/>
          </a:xfrm>
          <a:prstGeom prst="rect">
            <a:avLst/>
          </a:prstGeom>
          <a:noFill/>
        </p:spPr>
        <p:txBody>
          <a:bodyPr wrap="square" numCol="2">
            <a:spAutoFit/>
          </a:bodyPr>
          <a:lstStyle/>
          <a:p>
            <a:pPr marL="514350" indent="-514350">
              <a:buFont typeface="+mj-lt"/>
              <a:buAutoNum type="alphaLcParenR"/>
            </a:pPr>
            <a:r>
              <a:rPr lang="en-GB" sz="2200" dirty="0"/>
              <a:t>▲= 3 and █ = 0</a:t>
            </a:r>
          </a:p>
          <a:p>
            <a:pPr marL="514350" indent="-514350">
              <a:buFont typeface="+mj-lt"/>
              <a:buAutoNum type="alphaLcParenR"/>
            </a:pPr>
            <a:r>
              <a:rPr lang="en-GB" sz="2200" dirty="0"/>
              <a:t>▲= 0 and █ = 2</a:t>
            </a:r>
          </a:p>
          <a:p>
            <a:pPr marL="514350" indent="-514350">
              <a:buFont typeface="+mj-lt"/>
              <a:buAutoNum type="alphaLcParenR"/>
            </a:pPr>
            <a:r>
              <a:rPr lang="en-GB" sz="2200" dirty="0"/>
              <a:t>▲= 3 and █ = 2</a:t>
            </a:r>
          </a:p>
          <a:p>
            <a:pPr marL="514350" indent="-514350">
              <a:buFont typeface="+mj-lt"/>
              <a:buAutoNum type="alphaLcParenR"/>
            </a:pPr>
            <a:r>
              <a:rPr lang="en-GB" sz="2200" dirty="0"/>
              <a:t>▲= 2 and █ = 3</a:t>
            </a:r>
          </a:p>
          <a:p>
            <a:pPr marL="514350" indent="-514350">
              <a:buFont typeface="+mj-lt"/>
              <a:buAutoNum type="alphaLcParenR"/>
            </a:pPr>
            <a:r>
              <a:rPr lang="en-GB" sz="2200" dirty="0"/>
              <a:t>▲= 6 and █ = 4</a:t>
            </a:r>
          </a:p>
          <a:p>
            <a:pPr marL="514350" indent="-514350">
              <a:buFont typeface="+mj-lt"/>
              <a:buAutoNum type="alphaLcParenR"/>
            </a:pPr>
            <a:r>
              <a:rPr lang="en-GB" sz="2200" dirty="0"/>
              <a:t>▲= 0.8 and █ = 0.8</a:t>
            </a:r>
          </a:p>
        </p:txBody>
      </p:sp>
      <p:sp>
        <p:nvSpPr>
          <p:cNvPr id="13" name="TextBox 12">
            <a:extLst>
              <a:ext uri="{FF2B5EF4-FFF2-40B4-BE49-F238E27FC236}">
                <a16:creationId xmlns:a16="http://schemas.microsoft.com/office/drawing/2014/main" id="{C14774C5-DC98-42BD-AC3C-1191E84A0044}"/>
              </a:ext>
            </a:extLst>
          </p:cNvPr>
          <p:cNvSpPr txBox="1"/>
          <p:nvPr/>
        </p:nvSpPr>
        <p:spPr>
          <a:xfrm>
            <a:off x="418189" y="4455317"/>
            <a:ext cx="6046014" cy="430887"/>
          </a:xfrm>
          <a:prstGeom prst="rect">
            <a:avLst/>
          </a:prstGeom>
          <a:noFill/>
        </p:spPr>
        <p:txBody>
          <a:bodyPr wrap="none" rtlCol="0">
            <a:spAutoFit/>
          </a:bodyPr>
          <a:lstStyle/>
          <a:p>
            <a:pPr>
              <a:buNone/>
            </a:pPr>
            <a:r>
              <a:rPr lang="en-GB" sz="2200" dirty="0"/>
              <a:t>Was there an easier way to find your answers?</a:t>
            </a:r>
          </a:p>
        </p:txBody>
      </p:sp>
    </p:spTree>
    <p:extLst>
      <p:ext uri="{BB962C8B-B14F-4D97-AF65-F5344CB8AC3E}">
        <p14:creationId xmlns:p14="http://schemas.microsoft.com/office/powerpoint/2010/main" val="57529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p:bldP spid="12" grpId="0" build="p"/>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32489096"/>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935056">
                  <a:extLst>
                    <a:ext uri="{9D8B030D-6E8A-4147-A177-3AD203B41FA5}">
                      <a16:colId xmlns:a16="http://schemas.microsoft.com/office/drawing/2014/main" val="695237181"/>
                    </a:ext>
                  </a:extLst>
                </a:gridCol>
                <a:gridCol w="483098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 number selection is relatively accessible. Give mini whiteboards or a printed version (see ’</a:t>
                      </a:r>
                      <a:r>
                        <a:rPr lang="en-GB" sz="1600" i="0" u="none" dirty="0">
                          <a:hlinkClick r:id="rId3" action="ppaction://hlinksldjump"/>
                        </a:rPr>
                        <a:t>Printable resources</a:t>
                      </a:r>
                      <a:r>
                        <a:rPr lang="en-GB" sz="1600" i="0" u="none" dirty="0"/>
                        <a:t>’) so students can write in their values and organise their thoughts, or use the simpler Additional activity K (see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Students could be challenged to create their own pairs of values, with constraints. For example, ‘choose values so that the total triangle value is equal to the total rectangle value’, or, ‘choose values so that the total triangle value is four times the total rectangle value’.</a:t>
                      </a:r>
                    </a:p>
                    <a:p>
                      <a:endParaRPr lang="en-GB" sz="1600" u="none" dirty="0"/>
                    </a:p>
                    <a:p>
                      <a:r>
                        <a:rPr lang="en-GB" sz="1600" b="1" i="0" u="none" dirty="0"/>
                        <a:t>Representations</a:t>
                      </a:r>
                    </a:p>
                    <a:p>
                      <a:r>
                        <a:rPr lang="en-GB" sz="1600" b="0" i="0" u="none" dirty="0"/>
                        <a:t>This activity uses the representation of shapes as an alternative to letters or numbers, to explore the concept of unitising. If teachers have ‘physical’ shapes (such as plastic triangles and rectangles) these could be used to model how there are 10 triangles and 15 rectangles within the calculation.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quickly choose to rearrange the calculation to </a:t>
                      </a:r>
                      <a:r>
                        <a:rPr lang="en-GB" sz="1600" dirty="0">
                          <a:solidFill>
                            <a:srgbClr val="595959"/>
                          </a:solidFill>
                        </a:rPr>
                        <a:t>10 ×▲+ 15 × █ for efficiency. Explore students’ explanations for why this is possible as this will help them plan their own introductions to collecting like terms. Do students use language such as ‘units’?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solidFill>
                          <a:srgbClr val="595959"/>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solidFill>
                            <a:srgbClr val="595959"/>
                          </a:solidFill>
                        </a:rPr>
                        <a:t>If students do not make this leap, they may notice it through the process of calculating. Th</a:t>
                      </a:r>
                      <a:r>
                        <a:rPr lang="en-GB" sz="1600" dirty="0"/>
                        <a:t>e numbers in parts a and b more obviously lead students to notice the totals of 10 triangles and 15 rectangles.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numbers in part f have been chosen so that, if they haven’t already done so, students seek out this more efficient strategy. Note whether students choose to separately ‘× 15’ here, or use their answer to ‘× 10’ to calculate more efficiently.</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For teachers interested in the concept of unitising and how it builds throughout the primary curriculum, this is a useful article, with links to further resources: </a:t>
                      </a:r>
                      <a:r>
                        <a:rPr lang="en-GB" sz="1600" dirty="0">
                          <a:hlinkClick r:id="rId4"/>
                        </a:rPr>
                        <a:t>What is unitising, and why is it important? | NCETM</a:t>
                      </a:r>
                      <a:endParaRPr lang="en-GB" sz="1600" dirty="0"/>
                    </a:p>
                    <a:p>
                      <a:pPr marL="285750" indent="-285750">
                        <a:buFont typeface="Arial" panose="020B0604020202020204" pitchFamily="34" charset="0"/>
                        <a:buChar char="•"/>
                      </a:pPr>
                      <a:r>
                        <a:rPr lang="en-GB" sz="1600" dirty="0"/>
                        <a:t>Additional activity </a:t>
                      </a:r>
                      <a:r>
                        <a:rPr lang="en-GB" sz="1600" dirty="0">
                          <a:hlinkClick r:id="rId5" action="ppaction://hlinksldjump"/>
                        </a:rPr>
                        <a:t>K</a:t>
                      </a:r>
                      <a:r>
                        <a:rPr lang="en-GB" sz="1600" dirty="0"/>
                        <a:t> is a similar but slightly simpler version of this task.</a:t>
                      </a:r>
                    </a:p>
                    <a:p>
                      <a:pPr marL="285750" indent="-285750">
                        <a:buFont typeface="Arial" panose="020B0604020202020204" pitchFamily="34" charset="0"/>
                        <a:buChar char="•"/>
                      </a:pPr>
                      <a:r>
                        <a:rPr lang="en-GB" sz="1600" b="0" dirty="0">
                          <a:hlinkClick r:id="rId6"/>
                        </a:rPr>
                        <a:t>Checkpoints</a:t>
                      </a:r>
                      <a:r>
                        <a:rPr lang="en-GB" sz="1600" b="0" dirty="0"/>
                        <a:t> 33 and 35 in Arithmetic procedures offer other explorations of unitising and the distributive laws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361968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15: </a:t>
            </a:r>
            <a:r>
              <a:rPr lang="en-GB" dirty="0" err="1"/>
              <a:t>Arithmequick</a:t>
            </a:r>
            <a:endParaRPr lang="en-GB" dirty="0"/>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76417" y="566986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a:p>
        </p:txBody>
      </p:sp>
      <p:sp>
        <p:nvSpPr>
          <p:cNvPr id="5" name="TextBox 4">
            <a:extLst>
              <a:ext uri="{FF2B5EF4-FFF2-40B4-BE49-F238E27FC236}">
                <a16:creationId xmlns:a16="http://schemas.microsoft.com/office/drawing/2014/main" id="{E31759CF-9EAF-A946-AAC0-0C2396A31E06}"/>
              </a:ext>
            </a:extLst>
          </p:cNvPr>
          <p:cNvSpPr txBox="1"/>
          <p:nvPr/>
        </p:nvSpPr>
        <p:spPr>
          <a:xfrm>
            <a:off x="145680" y="1139919"/>
            <a:ext cx="11926984" cy="4431983"/>
          </a:xfrm>
          <a:prstGeom prst="rect">
            <a:avLst/>
          </a:prstGeom>
          <a:noFill/>
        </p:spPr>
        <p:txBody>
          <a:bodyPr wrap="square" rtlCol="0">
            <a:spAutoFit/>
          </a:bodyPr>
          <a:lstStyle/>
          <a:p>
            <a:pPr>
              <a:spcBef>
                <a:spcPts val="1200"/>
              </a:spcBef>
              <a:buNone/>
            </a:pPr>
            <a:r>
              <a:rPr lang="en-US" sz="2200" dirty="0"/>
              <a:t>Find a quick way to write the answer to:</a:t>
            </a:r>
          </a:p>
          <a:p>
            <a:pPr marL="457200" indent="-457200">
              <a:spcBef>
                <a:spcPts val="1200"/>
              </a:spcBef>
              <a:buFont typeface="+mj-lt"/>
              <a:buAutoNum type="alphaLcParenR"/>
            </a:pPr>
            <a:r>
              <a:rPr lang="en-US" sz="2200" dirty="0"/>
              <a:t>5 × 37 + 3 × 37 + 2 × 37</a:t>
            </a:r>
          </a:p>
          <a:p>
            <a:pPr marL="457200" indent="-457200">
              <a:spcBef>
                <a:spcPts val="1200"/>
              </a:spcBef>
              <a:buFont typeface="+mj-lt"/>
              <a:buAutoNum type="alphaLcParenR"/>
            </a:pPr>
            <a:r>
              <a:rPr lang="en-US" sz="2200" dirty="0"/>
              <a:t>7 × </a:t>
            </a:r>
            <a:r>
              <a:rPr lang="en-GB" sz="2200" dirty="0"/>
              <a:t>763</a:t>
            </a:r>
            <a:r>
              <a:rPr lang="en-GB" sz="1000" dirty="0"/>
              <a:t> </a:t>
            </a:r>
            <a:r>
              <a:rPr lang="en-GB" sz="2200" dirty="0"/>
              <a:t>254 + </a:t>
            </a:r>
            <a:r>
              <a:rPr lang="en-US" sz="2200" dirty="0"/>
              <a:t>3 × </a:t>
            </a:r>
            <a:r>
              <a:rPr lang="en-GB" sz="2200" dirty="0"/>
              <a:t>763</a:t>
            </a:r>
            <a:r>
              <a:rPr lang="en-GB" sz="1000" dirty="0"/>
              <a:t> </a:t>
            </a:r>
            <a:r>
              <a:rPr lang="en-GB" sz="2200" dirty="0"/>
              <a:t>254</a:t>
            </a:r>
          </a:p>
          <a:p>
            <a:pPr marL="457200" indent="-457200">
              <a:spcBef>
                <a:spcPts val="1200"/>
              </a:spcBef>
              <a:buFont typeface="+mj-lt"/>
              <a:buAutoNum type="alphaLcParenR"/>
            </a:pPr>
            <a:r>
              <a:rPr lang="en-US" sz="2200" dirty="0"/>
              <a:t>7 × </a:t>
            </a:r>
            <a:r>
              <a:rPr lang="en-GB" sz="2200" dirty="0"/>
              <a:t>7632.54 + </a:t>
            </a:r>
            <a:r>
              <a:rPr lang="en-US" sz="2200" dirty="0"/>
              <a:t>3 × </a:t>
            </a:r>
            <a:r>
              <a:rPr lang="en-GB" sz="2200" dirty="0"/>
              <a:t>7632.54</a:t>
            </a:r>
          </a:p>
          <a:p>
            <a:pPr marL="457200" indent="-457200">
              <a:spcBef>
                <a:spcPts val="1200"/>
              </a:spcBef>
              <a:buFont typeface="+mj-lt"/>
              <a:buAutoNum type="alphaLcParenR"/>
            </a:pPr>
            <a:r>
              <a:rPr lang="en-US" sz="2200" dirty="0">
                <a:sym typeface="Symbol" pitchFamily="2" charset="2"/>
              </a:rPr>
              <a:t>17</a:t>
            </a:r>
            <a:r>
              <a:rPr lang="en-US" sz="2200" dirty="0"/>
              <a:t> × </a:t>
            </a:r>
            <a:r>
              <a:rPr lang="en-GB" sz="2200" dirty="0">
                <a:sym typeface="Symbol" pitchFamily="2" charset="2"/>
              </a:rPr>
              <a:t>837</a:t>
            </a:r>
            <a:r>
              <a:rPr lang="en-GB" sz="1000" dirty="0"/>
              <a:t> </a:t>
            </a:r>
            <a:r>
              <a:rPr lang="en-GB" sz="2200" dirty="0">
                <a:sym typeface="Symbol" pitchFamily="2" charset="2"/>
              </a:rPr>
              <a:t>468</a:t>
            </a:r>
            <a:r>
              <a:rPr lang="en-GB" sz="2200" dirty="0"/>
              <a:t> – </a:t>
            </a:r>
            <a:r>
              <a:rPr lang="en-US" sz="2200" dirty="0"/>
              <a:t>7 × </a:t>
            </a:r>
            <a:r>
              <a:rPr lang="en-GB" sz="2200" dirty="0">
                <a:sym typeface="Symbol" pitchFamily="2" charset="2"/>
              </a:rPr>
              <a:t>837</a:t>
            </a:r>
            <a:r>
              <a:rPr lang="en-GB" sz="1000" dirty="0"/>
              <a:t> </a:t>
            </a:r>
            <a:r>
              <a:rPr lang="en-GB" sz="2200" dirty="0">
                <a:sym typeface="Symbol" pitchFamily="2" charset="2"/>
              </a:rPr>
              <a:t>468</a:t>
            </a:r>
            <a:r>
              <a:rPr lang="en-GB" sz="2200" dirty="0"/>
              <a:t> + 2  </a:t>
            </a:r>
          </a:p>
          <a:p>
            <a:pPr marL="457200" indent="-457200">
              <a:spcBef>
                <a:spcPts val="1200"/>
              </a:spcBef>
              <a:buFont typeface="+mj-lt"/>
              <a:buAutoNum type="alphaLcParenR"/>
            </a:pPr>
            <a:r>
              <a:rPr lang="en-GB" sz="2200" dirty="0"/>
              <a:t>3</a:t>
            </a:r>
            <a:r>
              <a:rPr lang="en-GB" sz="1000" dirty="0"/>
              <a:t> </a:t>
            </a:r>
            <a:r>
              <a:rPr lang="en-GB" sz="2200" dirty="0"/>
              <a:t>756 + 3</a:t>
            </a:r>
            <a:r>
              <a:rPr lang="en-GB" sz="1000" dirty="0"/>
              <a:t> </a:t>
            </a:r>
            <a:r>
              <a:rPr lang="en-GB" sz="2200" dirty="0"/>
              <a:t>756 + 3</a:t>
            </a:r>
            <a:r>
              <a:rPr lang="en-GB" sz="1000" dirty="0"/>
              <a:t> </a:t>
            </a:r>
            <a:r>
              <a:rPr lang="en-GB" sz="2200" dirty="0"/>
              <a:t>756 + 3</a:t>
            </a:r>
            <a:r>
              <a:rPr lang="en-GB" sz="1000" dirty="0"/>
              <a:t> </a:t>
            </a:r>
            <a:r>
              <a:rPr lang="en-GB" sz="2200" dirty="0"/>
              <a:t>756 + 3</a:t>
            </a:r>
            <a:r>
              <a:rPr lang="en-GB" sz="1000" dirty="0"/>
              <a:t> </a:t>
            </a:r>
            <a:r>
              <a:rPr lang="en-GB" sz="2200" dirty="0"/>
              <a:t>756 + 3</a:t>
            </a:r>
            <a:r>
              <a:rPr lang="en-GB" sz="1000" dirty="0"/>
              <a:t> </a:t>
            </a:r>
            <a:r>
              <a:rPr lang="en-GB" sz="2200" dirty="0"/>
              <a:t>756 + 3</a:t>
            </a:r>
            <a:r>
              <a:rPr lang="en-GB" sz="1000" dirty="0"/>
              <a:t> </a:t>
            </a:r>
            <a:r>
              <a:rPr lang="en-GB" sz="2200" dirty="0"/>
              <a:t>756 + 3</a:t>
            </a:r>
            <a:r>
              <a:rPr lang="en-GB" sz="1000" dirty="0"/>
              <a:t> </a:t>
            </a:r>
            <a:r>
              <a:rPr lang="en-GB" sz="2200" dirty="0"/>
              <a:t>756 + 3</a:t>
            </a:r>
            <a:r>
              <a:rPr lang="en-GB" sz="1000" dirty="0"/>
              <a:t> </a:t>
            </a:r>
            <a:r>
              <a:rPr lang="en-GB" sz="2200" dirty="0"/>
              <a:t>756 + 3</a:t>
            </a:r>
            <a:r>
              <a:rPr lang="en-GB" sz="1000" dirty="0"/>
              <a:t> </a:t>
            </a:r>
            <a:r>
              <a:rPr lang="en-GB" sz="2200" dirty="0"/>
              <a:t>756 + 9</a:t>
            </a:r>
          </a:p>
          <a:p>
            <a:pPr marL="457200" indent="-457200">
              <a:spcBef>
                <a:spcPts val="1200"/>
              </a:spcBef>
              <a:buFont typeface="+mj-lt"/>
              <a:buAutoNum type="alphaLcParenR"/>
            </a:pPr>
            <a:r>
              <a:rPr lang="en-GB" sz="2200" dirty="0"/>
              <a:t>49</a:t>
            </a:r>
            <a:r>
              <a:rPr lang="en-US" sz="2200" dirty="0"/>
              <a:t> × </a:t>
            </a:r>
            <a:r>
              <a:rPr lang="en-GB" sz="2200" dirty="0">
                <a:sym typeface="Symbol" pitchFamily="2" charset="2"/>
              </a:rPr>
              <a:t>8 + 51</a:t>
            </a:r>
            <a:r>
              <a:rPr lang="en-US" sz="2200" dirty="0"/>
              <a:t> × </a:t>
            </a:r>
            <a:r>
              <a:rPr lang="en-GB" sz="2200" dirty="0">
                <a:sym typeface="Symbol" pitchFamily="2" charset="2"/>
              </a:rPr>
              <a:t>3 + 51</a:t>
            </a:r>
            <a:r>
              <a:rPr lang="en-US" sz="2200" dirty="0"/>
              <a:t> × </a:t>
            </a:r>
            <a:r>
              <a:rPr lang="en-GB" sz="2200" dirty="0">
                <a:sym typeface="Symbol" pitchFamily="2" charset="2"/>
              </a:rPr>
              <a:t>7 + 2</a:t>
            </a:r>
            <a:r>
              <a:rPr lang="en-US" sz="2200" dirty="0"/>
              <a:t> × </a:t>
            </a:r>
            <a:r>
              <a:rPr lang="en-GB" sz="2200" dirty="0">
                <a:sym typeface="Symbol" pitchFamily="2" charset="2"/>
              </a:rPr>
              <a:t>49</a:t>
            </a:r>
          </a:p>
          <a:p>
            <a:pPr>
              <a:spcBef>
                <a:spcPts val="1200"/>
              </a:spcBef>
              <a:buNone/>
            </a:pPr>
            <a:r>
              <a:rPr lang="en-GB" sz="2200" dirty="0">
                <a:sym typeface="Symbol" pitchFamily="2" charset="2"/>
              </a:rPr>
              <a:t>Explain why you can’t find a quick way to write the answer to:</a:t>
            </a:r>
          </a:p>
          <a:p>
            <a:pPr marL="457200" indent="-457200">
              <a:spcBef>
                <a:spcPts val="1200"/>
              </a:spcBef>
              <a:buFont typeface="+mj-lt"/>
              <a:buAutoNum type="alphaLcParenR" startAt="7"/>
            </a:pPr>
            <a:r>
              <a:rPr lang="en-GB" sz="2200" dirty="0">
                <a:sym typeface="Symbol" pitchFamily="2" charset="2"/>
              </a:rPr>
              <a:t>7</a:t>
            </a:r>
            <a:r>
              <a:rPr lang="en-US" sz="2200" dirty="0"/>
              <a:t> × </a:t>
            </a:r>
            <a:r>
              <a:rPr lang="en-GB" sz="2200" dirty="0">
                <a:sym typeface="Symbol" pitchFamily="2" charset="2"/>
              </a:rPr>
              <a:t>23</a:t>
            </a:r>
            <a:r>
              <a:rPr lang="en-GB" sz="1000" dirty="0">
                <a:sym typeface="Symbol" pitchFamily="2" charset="2"/>
              </a:rPr>
              <a:t> </a:t>
            </a:r>
            <a:r>
              <a:rPr lang="en-GB" sz="2200" dirty="0">
                <a:sym typeface="Symbol" pitchFamily="2" charset="2"/>
              </a:rPr>
              <a:t>764 + 3</a:t>
            </a:r>
            <a:r>
              <a:rPr lang="en-US" sz="2200" dirty="0"/>
              <a:t> × </a:t>
            </a:r>
            <a:r>
              <a:rPr lang="en-GB" sz="2200" dirty="0">
                <a:sym typeface="Symbol" pitchFamily="2" charset="2"/>
              </a:rPr>
              <a:t>56</a:t>
            </a:r>
            <a:r>
              <a:rPr lang="en-GB" sz="1000" dirty="0">
                <a:sym typeface="Symbol" pitchFamily="2" charset="2"/>
              </a:rPr>
              <a:t> </a:t>
            </a:r>
            <a:r>
              <a:rPr lang="en-GB" sz="2200" dirty="0">
                <a:sym typeface="Symbol" pitchFamily="2" charset="2"/>
              </a:rPr>
              <a:t>982</a:t>
            </a:r>
            <a:endParaRPr lang="en-US" sz="2200" dirty="0"/>
          </a:p>
        </p:txBody>
      </p:sp>
      <p:sp>
        <p:nvSpPr>
          <p:cNvPr id="6" name="TextBox 5">
            <a:extLst>
              <a:ext uri="{FF2B5EF4-FFF2-40B4-BE49-F238E27FC236}">
                <a16:creationId xmlns:a16="http://schemas.microsoft.com/office/drawing/2014/main" id="{1F687D3F-AAB0-4BC6-857C-AB246DE6D612}"/>
              </a:ext>
            </a:extLst>
          </p:cNvPr>
          <p:cNvSpPr txBox="1"/>
          <p:nvPr/>
        </p:nvSpPr>
        <p:spPr>
          <a:xfrm>
            <a:off x="1005906" y="5584138"/>
            <a:ext cx="8186948" cy="837152"/>
          </a:xfrm>
          <a:prstGeom prst="rect">
            <a:avLst/>
          </a:prstGeom>
          <a:noFill/>
        </p:spPr>
        <p:txBody>
          <a:bodyPr wrap="square">
            <a:spAutoFit/>
          </a:bodyPr>
          <a:lstStyle/>
          <a:p>
            <a:pPr>
              <a:buNone/>
            </a:pPr>
            <a:r>
              <a:rPr lang="en-GB" sz="2200" dirty="0"/>
              <a:t>Find some possible values to make this calculation correct:</a:t>
            </a:r>
          </a:p>
          <a:p>
            <a:pPr>
              <a:buNone/>
            </a:pPr>
            <a:r>
              <a:rPr lang="en-GB" sz="2200" dirty="0"/>
              <a:t> ___ </a:t>
            </a:r>
            <a:r>
              <a:rPr lang="en-US" sz="2200" dirty="0"/>
              <a:t>×</a:t>
            </a:r>
            <a:r>
              <a:rPr lang="en-GB" sz="2200" dirty="0"/>
              <a:t> 28 + ___ </a:t>
            </a:r>
            <a:r>
              <a:rPr lang="en-US" sz="2200" dirty="0"/>
              <a:t>×</a:t>
            </a:r>
            <a:r>
              <a:rPr lang="en-GB" sz="2200" dirty="0"/>
              <a:t> 28 – ___ </a:t>
            </a:r>
            <a:r>
              <a:rPr lang="en-US" sz="2200" dirty="0"/>
              <a:t>×</a:t>
            </a:r>
            <a:r>
              <a:rPr lang="en-GB" sz="2200" dirty="0"/>
              <a:t> 28 = 280</a:t>
            </a:r>
          </a:p>
        </p:txBody>
      </p:sp>
    </p:spTree>
    <p:extLst>
      <p:ext uri="{BB962C8B-B14F-4D97-AF65-F5344CB8AC3E}">
        <p14:creationId xmlns:p14="http://schemas.microsoft.com/office/powerpoint/2010/main" val="41981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uiExpand="1" build="p"/>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088923751"/>
              </p:ext>
            </p:extLst>
          </p:nvPr>
        </p:nvGraphicFramePr>
        <p:xfrm>
          <a:off x="267128" y="764704"/>
          <a:ext cx="11766038" cy="5718480"/>
        </p:xfrm>
        <a:graphic>
          <a:graphicData uri="http://schemas.openxmlformats.org/drawingml/2006/table">
            <a:tbl>
              <a:tblPr firstRow="1" bandRow="1">
                <a:tableStyleId>{5940675A-B579-460E-94D1-54222C63F5DA}</a:tableStyleId>
              </a:tblPr>
              <a:tblGrid>
                <a:gridCol w="6092575">
                  <a:extLst>
                    <a:ext uri="{9D8B030D-6E8A-4147-A177-3AD203B41FA5}">
                      <a16:colId xmlns:a16="http://schemas.microsoft.com/office/drawing/2014/main" val="695237181"/>
                    </a:ext>
                  </a:extLst>
                </a:gridCol>
                <a:gridCol w="567346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Part a is a more accessible introductory question; teachers might like to include a version with even simpler numbers before this. At first, it may help students to highlight the common terms in a different colour or to use the triangle and rectangle from </a:t>
                      </a:r>
                      <a:r>
                        <a:rPr lang="en-GB" sz="1600" i="0" u="none" dirty="0">
                          <a:hlinkClick r:id="rId3" action="ppaction://hlinksldjump"/>
                        </a:rPr>
                        <a:t>Checkpoint 14</a:t>
                      </a:r>
                      <a:r>
                        <a:rPr lang="en-GB" sz="1600" i="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to write their own ‘</a:t>
                      </a:r>
                      <a:r>
                        <a:rPr lang="en-GB" sz="1600" u="none" dirty="0" err="1"/>
                        <a:t>arithmequick</a:t>
                      </a:r>
                      <a:r>
                        <a:rPr lang="en-GB" sz="1600" u="none" dirty="0"/>
                        <a:t>’ calculations and explain </a:t>
                      </a:r>
                      <a:r>
                        <a:rPr lang="en-GB" sz="1600" b="1" i="0" u="none" dirty="0"/>
                        <a:t>why</a:t>
                      </a:r>
                      <a:r>
                        <a:rPr lang="en-GB" sz="1600" i="0" u="none" dirty="0"/>
                        <a:t> they work. Who can write the most complex-looking one?</a:t>
                      </a:r>
                      <a:endParaRPr lang="en-GB" sz="1600" u="none"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The concept of unitising can be represented using any item. For example, in parts a–e, the shared factor each time could be represented by a counter. This would support the understanding that, in each calculation, that number could be replaced by any ‘unit’ and there would still be a total of 10 of those units.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need to recognise where the distributive law can be used to rewrite calculations with shared factors. They might spot that all of the calculations can be rewritten using ‘10 × _’. Check they can explain </a:t>
                      </a:r>
                      <a:r>
                        <a:rPr lang="en-GB" sz="1600" b="1" i="0" dirty="0"/>
                        <a:t>why</a:t>
                      </a:r>
                      <a:r>
                        <a:rPr lang="en-GB"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Explicitly check </a:t>
                      </a:r>
                      <a:r>
                        <a:rPr lang="en-GB" sz="1600" b="1" i="0" dirty="0"/>
                        <a:t>how</a:t>
                      </a:r>
                      <a:r>
                        <a:rPr lang="en-GB" sz="1600" i="0" dirty="0"/>
                        <a:t> students approach multiplication by 10 and challenge where they are relying on ‘adding a zero’. Part c offers an opportunity to address this.</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From part c onwards, students also have to recognise parts of the calculation that do not share a factor. These additions are relatively straightforward but students may need to be reminded to include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If they are confident with this activity, give a further example using letters, to act as a generalisation of the distributive law or as an introduction to collecting like terms at Key Stage 3.</a:t>
                      </a:r>
                    </a:p>
                  </a:txBody>
                  <a:tcPr/>
                </a:tc>
                <a:extLst>
                  <a:ext uri="{0D108BD9-81ED-4DB2-BD59-A6C34878D82A}">
                    <a16:rowId xmlns:a16="http://schemas.microsoft.com/office/drawing/2014/main" val="1616516725"/>
                  </a:ext>
                </a:extLst>
              </a:tr>
              <a:tr h="1116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hlinkClick r:id="rId4"/>
                        </a:rPr>
                        <a:t>Checkpoints</a:t>
                      </a:r>
                      <a:r>
                        <a:rPr lang="en-GB" sz="1600" b="0" dirty="0"/>
                        <a:t> 35 and 36 in Arithmetic procedures offer other explorations of unitising and the distributive laws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Example 1 from key idea 1.4.3.2 within the </a:t>
                      </a:r>
                      <a:r>
                        <a:rPr lang="en-GB" sz="1600" dirty="0">
                          <a:hlinkClick r:id="rId5"/>
                        </a:rPr>
                        <a:t>1.4 Arithmetic Procedures</a:t>
                      </a:r>
                      <a:r>
                        <a:rPr lang="en-GB" sz="1600" dirty="0"/>
                        <a:t> core concept document looks at using the distributive law to calculate efficiently. This can be</a:t>
                      </a:r>
                      <a:r>
                        <a:rPr lang="en-GB" sz="1600" b="0" dirty="0"/>
                        <a:t> found within </a:t>
                      </a:r>
                      <a:r>
                        <a:rPr lang="en-GB" sz="1600" dirty="0">
                          <a:hlinkClick r:id="rId6"/>
                        </a:rPr>
                        <a:t>Secondary Mastery Professional Development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895121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16: Square numbers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63249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8FD30528-A312-DF48-9D47-B2596493057D}"/>
              </a:ext>
            </a:extLst>
          </p:cNvPr>
          <p:cNvSpPr txBox="1"/>
          <p:nvPr/>
        </p:nvSpPr>
        <p:spPr>
          <a:xfrm>
            <a:off x="92656" y="907894"/>
            <a:ext cx="12033031" cy="837152"/>
          </a:xfrm>
          <a:prstGeom prst="rect">
            <a:avLst/>
          </a:prstGeom>
          <a:noFill/>
        </p:spPr>
        <p:txBody>
          <a:bodyPr wrap="square" rtlCol="0">
            <a:spAutoFit/>
          </a:bodyPr>
          <a:lstStyle/>
          <a:p>
            <a:pPr>
              <a:buNone/>
            </a:pPr>
            <a:r>
              <a:rPr lang="en-US" sz="2200" dirty="0"/>
              <a:t>Three tiles are arranged to make a </a:t>
            </a:r>
            <a:r>
              <a:rPr lang="en-US" sz="2200" b="1" dirty="0"/>
              <a:t>square</a:t>
            </a:r>
          </a:p>
          <a:p>
            <a:pPr>
              <a:buNone/>
            </a:pPr>
            <a:r>
              <a:rPr lang="en-US" sz="2200" dirty="0"/>
              <a:t>Alison, Bola and Celia want to find the area of the square.</a:t>
            </a:r>
          </a:p>
        </p:txBody>
      </p:sp>
      <p:grpSp>
        <p:nvGrpSpPr>
          <p:cNvPr id="5" name="Group 4">
            <a:extLst>
              <a:ext uri="{FF2B5EF4-FFF2-40B4-BE49-F238E27FC236}">
                <a16:creationId xmlns:a16="http://schemas.microsoft.com/office/drawing/2014/main" id="{22E0C79E-D820-4E28-89A1-F7F0E157FACB}"/>
              </a:ext>
            </a:extLst>
          </p:cNvPr>
          <p:cNvGrpSpPr/>
          <p:nvPr/>
        </p:nvGrpSpPr>
        <p:grpSpPr>
          <a:xfrm>
            <a:off x="92656" y="1864729"/>
            <a:ext cx="3467099" cy="3047955"/>
            <a:chOff x="92656" y="1864729"/>
            <a:chExt cx="3467099" cy="3047955"/>
          </a:xfrm>
        </p:grpSpPr>
        <p:cxnSp>
          <p:nvCxnSpPr>
            <p:cNvPr id="70" name="Straight Arrow Connector 69">
              <a:extLst>
                <a:ext uri="{FF2B5EF4-FFF2-40B4-BE49-F238E27FC236}">
                  <a16:creationId xmlns:a16="http://schemas.microsoft.com/office/drawing/2014/main" id="{DB8350B1-09A2-5747-B50F-8C32C47B1DBF}"/>
                </a:ext>
              </a:extLst>
            </p:cNvPr>
            <p:cNvCxnSpPr>
              <a:cxnSpLocks/>
            </p:cNvCxnSpPr>
            <p:nvPr/>
          </p:nvCxnSpPr>
          <p:spPr>
            <a:xfrm flipH="1">
              <a:off x="443281" y="4733852"/>
              <a:ext cx="1725283" cy="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7F6D231-BF30-C240-A684-F92E45018ED6}"/>
                </a:ext>
              </a:extLst>
            </p:cNvPr>
            <p:cNvSpPr/>
            <p:nvPr/>
          </p:nvSpPr>
          <p:spPr>
            <a:xfrm>
              <a:off x="443282" y="1864729"/>
              <a:ext cx="1725283" cy="2087816"/>
            </a:xfrm>
            <a:prstGeom prst="rect">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1D365D8-4721-394A-A1E5-927DCAB54E54}"/>
                </a:ext>
              </a:extLst>
            </p:cNvPr>
            <p:cNvSpPr txBox="1"/>
            <p:nvPr/>
          </p:nvSpPr>
          <p:spPr>
            <a:xfrm>
              <a:off x="1130687" y="4543352"/>
              <a:ext cx="371475" cy="369332"/>
            </a:xfrm>
            <a:prstGeom prst="rect">
              <a:avLst/>
            </a:prstGeom>
            <a:solidFill>
              <a:schemeClr val="bg1"/>
            </a:solidFill>
          </p:spPr>
          <p:txBody>
            <a:bodyPr wrap="square" rtlCol="0">
              <a:spAutoFit/>
            </a:bodyPr>
            <a:lstStyle/>
            <a:p>
              <a:pPr>
                <a:buNone/>
              </a:pPr>
              <a:r>
                <a:rPr lang="en-US" sz="1800">
                  <a:solidFill>
                    <a:schemeClr val="accent4"/>
                  </a:solidFill>
                </a:rPr>
                <a:t>4</a:t>
              </a:r>
            </a:p>
          </p:txBody>
        </p:sp>
        <p:cxnSp>
          <p:nvCxnSpPr>
            <p:cNvPr id="64" name="Straight Arrow Connector 63">
              <a:extLst>
                <a:ext uri="{FF2B5EF4-FFF2-40B4-BE49-F238E27FC236}">
                  <a16:creationId xmlns:a16="http://schemas.microsoft.com/office/drawing/2014/main" id="{9663BAC4-F0A7-2C4C-8806-9C043099EB82}"/>
                </a:ext>
              </a:extLst>
            </p:cNvPr>
            <p:cNvCxnSpPr/>
            <p:nvPr/>
          </p:nvCxnSpPr>
          <p:spPr>
            <a:xfrm>
              <a:off x="252782" y="1864729"/>
              <a:ext cx="0" cy="2077543"/>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7B4A200-EE6C-2644-B068-D347382B75B4}"/>
                </a:ext>
              </a:extLst>
            </p:cNvPr>
            <p:cNvSpPr txBox="1"/>
            <p:nvPr/>
          </p:nvSpPr>
          <p:spPr>
            <a:xfrm>
              <a:off x="92656" y="2733510"/>
              <a:ext cx="285556" cy="369332"/>
            </a:xfrm>
            <a:prstGeom prst="rect">
              <a:avLst/>
            </a:prstGeom>
            <a:solidFill>
              <a:schemeClr val="bg1"/>
            </a:solidFill>
          </p:spPr>
          <p:txBody>
            <a:bodyPr wrap="square" rtlCol="0">
              <a:spAutoFit/>
            </a:bodyPr>
            <a:lstStyle/>
            <a:p>
              <a:pPr>
                <a:buNone/>
              </a:pPr>
              <a:r>
                <a:rPr lang="en-US" sz="1800">
                  <a:solidFill>
                    <a:schemeClr val="accent4"/>
                  </a:solidFill>
                </a:rPr>
                <a:t>5</a:t>
              </a:r>
            </a:p>
          </p:txBody>
        </p:sp>
        <p:cxnSp>
          <p:nvCxnSpPr>
            <p:cNvPr id="65" name="Straight Arrow Connector 64">
              <a:extLst>
                <a:ext uri="{FF2B5EF4-FFF2-40B4-BE49-F238E27FC236}">
                  <a16:creationId xmlns:a16="http://schemas.microsoft.com/office/drawing/2014/main" id="{A46C2725-78A5-BD47-89AC-6C74043B8B42}"/>
                </a:ext>
              </a:extLst>
            </p:cNvPr>
            <p:cNvCxnSpPr>
              <a:cxnSpLocks/>
            </p:cNvCxnSpPr>
            <p:nvPr/>
          </p:nvCxnSpPr>
          <p:spPr>
            <a:xfrm>
              <a:off x="3329357" y="1864729"/>
              <a:ext cx="0" cy="2688148"/>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8EFE6CD-2615-884A-B487-23890B2B5ED4}"/>
                </a:ext>
              </a:extLst>
            </p:cNvPr>
            <p:cNvSpPr txBox="1"/>
            <p:nvPr/>
          </p:nvSpPr>
          <p:spPr>
            <a:xfrm>
              <a:off x="3188280" y="3102842"/>
              <a:ext cx="371475" cy="369332"/>
            </a:xfrm>
            <a:prstGeom prst="rect">
              <a:avLst/>
            </a:prstGeom>
            <a:solidFill>
              <a:schemeClr val="bg1"/>
            </a:solidFill>
          </p:spPr>
          <p:txBody>
            <a:bodyPr wrap="square" rtlCol="0">
              <a:spAutoFit/>
            </a:bodyPr>
            <a:lstStyle/>
            <a:p>
              <a:pPr>
                <a:buNone/>
              </a:pPr>
              <a:r>
                <a:rPr lang="en-US" sz="1800">
                  <a:solidFill>
                    <a:schemeClr val="accent4"/>
                  </a:solidFill>
                </a:rPr>
                <a:t>7</a:t>
              </a:r>
            </a:p>
          </p:txBody>
        </p:sp>
        <p:sp>
          <p:nvSpPr>
            <p:cNvPr id="57" name="Rectangle 56">
              <a:extLst>
                <a:ext uri="{FF2B5EF4-FFF2-40B4-BE49-F238E27FC236}">
                  <a16:creationId xmlns:a16="http://schemas.microsoft.com/office/drawing/2014/main" id="{CA0C6C61-64BE-EA45-889E-B3A14467C598}"/>
                </a:ext>
              </a:extLst>
            </p:cNvPr>
            <p:cNvSpPr/>
            <p:nvPr/>
          </p:nvSpPr>
          <p:spPr>
            <a:xfrm>
              <a:off x="2168566" y="1864729"/>
              <a:ext cx="1000664" cy="2708695"/>
            </a:xfrm>
            <a:prstGeom prst="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5B883E8-9540-354A-BF5B-802BD29D8E3F}"/>
                </a:ext>
              </a:extLst>
            </p:cNvPr>
            <p:cNvSpPr/>
            <p:nvPr/>
          </p:nvSpPr>
          <p:spPr>
            <a:xfrm>
              <a:off x="443281" y="3952545"/>
              <a:ext cx="1725283" cy="620879"/>
            </a:xfrm>
            <a:prstGeom prst="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ular Callout 1">
            <a:extLst>
              <a:ext uri="{FF2B5EF4-FFF2-40B4-BE49-F238E27FC236}">
                <a16:creationId xmlns:a16="http://schemas.microsoft.com/office/drawing/2014/main" id="{6646BEEC-DDFF-CD48-89E1-993C2017C39D}"/>
              </a:ext>
            </a:extLst>
          </p:cNvPr>
          <p:cNvSpPr/>
          <p:nvPr/>
        </p:nvSpPr>
        <p:spPr>
          <a:xfrm>
            <a:off x="4002663" y="1787095"/>
            <a:ext cx="3144789" cy="769395"/>
          </a:xfrm>
          <a:prstGeom prst="wedgeRoundRectCallout">
            <a:avLst>
              <a:gd name="adj1" fmla="val -45779"/>
              <a:gd name="adj2" fmla="val 84349"/>
              <a:gd name="adj3" fmla="val 1666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solidFill>
                  <a:srgbClr val="595959"/>
                </a:solidFill>
              </a:rPr>
              <a:t>Alison did (4 + 3) </a:t>
            </a:r>
            <a:r>
              <a:rPr lang="en-GB" sz="2200" dirty="0">
                <a:solidFill>
                  <a:srgbClr val="595959"/>
                </a:solidFill>
                <a:sym typeface="Symbol" pitchFamily="2" charset="2"/>
              </a:rPr>
              <a:t> </a:t>
            </a:r>
            <a:r>
              <a:rPr lang="en-GB" sz="2200" dirty="0">
                <a:solidFill>
                  <a:srgbClr val="595959"/>
                </a:solidFill>
              </a:rPr>
              <a:t>7.</a:t>
            </a:r>
            <a:endParaRPr lang="en-US" sz="2200" dirty="0">
              <a:solidFill>
                <a:srgbClr val="595959"/>
              </a:solidFill>
            </a:endParaRPr>
          </a:p>
        </p:txBody>
      </p:sp>
      <p:sp>
        <p:nvSpPr>
          <p:cNvPr id="19" name="Rounded Rectangular Callout 18">
            <a:extLst>
              <a:ext uri="{FF2B5EF4-FFF2-40B4-BE49-F238E27FC236}">
                <a16:creationId xmlns:a16="http://schemas.microsoft.com/office/drawing/2014/main" id="{7D5B6D48-521F-4B4D-82D3-31F9673F6F81}"/>
              </a:ext>
            </a:extLst>
          </p:cNvPr>
          <p:cNvSpPr/>
          <p:nvPr/>
        </p:nvSpPr>
        <p:spPr>
          <a:xfrm>
            <a:off x="5840258" y="3015961"/>
            <a:ext cx="3494805" cy="769395"/>
          </a:xfrm>
          <a:prstGeom prst="wedgeRoundRectCallout">
            <a:avLst>
              <a:gd name="adj1" fmla="val -85006"/>
              <a:gd name="adj2" fmla="val -60540"/>
              <a:gd name="adj3" fmla="val 1666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solidFill>
                  <a:srgbClr val="595959"/>
                </a:solidFill>
              </a:rPr>
              <a:t>Celia did 4 </a:t>
            </a:r>
            <a:r>
              <a:rPr lang="en-GB" sz="2200" dirty="0">
                <a:solidFill>
                  <a:srgbClr val="595959"/>
                </a:solidFill>
                <a:sym typeface="Symbol" pitchFamily="2" charset="2"/>
              </a:rPr>
              <a:t> </a:t>
            </a:r>
            <a:r>
              <a:rPr lang="en-GB" sz="2200" dirty="0">
                <a:solidFill>
                  <a:srgbClr val="595959"/>
                </a:solidFill>
              </a:rPr>
              <a:t>7 + 3</a:t>
            </a:r>
            <a:r>
              <a:rPr lang="en-GB" sz="2200" dirty="0">
                <a:solidFill>
                  <a:srgbClr val="595959"/>
                </a:solidFill>
                <a:sym typeface="Symbol" pitchFamily="2" charset="2"/>
              </a:rPr>
              <a:t>  </a:t>
            </a:r>
            <a:r>
              <a:rPr lang="en-GB" sz="2200" dirty="0">
                <a:solidFill>
                  <a:srgbClr val="595959"/>
                </a:solidFill>
              </a:rPr>
              <a:t>7.</a:t>
            </a:r>
            <a:endParaRPr lang="en-US" sz="2200" dirty="0">
              <a:solidFill>
                <a:srgbClr val="595959"/>
              </a:solidFill>
            </a:endParaRPr>
          </a:p>
        </p:txBody>
      </p:sp>
      <p:sp>
        <p:nvSpPr>
          <p:cNvPr id="20" name="Rounded Rectangular Callout 19">
            <a:extLst>
              <a:ext uri="{FF2B5EF4-FFF2-40B4-BE49-F238E27FC236}">
                <a16:creationId xmlns:a16="http://schemas.microsoft.com/office/drawing/2014/main" id="{1960DCB4-0602-954F-93CE-E6A4B74983A1}"/>
              </a:ext>
            </a:extLst>
          </p:cNvPr>
          <p:cNvSpPr/>
          <p:nvPr/>
        </p:nvSpPr>
        <p:spPr>
          <a:xfrm>
            <a:off x="7820757" y="2041462"/>
            <a:ext cx="4097817" cy="769395"/>
          </a:xfrm>
          <a:prstGeom prst="wedgeRoundRectCallout">
            <a:avLst>
              <a:gd name="adj1" fmla="val -85747"/>
              <a:gd name="adj2" fmla="val 61393"/>
              <a:gd name="adj3" fmla="val 1666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solidFill>
                  <a:srgbClr val="595959"/>
                </a:solidFill>
              </a:rPr>
              <a:t>Bola did 4 </a:t>
            </a:r>
            <a:r>
              <a:rPr lang="en-GB" sz="2200" dirty="0">
                <a:solidFill>
                  <a:srgbClr val="595959"/>
                </a:solidFill>
                <a:sym typeface="Symbol" pitchFamily="2" charset="2"/>
              </a:rPr>
              <a:t> 2</a:t>
            </a:r>
            <a:r>
              <a:rPr lang="en-GB" sz="2200" dirty="0">
                <a:solidFill>
                  <a:srgbClr val="595959"/>
                </a:solidFill>
              </a:rPr>
              <a:t> + 3 </a:t>
            </a:r>
            <a:r>
              <a:rPr lang="en-GB" sz="2200" dirty="0">
                <a:solidFill>
                  <a:srgbClr val="595959"/>
                </a:solidFill>
                <a:sym typeface="Symbol" pitchFamily="2" charset="2"/>
              </a:rPr>
              <a:t> </a:t>
            </a:r>
            <a:r>
              <a:rPr lang="en-GB" sz="2200" dirty="0">
                <a:solidFill>
                  <a:srgbClr val="595959"/>
                </a:solidFill>
              </a:rPr>
              <a:t>7 + 4 </a:t>
            </a:r>
            <a:r>
              <a:rPr lang="en-GB" sz="2200" dirty="0">
                <a:solidFill>
                  <a:srgbClr val="595959"/>
                </a:solidFill>
                <a:sym typeface="Symbol" pitchFamily="2" charset="2"/>
              </a:rPr>
              <a:t> 5.</a:t>
            </a:r>
            <a:endParaRPr lang="en-US" sz="2200" dirty="0">
              <a:solidFill>
                <a:srgbClr val="595959"/>
              </a:solidFill>
            </a:endParaRPr>
          </a:p>
        </p:txBody>
      </p:sp>
      <p:sp>
        <p:nvSpPr>
          <p:cNvPr id="4" name="TextBox 3">
            <a:extLst>
              <a:ext uri="{FF2B5EF4-FFF2-40B4-BE49-F238E27FC236}">
                <a16:creationId xmlns:a16="http://schemas.microsoft.com/office/drawing/2014/main" id="{90ADBE21-133B-504C-BE3D-76DCFE191D72}"/>
              </a:ext>
            </a:extLst>
          </p:cNvPr>
          <p:cNvSpPr txBox="1"/>
          <p:nvPr/>
        </p:nvSpPr>
        <p:spPr>
          <a:xfrm>
            <a:off x="3699224" y="3906254"/>
            <a:ext cx="5323546" cy="1175706"/>
          </a:xfrm>
          <a:prstGeom prst="rect">
            <a:avLst/>
          </a:prstGeom>
          <a:noFill/>
        </p:spPr>
        <p:txBody>
          <a:bodyPr wrap="square" rtlCol="0">
            <a:spAutoFit/>
          </a:bodyPr>
          <a:lstStyle/>
          <a:p>
            <a:pPr>
              <a:buNone/>
            </a:pPr>
            <a:r>
              <a:rPr lang="en-US" sz="2200" dirty="0"/>
              <a:t>Each person’s method is correct.</a:t>
            </a:r>
          </a:p>
          <a:p>
            <a:pPr>
              <a:buNone/>
            </a:pPr>
            <a:r>
              <a:rPr lang="en-US" sz="2200" dirty="0"/>
              <a:t>Describe how Alison, Bola and Celia each worked out the problem.</a:t>
            </a:r>
          </a:p>
        </p:txBody>
      </p:sp>
      <p:sp>
        <p:nvSpPr>
          <p:cNvPr id="21" name="TextBox 20">
            <a:extLst>
              <a:ext uri="{FF2B5EF4-FFF2-40B4-BE49-F238E27FC236}">
                <a16:creationId xmlns:a16="http://schemas.microsoft.com/office/drawing/2014/main" id="{D17CDA4B-3EA2-9746-AF09-51D658820BB4}"/>
              </a:ext>
            </a:extLst>
          </p:cNvPr>
          <p:cNvSpPr txBox="1"/>
          <p:nvPr/>
        </p:nvSpPr>
        <p:spPr>
          <a:xfrm>
            <a:off x="915490" y="5492168"/>
            <a:ext cx="8602583" cy="1107996"/>
          </a:xfrm>
          <a:prstGeom prst="rect">
            <a:avLst/>
          </a:prstGeom>
          <a:noFill/>
        </p:spPr>
        <p:txBody>
          <a:bodyPr wrap="square" rtlCol="0">
            <a:spAutoFit/>
          </a:bodyPr>
          <a:lstStyle/>
          <a:p>
            <a:pPr>
              <a:buNone/>
            </a:pPr>
            <a:r>
              <a:rPr lang="en-GB" sz="2200" dirty="0"/>
              <a:t>Umar replaces the lengths on the diagram with numbers that increase the area of the whole square to 81. What numbers might he have used?</a:t>
            </a:r>
            <a:endParaRPr lang="en-US" sz="2200" dirty="0"/>
          </a:p>
        </p:txBody>
      </p:sp>
    </p:spTree>
    <p:extLst>
      <p:ext uri="{BB962C8B-B14F-4D97-AF65-F5344CB8AC3E}">
        <p14:creationId xmlns:p14="http://schemas.microsoft.com/office/powerpoint/2010/main" val="307717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2" grpId="0" animBg="1"/>
      <p:bldP spid="19" grpId="0" animBg="1"/>
      <p:bldP spid="20" grpId="0" animBg="1"/>
      <p:bldP spid="4"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465413390"/>
              </p:ext>
            </p:extLst>
          </p:nvPr>
        </p:nvGraphicFramePr>
        <p:xfrm>
          <a:off x="267128" y="764704"/>
          <a:ext cx="11766038" cy="5669280"/>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695237181"/>
                    </a:ext>
                  </a:extLst>
                </a:gridCol>
                <a:gridCol w="627963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Show just one method at a time so that students can concentrate on where the values come from in the diagram. Different coloured highlighters might be a useful tool for highlighting the lengths to make this really clear. Give students the image to annotate: a printable version is provided in ‘</a:t>
                      </a:r>
                      <a:r>
                        <a:rPr lang="en-GB" sz="1600" i="0" u="none" dirty="0">
                          <a:hlinkClick r:id="rId3" action="ppaction://hlinksldjump"/>
                        </a:rPr>
                        <a:t>Printable resources</a:t>
                      </a:r>
                      <a:r>
                        <a:rPr lang="en-GB" sz="1600" i="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Take the ‘further thinking’ question on to consider other methods for sub-dividing the square with an area of 81.</a:t>
                      </a:r>
                    </a:p>
                    <a:p>
                      <a:endParaRPr lang="en-GB" sz="1600" u="none" dirty="0"/>
                    </a:p>
                    <a:p>
                      <a:r>
                        <a:rPr lang="en-GB" sz="1600" b="1" i="0" u="none" dirty="0"/>
                        <a:t>Representations</a:t>
                      </a:r>
                    </a:p>
                    <a:p>
                      <a:r>
                        <a:rPr lang="en-GB" sz="1600" b="0" i="0" u="none" dirty="0"/>
                        <a:t>The area model is used here as a representation to explore equivalent calculations and how the distributive law means that they can be rewritten.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Before starting this activity, check that students can correctly interpret the diagram and identify which lengths are referred to by the arrows.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find it easiest to identify the three areas in Bola’s model (as they are individually coloured) but harder to connect his method to the other two. Can students recognise how the </a:t>
                      </a:r>
                      <a:r>
                        <a:rPr lang="en-US" sz="1600" b="0" dirty="0">
                          <a:solidFill>
                            <a:srgbClr val="595959"/>
                          </a:solidFill>
                        </a:rPr>
                        <a:t>4 </a:t>
                      </a:r>
                      <a:r>
                        <a:rPr lang="en-GB" sz="1600" b="0" dirty="0">
                          <a:solidFill>
                            <a:srgbClr val="595959"/>
                          </a:solidFill>
                          <a:latin typeface="Calibri" panose="020F0502020204030204" pitchFamily="34" charset="0"/>
                          <a:cs typeface="Calibri" panose="020F0502020204030204" pitchFamily="34" charset="0"/>
                          <a:sym typeface="Symbol" pitchFamily="2" charset="2"/>
                        </a:rPr>
                        <a:t>×</a:t>
                      </a:r>
                      <a:r>
                        <a:rPr lang="en-GB" sz="1600" b="0" dirty="0">
                          <a:solidFill>
                            <a:srgbClr val="595959"/>
                          </a:solidFill>
                          <a:sym typeface="Symbol" pitchFamily="2" charset="2"/>
                        </a:rPr>
                        <a:t> 2</a:t>
                      </a:r>
                      <a:r>
                        <a:rPr lang="en-GB" sz="1600" b="0" dirty="0">
                          <a:solidFill>
                            <a:srgbClr val="595959"/>
                          </a:solidFill>
                        </a:rPr>
                        <a:t> and 4 </a:t>
                      </a:r>
                      <a:r>
                        <a:rPr lang="en-GB" sz="1600" b="0" dirty="0">
                          <a:solidFill>
                            <a:srgbClr val="595959"/>
                          </a:solidFill>
                          <a:latin typeface="Calibri" panose="020F0502020204030204" pitchFamily="34" charset="0"/>
                          <a:cs typeface="Calibri" panose="020F0502020204030204" pitchFamily="34" charset="0"/>
                          <a:sym typeface="Symbol" pitchFamily="2" charset="2"/>
                        </a:rPr>
                        <a:t>×</a:t>
                      </a:r>
                      <a:r>
                        <a:rPr lang="en-GB" sz="1600" b="0" dirty="0">
                          <a:solidFill>
                            <a:srgbClr val="595959"/>
                          </a:solidFill>
                          <a:sym typeface="Symbol" pitchFamily="2" charset="2"/>
                        </a:rPr>
                        <a:t> 5</a:t>
                      </a:r>
                      <a:r>
                        <a:rPr lang="en-GB" sz="1600" b="0" dirty="0"/>
                        <a:t> </a:t>
                      </a:r>
                      <a:r>
                        <a:rPr lang="en-GB" sz="1600" dirty="0"/>
                        <a:t>in Bola’s method, for example, could be rewritten as </a:t>
                      </a:r>
                      <a:r>
                        <a:rPr lang="en-GB" sz="1600" dirty="0">
                          <a:solidFill>
                            <a:srgbClr val="595959"/>
                          </a:solidFill>
                        </a:rPr>
                        <a:t>4 </a:t>
                      </a:r>
                      <a:r>
                        <a:rPr lang="en-GB" sz="1600" dirty="0">
                          <a:solidFill>
                            <a:srgbClr val="595959"/>
                          </a:solidFill>
                          <a:latin typeface="Calibri" panose="020F0502020204030204" pitchFamily="34" charset="0"/>
                          <a:cs typeface="Calibri" panose="020F0502020204030204" pitchFamily="34" charset="0"/>
                        </a:rPr>
                        <a:t>×</a:t>
                      </a:r>
                      <a:r>
                        <a:rPr lang="en-GB" sz="1600" dirty="0">
                          <a:solidFill>
                            <a:srgbClr val="595959"/>
                          </a:solidFill>
                        </a:rPr>
                        <a:t> 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1" dirty="0">
                        <a:solidFill>
                          <a:srgbClr val="595959"/>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readily make connections between Alison and Celia’s methods; listen to how they explain that they are connected. Do they use the specific example of the rectangles, or do they understand that this is a mathematical structure that applies in all cases? Use follow-up questioning to check if students understand how the distributive law can be applied without the area model visual, for example by offering a similar calculation (such as 6 </a:t>
                      </a:r>
                      <a:r>
                        <a:rPr lang="en-GB" sz="1600" dirty="0">
                          <a:latin typeface="Calibri" panose="020F0502020204030204" pitchFamily="34" charset="0"/>
                          <a:cs typeface="Calibri" panose="020F0502020204030204" pitchFamily="34" charset="0"/>
                        </a:rPr>
                        <a:t>×</a:t>
                      </a:r>
                      <a:r>
                        <a:rPr lang="en-GB" sz="1600" dirty="0"/>
                        <a:t> 7 + 2 </a:t>
                      </a:r>
                      <a:r>
                        <a:rPr lang="en-GB" sz="1600" dirty="0">
                          <a:latin typeface="Calibri" panose="020F0502020204030204" pitchFamily="34" charset="0"/>
                          <a:cs typeface="Calibri" panose="020F0502020204030204" pitchFamily="34" charset="0"/>
                        </a:rPr>
                        <a:t>×</a:t>
                      </a:r>
                      <a:r>
                        <a:rPr lang="en-GB" sz="1600" dirty="0"/>
                        <a:t> 7) and asking students how else it could be written.</a:t>
                      </a:r>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Checkpoint 34 in Arithmetic procedures offers a similar context to explore the distributive law – this can be downloaded from the main </a:t>
                      </a:r>
                      <a:r>
                        <a:rPr lang="en-GB" sz="1600" b="0" dirty="0">
                          <a:hlinkClick r:id="rId4"/>
                        </a:rPr>
                        <a:t>Checkpoints</a:t>
                      </a:r>
                      <a:r>
                        <a:rPr lang="en-GB" sz="1600" b="0" dirty="0"/>
                        <a:t>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5" action="ppaction://hlinksldjump"/>
                        </a:rPr>
                        <a:t>L</a:t>
                      </a:r>
                      <a:r>
                        <a:rPr lang="en-GB" sz="1600" b="0" dirty="0"/>
                        <a:t> in this deck builds upon this task to use letters to represent missing lengths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37418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Activities A–L </a:t>
            </a:r>
          </a:p>
        </p:txBody>
      </p:sp>
    </p:spTree>
    <p:extLst>
      <p:ext uri="{BB962C8B-B14F-4D97-AF65-F5344CB8AC3E}">
        <p14:creationId xmlns:p14="http://schemas.microsoft.com/office/powerpoint/2010/main" val="52031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CC6649-29B2-4832-9F90-9294CEACF14B}"/>
              </a:ext>
            </a:extLst>
          </p:cNvPr>
          <p:cNvSpPr>
            <a:spLocks noGrp="1"/>
          </p:cNvSpPr>
          <p:nvPr>
            <p:ph type="body" sz="quarter" idx="11"/>
          </p:nvPr>
        </p:nvSpPr>
        <p:spPr/>
        <p:txBody>
          <a:bodyPr/>
          <a:lstStyle/>
          <a:p>
            <a:r>
              <a:rPr lang="en-GB" dirty="0"/>
              <a:t>Activity A: Checks and balances 2</a:t>
            </a:r>
          </a:p>
        </p:txBody>
      </p:sp>
      <p:pic>
        <p:nvPicPr>
          <p:cNvPr id="4" name="Picture 3">
            <a:extLst>
              <a:ext uri="{FF2B5EF4-FFF2-40B4-BE49-F238E27FC236}">
                <a16:creationId xmlns:a16="http://schemas.microsoft.com/office/drawing/2014/main" id="{AE9418EE-3B96-4404-9C71-8B03D1330094}"/>
              </a:ext>
            </a:extLst>
          </p:cNvPr>
          <p:cNvPicPr>
            <a:picLocks noChangeAspect="1"/>
          </p:cNvPicPr>
          <p:nvPr/>
        </p:nvPicPr>
        <p:blipFill>
          <a:blip r:embed="rId3"/>
          <a:stretch>
            <a:fillRect/>
          </a:stretch>
        </p:blipFill>
        <p:spPr>
          <a:xfrm>
            <a:off x="1956208" y="1718585"/>
            <a:ext cx="2887530" cy="1765533"/>
          </a:xfrm>
          <a:prstGeom prst="rect">
            <a:avLst/>
          </a:prstGeom>
        </p:spPr>
      </p:pic>
      <p:sp>
        <p:nvSpPr>
          <p:cNvPr id="5" name="Rectangle: Rounded Corners 4">
            <a:extLst>
              <a:ext uri="{FF2B5EF4-FFF2-40B4-BE49-F238E27FC236}">
                <a16:creationId xmlns:a16="http://schemas.microsoft.com/office/drawing/2014/main" id="{E92B7933-8E1E-44AE-A1AC-BED87CF142DB}"/>
              </a:ext>
            </a:extLst>
          </p:cNvPr>
          <p:cNvSpPr/>
          <p:nvPr/>
        </p:nvSpPr>
        <p:spPr>
          <a:xfrm>
            <a:off x="7031026" y="1836205"/>
            <a:ext cx="2304789" cy="914400"/>
          </a:xfrm>
          <a:prstGeom prst="roundRect">
            <a:avLst/>
          </a:prstGeom>
          <a:pattFill prst="lgGrid">
            <a:fgClr>
              <a:schemeClr val="accent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latin typeface="Comic Sans MS" panose="030F0702030302020204" pitchFamily="66" charset="0"/>
              </a:rPr>
              <a:t>5</a:t>
            </a:r>
            <a:r>
              <a:rPr lang="en-GB" i="1" dirty="0">
                <a:solidFill>
                  <a:srgbClr val="595959"/>
                </a:solidFill>
                <a:latin typeface="Comic Sans MS" panose="030F0702030302020204" pitchFamily="66" charset="0"/>
              </a:rPr>
              <a:t>a</a:t>
            </a:r>
            <a:r>
              <a:rPr lang="en-GB" dirty="0">
                <a:solidFill>
                  <a:srgbClr val="595959"/>
                </a:solidFill>
                <a:latin typeface="Comic Sans MS" panose="030F0702030302020204" pitchFamily="66" charset="0"/>
              </a:rPr>
              <a:t> = 2</a:t>
            </a:r>
            <a:r>
              <a:rPr lang="en-GB" i="1" dirty="0">
                <a:solidFill>
                  <a:srgbClr val="595959"/>
                </a:solidFill>
                <a:latin typeface="Comic Sans MS" panose="030F0702030302020204" pitchFamily="66" charset="0"/>
              </a:rPr>
              <a:t>a</a:t>
            </a:r>
            <a:r>
              <a:rPr lang="en-GB" dirty="0">
                <a:solidFill>
                  <a:srgbClr val="595959"/>
                </a:solidFill>
                <a:latin typeface="Comic Sans MS" panose="030F0702030302020204" pitchFamily="66" charset="0"/>
              </a:rPr>
              <a:t> + </a:t>
            </a:r>
            <a:r>
              <a:rPr lang="en-GB" i="1" dirty="0">
                <a:solidFill>
                  <a:srgbClr val="595959"/>
                </a:solidFill>
                <a:latin typeface="Comic Sans MS" panose="030F0702030302020204" pitchFamily="66" charset="0"/>
              </a:rPr>
              <a:t>b</a:t>
            </a:r>
          </a:p>
        </p:txBody>
      </p:sp>
      <p:sp>
        <p:nvSpPr>
          <p:cNvPr id="6" name="TextBox 5">
            <a:extLst>
              <a:ext uri="{FF2B5EF4-FFF2-40B4-BE49-F238E27FC236}">
                <a16:creationId xmlns:a16="http://schemas.microsoft.com/office/drawing/2014/main" id="{BD1C1BF9-9DE7-4D4B-AE8B-B23952BC9082}"/>
              </a:ext>
            </a:extLst>
          </p:cNvPr>
          <p:cNvSpPr txBox="1"/>
          <p:nvPr/>
        </p:nvSpPr>
        <p:spPr>
          <a:xfrm>
            <a:off x="150263" y="1126915"/>
            <a:ext cx="5636584" cy="769441"/>
          </a:xfrm>
          <a:prstGeom prst="rect">
            <a:avLst/>
          </a:prstGeom>
          <a:noFill/>
        </p:spPr>
        <p:txBody>
          <a:bodyPr wrap="square" rtlCol="0">
            <a:spAutoFit/>
          </a:bodyPr>
          <a:lstStyle/>
          <a:p>
            <a:pPr>
              <a:buNone/>
            </a:pPr>
            <a:r>
              <a:rPr lang="en-GB" sz="2200" dirty="0"/>
              <a:t>Mr Griffith shows the class these balanced scales:</a:t>
            </a:r>
          </a:p>
        </p:txBody>
      </p:sp>
      <p:sp>
        <p:nvSpPr>
          <p:cNvPr id="7" name="TextBox 6">
            <a:extLst>
              <a:ext uri="{FF2B5EF4-FFF2-40B4-BE49-F238E27FC236}">
                <a16:creationId xmlns:a16="http://schemas.microsoft.com/office/drawing/2014/main" id="{04786551-8FC0-41AB-8588-8606469586AE}"/>
              </a:ext>
            </a:extLst>
          </p:cNvPr>
          <p:cNvSpPr txBox="1"/>
          <p:nvPr/>
        </p:nvSpPr>
        <p:spPr>
          <a:xfrm>
            <a:off x="6292307" y="1126915"/>
            <a:ext cx="5636584" cy="430887"/>
          </a:xfrm>
          <a:prstGeom prst="rect">
            <a:avLst/>
          </a:prstGeom>
          <a:noFill/>
        </p:spPr>
        <p:txBody>
          <a:bodyPr wrap="square" rtlCol="0">
            <a:spAutoFit/>
          </a:bodyPr>
          <a:lstStyle/>
          <a:p>
            <a:pPr>
              <a:buNone/>
            </a:pPr>
            <a:r>
              <a:rPr lang="en-GB" sz="2200" dirty="0"/>
              <a:t>John writes this equation:</a:t>
            </a:r>
          </a:p>
        </p:txBody>
      </p:sp>
      <p:sp>
        <p:nvSpPr>
          <p:cNvPr id="8" name="TextBox 7">
            <a:extLst>
              <a:ext uri="{FF2B5EF4-FFF2-40B4-BE49-F238E27FC236}">
                <a16:creationId xmlns:a16="http://schemas.microsoft.com/office/drawing/2014/main" id="{61A733B6-1BEA-462B-860A-46235742E758}"/>
              </a:ext>
            </a:extLst>
          </p:cNvPr>
          <p:cNvSpPr txBox="1"/>
          <p:nvPr/>
        </p:nvSpPr>
        <p:spPr>
          <a:xfrm>
            <a:off x="145680" y="3644900"/>
            <a:ext cx="11375760" cy="1243417"/>
          </a:xfrm>
          <a:prstGeom prst="rect">
            <a:avLst/>
          </a:prstGeom>
          <a:noFill/>
        </p:spPr>
        <p:txBody>
          <a:bodyPr wrap="square" rtlCol="0">
            <a:spAutoFit/>
          </a:bodyPr>
          <a:lstStyle/>
          <a:p>
            <a:pPr marL="457200" indent="-457200">
              <a:buFont typeface="+mj-lt"/>
              <a:buAutoNum type="alphaLcParenR"/>
            </a:pPr>
            <a:r>
              <a:rPr lang="en-GB" sz="2200" dirty="0"/>
              <a:t>What is the same/different about the scales and John’s equation?</a:t>
            </a:r>
          </a:p>
          <a:p>
            <a:pPr marL="457200" indent="-457200">
              <a:buFont typeface="+mj-lt"/>
              <a:buAutoNum type="alphaLcParenR"/>
            </a:pPr>
            <a:r>
              <a:rPr lang="en-GB" sz="2200" dirty="0"/>
              <a:t>What can you work out? Do you find the scales or the equation easier for this?</a:t>
            </a:r>
          </a:p>
          <a:p>
            <a:pPr marL="457200" indent="-457200">
              <a:buFont typeface="+mj-lt"/>
              <a:buAutoNum type="alphaLcParenR"/>
            </a:pPr>
            <a:r>
              <a:rPr lang="en-GB" sz="2200" dirty="0"/>
              <a:t>5</a:t>
            </a:r>
            <a:r>
              <a:rPr lang="en-GB" sz="2200" i="1" dirty="0"/>
              <a:t>a </a:t>
            </a:r>
            <a:r>
              <a:rPr lang="en-GB" sz="2200" dirty="0"/>
              <a:t>= 15. What does this tell you about the value of</a:t>
            </a:r>
            <a:r>
              <a:rPr lang="en-GB" sz="2200" i="1" dirty="0"/>
              <a:t> a </a:t>
            </a:r>
            <a:r>
              <a:rPr lang="en-GB" sz="2200" dirty="0"/>
              <a:t>and </a:t>
            </a:r>
            <a:r>
              <a:rPr lang="en-GB" sz="2200" i="1" dirty="0"/>
              <a:t>b</a:t>
            </a:r>
            <a:r>
              <a:rPr lang="en-GB" sz="2200" dirty="0"/>
              <a:t>?</a:t>
            </a:r>
          </a:p>
        </p:txBody>
      </p:sp>
      <p:sp>
        <p:nvSpPr>
          <p:cNvPr id="9" name="Action Button: Help 8">
            <a:hlinkClick r:id="" action="ppaction://noaction" highlightClick="1"/>
            <a:extLst>
              <a:ext uri="{FF2B5EF4-FFF2-40B4-BE49-F238E27FC236}">
                <a16:creationId xmlns:a16="http://schemas.microsoft.com/office/drawing/2014/main" id="{F64531A8-5220-4C1F-8F7C-4888CA25FE97}"/>
              </a:ext>
            </a:extLst>
          </p:cNvPr>
          <p:cNvSpPr/>
          <p:nvPr/>
        </p:nvSpPr>
        <p:spPr>
          <a:xfrm>
            <a:off x="234473" y="551017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BBCD3683-11A3-4B47-9E8B-743D37CD13FB}"/>
              </a:ext>
            </a:extLst>
          </p:cNvPr>
          <p:cNvSpPr txBox="1"/>
          <p:nvPr/>
        </p:nvSpPr>
        <p:spPr>
          <a:xfrm>
            <a:off x="915489" y="5468120"/>
            <a:ext cx="8529268" cy="1107996"/>
          </a:xfrm>
          <a:prstGeom prst="rect">
            <a:avLst/>
          </a:prstGeom>
          <a:noFill/>
        </p:spPr>
        <p:txBody>
          <a:bodyPr wrap="square">
            <a:spAutoFit/>
          </a:bodyPr>
          <a:lstStyle/>
          <a:p>
            <a:pPr>
              <a:buNone/>
            </a:pPr>
            <a:r>
              <a:rPr lang="en-GB" sz="2200" dirty="0"/>
              <a:t>John changes the + sign to a </a:t>
            </a:r>
            <a:r>
              <a:rPr lang="en-GB" sz="2200" dirty="0">
                <a:cs typeface="Arial" panose="020B0604020202020204" pitchFamily="34" charset="0"/>
              </a:rPr>
              <a:t>−</a:t>
            </a:r>
            <a:r>
              <a:rPr lang="en-GB" sz="2200" dirty="0"/>
              <a:t> sign on the right-hand side of his equation. How does the left-hand side of his equation need to change? Is there more than one way to do this?</a:t>
            </a:r>
          </a:p>
        </p:txBody>
      </p:sp>
    </p:spTree>
    <p:extLst>
      <p:ext uri="{BB962C8B-B14F-4D97-AF65-F5344CB8AC3E}">
        <p14:creationId xmlns:p14="http://schemas.microsoft.com/office/powerpoint/2010/main" val="25385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build="p"/>
      <p:bldP spid="9"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E812BF-F24C-4CB3-A28A-47CD243944C1}"/>
              </a:ext>
            </a:extLst>
          </p:cNvPr>
          <p:cNvSpPr>
            <a:spLocks noGrp="1"/>
          </p:cNvSpPr>
          <p:nvPr>
            <p:ph type="body" sz="quarter" idx="10"/>
          </p:nvPr>
        </p:nvSpPr>
        <p:spPr>
          <a:xfrm>
            <a:off x="234473" y="1289218"/>
            <a:ext cx="11723054" cy="2355682"/>
          </a:xfrm>
        </p:spPr>
        <p:txBody>
          <a:bodyPr>
            <a:normAutofit/>
          </a:bodyPr>
          <a:lstStyle/>
          <a:p>
            <a:r>
              <a:rPr lang="en-GB" sz="2200" dirty="0"/>
              <a:t>Jenny writes this equation:</a:t>
            </a:r>
          </a:p>
          <a:p>
            <a:endParaRPr lang="en-GB" sz="2200" dirty="0"/>
          </a:p>
          <a:p>
            <a:pPr marL="457200" indent="-457200">
              <a:buFont typeface="+mj-lt"/>
              <a:buAutoNum type="alphaLcParenR"/>
            </a:pPr>
            <a:r>
              <a:rPr lang="en-GB" sz="2200" dirty="0"/>
              <a:t>What do you know about </a:t>
            </a:r>
            <a:r>
              <a:rPr lang="en-GB" sz="2200" i="1" dirty="0"/>
              <a:t>b</a:t>
            </a:r>
            <a:r>
              <a:rPr lang="en-GB" sz="2200" dirty="0"/>
              <a:t>?</a:t>
            </a:r>
          </a:p>
          <a:p>
            <a:endParaRPr lang="en-GB" sz="2200" i="1" dirty="0"/>
          </a:p>
          <a:p>
            <a:endParaRPr lang="en-GB" sz="2200" dirty="0"/>
          </a:p>
        </p:txBody>
      </p:sp>
      <p:sp>
        <p:nvSpPr>
          <p:cNvPr id="3" name="Text Placeholder 2">
            <a:extLst>
              <a:ext uri="{FF2B5EF4-FFF2-40B4-BE49-F238E27FC236}">
                <a16:creationId xmlns:a16="http://schemas.microsoft.com/office/drawing/2014/main" id="{EC186A1E-E3E2-43FE-9667-59CF0A6BBA24}"/>
              </a:ext>
            </a:extLst>
          </p:cNvPr>
          <p:cNvSpPr>
            <a:spLocks noGrp="1"/>
          </p:cNvSpPr>
          <p:nvPr>
            <p:ph type="body" sz="quarter" idx="11"/>
          </p:nvPr>
        </p:nvSpPr>
        <p:spPr/>
        <p:txBody>
          <a:bodyPr/>
          <a:lstStyle/>
          <a:p>
            <a:r>
              <a:rPr lang="en-GB" dirty="0"/>
              <a:t>Activity B: Checks and balances 3</a:t>
            </a:r>
          </a:p>
        </p:txBody>
      </p:sp>
      <p:sp>
        <p:nvSpPr>
          <p:cNvPr id="21" name="Action Button: Help 20">
            <a:hlinkClick r:id="" action="ppaction://noaction" highlightClick="1"/>
            <a:extLst>
              <a:ext uri="{FF2B5EF4-FFF2-40B4-BE49-F238E27FC236}">
                <a16:creationId xmlns:a16="http://schemas.microsoft.com/office/drawing/2014/main" id="{1836F314-A8A0-4523-B4B3-DBCB73E5DA27}"/>
              </a:ext>
            </a:extLst>
          </p:cNvPr>
          <p:cNvSpPr/>
          <p:nvPr/>
        </p:nvSpPr>
        <p:spPr>
          <a:xfrm>
            <a:off x="234473" y="57385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a:p>
        </p:txBody>
      </p:sp>
      <p:sp>
        <p:nvSpPr>
          <p:cNvPr id="22" name="TextBox 21">
            <a:extLst>
              <a:ext uri="{FF2B5EF4-FFF2-40B4-BE49-F238E27FC236}">
                <a16:creationId xmlns:a16="http://schemas.microsoft.com/office/drawing/2014/main" id="{ABEB04F6-1B7B-494A-8863-771D2DD5F10A}"/>
              </a:ext>
            </a:extLst>
          </p:cNvPr>
          <p:cNvSpPr txBox="1"/>
          <p:nvPr/>
        </p:nvSpPr>
        <p:spPr>
          <a:xfrm>
            <a:off x="1071932" y="5537372"/>
            <a:ext cx="7891315" cy="1107996"/>
          </a:xfrm>
          <a:prstGeom prst="rect">
            <a:avLst/>
          </a:prstGeom>
          <a:noFill/>
        </p:spPr>
        <p:txBody>
          <a:bodyPr wrap="square">
            <a:spAutoFit/>
          </a:bodyPr>
          <a:lstStyle/>
          <a:p>
            <a:pPr>
              <a:buNone/>
            </a:pPr>
            <a:r>
              <a:rPr lang="en-GB" sz="2200" dirty="0"/>
              <a:t>Jenny wants to add five more </a:t>
            </a:r>
            <a:r>
              <a:rPr lang="en-GB" sz="2200" i="1" dirty="0"/>
              <a:t>a</a:t>
            </a:r>
            <a:r>
              <a:rPr lang="en-GB" sz="2200" dirty="0"/>
              <a:t> terms and two more </a:t>
            </a:r>
            <a:r>
              <a:rPr lang="en-GB" sz="2200" i="1" dirty="0"/>
              <a:t>b</a:t>
            </a:r>
            <a:r>
              <a:rPr lang="en-GB" sz="2200" dirty="0"/>
              <a:t> terms to the equation. Can she do this and keep the equation balanced? Why or why not?</a:t>
            </a:r>
          </a:p>
        </p:txBody>
      </p:sp>
      <p:sp>
        <p:nvSpPr>
          <p:cNvPr id="4" name="Rectangle: Rounded Corners 3">
            <a:extLst>
              <a:ext uri="{FF2B5EF4-FFF2-40B4-BE49-F238E27FC236}">
                <a16:creationId xmlns:a16="http://schemas.microsoft.com/office/drawing/2014/main" id="{F45E684A-03D2-485A-9518-2AA41F0E7E3A}"/>
              </a:ext>
            </a:extLst>
          </p:cNvPr>
          <p:cNvSpPr/>
          <p:nvPr/>
        </p:nvSpPr>
        <p:spPr>
          <a:xfrm>
            <a:off x="3873832" y="1250398"/>
            <a:ext cx="2827910" cy="724704"/>
          </a:xfrm>
          <a:prstGeom prst="roundRect">
            <a:avLst/>
          </a:prstGeom>
          <a:pattFill prst="dotGrid">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chemeClr val="tx1"/>
                </a:solidFill>
                <a:latin typeface="Comic Sans MS" panose="030F0702030302020204" pitchFamily="66" charset="0"/>
              </a:rPr>
              <a:t>5</a:t>
            </a:r>
            <a:r>
              <a:rPr lang="en-GB" i="1" dirty="0">
                <a:solidFill>
                  <a:schemeClr val="tx1"/>
                </a:solidFill>
                <a:latin typeface="Comic Sans MS" panose="030F0702030302020204" pitchFamily="66" charset="0"/>
              </a:rPr>
              <a:t>a</a:t>
            </a:r>
            <a:r>
              <a:rPr lang="en-GB" dirty="0">
                <a:solidFill>
                  <a:schemeClr val="tx1"/>
                </a:solidFill>
                <a:latin typeface="Comic Sans MS" panose="030F0702030302020204" pitchFamily="66" charset="0"/>
              </a:rPr>
              <a:t> = 2</a:t>
            </a:r>
            <a:r>
              <a:rPr lang="en-GB" i="1" dirty="0">
                <a:solidFill>
                  <a:schemeClr val="tx1"/>
                </a:solidFill>
                <a:latin typeface="Comic Sans MS" panose="030F0702030302020204" pitchFamily="66" charset="0"/>
              </a:rPr>
              <a:t>a</a:t>
            </a:r>
            <a:r>
              <a:rPr lang="en-GB" dirty="0">
                <a:solidFill>
                  <a:schemeClr val="tx1"/>
                </a:solidFill>
                <a:latin typeface="Comic Sans MS" panose="030F0702030302020204" pitchFamily="66" charset="0"/>
              </a:rPr>
              <a:t> + </a:t>
            </a:r>
            <a:r>
              <a:rPr lang="en-GB" i="1" dirty="0">
                <a:solidFill>
                  <a:schemeClr val="tx1"/>
                </a:solidFill>
                <a:latin typeface="Comic Sans MS" panose="030F0702030302020204" pitchFamily="66" charset="0"/>
              </a:rPr>
              <a:t>b</a:t>
            </a:r>
          </a:p>
        </p:txBody>
      </p:sp>
      <p:sp>
        <p:nvSpPr>
          <p:cNvPr id="8" name="TextBox 7">
            <a:extLst>
              <a:ext uri="{FF2B5EF4-FFF2-40B4-BE49-F238E27FC236}">
                <a16:creationId xmlns:a16="http://schemas.microsoft.com/office/drawing/2014/main" id="{62B90794-1B7C-43CD-98AD-39A73C194A76}"/>
              </a:ext>
            </a:extLst>
          </p:cNvPr>
          <p:cNvSpPr txBox="1"/>
          <p:nvPr/>
        </p:nvSpPr>
        <p:spPr>
          <a:xfrm>
            <a:off x="234471" y="2747773"/>
            <a:ext cx="9844755" cy="2394502"/>
          </a:xfrm>
          <a:prstGeom prst="rect">
            <a:avLst/>
          </a:prstGeom>
          <a:noFill/>
        </p:spPr>
        <p:txBody>
          <a:bodyPr wrap="square" numCol="1">
            <a:spAutoFit/>
          </a:bodyPr>
          <a:lstStyle/>
          <a:p>
            <a:pPr>
              <a:buNone/>
            </a:pPr>
            <a:r>
              <a:rPr lang="en-GB" sz="2200" dirty="0"/>
              <a:t>Using the original equation as your starting point each time, how could you keep the equation balanced if:</a:t>
            </a:r>
          </a:p>
          <a:p>
            <a:pPr marL="457200" indent="-457200">
              <a:buFont typeface="+mj-lt"/>
              <a:buAutoNum type="alphaLcParenR" startAt="2"/>
            </a:pPr>
            <a:r>
              <a:rPr lang="en-GB" sz="2200" dirty="0"/>
              <a:t>The </a:t>
            </a:r>
            <a:r>
              <a:rPr lang="en-GB" sz="2200" i="1" dirty="0"/>
              <a:t>b</a:t>
            </a:r>
            <a:r>
              <a:rPr lang="en-GB" sz="2200" dirty="0"/>
              <a:t> was replaced by another </a:t>
            </a:r>
            <a:r>
              <a:rPr lang="en-GB" sz="2200" i="1" dirty="0"/>
              <a:t>a</a:t>
            </a:r>
            <a:r>
              <a:rPr lang="en-GB" sz="2200" dirty="0"/>
              <a:t>?</a:t>
            </a:r>
          </a:p>
          <a:p>
            <a:pPr marL="457200" indent="-457200">
              <a:buFont typeface="+mj-lt"/>
              <a:buAutoNum type="alphaLcParenR" startAt="2"/>
            </a:pPr>
            <a:r>
              <a:rPr lang="en-GB" sz="2200" dirty="0"/>
              <a:t>A </a:t>
            </a:r>
            <a:r>
              <a:rPr lang="en-GB" sz="2200" i="1" dirty="0"/>
              <a:t>b</a:t>
            </a:r>
            <a:r>
              <a:rPr lang="en-GB" sz="2200" dirty="0"/>
              <a:t> was added to the left-hand side?</a:t>
            </a:r>
          </a:p>
          <a:p>
            <a:pPr marL="457200" indent="-457200">
              <a:buFont typeface="+mj-lt"/>
              <a:buAutoNum type="alphaLcParenR" startAt="4"/>
            </a:pPr>
            <a:r>
              <a:rPr lang="en-GB" sz="2200" dirty="0"/>
              <a:t>Another </a:t>
            </a:r>
            <a:r>
              <a:rPr lang="en-GB" sz="2200" i="1" dirty="0"/>
              <a:t>b</a:t>
            </a:r>
            <a:r>
              <a:rPr lang="en-GB" sz="2200" dirty="0"/>
              <a:t> was added to the right-hand side?</a:t>
            </a:r>
          </a:p>
          <a:p>
            <a:pPr marL="457200" indent="-457200">
              <a:buFont typeface="+mj-lt"/>
              <a:buAutoNum type="alphaLcParenR" startAt="4"/>
            </a:pPr>
            <a:r>
              <a:rPr lang="en-GB" sz="2200" dirty="0"/>
              <a:t>2</a:t>
            </a:r>
            <a:r>
              <a:rPr lang="en-GB" sz="2200" i="1" dirty="0"/>
              <a:t>a</a:t>
            </a:r>
            <a:r>
              <a:rPr lang="en-GB" sz="2200" dirty="0"/>
              <a:t> was replaced by 2</a:t>
            </a:r>
            <a:r>
              <a:rPr lang="en-GB" sz="2200" i="1" dirty="0"/>
              <a:t>b</a:t>
            </a:r>
            <a:r>
              <a:rPr lang="en-GB" sz="2200" dirty="0"/>
              <a:t> on the left-hand side?</a:t>
            </a:r>
          </a:p>
        </p:txBody>
      </p:sp>
    </p:spTree>
    <p:extLst>
      <p:ext uri="{BB962C8B-B14F-4D97-AF65-F5344CB8AC3E}">
        <p14:creationId xmlns:p14="http://schemas.microsoft.com/office/powerpoint/2010/main" val="113656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1" grpId="0" animBg="1"/>
      <p:bldP spid="22" grpId="0"/>
      <p:bldP spid="4" grpId="0" animBg="1"/>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 C</a:t>
            </a:r>
            <a:r>
              <a:rPr lang="en-GB" dirty="0"/>
              <a:t>: Equals sign</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71789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65748" y="3142075"/>
            <a:ext cx="5507663" cy="2745922"/>
          </a:xfrm>
        </p:spPr>
        <p:txBody>
          <a:bodyPr>
            <a:normAutofit/>
          </a:bodyPr>
          <a:lstStyle/>
          <a:p>
            <a:r>
              <a:rPr lang="en-GB" sz="2200" dirty="0"/>
              <a:t>Billy and Maya both use the formula </a:t>
            </a:r>
            <a:r>
              <a:rPr lang="en-GB" sz="2200" b="1" dirty="0"/>
              <a:t>base × height ÷ 2 </a:t>
            </a:r>
            <a:r>
              <a:rPr lang="en-GB" sz="2200" dirty="0"/>
              <a:t>to work out the area of this triangle to be 18 cm</a:t>
            </a:r>
            <a:r>
              <a:rPr lang="en-GB" sz="2200" baseline="30000" dirty="0"/>
              <a:t>2</a:t>
            </a:r>
            <a:r>
              <a:rPr lang="en-GB" sz="2200" dirty="0"/>
              <a:t>.</a:t>
            </a:r>
          </a:p>
          <a:p>
            <a:pPr marL="457200" indent="-457200">
              <a:buFont typeface="+mj-lt"/>
              <a:buAutoNum type="alphaLcParenR"/>
            </a:pPr>
            <a:r>
              <a:rPr lang="en-GB" sz="2200" dirty="0"/>
              <a:t>What is the same and what is different about their workings?</a:t>
            </a:r>
          </a:p>
          <a:p>
            <a:pPr marL="457200" indent="-457200">
              <a:buFont typeface="+mj-lt"/>
              <a:buAutoNum type="alphaLcParenR"/>
            </a:pPr>
            <a:r>
              <a:rPr lang="en-GB" sz="2200" dirty="0"/>
              <a:t>Who has used the = sign correctly?</a:t>
            </a:r>
          </a:p>
        </p:txBody>
      </p:sp>
      <p:grpSp>
        <p:nvGrpSpPr>
          <p:cNvPr id="4" name="Group 3">
            <a:extLst>
              <a:ext uri="{FF2B5EF4-FFF2-40B4-BE49-F238E27FC236}">
                <a16:creationId xmlns:a16="http://schemas.microsoft.com/office/drawing/2014/main" id="{181AED47-62B5-489B-94C8-7B66659DB4F8}"/>
              </a:ext>
            </a:extLst>
          </p:cNvPr>
          <p:cNvGrpSpPr/>
          <p:nvPr/>
        </p:nvGrpSpPr>
        <p:grpSpPr>
          <a:xfrm>
            <a:off x="234474" y="1014886"/>
            <a:ext cx="4279900" cy="1600021"/>
            <a:chOff x="234474" y="1014886"/>
            <a:chExt cx="4279900" cy="1600021"/>
          </a:xfrm>
        </p:grpSpPr>
        <p:sp>
          <p:nvSpPr>
            <p:cNvPr id="2" name="Isosceles Triangle 1">
              <a:extLst>
                <a:ext uri="{FF2B5EF4-FFF2-40B4-BE49-F238E27FC236}">
                  <a16:creationId xmlns:a16="http://schemas.microsoft.com/office/drawing/2014/main" id="{71D08A51-FAE3-4014-9E3F-C7AC1BB6541A}"/>
                </a:ext>
              </a:extLst>
            </p:cNvPr>
            <p:cNvSpPr/>
            <p:nvPr/>
          </p:nvSpPr>
          <p:spPr>
            <a:xfrm flipV="1">
              <a:off x="234474" y="1471907"/>
              <a:ext cx="4279900" cy="1143000"/>
            </a:xfrm>
            <a:prstGeom prst="triangle">
              <a:avLst>
                <a:gd name="adj" fmla="val 7166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319C972-7B62-4D30-A32F-2BB2AECA5F06}"/>
                </a:ext>
              </a:extLst>
            </p:cNvPr>
            <p:cNvCxnSpPr/>
            <p:nvPr/>
          </p:nvCxnSpPr>
          <p:spPr>
            <a:xfrm>
              <a:off x="265748" y="1336006"/>
              <a:ext cx="424862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F668E3E-2C7B-4BBC-B6D4-091852151D7F}"/>
                </a:ext>
              </a:extLst>
            </p:cNvPr>
            <p:cNvCxnSpPr>
              <a:cxnSpLocks/>
            </p:cNvCxnSpPr>
            <p:nvPr/>
          </p:nvCxnSpPr>
          <p:spPr>
            <a:xfrm flipV="1">
              <a:off x="3296186" y="1501913"/>
              <a:ext cx="0" cy="11129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37D5695-AF25-4A85-8FC4-F84AABBDD2A5}"/>
                </a:ext>
              </a:extLst>
            </p:cNvPr>
            <p:cNvSpPr txBox="1"/>
            <p:nvPr/>
          </p:nvSpPr>
          <p:spPr>
            <a:xfrm>
              <a:off x="2724686" y="1756958"/>
              <a:ext cx="889000" cy="338554"/>
            </a:xfrm>
            <a:prstGeom prst="rect">
              <a:avLst/>
            </a:prstGeom>
            <a:noFill/>
          </p:spPr>
          <p:txBody>
            <a:bodyPr wrap="square">
              <a:spAutoFit/>
            </a:bodyPr>
            <a:lstStyle/>
            <a:p>
              <a:pPr>
                <a:buNone/>
              </a:pPr>
              <a:r>
                <a:rPr lang="en-GB" sz="1600" dirty="0"/>
                <a:t>3 cm</a:t>
              </a:r>
            </a:p>
          </p:txBody>
        </p:sp>
        <p:sp>
          <p:nvSpPr>
            <p:cNvPr id="14" name="TextBox 13">
              <a:extLst>
                <a:ext uri="{FF2B5EF4-FFF2-40B4-BE49-F238E27FC236}">
                  <a16:creationId xmlns:a16="http://schemas.microsoft.com/office/drawing/2014/main" id="{651AA702-6D82-44FA-93D1-2ACF418E296C}"/>
                </a:ext>
              </a:extLst>
            </p:cNvPr>
            <p:cNvSpPr txBox="1"/>
            <p:nvPr/>
          </p:nvSpPr>
          <p:spPr>
            <a:xfrm>
              <a:off x="2146360" y="1014886"/>
              <a:ext cx="889000" cy="338554"/>
            </a:xfrm>
            <a:prstGeom prst="rect">
              <a:avLst/>
            </a:prstGeom>
            <a:noFill/>
          </p:spPr>
          <p:txBody>
            <a:bodyPr wrap="square">
              <a:spAutoFit/>
            </a:bodyPr>
            <a:lstStyle/>
            <a:p>
              <a:pPr>
                <a:buNone/>
              </a:pPr>
              <a:r>
                <a:rPr lang="en-GB" sz="1600" dirty="0"/>
                <a:t>12 cm</a:t>
              </a:r>
            </a:p>
          </p:txBody>
        </p:sp>
      </p:grpSp>
      <p:sp>
        <p:nvSpPr>
          <p:cNvPr id="12" name="Rectangle 11">
            <a:extLst>
              <a:ext uri="{FF2B5EF4-FFF2-40B4-BE49-F238E27FC236}">
                <a16:creationId xmlns:a16="http://schemas.microsoft.com/office/drawing/2014/main" id="{DD749CD5-7A2A-4A3F-AB2B-4B358D882888}"/>
              </a:ext>
            </a:extLst>
          </p:cNvPr>
          <p:cNvSpPr/>
          <p:nvPr/>
        </p:nvSpPr>
        <p:spPr>
          <a:xfrm>
            <a:off x="6357899" y="1898783"/>
            <a:ext cx="5507663" cy="857948"/>
          </a:xfrm>
          <a:prstGeom prst="rect">
            <a:avLst/>
          </a:prstGeom>
          <a:pattFill prst="dotGrid">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00628C"/>
                </a:solidFill>
                <a:latin typeface="Comic Sans MS" panose="030F0702030302020204" pitchFamily="66" charset="0"/>
              </a:rPr>
              <a:t>3 x 12 = 36 ÷ 2 = 18</a:t>
            </a:r>
          </a:p>
        </p:txBody>
      </p:sp>
      <p:sp>
        <p:nvSpPr>
          <p:cNvPr id="16" name="Text Placeholder 4">
            <a:extLst>
              <a:ext uri="{FF2B5EF4-FFF2-40B4-BE49-F238E27FC236}">
                <a16:creationId xmlns:a16="http://schemas.microsoft.com/office/drawing/2014/main" id="{38ECE0DF-3EB4-469E-9873-943262CE89CB}"/>
              </a:ext>
            </a:extLst>
          </p:cNvPr>
          <p:cNvSpPr txBox="1">
            <a:spLocks/>
          </p:cNvSpPr>
          <p:nvPr/>
        </p:nvSpPr>
        <p:spPr>
          <a:xfrm>
            <a:off x="6483652" y="3142075"/>
            <a:ext cx="5589012" cy="6405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b="1" dirty="0"/>
              <a:t>Maya</a:t>
            </a:r>
            <a:r>
              <a:rPr lang="en-GB" sz="2200" dirty="0"/>
              <a:t>:</a:t>
            </a:r>
          </a:p>
        </p:txBody>
      </p:sp>
      <p:sp>
        <p:nvSpPr>
          <p:cNvPr id="17" name="Text Placeholder 4">
            <a:extLst>
              <a:ext uri="{FF2B5EF4-FFF2-40B4-BE49-F238E27FC236}">
                <a16:creationId xmlns:a16="http://schemas.microsoft.com/office/drawing/2014/main" id="{1C63BA7A-158D-4038-8164-A614733B9092}"/>
              </a:ext>
            </a:extLst>
          </p:cNvPr>
          <p:cNvSpPr txBox="1">
            <a:spLocks/>
          </p:cNvSpPr>
          <p:nvPr/>
        </p:nvSpPr>
        <p:spPr>
          <a:xfrm>
            <a:off x="6428950" y="1268819"/>
            <a:ext cx="5589012" cy="6405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b="1" dirty="0"/>
              <a:t>Billy</a:t>
            </a:r>
            <a:r>
              <a:rPr lang="en-GB" sz="2200" dirty="0"/>
              <a:t>:</a:t>
            </a:r>
          </a:p>
        </p:txBody>
      </p:sp>
      <p:sp>
        <p:nvSpPr>
          <p:cNvPr id="19" name="Rectangle 18">
            <a:extLst>
              <a:ext uri="{FF2B5EF4-FFF2-40B4-BE49-F238E27FC236}">
                <a16:creationId xmlns:a16="http://schemas.microsoft.com/office/drawing/2014/main" id="{79D4E5E0-D8A5-4BBA-A9F8-122EE1D9201A}"/>
              </a:ext>
            </a:extLst>
          </p:cNvPr>
          <p:cNvSpPr/>
          <p:nvPr/>
        </p:nvSpPr>
        <p:spPr>
          <a:xfrm>
            <a:off x="6357898" y="3782614"/>
            <a:ext cx="5507663" cy="857948"/>
          </a:xfrm>
          <a:prstGeom prst="rect">
            <a:avLst/>
          </a:prstGeom>
          <a:pattFill prst="dotGrid">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00628C"/>
                </a:solidFill>
                <a:latin typeface="Comic Sans MS" panose="030F0702030302020204" pitchFamily="66" charset="0"/>
              </a:rPr>
              <a:t>(3 x 12) ÷ 2 = 36 ÷ 2 = 18</a:t>
            </a:r>
          </a:p>
        </p:txBody>
      </p:sp>
      <p:sp>
        <p:nvSpPr>
          <p:cNvPr id="20" name="TextBox 19">
            <a:extLst>
              <a:ext uri="{FF2B5EF4-FFF2-40B4-BE49-F238E27FC236}">
                <a16:creationId xmlns:a16="http://schemas.microsoft.com/office/drawing/2014/main" id="{F9EF923E-ED59-45E9-8CC5-D23199AE6524}"/>
              </a:ext>
            </a:extLst>
          </p:cNvPr>
          <p:cNvSpPr txBox="1"/>
          <p:nvPr/>
        </p:nvSpPr>
        <p:spPr>
          <a:xfrm>
            <a:off x="886252" y="5648460"/>
            <a:ext cx="8257748" cy="769441"/>
          </a:xfrm>
          <a:prstGeom prst="rect">
            <a:avLst/>
          </a:prstGeom>
          <a:noFill/>
        </p:spPr>
        <p:txBody>
          <a:bodyPr wrap="square">
            <a:spAutoFit/>
          </a:bodyPr>
          <a:lstStyle/>
          <a:p>
            <a:pPr>
              <a:buNone/>
            </a:pPr>
            <a:r>
              <a:rPr lang="en-GB" sz="2200" dirty="0"/>
              <a:t>How many different ways can you write the workings for the area of a triangle with base 15 cm and height 4 cm?</a:t>
            </a:r>
          </a:p>
        </p:txBody>
      </p:sp>
    </p:spTree>
    <p:extLst>
      <p:ext uri="{BB962C8B-B14F-4D97-AF65-F5344CB8AC3E}">
        <p14:creationId xmlns:p14="http://schemas.microsoft.com/office/powerpoint/2010/main" val="8769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uiExpand="1" build="p"/>
      <p:bldP spid="12" grpId="0" animBg="1"/>
      <p:bldP spid="16" grpId="0"/>
      <p:bldP spid="17" grpId="0"/>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516506" y="0"/>
            <a:ext cx="10972800" cy="982662"/>
          </a:xfrm>
        </p:spPr>
        <p:txBody>
          <a:bodyPr>
            <a:normAutofit/>
          </a:bodyPr>
          <a:lstStyle/>
          <a:p>
            <a:r>
              <a:rPr lang="en-GB" sz="2800" dirty="0"/>
              <a:t>Checkpoints 9–16</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169091517"/>
              </p:ext>
            </p:extLst>
          </p:nvPr>
        </p:nvGraphicFramePr>
        <p:xfrm>
          <a:off x="604640" y="1231582"/>
          <a:ext cx="10423243" cy="3337837"/>
        </p:xfrm>
        <a:graphic>
          <a:graphicData uri="http://schemas.openxmlformats.org/drawingml/2006/table">
            <a:tbl>
              <a:tblPr firstRow="1" bandRow="1">
                <a:tableStyleId>{5940675A-B579-460E-94D1-54222C63F5DA}</a:tableStyleId>
              </a:tblPr>
              <a:tblGrid>
                <a:gridCol w="3562345">
                  <a:extLst>
                    <a:ext uri="{9D8B030D-6E8A-4147-A177-3AD203B41FA5}">
                      <a16:colId xmlns:a16="http://schemas.microsoft.com/office/drawing/2014/main" val="2259483677"/>
                    </a:ext>
                  </a:extLst>
                </a:gridCol>
                <a:gridCol w="5827533">
                  <a:extLst>
                    <a:ext uri="{9D8B030D-6E8A-4147-A177-3AD203B41FA5}">
                      <a16:colId xmlns:a16="http://schemas.microsoft.com/office/drawing/2014/main" val="4162930053"/>
                    </a:ext>
                  </a:extLst>
                </a:gridCol>
                <a:gridCol w="1033365">
                  <a:extLst>
                    <a:ext uri="{9D8B030D-6E8A-4147-A177-3AD203B41FA5}">
                      <a16:colId xmlns:a16="http://schemas.microsoft.com/office/drawing/2014/main" val="3250428731"/>
                    </a:ext>
                  </a:extLst>
                </a:gridCol>
              </a:tblGrid>
              <a:tr h="0">
                <a:tc>
                  <a:txBody>
                    <a:bodyPr/>
                    <a:lstStyle/>
                    <a:p>
                      <a:r>
                        <a:rPr lang="en-GB" b="1" dirty="0">
                          <a:solidFill>
                            <a:schemeClr val="bg1"/>
                          </a:solidFill>
                        </a:rPr>
                        <a:t>Checkpoint</a:t>
                      </a:r>
                    </a:p>
                  </a:txBody>
                  <a:tcPr>
                    <a:solidFill>
                      <a:schemeClr val="accent2"/>
                    </a:solidFill>
                  </a:tcPr>
                </a:tc>
                <a:tc>
                  <a:txBody>
                    <a:bodyPr/>
                    <a:lstStyle/>
                    <a:p>
                      <a:r>
                        <a:rPr lang="en-GB" b="1">
                          <a:solidFill>
                            <a:schemeClr val="bg1"/>
                          </a:solidFill>
                        </a:rPr>
                        <a:t>Underpins </a:t>
                      </a:r>
                    </a:p>
                  </a:txBody>
                  <a:tcPr>
                    <a:solidFill>
                      <a:schemeClr val="accent2"/>
                    </a:solidFill>
                  </a:tcPr>
                </a:tc>
                <a:tc>
                  <a:txBody>
                    <a:bodyPr/>
                    <a:lstStyle/>
                    <a:p>
                      <a:r>
                        <a:rPr lang="en-GB" b="1">
                          <a:solidFill>
                            <a:schemeClr val="bg1"/>
                          </a:solidFill>
                        </a:rPr>
                        <a:t>Code</a:t>
                      </a:r>
                      <a:endParaRPr lang="en-GB" b="0">
                        <a:solidFill>
                          <a:schemeClr val="bg1"/>
                        </a:solidFill>
                      </a:endParaRPr>
                    </a:p>
                  </a:txBody>
                  <a:tcPr>
                    <a:solidFill>
                      <a:schemeClr val="accent2"/>
                    </a:solidFill>
                  </a:tcPr>
                </a:tc>
                <a:extLst>
                  <a:ext uri="{0D108BD9-81ED-4DB2-BD59-A6C34878D82A}">
                    <a16:rowId xmlns:a16="http://schemas.microsoft.com/office/drawing/2014/main" val="979699445"/>
                  </a:ext>
                </a:extLst>
              </a:tr>
              <a:tr h="372331">
                <a:tc>
                  <a:txBody>
                    <a:bodyPr/>
                    <a:lstStyle/>
                    <a:p>
                      <a:r>
                        <a:rPr lang="en-GB" u="none" dirty="0">
                          <a:solidFill>
                            <a:srgbClr val="585858"/>
                          </a:solidFill>
                          <a:hlinkClick r:id="rId3" action="ppaction://hlinksldjump"/>
                        </a:rPr>
                        <a:t>9: Final scores</a:t>
                      </a:r>
                      <a:endParaRPr lang="en-GB" u="none" dirty="0">
                        <a:solidFill>
                          <a:srgbClr val="585858"/>
                        </a:solidFill>
                      </a:endParaRPr>
                    </a:p>
                  </a:txBody>
                  <a:tcPr anchor="ctr"/>
                </a:tc>
                <a:tc row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200" dirty="0">
                          <a:solidFill>
                            <a:schemeClr val="tx1"/>
                          </a:solidFill>
                          <a:effectLst/>
                          <a:latin typeface="+mn-lt"/>
                          <a:ea typeface="+mn-ea"/>
                          <a:cs typeface="Times New Roman" panose="02020603050405020304" pitchFamily="18" charset="0"/>
                        </a:rPr>
                        <a:t>Unknowns and variables</a:t>
                      </a:r>
                    </a:p>
                  </a:txBody>
                  <a:tcPr anchor="ctr"/>
                </a:tc>
                <a:tc rowSpan="5">
                  <a:txBody>
                    <a:bodyPr/>
                    <a:lstStyle/>
                    <a:p>
                      <a:r>
                        <a:rPr lang="en-GB" u="none" dirty="0">
                          <a:solidFill>
                            <a:srgbClr val="585858"/>
                          </a:solidFill>
                        </a:rPr>
                        <a:t>1.4.1*</a:t>
                      </a:r>
                    </a:p>
                  </a:txBody>
                  <a:tcPr anchor="ctr"/>
                </a:tc>
                <a:extLst>
                  <a:ext uri="{0D108BD9-81ED-4DB2-BD59-A6C34878D82A}">
                    <a16:rowId xmlns:a16="http://schemas.microsoft.com/office/drawing/2014/main" val="1547012180"/>
                  </a:ext>
                </a:extLst>
              </a:tr>
              <a:tr h="372331">
                <a:tc>
                  <a:txBody>
                    <a:bodyPr/>
                    <a:lstStyle/>
                    <a:p>
                      <a:r>
                        <a:rPr lang="en-GB" u="none" dirty="0">
                          <a:solidFill>
                            <a:srgbClr val="585858"/>
                          </a:solidFill>
                          <a:hlinkClick r:id="rId4" action="ppaction://hlinksldjump"/>
                        </a:rPr>
                        <a:t>10: Roast dinner</a:t>
                      </a:r>
                      <a:endParaRPr lang="en-GB" u="none" dirty="0">
                        <a:solidFill>
                          <a:srgbClr val="585858"/>
                        </a:solidFill>
                      </a:endParaRPr>
                    </a:p>
                  </a:txBody>
                  <a:tcPr anchor="ctr"/>
                </a:tc>
                <a:tc v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kern="1200" dirty="0">
                        <a:solidFill>
                          <a:schemeClr val="tx1"/>
                        </a:solidFill>
                        <a:effectLst/>
                        <a:latin typeface="+mn-lt"/>
                        <a:ea typeface="+mn-ea"/>
                        <a:cs typeface="Times New Roman" panose="02020603050405020304" pitchFamily="18" charset="0"/>
                      </a:endParaRPr>
                    </a:p>
                  </a:txBody>
                  <a:tcPr anchor="ctr"/>
                </a:tc>
                <a:tc vMerge="1">
                  <a:txBody>
                    <a:bodyPr/>
                    <a:lstStyle/>
                    <a:p>
                      <a:endParaRPr lang="en-GB" u="none" dirty="0">
                        <a:solidFill>
                          <a:srgbClr val="585858"/>
                        </a:solidFill>
                      </a:endParaRPr>
                    </a:p>
                  </a:txBody>
                  <a:tcPr anchor="ctr"/>
                </a:tc>
                <a:extLst>
                  <a:ext uri="{0D108BD9-81ED-4DB2-BD59-A6C34878D82A}">
                    <a16:rowId xmlns:a16="http://schemas.microsoft.com/office/drawing/2014/main" val="712003269"/>
                  </a:ext>
                </a:extLst>
              </a:tr>
              <a:tr h="372331">
                <a:tc>
                  <a:txBody>
                    <a:bodyPr/>
                    <a:lstStyle/>
                    <a:p>
                      <a:r>
                        <a:rPr lang="en-GB" u="none" dirty="0">
                          <a:solidFill>
                            <a:srgbClr val="585858"/>
                          </a:solidFill>
                          <a:hlinkClick r:id="rId5" action="ppaction://hlinksldjump"/>
                        </a:rPr>
                        <a:t>11: </a:t>
                      </a:r>
                      <a:r>
                        <a:rPr lang="en-GB" i="1" u="none" dirty="0">
                          <a:solidFill>
                            <a:srgbClr val="585858"/>
                          </a:solidFill>
                          <a:hlinkClick r:id="rId5" action="ppaction://hlinksldjump"/>
                        </a:rPr>
                        <a:t>x </a:t>
                      </a:r>
                      <a:r>
                        <a:rPr lang="en-GB" u="none" dirty="0">
                          <a:solidFill>
                            <a:srgbClr val="585858"/>
                          </a:solidFill>
                          <a:hlinkClick r:id="rId5" action="ppaction://hlinksldjump"/>
                        </a:rPr>
                        <a:t>+ </a:t>
                      </a:r>
                      <a:r>
                        <a:rPr lang="en-GB" i="1" u="none" dirty="0">
                          <a:solidFill>
                            <a:srgbClr val="585858"/>
                          </a:solidFill>
                          <a:hlinkClick r:id="rId5" action="ppaction://hlinksldjump"/>
                        </a:rPr>
                        <a:t>y</a:t>
                      </a:r>
                      <a:r>
                        <a:rPr lang="en-GB" u="none" dirty="0">
                          <a:solidFill>
                            <a:srgbClr val="585858"/>
                          </a:solidFill>
                          <a:hlinkClick r:id="rId5" action="ppaction://hlinksldjump"/>
                        </a:rPr>
                        <a:t> = 20</a:t>
                      </a:r>
                      <a:endParaRPr lang="en-GB" u="none" dirty="0">
                        <a:solidFill>
                          <a:srgbClr val="585858"/>
                        </a:solidFill>
                      </a:endParaRPr>
                    </a:p>
                  </a:txBody>
                  <a:tcPr anchor="ctr"/>
                </a:tc>
                <a:tc v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kern="1200" dirty="0">
                        <a:solidFill>
                          <a:schemeClr val="tx1"/>
                        </a:solidFill>
                        <a:effectLst/>
                        <a:latin typeface="+mn-lt"/>
                        <a:ea typeface="+mn-ea"/>
                        <a:cs typeface="Times New Roman" panose="02020603050405020304" pitchFamily="18" charset="0"/>
                      </a:endParaRPr>
                    </a:p>
                  </a:txBody>
                  <a:tcPr anchor="ctr"/>
                </a:tc>
                <a:tc vMerge="1">
                  <a:txBody>
                    <a:bodyPr/>
                    <a:lstStyle/>
                    <a:p>
                      <a:endParaRPr lang="en-GB" u="none" dirty="0">
                        <a:solidFill>
                          <a:srgbClr val="585858"/>
                        </a:solidFill>
                      </a:endParaRPr>
                    </a:p>
                  </a:txBody>
                  <a:tcPr anchor="ctr"/>
                </a:tc>
                <a:extLst>
                  <a:ext uri="{0D108BD9-81ED-4DB2-BD59-A6C34878D82A}">
                    <a16:rowId xmlns:a16="http://schemas.microsoft.com/office/drawing/2014/main" val="3964753219"/>
                  </a:ext>
                </a:extLst>
              </a:tr>
              <a:tr h="372331">
                <a:tc>
                  <a:txBody>
                    <a:bodyPr/>
                    <a:lstStyle/>
                    <a:p>
                      <a:r>
                        <a:rPr lang="en-GB" u="none" dirty="0">
                          <a:solidFill>
                            <a:srgbClr val="585858"/>
                          </a:solidFill>
                          <a:hlinkClick r:id="rId6" action="ppaction://hlinksldjump"/>
                        </a:rPr>
                        <a:t>12: Same and different</a:t>
                      </a:r>
                      <a:r>
                        <a:rPr lang="en-GB" u="none" dirty="0">
                          <a:solidFill>
                            <a:srgbClr val="585858"/>
                          </a:solidFill>
                        </a:rPr>
                        <a:t> </a:t>
                      </a:r>
                    </a:p>
                  </a:txBody>
                  <a:tcPr anchor="ctr"/>
                </a:tc>
                <a:tc v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kern="1200" dirty="0">
                        <a:solidFill>
                          <a:schemeClr val="tx1"/>
                        </a:solidFill>
                        <a:effectLst/>
                        <a:latin typeface="+mn-lt"/>
                        <a:ea typeface="+mn-ea"/>
                        <a:cs typeface="Times New Roman" panose="02020603050405020304" pitchFamily="18" charset="0"/>
                      </a:endParaRPr>
                    </a:p>
                  </a:txBody>
                  <a:tcPr anchor="ctr"/>
                </a:tc>
                <a:tc vMerge="1">
                  <a:txBody>
                    <a:bodyPr/>
                    <a:lstStyle/>
                    <a:p>
                      <a:endParaRPr lang="en-GB" u="none" dirty="0">
                        <a:solidFill>
                          <a:srgbClr val="585858"/>
                        </a:solidFill>
                      </a:endParaRPr>
                    </a:p>
                  </a:txBody>
                  <a:tcPr anchor="ctr"/>
                </a:tc>
                <a:extLst>
                  <a:ext uri="{0D108BD9-81ED-4DB2-BD59-A6C34878D82A}">
                    <a16:rowId xmlns:a16="http://schemas.microsoft.com/office/drawing/2014/main" val="1125033714"/>
                  </a:ext>
                </a:extLst>
              </a:tr>
              <a:tr h="372331">
                <a:tc>
                  <a:txBody>
                    <a:bodyPr/>
                    <a:lstStyle/>
                    <a:p>
                      <a:r>
                        <a:rPr lang="en-GB" u="none" dirty="0">
                          <a:solidFill>
                            <a:srgbClr val="585858"/>
                          </a:solidFill>
                          <a:hlinkClick r:id="rId7" action="ppaction://hlinksldjump"/>
                        </a:rPr>
                        <a:t>13: Numbers box</a:t>
                      </a:r>
                      <a:endParaRPr lang="en-GB" u="none" dirty="0">
                        <a:solidFill>
                          <a:srgbClr val="585858"/>
                        </a:solidFill>
                      </a:endParaRPr>
                    </a:p>
                  </a:txBody>
                  <a:tcPr anchor="ctr"/>
                </a:tc>
                <a:tc v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kern="1200" dirty="0">
                        <a:solidFill>
                          <a:schemeClr val="tx1"/>
                        </a:solidFill>
                        <a:effectLst/>
                        <a:latin typeface="+mn-lt"/>
                        <a:ea typeface="+mn-ea"/>
                        <a:cs typeface="Times New Roman" panose="02020603050405020304" pitchFamily="18" charset="0"/>
                      </a:endParaRPr>
                    </a:p>
                  </a:txBody>
                  <a:tcPr anchor="ctr"/>
                </a:tc>
                <a:tc vMerge="1">
                  <a:txBody>
                    <a:bodyPr/>
                    <a:lstStyle/>
                    <a:p>
                      <a:endParaRPr lang="en-GB" u="none" dirty="0">
                        <a:solidFill>
                          <a:srgbClr val="585858"/>
                        </a:solidFill>
                      </a:endParaRPr>
                    </a:p>
                  </a:txBody>
                  <a:tcPr anchor="ctr"/>
                </a:tc>
                <a:extLst>
                  <a:ext uri="{0D108BD9-81ED-4DB2-BD59-A6C34878D82A}">
                    <a16:rowId xmlns:a16="http://schemas.microsoft.com/office/drawing/2014/main" val="1687878493"/>
                  </a:ext>
                </a:extLst>
              </a:tr>
              <a:tr h="372331">
                <a:tc>
                  <a:txBody>
                    <a:bodyPr/>
                    <a:lstStyle/>
                    <a:p>
                      <a:r>
                        <a:rPr lang="en-GB" u="none" dirty="0">
                          <a:solidFill>
                            <a:srgbClr val="585858"/>
                          </a:solidFill>
                          <a:hlinkClick r:id="rId8" action="ppaction://hlinksldjump"/>
                        </a:rPr>
                        <a:t>14: Triangle and rectangle values</a:t>
                      </a:r>
                      <a:endParaRPr lang="en-GB" u="none" dirty="0">
                        <a:solidFill>
                          <a:srgbClr val="585858"/>
                        </a:solidFill>
                      </a:endParaRPr>
                    </a:p>
                  </a:txBody>
                  <a:tcPr anchor="ctr"/>
                </a:tc>
                <a:tc rowSpan="3">
                  <a:txBody>
                    <a:bodyPr/>
                    <a:lstStyle/>
                    <a:p>
                      <a:pPr>
                        <a:lnSpc>
                          <a:spcPct val="107000"/>
                        </a:lnSpc>
                        <a:spcAft>
                          <a:spcPts val="800"/>
                        </a:spcAft>
                      </a:pPr>
                      <a:r>
                        <a:rPr lang="en-GB" sz="1800" dirty="0">
                          <a:effectLst/>
                          <a:latin typeface="+mj-lt"/>
                          <a:cs typeface="Times New Roman" panose="02020603050405020304" pitchFamily="18" charset="0"/>
                        </a:rPr>
                        <a:t>Unitising and the distributive law</a:t>
                      </a:r>
                    </a:p>
                  </a:txBody>
                  <a:tcPr anchor="ctr"/>
                </a:tc>
                <a:tc rowSpan="3">
                  <a:txBody>
                    <a:bodyPr/>
                    <a:lstStyle/>
                    <a:p>
                      <a:r>
                        <a:rPr lang="en-GB" dirty="0"/>
                        <a:t>1.4.2</a:t>
                      </a:r>
                    </a:p>
                    <a:p>
                      <a:r>
                        <a:rPr lang="en-GB" dirty="0"/>
                        <a:t>and </a:t>
                      </a:r>
                    </a:p>
                    <a:p>
                      <a:r>
                        <a:rPr lang="en-GB" dirty="0"/>
                        <a:t>1.4.3</a:t>
                      </a:r>
                    </a:p>
                  </a:txBody>
                  <a:tcPr anchor="ctr"/>
                </a:tc>
                <a:extLst>
                  <a:ext uri="{0D108BD9-81ED-4DB2-BD59-A6C34878D82A}">
                    <a16:rowId xmlns:a16="http://schemas.microsoft.com/office/drawing/2014/main" val="2921148718"/>
                  </a:ext>
                </a:extLst>
              </a:tr>
              <a:tr h="372331">
                <a:tc>
                  <a:txBody>
                    <a:bodyPr/>
                    <a:lstStyle/>
                    <a:p>
                      <a:r>
                        <a:rPr lang="en-GB" u="none" dirty="0">
                          <a:solidFill>
                            <a:srgbClr val="585858"/>
                          </a:solidFill>
                          <a:hlinkClick r:id="rId9" action="ppaction://hlinksldjump"/>
                        </a:rPr>
                        <a:t>15: </a:t>
                      </a:r>
                      <a:r>
                        <a:rPr lang="en-GB" u="none" dirty="0" err="1">
                          <a:solidFill>
                            <a:srgbClr val="585858"/>
                          </a:solidFill>
                          <a:hlinkClick r:id="rId9" action="ppaction://hlinksldjump"/>
                        </a:rPr>
                        <a:t>Arithmequick</a:t>
                      </a:r>
                      <a:endParaRPr lang="en-GB" u="none" dirty="0">
                        <a:solidFill>
                          <a:srgbClr val="585858"/>
                        </a:solidFill>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9334286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0" action="ppaction://hlinksldjump"/>
                        </a:rPr>
                        <a:t>16: Square numbers</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tc>
                <a:tc vMerge="1">
                  <a:txBody>
                    <a:bodyPr/>
                    <a:lstStyle/>
                    <a:p>
                      <a:endParaRPr lang="en-GB"/>
                    </a:p>
                  </a:txBody>
                  <a:tcPr anchor="ctr"/>
                </a:tc>
                <a:extLst>
                  <a:ext uri="{0D108BD9-81ED-4DB2-BD59-A6C34878D82A}">
                    <a16:rowId xmlns:a16="http://schemas.microsoft.com/office/drawing/2014/main" val="4219656572"/>
                  </a:ext>
                </a:extLst>
              </a:tr>
            </a:tbl>
          </a:graphicData>
        </a:graphic>
      </p:graphicFrame>
      <p:sp>
        <p:nvSpPr>
          <p:cNvPr id="8" name="TextBox 7">
            <a:extLst>
              <a:ext uri="{FF2B5EF4-FFF2-40B4-BE49-F238E27FC236}">
                <a16:creationId xmlns:a16="http://schemas.microsoft.com/office/drawing/2014/main" id="{B4C5095C-C236-445A-A900-42E6ABE9EA82}"/>
              </a:ext>
            </a:extLst>
          </p:cNvPr>
          <p:cNvSpPr txBox="1"/>
          <p:nvPr/>
        </p:nvSpPr>
        <p:spPr>
          <a:xfrm>
            <a:off x="195190" y="6191794"/>
            <a:ext cx="10127616"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451685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 D</a:t>
            </a:r>
            <a:r>
              <a:rPr lang="en-GB" dirty="0"/>
              <a:t>: Number line equations 2</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id="{A54F6456-C1E1-BE43-8C1D-70123200A8A3}"/>
              </a:ext>
            </a:extLst>
          </p:cNvPr>
          <p:cNvPicPr>
            <a:picLocks noChangeAspect="1"/>
          </p:cNvPicPr>
          <p:nvPr/>
        </p:nvPicPr>
        <p:blipFill>
          <a:blip r:embed="rId3"/>
          <a:stretch>
            <a:fillRect/>
          </a:stretch>
        </p:blipFill>
        <p:spPr>
          <a:xfrm>
            <a:off x="1610189" y="1591622"/>
            <a:ext cx="9834113" cy="1733442"/>
          </a:xfrm>
          <a:prstGeom prst="rect">
            <a:avLst/>
          </a:prstGeom>
        </p:spPr>
      </p:pic>
      <p:sp>
        <p:nvSpPr>
          <p:cNvPr id="4" name="TextBox 3">
            <a:extLst>
              <a:ext uri="{FF2B5EF4-FFF2-40B4-BE49-F238E27FC236}">
                <a16:creationId xmlns:a16="http://schemas.microsoft.com/office/drawing/2014/main" id="{6F2CF750-46F1-4148-AD99-B1A51D3B0445}"/>
              </a:ext>
            </a:extLst>
          </p:cNvPr>
          <p:cNvSpPr txBox="1"/>
          <p:nvPr/>
        </p:nvSpPr>
        <p:spPr>
          <a:xfrm>
            <a:off x="234475" y="1035170"/>
            <a:ext cx="10347336" cy="874085"/>
          </a:xfrm>
          <a:prstGeom prst="rect">
            <a:avLst/>
          </a:prstGeom>
          <a:noFill/>
        </p:spPr>
        <p:txBody>
          <a:bodyPr wrap="square" rtlCol="0">
            <a:spAutoFit/>
          </a:bodyPr>
          <a:lstStyle/>
          <a:p>
            <a:pPr>
              <a:buNone/>
            </a:pPr>
            <a:r>
              <a:rPr lang="en-US" sz="2200" dirty="0" err="1"/>
              <a:t>Sifan</a:t>
            </a:r>
            <a:r>
              <a:rPr lang="en-US" sz="2200" dirty="0"/>
              <a:t> and Laura each think of a number. </a:t>
            </a:r>
            <a:r>
              <a:rPr lang="en-US" sz="2200" dirty="0" err="1"/>
              <a:t>Sifan’s</a:t>
            </a:r>
            <a:r>
              <a:rPr lang="en-US" sz="2200" dirty="0"/>
              <a:t> number is larger than Laura’s.</a:t>
            </a:r>
          </a:p>
          <a:p>
            <a:pPr>
              <a:buNone/>
            </a:pPr>
            <a:r>
              <a:rPr lang="en-US" sz="2200" dirty="0"/>
              <a:t>Both numbers are marked on a number line</a:t>
            </a:r>
            <a:r>
              <a:rPr lang="en-US" sz="2400" dirty="0"/>
              <a:t>.</a:t>
            </a:r>
          </a:p>
        </p:txBody>
      </p:sp>
      <p:sp>
        <p:nvSpPr>
          <p:cNvPr id="8" name="TextBox 7">
            <a:extLst>
              <a:ext uri="{FF2B5EF4-FFF2-40B4-BE49-F238E27FC236}">
                <a16:creationId xmlns:a16="http://schemas.microsoft.com/office/drawing/2014/main" id="{882888AE-BF44-5A49-9A16-422A62684F5E}"/>
              </a:ext>
            </a:extLst>
          </p:cNvPr>
          <p:cNvSpPr txBox="1"/>
          <p:nvPr/>
        </p:nvSpPr>
        <p:spPr>
          <a:xfrm>
            <a:off x="915490" y="5358151"/>
            <a:ext cx="11042036" cy="1243417"/>
          </a:xfrm>
          <a:prstGeom prst="rect">
            <a:avLst/>
          </a:prstGeom>
          <a:noFill/>
        </p:spPr>
        <p:txBody>
          <a:bodyPr wrap="square" rtlCol="0">
            <a:spAutoFit/>
          </a:bodyPr>
          <a:lstStyle/>
          <a:p>
            <a:pPr>
              <a:buNone/>
            </a:pPr>
            <a:r>
              <a:rPr lang="en-US" sz="2200" dirty="0"/>
              <a:t>Eden thinks of a number. Eden’s number is </a:t>
            </a:r>
            <a:r>
              <a:rPr lang="en-US" sz="2200" i="1" dirty="0"/>
              <a:t>f</a:t>
            </a:r>
            <a:r>
              <a:rPr lang="en-US" sz="2200" dirty="0"/>
              <a:t> smaller than Laura’s number.</a:t>
            </a:r>
          </a:p>
          <a:p>
            <a:pPr>
              <a:buNone/>
            </a:pPr>
            <a:r>
              <a:rPr lang="en-US" sz="2200" dirty="0"/>
              <a:t>Mark a possible position for Eden’s number on the number line.</a:t>
            </a:r>
          </a:p>
          <a:p>
            <a:pPr>
              <a:buNone/>
            </a:pPr>
            <a:r>
              <a:rPr lang="en-US" sz="2200" dirty="0"/>
              <a:t>How many calculations can you write using Eden’s number?</a:t>
            </a:r>
          </a:p>
        </p:txBody>
      </p:sp>
      <p:sp>
        <p:nvSpPr>
          <p:cNvPr id="6" name="Rectangle: Rounded Corners 5">
            <a:extLst>
              <a:ext uri="{FF2B5EF4-FFF2-40B4-BE49-F238E27FC236}">
                <a16:creationId xmlns:a16="http://schemas.microsoft.com/office/drawing/2014/main" id="{F328D1C2-A665-4383-85FC-87FF150F3B98}"/>
              </a:ext>
            </a:extLst>
          </p:cNvPr>
          <p:cNvSpPr/>
          <p:nvPr/>
        </p:nvSpPr>
        <p:spPr>
          <a:xfrm>
            <a:off x="145680" y="3325014"/>
            <a:ext cx="2604820" cy="1522560"/>
          </a:xfrm>
          <a:prstGeom prst="roundRect">
            <a:avLst/>
          </a:prstGeom>
          <a:solidFill>
            <a:schemeClr val="accent6">
              <a:lumMod val="20000"/>
              <a:lumOff val="8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en-US" sz="2200" dirty="0">
                <a:solidFill>
                  <a:srgbClr val="00628C"/>
                </a:solidFill>
              </a:rPr>
              <a:t>a) </a:t>
            </a:r>
            <a:r>
              <a:rPr lang="en-US" sz="2200" dirty="0"/>
              <a:t>Which letter represents </a:t>
            </a:r>
            <a:r>
              <a:rPr lang="en-US" sz="2200" dirty="0" err="1"/>
              <a:t>Sifan’s</a:t>
            </a:r>
            <a:r>
              <a:rPr lang="en-US" sz="2200" dirty="0"/>
              <a:t> number? </a:t>
            </a:r>
          </a:p>
        </p:txBody>
      </p:sp>
      <p:sp>
        <p:nvSpPr>
          <p:cNvPr id="11" name="Rectangle: Rounded Corners 10">
            <a:extLst>
              <a:ext uri="{FF2B5EF4-FFF2-40B4-BE49-F238E27FC236}">
                <a16:creationId xmlns:a16="http://schemas.microsoft.com/office/drawing/2014/main" id="{768A3A41-AB76-419E-9123-AF1315FCAA5C}"/>
              </a:ext>
            </a:extLst>
          </p:cNvPr>
          <p:cNvSpPr/>
          <p:nvPr/>
        </p:nvSpPr>
        <p:spPr>
          <a:xfrm>
            <a:off x="2927344" y="3325014"/>
            <a:ext cx="2604820" cy="1522560"/>
          </a:xfrm>
          <a:prstGeom prst="roundRect">
            <a:avLst/>
          </a:prstGeom>
          <a:solidFill>
            <a:schemeClr val="accent6">
              <a:lumMod val="20000"/>
              <a:lumOff val="8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en-US" sz="2200" dirty="0">
                <a:solidFill>
                  <a:srgbClr val="00628C"/>
                </a:solidFill>
              </a:rPr>
              <a:t>b) </a:t>
            </a:r>
            <a:r>
              <a:rPr lang="en-US" sz="2200" dirty="0"/>
              <a:t>Which letter represents Laura’s number? </a:t>
            </a:r>
          </a:p>
        </p:txBody>
      </p:sp>
      <p:sp>
        <p:nvSpPr>
          <p:cNvPr id="12" name="Rectangle: Rounded Corners 11">
            <a:extLst>
              <a:ext uri="{FF2B5EF4-FFF2-40B4-BE49-F238E27FC236}">
                <a16:creationId xmlns:a16="http://schemas.microsoft.com/office/drawing/2014/main" id="{8B0C1258-4F1D-4151-913B-D86ECE139481}"/>
              </a:ext>
            </a:extLst>
          </p:cNvPr>
          <p:cNvSpPr/>
          <p:nvPr/>
        </p:nvSpPr>
        <p:spPr>
          <a:xfrm>
            <a:off x="5709008" y="3325010"/>
            <a:ext cx="2922829" cy="1522561"/>
          </a:xfrm>
          <a:prstGeom prst="roundRect">
            <a:avLst/>
          </a:prstGeom>
          <a:solidFill>
            <a:schemeClr val="accent6">
              <a:lumMod val="20000"/>
              <a:lumOff val="8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en-US" sz="2200" dirty="0">
                <a:solidFill>
                  <a:srgbClr val="00628C"/>
                </a:solidFill>
              </a:rPr>
              <a:t>c) </a:t>
            </a:r>
            <a:r>
              <a:rPr lang="en-US" sz="2200" dirty="0"/>
              <a:t>How much more than Laura’s number is </a:t>
            </a:r>
            <a:r>
              <a:rPr lang="en-US" sz="2200" dirty="0" err="1"/>
              <a:t>Sifan’s</a:t>
            </a:r>
            <a:r>
              <a:rPr lang="en-US" sz="2200" dirty="0"/>
              <a:t> number? </a:t>
            </a:r>
          </a:p>
        </p:txBody>
      </p:sp>
      <p:sp>
        <p:nvSpPr>
          <p:cNvPr id="13" name="Rectangle: Rounded Corners 12">
            <a:extLst>
              <a:ext uri="{FF2B5EF4-FFF2-40B4-BE49-F238E27FC236}">
                <a16:creationId xmlns:a16="http://schemas.microsoft.com/office/drawing/2014/main" id="{1DBA8530-A949-4B99-A9D9-FF8EEF297B89}"/>
              </a:ext>
            </a:extLst>
          </p:cNvPr>
          <p:cNvSpPr/>
          <p:nvPr/>
        </p:nvSpPr>
        <p:spPr>
          <a:xfrm>
            <a:off x="8808682" y="3325010"/>
            <a:ext cx="3140170" cy="1522561"/>
          </a:xfrm>
          <a:prstGeom prst="roundRect">
            <a:avLst/>
          </a:prstGeom>
          <a:solidFill>
            <a:schemeClr val="accent6">
              <a:lumMod val="20000"/>
              <a:lumOff val="8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en-US" sz="2200" dirty="0">
                <a:solidFill>
                  <a:srgbClr val="00628C"/>
                </a:solidFill>
              </a:rPr>
              <a:t>d) </a:t>
            </a:r>
            <a:r>
              <a:rPr lang="en-US" sz="2200" dirty="0"/>
              <a:t>What calculations can you write using Laura and </a:t>
            </a:r>
            <a:r>
              <a:rPr lang="en-US" sz="2200" dirty="0" err="1"/>
              <a:t>Sifan’s</a:t>
            </a:r>
            <a:r>
              <a:rPr lang="en-US" sz="2200" dirty="0"/>
              <a:t> numbers?</a:t>
            </a:r>
          </a:p>
        </p:txBody>
      </p:sp>
    </p:spTree>
    <p:extLst>
      <p:ext uri="{BB962C8B-B14F-4D97-AF65-F5344CB8AC3E}">
        <p14:creationId xmlns:p14="http://schemas.microsoft.com/office/powerpoint/2010/main" val="367914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build="p"/>
      <p:bldP spid="8" grpId="0"/>
      <p:bldP spid="6"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dirty="0"/>
              <a:t>Activity E: Introduction to equations from bar models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CF2F8210-901F-0C4F-A769-80E51F55090A}"/>
              </a:ext>
            </a:extLst>
          </p:cNvPr>
          <p:cNvSpPr txBox="1"/>
          <p:nvPr/>
        </p:nvSpPr>
        <p:spPr>
          <a:xfrm>
            <a:off x="4364182" y="1179475"/>
            <a:ext cx="7708482" cy="1581972"/>
          </a:xfrm>
          <a:prstGeom prst="rect">
            <a:avLst/>
          </a:prstGeom>
          <a:noFill/>
        </p:spPr>
        <p:txBody>
          <a:bodyPr wrap="square" rtlCol="0">
            <a:spAutoFit/>
          </a:bodyPr>
          <a:lstStyle/>
          <a:p>
            <a:pPr>
              <a:buNone/>
            </a:pPr>
            <a:r>
              <a:rPr lang="en-US" sz="2200" dirty="0"/>
              <a:t>Daisy looks at the bar model and says, ‘Blue minus red is equal to yellow.’</a:t>
            </a:r>
          </a:p>
          <a:p>
            <a:pPr>
              <a:buNone/>
            </a:pPr>
            <a:r>
              <a:rPr lang="en-US" sz="2200" dirty="0"/>
              <a:t>Stan looks at the bar model and says a different equation. </a:t>
            </a:r>
            <a:endParaRPr lang="en-US" sz="2200" dirty="0">
              <a:solidFill>
                <a:srgbClr val="00628C"/>
              </a:solidFill>
            </a:endParaRPr>
          </a:p>
          <a:p>
            <a:pPr>
              <a:buNone/>
            </a:pPr>
            <a:r>
              <a:rPr lang="en-US" sz="2200" dirty="0">
                <a:solidFill>
                  <a:srgbClr val="00628C"/>
                </a:solidFill>
              </a:rPr>
              <a:t>a) </a:t>
            </a:r>
            <a:r>
              <a:rPr lang="en-US" sz="2200" dirty="0"/>
              <a:t>What might Stan have said?</a:t>
            </a:r>
          </a:p>
        </p:txBody>
      </p:sp>
      <p:sp>
        <p:nvSpPr>
          <p:cNvPr id="12" name="TextBox 11">
            <a:extLst>
              <a:ext uri="{FF2B5EF4-FFF2-40B4-BE49-F238E27FC236}">
                <a16:creationId xmlns:a16="http://schemas.microsoft.com/office/drawing/2014/main" id="{49354D09-639C-3843-BD0D-1ABB22EF9DC0}"/>
              </a:ext>
            </a:extLst>
          </p:cNvPr>
          <p:cNvSpPr txBox="1"/>
          <p:nvPr/>
        </p:nvSpPr>
        <p:spPr>
          <a:xfrm>
            <a:off x="4364182" y="3218745"/>
            <a:ext cx="7708482" cy="1243417"/>
          </a:xfrm>
          <a:prstGeom prst="rect">
            <a:avLst/>
          </a:prstGeom>
          <a:noFill/>
        </p:spPr>
        <p:txBody>
          <a:bodyPr wrap="square" rtlCol="0">
            <a:spAutoFit/>
          </a:bodyPr>
          <a:lstStyle/>
          <a:p>
            <a:pPr>
              <a:buNone/>
            </a:pPr>
            <a:r>
              <a:rPr lang="en-US" sz="2200" dirty="0"/>
              <a:t>The bar model changes a little. Daisy writes </a:t>
            </a:r>
            <a:r>
              <a:rPr lang="en-US" sz="2200" i="1" dirty="0"/>
              <a:t>c </a:t>
            </a:r>
            <a:r>
              <a:rPr lang="en-US" sz="2200" dirty="0"/>
              <a:t>+ </a:t>
            </a:r>
            <a:r>
              <a:rPr lang="en-US" sz="2200" i="1" dirty="0"/>
              <a:t>a</a:t>
            </a:r>
            <a:r>
              <a:rPr lang="en-US" sz="2200" dirty="0"/>
              <a:t> = 10.</a:t>
            </a:r>
          </a:p>
          <a:p>
            <a:pPr>
              <a:buNone/>
            </a:pPr>
            <a:r>
              <a:rPr lang="en-US" sz="2200" dirty="0"/>
              <a:t>Stan looks at the bar model and writes a different equation. </a:t>
            </a:r>
          </a:p>
          <a:p>
            <a:pPr>
              <a:buNone/>
            </a:pPr>
            <a:r>
              <a:rPr lang="en-US" sz="2200" dirty="0">
                <a:solidFill>
                  <a:srgbClr val="00628C"/>
                </a:solidFill>
              </a:rPr>
              <a:t>b) </a:t>
            </a:r>
            <a:r>
              <a:rPr lang="en-US" sz="2200" dirty="0"/>
              <a:t>What might Stan have written?</a:t>
            </a:r>
          </a:p>
        </p:txBody>
      </p:sp>
      <p:sp>
        <p:nvSpPr>
          <p:cNvPr id="13" name="TextBox 12">
            <a:extLst>
              <a:ext uri="{FF2B5EF4-FFF2-40B4-BE49-F238E27FC236}">
                <a16:creationId xmlns:a16="http://schemas.microsoft.com/office/drawing/2014/main" id="{B70E36B2-B1C9-5B40-BA39-196E01CE3AE2}"/>
              </a:ext>
            </a:extLst>
          </p:cNvPr>
          <p:cNvSpPr txBox="1"/>
          <p:nvPr/>
        </p:nvSpPr>
        <p:spPr>
          <a:xfrm>
            <a:off x="951086" y="5325726"/>
            <a:ext cx="11838190" cy="1243417"/>
          </a:xfrm>
          <a:prstGeom prst="rect">
            <a:avLst/>
          </a:prstGeom>
          <a:noFill/>
        </p:spPr>
        <p:txBody>
          <a:bodyPr wrap="square" rtlCol="0">
            <a:spAutoFit/>
          </a:bodyPr>
          <a:lstStyle/>
          <a:p>
            <a:pPr>
              <a:buNone/>
            </a:pPr>
            <a:r>
              <a:rPr lang="en-US" sz="2200" dirty="0"/>
              <a:t>A different bar model shows 10 + </a:t>
            </a:r>
            <a:r>
              <a:rPr lang="en-US" sz="2200" i="1" dirty="0"/>
              <a:t>b = e.</a:t>
            </a:r>
          </a:p>
          <a:p>
            <a:pPr>
              <a:buNone/>
            </a:pPr>
            <a:r>
              <a:rPr lang="en-US" sz="2200" dirty="0"/>
              <a:t>Draw the bar model.</a:t>
            </a:r>
          </a:p>
          <a:p>
            <a:pPr>
              <a:buNone/>
            </a:pPr>
            <a:r>
              <a:rPr lang="en-US" sz="2200" dirty="0"/>
              <a:t>What other equations can you write with </a:t>
            </a:r>
            <a:r>
              <a:rPr lang="en-US" sz="2200" i="1" dirty="0"/>
              <a:t>b </a:t>
            </a:r>
            <a:r>
              <a:rPr lang="en-US" sz="2200" dirty="0"/>
              <a:t>and </a:t>
            </a:r>
            <a:r>
              <a:rPr lang="en-US" sz="2200" i="1" dirty="0"/>
              <a:t>e</a:t>
            </a:r>
            <a:r>
              <a:rPr lang="en-US" sz="2200" dirty="0"/>
              <a:t>?</a:t>
            </a:r>
          </a:p>
        </p:txBody>
      </p:sp>
      <p:grpSp>
        <p:nvGrpSpPr>
          <p:cNvPr id="14" name="Group 13">
            <a:extLst>
              <a:ext uri="{FF2B5EF4-FFF2-40B4-BE49-F238E27FC236}">
                <a16:creationId xmlns:a16="http://schemas.microsoft.com/office/drawing/2014/main" id="{81EE8834-79BF-4026-B2BD-B6F253F80A0B}"/>
              </a:ext>
            </a:extLst>
          </p:cNvPr>
          <p:cNvGrpSpPr/>
          <p:nvPr/>
        </p:nvGrpSpPr>
        <p:grpSpPr>
          <a:xfrm>
            <a:off x="574982" y="1236834"/>
            <a:ext cx="3554084" cy="1035170"/>
            <a:chOff x="915490" y="1311214"/>
            <a:chExt cx="3554084" cy="1035170"/>
          </a:xfrm>
        </p:grpSpPr>
        <p:sp>
          <p:nvSpPr>
            <p:cNvPr id="15" name="Rectangle 14">
              <a:extLst>
                <a:ext uri="{FF2B5EF4-FFF2-40B4-BE49-F238E27FC236}">
                  <a16:creationId xmlns:a16="http://schemas.microsoft.com/office/drawing/2014/main" id="{22311879-DF2C-4AF1-94C6-069C1688A1F4}"/>
                </a:ext>
              </a:extLst>
            </p:cNvPr>
            <p:cNvSpPr/>
            <p:nvPr/>
          </p:nvSpPr>
          <p:spPr>
            <a:xfrm>
              <a:off x="915490" y="1311214"/>
              <a:ext cx="3554083" cy="517585"/>
            </a:xfrm>
            <a:prstGeom prst="rect">
              <a:avLst/>
            </a:prstGeom>
            <a:solidFill>
              <a:srgbClr val="00B0F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i="1" dirty="0">
                <a:solidFill>
                  <a:schemeClr val="accent4"/>
                </a:solidFill>
              </a:endParaRPr>
            </a:p>
          </p:txBody>
        </p:sp>
        <p:sp>
          <p:nvSpPr>
            <p:cNvPr id="16" name="Rectangle 15">
              <a:extLst>
                <a:ext uri="{FF2B5EF4-FFF2-40B4-BE49-F238E27FC236}">
                  <a16:creationId xmlns:a16="http://schemas.microsoft.com/office/drawing/2014/main" id="{A8387140-E666-42E3-A445-E9CE11729FC0}"/>
                </a:ext>
              </a:extLst>
            </p:cNvPr>
            <p:cNvSpPr/>
            <p:nvPr/>
          </p:nvSpPr>
          <p:spPr>
            <a:xfrm>
              <a:off x="915490" y="1828799"/>
              <a:ext cx="1880559" cy="517585"/>
            </a:xfrm>
            <a:prstGeom prst="rect">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i="1" dirty="0">
                <a:solidFill>
                  <a:schemeClr val="accent4"/>
                </a:solidFill>
              </a:endParaRPr>
            </a:p>
          </p:txBody>
        </p:sp>
        <p:sp>
          <p:nvSpPr>
            <p:cNvPr id="17" name="Rectangle 16">
              <a:extLst>
                <a:ext uri="{FF2B5EF4-FFF2-40B4-BE49-F238E27FC236}">
                  <a16:creationId xmlns:a16="http://schemas.microsoft.com/office/drawing/2014/main" id="{7297F269-FCB2-4021-9902-1AB24BD3ABA6}"/>
                </a:ext>
              </a:extLst>
            </p:cNvPr>
            <p:cNvSpPr/>
            <p:nvPr/>
          </p:nvSpPr>
          <p:spPr>
            <a:xfrm>
              <a:off x="2796050" y="1828799"/>
              <a:ext cx="1673524" cy="517585"/>
            </a:xfrm>
            <a:prstGeom prst="rect">
              <a:avLst/>
            </a:prstGeom>
            <a:solidFill>
              <a:srgbClr val="FFC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grpSp>
      <p:grpSp>
        <p:nvGrpSpPr>
          <p:cNvPr id="19" name="Group 18">
            <a:extLst>
              <a:ext uri="{FF2B5EF4-FFF2-40B4-BE49-F238E27FC236}">
                <a16:creationId xmlns:a16="http://schemas.microsoft.com/office/drawing/2014/main" id="{AB6E7D8B-89C8-491F-9DA1-DCC6AFBC83D4}"/>
              </a:ext>
            </a:extLst>
          </p:cNvPr>
          <p:cNvGrpSpPr/>
          <p:nvPr/>
        </p:nvGrpSpPr>
        <p:grpSpPr>
          <a:xfrm>
            <a:off x="574982" y="3409037"/>
            <a:ext cx="3554084" cy="1035170"/>
            <a:chOff x="915490" y="1311214"/>
            <a:chExt cx="3554084" cy="1035170"/>
          </a:xfrm>
        </p:grpSpPr>
        <p:sp>
          <p:nvSpPr>
            <p:cNvPr id="20" name="Rectangle 19">
              <a:extLst>
                <a:ext uri="{FF2B5EF4-FFF2-40B4-BE49-F238E27FC236}">
                  <a16:creationId xmlns:a16="http://schemas.microsoft.com/office/drawing/2014/main" id="{2CDE90B4-9C51-4034-A030-FD1C08E8F438}"/>
                </a:ext>
              </a:extLst>
            </p:cNvPr>
            <p:cNvSpPr/>
            <p:nvPr/>
          </p:nvSpPr>
          <p:spPr>
            <a:xfrm>
              <a:off x="915490" y="1311214"/>
              <a:ext cx="3554083" cy="517585"/>
            </a:xfrm>
            <a:prstGeom prst="rect">
              <a:avLst/>
            </a:prstGeom>
            <a:solidFill>
              <a:srgbClr val="00B0F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10</a:t>
              </a:r>
            </a:p>
          </p:txBody>
        </p:sp>
        <p:sp>
          <p:nvSpPr>
            <p:cNvPr id="21" name="Rectangle 20">
              <a:extLst>
                <a:ext uri="{FF2B5EF4-FFF2-40B4-BE49-F238E27FC236}">
                  <a16:creationId xmlns:a16="http://schemas.microsoft.com/office/drawing/2014/main" id="{0EB387E3-75AA-4773-9064-8DBAE153F39E}"/>
                </a:ext>
              </a:extLst>
            </p:cNvPr>
            <p:cNvSpPr/>
            <p:nvPr/>
          </p:nvSpPr>
          <p:spPr>
            <a:xfrm>
              <a:off x="915490" y="1828799"/>
              <a:ext cx="1880559" cy="517585"/>
            </a:xfrm>
            <a:prstGeom prst="rect">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i="1" dirty="0">
                  <a:solidFill>
                    <a:schemeClr val="accent4"/>
                  </a:solidFill>
                </a:rPr>
                <a:t>a</a:t>
              </a:r>
            </a:p>
          </p:txBody>
        </p:sp>
        <p:sp>
          <p:nvSpPr>
            <p:cNvPr id="22" name="Rectangle 21">
              <a:extLst>
                <a:ext uri="{FF2B5EF4-FFF2-40B4-BE49-F238E27FC236}">
                  <a16:creationId xmlns:a16="http://schemas.microsoft.com/office/drawing/2014/main" id="{6BF50EC6-43FD-4E56-AC3F-0B0020248B29}"/>
                </a:ext>
              </a:extLst>
            </p:cNvPr>
            <p:cNvSpPr/>
            <p:nvPr/>
          </p:nvSpPr>
          <p:spPr>
            <a:xfrm>
              <a:off x="2796050" y="1828799"/>
              <a:ext cx="1673524" cy="517585"/>
            </a:xfrm>
            <a:prstGeom prst="rect">
              <a:avLst/>
            </a:prstGeom>
            <a:solidFill>
              <a:srgbClr val="FFC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c</a:t>
              </a:r>
            </a:p>
          </p:txBody>
        </p:sp>
      </p:grpSp>
    </p:spTree>
    <p:extLst>
      <p:ext uri="{BB962C8B-B14F-4D97-AF65-F5344CB8AC3E}">
        <p14:creationId xmlns:p14="http://schemas.microsoft.com/office/powerpoint/2010/main" val="16846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uiExpand="1" build="p"/>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 F</a:t>
            </a:r>
            <a:r>
              <a:rPr lang="en-GB" dirty="0"/>
              <a:t>: Stick difference methods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10" name="Group 9">
            <a:extLst>
              <a:ext uri="{FF2B5EF4-FFF2-40B4-BE49-F238E27FC236}">
                <a16:creationId xmlns:a16="http://schemas.microsoft.com/office/drawing/2014/main" id="{4F5F9068-E160-424D-B361-698641E2D197}"/>
              </a:ext>
            </a:extLst>
          </p:cNvPr>
          <p:cNvGrpSpPr/>
          <p:nvPr/>
        </p:nvGrpSpPr>
        <p:grpSpPr>
          <a:xfrm rot="16200000">
            <a:off x="-726216" y="3380334"/>
            <a:ext cx="3154680" cy="228600"/>
            <a:chOff x="1158240" y="3072106"/>
            <a:chExt cx="3154680" cy="228600"/>
          </a:xfrm>
        </p:grpSpPr>
        <p:sp>
          <p:nvSpPr>
            <p:cNvPr id="8" name="Rectangle 7">
              <a:extLst>
                <a:ext uri="{FF2B5EF4-FFF2-40B4-BE49-F238E27FC236}">
                  <a16:creationId xmlns:a16="http://schemas.microsoft.com/office/drawing/2014/main" id="{4DA06AC9-BBAC-9B47-93FF-E22B9D2CB631}"/>
                </a:ext>
              </a:extLst>
            </p:cNvPr>
            <p:cNvSpPr/>
            <p:nvPr/>
          </p:nvSpPr>
          <p:spPr>
            <a:xfrm rot="5400000">
              <a:off x="1935480" y="2294866"/>
              <a:ext cx="228600" cy="1783080"/>
            </a:xfrm>
            <a:prstGeom prst="rect">
              <a:avLst/>
            </a:prstGeom>
            <a:solidFill>
              <a:srgbClr val="7030A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35B930-3D50-3C4E-84A9-A5923C9AEB2D}"/>
                </a:ext>
              </a:extLst>
            </p:cNvPr>
            <p:cNvSpPr/>
            <p:nvPr/>
          </p:nvSpPr>
          <p:spPr>
            <a:xfrm rot="5400000">
              <a:off x="3512820" y="2500606"/>
              <a:ext cx="228600" cy="1371600"/>
            </a:xfrm>
            <a:prstGeom prst="rect">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61027E96-68B8-C647-AD0B-67B0C1A5DE10}"/>
              </a:ext>
            </a:extLst>
          </p:cNvPr>
          <p:cNvSpPr txBox="1"/>
          <p:nvPr/>
        </p:nvSpPr>
        <p:spPr>
          <a:xfrm>
            <a:off x="6367588" y="992224"/>
            <a:ext cx="5824412" cy="769441"/>
          </a:xfrm>
          <a:prstGeom prst="rect">
            <a:avLst/>
          </a:prstGeom>
          <a:noFill/>
        </p:spPr>
        <p:txBody>
          <a:bodyPr wrap="square" rtlCol="0">
            <a:spAutoFit/>
          </a:bodyPr>
          <a:lstStyle/>
          <a:p>
            <a:pPr>
              <a:buNone/>
            </a:pPr>
            <a:r>
              <a:rPr lang="en-US" sz="2200" dirty="0"/>
              <a:t>How do Montel and Jake’s workings compare to your thinking? What should they do next?</a:t>
            </a:r>
          </a:p>
        </p:txBody>
      </p:sp>
      <p:sp>
        <p:nvSpPr>
          <p:cNvPr id="24" name="Rectangle 23">
            <a:extLst>
              <a:ext uri="{FF2B5EF4-FFF2-40B4-BE49-F238E27FC236}">
                <a16:creationId xmlns:a16="http://schemas.microsoft.com/office/drawing/2014/main" id="{F32D686D-6051-47CF-8B4C-90CB49677763}"/>
              </a:ext>
            </a:extLst>
          </p:cNvPr>
          <p:cNvSpPr/>
          <p:nvPr/>
        </p:nvSpPr>
        <p:spPr>
          <a:xfrm>
            <a:off x="6145225" y="2176921"/>
            <a:ext cx="3052810" cy="3780642"/>
          </a:xfrm>
          <a:prstGeom prst="rect">
            <a:avLst/>
          </a:prstGeom>
          <a:pattFill prst="dotGrid">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8AA98046-C8EC-6B46-A439-AE2EB9FEE237}"/>
              </a:ext>
            </a:extLst>
          </p:cNvPr>
          <p:cNvGrpSpPr/>
          <p:nvPr/>
        </p:nvGrpSpPr>
        <p:grpSpPr>
          <a:xfrm rot="5400000" flipH="1">
            <a:off x="545288" y="3951834"/>
            <a:ext cx="1783080" cy="457200"/>
            <a:chOff x="4434840" y="2096748"/>
            <a:chExt cx="1783080" cy="457200"/>
          </a:xfrm>
        </p:grpSpPr>
        <p:sp>
          <p:nvSpPr>
            <p:cNvPr id="6" name="Rectangle 5">
              <a:extLst>
                <a:ext uri="{FF2B5EF4-FFF2-40B4-BE49-F238E27FC236}">
                  <a16:creationId xmlns:a16="http://schemas.microsoft.com/office/drawing/2014/main" id="{18BD0370-E02A-2044-BDB4-0441D84FACDE}"/>
                </a:ext>
              </a:extLst>
            </p:cNvPr>
            <p:cNvSpPr/>
            <p:nvPr/>
          </p:nvSpPr>
          <p:spPr>
            <a:xfrm rot="5400000">
              <a:off x="5212080" y="1319508"/>
              <a:ext cx="228600" cy="1783080"/>
            </a:xfrm>
            <a:prstGeom prst="rect">
              <a:avLst/>
            </a:prstGeom>
            <a:solidFill>
              <a:srgbClr val="7030A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C83956-9BF3-9A4F-8373-6D66F33D0021}"/>
                </a:ext>
              </a:extLst>
            </p:cNvPr>
            <p:cNvSpPr/>
            <p:nvPr/>
          </p:nvSpPr>
          <p:spPr>
            <a:xfrm rot="5400000">
              <a:off x="5006340" y="1753848"/>
              <a:ext cx="228600" cy="1371600"/>
            </a:xfrm>
            <a:prstGeom prst="rect">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656DED8A-17BB-4A80-B71E-C45D0E242074}"/>
              </a:ext>
            </a:extLst>
          </p:cNvPr>
          <p:cNvSpPr txBox="1"/>
          <p:nvPr/>
        </p:nvSpPr>
        <p:spPr>
          <a:xfrm>
            <a:off x="1938731" y="1702789"/>
            <a:ext cx="3720790" cy="2769989"/>
          </a:xfrm>
          <a:prstGeom prst="rect">
            <a:avLst/>
          </a:prstGeom>
          <a:noFill/>
        </p:spPr>
        <p:txBody>
          <a:bodyPr wrap="square" rtlCol="0">
            <a:spAutoFit/>
          </a:bodyPr>
          <a:lstStyle/>
          <a:p>
            <a:pPr>
              <a:spcBef>
                <a:spcPts val="1200"/>
              </a:spcBef>
              <a:buNone/>
            </a:pPr>
            <a:r>
              <a:rPr lang="en-US" sz="2200" dirty="0"/>
              <a:t>When he balances the sticks on top of each other, the total height is 150 cm.</a:t>
            </a:r>
          </a:p>
          <a:p>
            <a:pPr>
              <a:spcBef>
                <a:spcPts val="1200"/>
              </a:spcBef>
              <a:buNone/>
            </a:pPr>
            <a:r>
              <a:rPr lang="en-US" sz="2200" dirty="0"/>
              <a:t>When he stands them next to each other, the purple is 10 cm taller than the green.</a:t>
            </a:r>
          </a:p>
          <a:p>
            <a:pPr>
              <a:spcBef>
                <a:spcPts val="1200"/>
              </a:spcBef>
              <a:buNone/>
            </a:pPr>
            <a:r>
              <a:rPr lang="en-US" sz="2200" dirty="0"/>
              <a:t>How long is each stick?</a:t>
            </a:r>
          </a:p>
        </p:txBody>
      </p:sp>
      <p:grpSp>
        <p:nvGrpSpPr>
          <p:cNvPr id="15" name="Group 14">
            <a:extLst>
              <a:ext uri="{FF2B5EF4-FFF2-40B4-BE49-F238E27FC236}">
                <a16:creationId xmlns:a16="http://schemas.microsoft.com/office/drawing/2014/main" id="{96765884-78B9-4287-A635-B022CD622378}"/>
              </a:ext>
            </a:extLst>
          </p:cNvPr>
          <p:cNvGrpSpPr/>
          <p:nvPr/>
        </p:nvGrpSpPr>
        <p:grpSpPr>
          <a:xfrm rot="16200000">
            <a:off x="5235652" y="3924956"/>
            <a:ext cx="3154680" cy="228600"/>
            <a:chOff x="1158240" y="3072106"/>
            <a:chExt cx="3154680" cy="228600"/>
          </a:xfrm>
        </p:grpSpPr>
        <p:sp>
          <p:nvSpPr>
            <p:cNvPr id="16" name="Rectangle 15">
              <a:extLst>
                <a:ext uri="{FF2B5EF4-FFF2-40B4-BE49-F238E27FC236}">
                  <a16:creationId xmlns:a16="http://schemas.microsoft.com/office/drawing/2014/main" id="{CD7CA181-A680-40CE-B3B6-39A9ACB04634}"/>
                </a:ext>
              </a:extLst>
            </p:cNvPr>
            <p:cNvSpPr/>
            <p:nvPr/>
          </p:nvSpPr>
          <p:spPr>
            <a:xfrm rot="5400000">
              <a:off x="1935480" y="2294866"/>
              <a:ext cx="228600" cy="1783080"/>
            </a:xfrm>
            <a:prstGeom prst="rect">
              <a:avLst/>
            </a:prstGeom>
            <a:solidFill>
              <a:srgbClr val="7030A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6D1D76-49EB-4831-B935-417E4EA4D7ED}"/>
                </a:ext>
              </a:extLst>
            </p:cNvPr>
            <p:cNvSpPr/>
            <p:nvPr/>
          </p:nvSpPr>
          <p:spPr>
            <a:xfrm rot="5400000">
              <a:off x="3512820" y="2500606"/>
              <a:ext cx="228600" cy="1371600"/>
            </a:xfrm>
            <a:prstGeom prst="rect">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AD3A2498-4F31-4108-8970-753FC5809261}"/>
              </a:ext>
            </a:extLst>
          </p:cNvPr>
          <p:cNvSpPr/>
          <p:nvPr/>
        </p:nvSpPr>
        <p:spPr>
          <a:xfrm flipH="1">
            <a:off x="6698692" y="4244996"/>
            <a:ext cx="228600" cy="1371600"/>
          </a:xfrm>
          <a:prstGeom prst="rect">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E64505E-FD49-43F8-8EC8-1D63C1C91A14}"/>
              </a:ext>
            </a:extLst>
          </p:cNvPr>
          <p:cNvSpPr txBox="1"/>
          <p:nvPr/>
        </p:nvSpPr>
        <p:spPr>
          <a:xfrm>
            <a:off x="6887932" y="3844886"/>
            <a:ext cx="457176" cy="400110"/>
          </a:xfrm>
          <a:prstGeom prst="rect">
            <a:avLst/>
          </a:prstGeom>
          <a:noFill/>
        </p:spPr>
        <p:txBody>
          <a:bodyPr wrap="none" rtlCol="0">
            <a:spAutoFit/>
          </a:bodyPr>
          <a:lstStyle/>
          <a:p>
            <a:pPr>
              <a:buNone/>
            </a:pPr>
            <a:r>
              <a:rPr lang="en-GB" sz="2000" dirty="0">
                <a:latin typeface="Comic Sans MS" panose="030F0702030302020204" pitchFamily="66" charset="0"/>
              </a:rPr>
              <a:t>10</a:t>
            </a:r>
            <a:endParaRPr lang="en-GB" dirty="0">
              <a:latin typeface="Comic Sans MS" panose="030F0702030302020204" pitchFamily="66" charset="0"/>
            </a:endParaRPr>
          </a:p>
        </p:txBody>
      </p:sp>
      <p:sp>
        <p:nvSpPr>
          <p:cNvPr id="22" name="TextBox 21">
            <a:extLst>
              <a:ext uri="{FF2B5EF4-FFF2-40B4-BE49-F238E27FC236}">
                <a16:creationId xmlns:a16="http://schemas.microsoft.com/office/drawing/2014/main" id="{F7D6F448-D28E-4576-A427-8BA179B875FA}"/>
              </a:ext>
            </a:extLst>
          </p:cNvPr>
          <p:cNvSpPr txBox="1"/>
          <p:nvPr/>
        </p:nvSpPr>
        <p:spPr>
          <a:xfrm rot="16200000">
            <a:off x="6088017" y="3867187"/>
            <a:ext cx="614271" cy="400110"/>
          </a:xfrm>
          <a:prstGeom prst="rect">
            <a:avLst/>
          </a:prstGeom>
          <a:noFill/>
        </p:spPr>
        <p:txBody>
          <a:bodyPr wrap="square" rtlCol="0">
            <a:spAutoFit/>
          </a:bodyPr>
          <a:lstStyle/>
          <a:p>
            <a:pPr>
              <a:buNone/>
            </a:pPr>
            <a:r>
              <a:rPr lang="en-GB" sz="2000" dirty="0">
                <a:latin typeface="Comic Sans MS" panose="030F0702030302020204" pitchFamily="66" charset="0"/>
              </a:rPr>
              <a:t>150</a:t>
            </a:r>
            <a:endParaRPr lang="en-GB" dirty="0">
              <a:latin typeface="Comic Sans MS" panose="030F0702030302020204" pitchFamily="66" charset="0"/>
            </a:endParaRPr>
          </a:p>
        </p:txBody>
      </p:sp>
      <p:cxnSp>
        <p:nvCxnSpPr>
          <p:cNvPr id="5" name="Straight Arrow Connector 4">
            <a:extLst>
              <a:ext uri="{FF2B5EF4-FFF2-40B4-BE49-F238E27FC236}">
                <a16:creationId xmlns:a16="http://schemas.microsoft.com/office/drawing/2014/main" id="{953E942E-D7D9-43D2-9864-23744D8288D2}"/>
              </a:ext>
            </a:extLst>
          </p:cNvPr>
          <p:cNvCxnSpPr/>
          <p:nvPr/>
        </p:nvCxnSpPr>
        <p:spPr>
          <a:xfrm>
            <a:off x="6580931" y="2475771"/>
            <a:ext cx="0" cy="304254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26AFEB5-D4E6-4B2D-A214-AD9F5CDE5E52}"/>
              </a:ext>
            </a:extLst>
          </p:cNvPr>
          <p:cNvSpPr txBox="1"/>
          <p:nvPr/>
        </p:nvSpPr>
        <p:spPr>
          <a:xfrm>
            <a:off x="6984397" y="4256366"/>
            <a:ext cx="2016112" cy="1631216"/>
          </a:xfrm>
          <a:prstGeom prst="rect">
            <a:avLst/>
          </a:prstGeom>
          <a:noFill/>
        </p:spPr>
        <p:txBody>
          <a:bodyPr wrap="square" rtlCol="0">
            <a:spAutoFit/>
          </a:bodyPr>
          <a:lstStyle/>
          <a:p>
            <a:pPr>
              <a:buNone/>
            </a:pPr>
            <a:r>
              <a:rPr lang="en-GB" sz="2000" dirty="0">
                <a:latin typeface="Comic Sans MS" panose="030F0702030302020204" pitchFamily="66" charset="0"/>
              </a:rPr>
              <a:t>The small bit of purple is worth 10, so the two greens are worth 140.</a:t>
            </a:r>
          </a:p>
        </p:txBody>
      </p:sp>
      <p:sp>
        <p:nvSpPr>
          <p:cNvPr id="9" name="TextBox 8">
            <a:extLst>
              <a:ext uri="{FF2B5EF4-FFF2-40B4-BE49-F238E27FC236}">
                <a16:creationId xmlns:a16="http://schemas.microsoft.com/office/drawing/2014/main" id="{1CD68774-35AB-467B-B81A-4DD3F0368011}"/>
              </a:ext>
            </a:extLst>
          </p:cNvPr>
          <p:cNvSpPr txBox="1"/>
          <p:nvPr/>
        </p:nvSpPr>
        <p:spPr>
          <a:xfrm>
            <a:off x="9491344" y="2621587"/>
            <a:ext cx="2466182" cy="2664000"/>
          </a:xfrm>
          <a:prstGeom prst="rect">
            <a:avLst/>
          </a:prstGeom>
          <a:pattFill prst="dotGrid">
            <a:fgClr>
              <a:schemeClr val="accent6">
                <a:lumMod val="40000"/>
                <a:lumOff val="60000"/>
              </a:schemeClr>
            </a:fgClr>
            <a:bgClr>
              <a:schemeClr val="bg1"/>
            </a:bgClr>
          </a:pattFill>
          <a:ln>
            <a:solidFill>
              <a:schemeClr val="accent1"/>
            </a:solidFill>
          </a:ln>
        </p:spPr>
        <p:txBody>
          <a:bodyPr wrap="square" rtlCol="0">
            <a:spAutoFit/>
          </a:bodyPr>
          <a:lstStyle/>
          <a:p>
            <a:pPr>
              <a:buNone/>
            </a:pPr>
            <a:endParaRPr lang="en-GB" sz="2400" dirty="0">
              <a:solidFill>
                <a:srgbClr val="7030A0"/>
              </a:solidFill>
              <a:latin typeface="Comic Sans MS" panose="030F0702030302020204" pitchFamily="66" charset="0"/>
            </a:endParaRPr>
          </a:p>
          <a:p>
            <a:pPr>
              <a:buNone/>
            </a:pPr>
            <a:endParaRPr lang="en-GB" sz="2400" dirty="0">
              <a:solidFill>
                <a:srgbClr val="7030A0"/>
              </a:solidFill>
              <a:latin typeface="Comic Sans MS" panose="030F0702030302020204" pitchFamily="66" charset="0"/>
            </a:endParaRPr>
          </a:p>
        </p:txBody>
      </p:sp>
      <p:sp>
        <p:nvSpPr>
          <p:cNvPr id="26" name="TextBox 25">
            <a:extLst>
              <a:ext uri="{FF2B5EF4-FFF2-40B4-BE49-F238E27FC236}">
                <a16:creationId xmlns:a16="http://schemas.microsoft.com/office/drawing/2014/main" id="{90742007-FC74-435D-B374-FC06D00ADD4D}"/>
              </a:ext>
            </a:extLst>
          </p:cNvPr>
          <p:cNvSpPr txBox="1"/>
          <p:nvPr/>
        </p:nvSpPr>
        <p:spPr>
          <a:xfrm>
            <a:off x="7176604" y="2489894"/>
            <a:ext cx="1471891" cy="430887"/>
          </a:xfrm>
          <a:prstGeom prst="rect">
            <a:avLst/>
          </a:prstGeom>
          <a:solidFill>
            <a:schemeClr val="bg1"/>
          </a:solidFill>
        </p:spPr>
        <p:txBody>
          <a:bodyPr wrap="square">
            <a:spAutoFit/>
          </a:bodyPr>
          <a:lstStyle/>
          <a:p>
            <a:pPr algn="ctr">
              <a:buNone/>
            </a:pPr>
            <a:r>
              <a:rPr lang="en-GB" sz="2200" b="1" dirty="0">
                <a:solidFill>
                  <a:srgbClr val="595959"/>
                </a:solidFill>
                <a:latin typeface="+mj-lt"/>
              </a:rPr>
              <a:t>Montel</a:t>
            </a:r>
          </a:p>
        </p:txBody>
      </p:sp>
      <p:sp>
        <p:nvSpPr>
          <p:cNvPr id="27" name="TextBox 26">
            <a:extLst>
              <a:ext uri="{FF2B5EF4-FFF2-40B4-BE49-F238E27FC236}">
                <a16:creationId xmlns:a16="http://schemas.microsoft.com/office/drawing/2014/main" id="{3C2B3D66-5D01-44E8-8BAA-F0967C74A8D9}"/>
              </a:ext>
            </a:extLst>
          </p:cNvPr>
          <p:cNvSpPr txBox="1"/>
          <p:nvPr/>
        </p:nvSpPr>
        <p:spPr>
          <a:xfrm>
            <a:off x="9977048" y="2737381"/>
            <a:ext cx="1471891" cy="430887"/>
          </a:xfrm>
          <a:prstGeom prst="rect">
            <a:avLst/>
          </a:prstGeom>
          <a:solidFill>
            <a:schemeClr val="bg1"/>
          </a:solidFill>
        </p:spPr>
        <p:txBody>
          <a:bodyPr wrap="square">
            <a:spAutoFit/>
          </a:bodyPr>
          <a:lstStyle/>
          <a:p>
            <a:pPr algn="ctr">
              <a:buNone/>
            </a:pPr>
            <a:r>
              <a:rPr lang="en-GB" sz="2200" b="1" dirty="0">
                <a:solidFill>
                  <a:srgbClr val="595959"/>
                </a:solidFill>
                <a:latin typeface="+mj-lt"/>
              </a:rPr>
              <a:t>Jake</a:t>
            </a:r>
          </a:p>
        </p:txBody>
      </p:sp>
      <p:sp>
        <p:nvSpPr>
          <p:cNvPr id="28" name="TextBox 27">
            <a:extLst>
              <a:ext uri="{FF2B5EF4-FFF2-40B4-BE49-F238E27FC236}">
                <a16:creationId xmlns:a16="http://schemas.microsoft.com/office/drawing/2014/main" id="{6E7092AD-BD34-4E49-A6C9-BD382B340CB7}"/>
              </a:ext>
            </a:extLst>
          </p:cNvPr>
          <p:cNvSpPr txBox="1"/>
          <p:nvPr/>
        </p:nvSpPr>
        <p:spPr>
          <a:xfrm>
            <a:off x="1053895" y="5333584"/>
            <a:ext cx="4341392" cy="1107996"/>
          </a:xfrm>
          <a:prstGeom prst="rect">
            <a:avLst/>
          </a:prstGeom>
          <a:noFill/>
        </p:spPr>
        <p:txBody>
          <a:bodyPr wrap="square" rtlCol="0">
            <a:spAutoFit/>
          </a:bodyPr>
          <a:lstStyle/>
          <a:p>
            <a:pPr>
              <a:buNone/>
            </a:pPr>
            <a:r>
              <a:rPr lang="en-US" sz="2200" dirty="0"/>
              <a:t>Create your own stick problem. What information must you give to make sure it is solvable? </a:t>
            </a:r>
          </a:p>
        </p:txBody>
      </p:sp>
      <p:sp>
        <p:nvSpPr>
          <p:cNvPr id="30" name="TextBox 29">
            <a:extLst>
              <a:ext uri="{FF2B5EF4-FFF2-40B4-BE49-F238E27FC236}">
                <a16:creationId xmlns:a16="http://schemas.microsoft.com/office/drawing/2014/main" id="{5993BE94-2FFC-4F35-8C61-17BA54E6D68C}"/>
              </a:ext>
            </a:extLst>
          </p:cNvPr>
          <p:cNvSpPr txBox="1"/>
          <p:nvPr/>
        </p:nvSpPr>
        <p:spPr>
          <a:xfrm>
            <a:off x="9491344" y="3349366"/>
            <a:ext cx="2466182" cy="1791260"/>
          </a:xfrm>
          <a:prstGeom prst="rect">
            <a:avLst/>
          </a:prstGeom>
          <a:noFill/>
        </p:spPr>
        <p:txBody>
          <a:bodyPr wrap="square">
            <a:spAutoFit/>
          </a:bodyPr>
          <a:lstStyle/>
          <a:p>
            <a:pPr>
              <a:buNone/>
            </a:pPr>
            <a:r>
              <a:rPr lang="en-GB" sz="2400" i="1" dirty="0">
                <a:solidFill>
                  <a:srgbClr val="7030A0"/>
                </a:solidFill>
                <a:latin typeface="Comic Sans MS" panose="030F0702030302020204" pitchFamily="66" charset="0"/>
              </a:rPr>
              <a:t>P</a:t>
            </a:r>
            <a:r>
              <a:rPr lang="en-GB" sz="2400" dirty="0">
                <a:solidFill>
                  <a:srgbClr val="7030A0"/>
                </a:solidFill>
                <a:latin typeface="Comic Sans MS" panose="030F0702030302020204" pitchFamily="66" charset="0"/>
              </a:rPr>
              <a:t> = G + 10</a:t>
            </a:r>
          </a:p>
          <a:p>
            <a:pPr>
              <a:buNone/>
            </a:pPr>
            <a:r>
              <a:rPr lang="en-GB" sz="2400" i="1" dirty="0">
                <a:solidFill>
                  <a:srgbClr val="7030A0"/>
                </a:solidFill>
                <a:latin typeface="Comic Sans MS" panose="030F0702030302020204" pitchFamily="66" charset="0"/>
              </a:rPr>
              <a:t>P</a:t>
            </a:r>
            <a:r>
              <a:rPr lang="en-GB" sz="2400" dirty="0">
                <a:latin typeface="Comic Sans MS" panose="030F0702030302020204" pitchFamily="66" charset="0"/>
              </a:rPr>
              <a:t> + G = 150</a:t>
            </a:r>
          </a:p>
          <a:p>
            <a:pPr>
              <a:buNone/>
            </a:pPr>
            <a:r>
              <a:rPr lang="en-GB" sz="2400" dirty="0">
                <a:solidFill>
                  <a:srgbClr val="7030A0"/>
                </a:solidFill>
                <a:latin typeface="Comic Sans MS" panose="030F0702030302020204" pitchFamily="66" charset="0"/>
              </a:rPr>
              <a:t>G + 10 </a:t>
            </a:r>
            <a:r>
              <a:rPr lang="en-GB" sz="2400" dirty="0">
                <a:solidFill>
                  <a:srgbClr val="595959"/>
                </a:solidFill>
                <a:latin typeface="Comic Sans MS" panose="030F0702030302020204" pitchFamily="66" charset="0"/>
              </a:rPr>
              <a:t>+ G = 150</a:t>
            </a:r>
          </a:p>
          <a:p>
            <a:pPr>
              <a:buNone/>
            </a:pPr>
            <a:r>
              <a:rPr lang="en-GB" sz="2400" dirty="0">
                <a:solidFill>
                  <a:srgbClr val="595959"/>
                </a:solidFill>
                <a:latin typeface="Comic Sans MS" panose="030F0702030302020204" pitchFamily="66" charset="0"/>
              </a:rPr>
              <a:t>G + G = 140</a:t>
            </a:r>
          </a:p>
        </p:txBody>
      </p:sp>
      <p:sp>
        <p:nvSpPr>
          <p:cNvPr id="4" name="TextBox 3">
            <a:extLst>
              <a:ext uri="{FF2B5EF4-FFF2-40B4-BE49-F238E27FC236}">
                <a16:creationId xmlns:a16="http://schemas.microsoft.com/office/drawing/2014/main" id="{5AA1DF7B-EAF7-4EB6-940E-2F10DD5F664E}"/>
              </a:ext>
            </a:extLst>
          </p:cNvPr>
          <p:cNvSpPr txBox="1"/>
          <p:nvPr/>
        </p:nvSpPr>
        <p:spPr>
          <a:xfrm>
            <a:off x="116202" y="992224"/>
            <a:ext cx="458780" cy="461665"/>
          </a:xfrm>
          <a:prstGeom prst="rect">
            <a:avLst/>
          </a:prstGeom>
          <a:noFill/>
        </p:spPr>
        <p:txBody>
          <a:bodyPr wrap="square" rtlCol="0">
            <a:spAutoFit/>
          </a:bodyPr>
          <a:lstStyle/>
          <a:p>
            <a:pPr>
              <a:buNone/>
            </a:pPr>
            <a:r>
              <a:rPr lang="en-GB" sz="2400" dirty="0">
                <a:solidFill>
                  <a:srgbClr val="00628C"/>
                </a:solidFill>
              </a:rPr>
              <a:t>a)</a:t>
            </a:r>
          </a:p>
        </p:txBody>
      </p:sp>
      <p:sp>
        <p:nvSpPr>
          <p:cNvPr id="31" name="TextBox 30">
            <a:extLst>
              <a:ext uri="{FF2B5EF4-FFF2-40B4-BE49-F238E27FC236}">
                <a16:creationId xmlns:a16="http://schemas.microsoft.com/office/drawing/2014/main" id="{9FB01245-4A4E-439C-B437-C09A67001AB2}"/>
              </a:ext>
            </a:extLst>
          </p:cNvPr>
          <p:cNvSpPr txBox="1"/>
          <p:nvPr/>
        </p:nvSpPr>
        <p:spPr>
          <a:xfrm>
            <a:off x="5965707" y="992224"/>
            <a:ext cx="458780" cy="461665"/>
          </a:xfrm>
          <a:prstGeom prst="rect">
            <a:avLst/>
          </a:prstGeom>
          <a:noFill/>
        </p:spPr>
        <p:txBody>
          <a:bodyPr wrap="none" rtlCol="0">
            <a:spAutoFit/>
          </a:bodyPr>
          <a:lstStyle/>
          <a:p>
            <a:pPr>
              <a:buNone/>
            </a:pPr>
            <a:r>
              <a:rPr lang="en-GB" sz="2400" dirty="0">
                <a:solidFill>
                  <a:srgbClr val="00628C"/>
                </a:solidFill>
              </a:rPr>
              <a:t>b)</a:t>
            </a:r>
          </a:p>
        </p:txBody>
      </p:sp>
      <p:sp>
        <p:nvSpPr>
          <p:cNvPr id="19" name="TextBox 18">
            <a:extLst>
              <a:ext uri="{FF2B5EF4-FFF2-40B4-BE49-F238E27FC236}">
                <a16:creationId xmlns:a16="http://schemas.microsoft.com/office/drawing/2014/main" id="{6F5C39A1-F421-41E3-9856-EF889A35D2AB}"/>
              </a:ext>
            </a:extLst>
          </p:cNvPr>
          <p:cNvSpPr txBox="1"/>
          <p:nvPr/>
        </p:nvSpPr>
        <p:spPr>
          <a:xfrm>
            <a:off x="625963" y="992224"/>
            <a:ext cx="2930610" cy="430887"/>
          </a:xfrm>
          <a:prstGeom prst="rect">
            <a:avLst/>
          </a:prstGeom>
          <a:noFill/>
        </p:spPr>
        <p:txBody>
          <a:bodyPr wrap="none" rtlCol="0">
            <a:spAutoFit/>
          </a:bodyPr>
          <a:lstStyle/>
          <a:p>
            <a:pPr>
              <a:spcBef>
                <a:spcPts val="1200"/>
              </a:spcBef>
              <a:buNone/>
            </a:pPr>
            <a:r>
              <a:rPr lang="en-US" sz="2200" dirty="0"/>
              <a:t>James has two sticks.</a:t>
            </a:r>
          </a:p>
        </p:txBody>
      </p:sp>
    </p:spTree>
    <p:extLst>
      <p:ext uri="{BB962C8B-B14F-4D97-AF65-F5344CB8AC3E}">
        <p14:creationId xmlns:p14="http://schemas.microsoft.com/office/powerpoint/2010/main" val="363836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bg/>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24" grpId="0" animBg="1"/>
      <p:bldP spid="14" grpId="0" uiExpand="1" build="p"/>
      <p:bldP spid="21" grpId="0" animBg="1"/>
      <p:bldP spid="2" grpId="0"/>
      <p:bldP spid="22" grpId="0"/>
      <p:bldP spid="23" grpId="0"/>
      <p:bldP spid="9" grpId="0" animBg="1"/>
      <p:bldP spid="26" grpId="0" animBg="1"/>
      <p:bldP spid="27" grpId="0" build="p" animBg="1"/>
      <p:bldP spid="28" grpId="0"/>
      <p:bldP spid="30" grpId="0" build="p"/>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765731"/>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1" name="TextBox 20">
            <a:extLst>
              <a:ext uri="{FF2B5EF4-FFF2-40B4-BE49-F238E27FC236}">
                <a16:creationId xmlns:a16="http://schemas.microsoft.com/office/drawing/2014/main" id="{53C4DE0F-392D-4CB5-B598-C96E7563617E}"/>
              </a:ext>
            </a:extLst>
          </p:cNvPr>
          <p:cNvSpPr txBox="1"/>
          <p:nvPr/>
        </p:nvSpPr>
        <p:spPr>
          <a:xfrm>
            <a:off x="1105271" y="5475064"/>
            <a:ext cx="7349797" cy="1551194"/>
          </a:xfrm>
          <a:prstGeom prst="rect">
            <a:avLst/>
          </a:prstGeom>
          <a:noFill/>
        </p:spPr>
        <p:txBody>
          <a:bodyPr wrap="square">
            <a:spAutoFit/>
          </a:bodyPr>
          <a:lstStyle/>
          <a:p>
            <a:pPr>
              <a:buNone/>
            </a:pPr>
            <a:r>
              <a:rPr lang="en-GB" sz="2200" dirty="0"/>
              <a:t>Create your own equations and inequalities. Can you create an equation with just one value for </a:t>
            </a:r>
            <a:r>
              <a:rPr lang="en-GB" sz="2200" i="1" dirty="0"/>
              <a:t>a </a:t>
            </a:r>
            <a:r>
              <a:rPr lang="en-GB" sz="2200" dirty="0"/>
              <a:t>or </a:t>
            </a:r>
            <a:r>
              <a:rPr lang="en-GB" sz="2200" i="1" dirty="0"/>
              <a:t>b</a:t>
            </a:r>
            <a:r>
              <a:rPr lang="en-GB" sz="2200" dirty="0"/>
              <a:t>? Can you create an equation with more than one value?</a:t>
            </a:r>
          </a:p>
          <a:p>
            <a:pPr>
              <a:buNone/>
            </a:pPr>
            <a:endParaRPr lang="en-GB" sz="2400" dirty="0"/>
          </a:p>
        </p:txBody>
      </p:sp>
      <p:sp>
        <p:nvSpPr>
          <p:cNvPr id="2" name="TextBox 1">
            <a:extLst>
              <a:ext uri="{FF2B5EF4-FFF2-40B4-BE49-F238E27FC236}">
                <a16:creationId xmlns:a16="http://schemas.microsoft.com/office/drawing/2014/main" id="{F4A1DDFC-E5F0-4ABE-8873-BD2FC95E5CDD}"/>
              </a:ext>
            </a:extLst>
          </p:cNvPr>
          <p:cNvSpPr txBox="1"/>
          <p:nvPr/>
        </p:nvSpPr>
        <p:spPr>
          <a:xfrm>
            <a:off x="830431" y="1382936"/>
            <a:ext cx="3044423" cy="769441"/>
          </a:xfrm>
          <a:prstGeom prst="rect">
            <a:avLst/>
          </a:prstGeom>
          <a:noFill/>
        </p:spPr>
        <p:txBody>
          <a:bodyPr wrap="none" rtlCol="0">
            <a:spAutoFit/>
          </a:bodyPr>
          <a:lstStyle/>
          <a:p>
            <a:pPr>
              <a:buNone/>
            </a:pPr>
            <a:r>
              <a:rPr lang="en-GB" sz="4400" dirty="0">
                <a:solidFill>
                  <a:srgbClr val="00628C"/>
                </a:solidFill>
              </a:rPr>
              <a:t>2</a:t>
            </a:r>
            <a:r>
              <a:rPr lang="en-GB" sz="4400" i="1" dirty="0">
                <a:solidFill>
                  <a:srgbClr val="00628C"/>
                </a:solidFill>
              </a:rPr>
              <a:t>a</a:t>
            </a:r>
            <a:r>
              <a:rPr lang="en-GB" sz="4400" dirty="0">
                <a:solidFill>
                  <a:srgbClr val="00628C"/>
                </a:solidFill>
              </a:rPr>
              <a:t> + </a:t>
            </a:r>
            <a:r>
              <a:rPr lang="en-GB" sz="4400" i="1" dirty="0">
                <a:solidFill>
                  <a:srgbClr val="00628C"/>
                </a:solidFill>
              </a:rPr>
              <a:t>b</a:t>
            </a:r>
            <a:r>
              <a:rPr lang="en-GB" sz="4400" dirty="0">
                <a:solidFill>
                  <a:srgbClr val="00628C"/>
                </a:solidFill>
              </a:rPr>
              <a:t> = 10</a:t>
            </a:r>
          </a:p>
        </p:txBody>
      </p:sp>
      <p:sp>
        <p:nvSpPr>
          <p:cNvPr id="12" name="TextBox 11">
            <a:extLst>
              <a:ext uri="{FF2B5EF4-FFF2-40B4-BE49-F238E27FC236}">
                <a16:creationId xmlns:a16="http://schemas.microsoft.com/office/drawing/2014/main" id="{1965A916-3091-4BCE-AA2E-E5D2FADC2CA3}"/>
              </a:ext>
            </a:extLst>
          </p:cNvPr>
          <p:cNvSpPr txBox="1"/>
          <p:nvPr/>
        </p:nvSpPr>
        <p:spPr>
          <a:xfrm>
            <a:off x="830431" y="2151321"/>
            <a:ext cx="3044423" cy="769441"/>
          </a:xfrm>
          <a:prstGeom prst="rect">
            <a:avLst/>
          </a:prstGeom>
          <a:noFill/>
        </p:spPr>
        <p:txBody>
          <a:bodyPr wrap="none" rtlCol="0">
            <a:spAutoFit/>
          </a:bodyPr>
          <a:lstStyle/>
          <a:p>
            <a:pPr>
              <a:buNone/>
            </a:pPr>
            <a:r>
              <a:rPr lang="en-GB" sz="4400" dirty="0">
                <a:solidFill>
                  <a:srgbClr val="C00000"/>
                </a:solidFill>
              </a:rPr>
              <a:t>2</a:t>
            </a:r>
            <a:r>
              <a:rPr lang="en-GB" sz="4400" i="1" dirty="0">
                <a:solidFill>
                  <a:srgbClr val="C00000"/>
                </a:solidFill>
              </a:rPr>
              <a:t>a</a:t>
            </a:r>
            <a:r>
              <a:rPr lang="en-GB" sz="4400" dirty="0">
                <a:solidFill>
                  <a:srgbClr val="C00000"/>
                </a:solidFill>
              </a:rPr>
              <a:t> + </a:t>
            </a:r>
            <a:r>
              <a:rPr lang="en-GB" sz="4400" i="1" dirty="0">
                <a:solidFill>
                  <a:srgbClr val="C00000"/>
                </a:solidFill>
              </a:rPr>
              <a:t>b</a:t>
            </a:r>
            <a:r>
              <a:rPr lang="en-GB" sz="4400" dirty="0">
                <a:solidFill>
                  <a:srgbClr val="C00000"/>
                </a:solidFill>
              </a:rPr>
              <a:t> &gt; 10</a:t>
            </a:r>
          </a:p>
        </p:txBody>
      </p:sp>
      <p:sp>
        <p:nvSpPr>
          <p:cNvPr id="13" name="TextBox 12">
            <a:extLst>
              <a:ext uri="{FF2B5EF4-FFF2-40B4-BE49-F238E27FC236}">
                <a16:creationId xmlns:a16="http://schemas.microsoft.com/office/drawing/2014/main" id="{AA738FFB-1005-4F94-815C-3539A2082FC3}"/>
              </a:ext>
            </a:extLst>
          </p:cNvPr>
          <p:cNvSpPr txBox="1"/>
          <p:nvPr/>
        </p:nvSpPr>
        <p:spPr>
          <a:xfrm>
            <a:off x="6905164" y="1382936"/>
            <a:ext cx="3044423" cy="769441"/>
          </a:xfrm>
          <a:prstGeom prst="rect">
            <a:avLst/>
          </a:prstGeom>
          <a:noFill/>
        </p:spPr>
        <p:txBody>
          <a:bodyPr wrap="none" rtlCol="0">
            <a:spAutoFit/>
          </a:bodyPr>
          <a:lstStyle/>
          <a:p>
            <a:pPr>
              <a:buNone/>
            </a:pPr>
            <a:r>
              <a:rPr lang="en-GB" sz="4400" dirty="0">
                <a:solidFill>
                  <a:srgbClr val="00628C"/>
                </a:solidFill>
              </a:rPr>
              <a:t>2</a:t>
            </a:r>
            <a:r>
              <a:rPr lang="en-GB" sz="4400" i="1" dirty="0">
                <a:solidFill>
                  <a:srgbClr val="00628C"/>
                </a:solidFill>
              </a:rPr>
              <a:t>a</a:t>
            </a:r>
            <a:r>
              <a:rPr lang="en-GB" sz="4400" dirty="0">
                <a:solidFill>
                  <a:srgbClr val="00628C"/>
                </a:solidFill>
              </a:rPr>
              <a:t> + 3 = 10</a:t>
            </a:r>
          </a:p>
        </p:txBody>
      </p:sp>
      <p:sp>
        <p:nvSpPr>
          <p:cNvPr id="14" name="TextBox 13">
            <a:extLst>
              <a:ext uri="{FF2B5EF4-FFF2-40B4-BE49-F238E27FC236}">
                <a16:creationId xmlns:a16="http://schemas.microsoft.com/office/drawing/2014/main" id="{8328B4CF-04E4-4309-93C3-DD1ECDFB5B27}"/>
              </a:ext>
            </a:extLst>
          </p:cNvPr>
          <p:cNvSpPr txBox="1"/>
          <p:nvPr/>
        </p:nvSpPr>
        <p:spPr>
          <a:xfrm>
            <a:off x="6905163" y="2154606"/>
            <a:ext cx="3044423" cy="769441"/>
          </a:xfrm>
          <a:prstGeom prst="rect">
            <a:avLst/>
          </a:prstGeom>
          <a:noFill/>
        </p:spPr>
        <p:txBody>
          <a:bodyPr wrap="none" rtlCol="0">
            <a:spAutoFit/>
          </a:bodyPr>
          <a:lstStyle/>
          <a:p>
            <a:pPr>
              <a:buNone/>
            </a:pPr>
            <a:r>
              <a:rPr lang="en-GB" sz="4400" dirty="0">
                <a:solidFill>
                  <a:srgbClr val="C00000"/>
                </a:solidFill>
              </a:rPr>
              <a:t>2</a:t>
            </a:r>
            <a:r>
              <a:rPr lang="en-GB" sz="4400" i="1" dirty="0">
                <a:solidFill>
                  <a:srgbClr val="C00000"/>
                </a:solidFill>
              </a:rPr>
              <a:t>a</a:t>
            </a:r>
            <a:r>
              <a:rPr lang="en-GB" sz="4400" dirty="0">
                <a:solidFill>
                  <a:srgbClr val="C00000"/>
                </a:solidFill>
              </a:rPr>
              <a:t> + 3 &gt; 10</a:t>
            </a:r>
          </a:p>
        </p:txBody>
      </p:sp>
      <p:sp>
        <p:nvSpPr>
          <p:cNvPr id="15" name="TextBox 14">
            <a:extLst>
              <a:ext uri="{FF2B5EF4-FFF2-40B4-BE49-F238E27FC236}">
                <a16:creationId xmlns:a16="http://schemas.microsoft.com/office/drawing/2014/main" id="{EC1126E1-6BE6-4096-8FF8-3B0468BADDBB}"/>
              </a:ext>
            </a:extLst>
          </p:cNvPr>
          <p:cNvSpPr txBox="1"/>
          <p:nvPr/>
        </p:nvSpPr>
        <p:spPr>
          <a:xfrm>
            <a:off x="315802" y="3229401"/>
            <a:ext cx="5223762" cy="1175706"/>
          </a:xfrm>
          <a:prstGeom prst="rect">
            <a:avLst/>
          </a:prstGeom>
          <a:noFill/>
        </p:spPr>
        <p:txBody>
          <a:bodyPr wrap="square">
            <a:spAutoFit/>
          </a:bodyPr>
          <a:lstStyle/>
          <a:p>
            <a:pPr>
              <a:buNone/>
            </a:pPr>
            <a:r>
              <a:rPr lang="en-GB" sz="2200" dirty="0"/>
              <a:t>What is the same? What is different?</a:t>
            </a:r>
          </a:p>
          <a:p>
            <a:pPr>
              <a:buNone/>
            </a:pPr>
            <a:r>
              <a:rPr lang="en-GB" sz="2200" dirty="0"/>
              <a:t>How many different values can you think of for </a:t>
            </a:r>
            <a:r>
              <a:rPr lang="en-GB" sz="2200" i="1" dirty="0"/>
              <a:t>a</a:t>
            </a:r>
            <a:r>
              <a:rPr lang="en-GB" sz="2200" dirty="0"/>
              <a:t> and </a:t>
            </a:r>
            <a:r>
              <a:rPr lang="en-GB" sz="2200" i="1" dirty="0"/>
              <a:t>b</a:t>
            </a:r>
            <a:r>
              <a:rPr lang="en-GB" sz="2200" dirty="0"/>
              <a:t> each time?</a:t>
            </a:r>
          </a:p>
        </p:txBody>
      </p:sp>
      <p:sp>
        <p:nvSpPr>
          <p:cNvPr id="16" name="TextBox 15">
            <a:extLst>
              <a:ext uri="{FF2B5EF4-FFF2-40B4-BE49-F238E27FC236}">
                <a16:creationId xmlns:a16="http://schemas.microsoft.com/office/drawing/2014/main" id="{5410C277-DA7C-48FD-B6E5-C7E524F6593A}"/>
              </a:ext>
            </a:extLst>
          </p:cNvPr>
          <p:cNvSpPr txBox="1"/>
          <p:nvPr/>
        </p:nvSpPr>
        <p:spPr>
          <a:xfrm>
            <a:off x="6652436" y="3229401"/>
            <a:ext cx="5223762" cy="1581972"/>
          </a:xfrm>
          <a:prstGeom prst="rect">
            <a:avLst/>
          </a:prstGeom>
          <a:noFill/>
        </p:spPr>
        <p:txBody>
          <a:bodyPr wrap="square">
            <a:spAutoFit/>
          </a:bodyPr>
          <a:lstStyle/>
          <a:p>
            <a:pPr>
              <a:buNone/>
            </a:pPr>
            <a:r>
              <a:rPr lang="en-GB" sz="2200" dirty="0"/>
              <a:t>How have these changed?</a:t>
            </a:r>
          </a:p>
          <a:p>
            <a:pPr>
              <a:buNone/>
            </a:pPr>
            <a:r>
              <a:rPr lang="en-GB" sz="2200" dirty="0"/>
              <a:t>How many different values can you think of for </a:t>
            </a:r>
            <a:r>
              <a:rPr lang="en-GB" sz="2200" i="1" dirty="0"/>
              <a:t>a</a:t>
            </a:r>
            <a:r>
              <a:rPr lang="en-GB" sz="2200" dirty="0"/>
              <a:t> each time? </a:t>
            </a:r>
          </a:p>
          <a:p>
            <a:pPr>
              <a:buNone/>
            </a:pPr>
            <a:r>
              <a:rPr lang="en-GB" sz="2200" dirty="0"/>
              <a:t>Is this more or less than before? Why?</a:t>
            </a:r>
          </a:p>
        </p:txBody>
      </p:sp>
      <p:sp>
        <p:nvSpPr>
          <p:cNvPr id="5" name="Text Placeholder 4">
            <a:extLst>
              <a:ext uri="{FF2B5EF4-FFF2-40B4-BE49-F238E27FC236}">
                <a16:creationId xmlns:a16="http://schemas.microsoft.com/office/drawing/2014/main" id="{91008612-C86C-428D-B268-CF3A9AC12927}"/>
              </a:ext>
            </a:extLst>
          </p:cNvPr>
          <p:cNvSpPr>
            <a:spLocks noGrp="1"/>
          </p:cNvSpPr>
          <p:nvPr>
            <p:ph type="body" sz="quarter" idx="11"/>
          </p:nvPr>
        </p:nvSpPr>
        <p:spPr/>
        <p:txBody>
          <a:bodyPr/>
          <a:lstStyle/>
          <a:p>
            <a:r>
              <a:rPr lang="en-GB" dirty="0"/>
              <a:t>Activity G: Same and different 2</a:t>
            </a:r>
          </a:p>
        </p:txBody>
      </p:sp>
    </p:spTree>
    <p:extLst>
      <p:ext uri="{BB962C8B-B14F-4D97-AF65-F5344CB8AC3E}">
        <p14:creationId xmlns:p14="http://schemas.microsoft.com/office/powerpoint/2010/main" val="368298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13" grpId="0"/>
      <p:bldP spid="14" grpId="0"/>
      <p:bldP spid="15" grpId="0" build="p"/>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 H</a:t>
            </a:r>
            <a:r>
              <a:rPr lang="en-GB" dirty="0"/>
              <a:t>: Moving twos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 name="Rounded Rectangle 3">
            <a:extLst>
              <a:ext uri="{FF2B5EF4-FFF2-40B4-BE49-F238E27FC236}">
                <a16:creationId xmlns:a16="http://schemas.microsoft.com/office/drawing/2014/main" id="{49CCD139-58CF-9348-B02A-A428696A5DAF}"/>
              </a:ext>
            </a:extLst>
          </p:cNvPr>
          <p:cNvSpPr/>
          <p:nvPr/>
        </p:nvSpPr>
        <p:spPr>
          <a:xfrm>
            <a:off x="2838635" y="1746548"/>
            <a:ext cx="1758699" cy="1323552"/>
          </a:xfrm>
          <a:prstGeom prst="roundRect">
            <a:avLst>
              <a:gd name="adj" fmla="val 6857"/>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800" i="1" dirty="0">
                <a:solidFill>
                  <a:sysClr val="windowText" lastClr="000000"/>
                </a:solidFill>
              </a:rPr>
              <a:t>a</a:t>
            </a:r>
            <a:r>
              <a:rPr lang="en-US" sz="4800" baseline="30000" dirty="0">
                <a:solidFill>
                  <a:sysClr val="windowText" lastClr="000000"/>
                </a:solidFill>
              </a:rPr>
              <a:t>2</a:t>
            </a:r>
            <a:endParaRPr lang="en-US" sz="4800" dirty="0">
              <a:solidFill>
                <a:sysClr val="windowText" lastClr="000000"/>
              </a:solidFill>
            </a:endParaRPr>
          </a:p>
        </p:txBody>
      </p:sp>
      <p:sp>
        <p:nvSpPr>
          <p:cNvPr id="7" name="Rounded Rectangle 6">
            <a:extLst>
              <a:ext uri="{FF2B5EF4-FFF2-40B4-BE49-F238E27FC236}">
                <a16:creationId xmlns:a16="http://schemas.microsoft.com/office/drawing/2014/main" id="{3240DCEF-3EF2-9A4B-A53C-9DF17B492DFD}"/>
              </a:ext>
            </a:extLst>
          </p:cNvPr>
          <p:cNvSpPr/>
          <p:nvPr/>
        </p:nvSpPr>
        <p:spPr>
          <a:xfrm>
            <a:off x="5189072" y="1765783"/>
            <a:ext cx="1758699" cy="1323552"/>
          </a:xfrm>
          <a:prstGeom prst="roundRect">
            <a:avLst>
              <a:gd name="adj" fmla="val 6857"/>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800" dirty="0">
                <a:solidFill>
                  <a:sysClr val="windowText" lastClr="000000"/>
                </a:solidFill>
              </a:rPr>
              <a:t>2</a:t>
            </a:r>
            <a:r>
              <a:rPr lang="en-US" sz="4800" i="1" dirty="0">
                <a:solidFill>
                  <a:sysClr val="windowText" lastClr="000000"/>
                </a:solidFill>
              </a:rPr>
              <a:t>a</a:t>
            </a:r>
            <a:endParaRPr lang="en-US" sz="4800" dirty="0">
              <a:solidFill>
                <a:sysClr val="windowText" lastClr="000000"/>
              </a:solidFill>
            </a:endParaRPr>
          </a:p>
        </p:txBody>
      </p:sp>
      <p:sp>
        <p:nvSpPr>
          <p:cNvPr id="8" name="Rounded Rectangle 7">
            <a:extLst>
              <a:ext uri="{FF2B5EF4-FFF2-40B4-BE49-F238E27FC236}">
                <a16:creationId xmlns:a16="http://schemas.microsoft.com/office/drawing/2014/main" id="{8A19ECD0-C1F4-6A46-A718-AB890856479B}"/>
              </a:ext>
            </a:extLst>
          </p:cNvPr>
          <p:cNvSpPr/>
          <p:nvPr/>
        </p:nvSpPr>
        <p:spPr>
          <a:xfrm>
            <a:off x="7594666" y="1788643"/>
            <a:ext cx="1758699" cy="1323552"/>
          </a:xfrm>
          <a:prstGeom prst="roundRect">
            <a:avLst>
              <a:gd name="adj" fmla="val 6857"/>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800" i="1" dirty="0">
                <a:solidFill>
                  <a:sysClr val="windowText" lastClr="000000"/>
                </a:solidFill>
              </a:rPr>
              <a:t>a </a:t>
            </a:r>
            <a:r>
              <a:rPr lang="en-US" sz="4800" dirty="0">
                <a:solidFill>
                  <a:sysClr val="windowText" lastClr="000000"/>
                </a:solidFill>
              </a:rPr>
              <a:t>+ 2</a:t>
            </a:r>
          </a:p>
        </p:txBody>
      </p:sp>
      <p:sp>
        <p:nvSpPr>
          <p:cNvPr id="6" name="TextBox 5">
            <a:extLst>
              <a:ext uri="{FF2B5EF4-FFF2-40B4-BE49-F238E27FC236}">
                <a16:creationId xmlns:a16="http://schemas.microsoft.com/office/drawing/2014/main" id="{0B6F5442-CD77-CC43-90FD-E613A78775D7}"/>
              </a:ext>
            </a:extLst>
          </p:cNvPr>
          <p:cNvSpPr txBox="1"/>
          <p:nvPr/>
        </p:nvSpPr>
        <p:spPr>
          <a:xfrm>
            <a:off x="223789" y="999655"/>
            <a:ext cx="3451586" cy="430887"/>
          </a:xfrm>
          <a:prstGeom prst="rect">
            <a:avLst/>
          </a:prstGeom>
          <a:noFill/>
        </p:spPr>
        <p:txBody>
          <a:bodyPr wrap="none" rtlCol="0">
            <a:spAutoFit/>
          </a:bodyPr>
          <a:lstStyle/>
          <a:p>
            <a:pPr>
              <a:buNone/>
            </a:pPr>
            <a:r>
              <a:rPr lang="en-US" sz="2200" dirty="0"/>
              <a:t>Look at these three cards:</a:t>
            </a:r>
          </a:p>
        </p:txBody>
      </p:sp>
      <p:sp>
        <p:nvSpPr>
          <p:cNvPr id="10" name="TextBox 9">
            <a:extLst>
              <a:ext uri="{FF2B5EF4-FFF2-40B4-BE49-F238E27FC236}">
                <a16:creationId xmlns:a16="http://schemas.microsoft.com/office/drawing/2014/main" id="{3106780A-9D0C-4041-930A-8F4D99324EF4}"/>
              </a:ext>
            </a:extLst>
          </p:cNvPr>
          <p:cNvSpPr txBox="1"/>
          <p:nvPr/>
        </p:nvSpPr>
        <p:spPr>
          <a:xfrm>
            <a:off x="350516" y="3526384"/>
            <a:ext cx="10762883" cy="1649682"/>
          </a:xfrm>
          <a:prstGeom prst="rect">
            <a:avLst/>
          </a:prstGeom>
          <a:noFill/>
        </p:spPr>
        <p:txBody>
          <a:bodyPr wrap="none" rtlCol="0">
            <a:spAutoFit/>
          </a:bodyPr>
          <a:lstStyle/>
          <a:p>
            <a:pPr marL="457200" indent="-457200">
              <a:buFont typeface="+mj-lt"/>
              <a:buAutoNum type="alphaLcParenR"/>
            </a:pPr>
            <a:r>
              <a:rPr lang="en-US" sz="2200" dirty="0"/>
              <a:t>How would you read each of the cards out loud?</a:t>
            </a:r>
          </a:p>
          <a:p>
            <a:pPr marL="457200" indent="-457200">
              <a:buFont typeface="+mj-lt"/>
              <a:buAutoNum type="alphaLcParenR"/>
            </a:pPr>
            <a:r>
              <a:rPr lang="en-US" sz="2200" dirty="0"/>
              <a:t>Find a value for </a:t>
            </a:r>
            <a:r>
              <a:rPr lang="en-US" sz="2200" i="1" dirty="0"/>
              <a:t>a</a:t>
            </a:r>
            <a:r>
              <a:rPr lang="en-US" sz="2200" dirty="0"/>
              <a:t> that makes the </a:t>
            </a:r>
            <a:r>
              <a:rPr lang="en-US" sz="2200" b="1" dirty="0">
                <a:solidFill>
                  <a:srgbClr val="FF0000"/>
                </a:solidFill>
              </a:rPr>
              <a:t>red</a:t>
            </a:r>
            <a:r>
              <a:rPr lang="en-US" sz="2200" dirty="0"/>
              <a:t> (left-hand) card have the </a:t>
            </a:r>
            <a:r>
              <a:rPr lang="en-US" sz="2200" b="1" dirty="0"/>
              <a:t>greatest</a:t>
            </a:r>
            <a:r>
              <a:rPr lang="en-US" sz="2200" dirty="0"/>
              <a:t> value.</a:t>
            </a:r>
          </a:p>
          <a:p>
            <a:pPr marL="457200" indent="-457200">
              <a:buFont typeface="+mj-lt"/>
              <a:buAutoNum type="alphaLcParenR"/>
            </a:pPr>
            <a:r>
              <a:rPr lang="en-US" sz="2200" dirty="0"/>
              <a:t>Find a value for </a:t>
            </a:r>
            <a:r>
              <a:rPr lang="en-US" sz="2200" i="1" dirty="0"/>
              <a:t>a </a:t>
            </a:r>
            <a:r>
              <a:rPr lang="en-US" sz="2200" dirty="0"/>
              <a:t>that makes the </a:t>
            </a:r>
            <a:r>
              <a:rPr lang="en-US" sz="2200" b="1" dirty="0">
                <a:solidFill>
                  <a:srgbClr val="00B0F0"/>
                </a:solidFill>
              </a:rPr>
              <a:t>blue</a:t>
            </a:r>
            <a:r>
              <a:rPr lang="en-US" sz="2200" dirty="0"/>
              <a:t> (right-hand) card have the </a:t>
            </a:r>
            <a:r>
              <a:rPr lang="en-US" sz="2200" b="1" dirty="0"/>
              <a:t>greatest</a:t>
            </a:r>
            <a:r>
              <a:rPr lang="en-US" sz="2200" dirty="0"/>
              <a:t> value.</a:t>
            </a:r>
          </a:p>
          <a:p>
            <a:pPr marL="457200" indent="-457200">
              <a:buFont typeface="+mj-lt"/>
              <a:buAutoNum type="alphaLcParenR"/>
            </a:pPr>
            <a:r>
              <a:rPr lang="en-US" sz="2200" dirty="0"/>
              <a:t>Find a value for </a:t>
            </a:r>
            <a:r>
              <a:rPr lang="en-US" sz="2200" i="1" dirty="0"/>
              <a:t>a </a:t>
            </a:r>
            <a:r>
              <a:rPr lang="en-US" sz="2200" dirty="0"/>
              <a:t>that makes the </a:t>
            </a:r>
            <a:r>
              <a:rPr lang="en-US" sz="2200" b="1" dirty="0">
                <a:solidFill>
                  <a:srgbClr val="92D050"/>
                </a:solidFill>
              </a:rPr>
              <a:t>green</a:t>
            </a:r>
            <a:r>
              <a:rPr lang="en-US" sz="2200" dirty="0"/>
              <a:t> (middle) card have the </a:t>
            </a:r>
            <a:r>
              <a:rPr lang="en-US" sz="2200" b="1" dirty="0"/>
              <a:t>lowest</a:t>
            </a:r>
            <a:r>
              <a:rPr lang="en-US" sz="2200" dirty="0"/>
              <a:t> value.</a:t>
            </a:r>
          </a:p>
        </p:txBody>
      </p:sp>
      <p:sp>
        <p:nvSpPr>
          <p:cNvPr id="11" name="TextBox 10">
            <a:extLst>
              <a:ext uri="{FF2B5EF4-FFF2-40B4-BE49-F238E27FC236}">
                <a16:creationId xmlns:a16="http://schemas.microsoft.com/office/drawing/2014/main" id="{B7A718D6-539D-5A45-900F-EEC40123AB6C}"/>
              </a:ext>
            </a:extLst>
          </p:cNvPr>
          <p:cNvSpPr txBox="1"/>
          <p:nvPr/>
        </p:nvSpPr>
        <p:spPr>
          <a:xfrm>
            <a:off x="915490" y="5534975"/>
            <a:ext cx="8547165" cy="430887"/>
          </a:xfrm>
          <a:prstGeom prst="rect">
            <a:avLst/>
          </a:prstGeom>
          <a:noFill/>
        </p:spPr>
        <p:txBody>
          <a:bodyPr wrap="square" rtlCol="0">
            <a:spAutoFit/>
          </a:bodyPr>
          <a:lstStyle/>
          <a:p>
            <a:pPr>
              <a:buNone/>
            </a:pPr>
            <a:r>
              <a:rPr lang="en-US" sz="2200" dirty="0"/>
              <a:t>Find a value that makes all the cards have an equal value.</a:t>
            </a:r>
          </a:p>
        </p:txBody>
      </p:sp>
    </p:spTree>
    <p:extLst>
      <p:ext uri="{BB962C8B-B14F-4D97-AF65-F5344CB8AC3E}">
        <p14:creationId xmlns:p14="http://schemas.microsoft.com/office/powerpoint/2010/main" val="236209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7" grpId="0" animBg="1"/>
      <p:bldP spid="8" grpId="0" animBg="1"/>
      <p:bldP spid="10" grpId="0" build="p"/>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13E9-7153-4F76-93A0-D135B2E31BAE}"/>
              </a:ext>
            </a:extLst>
          </p:cNvPr>
          <p:cNvSpPr>
            <a:spLocks noGrp="1"/>
          </p:cNvSpPr>
          <p:nvPr>
            <p:ph type="body" sz="quarter" idx="10"/>
          </p:nvPr>
        </p:nvSpPr>
        <p:spPr/>
        <p:txBody>
          <a:bodyPr>
            <a:normAutofit/>
          </a:bodyPr>
          <a:lstStyle/>
          <a:p>
            <a:r>
              <a:rPr lang="en-GB" sz="2200" dirty="0"/>
              <a:t>Zak and Pete are each thinking of a positive number. Their numbers sum to 50.</a:t>
            </a:r>
          </a:p>
          <a:p>
            <a:endParaRPr lang="en-GB" sz="2400" dirty="0"/>
          </a:p>
          <a:p>
            <a:pPr marL="514350" indent="-514350">
              <a:buFont typeface="+mj-lt"/>
              <a:buAutoNum type="alphaLcParenR"/>
            </a:pPr>
            <a:endParaRPr lang="en-GB" sz="2400" dirty="0"/>
          </a:p>
        </p:txBody>
      </p:sp>
      <p:sp>
        <p:nvSpPr>
          <p:cNvPr id="3" name="Text Placeholder 2">
            <a:extLst>
              <a:ext uri="{FF2B5EF4-FFF2-40B4-BE49-F238E27FC236}">
                <a16:creationId xmlns:a16="http://schemas.microsoft.com/office/drawing/2014/main" id="{1AAFFB1E-7C7F-4DD1-92F4-9845CB73445B}"/>
              </a:ext>
            </a:extLst>
          </p:cNvPr>
          <p:cNvSpPr>
            <a:spLocks noGrp="1"/>
          </p:cNvSpPr>
          <p:nvPr>
            <p:ph type="body" sz="quarter" idx="11"/>
          </p:nvPr>
        </p:nvSpPr>
        <p:spPr/>
        <p:txBody>
          <a:bodyPr/>
          <a:lstStyle/>
          <a:p>
            <a:r>
              <a:rPr lang="en-GB" dirty="0"/>
              <a:t>Activity I: Thinking of a number</a:t>
            </a:r>
          </a:p>
        </p:txBody>
      </p:sp>
      <p:sp>
        <p:nvSpPr>
          <p:cNvPr id="4" name="Action Button: Help 3">
            <a:hlinkClick r:id="" action="ppaction://noaction" highlightClick="1"/>
            <a:extLst>
              <a:ext uri="{FF2B5EF4-FFF2-40B4-BE49-F238E27FC236}">
                <a16:creationId xmlns:a16="http://schemas.microsoft.com/office/drawing/2014/main" id="{98027DEB-F1E0-47C9-84EA-28A17D51C3FC}"/>
              </a:ext>
            </a:extLst>
          </p:cNvPr>
          <p:cNvSpPr/>
          <p:nvPr/>
        </p:nvSpPr>
        <p:spPr>
          <a:xfrm>
            <a:off x="240288" y="5733256"/>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42F0001A-E715-436D-99EB-0FEC46976948}"/>
              </a:ext>
            </a:extLst>
          </p:cNvPr>
          <p:cNvSpPr txBox="1"/>
          <p:nvPr/>
        </p:nvSpPr>
        <p:spPr>
          <a:xfrm>
            <a:off x="1119564" y="5512194"/>
            <a:ext cx="8009437" cy="1107996"/>
          </a:xfrm>
          <a:prstGeom prst="rect">
            <a:avLst/>
          </a:prstGeom>
          <a:noFill/>
        </p:spPr>
        <p:txBody>
          <a:bodyPr wrap="square">
            <a:spAutoFit/>
          </a:bodyPr>
          <a:lstStyle/>
          <a:p>
            <a:pPr>
              <a:buNone/>
            </a:pPr>
            <a:r>
              <a:rPr lang="en-GB" sz="2200" dirty="0"/>
              <a:t>For the questions in the left-hand blue box, what would Pete have to do to his number to ensure that the total of their numbers stayed as 50?</a:t>
            </a:r>
          </a:p>
        </p:txBody>
      </p:sp>
      <p:sp>
        <p:nvSpPr>
          <p:cNvPr id="7" name="TextBox 6">
            <a:extLst>
              <a:ext uri="{FF2B5EF4-FFF2-40B4-BE49-F238E27FC236}">
                <a16:creationId xmlns:a16="http://schemas.microsoft.com/office/drawing/2014/main" id="{987D7A2F-BCC4-4045-8859-F0469F700E69}"/>
              </a:ext>
            </a:extLst>
          </p:cNvPr>
          <p:cNvSpPr txBox="1"/>
          <p:nvPr/>
        </p:nvSpPr>
        <p:spPr>
          <a:xfrm>
            <a:off x="5988220" y="2018626"/>
            <a:ext cx="5963492" cy="2394502"/>
          </a:xfrm>
          <a:prstGeom prst="rect">
            <a:avLst/>
          </a:prstGeom>
          <a:solidFill>
            <a:srgbClr val="FFFFCC"/>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buNone/>
            </a:pPr>
            <a:r>
              <a:rPr lang="en-GB" sz="2200" dirty="0"/>
              <a:t>What will happen to the total if they </a:t>
            </a:r>
            <a:r>
              <a:rPr lang="en-GB" sz="2200" b="1" dirty="0"/>
              <a:t>both</a:t>
            </a:r>
            <a:r>
              <a:rPr lang="en-GB" sz="2200" dirty="0"/>
              <a:t>:</a:t>
            </a:r>
          </a:p>
          <a:p>
            <a:pPr marL="514350" indent="-514350">
              <a:buFont typeface="+mj-lt"/>
              <a:buAutoNum type="alphaLcParenR" startAt="5"/>
            </a:pPr>
            <a:r>
              <a:rPr lang="en-GB" sz="2200" dirty="0"/>
              <a:t>Add 1 to their numbers?</a:t>
            </a:r>
          </a:p>
          <a:p>
            <a:pPr marL="514350" indent="-514350">
              <a:buFont typeface="+mj-lt"/>
              <a:buAutoNum type="alphaLcParenR" startAt="5"/>
            </a:pPr>
            <a:r>
              <a:rPr lang="en-GB" sz="2200" dirty="0"/>
              <a:t>Subtract 5 from their numbers?</a:t>
            </a:r>
          </a:p>
          <a:p>
            <a:pPr marL="514350" indent="-514350">
              <a:buFont typeface="+mj-lt"/>
              <a:buAutoNum type="alphaLcParenR" startAt="5"/>
            </a:pPr>
            <a:r>
              <a:rPr lang="en-GB" sz="2200" dirty="0"/>
              <a:t>Double their numbers?</a:t>
            </a:r>
          </a:p>
          <a:p>
            <a:pPr marL="514350" indent="-514350">
              <a:buFont typeface="+mj-lt"/>
              <a:buAutoNum type="alphaLcParenR" startAt="5"/>
            </a:pPr>
            <a:r>
              <a:rPr lang="en-GB" sz="2200" dirty="0"/>
              <a:t>Subtract the other person’s number from their own?</a:t>
            </a:r>
          </a:p>
        </p:txBody>
      </p:sp>
      <p:sp>
        <p:nvSpPr>
          <p:cNvPr id="9" name="TextBox 8">
            <a:extLst>
              <a:ext uri="{FF2B5EF4-FFF2-40B4-BE49-F238E27FC236}">
                <a16:creationId xmlns:a16="http://schemas.microsoft.com/office/drawing/2014/main" id="{73D74488-69C1-4FFB-A4A5-6B9935B45518}"/>
              </a:ext>
            </a:extLst>
          </p:cNvPr>
          <p:cNvSpPr txBox="1"/>
          <p:nvPr/>
        </p:nvSpPr>
        <p:spPr>
          <a:xfrm>
            <a:off x="322215" y="2018626"/>
            <a:ext cx="5440911" cy="2433487"/>
          </a:xfrm>
          <a:prstGeom prst="rect">
            <a:avLst/>
          </a:prstGeom>
          <a:solidFill>
            <a:srgbClr val="C8E2E8"/>
          </a:solidFill>
          <a:ln>
            <a:solidFill>
              <a:schemeClr val="accent6">
                <a:lumMod val="75000"/>
              </a:schemeClr>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will happen to the total if </a:t>
            </a:r>
            <a:r>
              <a:rPr kumimoji="0" lang="en-GB" sz="22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Zak</a:t>
            </a:r>
            <a:r>
              <a:rPr lang="en-GB" sz="2200" dirty="0">
                <a:solidFill>
                  <a:srgbClr val="585858"/>
                </a:solidFill>
                <a:cs typeface="Arial" panose="020B0604020202020204" pitchFamily="34" charset="0"/>
              </a:rPr>
              <a:t>:</a:t>
            </a: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90000"/>
              </a:lnSpc>
              <a:spcBef>
                <a:spcPts val="1000"/>
              </a:spcBef>
              <a:spcAft>
                <a:spcPts val="0"/>
              </a:spcAft>
              <a:buClr>
                <a:srgbClr val="00628C"/>
              </a:buClr>
              <a:buSzTx/>
              <a:buFont typeface="+mj-lt"/>
              <a:buAutoNum type="alphaLcParenR"/>
              <a:tabLst/>
              <a:defRPr/>
            </a:pPr>
            <a:r>
              <a:rPr lang="en-GB" sz="2200" dirty="0">
                <a:solidFill>
                  <a:srgbClr val="585858"/>
                </a:solidFill>
                <a:cs typeface="Arial" panose="020B0604020202020204" pitchFamily="34" charset="0"/>
              </a:rPr>
              <a:t>A</a:t>
            </a:r>
            <a:r>
              <a:rPr kumimoji="0" lang="en-GB" sz="2200" b="0" i="0" u="none" strike="noStrike" kern="120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dds</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1 to his number?</a:t>
            </a:r>
          </a:p>
          <a:p>
            <a:pPr marL="514350" marR="0" lvl="0" indent="-514350" algn="l" defTabSz="914400" rtl="0" eaLnBrk="1" fontAlgn="auto" latinLnBrk="0" hangingPunct="1">
              <a:lnSpc>
                <a:spcPct val="90000"/>
              </a:lnSpc>
              <a:spcBef>
                <a:spcPts val="1000"/>
              </a:spcBef>
              <a:spcAft>
                <a:spcPts val="0"/>
              </a:spcAft>
              <a:buClr>
                <a:srgbClr val="00628C"/>
              </a:buClr>
              <a:buSzTx/>
              <a:buFont typeface="+mj-lt"/>
              <a:buAutoNum type="alphaLcParenR"/>
              <a:tabLst/>
              <a:defRPr/>
            </a:pPr>
            <a:r>
              <a:rPr lang="en-GB" sz="2200" dirty="0">
                <a:solidFill>
                  <a:srgbClr val="585858"/>
                </a:solidFill>
                <a:cs typeface="Arial" panose="020B0604020202020204" pitchFamily="34" charset="0"/>
              </a:rPr>
              <a:t>S</a:t>
            </a:r>
            <a:r>
              <a:rPr kumimoji="0" lang="en-GB" sz="2200" b="0" i="0" u="none" strike="noStrike" kern="120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ubtracts</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5 from his number?</a:t>
            </a:r>
          </a:p>
          <a:p>
            <a:pPr marL="514350" marR="0" lvl="0" indent="-514350" algn="l" defTabSz="914400" rtl="0" eaLnBrk="1" fontAlgn="auto" latinLnBrk="0" hangingPunct="1">
              <a:lnSpc>
                <a:spcPct val="90000"/>
              </a:lnSpc>
              <a:spcBef>
                <a:spcPts val="1000"/>
              </a:spcBef>
              <a:spcAft>
                <a:spcPts val="0"/>
              </a:spcAft>
              <a:buClr>
                <a:srgbClr val="00628C"/>
              </a:buClr>
              <a:buSzTx/>
              <a:buFont typeface="+mj-lt"/>
              <a:buAutoNum type="alphaLcParenR"/>
              <a:tabLst/>
              <a:defRPr/>
            </a:pPr>
            <a:r>
              <a:rPr lang="en-GB" sz="2200" noProof="0" dirty="0">
                <a:solidFill>
                  <a:srgbClr val="585858"/>
                </a:solidFill>
                <a:cs typeface="Arial" panose="020B0604020202020204" pitchFamily="34" charset="0"/>
              </a:rPr>
              <a:t>D</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oubles his number?</a:t>
            </a:r>
          </a:p>
          <a:p>
            <a:pPr marL="514350" marR="0" lvl="0" indent="-514350" algn="l" defTabSz="914400" rtl="0" eaLnBrk="1" fontAlgn="auto" latinLnBrk="0" hangingPunct="1">
              <a:lnSpc>
                <a:spcPct val="90000"/>
              </a:lnSpc>
              <a:spcBef>
                <a:spcPts val="1000"/>
              </a:spcBef>
              <a:spcAft>
                <a:spcPts val="0"/>
              </a:spcAft>
              <a:buClr>
                <a:srgbClr val="00628C"/>
              </a:buClr>
              <a:buSzTx/>
              <a:buFont typeface="+mj-lt"/>
              <a:buAutoNum type="alphaLcParenR"/>
              <a:tabLst/>
              <a:defRPr/>
            </a:pPr>
            <a:r>
              <a:rPr lang="en-GB" sz="2200" dirty="0">
                <a:solidFill>
                  <a:srgbClr val="585858"/>
                </a:solidFill>
                <a:cs typeface="Arial" panose="020B0604020202020204" pitchFamily="34" charset="0"/>
              </a:rPr>
              <a:t>S</a:t>
            </a:r>
            <a:r>
              <a:rPr kumimoji="0" lang="en-GB" sz="2200" b="0" i="0" u="none" strike="noStrike" kern="120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ubtracts</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Pete’s number from his number?</a:t>
            </a:r>
          </a:p>
        </p:txBody>
      </p:sp>
    </p:spTree>
    <p:extLst>
      <p:ext uri="{BB962C8B-B14F-4D97-AF65-F5344CB8AC3E}">
        <p14:creationId xmlns:p14="http://schemas.microsoft.com/office/powerpoint/2010/main" val="37986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build="p" animBg="1"/>
      <p:bldP spid="9"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p:txBody>
          <a:bodyPr>
            <a:normAutofit/>
          </a:bodyPr>
          <a:lstStyle/>
          <a:p>
            <a:pPr>
              <a:spcBef>
                <a:spcPts val="0"/>
              </a:spcBef>
            </a:pPr>
            <a:r>
              <a:rPr lang="en-GB" sz="2200"/>
              <a:t>Bruno is making pictures out of blue and red tiles.</a:t>
            </a:r>
          </a:p>
        </p:txBody>
      </p:sp>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J: Tile animals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78486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365A51E8-7432-7940-B556-60696EA548ED}"/>
              </a:ext>
            </a:extLst>
          </p:cNvPr>
          <p:cNvSpPr txBox="1"/>
          <p:nvPr/>
        </p:nvSpPr>
        <p:spPr>
          <a:xfrm>
            <a:off x="270645" y="4296200"/>
            <a:ext cx="12192000" cy="1175706"/>
          </a:xfrm>
          <a:prstGeom prst="rect">
            <a:avLst/>
          </a:prstGeom>
          <a:noFill/>
        </p:spPr>
        <p:txBody>
          <a:bodyPr wrap="square" rtlCol="0">
            <a:spAutoFit/>
          </a:bodyPr>
          <a:lstStyle/>
          <a:p>
            <a:pPr marL="514350" indent="-514350">
              <a:buFont typeface="+mj-lt"/>
              <a:buAutoNum type="alphaLcParenR" startAt="2"/>
            </a:pPr>
            <a:r>
              <a:rPr lang="en-US" sz="2200" dirty="0"/>
              <a:t>Write the value of </a:t>
            </a:r>
            <a:r>
              <a:rPr lang="en-US" sz="2200" i="1" dirty="0"/>
              <a:t>H </a:t>
            </a:r>
            <a:r>
              <a:rPr lang="en-US" sz="2200" dirty="0"/>
              <a:t>for each of the pictures</a:t>
            </a:r>
          </a:p>
          <a:p>
            <a:pPr marL="514350" indent="-514350">
              <a:buFont typeface="+mj-lt"/>
              <a:buAutoNum type="alphaLcParenR" startAt="2"/>
            </a:pPr>
            <a:r>
              <a:rPr lang="en-US" sz="2200" dirty="0"/>
              <a:t>Bruno makes a picture with 30 holes. Write three possible values for </a:t>
            </a:r>
            <a:r>
              <a:rPr lang="en-US" sz="2200" i="1" dirty="0"/>
              <a:t>r</a:t>
            </a:r>
            <a:r>
              <a:rPr lang="en-US" sz="2200" dirty="0"/>
              <a:t> and </a:t>
            </a:r>
            <a:r>
              <a:rPr lang="en-US" sz="2200" i="1" dirty="0"/>
              <a:t>b </a:t>
            </a:r>
            <a:r>
              <a:rPr lang="en-US" sz="2200" dirty="0"/>
              <a:t>for his new picture.</a:t>
            </a:r>
          </a:p>
        </p:txBody>
      </p:sp>
      <p:sp>
        <p:nvSpPr>
          <p:cNvPr id="16" name="TextBox 15">
            <a:extLst>
              <a:ext uri="{FF2B5EF4-FFF2-40B4-BE49-F238E27FC236}">
                <a16:creationId xmlns:a16="http://schemas.microsoft.com/office/drawing/2014/main" id="{58EE6A4B-05C9-4732-9C37-53991C162686}"/>
              </a:ext>
            </a:extLst>
          </p:cNvPr>
          <p:cNvSpPr txBox="1"/>
          <p:nvPr/>
        </p:nvSpPr>
        <p:spPr>
          <a:xfrm>
            <a:off x="7802263" y="1713737"/>
            <a:ext cx="4210158" cy="2462213"/>
          </a:xfrm>
          <a:prstGeom prst="rect">
            <a:avLst/>
          </a:prstGeom>
          <a:noFill/>
        </p:spPr>
        <p:txBody>
          <a:bodyPr wrap="square">
            <a:spAutoFit/>
          </a:bodyPr>
          <a:lstStyle/>
          <a:p>
            <a:pPr marL="457200" indent="-457200">
              <a:spcBef>
                <a:spcPts val="0"/>
              </a:spcBef>
              <a:buFont typeface="+mj-lt"/>
              <a:buAutoNum type="alphaLcParenR"/>
            </a:pPr>
            <a:r>
              <a:rPr lang="en-GB" sz="2200" dirty="0"/>
              <a:t>Bruno says the </a:t>
            </a:r>
            <a:r>
              <a:rPr lang="en-GB" sz="2200" b="1" dirty="0"/>
              <a:t>total number of holes</a:t>
            </a:r>
            <a:r>
              <a:rPr lang="en-GB" sz="2200" dirty="0"/>
              <a:t> in each of his pictures is 5 </a:t>
            </a:r>
            <a:r>
              <a:rPr lang="en-GB" sz="2200" dirty="0">
                <a:latin typeface="Calibri" panose="020F0502020204030204" pitchFamily="34" charset="0"/>
                <a:cs typeface="Calibri" panose="020F0502020204030204" pitchFamily="34" charset="0"/>
                <a:sym typeface="Symbol" pitchFamily="2" charset="2"/>
              </a:rPr>
              <a:t>×</a:t>
            </a:r>
            <a:r>
              <a:rPr lang="en-GB" sz="2200" dirty="0">
                <a:sym typeface="Symbol" pitchFamily="2" charset="2"/>
              </a:rPr>
              <a:t> </a:t>
            </a:r>
            <a:r>
              <a:rPr lang="en-GB" sz="2200" dirty="0">
                <a:solidFill>
                  <a:srgbClr val="FF0000"/>
                </a:solidFill>
              </a:rPr>
              <a:t>the number of red tiles </a:t>
            </a:r>
            <a:r>
              <a:rPr lang="en-GB" sz="2200" dirty="0"/>
              <a:t>+ 2 </a:t>
            </a:r>
            <a:r>
              <a:rPr lang="en-GB" sz="2200" dirty="0">
                <a:latin typeface="Calibri" panose="020F0502020204030204" pitchFamily="34" charset="0"/>
                <a:cs typeface="Calibri" panose="020F0502020204030204" pitchFamily="34" charset="0"/>
                <a:sym typeface="Symbol" pitchFamily="2" charset="2"/>
              </a:rPr>
              <a:t>×</a:t>
            </a:r>
            <a:r>
              <a:rPr lang="en-GB" sz="2200" dirty="0">
                <a:sym typeface="Symbol" pitchFamily="2" charset="2"/>
              </a:rPr>
              <a:t> </a:t>
            </a:r>
            <a:r>
              <a:rPr lang="en-GB" sz="2200" dirty="0">
                <a:solidFill>
                  <a:srgbClr val="00B0F0"/>
                </a:solidFill>
              </a:rPr>
              <a:t>the number of blue tiles</a:t>
            </a:r>
            <a:r>
              <a:rPr lang="en-GB" sz="2200" dirty="0">
                <a:solidFill>
                  <a:schemeClr val="tx1"/>
                </a:solidFill>
              </a:rPr>
              <a:t>.</a:t>
            </a:r>
            <a:r>
              <a:rPr lang="en-GB" sz="2200" dirty="0">
                <a:solidFill>
                  <a:srgbClr val="00B0F0"/>
                </a:solidFill>
              </a:rPr>
              <a:t> </a:t>
            </a:r>
            <a:r>
              <a:rPr lang="en-GB" sz="2200" dirty="0">
                <a:solidFill>
                  <a:schemeClr val="tx1"/>
                </a:solidFill>
              </a:rPr>
              <a:t>He writes </a:t>
            </a:r>
            <a:r>
              <a:rPr lang="en-GB" sz="2200" b="1" i="1" dirty="0">
                <a:solidFill>
                  <a:schemeClr val="tx1"/>
                </a:solidFill>
              </a:rPr>
              <a:t>H</a:t>
            </a:r>
            <a:r>
              <a:rPr lang="en-GB" sz="2200" b="1" dirty="0">
                <a:solidFill>
                  <a:schemeClr val="tx1"/>
                </a:solidFill>
              </a:rPr>
              <a:t> = 5</a:t>
            </a:r>
            <a:r>
              <a:rPr lang="en-GB" sz="2200" b="1" i="1" dirty="0">
                <a:solidFill>
                  <a:schemeClr val="tx1"/>
                </a:solidFill>
              </a:rPr>
              <a:t>r</a:t>
            </a:r>
            <a:r>
              <a:rPr lang="en-GB" sz="2200" b="1" dirty="0">
                <a:solidFill>
                  <a:schemeClr val="tx1"/>
                </a:solidFill>
              </a:rPr>
              <a:t> + 2</a:t>
            </a:r>
            <a:r>
              <a:rPr lang="en-GB" sz="2200" b="1" i="1" dirty="0">
                <a:solidFill>
                  <a:schemeClr val="tx1"/>
                </a:solidFill>
              </a:rPr>
              <a:t>b</a:t>
            </a:r>
            <a:r>
              <a:rPr lang="en-GB" sz="2200" i="1" dirty="0">
                <a:solidFill>
                  <a:schemeClr val="tx1"/>
                </a:solidFill>
              </a:rPr>
              <a:t>. </a:t>
            </a:r>
            <a:r>
              <a:rPr lang="en-GB" sz="2200" dirty="0">
                <a:solidFill>
                  <a:schemeClr val="tx1"/>
                </a:solidFill>
              </a:rPr>
              <a:t>Do you agree with Bruno’s rule?</a:t>
            </a:r>
          </a:p>
        </p:txBody>
      </p:sp>
      <p:sp>
        <p:nvSpPr>
          <p:cNvPr id="19" name="TextBox 18">
            <a:extLst>
              <a:ext uri="{FF2B5EF4-FFF2-40B4-BE49-F238E27FC236}">
                <a16:creationId xmlns:a16="http://schemas.microsoft.com/office/drawing/2014/main" id="{C1861906-C30F-407D-9300-FE4A128CADC0}"/>
              </a:ext>
            </a:extLst>
          </p:cNvPr>
          <p:cNvSpPr txBox="1"/>
          <p:nvPr/>
        </p:nvSpPr>
        <p:spPr>
          <a:xfrm>
            <a:off x="958093" y="5659582"/>
            <a:ext cx="10651874" cy="769441"/>
          </a:xfrm>
          <a:prstGeom prst="rect">
            <a:avLst/>
          </a:prstGeom>
          <a:noFill/>
        </p:spPr>
        <p:txBody>
          <a:bodyPr wrap="square">
            <a:spAutoFit/>
          </a:bodyPr>
          <a:lstStyle/>
          <a:p>
            <a:pPr>
              <a:buNone/>
            </a:pPr>
            <a:r>
              <a:rPr lang="en-US" sz="2200" dirty="0"/>
              <a:t>Bruno makes another picture. He writes </a:t>
            </a:r>
            <a:r>
              <a:rPr lang="en-US" sz="2200" i="1" dirty="0"/>
              <a:t>H</a:t>
            </a:r>
            <a:r>
              <a:rPr lang="en-US" sz="2200" dirty="0"/>
              <a:t> = 320. He then changes his picture and writes </a:t>
            </a:r>
            <a:r>
              <a:rPr lang="en-US" sz="2200" i="1" dirty="0"/>
              <a:t>H </a:t>
            </a:r>
            <a:r>
              <a:rPr lang="en-US" sz="2200" dirty="0"/>
              <a:t>= 330. What changes might he have made? What if he’d written </a:t>
            </a:r>
            <a:r>
              <a:rPr lang="en-US" sz="2200" i="1" dirty="0"/>
              <a:t>H</a:t>
            </a:r>
            <a:r>
              <a:rPr lang="en-US" sz="2200" dirty="0"/>
              <a:t> = 340?</a:t>
            </a:r>
          </a:p>
        </p:txBody>
      </p:sp>
      <p:pic>
        <p:nvPicPr>
          <p:cNvPr id="14" name="Picture 14" descr="Shape&#10;&#10;Description automatically generated">
            <a:extLst>
              <a:ext uri="{FF2B5EF4-FFF2-40B4-BE49-F238E27FC236}">
                <a16:creationId xmlns:a16="http://schemas.microsoft.com/office/drawing/2014/main" id="{DE3E7767-477E-462D-99BA-49CFBBF317D0}"/>
              </a:ext>
            </a:extLst>
          </p:cNvPr>
          <p:cNvPicPr>
            <a:picLocks noChangeAspect="1"/>
          </p:cNvPicPr>
          <p:nvPr/>
        </p:nvPicPr>
        <p:blipFill>
          <a:blip r:embed="rId3"/>
          <a:stretch>
            <a:fillRect/>
          </a:stretch>
        </p:blipFill>
        <p:spPr>
          <a:xfrm rot="16200000">
            <a:off x="3317520" y="1766393"/>
            <a:ext cx="2228144" cy="2292622"/>
          </a:xfrm>
          <a:prstGeom prst="rect">
            <a:avLst/>
          </a:prstGeom>
          <a:ln w="28575">
            <a:solidFill>
              <a:schemeClr val="tx1"/>
            </a:solidFill>
          </a:ln>
        </p:spPr>
      </p:pic>
      <p:pic>
        <p:nvPicPr>
          <p:cNvPr id="15" name="Picture 16" descr="A picture containing shape&#10;&#10;Description automatically generated">
            <a:extLst>
              <a:ext uri="{FF2B5EF4-FFF2-40B4-BE49-F238E27FC236}">
                <a16:creationId xmlns:a16="http://schemas.microsoft.com/office/drawing/2014/main" id="{C4CAB55E-B957-4C32-AD9C-2BC16A63719E}"/>
              </a:ext>
            </a:extLst>
          </p:cNvPr>
          <p:cNvPicPr>
            <a:picLocks noChangeAspect="1"/>
          </p:cNvPicPr>
          <p:nvPr/>
        </p:nvPicPr>
        <p:blipFill>
          <a:blip r:embed="rId4"/>
          <a:stretch>
            <a:fillRect/>
          </a:stretch>
        </p:blipFill>
        <p:spPr>
          <a:xfrm rot="-5400000">
            <a:off x="674930" y="1373599"/>
            <a:ext cx="1938869" cy="2788935"/>
          </a:xfrm>
          <a:prstGeom prst="rect">
            <a:avLst/>
          </a:prstGeom>
          <a:ln w="28575">
            <a:solidFill>
              <a:schemeClr val="tx1"/>
            </a:solidFill>
          </a:ln>
        </p:spPr>
      </p:pic>
      <p:pic>
        <p:nvPicPr>
          <p:cNvPr id="17" name="Picture 19" descr="Shape&#10;&#10;Description automatically generated">
            <a:extLst>
              <a:ext uri="{FF2B5EF4-FFF2-40B4-BE49-F238E27FC236}">
                <a16:creationId xmlns:a16="http://schemas.microsoft.com/office/drawing/2014/main" id="{3C63D355-F419-4269-BA65-AD8AD7C31BB8}"/>
              </a:ext>
            </a:extLst>
          </p:cNvPr>
          <p:cNvPicPr>
            <a:picLocks noChangeAspect="1"/>
          </p:cNvPicPr>
          <p:nvPr/>
        </p:nvPicPr>
        <p:blipFill>
          <a:blip r:embed="rId5"/>
          <a:stretch>
            <a:fillRect/>
          </a:stretch>
        </p:blipFill>
        <p:spPr>
          <a:xfrm>
            <a:off x="5824352" y="1789979"/>
            <a:ext cx="1790702" cy="2226872"/>
          </a:xfrm>
          <a:prstGeom prst="rect">
            <a:avLst/>
          </a:prstGeom>
          <a:ln w="28575">
            <a:solidFill>
              <a:schemeClr val="tx1"/>
            </a:solidFill>
          </a:ln>
        </p:spPr>
      </p:pic>
      <p:sp>
        <p:nvSpPr>
          <p:cNvPr id="21" name="TextBox 20">
            <a:extLst>
              <a:ext uri="{FF2B5EF4-FFF2-40B4-BE49-F238E27FC236}">
                <a16:creationId xmlns:a16="http://schemas.microsoft.com/office/drawing/2014/main" id="{14057637-363F-4BAB-8366-8D5E681E741D}"/>
              </a:ext>
            </a:extLst>
          </p:cNvPr>
          <p:cNvSpPr txBox="1"/>
          <p:nvPr/>
        </p:nvSpPr>
        <p:spPr>
          <a:xfrm>
            <a:off x="196497" y="3004608"/>
            <a:ext cx="5418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buNone/>
            </a:pPr>
            <a:r>
              <a:rPr lang="en-US">
                <a:solidFill>
                  <a:schemeClr val="accent4"/>
                </a:solidFill>
                <a:latin typeface="Arial"/>
                <a:cs typeface="Arial"/>
              </a:rPr>
              <a:t>1</a:t>
            </a:r>
          </a:p>
        </p:txBody>
      </p:sp>
      <p:sp>
        <p:nvSpPr>
          <p:cNvPr id="22" name="TextBox 21">
            <a:extLst>
              <a:ext uri="{FF2B5EF4-FFF2-40B4-BE49-F238E27FC236}">
                <a16:creationId xmlns:a16="http://schemas.microsoft.com/office/drawing/2014/main" id="{CD1B6A19-7F47-4F63-917F-7F67815023FE}"/>
              </a:ext>
            </a:extLst>
          </p:cNvPr>
          <p:cNvSpPr txBox="1"/>
          <p:nvPr/>
        </p:nvSpPr>
        <p:spPr>
          <a:xfrm>
            <a:off x="3230386" y="3315052"/>
            <a:ext cx="5418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buNone/>
            </a:pPr>
            <a:r>
              <a:rPr lang="en-US">
                <a:solidFill>
                  <a:schemeClr val="accent4"/>
                </a:solidFill>
                <a:latin typeface="Arial"/>
                <a:cs typeface="Arial"/>
              </a:rPr>
              <a:t>2</a:t>
            </a:r>
          </a:p>
        </p:txBody>
      </p:sp>
      <p:sp>
        <p:nvSpPr>
          <p:cNvPr id="23" name="TextBox 22">
            <a:extLst>
              <a:ext uri="{FF2B5EF4-FFF2-40B4-BE49-F238E27FC236}">
                <a16:creationId xmlns:a16="http://schemas.microsoft.com/office/drawing/2014/main" id="{884D1C72-1767-4C68-825C-48CF5350C0A3}"/>
              </a:ext>
            </a:extLst>
          </p:cNvPr>
          <p:cNvSpPr txBox="1"/>
          <p:nvPr/>
        </p:nvSpPr>
        <p:spPr>
          <a:xfrm>
            <a:off x="5742164" y="3300941"/>
            <a:ext cx="5418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buNone/>
            </a:pPr>
            <a:r>
              <a:rPr lang="en-US">
                <a:solidFill>
                  <a:schemeClr val="accent4"/>
                </a:solidFill>
                <a:latin typeface="Arial"/>
                <a:cs typeface="Arial"/>
              </a:rPr>
              <a:t>3</a:t>
            </a:r>
          </a:p>
        </p:txBody>
      </p:sp>
    </p:spTree>
    <p:extLst>
      <p:ext uri="{BB962C8B-B14F-4D97-AF65-F5344CB8AC3E}">
        <p14:creationId xmlns:p14="http://schemas.microsoft.com/office/powerpoint/2010/main" val="17626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build="p"/>
      <p:bldP spid="16"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AC162-65CB-4A76-9ABB-12E4E2A9138E}"/>
              </a:ext>
            </a:extLst>
          </p:cNvPr>
          <p:cNvSpPr>
            <a:spLocks noGrp="1"/>
          </p:cNvSpPr>
          <p:nvPr>
            <p:ph type="body" sz="quarter" idx="11"/>
          </p:nvPr>
        </p:nvSpPr>
        <p:spPr/>
        <p:txBody>
          <a:bodyPr/>
          <a:lstStyle/>
          <a:p>
            <a:r>
              <a:rPr lang="en-GB" dirty="0"/>
              <a:t>Activity K: Triangle and rectangle values</a:t>
            </a:r>
          </a:p>
        </p:txBody>
      </p:sp>
      <p:sp>
        <p:nvSpPr>
          <p:cNvPr id="7" name="TextBox 6">
            <a:extLst>
              <a:ext uri="{FF2B5EF4-FFF2-40B4-BE49-F238E27FC236}">
                <a16:creationId xmlns:a16="http://schemas.microsoft.com/office/drawing/2014/main" id="{B282A289-303E-4118-967E-66EA3441E352}"/>
              </a:ext>
            </a:extLst>
          </p:cNvPr>
          <p:cNvSpPr txBox="1"/>
          <p:nvPr/>
        </p:nvSpPr>
        <p:spPr>
          <a:xfrm>
            <a:off x="3540212" y="1170343"/>
            <a:ext cx="4918334" cy="707886"/>
          </a:xfrm>
          <a:prstGeom prst="rect">
            <a:avLst/>
          </a:prstGeom>
          <a:noFill/>
        </p:spPr>
        <p:txBody>
          <a:bodyPr wrap="none" rtlCol="0">
            <a:spAutoFit/>
          </a:bodyPr>
          <a:lstStyle/>
          <a:p>
            <a:pPr>
              <a:buNone/>
            </a:pPr>
            <a:r>
              <a:rPr lang="en-GB" sz="4000" dirty="0">
                <a:solidFill>
                  <a:srgbClr val="595959"/>
                </a:solidFill>
              </a:rPr>
              <a:t>6 ×▲+ 5 × █ + 4 ×▲</a:t>
            </a:r>
          </a:p>
        </p:txBody>
      </p:sp>
      <p:sp>
        <p:nvSpPr>
          <p:cNvPr id="8" name="TextBox 7">
            <a:extLst>
              <a:ext uri="{FF2B5EF4-FFF2-40B4-BE49-F238E27FC236}">
                <a16:creationId xmlns:a16="http://schemas.microsoft.com/office/drawing/2014/main" id="{5D5BB34B-E882-45DA-A7E7-061F3866C5B4}"/>
              </a:ext>
            </a:extLst>
          </p:cNvPr>
          <p:cNvSpPr txBox="1"/>
          <p:nvPr/>
        </p:nvSpPr>
        <p:spPr>
          <a:xfrm>
            <a:off x="418189" y="2156743"/>
            <a:ext cx="4878259" cy="430887"/>
          </a:xfrm>
          <a:prstGeom prst="rect">
            <a:avLst/>
          </a:prstGeom>
          <a:noFill/>
        </p:spPr>
        <p:txBody>
          <a:bodyPr wrap="none" rtlCol="0">
            <a:spAutoFit/>
          </a:bodyPr>
          <a:lstStyle/>
          <a:p>
            <a:pPr>
              <a:buNone/>
            </a:pPr>
            <a:r>
              <a:rPr lang="en-GB" sz="2200" dirty="0"/>
              <a:t>What is the value of the expression if:</a:t>
            </a:r>
          </a:p>
        </p:txBody>
      </p:sp>
      <p:sp>
        <p:nvSpPr>
          <p:cNvPr id="9" name="Action Button: Help 8">
            <a:hlinkClick r:id="" action="ppaction://noaction" highlightClick="1"/>
            <a:extLst>
              <a:ext uri="{FF2B5EF4-FFF2-40B4-BE49-F238E27FC236}">
                <a16:creationId xmlns:a16="http://schemas.microsoft.com/office/drawing/2014/main" id="{BD0F59AE-D947-4840-A495-22E2AC6A5D22}"/>
              </a:ext>
            </a:extLst>
          </p:cNvPr>
          <p:cNvSpPr/>
          <p:nvPr/>
        </p:nvSpPr>
        <p:spPr>
          <a:xfrm>
            <a:off x="324545" y="55856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3BC3B9FE-BAFA-4408-9901-A8DB8C839436}"/>
              </a:ext>
            </a:extLst>
          </p:cNvPr>
          <p:cNvSpPr txBox="1"/>
          <p:nvPr/>
        </p:nvSpPr>
        <p:spPr>
          <a:xfrm>
            <a:off x="1054034" y="5499914"/>
            <a:ext cx="8186948" cy="769441"/>
          </a:xfrm>
          <a:prstGeom prst="rect">
            <a:avLst/>
          </a:prstGeom>
          <a:noFill/>
        </p:spPr>
        <p:txBody>
          <a:bodyPr wrap="square">
            <a:spAutoFit/>
          </a:bodyPr>
          <a:lstStyle/>
          <a:p>
            <a:pPr>
              <a:buNone/>
            </a:pPr>
            <a:r>
              <a:rPr lang="en-GB" sz="2200" dirty="0"/>
              <a:t>Write a different expression using ▲ and █ that would have the same value. </a:t>
            </a:r>
          </a:p>
        </p:txBody>
      </p:sp>
      <p:sp>
        <p:nvSpPr>
          <p:cNvPr id="12" name="TextBox 11">
            <a:extLst>
              <a:ext uri="{FF2B5EF4-FFF2-40B4-BE49-F238E27FC236}">
                <a16:creationId xmlns:a16="http://schemas.microsoft.com/office/drawing/2014/main" id="{3B289409-356E-4C5B-9ACD-BA9A67459005}"/>
              </a:ext>
            </a:extLst>
          </p:cNvPr>
          <p:cNvSpPr txBox="1"/>
          <p:nvPr/>
        </p:nvSpPr>
        <p:spPr>
          <a:xfrm>
            <a:off x="2175162" y="2793054"/>
            <a:ext cx="8492837" cy="1243417"/>
          </a:xfrm>
          <a:prstGeom prst="rect">
            <a:avLst/>
          </a:prstGeom>
          <a:noFill/>
        </p:spPr>
        <p:txBody>
          <a:bodyPr wrap="square" numCol="2">
            <a:spAutoFit/>
          </a:bodyPr>
          <a:lstStyle/>
          <a:p>
            <a:pPr marL="514350" indent="-514350">
              <a:buFont typeface="+mj-lt"/>
              <a:buAutoNum type="alphaLcParenR"/>
            </a:pPr>
            <a:r>
              <a:rPr lang="en-GB" sz="2200" dirty="0"/>
              <a:t>▲= 3 and █ = 0</a:t>
            </a:r>
          </a:p>
          <a:p>
            <a:pPr marL="514350" indent="-514350">
              <a:buFont typeface="+mj-lt"/>
              <a:buAutoNum type="alphaLcParenR"/>
            </a:pPr>
            <a:r>
              <a:rPr lang="en-GB" sz="2200" dirty="0"/>
              <a:t>▲= 0 and █ = 2</a:t>
            </a:r>
          </a:p>
          <a:p>
            <a:pPr marL="514350" indent="-514350">
              <a:buFont typeface="+mj-lt"/>
              <a:buAutoNum type="alphaLcParenR"/>
            </a:pPr>
            <a:r>
              <a:rPr lang="en-GB" sz="2200" dirty="0"/>
              <a:t>▲= 1 and █ = 2</a:t>
            </a:r>
          </a:p>
          <a:p>
            <a:pPr marL="514350" indent="-514350">
              <a:buFont typeface="+mj-lt"/>
              <a:buAutoNum type="alphaLcParenR"/>
            </a:pPr>
            <a:r>
              <a:rPr lang="en-GB" sz="2200" dirty="0"/>
              <a:t>▲= 2 and █ = 3</a:t>
            </a:r>
          </a:p>
          <a:p>
            <a:pPr marL="514350" indent="-514350">
              <a:buFont typeface="+mj-lt"/>
              <a:buAutoNum type="alphaLcParenR"/>
            </a:pPr>
            <a:r>
              <a:rPr lang="en-GB" sz="2200" dirty="0"/>
              <a:t>▲= 4 and █ = 8</a:t>
            </a:r>
          </a:p>
          <a:p>
            <a:pPr marL="514350" indent="-514350">
              <a:buFont typeface="+mj-lt"/>
              <a:buAutoNum type="alphaLcParenR"/>
            </a:pPr>
            <a:r>
              <a:rPr lang="en-GB" sz="2200" dirty="0"/>
              <a:t>▲= 0.5 and █ = 0.5</a:t>
            </a:r>
          </a:p>
        </p:txBody>
      </p:sp>
      <p:sp>
        <p:nvSpPr>
          <p:cNvPr id="13" name="TextBox 12">
            <a:extLst>
              <a:ext uri="{FF2B5EF4-FFF2-40B4-BE49-F238E27FC236}">
                <a16:creationId xmlns:a16="http://schemas.microsoft.com/office/drawing/2014/main" id="{C14774C5-DC98-42BD-AC3C-1191E84A0044}"/>
              </a:ext>
            </a:extLst>
          </p:cNvPr>
          <p:cNvSpPr txBox="1"/>
          <p:nvPr/>
        </p:nvSpPr>
        <p:spPr>
          <a:xfrm>
            <a:off x="418189" y="4538562"/>
            <a:ext cx="6046014" cy="430887"/>
          </a:xfrm>
          <a:prstGeom prst="rect">
            <a:avLst/>
          </a:prstGeom>
          <a:noFill/>
        </p:spPr>
        <p:txBody>
          <a:bodyPr wrap="none" rtlCol="0">
            <a:spAutoFit/>
          </a:bodyPr>
          <a:lstStyle/>
          <a:p>
            <a:pPr>
              <a:buNone/>
            </a:pPr>
            <a:r>
              <a:rPr lang="en-GB" sz="2200" dirty="0"/>
              <a:t>Was there an easier way to find your answers?</a:t>
            </a:r>
          </a:p>
        </p:txBody>
      </p:sp>
    </p:spTree>
    <p:extLst>
      <p:ext uri="{BB962C8B-B14F-4D97-AF65-F5344CB8AC3E}">
        <p14:creationId xmlns:p14="http://schemas.microsoft.com/office/powerpoint/2010/main" val="323493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p:bldP spid="12" grpId="0" build="p"/>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 L</a:t>
            </a:r>
            <a:r>
              <a:rPr lang="en-GB" dirty="0"/>
              <a:t>: Square letters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8FD30528-A312-DF48-9D47-B2596493057D}"/>
              </a:ext>
            </a:extLst>
          </p:cNvPr>
          <p:cNvSpPr txBox="1"/>
          <p:nvPr/>
        </p:nvSpPr>
        <p:spPr>
          <a:xfrm>
            <a:off x="128427" y="1190445"/>
            <a:ext cx="12033031" cy="430887"/>
          </a:xfrm>
          <a:prstGeom prst="rect">
            <a:avLst/>
          </a:prstGeom>
          <a:noFill/>
        </p:spPr>
        <p:txBody>
          <a:bodyPr wrap="square" rtlCol="0">
            <a:spAutoFit/>
          </a:bodyPr>
          <a:lstStyle/>
          <a:p>
            <a:pPr>
              <a:buNone/>
            </a:pPr>
            <a:r>
              <a:rPr lang="en-US" sz="2200" dirty="0"/>
              <a:t>Three tiles are arranged to make a square.</a:t>
            </a:r>
          </a:p>
        </p:txBody>
      </p:sp>
      <p:grpSp>
        <p:nvGrpSpPr>
          <p:cNvPr id="4" name="Group 3">
            <a:extLst>
              <a:ext uri="{FF2B5EF4-FFF2-40B4-BE49-F238E27FC236}">
                <a16:creationId xmlns:a16="http://schemas.microsoft.com/office/drawing/2014/main" id="{30311320-B2CF-4C18-A895-CC27A4C331DC}"/>
              </a:ext>
            </a:extLst>
          </p:cNvPr>
          <p:cNvGrpSpPr/>
          <p:nvPr/>
        </p:nvGrpSpPr>
        <p:grpSpPr>
          <a:xfrm>
            <a:off x="1047944" y="2190887"/>
            <a:ext cx="3467099" cy="3047955"/>
            <a:chOff x="1047944" y="2190887"/>
            <a:chExt cx="3467099" cy="3047955"/>
          </a:xfrm>
        </p:grpSpPr>
        <p:cxnSp>
          <p:nvCxnSpPr>
            <p:cNvPr id="70" name="Straight Arrow Connector 69">
              <a:extLst>
                <a:ext uri="{FF2B5EF4-FFF2-40B4-BE49-F238E27FC236}">
                  <a16:creationId xmlns:a16="http://schemas.microsoft.com/office/drawing/2014/main" id="{DB8350B1-09A2-5747-B50F-8C32C47B1DBF}"/>
                </a:ext>
              </a:extLst>
            </p:cNvPr>
            <p:cNvCxnSpPr>
              <a:cxnSpLocks/>
            </p:cNvCxnSpPr>
            <p:nvPr/>
          </p:nvCxnSpPr>
          <p:spPr>
            <a:xfrm flipH="1">
              <a:off x="1398569" y="5060010"/>
              <a:ext cx="1725283" cy="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C2E44BE-1F09-3744-BBE9-D23A88D8350F}"/>
                </a:ext>
              </a:extLst>
            </p:cNvPr>
            <p:cNvCxnSpPr>
              <a:cxnSpLocks/>
            </p:cNvCxnSpPr>
            <p:nvPr/>
          </p:nvCxnSpPr>
          <p:spPr>
            <a:xfrm flipH="1">
              <a:off x="3123852" y="5060010"/>
              <a:ext cx="1000666" cy="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7F6D231-BF30-C240-A684-F92E45018ED6}"/>
                </a:ext>
              </a:extLst>
            </p:cNvPr>
            <p:cNvSpPr/>
            <p:nvPr/>
          </p:nvSpPr>
          <p:spPr>
            <a:xfrm>
              <a:off x="1398570" y="2190887"/>
              <a:ext cx="1725283" cy="2087816"/>
            </a:xfrm>
            <a:prstGeom prst="rect">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1D365D8-4721-394A-A1E5-927DCAB54E54}"/>
                </a:ext>
              </a:extLst>
            </p:cNvPr>
            <p:cNvSpPr txBox="1"/>
            <p:nvPr/>
          </p:nvSpPr>
          <p:spPr>
            <a:xfrm>
              <a:off x="2085975" y="4869510"/>
              <a:ext cx="371475" cy="369332"/>
            </a:xfrm>
            <a:prstGeom prst="rect">
              <a:avLst/>
            </a:prstGeom>
            <a:solidFill>
              <a:schemeClr val="bg1"/>
            </a:solidFill>
          </p:spPr>
          <p:txBody>
            <a:bodyPr wrap="square" rtlCol="0">
              <a:spAutoFit/>
            </a:bodyPr>
            <a:lstStyle/>
            <a:p>
              <a:pPr>
                <a:buNone/>
              </a:pPr>
              <a:r>
                <a:rPr lang="en-US" sz="1800" i="1">
                  <a:solidFill>
                    <a:schemeClr val="accent4"/>
                  </a:solidFill>
                </a:rPr>
                <a:t>a</a:t>
              </a:r>
            </a:p>
          </p:txBody>
        </p:sp>
        <p:sp>
          <p:nvSpPr>
            <p:cNvPr id="60" name="TextBox 59">
              <a:extLst>
                <a:ext uri="{FF2B5EF4-FFF2-40B4-BE49-F238E27FC236}">
                  <a16:creationId xmlns:a16="http://schemas.microsoft.com/office/drawing/2014/main" id="{F0EC645F-BB01-F447-B434-6A73F853DA17}"/>
                </a:ext>
              </a:extLst>
            </p:cNvPr>
            <p:cNvSpPr txBox="1"/>
            <p:nvPr/>
          </p:nvSpPr>
          <p:spPr>
            <a:xfrm>
              <a:off x="3458833" y="4869510"/>
              <a:ext cx="371475" cy="369332"/>
            </a:xfrm>
            <a:prstGeom prst="rect">
              <a:avLst/>
            </a:prstGeom>
            <a:solidFill>
              <a:schemeClr val="bg1"/>
            </a:solidFill>
          </p:spPr>
          <p:txBody>
            <a:bodyPr wrap="square" rtlCol="0">
              <a:spAutoFit/>
            </a:bodyPr>
            <a:lstStyle/>
            <a:p>
              <a:pPr>
                <a:buNone/>
              </a:pPr>
              <a:r>
                <a:rPr lang="en-US" sz="1800" i="1">
                  <a:solidFill>
                    <a:schemeClr val="accent4"/>
                  </a:solidFill>
                </a:rPr>
                <a:t>b</a:t>
              </a:r>
            </a:p>
          </p:txBody>
        </p:sp>
        <p:cxnSp>
          <p:nvCxnSpPr>
            <p:cNvPr id="64" name="Straight Arrow Connector 63">
              <a:extLst>
                <a:ext uri="{FF2B5EF4-FFF2-40B4-BE49-F238E27FC236}">
                  <a16:creationId xmlns:a16="http://schemas.microsoft.com/office/drawing/2014/main" id="{9663BAC4-F0A7-2C4C-8806-9C043099EB82}"/>
                </a:ext>
              </a:extLst>
            </p:cNvPr>
            <p:cNvCxnSpPr/>
            <p:nvPr/>
          </p:nvCxnSpPr>
          <p:spPr>
            <a:xfrm>
              <a:off x="1208070" y="2190887"/>
              <a:ext cx="0" cy="2077543"/>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7B4A200-EE6C-2644-B068-D347382B75B4}"/>
                </a:ext>
              </a:extLst>
            </p:cNvPr>
            <p:cNvSpPr txBox="1"/>
            <p:nvPr/>
          </p:nvSpPr>
          <p:spPr>
            <a:xfrm>
              <a:off x="1047944" y="3059668"/>
              <a:ext cx="285556" cy="369332"/>
            </a:xfrm>
            <a:prstGeom prst="rect">
              <a:avLst/>
            </a:prstGeom>
            <a:solidFill>
              <a:schemeClr val="bg1"/>
            </a:solidFill>
          </p:spPr>
          <p:txBody>
            <a:bodyPr wrap="square" rtlCol="0">
              <a:spAutoFit/>
            </a:bodyPr>
            <a:lstStyle/>
            <a:p>
              <a:pPr>
                <a:buNone/>
              </a:pPr>
              <a:r>
                <a:rPr lang="en-US" sz="1800" i="1">
                  <a:solidFill>
                    <a:schemeClr val="accent4"/>
                  </a:solidFill>
                </a:rPr>
                <a:t>d</a:t>
              </a:r>
            </a:p>
          </p:txBody>
        </p:sp>
        <p:cxnSp>
          <p:nvCxnSpPr>
            <p:cNvPr id="65" name="Straight Arrow Connector 64">
              <a:extLst>
                <a:ext uri="{FF2B5EF4-FFF2-40B4-BE49-F238E27FC236}">
                  <a16:creationId xmlns:a16="http://schemas.microsoft.com/office/drawing/2014/main" id="{A46C2725-78A5-BD47-89AC-6C74043B8B42}"/>
                </a:ext>
              </a:extLst>
            </p:cNvPr>
            <p:cNvCxnSpPr>
              <a:cxnSpLocks/>
            </p:cNvCxnSpPr>
            <p:nvPr/>
          </p:nvCxnSpPr>
          <p:spPr>
            <a:xfrm>
              <a:off x="4284645" y="2190887"/>
              <a:ext cx="0" cy="2688148"/>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8EFE6CD-2615-884A-B487-23890B2B5ED4}"/>
                </a:ext>
              </a:extLst>
            </p:cNvPr>
            <p:cNvSpPr txBox="1"/>
            <p:nvPr/>
          </p:nvSpPr>
          <p:spPr>
            <a:xfrm>
              <a:off x="4143568" y="3429000"/>
              <a:ext cx="371475" cy="369332"/>
            </a:xfrm>
            <a:prstGeom prst="rect">
              <a:avLst/>
            </a:prstGeom>
            <a:solidFill>
              <a:schemeClr val="bg1"/>
            </a:solidFill>
          </p:spPr>
          <p:txBody>
            <a:bodyPr wrap="square" rtlCol="0">
              <a:spAutoFit/>
            </a:bodyPr>
            <a:lstStyle/>
            <a:p>
              <a:pPr>
                <a:buNone/>
              </a:pPr>
              <a:r>
                <a:rPr lang="en-US" sz="1800" i="1">
                  <a:solidFill>
                    <a:schemeClr val="accent4"/>
                  </a:solidFill>
                </a:rPr>
                <a:t>c</a:t>
              </a:r>
            </a:p>
          </p:txBody>
        </p:sp>
        <p:sp>
          <p:nvSpPr>
            <p:cNvPr id="57" name="Rectangle 56">
              <a:extLst>
                <a:ext uri="{FF2B5EF4-FFF2-40B4-BE49-F238E27FC236}">
                  <a16:creationId xmlns:a16="http://schemas.microsoft.com/office/drawing/2014/main" id="{CA0C6C61-64BE-EA45-889E-B3A14467C598}"/>
                </a:ext>
              </a:extLst>
            </p:cNvPr>
            <p:cNvSpPr/>
            <p:nvPr/>
          </p:nvSpPr>
          <p:spPr>
            <a:xfrm>
              <a:off x="3123854" y="2190887"/>
              <a:ext cx="1000664" cy="2708695"/>
            </a:xfrm>
            <a:prstGeom prst="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5B883E8-9540-354A-BF5B-802BD29D8E3F}"/>
                </a:ext>
              </a:extLst>
            </p:cNvPr>
            <p:cNvSpPr/>
            <p:nvPr/>
          </p:nvSpPr>
          <p:spPr>
            <a:xfrm>
              <a:off x="1398569" y="4278703"/>
              <a:ext cx="1725283" cy="620879"/>
            </a:xfrm>
            <a:prstGeom prst="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42CE14E-C289-8241-86A4-1B1DF0161E74}"/>
              </a:ext>
            </a:extLst>
          </p:cNvPr>
          <p:cNvSpPr txBox="1"/>
          <p:nvPr/>
        </p:nvSpPr>
        <p:spPr>
          <a:xfrm>
            <a:off x="5117122" y="1934308"/>
            <a:ext cx="6699729" cy="2868478"/>
          </a:xfrm>
          <a:prstGeom prst="rect">
            <a:avLst/>
          </a:prstGeom>
          <a:noFill/>
        </p:spPr>
        <p:txBody>
          <a:bodyPr wrap="square" rtlCol="0">
            <a:spAutoFit/>
          </a:bodyPr>
          <a:lstStyle/>
          <a:p>
            <a:pPr>
              <a:buNone/>
            </a:pPr>
            <a:r>
              <a:rPr lang="en-US" sz="2200" dirty="0"/>
              <a:t>Which lengths or areas are given by</a:t>
            </a:r>
            <a:r>
              <a:rPr lang="en-US" sz="2200" i="1" dirty="0"/>
              <a:t>:</a:t>
            </a:r>
          </a:p>
          <a:p>
            <a:pPr marL="396000" indent="-396000">
              <a:buFont typeface="+mj-lt"/>
              <a:buAutoNum type="arabicParenR"/>
            </a:pPr>
            <a:r>
              <a:rPr lang="en-US" sz="2200" dirty="0"/>
              <a:t> </a:t>
            </a:r>
            <a:r>
              <a:rPr lang="en-US" sz="2200" i="1" dirty="0"/>
              <a:t>a + b</a:t>
            </a:r>
          </a:p>
          <a:p>
            <a:pPr marL="396000" indent="-396000">
              <a:buFont typeface="+mj-lt"/>
              <a:buAutoNum type="arabicParenR"/>
            </a:pPr>
            <a:r>
              <a:rPr lang="en-US" sz="2200" dirty="0"/>
              <a:t> </a:t>
            </a:r>
            <a:r>
              <a:rPr lang="en-US" sz="2200" i="1" dirty="0"/>
              <a:t>b + c</a:t>
            </a:r>
          </a:p>
          <a:p>
            <a:pPr marL="396000" indent="-396000">
              <a:buFont typeface="+mj-lt"/>
              <a:buAutoNum type="arabicParenR"/>
            </a:pPr>
            <a:r>
              <a:rPr lang="en-US" sz="2200" dirty="0"/>
              <a:t> </a:t>
            </a:r>
            <a:r>
              <a:rPr lang="en-US" sz="2200" i="1" dirty="0"/>
              <a:t>b × c</a:t>
            </a:r>
          </a:p>
          <a:p>
            <a:pPr marL="396000" indent="-396000">
              <a:buFont typeface="+mj-lt"/>
              <a:buAutoNum type="arabicParenR"/>
            </a:pPr>
            <a:r>
              <a:rPr lang="en-US" sz="2200" dirty="0"/>
              <a:t> </a:t>
            </a:r>
            <a:r>
              <a:rPr lang="en-US" sz="2200" i="1" dirty="0"/>
              <a:t>a × d</a:t>
            </a:r>
          </a:p>
          <a:p>
            <a:pPr marL="396000" indent="-396000">
              <a:buFont typeface="+mj-lt"/>
              <a:buAutoNum type="arabicParenR"/>
            </a:pPr>
            <a:r>
              <a:rPr lang="en-US" sz="2200" dirty="0"/>
              <a:t> </a:t>
            </a:r>
            <a:r>
              <a:rPr lang="en-US" sz="2200" i="1" dirty="0"/>
              <a:t>a × d + b × c</a:t>
            </a:r>
          </a:p>
          <a:p>
            <a:pPr marL="396000" indent="-396000">
              <a:buFont typeface="+mj-lt"/>
              <a:buAutoNum type="arabicParenR"/>
            </a:pPr>
            <a:r>
              <a:rPr lang="en-US" sz="2200" dirty="0"/>
              <a:t> </a:t>
            </a:r>
            <a:r>
              <a:rPr lang="en-US" sz="2200" i="1" dirty="0"/>
              <a:t>c </a:t>
            </a:r>
            <a:r>
              <a:rPr lang="en-US" sz="2200" i="1" dirty="0">
                <a:cs typeface="Arial" panose="020B0604020202020204" pitchFamily="34" charset="0"/>
              </a:rPr>
              <a:t>−</a:t>
            </a:r>
            <a:r>
              <a:rPr lang="en-US" sz="2200" i="1" dirty="0"/>
              <a:t> d </a:t>
            </a:r>
          </a:p>
        </p:txBody>
      </p:sp>
      <p:sp>
        <p:nvSpPr>
          <p:cNvPr id="2" name="TextBox 1">
            <a:extLst>
              <a:ext uri="{FF2B5EF4-FFF2-40B4-BE49-F238E27FC236}">
                <a16:creationId xmlns:a16="http://schemas.microsoft.com/office/drawing/2014/main" id="{CEC667BE-8341-5E47-8B67-85BF6C96FE4E}"/>
              </a:ext>
            </a:extLst>
          </p:cNvPr>
          <p:cNvSpPr txBox="1"/>
          <p:nvPr/>
        </p:nvSpPr>
        <p:spPr>
          <a:xfrm>
            <a:off x="1208070" y="5499914"/>
            <a:ext cx="7124272" cy="769441"/>
          </a:xfrm>
          <a:prstGeom prst="rect">
            <a:avLst/>
          </a:prstGeom>
          <a:noFill/>
        </p:spPr>
        <p:txBody>
          <a:bodyPr wrap="square" rtlCol="0">
            <a:spAutoFit/>
          </a:bodyPr>
          <a:lstStyle/>
          <a:p>
            <a:pPr>
              <a:buNone/>
            </a:pPr>
            <a:r>
              <a:rPr lang="en-US" sz="2200" dirty="0"/>
              <a:t>How many different ways can you write the total perimeter of the square? </a:t>
            </a:r>
          </a:p>
        </p:txBody>
      </p:sp>
    </p:spTree>
    <p:extLst>
      <p:ext uri="{BB962C8B-B14F-4D97-AF65-F5344CB8AC3E}">
        <p14:creationId xmlns:p14="http://schemas.microsoft.com/office/powerpoint/2010/main" val="407826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72" grpId="0" build="p"/>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99725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289932" y="140654"/>
            <a:ext cx="10972800" cy="981075"/>
          </a:xfrm>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2052710102"/>
              </p:ext>
            </p:extLst>
          </p:nvPr>
        </p:nvGraphicFramePr>
        <p:xfrm>
          <a:off x="428263" y="1241051"/>
          <a:ext cx="11076972" cy="3704909"/>
        </p:xfrm>
        <a:graphic>
          <a:graphicData uri="http://schemas.openxmlformats.org/drawingml/2006/table">
            <a:tbl>
              <a:tblPr firstRow="1" bandRow="1">
                <a:tableStyleId>{5940675A-B579-460E-94D1-54222C63F5DA}</a:tableStyleId>
              </a:tblPr>
              <a:tblGrid>
                <a:gridCol w="9375315">
                  <a:extLst>
                    <a:ext uri="{9D8B030D-6E8A-4147-A177-3AD203B41FA5}">
                      <a16:colId xmlns:a16="http://schemas.microsoft.com/office/drawing/2014/main" val="4162930053"/>
                    </a:ext>
                  </a:extLst>
                </a:gridCol>
                <a:gridCol w="1701657">
                  <a:extLst>
                    <a:ext uri="{9D8B030D-6E8A-4147-A177-3AD203B41FA5}">
                      <a16:colId xmlns:a16="http://schemas.microsoft.com/office/drawing/2014/main" val="3250428731"/>
                    </a:ext>
                  </a:extLst>
                </a:gridCol>
              </a:tblGrid>
              <a:tr h="666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j-lt"/>
                          <a:ea typeface="+mn-ea"/>
                          <a:cs typeface="+mn-cs"/>
                        </a:rPr>
                        <a:t>Understand and use the conventions and vocabulary of algebra including forming and              interpreting algebraic expressions and equations</a:t>
                      </a:r>
                    </a:p>
                  </a:txBody>
                  <a:tcPr anchor="ctr">
                    <a:solidFill>
                      <a:schemeClr val="accent2"/>
                    </a:solidFill>
                  </a:tcPr>
                </a:tc>
                <a:tc>
                  <a:txBody>
                    <a:bodyPr/>
                    <a:lstStyle/>
                    <a:p>
                      <a:r>
                        <a:rPr lang="en-GB" sz="1600" b="1" dirty="0">
                          <a:solidFill>
                            <a:schemeClr val="bg1"/>
                          </a:solidFill>
                          <a:latin typeface="+mj-lt"/>
                        </a:rPr>
                        <a:t>Code</a:t>
                      </a:r>
                      <a:endParaRPr lang="en-GB" sz="1600" b="0" dirty="0">
                        <a:solidFill>
                          <a:schemeClr val="bg1"/>
                        </a:solidFill>
                        <a:latin typeface="+mj-lt"/>
                      </a:endParaRPr>
                    </a:p>
                  </a:txBody>
                  <a:tcPr anchor="ctr">
                    <a:solidFill>
                      <a:schemeClr val="accent2"/>
                    </a:solidFill>
                  </a:tcPr>
                </a:tc>
                <a:extLst>
                  <a:ext uri="{0D108BD9-81ED-4DB2-BD59-A6C34878D82A}">
                    <a16:rowId xmlns:a16="http://schemas.microsoft.com/office/drawing/2014/main" val="979699445"/>
                  </a:ext>
                </a:extLst>
              </a:tr>
              <a:tr h="414298">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Understand that a letter can be used to represent a generalised number</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tc>
                <a:tc>
                  <a:txBody>
                    <a:bodyPr/>
                    <a:lstStyle/>
                    <a:p>
                      <a:pPr algn="l" fontAlgn="b"/>
                      <a:r>
                        <a:rPr lang="en-GB" sz="1600" b="0" i="0" u="none" strike="noStrike" dirty="0">
                          <a:solidFill>
                            <a:srgbClr val="595959"/>
                          </a:solidFill>
                          <a:effectLst/>
                          <a:latin typeface="+mj-lt"/>
                        </a:rPr>
                        <a:t>1.4.1.1</a:t>
                      </a:r>
                    </a:p>
                  </a:txBody>
                  <a:tcPr anchor="ctr"/>
                </a:tc>
                <a:extLst>
                  <a:ext uri="{0D108BD9-81ED-4DB2-BD59-A6C34878D82A}">
                    <a16:rowId xmlns:a16="http://schemas.microsoft.com/office/drawing/2014/main" val="1209749094"/>
                  </a:ext>
                </a:extLst>
              </a:tr>
              <a:tr h="600625">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Understand that algebraic notation follows particular conventions and that following these aids clear communication</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tc>
                <a:tc>
                  <a:txBody>
                    <a:bodyPr/>
                    <a:lstStyle/>
                    <a:p>
                      <a:pPr algn="l" fontAlgn="b"/>
                      <a:r>
                        <a:rPr lang="en-GB" sz="1600" b="0" i="0" u="none" strike="noStrike" dirty="0">
                          <a:solidFill>
                            <a:srgbClr val="595959"/>
                          </a:solidFill>
                          <a:effectLst/>
                          <a:latin typeface="+mj-lt"/>
                        </a:rPr>
                        <a:t>1.4.1.2</a:t>
                      </a:r>
                    </a:p>
                  </a:txBody>
                  <a:tcPr anchor="ctr"/>
                </a:tc>
                <a:extLst>
                  <a:ext uri="{0D108BD9-81ED-4DB2-BD59-A6C34878D82A}">
                    <a16:rowId xmlns:a16="http://schemas.microsoft.com/office/drawing/2014/main" val="3394058526"/>
                  </a:ext>
                </a:extLst>
              </a:tr>
              <a:tr h="414298">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Know the meaning of and identify: term, coefficient, factor, product, expression, formula and equation</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tc>
                <a:tc>
                  <a:txBody>
                    <a:bodyPr/>
                    <a:lstStyle/>
                    <a:p>
                      <a:pPr algn="l" fontAlgn="b"/>
                      <a:r>
                        <a:rPr lang="en-GB" sz="1600" b="0" i="0" u="none" strike="noStrike" dirty="0">
                          <a:solidFill>
                            <a:srgbClr val="595959"/>
                          </a:solidFill>
                          <a:effectLst/>
                          <a:latin typeface="+mj-lt"/>
                        </a:rPr>
                        <a:t>1.4.1.3</a:t>
                      </a:r>
                    </a:p>
                  </a:txBody>
                  <a:tcPr anchor="ctr"/>
                </a:tc>
                <a:extLst>
                  <a:ext uri="{0D108BD9-81ED-4DB2-BD59-A6C34878D82A}">
                    <a16:rowId xmlns:a16="http://schemas.microsoft.com/office/drawing/2014/main" val="2441423468"/>
                  </a:ext>
                </a:extLst>
              </a:tr>
              <a:tr h="414298">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Understand and recognise that a letter can be used to represent a specific unknown value or a variable</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tc>
                <a:tc>
                  <a:txBody>
                    <a:bodyPr/>
                    <a:lstStyle/>
                    <a:p>
                      <a:pPr algn="l" fontAlgn="b"/>
                      <a:r>
                        <a:rPr lang="en-GB" sz="1600" b="0" i="0" u="none" strike="noStrike" dirty="0">
                          <a:solidFill>
                            <a:srgbClr val="595959"/>
                          </a:solidFill>
                          <a:effectLst/>
                          <a:latin typeface="+mj-lt"/>
                        </a:rPr>
                        <a:t>1.4.1.4*</a:t>
                      </a:r>
                    </a:p>
                  </a:txBody>
                  <a:tcPr anchor="ctr"/>
                </a:tc>
                <a:extLst>
                  <a:ext uri="{0D108BD9-81ED-4DB2-BD59-A6C34878D82A}">
                    <a16:rowId xmlns:a16="http://schemas.microsoft.com/office/drawing/2014/main" val="1090938869"/>
                  </a:ext>
                </a:extLst>
              </a:tr>
              <a:tr h="414298">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Understand that relationships can be generalised using algebraic statements</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tc>
                <a:tc>
                  <a:txBody>
                    <a:bodyPr/>
                    <a:lstStyle/>
                    <a:p>
                      <a:pPr algn="l" fontAlgn="b"/>
                      <a:r>
                        <a:rPr lang="en-GB" sz="1600" b="0" i="0" u="none" strike="noStrike" dirty="0">
                          <a:solidFill>
                            <a:srgbClr val="595959"/>
                          </a:solidFill>
                          <a:effectLst/>
                          <a:latin typeface="+mj-lt"/>
                        </a:rPr>
                        <a:t>1.4.1.5</a:t>
                      </a:r>
                    </a:p>
                  </a:txBody>
                  <a:tcPr anchor="ctr"/>
                </a:tc>
                <a:extLst>
                  <a:ext uri="{0D108BD9-81ED-4DB2-BD59-A6C34878D82A}">
                    <a16:rowId xmlns:a16="http://schemas.microsoft.com/office/drawing/2014/main" val="958713703"/>
                  </a:ext>
                </a:extLst>
              </a:tr>
              <a:tr h="600625">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Understand that substituting particular values into a generalised algebraic statement gives a sense of how the value of the expression changes</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tc>
                <a:tc>
                  <a:txBody>
                    <a:bodyPr/>
                    <a:lstStyle/>
                    <a:p>
                      <a:pPr algn="l" fontAlgn="b"/>
                      <a:r>
                        <a:rPr lang="en-GB" sz="1600" b="0" i="0" u="none" strike="noStrike" dirty="0">
                          <a:solidFill>
                            <a:srgbClr val="595959"/>
                          </a:solidFill>
                          <a:effectLst/>
                          <a:latin typeface="+mj-lt"/>
                        </a:rPr>
                        <a:t>1.4.1.6</a:t>
                      </a:r>
                    </a:p>
                  </a:txBody>
                  <a:tcPr anchor="ctr"/>
                </a:tc>
                <a:extLst>
                  <a:ext uri="{0D108BD9-81ED-4DB2-BD59-A6C34878D82A}">
                    <a16:rowId xmlns:a16="http://schemas.microsoft.com/office/drawing/2014/main" val="2630190816"/>
                  </a:ext>
                </a:extLst>
              </a:tr>
            </a:tbl>
          </a:graphicData>
        </a:graphic>
      </p:graphicFrame>
      <p:sp>
        <p:nvSpPr>
          <p:cNvPr id="2" name="TextBox 1">
            <a:extLst>
              <a:ext uri="{FF2B5EF4-FFF2-40B4-BE49-F238E27FC236}">
                <a16:creationId xmlns:a16="http://schemas.microsoft.com/office/drawing/2014/main" id="{1C164BE5-109C-4678-BE8B-4006CF375E61}"/>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140687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ABDF01C-0353-42C7-BFCD-1B47A375CED5}"/>
              </a:ext>
            </a:extLst>
          </p:cNvPr>
          <p:cNvPicPr>
            <a:picLocks noChangeAspect="1"/>
          </p:cNvPicPr>
          <p:nvPr/>
        </p:nvPicPr>
        <p:blipFill>
          <a:blip r:embed="rId3"/>
          <a:stretch>
            <a:fillRect/>
          </a:stretch>
        </p:blipFill>
        <p:spPr>
          <a:xfrm>
            <a:off x="96188" y="103189"/>
            <a:ext cx="5772072" cy="1211658"/>
          </a:xfrm>
          <a:prstGeom prst="rect">
            <a:avLst/>
          </a:prstGeom>
        </p:spPr>
      </p:pic>
      <p:pic>
        <p:nvPicPr>
          <p:cNvPr id="29" name="Picture 28">
            <a:extLst>
              <a:ext uri="{FF2B5EF4-FFF2-40B4-BE49-F238E27FC236}">
                <a16:creationId xmlns:a16="http://schemas.microsoft.com/office/drawing/2014/main" id="{76CD6EA8-59D6-4033-BE8B-421A46B23362}"/>
              </a:ext>
            </a:extLst>
          </p:cNvPr>
          <p:cNvPicPr>
            <a:picLocks noChangeAspect="1"/>
          </p:cNvPicPr>
          <p:nvPr/>
        </p:nvPicPr>
        <p:blipFill>
          <a:blip r:embed="rId3"/>
          <a:stretch>
            <a:fillRect/>
          </a:stretch>
        </p:blipFill>
        <p:spPr>
          <a:xfrm>
            <a:off x="96188" y="1415235"/>
            <a:ext cx="5772072" cy="1211658"/>
          </a:xfrm>
          <a:prstGeom prst="rect">
            <a:avLst/>
          </a:prstGeom>
        </p:spPr>
      </p:pic>
      <p:pic>
        <p:nvPicPr>
          <p:cNvPr id="30" name="Picture 29">
            <a:extLst>
              <a:ext uri="{FF2B5EF4-FFF2-40B4-BE49-F238E27FC236}">
                <a16:creationId xmlns:a16="http://schemas.microsoft.com/office/drawing/2014/main" id="{C775BE27-DE02-4654-8315-88E6611B7577}"/>
              </a:ext>
            </a:extLst>
          </p:cNvPr>
          <p:cNvPicPr>
            <a:picLocks noChangeAspect="1"/>
          </p:cNvPicPr>
          <p:nvPr/>
        </p:nvPicPr>
        <p:blipFill>
          <a:blip r:embed="rId3"/>
          <a:stretch>
            <a:fillRect/>
          </a:stretch>
        </p:blipFill>
        <p:spPr>
          <a:xfrm>
            <a:off x="96188" y="2727281"/>
            <a:ext cx="5772072" cy="1211658"/>
          </a:xfrm>
          <a:prstGeom prst="rect">
            <a:avLst/>
          </a:prstGeom>
        </p:spPr>
      </p:pic>
      <p:pic>
        <p:nvPicPr>
          <p:cNvPr id="31" name="Picture 30">
            <a:extLst>
              <a:ext uri="{FF2B5EF4-FFF2-40B4-BE49-F238E27FC236}">
                <a16:creationId xmlns:a16="http://schemas.microsoft.com/office/drawing/2014/main" id="{E4863183-F2F0-490B-A16A-1C4AA0A8E719}"/>
              </a:ext>
            </a:extLst>
          </p:cNvPr>
          <p:cNvPicPr>
            <a:picLocks noChangeAspect="1"/>
          </p:cNvPicPr>
          <p:nvPr/>
        </p:nvPicPr>
        <p:blipFill>
          <a:blip r:embed="rId3"/>
          <a:stretch>
            <a:fillRect/>
          </a:stretch>
        </p:blipFill>
        <p:spPr>
          <a:xfrm>
            <a:off x="96188" y="4039327"/>
            <a:ext cx="5772072" cy="1211658"/>
          </a:xfrm>
          <a:prstGeom prst="rect">
            <a:avLst/>
          </a:prstGeom>
        </p:spPr>
      </p:pic>
      <p:pic>
        <p:nvPicPr>
          <p:cNvPr id="32" name="Picture 31">
            <a:extLst>
              <a:ext uri="{FF2B5EF4-FFF2-40B4-BE49-F238E27FC236}">
                <a16:creationId xmlns:a16="http://schemas.microsoft.com/office/drawing/2014/main" id="{0BB334F3-5BBE-46EB-96E3-60DE039DFBCA}"/>
              </a:ext>
            </a:extLst>
          </p:cNvPr>
          <p:cNvPicPr>
            <a:picLocks noChangeAspect="1"/>
          </p:cNvPicPr>
          <p:nvPr/>
        </p:nvPicPr>
        <p:blipFill>
          <a:blip r:embed="rId3"/>
          <a:stretch>
            <a:fillRect/>
          </a:stretch>
        </p:blipFill>
        <p:spPr>
          <a:xfrm>
            <a:off x="96188" y="5351374"/>
            <a:ext cx="5772072" cy="1211658"/>
          </a:xfrm>
          <a:prstGeom prst="rect">
            <a:avLst/>
          </a:prstGeom>
        </p:spPr>
      </p:pic>
      <p:pic>
        <p:nvPicPr>
          <p:cNvPr id="33" name="Picture 32">
            <a:extLst>
              <a:ext uri="{FF2B5EF4-FFF2-40B4-BE49-F238E27FC236}">
                <a16:creationId xmlns:a16="http://schemas.microsoft.com/office/drawing/2014/main" id="{D02FAF93-04D6-49C9-8126-409ABB805E60}"/>
              </a:ext>
            </a:extLst>
          </p:cNvPr>
          <p:cNvPicPr>
            <a:picLocks noChangeAspect="1"/>
          </p:cNvPicPr>
          <p:nvPr/>
        </p:nvPicPr>
        <p:blipFill>
          <a:blip r:embed="rId3"/>
          <a:stretch>
            <a:fillRect/>
          </a:stretch>
        </p:blipFill>
        <p:spPr>
          <a:xfrm>
            <a:off x="6198451" y="103189"/>
            <a:ext cx="5772072" cy="1211658"/>
          </a:xfrm>
          <a:prstGeom prst="rect">
            <a:avLst/>
          </a:prstGeom>
        </p:spPr>
      </p:pic>
      <p:pic>
        <p:nvPicPr>
          <p:cNvPr id="34" name="Picture 33">
            <a:extLst>
              <a:ext uri="{FF2B5EF4-FFF2-40B4-BE49-F238E27FC236}">
                <a16:creationId xmlns:a16="http://schemas.microsoft.com/office/drawing/2014/main" id="{B93CDB5E-7857-45FC-83E2-B173F0315536}"/>
              </a:ext>
            </a:extLst>
          </p:cNvPr>
          <p:cNvPicPr>
            <a:picLocks noChangeAspect="1"/>
          </p:cNvPicPr>
          <p:nvPr/>
        </p:nvPicPr>
        <p:blipFill>
          <a:blip r:embed="rId3"/>
          <a:stretch>
            <a:fillRect/>
          </a:stretch>
        </p:blipFill>
        <p:spPr>
          <a:xfrm>
            <a:off x="6198451" y="1415235"/>
            <a:ext cx="5772072" cy="1211658"/>
          </a:xfrm>
          <a:prstGeom prst="rect">
            <a:avLst/>
          </a:prstGeom>
        </p:spPr>
      </p:pic>
      <p:pic>
        <p:nvPicPr>
          <p:cNvPr id="35" name="Picture 34">
            <a:extLst>
              <a:ext uri="{FF2B5EF4-FFF2-40B4-BE49-F238E27FC236}">
                <a16:creationId xmlns:a16="http://schemas.microsoft.com/office/drawing/2014/main" id="{6F7CB4DA-975E-4363-9C27-35B5B9B84A9E}"/>
              </a:ext>
            </a:extLst>
          </p:cNvPr>
          <p:cNvPicPr>
            <a:picLocks noChangeAspect="1"/>
          </p:cNvPicPr>
          <p:nvPr/>
        </p:nvPicPr>
        <p:blipFill>
          <a:blip r:embed="rId3"/>
          <a:stretch>
            <a:fillRect/>
          </a:stretch>
        </p:blipFill>
        <p:spPr>
          <a:xfrm>
            <a:off x="6198451" y="2727281"/>
            <a:ext cx="5772072" cy="1211658"/>
          </a:xfrm>
          <a:prstGeom prst="rect">
            <a:avLst/>
          </a:prstGeom>
        </p:spPr>
      </p:pic>
      <p:pic>
        <p:nvPicPr>
          <p:cNvPr id="36" name="Picture 35">
            <a:extLst>
              <a:ext uri="{FF2B5EF4-FFF2-40B4-BE49-F238E27FC236}">
                <a16:creationId xmlns:a16="http://schemas.microsoft.com/office/drawing/2014/main" id="{6A650732-DCBD-4E25-A87B-4EEE5D61B8D3}"/>
              </a:ext>
            </a:extLst>
          </p:cNvPr>
          <p:cNvPicPr>
            <a:picLocks noChangeAspect="1"/>
          </p:cNvPicPr>
          <p:nvPr/>
        </p:nvPicPr>
        <p:blipFill>
          <a:blip r:embed="rId3"/>
          <a:stretch>
            <a:fillRect/>
          </a:stretch>
        </p:blipFill>
        <p:spPr>
          <a:xfrm>
            <a:off x="6198451" y="4039327"/>
            <a:ext cx="5772072" cy="1211658"/>
          </a:xfrm>
          <a:prstGeom prst="rect">
            <a:avLst/>
          </a:prstGeom>
        </p:spPr>
      </p:pic>
      <p:pic>
        <p:nvPicPr>
          <p:cNvPr id="37" name="Picture 36">
            <a:extLst>
              <a:ext uri="{FF2B5EF4-FFF2-40B4-BE49-F238E27FC236}">
                <a16:creationId xmlns:a16="http://schemas.microsoft.com/office/drawing/2014/main" id="{0B5A4612-5663-4130-922D-A556AB8F7A32}"/>
              </a:ext>
            </a:extLst>
          </p:cNvPr>
          <p:cNvPicPr>
            <a:picLocks noChangeAspect="1"/>
          </p:cNvPicPr>
          <p:nvPr/>
        </p:nvPicPr>
        <p:blipFill>
          <a:blip r:embed="rId3"/>
          <a:stretch>
            <a:fillRect/>
          </a:stretch>
        </p:blipFill>
        <p:spPr>
          <a:xfrm>
            <a:off x="6198451" y="5351374"/>
            <a:ext cx="5772072" cy="1211658"/>
          </a:xfrm>
          <a:prstGeom prst="rect">
            <a:avLst/>
          </a:prstGeom>
        </p:spPr>
      </p:pic>
    </p:spTree>
    <p:extLst>
      <p:ext uri="{BB962C8B-B14F-4D97-AF65-F5344CB8AC3E}">
        <p14:creationId xmlns:p14="http://schemas.microsoft.com/office/powerpoint/2010/main" val="4175299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4AE4F5-9147-4EB1-B425-C442909D6C55}"/>
              </a:ext>
            </a:extLst>
          </p:cNvPr>
          <p:cNvPicPr>
            <a:picLocks noChangeAspect="1"/>
          </p:cNvPicPr>
          <p:nvPr/>
        </p:nvPicPr>
        <p:blipFill>
          <a:blip r:embed="rId3"/>
          <a:stretch>
            <a:fillRect/>
          </a:stretch>
        </p:blipFill>
        <p:spPr>
          <a:xfrm>
            <a:off x="297098" y="1202550"/>
            <a:ext cx="5772072" cy="1211658"/>
          </a:xfrm>
          <a:prstGeom prst="rect">
            <a:avLst/>
          </a:prstGeom>
        </p:spPr>
      </p:pic>
      <p:pic>
        <p:nvPicPr>
          <p:cNvPr id="3" name="Picture 2">
            <a:extLst>
              <a:ext uri="{FF2B5EF4-FFF2-40B4-BE49-F238E27FC236}">
                <a16:creationId xmlns:a16="http://schemas.microsoft.com/office/drawing/2014/main" id="{524BF362-9C99-4BAC-846A-E8B2F4813C68}"/>
              </a:ext>
            </a:extLst>
          </p:cNvPr>
          <p:cNvPicPr>
            <a:picLocks noChangeAspect="1"/>
          </p:cNvPicPr>
          <p:nvPr/>
        </p:nvPicPr>
        <p:blipFill>
          <a:blip r:embed="rId4"/>
          <a:stretch>
            <a:fillRect/>
          </a:stretch>
        </p:blipFill>
        <p:spPr>
          <a:xfrm>
            <a:off x="297098" y="4065431"/>
            <a:ext cx="5761091" cy="1211658"/>
          </a:xfrm>
          <a:prstGeom prst="rect">
            <a:avLst/>
          </a:prstGeom>
        </p:spPr>
      </p:pic>
      <p:pic>
        <p:nvPicPr>
          <p:cNvPr id="4" name="Picture 3">
            <a:extLst>
              <a:ext uri="{FF2B5EF4-FFF2-40B4-BE49-F238E27FC236}">
                <a16:creationId xmlns:a16="http://schemas.microsoft.com/office/drawing/2014/main" id="{91B6631F-8265-417F-BD07-ACFE18EDC400}"/>
              </a:ext>
            </a:extLst>
          </p:cNvPr>
          <p:cNvPicPr>
            <a:picLocks noChangeAspect="1"/>
          </p:cNvPicPr>
          <p:nvPr/>
        </p:nvPicPr>
        <p:blipFill>
          <a:blip r:embed="rId5"/>
          <a:stretch>
            <a:fillRect/>
          </a:stretch>
        </p:blipFill>
        <p:spPr>
          <a:xfrm>
            <a:off x="6185828" y="1202550"/>
            <a:ext cx="5761094" cy="1211658"/>
          </a:xfrm>
          <a:prstGeom prst="rect">
            <a:avLst/>
          </a:prstGeom>
        </p:spPr>
      </p:pic>
      <p:pic>
        <p:nvPicPr>
          <p:cNvPr id="5" name="Picture 4">
            <a:extLst>
              <a:ext uri="{FF2B5EF4-FFF2-40B4-BE49-F238E27FC236}">
                <a16:creationId xmlns:a16="http://schemas.microsoft.com/office/drawing/2014/main" id="{32AC923E-2F9B-47B1-BB6F-B9D5699A11FC}"/>
              </a:ext>
            </a:extLst>
          </p:cNvPr>
          <p:cNvPicPr>
            <a:picLocks noChangeAspect="1"/>
          </p:cNvPicPr>
          <p:nvPr/>
        </p:nvPicPr>
        <p:blipFill>
          <a:blip r:embed="rId6"/>
          <a:stretch>
            <a:fillRect/>
          </a:stretch>
        </p:blipFill>
        <p:spPr>
          <a:xfrm>
            <a:off x="6133813" y="4039345"/>
            <a:ext cx="5876109" cy="1263830"/>
          </a:xfrm>
          <a:prstGeom prst="rect">
            <a:avLst/>
          </a:prstGeom>
        </p:spPr>
      </p:pic>
    </p:spTree>
    <p:extLst>
      <p:ext uri="{BB962C8B-B14F-4D97-AF65-F5344CB8AC3E}">
        <p14:creationId xmlns:p14="http://schemas.microsoft.com/office/powerpoint/2010/main" val="1908931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D11158-96F7-41B5-A303-F39B09725250}"/>
              </a:ext>
            </a:extLst>
          </p:cNvPr>
          <p:cNvSpPr txBox="1"/>
          <p:nvPr/>
        </p:nvSpPr>
        <p:spPr>
          <a:xfrm>
            <a:off x="3318012" y="686555"/>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11" name="TextBox 10">
            <a:extLst>
              <a:ext uri="{FF2B5EF4-FFF2-40B4-BE49-F238E27FC236}">
                <a16:creationId xmlns:a16="http://schemas.microsoft.com/office/drawing/2014/main" id="{06B8AC9E-4DE4-412D-ACD1-7C2DB60BDBCA}"/>
              </a:ext>
            </a:extLst>
          </p:cNvPr>
          <p:cNvSpPr txBox="1"/>
          <p:nvPr/>
        </p:nvSpPr>
        <p:spPr>
          <a:xfrm>
            <a:off x="96766" y="686555"/>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13" name="TextBox 12">
            <a:extLst>
              <a:ext uri="{FF2B5EF4-FFF2-40B4-BE49-F238E27FC236}">
                <a16:creationId xmlns:a16="http://schemas.microsoft.com/office/drawing/2014/main" id="{373DBD6C-8C28-44C3-A8E1-FB9550366604}"/>
              </a:ext>
            </a:extLst>
          </p:cNvPr>
          <p:cNvSpPr txBox="1"/>
          <p:nvPr/>
        </p:nvSpPr>
        <p:spPr>
          <a:xfrm>
            <a:off x="96766" y="166178"/>
            <a:ext cx="1385041" cy="369332"/>
          </a:xfrm>
          <a:prstGeom prst="rect">
            <a:avLst/>
          </a:prstGeom>
          <a:noFill/>
        </p:spPr>
        <p:txBody>
          <a:bodyPr wrap="square">
            <a:spAutoFit/>
          </a:bodyPr>
          <a:lstStyle/>
          <a:p>
            <a:pPr>
              <a:buNone/>
            </a:pPr>
            <a:r>
              <a:rPr lang="en-GB" sz="1800" b="1" dirty="0">
                <a:solidFill>
                  <a:srgbClr val="585858"/>
                </a:solidFill>
              </a:rPr>
              <a:t>Medium:</a:t>
            </a:r>
          </a:p>
        </p:txBody>
      </p:sp>
      <p:sp>
        <p:nvSpPr>
          <p:cNvPr id="15" name="TextBox 14">
            <a:extLst>
              <a:ext uri="{FF2B5EF4-FFF2-40B4-BE49-F238E27FC236}">
                <a16:creationId xmlns:a16="http://schemas.microsoft.com/office/drawing/2014/main" id="{FD74AA3F-C591-4561-8416-7D2A27A192A3}"/>
              </a:ext>
            </a:extLst>
          </p:cNvPr>
          <p:cNvSpPr txBox="1"/>
          <p:nvPr/>
        </p:nvSpPr>
        <p:spPr>
          <a:xfrm>
            <a:off x="3318012" y="130083"/>
            <a:ext cx="1714500" cy="369332"/>
          </a:xfrm>
          <a:prstGeom prst="rect">
            <a:avLst/>
          </a:prstGeom>
          <a:noFill/>
        </p:spPr>
        <p:txBody>
          <a:bodyPr wrap="square">
            <a:spAutoFit/>
          </a:bodyPr>
          <a:lstStyle/>
          <a:p>
            <a:pPr>
              <a:buNone/>
            </a:pPr>
            <a:r>
              <a:rPr lang="en-GB" sz="1800" b="1" dirty="0">
                <a:solidFill>
                  <a:srgbClr val="585858"/>
                </a:solidFill>
              </a:rPr>
              <a:t>Well done:</a:t>
            </a:r>
          </a:p>
        </p:txBody>
      </p:sp>
      <p:sp>
        <p:nvSpPr>
          <p:cNvPr id="16" name="TextBox 15">
            <a:extLst>
              <a:ext uri="{FF2B5EF4-FFF2-40B4-BE49-F238E27FC236}">
                <a16:creationId xmlns:a16="http://schemas.microsoft.com/office/drawing/2014/main" id="{75D1ABDE-9D8B-4D38-B300-B5D25EA9D0B5}"/>
              </a:ext>
            </a:extLst>
          </p:cNvPr>
          <p:cNvSpPr txBox="1"/>
          <p:nvPr/>
        </p:nvSpPr>
        <p:spPr>
          <a:xfrm>
            <a:off x="3318012" y="1440534"/>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17" name="TextBox 16">
            <a:extLst>
              <a:ext uri="{FF2B5EF4-FFF2-40B4-BE49-F238E27FC236}">
                <a16:creationId xmlns:a16="http://schemas.microsoft.com/office/drawing/2014/main" id="{43804597-A328-404B-91DA-3A2B4AB5880D}"/>
              </a:ext>
            </a:extLst>
          </p:cNvPr>
          <p:cNvSpPr txBox="1"/>
          <p:nvPr/>
        </p:nvSpPr>
        <p:spPr>
          <a:xfrm>
            <a:off x="96766" y="1440534"/>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18" name="TextBox 17">
            <a:extLst>
              <a:ext uri="{FF2B5EF4-FFF2-40B4-BE49-F238E27FC236}">
                <a16:creationId xmlns:a16="http://schemas.microsoft.com/office/drawing/2014/main" id="{2F793A46-8850-47AD-81F4-46728D8DFE44}"/>
              </a:ext>
            </a:extLst>
          </p:cNvPr>
          <p:cNvSpPr txBox="1"/>
          <p:nvPr/>
        </p:nvSpPr>
        <p:spPr>
          <a:xfrm>
            <a:off x="3318012" y="2194513"/>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19" name="TextBox 18">
            <a:extLst>
              <a:ext uri="{FF2B5EF4-FFF2-40B4-BE49-F238E27FC236}">
                <a16:creationId xmlns:a16="http://schemas.microsoft.com/office/drawing/2014/main" id="{E6278B11-6CFA-4276-BC69-8828009C21BF}"/>
              </a:ext>
            </a:extLst>
          </p:cNvPr>
          <p:cNvSpPr txBox="1"/>
          <p:nvPr/>
        </p:nvSpPr>
        <p:spPr>
          <a:xfrm>
            <a:off x="96766" y="2194513"/>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22" name="TextBox 21">
            <a:extLst>
              <a:ext uri="{FF2B5EF4-FFF2-40B4-BE49-F238E27FC236}">
                <a16:creationId xmlns:a16="http://schemas.microsoft.com/office/drawing/2014/main" id="{BA1BDF92-F6A8-4068-8959-6077F32E51D2}"/>
              </a:ext>
            </a:extLst>
          </p:cNvPr>
          <p:cNvSpPr txBox="1"/>
          <p:nvPr/>
        </p:nvSpPr>
        <p:spPr>
          <a:xfrm>
            <a:off x="3318012" y="2948492"/>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23" name="TextBox 22">
            <a:extLst>
              <a:ext uri="{FF2B5EF4-FFF2-40B4-BE49-F238E27FC236}">
                <a16:creationId xmlns:a16="http://schemas.microsoft.com/office/drawing/2014/main" id="{CC3FC9AF-BAE2-4C68-A9AE-AEC9635F952A}"/>
              </a:ext>
            </a:extLst>
          </p:cNvPr>
          <p:cNvSpPr txBox="1"/>
          <p:nvPr/>
        </p:nvSpPr>
        <p:spPr>
          <a:xfrm>
            <a:off x="96766" y="2948492"/>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24" name="TextBox 23">
            <a:extLst>
              <a:ext uri="{FF2B5EF4-FFF2-40B4-BE49-F238E27FC236}">
                <a16:creationId xmlns:a16="http://schemas.microsoft.com/office/drawing/2014/main" id="{8A9CE09C-2941-433F-9D4D-B6AECFC3DA91}"/>
              </a:ext>
            </a:extLst>
          </p:cNvPr>
          <p:cNvSpPr txBox="1"/>
          <p:nvPr/>
        </p:nvSpPr>
        <p:spPr>
          <a:xfrm>
            <a:off x="3318012" y="3702471"/>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25" name="TextBox 24">
            <a:extLst>
              <a:ext uri="{FF2B5EF4-FFF2-40B4-BE49-F238E27FC236}">
                <a16:creationId xmlns:a16="http://schemas.microsoft.com/office/drawing/2014/main" id="{83173D68-4F06-456D-89DB-1D06454E341D}"/>
              </a:ext>
            </a:extLst>
          </p:cNvPr>
          <p:cNvSpPr txBox="1"/>
          <p:nvPr/>
        </p:nvSpPr>
        <p:spPr>
          <a:xfrm>
            <a:off x="96766" y="3702471"/>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26" name="TextBox 25">
            <a:extLst>
              <a:ext uri="{FF2B5EF4-FFF2-40B4-BE49-F238E27FC236}">
                <a16:creationId xmlns:a16="http://schemas.microsoft.com/office/drawing/2014/main" id="{8E6D99E1-1744-44FB-94B3-2D23D5D73BEA}"/>
              </a:ext>
            </a:extLst>
          </p:cNvPr>
          <p:cNvSpPr txBox="1"/>
          <p:nvPr/>
        </p:nvSpPr>
        <p:spPr>
          <a:xfrm>
            <a:off x="3318012" y="4456450"/>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27" name="TextBox 26">
            <a:extLst>
              <a:ext uri="{FF2B5EF4-FFF2-40B4-BE49-F238E27FC236}">
                <a16:creationId xmlns:a16="http://schemas.microsoft.com/office/drawing/2014/main" id="{D2EB673C-1A56-4DBC-B3FE-735CA500B94F}"/>
              </a:ext>
            </a:extLst>
          </p:cNvPr>
          <p:cNvSpPr txBox="1"/>
          <p:nvPr/>
        </p:nvSpPr>
        <p:spPr>
          <a:xfrm>
            <a:off x="96766" y="4456450"/>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28" name="TextBox 27">
            <a:extLst>
              <a:ext uri="{FF2B5EF4-FFF2-40B4-BE49-F238E27FC236}">
                <a16:creationId xmlns:a16="http://schemas.microsoft.com/office/drawing/2014/main" id="{8908E438-AFF4-4ABE-9E54-FF2A0752206F}"/>
              </a:ext>
            </a:extLst>
          </p:cNvPr>
          <p:cNvSpPr txBox="1"/>
          <p:nvPr/>
        </p:nvSpPr>
        <p:spPr>
          <a:xfrm>
            <a:off x="3318012" y="5210429"/>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29" name="TextBox 28">
            <a:extLst>
              <a:ext uri="{FF2B5EF4-FFF2-40B4-BE49-F238E27FC236}">
                <a16:creationId xmlns:a16="http://schemas.microsoft.com/office/drawing/2014/main" id="{0CDF12D4-2BCA-41F4-95DE-30205C79E3BC}"/>
              </a:ext>
            </a:extLst>
          </p:cNvPr>
          <p:cNvSpPr txBox="1"/>
          <p:nvPr/>
        </p:nvSpPr>
        <p:spPr>
          <a:xfrm>
            <a:off x="96766" y="5210429"/>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30" name="TextBox 29">
            <a:extLst>
              <a:ext uri="{FF2B5EF4-FFF2-40B4-BE49-F238E27FC236}">
                <a16:creationId xmlns:a16="http://schemas.microsoft.com/office/drawing/2014/main" id="{DDE9B793-C3DE-42E1-9696-061CE4E05E32}"/>
              </a:ext>
            </a:extLst>
          </p:cNvPr>
          <p:cNvSpPr txBox="1"/>
          <p:nvPr/>
        </p:nvSpPr>
        <p:spPr>
          <a:xfrm>
            <a:off x="3318012" y="5964408"/>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31" name="TextBox 30">
            <a:extLst>
              <a:ext uri="{FF2B5EF4-FFF2-40B4-BE49-F238E27FC236}">
                <a16:creationId xmlns:a16="http://schemas.microsoft.com/office/drawing/2014/main" id="{3B1E636F-6535-4D14-AD56-CC38D7B95F96}"/>
              </a:ext>
            </a:extLst>
          </p:cNvPr>
          <p:cNvSpPr txBox="1"/>
          <p:nvPr/>
        </p:nvSpPr>
        <p:spPr>
          <a:xfrm>
            <a:off x="96766" y="5964408"/>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32" name="TextBox 31">
            <a:extLst>
              <a:ext uri="{FF2B5EF4-FFF2-40B4-BE49-F238E27FC236}">
                <a16:creationId xmlns:a16="http://schemas.microsoft.com/office/drawing/2014/main" id="{8742779D-A421-43D3-8B2C-46C8BA43B7E4}"/>
              </a:ext>
            </a:extLst>
          </p:cNvPr>
          <p:cNvSpPr txBox="1"/>
          <p:nvPr/>
        </p:nvSpPr>
        <p:spPr>
          <a:xfrm>
            <a:off x="9489847" y="686555"/>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33" name="TextBox 32">
            <a:extLst>
              <a:ext uri="{FF2B5EF4-FFF2-40B4-BE49-F238E27FC236}">
                <a16:creationId xmlns:a16="http://schemas.microsoft.com/office/drawing/2014/main" id="{71779ECA-89D4-4A61-9A1F-0AED4C897794}"/>
              </a:ext>
            </a:extLst>
          </p:cNvPr>
          <p:cNvSpPr txBox="1"/>
          <p:nvPr/>
        </p:nvSpPr>
        <p:spPr>
          <a:xfrm>
            <a:off x="6268601" y="686555"/>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34" name="TextBox 33">
            <a:extLst>
              <a:ext uri="{FF2B5EF4-FFF2-40B4-BE49-F238E27FC236}">
                <a16:creationId xmlns:a16="http://schemas.microsoft.com/office/drawing/2014/main" id="{B9591BAE-5E67-4D6D-B151-5AC9E8C547EB}"/>
              </a:ext>
            </a:extLst>
          </p:cNvPr>
          <p:cNvSpPr txBox="1"/>
          <p:nvPr/>
        </p:nvSpPr>
        <p:spPr>
          <a:xfrm>
            <a:off x="6268601" y="166178"/>
            <a:ext cx="1385041" cy="369332"/>
          </a:xfrm>
          <a:prstGeom prst="rect">
            <a:avLst/>
          </a:prstGeom>
          <a:noFill/>
        </p:spPr>
        <p:txBody>
          <a:bodyPr wrap="square">
            <a:spAutoFit/>
          </a:bodyPr>
          <a:lstStyle/>
          <a:p>
            <a:pPr>
              <a:buNone/>
            </a:pPr>
            <a:r>
              <a:rPr lang="en-GB" sz="1800" b="1" dirty="0">
                <a:solidFill>
                  <a:srgbClr val="585858"/>
                </a:solidFill>
              </a:rPr>
              <a:t>Medium:</a:t>
            </a:r>
          </a:p>
        </p:txBody>
      </p:sp>
      <p:sp>
        <p:nvSpPr>
          <p:cNvPr id="35" name="TextBox 34">
            <a:extLst>
              <a:ext uri="{FF2B5EF4-FFF2-40B4-BE49-F238E27FC236}">
                <a16:creationId xmlns:a16="http://schemas.microsoft.com/office/drawing/2014/main" id="{9816B71D-8944-4503-A7AC-8D11B79EA655}"/>
              </a:ext>
            </a:extLst>
          </p:cNvPr>
          <p:cNvSpPr txBox="1"/>
          <p:nvPr/>
        </p:nvSpPr>
        <p:spPr>
          <a:xfrm>
            <a:off x="9489847" y="130083"/>
            <a:ext cx="1714500" cy="369332"/>
          </a:xfrm>
          <a:prstGeom prst="rect">
            <a:avLst/>
          </a:prstGeom>
          <a:noFill/>
        </p:spPr>
        <p:txBody>
          <a:bodyPr wrap="square">
            <a:spAutoFit/>
          </a:bodyPr>
          <a:lstStyle/>
          <a:p>
            <a:pPr>
              <a:buNone/>
            </a:pPr>
            <a:r>
              <a:rPr lang="en-GB" sz="1800" b="1" dirty="0">
                <a:solidFill>
                  <a:srgbClr val="585858"/>
                </a:solidFill>
              </a:rPr>
              <a:t>Well done:</a:t>
            </a:r>
          </a:p>
        </p:txBody>
      </p:sp>
      <p:sp>
        <p:nvSpPr>
          <p:cNvPr id="36" name="TextBox 35">
            <a:extLst>
              <a:ext uri="{FF2B5EF4-FFF2-40B4-BE49-F238E27FC236}">
                <a16:creationId xmlns:a16="http://schemas.microsoft.com/office/drawing/2014/main" id="{FE6E3830-D609-47D8-96BF-DA13CCF53834}"/>
              </a:ext>
            </a:extLst>
          </p:cNvPr>
          <p:cNvSpPr txBox="1"/>
          <p:nvPr/>
        </p:nvSpPr>
        <p:spPr>
          <a:xfrm>
            <a:off x="9489847" y="1440534"/>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37" name="TextBox 36">
            <a:extLst>
              <a:ext uri="{FF2B5EF4-FFF2-40B4-BE49-F238E27FC236}">
                <a16:creationId xmlns:a16="http://schemas.microsoft.com/office/drawing/2014/main" id="{68D5A0DC-051E-4ACC-8AB3-BDFD8A4B4240}"/>
              </a:ext>
            </a:extLst>
          </p:cNvPr>
          <p:cNvSpPr txBox="1"/>
          <p:nvPr/>
        </p:nvSpPr>
        <p:spPr>
          <a:xfrm>
            <a:off x="6268601" y="1440534"/>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38" name="TextBox 37">
            <a:extLst>
              <a:ext uri="{FF2B5EF4-FFF2-40B4-BE49-F238E27FC236}">
                <a16:creationId xmlns:a16="http://schemas.microsoft.com/office/drawing/2014/main" id="{5E329F53-77B6-4B8E-9CF0-52C8B898387E}"/>
              </a:ext>
            </a:extLst>
          </p:cNvPr>
          <p:cNvSpPr txBox="1"/>
          <p:nvPr/>
        </p:nvSpPr>
        <p:spPr>
          <a:xfrm>
            <a:off x="9489847" y="2194513"/>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39" name="TextBox 38">
            <a:extLst>
              <a:ext uri="{FF2B5EF4-FFF2-40B4-BE49-F238E27FC236}">
                <a16:creationId xmlns:a16="http://schemas.microsoft.com/office/drawing/2014/main" id="{9DD7DDCF-0089-4648-82D2-446B4F4A771C}"/>
              </a:ext>
            </a:extLst>
          </p:cNvPr>
          <p:cNvSpPr txBox="1"/>
          <p:nvPr/>
        </p:nvSpPr>
        <p:spPr>
          <a:xfrm>
            <a:off x="6268601" y="2194513"/>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40" name="TextBox 39">
            <a:extLst>
              <a:ext uri="{FF2B5EF4-FFF2-40B4-BE49-F238E27FC236}">
                <a16:creationId xmlns:a16="http://schemas.microsoft.com/office/drawing/2014/main" id="{CFDFBCE2-2D71-4AA2-B28F-D345DFC5C058}"/>
              </a:ext>
            </a:extLst>
          </p:cNvPr>
          <p:cNvSpPr txBox="1"/>
          <p:nvPr/>
        </p:nvSpPr>
        <p:spPr>
          <a:xfrm>
            <a:off x="9489847" y="2948492"/>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41" name="TextBox 40">
            <a:extLst>
              <a:ext uri="{FF2B5EF4-FFF2-40B4-BE49-F238E27FC236}">
                <a16:creationId xmlns:a16="http://schemas.microsoft.com/office/drawing/2014/main" id="{AA92F30C-6595-43F7-A6F8-599346201BA2}"/>
              </a:ext>
            </a:extLst>
          </p:cNvPr>
          <p:cNvSpPr txBox="1"/>
          <p:nvPr/>
        </p:nvSpPr>
        <p:spPr>
          <a:xfrm>
            <a:off x="6268601" y="2948492"/>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42" name="TextBox 41">
            <a:extLst>
              <a:ext uri="{FF2B5EF4-FFF2-40B4-BE49-F238E27FC236}">
                <a16:creationId xmlns:a16="http://schemas.microsoft.com/office/drawing/2014/main" id="{FD4F9BE8-4B94-4F52-B1D3-D6B2FE399BA4}"/>
              </a:ext>
            </a:extLst>
          </p:cNvPr>
          <p:cNvSpPr txBox="1"/>
          <p:nvPr/>
        </p:nvSpPr>
        <p:spPr>
          <a:xfrm>
            <a:off x="9489847" y="3702471"/>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43" name="TextBox 42">
            <a:extLst>
              <a:ext uri="{FF2B5EF4-FFF2-40B4-BE49-F238E27FC236}">
                <a16:creationId xmlns:a16="http://schemas.microsoft.com/office/drawing/2014/main" id="{D3122DCB-9D52-439E-8C10-54AF66D938F5}"/>
              </a:ext>
            </a:extLst>
          </p:cNvPr>
          <p:cNvSpPr txBox="1"/>
          <p:nvPr/>
        </p:nvSpPr>
        <p:spPr>
          <a:xfrm>
            <a:off x="6268601" y="3702471"/>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44" name="TextBox 43">
            <a:extLst>
              <a:ext uri="{FF2B5EF4-FFF2-40B4-BE49-F238E27FC236}">
                <a16:creationId xmlns:a16="http://schemas.microsoft.com/office/drawing/2014/main" id="{9127DE21-BF51-41FF-9A5D-DC26C4D8FFCC}"/>
              </a:ext>
            </a:extLst>
          </p:cNvPr>
          <p:cNvSpPr txBox="1"/>
          <p:nvPr/>
        </p:nvSpPr>
        <p:spPr>
          <a:xfrm>
            <a:off x="9489847" y="4456450"/>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45" name="TextBox 44">
            <a:extLst>
              <a:ext uri="{FF2B5EF4-FFF2-40B4-BE49-F238E27FC236}">
                <a16:creationId xmlns:a16="http://schemas.microsoft.com/office/drawing/2014/main" id="{C3999EB0-CD9E-4801-869E-DA7EA35413F4}"/>
              </a:ext>
            </a:extLst>
          </p:cNvPr>
          <p:cNvSpPr txBox="1"/>
          <p:nvPr/>
        </p:nvSpPr>
        <p:spPr>
          <a:xfrm>
            <a:off x="6268601" y="4456450"/>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46" name="TextBox 45">
            <a:extLst>
              <a:ext uri="{FF2B5EF4-FFF2-40B4-BE49-F238E27FC236}">
                <a16:creationId xmlns:a16="http://schemas.microsoft.com/office/drawing/2014/main" id="{B4E15C0C-FC80-4415-A1DA-D3A0FF195911}"/>
              </a:ext>
            </a:extLst>
          </p:cNvPr>
          <p:cNvSpPr txBox="1"/>
          <p:nvPr/>
        </p:nvSpPr>
        <p:spPr>
          <a:xfrm>
            <a:off x="9489847" y="5210429"/>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47" name="TextBox 46">
            <a:extLst>
              <a:ext uri="{FF2B5EF4-FFF2-40B4-BE49-F238E27FC236}">
                <a16:creationId xmlns:a16="http://schemas.microsoft.com/office/drawing/2014/main" id="{DB59E776-7FC0-4166-B2AC-F20F4DB137DD}"/>
              </a:ext>
            </a:extLst>
          </p:cNvPr>
          <p:cNvSpPr txBox="1"/>
          <p:nvPr/>
        </p:nvSpPr>
        <p:spPr>
          <a:xfrm>
            <a:off x="6268601" y="5210429"/>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sp>
        <p:nvSpPr>
          <p:cNvPr id="48" name="TextBox 47">
            <a:extLst>
              <a:ext uri="{FF2B5EF4-FFF2-40B4-BE49-F238E27FC236}">
                <a16:creationId xmlns:a16="http://schemas.microsoft.com/office/drawing/2014/main" id="{5143E92E-98DF-456F-A999-8E0C2261A2DA}"/>
              </a:ext>
            </a:extLst>
          </p:cNvPr>
          <p:cNvSpPr txBox="1"/>
          <p:nvPr/>
        </p:nvSpPr>
        <p:spPr>
          <a:xfrm>
            <a:off x="9489847" y="5964408"/>
            <a:ext cx="1806905" cy="369332"/>
          </a:xfrm>
          <a:prstGeom prst="rect">
            <a:avLst/>
          </a:prstGeom>
          <a:noFill/>
        </p:spPr>
        <p:txBody>
          <a:bodyPr wrap="none" rtlCol="0">
            <a:spAutoFit/>
          </a:bodyPr>
          <a:lstStyle/>
          <a:p>
            <a:pPr algn="ctr">
              <a:buNone/>
            </a:pPr>
            <a:r>
              <a:rPr lang="en-GB" sz="1800" dirty="0">
                <a:solidFill>
                  <a:srgbClr val="585858"/>
                </a:solidFill>
              </a:rPr>
              <a:t>50 × ___ + 20 =</a:t>
            </a:r>
          </a:p>
        </p:txBody>
      </p:sp>
      <p:sp>
        <p:nvSpPr>
          <p:cNvPr id="49" name="TextBox 48">
            <a:extLst>
              <a:ext uri="{FF2B5EF4-FFF2-40B4-BE49-F238E27FC236}">
                <a16:creationId xmlns:a16="http://schemas.microsoft.com/office/drawing/2014/main" id="{DB600871-E75A-41FF-AD53-9C634679AD52}"/>
              </a:ext>
            </a:extLst>
          </p:cNvPr>
          <p:cNvSpPr txBox="1"/>
          <p:nvPr/>
        </p:nvSpPr>
        <p:spPr>
          <a:xfrm>
            <a:off x="6268601" y="5964408"/>
            <a:ext cx="1806905" cy="369332"/>
          </a:xfrm>
          <a:prstGeom prst="rect">
            <a:avLst/>
          </a:prstGeom>
          <a:noFill/>
        </p:spPr>
        <p:txBody>
          <a:bodyPr wrap="none" rtlCol="0">
            <a:spAutoFit/>
          </a:bodyPr>
          <a:lstStyle/>
          <a:p>
            <a:pPr algn="ctr">
              <a:buNone/>
            </a:pPr>
            <a:r>
              <a:rPr lang="en-GB" sz="1800" dirty="0">
                <a:solidFill>
                  <a:srgbClr val="585858"/>
                </a:solidFill>
              </a:rPr>
              <a:t>40 × ___ + 20 =</a:t>
            </a:r>
          </a:p>
        </p:txBody>
      </p:sp>
      <p:cxnSp>
        <p:nvCxnSpPr>
          <p:cNvPr id="51" name="Straight Connector 50">
            <a:extLst>
              <a:ext uri="{FF2B5EF4-FFF2-40B4-BE49-F238E27FC236}">
                <a16:creationId xmlns:a16="http://schemas.microsoft.com/office/drawing/2014/main" id="{8CE8A0CD-A208-48BB-BAAE-E992C27C51AB}"/>
              </a:ext>
            </a:extLst>
          </p:cNvPr>
          <p:cNvCxnSpPr>
            <a:cxnSpLocks/>
          </p:cNvCxnSpPr>
          <p:nvPr/>
        </p:nvCxnSpPr>
        <p:spPr>
          <a:xfrm>
            <a:off x="6096000" y="0"/>
            <a:ext cx="0" cy="685800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23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6" grpId="0"/>
      <p:bldP spid="17" grpId="0"/>
      <p:bldP spid="18" grpId="0"/>
      <p:bldP spid="19" grpId="0"/>
      <p:bldP spid="22" grpId="0"/>
      <p:bldP spid="23" grpId="0"/>
      <p:bldP spid="24" grpId="0"/>
      <p:bldP spid="25" grpId="0"/>
      <p:bldP spid="26" grpId="0"/>
      <p:bldP spid="27" grpId="0"/>
      <p:bldP spid="28" grpId="0"/>
      <p:bldP spid="29" grpId="0"/>
      <p:bldP spid="30" grpId="0"/>
      <p:bldP spid="31" grpId="0"/>
      <p:bldP spid="32" grpId="0"/>
      <p:bldP spid="33"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D1BE9-1BAA-411D-8E9A-5428562FFFE7}"/>
              </a:ext>
            </a:extLst>
          </p:cNvPr>
          <p:cNvSpPr txBox="1"/>
          <p:nvPr/>
        </p:nvSpPr>
        <p:spPr>
          <a:xfrm>
            <a:off x="87148" y="0"/>
            <a:ext cx="6159058" cy="923330"/>
          </a:xfrm>
          <a:prstGeom prst="rect">
            <a:avLst/>
          </a:prstGeom>
          <a:noFill/>
        </p:spPr>
        <p:txBody>
          <a:bodyPr wrap="none" rtlCol="0">
            <a:spAutoFit/>
          </a:bodyPr>
          <a:lstStyle/>
          <a:p>
            <a:pPr>
              <a:buNone/>
            </a:pPr>
            <a:r>
              <a:rPr lang="en-GB" sz="3200" dirty="0">
                <a:solidFill>
                  <a:srgbClr val="595959"/>
                </a:solidFill>
              </a:rPr>
              <a:t>3 ×</a:t>
            </a:r>
            <a:r>
              <a:rPr lang="en-GB" sz="5400" dirty="0">
                <a:ln>
                  <a:solidFill>
                    <a:schemeClr val="tx1">
                      <a:lumMod val="50000"/>
                    </a:schemeClr>
                  </a:solidFill>
                </a:ln>
                <a:solidFill>
                  <a:schemeClr val="bg1">
                    <a:lumMod val="95000"/>
                  </a:schemeClr>
                </a:solidFill>
              </a:rPr>
              <a:t>▲</a:t>
            </a:r>
            <a:r>
              <a:rPr lang="en-GB" sz="3200" dirty="0">
                <a:solidFill>
                  <a:srgbClr val="595959"/>
                </a:solidFill>
              </a:rPr>
              <a:t>+ 6 × </a:t>
            </a:r>
            <a:r>
              <a:rPr lang="en-GB" sz="4000" dirty="0">
                <a:ln>
                  <a:solidFill>
                    <a:schemeClr val="tx1">
                      <a:lumMod val="50000"/>
                    </a:schemeClr>
                  </a:solidFill>
                </a:ln>
                <a:solidFill>
                  <a:schemeClr val="bg1">
                    <a:lumMod val="95000"/>
                  </a:schemeClr>
                </a:solidFill>
              </a:rPr>
              <a:t>█</a:t>
            </a:r>
            <a:r>
              <a:rPr lang="en-GB" sz="3200" dirty="0">
                <a:solidFill>
                  <a:srgbClr val="595959"/>
                </a:solidFill>
              </a:rPr>
              <a:t> + 7 ×</a:t>
            </a:r>
            <a:r>
              <a:rPr lang="en-GB" sz="5400" dirty="0">
                <a:ln>
                  <a:solidFill>
                    <a:schemeClr val="tx1">
                      <a:lumMod val="50000"/>
                    </a:schemeClr>
                  </a:solidFill>
                </a:ln>
                <a:solidFill>
                  <a:schemeClr val="bg1">
                    <a:lumMod val="95000"/>
                  </a:schemeClr>
                </a:solidFill>
              </a:rPr>
              <a:t>▲</a:t>
            </a:r>
            <a:r>
              <a:rPr lang="en-GB" sz="3200" dirty="0">
                <a:solidFill>
                  <a:srgbClr val="595959"/>
                </a:solidFill>
              </a:rPr>
              <a:t>+ 9 × </a:t>
            </a:r>
            <a:r>
              <a:rPr lang="en-GB" sz="4000" dirty="0">
                <a:ln>
                  <a:solidFill>
                    <a:schemeClr val="tx1">
                      <a:lumMod val="50000"/>
                    </a:schemeClr>
                  </a:solidFill>
                </a:ln>
                <a:solidFill>
                  <a:schemeClr val="bg1">
                    <a:lumMod val="95000"/>
                  </a:schemeClr>
                </a:solidFill>
              </a:rPr>
              <a:t>█</a:t>
            </a:r>
            <a:r>
              <a:rPr lang="en-GB" sz="4000" dirty="0">
                <a:solidFill>
                  <a:srgbClr val="595959"/>
                </a:solidFill>
              </a:rPr>
              <a:t> </a:t>
            </a:r>
            <a:endParaRPr lang="en-GB" sz="3200" dirty="0">
              <a:solidFill>
                <a:srgbClr val="595959"/>
              </a:solidFill>
            </a:endParaRPr>
          </a:p>
        </p:txBody>
      </p:sp>
      <p:sp>
        <p:nvSpPr>
          <p:cNvPr id="3" name="TextBox 2">
            <a:extLst>
              <a:ext uri="{FF2B5EF4-FFF2-40B4-BE49-F238E27FC236}">
                <a16:creationId xmlns:a16="http://schemas.microsoft.com/office/drawing/2014/main" id="{04512D9B-EE0B-491A-A9FA-0A1E6CA7F398}"/>
              </a:ext>
            </a:extLst>
          </p:cNvPr>
          <p:cNvSpPr txBox="1"/>
          <p:nvPr/>
        </p:nvSpPr>
        <p:spPr>
          <a:xfrm>
            <a:off x="87148" y="923330"/>
            <a:ext cx="6159058" cy="923330"/>
          </a:xfrm>
          <a:prstGeom prst="rect">
            <a:avLst/>
          </a:prstGeom>
          <a:noFill/>
        </p:spPr>
        <p:txBody>
          <a:bodyPr wrap="none" rtlCol="0">
            <a:spAutoFit/>
          </a:bodyPr>
          <a:lstStyle/>
          <a:p>
            <a:pPr>
              <a:buNone/>
            </a:pPr>
            <a:r>
              <a:rPr lang="en-GB" sz="3200" dirty="0">
                <a:solidFill>
                  <a:srgbClr val="595959"/>
                </a:solidFill>
              </a:rPr>
              <a:t>3 ×</a:t>
            </a:r>
            <a:r>
              <a:rPr lang="en-GB" sz="5400" dirty="0">
                <a:ln>
                  <a:solidFill>
                    <a:schemeClr val="tx1">
                      <a:lumMod val="50000"/>
                    </a:schemeClr>
                  </a:solidFill>
                </a:ln>
                <a:solidFill>
                  <a:schemeClr val="bg1">
                    <a:lumMod val="95000"/>
                  </a:schemeClr>
                </a:solidFill>
              </a:rPr>
              <a:t>▲</a:t>
            </a:r>
            <a:r>
              <a:rPr lang="en-GB" sz="3200" dirty="0">
                <a:solidFill>
                  <a:srgbClr val="595959"/>
                </a:solidFill>
              </a:rPr>
              <a:t>+ 6 × </a:t>
            </a:r>
            <a:r>
              <a:rPr lang="en-GB" sz="4000" dirty="0">
                <a:ln>
                  <a:solidFill>
                    <a:schemeClr val="tx1">
                      <a:lumMod val="50000"/>
                    </a:schemeClr>
                  </a:solidFill>
                </a:ln>
                <a:solidFill>
                  <a:schemeClr val="bg1">
                    <a:lumMod val="95000"/>
                  </a:schemeClr>
                </a:solidFill>
              </a:rPr>
              <a:t>█</a:t>
            </a:r>
            <a:r>
              <a:rPr lang="en-GB" sz="3200" dirty="0">
                <a:solidFill>
                  <a:srgbClr val="595959"/>
                </a:solidFill>
              </a:rPr>
              <a:t> + 7 ×</a:t>
            </a:r>
            <a:r>
              <a:rPr lang="en-GB" sz="5400" dirty="0">
                <a:ln>
                  <a:solidFill>
                    <a:schemeClr val="tx1">
                      <a:lumMod val="50000"/>
                    </a:schemeClr>
                  </a:solidFill>
                </a:ln>
                <a:solidFill>
                  <a:schemeClr val="bg1">
                    <a:lumMod val="95000"/>
                  </a:schemeClr>
                </a:solidFill>
              </a:rPr>
              <a:t>▲</a:t>
            </a:r>
            <a:r>
              <a:rPr lang="en-GB" sz="3200" dirty="0">
                <a:solidFill>
                  <a:srgbClr val="595959"/>
                </a:solidFill>
              </a:rPr>
              <a:t>+ 9 × </a:t>
            </a:r>
            <a:r>
              <a:rPr lang="en-GB" sz="4000" dirty="0">
                <a:ln>
                  <a:solidFill>
                    <a:schemeClr val="tx1">
                      <a:lumMod val="50000"/>
                    </a:schemeClr>
                  </a:solidFill>
                </a:ln>
                <a:solidFill>
                  <a:schemeClr val="bg1">
                    <a:lumMod val="95000"/>
                  </a:schemeClr>
                </a:solidFill>
              </a:rPr>
              <a:t>█</a:t>
            </a:r>
            <a:r>
              <a:rPr lang="en-GB" sz="4000" dirty="0">
                <a:solidFill>
                  <a:srgbClr val="595959"/>
                </a:solidFill>
              </a:rPr>
              <a:t> </a:t>
            </a:r>
            <a:endParaRPr lang="en-GB" sz="3200" dirty="0">
              <a:solidFill>
                <a:srgbClr val="595959"/>
              </a:solidFill>
            </a:endParaRPr>
          </a:p>
        </p:txBody>
      </p:sp>
      <p:sp>
        <p:nvSpPr>
          <p:cNvPr id="4" name="TextBox 3">
            <a:extLst>
              <a:ext uri="{FF2B5EF4-FFF2-40B4-BE49-F238E27FC236}">
                <a16:creationId xmlns:a16="http://schemas.microsoft.com/office/drawing/2014/main" id="{3208F1FB-4E0C-4A95-99F5-8EC91D96C63D}"/>
              </a:ext>
            </a:extLst>
          </p:cNvPr>
          <p:cNvSpPr txBox="1"/>
          <p:nvPr/>
        </p:nvSpPr>
        <p:spPr>
          <a:xfrm>
            <a:off x="87148" y="1880167"/>
            <a:ext cx="6159058" cy="923330"/>
          </a:xfrm>
          <a:prstGeom prst="rect">
            <a:avLst/>
          </a:prstGeom>
          <a:noFill/>
        </p:spPr>
        <p:txBody>
          <a:bodyPr wrap="none" rtlCol="0">
            <a:spAutoFit/>
          </a:bodyPr>
          <a:lstStyle/>
          <a:p>
            <a:pPr>
              <a:buNone/>
            </a:pPr>
            <a:r>
              <a:rPr lang="en-GB" sz="3200" dirty="0">
                <a:solidFill>
                  <a:srgbClr val="595959"/>
                </a:solidFill>
              </a:rPr>
              <a:t>3 ×</a:t>
            </a:r>
            <a:r>
              <a:rPr lang="en-GB" sz="5400" dirty="0">
                <a:ln>
                  <a:solidFill>
                    <a:schemeClr val="tx1">
                      <a:lumMod val="50000"/>
                    </a:schemeClr>
                  </a:solidFill>
                </a:ln>
                <a:solidFill>
                  <a:schemeClr val="bg1">
                    <a:lumMod val="95000"/>
                  </a:schemeClr>
                </a:solidFill>
              </a:rPr>
              <a:t>▲</a:t>
            </a:r>
            <a:r>
              <a:rPr lang="en-GB" sz="3200" dirty="0">
                <a:solidFill>
                  <a:srgbClr val="595959"/>
                </a:solidFill>
              </a:rPr>
              <a:t>+ 6 × </a:t>
            </a:r>
            <a:r>
              <a:rPr lang="en-GB" sz="4000" dirty="0">
                <a:ln>
                  <a:solidFill>
                    <a:schemeClr val="tx1">
                      <a:lumMod val="50000"/>
                    </a:schemeClr>
                  </a:solidFill>
                </a:ln>
                <a:solidFill>
                  <a:schemeClr val="bg1">
                    <a:lumMod val="95000"/>
                  </a:schemeClr>
                </a:solidFill>
              </a:rPr>
              <a:t>█</a:t>
            </a:r>
            <a:r>
              <a:rPr lang="en-GB" sz="3200" dirty="0">
                <a:solidFill>
                  <a:srgbClr val="595959"/>
                </a:solidFill>
              </a:rPr>
              <a:t> + 7 ×</a:t>
            </a:r>
            <a:r>
              <a:rPr lang="en-GB" sz="5400" dirty="0">
                <a:ln>
                  <a:solidFill>
                    <a:schemeClr val="tx1">
                      <a:lumMod val="50000"/>
                    </a:schemeClr>
                  </a:solidFill>
                </a:ln>
                <a:solidFill>
                  <a:schemeClr val="bg1">
                    <a:lumMod val="95000"/>
                  </a:schemeClr>
                </a:solidFill>
              </a:rPr>
              <a:t>▲</a:t>
            </a:r>
            <a:r>
              <a:rPr lang="en-GB" sz="3200" dirty="0">
                <a:solidFill>
                  <a:srgbClr val="595959"/>
                </a:solidFill>
              </a:rPr>
              <a:t>+ 9 × </a:t>
            </a:r>
            <a:r>
              <a:rPr lang="en-GB" sz="4000" dirty="0">
                <a:ln>
                  <a:solidFill>
                    <a:schemeClr val="tx1">
                      <a:lumMod val="50000"/>
                    </a:schemeClr>
                  </a:solidFill>
                </a:ln>
                <a:solidFill>
                  <a:schemeClr val="bg1">
                    <a:lumMod val="95000"/>
                  </a:schemeClr>
                </a:solidFill>
              </a:rPr>
              <a:t>█</a:t>
            </a:r>
            <a:r>
              <a:rPr lang="en-GB" sz="4000" dirty="0">
                <a:solidFill>
                  <a:srgbClr val="595959"/>
                </a:solidFill>
              </a:rPr>
              <a:t> </a:t>
            </a:r>
            <a:endParaRPr lang="en-GB" sz="3200" dirty="0">
              <a:solidFill>
                <a:srgbClr val="595959"/>
              </a:solidFill>
            </a:endParaRPr>
          </a:p>
        </p:txBody>
      </p:sp>
      <p:sp>
        <p:nvSpPr>
          <p:cNvPr id="5" name="TextBox 4">
            <a:extLst>
              <a:ext uri="{FF2B5EF4-FFF2-40B4-BE49-F238E27FC236}">
                <a16:creationId xmlns:a16="http://schemas.microsoft.com/office/drawing/2014/main" id="{F8FF0A60-DF61-49F0-B56B-0DF4CEC453A1}"/>
              </a:ext>
            </a:extLst>
          </p:cNvPr>
          <p:cNvSpPr txBox="1"/>
          <p:nvPr/>
        </p:nvSpPr>
        <p:spPr>
          <a:xfrm>
            <a:off x="87148" y="2837004"/>
            <a:ext cx="6159058" cy="923330"/>
          </a:xfrm>
          <a:prstGeom prst="rect">
            <a:avLst/>
          </a:prstGeom>
          <a:noFill/>
        </p:spPr>
        <p:txBody>
          <a:bodyPr wrap="none" rtlCol="0">
            <a:spAutoFit/>
          </a:bodyPr>
          <a:lstStyle/>
          <a:p>
            <a:pPr>
              <a:buNone/>
            </a:pPr>
            <a:r>
              <a:rPr lang="en-GB" sz="3200" dirty="0">
                <a:solidFill>
                  <a:srgbClr val="595959"/>
                </a:solidFill>
              </a:rPr>
              <a:t>3 ×</a:t>
            </a:r>
            <a:r>
              <a:rPr lang="en-GB" sz="5400" dirty="0">
                <a:ln>
                  <a:solidFill>
                    <a:schemeClr val="tx1">
                      <a:lumMod val="50000"/>
                    </a:schemeClr>
                  </a:solidFill>
                </a:ln>
                <a:solidFill>
                  <a:schemeClr val="bg1">
                    <a:lumMod val="95000"/>
                  </a:schemeClr>
                </a:solidFill>
              </a:rPr>
              <a:t>▲</a:t>
            </a:r>
            <a:r>
              <a:rPr lang="en-GB" sz="3200" dirty="0">
                <a:solidFill>
                  <a:srgbClr val="595959"/>
                </a:solidFill>
              </a:rPr>
              <a:t>+ 6 × </a:t>
            </a:r>
            <a:r>
              <a:rPr lang="en-GB" sz="4000" dirty="0">
                <a:ln>
                  <a:solidFill>
                    <a:schemeClr val="tx1">
                      <a:lumMod val="50000"/>
                    </a:schemeClr>
                  </a:solidFill>
                </a:ln>
                <a:solidFill>
                  <a:schemeClr val="bg1">
                    <a:lumMod val="95000"/>
                  </a:schemeClr>
                </a:solidFill>
              </a:rPr>
              <a:t>█</a:t>
            </a:r>
            <a:r>
              <a:rPr lang="en-GB" sz="3200" dirty="0">
                <a:solidFill>
                  <a:srgbClr val="595959"/>
                </a:solidFill>
              </a:rPr>
              <a:t> + 7 ×</a:t>
            </a:r>
            <a:r>
              <a:rPr lang="en-GB" sz="5400" dirty="0">
                <a:ln>
                  <a:solidFill>
                    <a:schemeClr val="tx1">
                      <a:lumMod val="50000"/>
                    </a:schemeClr>
                  </a:solidFill>
                </a:ln>
                <a:solidFill>
                  <a:schemeClr val="bg1">
                    <a:lumMod val="95000"/>
                  </a:schemeClr>
                </a:solidFill>
              </a:rPr>
              <a:t>▲</a:t>
            </a:r>
            <a:r>
              <a:rPr lang="en-GB" sz="3200" dirty="0">
                <a:solidFill>
                  <a:srgbClr val="595959"/>
                </a:solidFill>
              </a:rPr>
              <a:t>+ 9 × </a:t>
            </a:r>
            <a:r>
              <a:rPr lang="en-GB" sz="4000" dirty="0">
                <a:ln>
                  <a:solidFill>
                    <a:schemeClr val="tx1">
                      <a:lumMod val="50000"/>
                    </a:schemeClr>
                  </a:solidFill>
                </a:ln>
                <a:solidFill>
                  <a:schemeClr val="bg1">
                    <a:lumMod val="95000"/>
                  </a:schemeClr>
                </a:solidFill>
              </a:rPr>
              <a:t>█</a:t>
            </a:r>
            <a:r>
              <a:rPr lang="en-GB" sz="4000" dirty="0">
                <a:solidFill>
                  <a:srgbClr val="595959"/>
                </a:solidFill>
              </a:rPr>
              <a:t> </a:t>
            </a:r>
            <a:endParaRPr lang="en-GB" sz="3200" dirty="0">
              <a:solidFill>
                <a:srgbClr val="595959"/>
              </a:solidFill>
            </a:endParaRPr>
          </a:p>
        </p:txBody>
      </p:sp>
      <p:sp>
        <p:nvSpPr>
          <p:cNvPr id="6" name="TextBox 5">
            <a:extLst>
              <a:ext uri="{FF2B5EF4-FFF2-40B4-BE49-F238E27FC236}">
                <a16:creationId xmlns:a16="http://schemas.microsoft.com/office/drawing/2014/main" id="{E3959183-79DC-4EB5-AFC2-C712E9E27980}"/>
              </a:ext>
            </a:extLst>
          </p:cNvPr>
          <p:cNvSpPr txBox="1"/>
          <p:nvPr/>
        </p:nvSpPr>
        <p:spPr>
          <a:xfrm>
            <a:off x="87148" y="3793841"/>
            <a:ext cx="6159058" cy="923330"/>
          </a:xfrm>
          <a:prstGeom prst="rect">
            <a:avLst/>
          </a:prstGeom>
          <a:noFill/>
        </p:spPr>
        <p:txBody>
          <a:bodyPr wrap="none" rtlCol="0">
            <a:spAutoFit/>
          </a:bodyPr>
          <a:lstStyle/>
          <a:p>
            <a:pPr>
              <a:buNone/>
            </a:pPr>
            <a:r>
              <a:rPr lang="en-GB" sz="3200" dirty="0">
                <a:solidFill>
                  <a:srgbClr val="595959"/>
                </a:solidFill>
              </a:rPr>
              <a:t>3 ×</a:t>
            </a:r>
            <a:r>
              <a:rPr lang="en-GB" sz="5400" dirty="0">
                <a:ln>
                  <a:solidFill>
                    <a:schemeClr val="tx1">
                      <a:lumMod val="50000"/>
                    </a:schemeClr>
                  </a:solidFill>
                </a:ln>
                <a:solidFill>
                  <a:schemeClr val="bg1">
                    <a:lumMod val="95000"/>
                  </a:schemeClr>
                </a:solidFill>
              </a:rPr>
              <a:t>▲</a:t>
            </a:r>
            <a:r>
              <a:rPr lang="en-GB" sz="3200" dirty="0">
                <a:solidFill>
                  <a:srgbClr val="595959"/>
                </a:solidFill>
              </a:rPr>
              <a:t>+ 6 × </a:t>
            </a:r>
            <a:r>
              <a:rPr lang="en-GB" sz="4000" dirty="0">
                <a:ln>
                  <a:solidFill>
                    <a:schemeClr val="tx1">
                      <a:lumMod val="50000"/>
                    </a:schemeClr>
                  </a:solidFill>
                </a:ln>
                <a:solidFill>
                  <a:schemeClr val="bg1">
                    <a:lumMod val="95000"/>
                  </a:schemeClr>
                </a:solidFill>
              </a:rPr>
              <a:t>█</a:t>
            </a:r>
            <a:r>
              <a:rPr lang="en-GB" sz="3200" dirty="0">
                <a:solidFill>
                  <a:srgbClr val="595959"/>
                </a:solidFill>
              </a:rPr>
              <a:t> + 7 ×</a:t>
            </a:r>
            <a:r>
              <a:rPr lang="en-GB" sz="5400" dirty="0">
                <a:ln>
                  <a:solidFill>
                    <a:schemeClr val="tx1">
                      <a:lumMod val="50000"/>
                    </a:schemeClr>
                  </a:solidFill>
                </a:ln>
                <a:solidFill>
                  <a:schemeClr val="bg1">
                    <a:lumMod val="95000"/>
                  </a:schemeClr>
                </a:solidFill>
              </a:rPr>
              <a:t>▲</a:t>
            </a:r>
            <a:r>
              <a:rPr lang="en-GB" sz="3200" dirty="0">
                <a:solidFill>
                  <a:srgbClr val="595959"/>
                </a:solidFill>
              </a:rPr>
              <a:t>+ 9 × </a:t>
            </a:r>
            <a:r>
              <a:rPr lang="en-GB" sz="4000" dirty="0">
                <a:ln>
                  <a:solidFill>
                    <a:schemeClr val="tx1">
                      <a:lumMod val="50000"/>
                    </a:schemeClr>
                  </a:solidFill>
                </a:ln>
                <a:solidFill>
                  <a:schemeClr val="bg1">
                    <a:lumMod val="95000"/>
                  </a:schemeClr>
                </a:solidFill>
              </a:rPr>
              <a:t>█</a:t>
            </a:r>
            <a:r>
              <a:rPr lang="en-GB" sz="4000" dirty="0">
                <a:solidFill>
                  <a:srgbClr val="595959"/>
                </a:solidFill>
              </a:rPr>
              <a:t> </a:t>
            </a:r>
            <a:endParaRPr lang="en-GB" sz="3200" dirty="0">
              <a:solidFill>
                <a:srgbClr val="595959"/>
              </a:solidFill>
            </a:endParaRPr>
          </a:p>
        </p:txBody>
      </p:sp>
      <p:sp>
        <p:nvSpPr>
          <p:cNvPr id="7" name="TextBox 6">
            <a:extLst>
              <a:ext uri="{FF2B5EF4-FFF2-40B4-BE49-F238E27FC236}">
                <a16:creationId xmlns:a16="http://schemas.microsoft.com/office/drawing/2014/main" id="{90C88B4C-62BA-4FDB-BB4C-F054C3DAF75A}"/>
              </a:ext>
            </a:extLst>
          </p:cNvPr>
          <p:cNvSpPr txBox="1"/>
          <p:nvPr/>
        </p:nvSpPr>
        <p:spPr>
          <a:xfrm>
            <a:off x="87148" y="4750678"/>
            <a:ext cx="6159058" cy="923330"/>
          </a:xfrm>
          <a:prstGeom prst="rect">
            <a:avLst/>
          </a:prstGeom>
          <a:noFill/>
        </p:spPr>
        <p:txBody>
          <a:bodyPr wrap="none" rtlCol="0">
            <a:spAutoFit/>
          </a:bodyPr>
          <a:lstStyle/>
          <a:p>
            <a:pPr>
              <a:buNone/>
            </a:pPr>
            <a:r>
              <a:rPr lang="en-GB" sz="3200" dirty="0">
                <a:solidFill>
                  <a:srgbClr val="595959"/>
                </a:solidFill>
              </a:rPr>
              <a:t>3 ×</a:t>
            </a:r>
            <a:r>
              <a:rPr lang="en-GB" sz="5400" dirty="0">
                <a:ln>
                  <a:solidFill>
                    <a:schemeClr val="tx1">
                      <a:lumMod val="50000"/>
                    </a:schemeClr>
                  </a:solidFill>
                </a:ln>
                <a:solidFill>
                  <a:schemeClr val="bg1">
                    <a:lumMod val="95000"/>
                  </a:schemeClr>
                </a:solidFill>
              </a:rPr>
              <a:t>▲</a:t>
            </a:r>
            <a:r>
              <a:rPr lang="en-GB" sz="3200" dirty="0">
                <a:solidFill>
                  <a:srgbClr val="595959"/>
                </a:solidFill>
              </a:rPr>
              <a:t>+ 6 × </a:t>
            </a:r>
            <a:r>
              <a:rPr lang="en-GB" sz="4000" dirty="0">
                <a:ln>
                  <a:solidFill>
                    <a:schemeClr val="tx1">
                      <a:lumMod val="50000"/>
                    </a:schemeClr>
                  </a:solidFill>
                </a:ln>
                <a:solidFill>
                  <a:schemeClr val="bg1">
                    <a:lumMod val="95000"/>
                  </a:schemeClr>
                </a:solidFill>
              </a:rPr>
              <a:t>█</a:t>
            </a:r>
            <a:r>
              <a:rPr lang="en-GB" sz="3200" dirty="0">
                <a:solidFill>
                  <a:srgbClr val="595959"/>
                </a:solidFill>
              </a:rPr>
              <a:t> + 7 ×</a:t>
            </a:r>
            <a:r>
              <a:rPr lang="en-GB" sz="5400" dirty="0">
                <a:ln>
                  <a:solidFill>
                    <a:schemeClr val="tx1">
                      <a:lumMod val="50000"/>
                    </a:schemeClr>
                  </a:solidFill>
                </a:ln>
                <a:solidFill>
                  <a:schemeClr val="bg1">
                    <a:lumMod val="95000"/>
                  </a:schemeClr>
                </a:solidFill>
              </a:rPr>
              <a:t>▲</a:t>
            </a:r>
            <a:r>
              <a:rPr lang="en-GB" sz="3200" dirty="0">
                <a:solidFill>
                  <a:srgbClr val="595959"/>
                </a:solidFill>
              </a:rPr>
              <a:t>+ 9 × </a:t>
            </a:r>
            <a:r>
              <a:rPr lang="en-GB" sz="4000" dirty="0">
                <a:ln>
                  <a:solidFill>
                    <a:schemeClr val="tx1">
                      <a:lumMod val="50000"/>
                    </a:schemeClr>
                  </a:solidFill>
                </a:ln>
                <a:solidFill>
                  <a:schemeClr val="bg1">
                    <a:lumMod val="95000"/>
                  </a:schemeClr>
                </a:solidFill>
              </a:rPr>
              <a:t>█</a:t>
            </a:r>
            <a:r>
              <a:rPr lang="en-GB" sz="4000" dirty="0">
                <a:solidFill>
                  <a:srgbClr val="595959"/>
                </a:solidFill>
              </a:rPr>
              <a:t> </a:t>
            </a:r>
            <a:endParaRPr lang="en-GB" sz="3200" dirty="0">
              <a:solidFill>
                <a:srgbClr val="595959"/>
              </a:solidFill>
            </a:endParaRPr>
          </a:p>
        </p:txBody>
      </p:sp>
      <p:sp>
        <p:nvSpPr>
          <p:cNvPr id="9" name="TextBox 8">
            <a:extLst>
              <a:ext uri="{FF2B5EF4-FFF2-40B4-BE49-F238E27FC236}">
                <a16:creationId xmlns:a16="http://schemas.microsoft.com/office/drawing/2014/main" id="{D6DC0C14-CA9A-4D9E-812E-07C0EFFC8C66}"/>
              </a:ext>
            </a:extLst>
          </p:cNvPr>
          <p:cNvSpPr txBox="1"/>
          <p:nvPr/>
        </p:nvSpPr>
        <p:spPr>
          <a:xfrm>
            <a:off x="87148" y="5707513"/>
            <a:ext cx="6159058" cy="923330"/>
          </a:xfrm>
          <a:prstGeom prst="rect">
            <a:avLst/>
          </a:prstGeom>
          <a:noFill/>
        </p:spPr>
        <p:txBody>
          <a:bodyPr wrap="none" rtlCol="0">
            <a:spAutoFit/>
          </a:bodyPr>
          <a:lstStyle/>
          <a:p>
            <a:pPr>
              <a:buNone/>
            </a:pPr>
            <a:r>
              <a:rPr lang="en-GB" sz="3200" dirty="0">
                <a:solidFill>
                  <a:srgbClr val="595959"/>
                </a:solidFill>
              </a:rPr>
              <a:t>3 ×</a:t>
            </a:r>
            <a:r>
              <a:rPr lang="en-GB" sz="5400" dirty="0">
                <a:ln>
                  <a:solidFill>
                    <a:schemeClr val="tx1">
                      <a:lumMod val="50000"/>
                    </a:schemeClr>
                  </a:solidFill>
                </a:ln>
                <a:solidFill>
                  <a:schemeClr val="bg1">
                    <a:lumMod val="95000"/>
                  </a:schemeClr>
                </a:solidFill>
              </a:rPr>
              <a:t>▲</a:t>
            </a:r>
            <a:r>
              <a:rPr lang="en-GB" sz="3200" dirty="0">
                <a:solidFill>
                  <a:srgbClr val="595959"/>
                </a:solidFill>
              </a:rPr>
              <a:t>+ 6 × </a:t>
            </a:r>
            <a:r>
              <a:rPr lang="en-GB" sz="4000" dirty="0">
                <a:ln>
                  <a:solidFill>
                    <a:schemeClr val="tx1">
                      <a:lumMod val="50000"/>
                    </a:schemeClr>
                  </a:solidFill>
                </a:ln>
                <a:solidFill>
                  <a:schemeClr val="bg1">
                    <a:lumMod val="95000"/>
                  </a:schemeClr>
                </a:solidFill>
              </a:rPr>
              <a:t>█</a:t>
            </a:r>
            <a:r>
              <a:rPr lang="en-GB" sz="3200" dirty="0">
                <a:solidFill>
                  <a:srgbClr val="595959"/>
                </a:solidFill>
              </a:rPr>
              <a:t> + 7 ×</a:t>
            </a:r>
            <a:r>
              <a:rPr lang="en-GB" sz="5400" dirty="0">
                <a:ln>
                  <a:solidFill>
                    <a:schemeClr val="tx1">
                      <a:lumMod val="50000"/>
                    </a:schemeClr>
                  </a:solidFill>
                </a:ln>
                <a:solidFill>
                  <a:schemeClr val="bg1">
                    <a:lumMod val="95000"/>
                  </a:schemeClr>
                </a:solidFill>
              </a:rPr>
              <a:t>▲</a:t>
            </a:r>
            <a:r>
              <a:rPr lang="en-GB" sz="3200" dirty="0">
                <a:solidFill>
                  <a:srgbClr val="595959"/>
                </a:solidFill>
              </a:rPr>
              <a:t>+ 9 × </a:t>
            </a:r>
            <a:r>
              <a:rPr lang="en-GB" sz="4000" dirty="0">
                <a:ln>
                  <a:solidFill>
                    <a:schemeClr val="tx1">
                      <a:lumMod val="50000"/>
                    </a:schemeClr>
                  </a:solidFill>
                </a:ln>
                <a:solidFill>
                  <a:schemeClr val="bg1">
                    <a:lumMod val="95000"/>
                  </a:schemeClr>
                </a:solidFill>
              </a:rPr>
              <a:t>█</a:t>
            </a:r>
            <a:r>
              <a:rPr lang="en-GB" sz="4000" dirty="0">
                <a:solidFill>
                  <a:srgbClr val="595959"/>
                </a:solidFill>
              </a:rPr>
              <a:t> </a:t>
            </a:r>
            <a:endParaRPr lang="en-GB" sz="3200" dirty="0">
              <a:solidFill>
                <a:srgbClr val="595959"/>
              </a:solidFill>
            </a:endParaRPr>
          </a:p>
        </p:txBody>
      </p:sp>
    </p:spTree>
    <p:extLst>
      <p:ext uri="{BB962C8B-B14F-4D97-AF65-F5344CB8AC3E}">
        <p14:creationId xmlns:p14="http://schemas.microsoft.com/office/powerpoint/2010/main" val="1867948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94847D-9CE8-41C8-AEE2-289FD1BAB3C1}"/>
              </a:ext>
            </a:extLst>
          </p:cNvPr>
          <p:cNvGrpSpPr/>
          <p:nvPr/>
        </p:nvGrpSpPr>
        <p:grpSpPr>
          <a:xfrm>
            <a:off x="152814" y="264529"/>
            <a:ext cx="3300249" cy="2935871"/>
            <a:chOff x="92656" y="1864729"/>
            <a:chExt cx="3467099" cy="3047955"/>
          </a:xfrm>
        </p:grpSpPr>
        <p:cxnSp>
          <p:nvCxnSpPr>
            <p:cNvPr id="3" name="Straight Arrow Connector 2">
              <a:extLst>
                <a:ext uri="{FF2B5EF4-FFF2-40B4-BE49-F238E27FC236}">
                  <a16:creationId xmlns:a16="http://schemas.microsoft.com/office/drawing/2014/main" id="{AB5FC392-786A-4327-BFC7-D7B88E668101}"/>
                </a:ext>
              </a:extLst>
            </p:cNvPr>
            <p:cNvCxnSpPr>
              <a:cxnSpLocks/>
            </p:cNvCxnSpPr>
            <p:nvPr/>
          </p:nvCxnSpPr>
          <p:spPr>
            <a:xfrm flipH="1">
              <a:off x="443281" y="4733852"/>
              <a:ext cx="1725283" cy="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FA17F1-FA76-407F-91E2-3F19B8E21BDB}"/>
                </a:ext>
              </a:extLst>
            </p:cNvPr>
            <p:cNvSpPr/>
            <p:nvPr/>
          </p:nvSpPr>
          <p:spPr>
            <a:xfrm>
              <a:off x="433758" y="1874268"/>
              <a:ext cx="1725283" cy="2087816"/>
            </a:xfrm>
            <a:prstGeom prst="rect">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Yellow</a:t>
              </a:r>
            </a:p>
          </p:txBody>
        </p:sp>
        <p:sp>
          <p:nvSpPr>
            <p:cNvPr id="5" name="TextBox 4">
              <a:extLst>
                <a:ext uri="{FF2B5EF4-FFF2-40B4-BE49-F238E27FC236}">
                  <a16:creationId xmlns:a16="http://schemas.microsoft.com/office/drawing/2014/main" id="{F267CF3B-46EE-43E9-9767-32E3FDE608B6}"/>
                </a:ext>
              </a:extLst>
            </p:cNvPr>
            <p:cNvSpPr txBox="1"/>
            <p:nvPr/>
          </p:nvSpPr>
          <p:spPr>
            <a:xfrm>
              <a:off x="1130687" y="4543352"/>
              <a:ext cx="371475" cy="369332"/>
            </a:xfrm>
            <a:prstGeom prst="rect">
              <a:avLst/>
            </a:prstGeom>
            <a:solidFill>
              <a:schemeClr val="bg1"/>
            </a:solidFill>
          </p:spPr>
          <p:txBody>
            <a:bodyPr wrap="square" rtlCol="0">
              <a:spAutoFit/>
            </a:bodyPr>
            <a:lstStyle/>
            <a:p>
              <a:pPr>
                <a:buNone/>
              </a:pPr>
              <a:r>
                <a:rPr lang="en-US" sz="1800">
                  <a:solidFill>
                    <a:schemeClr val="accent4"/>
                  </a:solidFill>
                </a:rPr>
                <a:t>4</a:t>
              </a:r>
            </a:p>
          </p:txBody>
        </p:sp>
        <p:cxnSp>
          <p:nvCxnSpPr>
            <p:cNvPr id="6" name="Straight Arrow Connector 5">
              <a:extLst>
                <a:ext uri="{FF2B5EF4-FFF2-40B4-BE49-F238E27FC236}">
                  <a16:creationId xmlns:a16="http://schemas.microsoft.com/office/drawing/2014/main" id="{F54D9B45-241C-4BD2-A6B7-5F814968294E}"/>
                </a:ext>
              </a:extLst>
            </p:cNvPr>
            <p:cNvCxnSpPr/>
            <p:nvPr/>
          </p:nvCxnSpPr>
          <p:spPr>
            <a:xfrm>
              <a:off x="252782" y="1864729"/>
              <a:ext cx="0" cy="2077543"/>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31CF6AF-486D-4551-BC21-988D59A2401F}"/>
                </a:ext>
              </a:extLst>
            </p:cNvPr>
            <p:cNvSpPr txBox="1"/>
            <p:nvPr/>
          </p:nvSpPr>
          <p:spPr>
            <a:xfrm>
              <a:off x="92656" y="2733510"/>
              <a:ext cx="285556" cy="369332"/>
            </a:xfrm>
            <a:prstGeom prst="rect">
              <a:avLst/>
            </a:prstGeom>
            <a:solidFill>
              <a:schemeClr val="bg1"/>
            </a:solidFill>
          </p:spPr>
          <p:txBody>
            <a:bodyPr wrap="square" rtlCol="0">
              <a:spAutoFit/>
            </a:bodyPr>
            <a:lstStyle/>
            <a:p>
              <a:pPr>
                <a:buNone/>
              </a:pPr>
              <a:r>
                <a:rPr lang="en-US" sz="1800">
                  <a:solidFill>
                    <a:schemeClr val="accent4"/>
                  </a:solidFill>
                </a:rPr>
                <a:t>5</a:t>
              </a:r>
            </a:p>
          </p:txBody>
        </p:sp>
        <p:cxnSp>
          <p:nvCxnSpPr>
            <p:cNvPr id="8" name="Straight Arrow Connector 7">
              <a:extLst>
                <a:ext uri="{FF2B5EF4-FFF2-40B4-BE49-F238E27FC236}">
                  <a16:creationId xmlns:a16="http://schemas.microsoft.com/office/drawing/2014/main" id="{9F50DE0E-3A2A-44AA-B46F-8095DBC42716}"/>
                </a:ext>
              </a:extLst>
            </p:cNvPr>
            <p:cNvCxnSpPr>
              <a:cxnSpLocks/>
            </p:cNvCxnSpPr>
            <p:nvPr/>
          </p:nvCxnSpPr>
          <p:spPr>
            <a:xfrm>
              <a:off x="3329357" y="1864729"/>
              <a:ext cx="0" cy="2688148"/>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04773C-F98D-4609-AB86-35C0ABE6B512}"/>
                </a:ext>
              </a:extLst>
            </p:cNvPr>
            <p:cNvSpPr txBox="1"/>
            <p:nvPr/>
          </p:nvSpPr>
          <p:spPr>
            <a:xfrm>
              <a:off x="3188280" y="3102842"/>
              <a:ext cx="371475" cy="369332"/>
            </a:xfrm>
            <a:prstGeom prst="rect">
              <a:avLst/>
            </a:prstGeom>
            <a:solidFill>
              <a:schemeClr val="bg1"/>
            </a:solidFill>
          </p:spPr>
          <p:txBody>
            <a:bodyPr wrap="square" rtlCol="0">
              <a:spAutoFit/>
            </a:bodyPr>
            <a:lstStyle/>
            <a:p>
              <a:pPr>
                <a:buNone/>
              </a:pPr>
              <a:r>
                <a:rPr lang="en-US" sz="1800">
                  <a:solidFill>
                    <a:schemeClr val="accent4"/>
                  </a:solidFill>
                </a:rPr>
                <a:t>7</a:t>
              </a:r>
            </a:p>
          </p:txBody>
        </p:sp>
        <p:sp>
          <p:nvSpPr>
            <p:cNvPr id="10" name="Rectangle 9">
              <a:extLst>
                <a:ext uri="{FF2B5EF4-FFF2-40B4-BE49-F238E27FC236}">
                  <a16:creationId xmlns:a16="http://schemas.microsoft.com/office/drawing/2014/main" id="{CCFC3DDD-EEF3-482E-B9D7-6587C171772B}"/>
                </a:ext>
              </a:extLst>
            </p:cNvPr>
            <p:cNvSpPr/>
            <p:nvPr/>
          </p:nvSpPr>
          <p:spPr>
            <a:xfrm>
              <a:off x="2168566" y="1864729"/>
              <a:ext cx="1000664" cy="2708695"/>
            </a:xfrm>
            <a:prstGeom prst="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Blue</a:t>
              </a:r>
            </a:p>
          </p:txBody>
        </p:sp>
        <p:sp>
          <p:nvSpPr>
            <p:cNvPr id="11" name="Rectangle 10">
              <a:extLst>
                <a:ext uri="{FF2B5EF4-FFF2-40B4-BE49-F238E27FC236}">
                  <a16:creationId xmlns:a16="http://schemas.microsoft.com/office/drawing/2014/main" id="{A5F15D6C-E454-4C09-88F4-92121465E969}"/>
                </a:ext>
              </a:extLst>
            </p:cNvPr>
            <p:cNvSpPr/>
            <p:nvPr/>
          </p:nvSpPr>
          <p:spPr>
            <a:xfrm>
              <a:off x="443281" y="3952545"/>
              <a:ext cx="1725283" cy="620879"/>
            </a:xfrm>
            <a:prstGeom prst="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bg1"/>
                  </a:solidFill>
                </a:rPr>
                <a:t>Red</a:t>
              </a:r>
            </a:p>
          </p:txBody>
        </p:sp>
      </p:grpSp>
      <p:grpSp>
        <p:nvGrpSpPr>
          <p:cNvPr id="22" name="Group 21">
            <a:extLst>
              <a:ext uri="{FF2B5EF4-FFF2-40B4-BE49-F238E27FC236}">
                <a16:creationId xmlns:a16="http://schemas.microsoft.com/office/drawing/2014/main" id="{09A9CEB6-AA13-4971-A3AB-77ED07EC5D68}"/>
              </a:ext>
            </a:extLst>
          </p:cNvPr>
          <p:cNvGrpSpPr/>
          <p:nvPr/>
        </p:nvGrpSpPr>
        <p:grpSpPr>
          <a:xfrm>
            <a:off x="472109" y="3823902"/>
            <a:ext cx="2975562" cy="2609087"/>
            <a:chOff x="433758" y="1864729"/>
            <a:chExt cx="3125997" cy="2708695"/>
          </a:xfrm>
        </p:grpSpPr>
        <p:sp>
          <p:nvSpPr>
            <p:cNvPr id="24" name="Rectangle 23">
              <a:extLst>
                <a:ext uri="{FF2B5EF4-FFF2-40B4-BE49-F238E27FC236}">
                  <a16:creationId xmlns:a16="http://schemas.microsoft.com/office/drawing/2014/main" id="{6A2C3118-1D3B-4B2A-8BE2-61E2F2C5A876}"/>
                </a:ext>
              </a:extLst>
            </p:cNvPr>
            <p:cNvSpPr/>
            <p:nvPr/>
          </p:nvSpPr>
          <p:spPr>
            <a:xfrm>
              <a:off x="433758" y="1874268"/>
              <a:ext cx="1725283" cy="2087816"/>
            </a:xfrm>
            <a:prstGeom prst="rect">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Yellow</a:t>
              </a:r>
            </a:p>
          </p:txBody>
        </p:sp>
        <p:sp>
          <p:nvSpPr>
            <p:cNvPr id="29" name="TextBox 28">
              <a:extLst>
                <a:ext uri="{FF2B5EF4-FFF2-40B4-BE49-F238E27FC236}">
                  <a16:creationId xmlns:a16="http://schemas.microsoft.com/office/drawing/2014/main" id="{09A47E08-DF02-43B3-AFB6-AB03ED143FB9}"/>
                </a:ext>
              </a:extLst>
            </p:cNvPr>
            <p:cNvSpPr txBox="1"/>
            <p:nvPr/>
          </p:nvSpPr>
          <p:spPr>
            <a:xfrm>
              <a:off x="3188280" y="3102842"/>
              <a:ext cx="371475" cy="383432"/>
            </a:xfrm>
            <a:prstGeom prst="rect">
              <a:avLst/>
            </a:prstGeom>
            <a:solidFill>
              <a:schemeClr val="bg1"/>
            </a:solidFill>
          </p:spPr>
          <p:txBody>
            <a:bodyPr wrap="square" rtlCol="0">
              <a:spAutoFit/>
            </a:bodyPr>
            <a:lstStyle/>
            <a:p>
              <a:pPr>
                <a:buNone/>
              </a:pPr>
              <a:endParaRPr lang="en-US" sz="1800" dirty="0">
                <a:solidFill>
                  <a:schemeClr val="accent4"/>
                </a:solidFill>
              </a:endParaRPr>
            </a:p>
          </p:txBody>
        </p:sp>
        <p:sp>
          <p:nvSpPr>
            <p:cNvPr id="30" name="Rectangle 29">
              <a:extLst>
                <a:ext uri="{FF2B5EF4-FFF2-40B4-BE49-F238E27FC236}">
                  <a16:creationId xmlns:a16="http://schemas.microsoft.com/office/drawing/2014/main" id="{4F38AFF2-E195-4EAB-9501-5EB7794F84A5}"/>
                </a:ext>
              </a:extLst>
            </p:cNvPr>
            <p:cNvSpPr/>
            <p:nvPr/>
          </p:nvSpPr>
          <p:spPr>
            <a:xfrm>
              <a:off x="2168566" y="1864729"/>
              <a:ext cx="1000664" cy="2708695"/>
            </a:xfrm>
            <a:prstGeom prst="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Blue</a:t>
              </a:r>
            </a:p>
          </p:txBody>
        </p:sp>
        <p:sp>
          <p:nvSpPr>
            <p:cNvPr id="31" name="Rectangle 30">
              <a:extLst>
                <a:ext uri="{FF2B5EF4-FFF2-40B4-BE49-F238E27FC236}">
                  <a16:creationId xmlns:a16="http://schemas.microsoft.com/office/drawing/2014/main" id="{CCC73D33-E3C8-406A-B11C-25FFBBA56DD5}"/>
                </a:ext>
              </a:extLst>
            </p:cNvPr>
            <p:cNvSpPr/>
            <p:nvPr/>
          </p:nvSpPr>
          <p:spPr>
            <a:xfrm>
              <a:off x="443281" y="3952545"/>
              <a:ext cx="1725283" cy="620879"/>
            </a:xfrm>
            <a:prstGeom prst="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bg1"/>
                  </a:solidFill>
                </a:rPr>
                <a:t>Red</a:t>
              </a:r>
            </a:p>
          </p:txBody>
        </p:sp>
      </p:grpSp>
      <p:cxnSp>
        <p:nvCxnSpPr>
          <p:cNvPr id="33" name="Straight Connector 32">
            <a:extLst>
              <a:ext uri="{FF2B5EF4-FFF2-40B4-BE49-F238E27FC236}">
                <a16:creationId xmlns:a16="http://schemas.microsoft.com/office/drawing/2014/main" id="{3F811064-E8AC-4A27-AB70-E1ECF61C84D5}"/>
              </a:ext>
            </a:extLst>
          </p:cNvPr>
          <p:cNvCxnSpPr/>
          <p:nvPr/>
        </p:nvCxnSpPr>
        <p:spPr>
          <a:xfrm>
            <a:off x="3910263" y="0"/>
            <a:ext cx="0" cy="685800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E77F3CB2-8A7D-4CC7-9CFB-CD8C6635086F}"/>
              </a:ext>
            </a:extLst>
          </p:cNvPr>
          <p:cNvGrpSpPr/>
          <p:nvPr/>
        </p:nvGrpSpPr>
        <p:grpSpPr>
          <a:xfrm>
            <a:off x="4472880" y="264529"/>
            <a:ext cx="3300249" cy="2935871"/>
            <a:chOff x="92656" y="1864729"/>
            <a:chExt cx="3467099" cy="3047955"/>
          </a:xfrm>
        </p:grpSpPr>
        <p:cxnSp>
          <p:nvCxnSpPr>
            <p:cNvPr id="36" name="Straight Arrow Connector 35">
              <a:extLst>
                <a:ext uri="{FF2B5EF4-FFF2-40B4-BE49-F238E27FC236}">
                  <a16:creationId xmlns:a16="http://schemas.microsoft.com/office/drawing/2014/main" id="{318CEA48-F98E-484C-AE90-930EC775A67E}"/>
                </a:ext>
              </a:extLst>
            </p:cNvPr>
            <p:cNvCxnSpPr>
              <a:cxnSpLocks/>
            </p:cNvCxnSpPr>
            <p:nvPr/>
          </p:nvCxnSpPr>
          <p:spPr>
            <a:xfrm flipH="1">
              <a:off x="443281" y="4733852"/>
              <a:ext cx="1725283" cy="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63DE958-EFA7-485C-AE3F-7E908EF86E0C}"/>
                </a:ext>
              </a:extLst>
            </p:cNvPr>
            <p:cNvSpPr/>
            <p:nvPr/>
          </p:nvSpPr>
          <p:spPr>
            <a:xfrm>
              <a:off x="433758" y="1874268"/>
              <a:ext cx="1725283" cy="2087816"/>
            </a:xfrm>
            <a:prstGeom prst="rect">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Yellow</a:t>
              </a:r>
            </a:p>
          </p:txBody>
        </p:sp>
        <p:sp>
          <p:nvSpPr>
            <p:cNvPr id="38" name="TextBox 37">
              <a:extLst>
                <a:ext uri="{FF2B5EF4-FFF2-40B4-BE49-F238E27FC236}">
                  <a16:creationId xmlns:a16="http://schemas.microsoft.com/office/drawing/2014/main" id="{0D5DC56C-E99D-43C7-9B50-28828ACDC523}"/>
                </a:ext>
              </a:extLst>
            </p:cNvPr>
            <p:cNvSpPr txBox="1"/>
            <p:nvPr/>
          </p:nvSpPr>
          <p:spPr>
            <a:xfrm>
              <a:off x="1130687" y="4543352"/>
              <a:ext cx="371475" cy="369332"/>
            </a:xfrm>
            <a:prstGeom prst="rect">
              <a:avLst/>
            </a:prstGeom>
            <a:solidFill>
              <a:schemeClr val="bg1"/>
            </a:solidFill>
          </p:spPr>
          <p:txBody>
            <a:bodyPr wrap="square" rtlCol="0">
              <a:spAutoFit/>
            </a:bodyPr>
            <a:lstStyle/>
            <a:p>
              <a:pPr>
                <a:buNone/>
              </a:pPr>
              <a:r>
                <a:rPr lang="en-US" sz="1800">
                  <a:solidFill>
                    <a:schemeClr val="accent4"/>
                  </a:solidFill>
                </a:rPr>
                <a:t>4</a:t>
              </a:r>
            </a:p>
          </p:txBody>
        </p:sp>
        <p:cxnSp>
          <p:nvCxnSpPr>
            <p:cNvPr id="39" name="Straight Arrow Connector 38">
              <a:extLst>
                <a:ext uri="{FF2B5EF4-FFF2-40B4-BE49-F238E27FC236}">
                  <a16:creationId xmlns:a16="http://schemas.microsoft.com/office/drawing/2014/main" id="{E008E27C-3EB1-48B1-B472-BFD96A5A4C3C}"/>
                </a:ext>
              </a:extLst>
            </p:cNvPr>
            <p:cNvCxnSpPr/>
            <p:nvPr/>
          </p:nvCxnSpPr>
          <p:spPr>
            <a:xfrm>
              <a:off x="252782" y="1864729"/>
              <a:ext cx="0" cy="2077543"/>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777D3FE-714B-4272-83D0-EC4DA5715A29}"/>
                </a:ext>
              </a:extLst>
            </p:cNvPr>
            <p:cNvSpPr txBox="1"/>
            <p:nvPr/>
          </p:nvSpPr>
          <p:spPr>
            <a:xfrm>
              <a:off x="92656" y="2733510"/>
              <a:ext cx="285556" cy="369332"/>
            </a:xfrm>
            <a:prstGeom prst="rect">
              <a:avLst/>
            </a:prstGeom>
            <a:solidFill>
              <a:schemeClr val="bg1"/>
            </a:solidFill>
          </p:spPr>
          <p:txBody>
            <a:bodyPr wrap="square" rtlCol="0">
              <a:spAutoFit/>
            </a:bodyPr>
            <a:lstStyle/>
            <a:p>
              <a:pPr>
                <a:buNone/>
              </a:pPr>
              <a:r>
                <a:rPr lang="en-US" sz="1800">
                  <a:solidFill>
                    <a:schemeClr val="accent4"/>
                  </a:solidFill>
                </a:rPr>
                <a:t>5</a:t>
              </a:r>
            </a:p>
          </p:txBody>
        </p:sp>
        <p:cxnSp>
          <p:nvCxnSpPr>
            <p:cNvPr id="41" name="Straight Arrow Connector 40">
              <a:extLst>
                <a:ext uri="{FF2B5EF4-FFF2-40B4-BE49-F238E27FC236}">
                  <a16:creationId xmlns:a16="http://schemas.microsoft.com/office/drawing/2014/main" id="{AEFD3491-8493-4BCA-B7E1-2B7884DCB354}"/>
                </a:ext>
              </a:extLst>
            </p:cNvPr>
            <p:cNvCxnSpPr>
              <a:cxnSpLocks/>
            </p:cNvCxnSpPr>
            <p:nvPr/>
          </p:nvCxnSpPr>
          <p:spPr>
            <a:xfrm>
              <a:off x="3329357" y="1864729"/>
              <a:ext cx="0" cy="2688148"/>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C7767FA-125E-4B37-ACE4-75B3F7A39E13}"/>
                </a:ext>
              </a:extLst>
            </p:cNvPr>
            <p:cNvSpPr txBox="1"/>
            <p:nvPr/>
          </p:nvSpPr>
          <p:spPr>
            <a:xfrm>
              <a:off x="3188280" y="3102842"/>
              <a:ext cx="371475" cy="369332"/>
            </a:xfrm>
            <a:prstGeom prst="rect">
              <a:avLst/>
            </a:prstGeom>
            <a:solidFill>
              <a:schemeClr val="bg1"/>
            </a:solidFill>
          </p:spPr>
          <p:txBody>
            <a:bodyPr wrap="square" rtlCol="0">
              <a:spAutoFit/>
            </a:bodyPr>
            <a:lstStyle/>
            <a:p>
              <a:pPr>
                <a:buNone/>
              </a:pPr>
              <a:r>
                <a:rPr lang="en-US" sz="1800">
                  <a:solidFill>
                    <a:schemeClr val="accent4"/>
                  </a:solidFill>
                </a:rPr>
                <a:t>7</a:t>
              </a:r>
            </a:p>
          </p:txBody>
        </p:sp>
        <p:sp>
          <p:nvSpPr>
            <p:cNvPr id="43" name="Rectangle 42">
              <a:extLst>
                <a:ext uri="{FF2B5EF4-FFF2-40B4-BE49-F238E27FC236}">
                  <a16:creationId xmlns:a16="http://schemas.microsoft.com/office/drawing/2014/main" id="{2DDE320E-B982-4ABD-B21E-2A6858182AEA}"/>
                </a:ext>
              </a:extLst>
            </p:cNvPr>
            <p:cNvSpPr/>
            <p:nvPr/>
          </p:nvSpPr>
          <p:spPr>
            <a:xfrm>
              <a:off x="2168566" y="1864729"/>
              <a:ext cx="1000664" cy="2708695"/>
            </a:xfrm>
            <a:prstGeom prst="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Blue</a:t>
              </a:r>
            </a:p>
          </p:txBody>
        </p:sp>
        <p:sp>
          <p:nvSpPr>
            <p:cNvPr id="44" name="Rectangle 43">
              <a:extLst>
                <a:ext uri="{FF2B5EF4-FFF2-40B4-BE49-F238E27FC236}">
                  <a16:creationId xmlns:a16="http://schemas.microsoft.com/office/drawing/2014/main" id="{94D971A8-3147-4566-BEED-82E9E5AFAC96}"/>
                </a:ext>
              </a:extLst>
            </p:cNvPr>
            <p:cNvSpPr/>
            <p:nvPr/>
          </p:nvSpPr>
          <p:spPr>
            <a:xfrm>
              <a:off x="443281" y="3952545"/>
              <a:ext cx="1725283" cy="620879"/>
            </a:xfrm>
            <a:prstGeom prst="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bg1"/>
                  </a:solidFill>
                </a:rPr>
                <a:t>Red</a:t>
              </a:r>
            </a:p>
          </p:txBody>
        </p:sp>
      </p:grpSp>
      <p:grpSp>
        <p:nvGrpSpPr>
          <p:cNvPr id="45" name="Group 44">
            <a:extLst>
              <a:ext uri="{FF2B5EF4-FFF2-40B4-BE49-F238E27FC236}">
                <a16:creationId xmlns:a16="http://schemas.microsoft.com/office/drawing/2014/main" id="{CCB0860A-B990-437C-ACB2-005491006436}"/>
              </a:ext>
            </a:extLst>
          </p:cNvPr>
          <p:cNvGrpSpPr/>
          <p:nvPr/>
        </p:nvGrpSpPr>
        <p:grpSpPr>
          <a:xfrm>
            <a:off x="4793767" y="3823902"/>
            <a:ext cx="2975562" cy="2609087"/>
            <a:chOff x="433758" y="1864729"/>
            <a:chExt cx="3125997" cy="2708695"/>
          </a:xfrm>
        </p:grpSpPr>
        <p:sp>
          <p:nvSpPr>
            <p:cNvPr id="46" name="Rectangle 45">
              <a:extLst>
                <a:ext uri="{FF2B5EF4-FFF2-40B4-BE49-F238E27FC236}">
                  <a16:creationId xmlns:a16="http://schemas.microsoft.com/office/drawing/2014/main" id="{77ACFF4D-B522-4C29-BCF4-EE4CB85C0CBB}"/>
                </a:ext>
              </a:extLst>
            </p:cNvPr>
            <p:cNvSpPr/>
            <p:nvPr/>
          </p:nvSpPr>
          <p:spPr>
            <a:xfrm>
              <a:off x="433758" y="1874268"/>
              <a:ext cx="1725283" cy="2087816"/>
            </a:xfrm>
            <a:prstGeom prst="rect">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Yellow</a:t>
              </a:r>
            </a:p>
          </p:txBody>
        </p:sp>
        <p:sp>
          <p:nvSpPr>
            <p:cNvPr id="47" name="TextBox 46">
              <a:extLst>
                <a:ext uri="{FF2B5EF4-FFF2-40B4-BE49-F238E27FC236}">
                  <a16:creationId xmlns:a16="http://schemas.microsoft.com/office/drawing/2014/main" id="{A176E30E-8A10-447D-B299-4EC7B0065CD0}"/>
                </a:ext>
              </a:extLst>
            </p:cNvPr>
            <p:cNvSpPr txBox="1"/>
            <p:nvPr/>
          </p:nvSpPr>
          <p:spPr>
            <a:xfrm>
              <a:off x="3188280" y="3102842"/>
              <a:ext cx="371475" cy="383432"/>
            </a:xfrm>
            <a:prstGeom prst="rect">
              <a:avLst/>
            </a:prstGeom>
            <a:solidFill>
              <a:schemeClr val="bg1"/>
            </a:solidFill>
          </p:spPr>
          <p:txBody>
            <a:bodyPr wrap="square" rtlCol="0">
              <a:spAutoFit/>
            </a:bodyPr>
            <a:lstStyle/>
            <a:p>
              <a:pPr>
                <a:buNone/>
              </a:pPr>
              <a:endParaRPr lang="en-US" sz="1800" dirty="0">
                <a:solidFill>
                  <a:schemeClr val="accent4"/>
                </a:solidFill>
              </a:endParaRPr>
            </a:p>
          </p:txBody>
        </p:sp>
        <p:sp>
          <p:nvSpPr>
            <p:cNvPr id="48" name="Rectangle 47">
              <a:extLst>
                <a:ext uri="{FF2B5EF4-FFF2-40B4-BE49-F238E27FC236}">
                  <a16:creationId xmlns:a16="http://schemas.microsoft.com/office/drawing/2014/main" id="{142A92B2-FF44-46BE-B033-F86D3E40EC8E}"/>
                </a:ext>
              </a:extLst>
            </p:cNvPr>
            <p:cNvSpPr/>
            <p:nvPr/>
          </p:nvSpPr>
          <p:spPr>
            <a:xfrm>
              <a:off x="2168566" y="1864729"/>
              <a:ext cx="1000664" cy="2708695"/>
            </a:xfrm>
            <a:prstGeom prst="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Blue</a:t>
              </a:r>
            </a:p>
          </p:txBody>
        </p:sp>
        <p:sp>
          <p:nvSpPr>
            <p:cNvPr id="49" name="Rectangle 48">
              <a:extLst>
                <a:ext uri="{FF2B5EF4-FFF2-40B4-BE49-F238E27FC236}">
                  <a16:creationId xmlns:a16="http://schemas.microsoft.com/office/drawing/2014/main" id="{21F58E5B-4632-4784-BCBF-9D83DB54ECB4}"/>
                </a:ext>
              </a:extLst>
            </p:cNvPr>
            <p:cNvSpPr/>
            <p:nvPr/>
          </p:nvSpPr>
          <p:spPr>
            <a:xfrm>
              <a:off x="443281" y="3952545"/>
              <a:ext cx="1725283" cy="620879"/>
            </a:xfrm>
            <a:prstGeom prst="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bg1"/>
                  </a:solidFill>
                </a:rPr>
                <a:t>Red</a:t>
              </a:r>
            </a:p>
          </p:txBody>
        </p:sp>
      </p:grpSp>
      <p:cxnSp>
        <p:nvCxnSpPr>
          <p:cNvPr id="50" name="Straight Connector 49">
            <a:extLst>
              <a:ext uri="{FF2B5EF4-FFF2-40B4-BE49-F238E27FC236}">
                <a16:creationId xmlns:a16="http://schemas.microsoft.com/office/drawing/2014/main" id="{14E82ED9-F8E4-447D-B3DB-98938DB1DDA3}"/>
              </a:ext>
            </a:extLst>
          </p:cNvPr>
          <p:cNvCxnSpPr/>
          <p:nvPr/>
        </p:nvCxnSpPr>
        <p:spPr>
          <a:xfrm>
            <a:off x="8250469" y="0"/>
            <a:ext cx="0" cy="685800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A9955BA3-0D3C-48AC-8E4A-3F83160EAEEC}"/>
              </a:ext>
            </a:extLst>
          </p:cNvPr>
          <p:cNvGrpSpPr/>
          <p:nvPr/>
        </p:nvGrpSpPr>
        <p:grpSpPr>
          <a:xfrm>
            <a:off x="8764987" y="264529"/>
            <a:ext cx="3300249" cy="2935871"/>
            <a:chOff x="92656" y="1864729"/>
            <a:chExt cx="3467099" cy="3047955"/>
          </a:xfrm>
        </p:grpSpPr>
        <p:cxnSp>
          <p:nvCxnSpPr>
            <p:cNvPr id="52" name="Straight Arrow Connector 51">
              <a:extLst>
                <a:ext uri="{FF2B5EF4-FFF2-40B4-BE49-F238E27FC236}">
                  <a16:creationId xmlns:a16="http://schemas.microsoft.com/office/drawing/2014/main" id="{7B2CEEF3-E011-4BD8-BBA3-BA303B19562A}"/>
                </a:ext>
              </a:extLst>
            </p:cNvPr>
            <p:cNvCxnSpPr>
              <a:cxnSpLocks/>
            </p:cNvCxnSpPr>
            <p:nvPr/>
          </p:nvCxnSpPr>
          <p:spPr>
            <a:xfrm flipH="1">
              <a:off x="443281" y="4733852"/>
              <a:ext cx="1725283" cy="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768862D-F2A0-4E3C-BDCB-49E6F2080E45}"/>
                </a:ext>
              </a:extLst>
            </p:cNvPr>
            <p:cNvSpPr/>
            <p:nvPr/>
          </p:nvSpPr>
          <p:spPr>
            <a:xfrm>
              <a:off x="433758" y="1874268"/>
              <a:ext cx="1725283" cy="2087816"/>
            </a:xfrm>
            <a:prstGeom prst="rect">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Yellow</a:t>
              </a:r>
            </a:p>
          </p:txBody>
        </p:sp>
        <p:sp>
          <p:nvSpPr>
            <p:cNvPr id="54" name="TextBox 53">
              <a:extLst>
                <a:ext uri="{FF2B5EF4-FFF2-40B4-BE49-F238E27FC236}">
                  <a16:creationId xmlns:a16="http://schemas.microsoft.com/office/drawing/2014/main" id="{C99A93CC-F05B-4361-8642-82CB6CF7A14B}"/>
                </a:ext>
              </a:extLst>
            </p:cNvPr>
            <p:cNvSpPr txBox="1"/>
            <p:nvPr/>
          </p:nvSpPr>
          <p:spPr>
            <a:xfrm>
              <a:off x="1130687" y="4543352"/>
              <a:ext cx="371475" cy="369332"/>
            </a:xfrm>
            <a:prstGeom prst="rect">
              <a:avLst/>
            </a:prstGeom>
            <a:solidFill>
              <a:schemeClr val="bg1"/>
            </a:solidFill>
          </p:spPr>
          <p:txBody>
            <a:bodyPr wrap="square" rtlCol="0">
              <a:spAutoFit/>
            </a:bodyPr>
            <a:lstStyle/>
            <a:p>
              <a:pPr>
                <a:buNone/>
              </a:pPr>
              <a:r>
                <a:rPr lang="en-US" sz="1800">
                  <a:solidFill>
                    <a:schemeClr val="accent4"/>
                  </a:solidFill>
                </a:rPr>
                <a:t>4</a:t>
              </a:r>
            </a:p>
          </p:txBody>
        </p:sp>
        <p:cxnSp>
          <p:nvCxnSpPr>
            <p:cNvPr id="55" name="Straight Arrow Connector 54">
              <a:extLst>
                <a:ext uri="{FF2B5EF4-FFF2-40B4-BE49-F238E27FC236}">
                  <a16:creationId xmlns:a16="http://schemas.microsoft.com/office/drawing/2014/main" id="{27749A02-7AF3-470E-B798-A8EA278D2612}"/>
                </a:ext>
              </a:extLst>
            </p:cNvPr>
            <p:cNvCxnSpPr/>
            <p:nvPr/>
          </p:nvCxnSpPr>
          <p:spPr>
            <a:xfrm>
              <a:off x="252782" y="1864729"/>
              <a:ext cx="0" cy="2077543"/>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D0ECE92-C6A0-447B-9799-1E61772EB9A0}"/>
                </a:ext>
              </a:extLst>
            </p:cNvPr>
            <p:cNvSpPr txBox="1"/>
            <p:nvPr/>
          </p:nvSpPr>
          <p:spPr>
            <a:xfrm>
              <a:off x="92656" y="2733510"/>
              <a:ext cx="285556" cy="369332"/>
            </a:xfrm>
            <a:prstGeom prst="rect">
              <a:avLst/>
            </a:prstGeom>
            <a:solidFill>
              <a:schemeClr val="bg1"/>
            </a:solidFill>
          </p:spPr>
          <p:txBody>
            <a:bodyPr wrap="square" rtlCol="0">
              <a:spAutoFit/>
            </a:bodyPr>
            <a:lstStyle/>
            <a:p>
              <a:pPr>
                <a:buNone/>
              </a:pPr>
              <a:r>
                <a:rPr lang="en-US" sz="1800">
                  <a:solidFill>
                    <a:schemeClr val="accent4"/>
                  </a:solidFill>
                </a:rPr>
                <a:t>5</a:t>
              </a:r>
            </a:p>
          </p:txBody>
        </p:sp>
        <p:cxnSp>
          <p:nvCxnSpPr>
            <p:cNvPr id="57" name="Straight Arrow Connector 56">
              <a:extLst>
                <a:ext uri="{FF2B5EF4-FFF2-40B4-BE49-F238E27FC236}">
                  <a16:creationId xmlns:a16="http://schemas.microsoft.com/office/drawing/2014/main" id="{FF502F98-6F2E-421E-A1B8-A7E181451740}"/>
                </a:ext>
              </a:extLst>
            </p:cNvPr>
            <p:cNvCxnSpPr>
              <a:cxnSpLocks/>
            </p:cNvCxnSpPr>
            <p:nvPr/>
          </p:nvCxnSpPr>
          <p:spPr>
            <a:xfrm>
              <a:off x="3329357" y="1864729"/>
              <a:ext cx="0" cy="2688148"/>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8B38211-E7C4-4F71-ACD4-3A040A6255B4}"/>
                </a:ext>
              </a:extLst>
            </p:cNvPr>
            <p:cNvSpPr txBox="1"/>
            <p:nvPr/>
          </p:nvSpPr>
          <p:spPr>
            <a:xfrm>
              <a:off x="3188280" y="3102842"/>
              <a:ext cx="371475" cy="369332"/>
            </a:xfrm>
            <a:prstGeom prst="rect">
              <a:avLst/>
            </a:prstGeom>
            <a:solidFill>
              <a:schemeClr val="bg1"/>
            </a:solidFill>
          </p:spPr>
          <p:txBody>
            <a:bodyPr wrap="square" rtlCol="0">
              <a:spAutoFit/>
            </a:bodyPr>
            <a:lstStyle/>
            <a:p>
              <a:pPr>
                <a:buNone/>
              </a:pPr>
              <a:r>
                <a:rPr lang="en-US" sz="1800">
                  <a:solidFill>
                    <a:schemeClr val="accent4"/>
                  </a:solidFill>
                </a:rPr>
                <a:t>7</a:t>
              </a:r>
            </a:p>
          </p:txBody>
        </p:sp>
        <p:sp>
          <p:nvSpPr>
            <p:cNvPr id="59" name="Rectangle 58">
              <a:extLst>
                <a:ext uri="{FF2B5EF4-FFF2-40B4-BE49-F238E27FC236}">
                  <a16:creationId xmlns:a16="http://schemas.microsoft.com/office/drawing/2014/main" id="{DC5B3A69-A2F4-408D-889D-476A6DB5DF2A}"/>
                </a:ext>
              </a:extLst>
            </p:cNvPr>
            <p:cNvSpPr/>
            <p:nvPr/>
          </p:nvSpPr>
          <p:spPr>
            <a:xfrm>
              <a:off x="2168566" y="1864729"/>
              <a:ext cx="1000664" cy="2708695"/>
            </a:xfrm>
            <a:prstGeom prst="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Blue</a:t>
              </a:r>
            </a:p>
          </p:txBody>
        </p:sp>
        <p:sp>
          <p:nvSpPr>
            <p:cNvPr id="60" name="Rectangle 59">
              <a:extLst>
                <a:ext uri="{FF2B5EF4-FFF2-40B4-BE49-F238E27FC236}">
                  <a16:creationId xmlns:a16="http://schemas.microsoft.com/office/drawing/2014/main" id="{7F5EE84F-0C6F-455F-9582-B2590FB98EC0}"/>
                </a:ext>
              </a:extLst>
            </p:cNvPr>
            <p:cNvSpPr/>
            <p:nvPr/>
          </p:nvSpPr>
          <p:spPr>
            <a:xfrm>
              <a:off x="443281" y="3952545"/>
              <a:ext cx="1725283" cy="620879"/>
            </a:xfrm>
            <a:prstGeom prst="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bg1"/>
                  </a:solidFill>
                </a:rPr>
                <a:t>Red</a:t>
              </a:r>
            </a:p>
          </p:txBody>
        </p:sp>
      </p:grpSp>
      <p:grpSp>
        <p:nvGrpSpPr>
          <p:cNvPr id="61" name="Group 60">
            <a:extLst>
              <a:ext uri="{FF2B5EF4-FFF2-40B4-BE49-F238E27FC236}">
                <a16:creationId xmlns:a16="http://schemas.microsoft.com/office/drawing/2014/main" id="{D5672520-EBF1-407B-9EDC-9AA00EB56F88}"/>
              </a:ext>
            </a:extLst>
          </p:cNvPr>
          <p:cNvGrpSpPr/>
          <p:nvPr/>
        </p:nvGrpSpPr>
        <p:grpSpPr>
          <a:xfrm>
            <a:off x="9089674" y="3823902"/>
            <a:ext cx="2975562" cy="2609087"/>
            <a:chOff x="433758" y="1864729"/>
            <a:chExt cx="3125997" cy="2708695"/>
          </a:xfrm>
        </p:grpSpPr>
        <p:sp>
          <p:nvSpPr>
            <p:cNvPr id="62" name="Rectangle 61">
              <a:extLst>
                <a:ext uri="{FF2B5EF4-FFF2-40B4-BE49-F238E27FC236}">
                  <a16:creationId xmlns:a16="http://schemas.microsoft.com/office/drawing/2014/main" id="{94E75294-EE7C-4DED-84DF-A6C1B0D56E5F}"/>
                </a:ext>
              </a:extLst>
            </p:cNvPr>
            <p:cNvSpPr/>
            <p:nvPr/>
          </p:nvSpPr>
          <p:spPr>
            <a:xfrm>
              <a:off x="433758" y="1874268"/>
              <a:ext cx="1725283" cy="2087816"/>
            </a:xfrm>
            <a:prstGeom prst="rect">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Yellow</a:t>
              </a:r>
            </a:p>
          </p:txBody>
        </p:sp>
        <p:sp>
          <p:nvSpPr>
            <p:cNvPr id="63" name="TextBox 62">
              <a:extLst>
                <a:ext uri="{FF2B5EF4-FFF2-40B4-BE49-F238E27FC236}">
                  <a16:creationId xmlns:a16="http://schemas.microsoft.com/office/drawing/2014/main" id="{F9FDE479-049C-483A-904B-9BF53417F448}"/>
                </a:ext>
              </a:extLst>
            </p:cNvPr>
            <p:cNvSpPr txBox="1"/>
            <p:nvPr/>
          </p:nvSpPr>
          <p:spPr>
            <a:xfrm>
              <a:off x="3188280" y="3102842"/>
              <a:ext cx="371475" cy="383432"/>
            </a:xfrm>
            <a:prstGeom prst="rect">
              <a:avLst/>
            </a:prstGeom>
            <a:solidFill>
              <a:schemeClr val="bg1"/>
            </a:solidFill>
          </p:spPr>
          <p:txBody>
            <a:bodyPr wrap="square" rtlCol="0">
              <a:spAutoFit/>
            </a:bodyPr>
            <a:lstStyle/>
            <a:p>
              <a:pPr>
                <a:buNone/>
              </a:pPr>
              <a:endParaRPr lang="en-US" sz="1800" dirty="0">
                <a:solidFill>
                  <a:schemeClr val="accent4"/>
                </a:solidFill>
              </a:endParaRPr>
            </a:p>
          </p:txBody>
        </p:sp>
        <p:sp>
          <p:nvSpPr>
            <p:cNvPr id="64" name="Rectangle 63">
              <a:extLst>
                <a:ext uri="{FF2B5EF4-FFF2-40B4-BE49-F238E27FC236}">
                  <a16:creationId xmlns:a16="http://schemas.microsoft.com/office/drawing/2014/main" id="{6E41C9F7-B270-4DD7-91F0-8ECE620B93E5}"/>
                </a:ext>
              </a:extLst>
            </p:cNvPr>
            <p:cNvSpPr/>
            <p:nvPr/>
          </p:nvSpPr>
          <p:spPr>
            <a:xfrm>
              <a:off x="2168566" y="1864729"/>
              <a:ext cx="1000664" cy="2708695"/>
            </a:xfrm>
            <a:prstGeom prst="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Blue</a:t>
              </a:r>
            </a:p>
          </p:txBody>
        </p:sp>
        <p:sp>
          <p:nvSpPr>
            <p:cNvPr id="65" name="Rectangle 64">
              <a:extLst>
                <a:ext uri="{FF2B5EF4-FFF2-40B4-BE49-F238E27FC236}">
                  <a16:creationId xmlns:a16="http://schemas.microsoft.com/office/drawing/2014/main" id="{A918C3AE-306E-4FE5-81FD-9972CB61EE2F}"/>
                </a:ext>
              </a:extLst>
            </p:cNvPr>
            <p:cNvSpPr/>
            <p:nvPr/>
          </p:nvSpPr>
          <p:spPr>
            <a:xfrm>
              <a:off x="443281" y="3952545"/>
              <a:ext cx="1725283" cy="620879"/>
            </a:xfrm>
            <a:prstGeom prst="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bg1"/>
                  </a:solidFill>
                </a:rPr>
                <a:t>Red</a:t>
              </a:r>
            </a:p>
          </p:txBody>
        </p:sp>
      </p:grpSp>
    </p:spTree>
    <p:extLst>
      <p:ext uri="{BB962C8B-B14F-4D97-AF65-F5344CB8AC3E}">
        <p14:creationId xmlns:p14="http://schemas.microsoft.com/office/powerpoint/2010/main" val="286359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5D4A-E7E3-4C1A-B7C2-1483E38D76A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D0F68D3-0F41-4B41-8593-97C073D7DD02}"/>
              </a:ext>
            </a:extLst>
          </p:cNvPr>
          <p:cNvSpPr>
            <a:spLocks noGrp="1"/>
          </p:cNvSpPr>
          <p:nvPr>
            <p:ph idx="1"/>
          </p:nvPr>
        </p:nvSpPr>
        <p:spPr/>
        <p:txBody>
          <a:bodyPr/>
          <a:lstStyle/>
          <a:p>
            <a:pPr marL="0" indent="0">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Extracts from mathematics past papers from </a:t>
            </a:r>
            <a:r>
              <a:rPr lang="en-GB" sz="1800" i="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Standards &amp; Testing Agency</a:t>
            </a:r>
            <a:r>
              <a:rPr lang="en-GB" sz="1800" i="1" u="none" strike="noStrike"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u="none" strike="no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other P</a:t>
            </a: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ublic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sector information licensed under the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Open Government Licence v3.0</a:t>
            </a: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093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289932" y="140654"/>
            <a:ext cx="10972800" cy="981075"/>
          </a:xfrm>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783753165"/>
              </p:ext>
            </p:extLst>
          </p:nvPr>
        </p:nvGraphicFramePr>
        <p:xfrm>
          <a:off x="351487" y="1393451"/>
          <a:ext cx="11489025" cy="3664638"/>
        </p:xfrm>
        <a:graphic>
          <a:graphicData uri="http://schemas.openxmlformats.org/drawingml/2006/table">
            <a:tbl>
              <a:tblPr firstRow="1" bandRow="1">
                <a:tableStyleId>{5940675A-B579-460E-94D1-54222C63F5DA}</a:tableStyleId>
              </a:tblPr>
              <a:tblGrid>
                <a:gridCol w="9870381">
                  <a:extLst>
                    <a:ext uri="{9D8B030D-6E8A-4147-A177-3AD203B41FA5}">
                      <a16:colId xmlns:a16="http://schemas.microsoft.com/office/drawing/2014/main" val="4162930053"/>
                    </a:ext>
                  </a:extLst>
                </a:gridCol>
                <a:gridCol w="1618644">
                  <a:extLst>
                    <a:ext uri="{9D8B030D-6E8A-4147-A177-3AD203B41FA5}">
                      <a16:colId xmlns:a16="http://schemas.microsoft.com/office/drawing/2014/main" val="3250428731"/>
                    </a:ext>
                  </a:extLst>
                </a:gridCol>
              </a:tblGrid>
              <a:tr h="399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j-lt"/>
                          <a:ea typeface="+mn-ea"/>
                          <a:cs typeface="+mn-cs"/>
                        </a:rPr>
                        <a:t>Simplify algebraic expressions by collecting like terms to maintain equivalence</a:t>
                      </a:r>
                    </a:p>
                  </a:txBody>
                  <a:tcPr anchor="ctr">
                    <a:solidFill>
                      <a:schemeClr val="accent2"/>
                    </a:solidFill>
                  </a:tcPr>
                </a:tc>
                <a:tc>
                  <a:txBody>
                    <a:bodyPr/>
                    <a:lstStyle/>
                    <a:p>
                      <a:r>
                        <a:rPr lang="en-GB" sz="1600" b="1" dirty="0">
                          <a:solidFill>
                            <a:schemeClr val="bg1"/>
                          </a:solidFill>
                          <a:latin typeface="+mj-lt"/>
                        </a:rPr>
                        <a:t>Code</a:t>
                      </a:r>
                      <a:endParaRPr lang="en-GB" sz="1600" b="0" dirty="0">
                        <a:solidFill>
                          <a:schemeClr val="bg1"/>
                        </a:solidFill>
                        <a:latin typeface="+mj-lt"/>
                      </a:endParaRPr>
                    </a:p>
                  </a:txBody>
                  <a:tcPr anchor="ctr">
                    <a:solidFill>
                      <a:schemeClr val="accent2"/>
                    </a:solidFill>
                  </a:tcPr>
                </a:tc>
                <a:extLst>
                  <a:ext uri="{0D108BD9-81ED-4DB2-BD59-A6C34878D82A}">
                    <a16:rowId xmlns:a16="http://schemas.microsoft.com/office/drawing/2014/main" val="2497014955"/>
                  </a:ext>
                </a:extLst>
              </a:tr>
              <a:tr h="399970">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Identify like terms in an expression, generalising an understanding of unitising</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tc>
                <a:tc>
                  <a:txBody>
                    <a:bodyPr/>
                    <a:lstStyle/>
                    <a:p>
                      <a:pPr algn="l" fontAlgn="b"/>
                      <a:r>
                        <a:rPr lang="en-GB" sz="1600" b="0" i="0" u="none" strike="noStrike" dirty="0">
                          <a:solidFill>
                            <a:srgbClr val="595959"/>
                          </a:solidFill>
                          <a:effectLst/>
                          <a:latin typeface="+mj-lt"/>
                        </a:rPr>
                        <a:t>1.4.2.1</a:t>
                      </a:r>
                    </a:p>
                  </a:txBody>
                  <a:tcPr anchor="ctr"/>
                </a:tc>
                <a:extLst>
                  <a:ext uri="{0D108BD9-81ED-4DB2-BD59-A6C34878D82A}">
                    <a16:rowId xmlns:a16="http://schemas.microsoft.com/office/drawing/2014/main" val="3759893030"/>
                  </a:ext>
                </a:extLst>
              </a:tr>
              <a:tr h="399970">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Simplify expressions by collecting like terms</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tc>
                <a:tc>
                  <a:txBody>
                    <a:bodyPr/>
                    <a:lstStyle/>
                    <a:p>
                      <a:pPr algn="l" fontAlgn="b"/>
                      <a:r>
                        <a:rPr lang="en-GB" sz="1600" b="0" i="0" u="none" strike="noStrike" dirty="0">
                          <a:solidFill>
                            <a:srgbClr val="595959"/>
                          </a:solidFill>
                          <a:effectLst/>
                          <a:latin typeface="+mj-lt"/>
                        </a:rPr>
                        <a:t>1.4.2.2</a:t>
                      </a:r>
                    </a:p>
                  </a:txBody>
                  <a:tcPr anchor="ctr"/>
                </a:tc>
                <a:extLst>
                  <a:ext uri="{0D108BD9-81ED-4DB2-BD59-A6C34878D82A}">
                    <a16:rowId xmlns:a16="http://schemas.microsoft.com/office/drawing/2014/main" val="4237639975"/>
                  </a:ext>
                </a:extLst>
              </a:tr>
              <a:tr h="399970">
                <a:tc>
                  <a:txBody>
                    <a:bodyPr/>
                    <a:lstStyle/>
                    <a:p>
                      <a:pPr algn="l" fontAlgn="b"/>
                      <a:r>
                        <a:rPr lang="en-GB" sz="1600" b="1" i="0" u="none" strike="noStrike" dirty="0">
                          <a:solidFill>
                            <a:schemeClr val="bg1"/>
                          </a:solidFill>
                          <a:effectLst/>
                          <a:latin typeface="+mj-lt"/>
                        </a:rPr>
                        <a:t>M</a:t>
                      </a:r>
                      <a:r>
                        <a:rPr lang="en-GB" sz="1600" b="1" kern="1200" dirty="0">
                          <a:solidFill>
                            <a:schemeClr val="bg1"/>
                          </a:solidFill>
                          <a:latin typeface="+mj-lt"/>
                          <a:ea typeface="+mn-ea"/>
                          <a:cs typeface="+mn-cs"/>
                        </a:rPr>
                        <a:t>anipulate</a:t>
                      </a:r>
                      <a:r>
                        <a:rPr lang="en-GB" sz="1600" b="1" i="0" u="none" strike="noStrike" dirty="0">
                          <a:solidFill>
                            <a:schemeClr val="bg1"/>
                          </a:solidFill>
                          <a:effectLst/>
                          <a:latin typeface="+mj-lt"/>
                        </a:rPr>
                        <a:t> algebraic expressions using the distributive law to maintain equivalence</a:t>
                      </a:r>
                    </a:p>
                  </a:txBody>
                  <a:tcPr anchor="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mj-lt"/>
                        </a:rPr>
                        <a:t>Code</a:t>
                      </a:r>
                    </a:p>
                  </a:txBody>
                  <a:tcPr anchor="ctr">
                    <a:solidFill>
                      <a:schemeClr val="accent2"/>
                    </a:solidFill>
                  </a:tcPr>
                </a:tc>
                <a:extLst>
                  <a:ext uri="{0D108BD9-81ED-4DB2-BD59-A6C34878D82A}">
                    <a16:rowId xmlns:a16="http://schemas.microsoft.com/office/drawing/2014/main" val="3406748058"/>
                  </a:ext>
                </a:extLst>
              </a:tr>
              <a:tr h="579853">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Understand how to use the distributive law to multiply an expression by a term such as 3(</a:t>
                      </a:r>
                      <a:r>
                        <a:rPr lang="en-GB" sz="1600" i="1" dirty="0">
                          <a:solidFill>
                            <a:srgbClr val="595959"/>
                          </a:solidFill>
                          <a:effectLst/>
                          <a:latin typeface="+mj-lt"/>
                          <a:ea typeface="Calibri" panose="020F0502020204030204" pitchFamily="34" charset="0"/>
                          <a:cs typeface="Calibri" panose="020F0502020204030204" pitchFamily="34" charset="0"/>
                        </a:rPr>
                        <a:t>a</a:t>
                      </a:r>
                      <a:r>
                        <a:rPr lang="en-GB" sz="1600" dirty="0">
                          <a:solidFill>
                            <a:srgbClr val="595959"/>
                          </a:solidFill>
                          <a:effectLst/>
                          <a:latin typeface="+mj-lt"/>
                          <a:ea typeface="Calibri" panose="020F0502020204030204" pitchFamily="34" charset="0"/>
                          <a:cs typeface="Calibri" panose="020F0502020204030204" pitchFamily="34" charset="0"/>
                        </a:rPr>
                        <a:t> + 4</a:t>
                      </a:r>
                      <a:r>
                        <a:rPr lang="en-GB" sz="1600" i="1" dirty="0">
                          <a:solidFill>
                            <a:srgbClr val="595959"/>
                          </a:solidFill>
                          <a:effectLst/>
                          <a:latin typeface="+mj-lt"/>
                          <a:ea typeface="Calibri" panose="020F0502020204030204" pitchFamily="34" charset="0"/>
                          <a:cs typeface="Calibri" panose="020F0502020204030204" pitchFamily="34" charset="0"/>
                        </a:rPr>
                        <a:t>b</a:t>
                      </a:r>
                      <a:r>
                        <a:rPr lang="en-GB" sz="1600" dirty="0">
                          <a:solidFill>
                            <a:srgbClr val="595959"/>
                          </a:solidFill>
                          <a:effectLst/>
                          <a:latin typeface="+mj-lt"/>
                          <a:ea typeface="Calibri" panose="020F0502020204030204" pitchFamily="34" charset="0"/>
                          <a:cs typeface="Calibri" panose="020F0502020204030204" pitchFamily="34" charset="0"/>
                        </a:rPr>
                        <a:t>) and 3</a:t>
                      </a:r>
                      <a:r>
                        <a:rPr lang="en-GB" sz="1600" i="1" dirty="0">
                          <a:solidFill>
                            <a:srgbClr val="595959"/>
                          </a:solidFill>
                          <a:effectLst/>
                          <a:latin typeface="+mj-lt"/>
                          <a:ea typeface="Calibri" panose="020F0502020204030204" pitchFamily="34" charset="0"/>
                          <a:cs typeface="Calibri" panose="020F0502020204030204" pitchFamily="34" charset="0"/>
                        </a:rPr>
                        <a:t>p</a:t>
                      </a:r>
                      <a:r>
                        <a:rPr lang="en-GB" sz="1600" dirty="0">
                          <a:solidFill>
                            <a:srgbClr val="595959"/>
                          </a:solidFill>
                          <a:effectLst/>
                          <a:latin typeface="+mj-lt"/>
                          <a:ea typeface="Calibri" panose="020F0502020204030204" pitchFamily="34" charset="0"/>
                          <a:cs typeface="Calibri" panose="020F0502020204030204" pitchFamily="34" charset="0"/>
                        </a:rPr>
                        <a:t>²(2</a:t>
                      </a:r>
                      <a:r>
                        <a:rPr lang="en-GB" sz="1600" i="1" dirty="0">
                          <a:solidFill>
                            <a:srgbClr val="595959"/>
                          </a:solidFill>
                          <a:effectLst/>
                          <a:latin typeface="+mj-lt"/>
                          <a:ea typeface="Calibri" panose="020F0502020204030204" pitchFamily="34" charset="0"/>
                          <a:cs typeface="Calibri" panose="020F0502020204030204" pitchFamily="34" charset="0"/>
                        </a:rPr>
                        <a:t>p</a:t>
                      </a:r>
                      <a:r>
                        <a:rPr lang="en-GB" sz="1600" dirty="0">
                          <a:solidFill>
                            <a:srgbClr val="595959"/>
                          </a:solidFill>
                          <a:effectLst/>
                          <a:latin typeface="+mj-lt"/>
                          <a:ea typeface="Calibri" panose="020F0502020204030204" pitchFamily="34" charset="0"/>
                          <a:cs typeface="Calibri" panose="020F0502020204030204" pitchFamily="34" charset="0"/>
                        </a:rPr>
                        <a:t> + 3</a:t>
                      </a:r>
                      <a:r>
                        <a:rPr lang="en-GB" sz="1600" i="1" dirty="0">
                          <a:solidFill>
                            <a:srgbClr val="595959"/>
                          </a:solidFill>
                          <a:effectLst/>
                          <a:latin typeface="+mj-lt"/>
                          <a:ea typeface="Calibri" panose="020F0502020204030204" pitchFamily="34" charset="0"/>
                          <a:cs typeface="Calibri" panose="020F0502020204030204" pitchFamily="34" charset="0"/>
                        </a:rPr>
                        <a:t>b</a:t>
                      </a:r>
                      <a:r>
                        <a:rPr lang="en-GB" sz="1600" dirty="0">
                          <a:solidFill>
                            <a:srgbClr val="595959"/>
                          </a:solidFill>
                          <a:effectLst/>
                          <a:latin typeface="+mj-lt"/>
                          <a:ea typeface="Calibri" panose="020F0502020204030204" pitchFamily="34" charset="0"/>
                          <a:cs typeface="Calibri" panose="020F0502020204030204" pitchFamily="34" charset="0"/>
                        </a:rPr>
                        <a:t>)</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solidFill>
                      <a:schemeClr val="bg1"/>
                    </a:solidFill>
                  </a:tcPr>
                </a:tc>
                <a:tc>
                  <a:txBody>
                    <a:bodyPr/>
                    <a:lstStyle/>
                    <a:p>
                      <a:pPr algn="l" fontAlgn="b"/>
                      <a:r>
                        <a:rPr lang="en-GB" sz="1600" b="0" i="0" u="none" strike="noStrike" dirty="0">
                          <a:solidFill>
                            <a:srgbClr val="595959"/>
                          </a:solidFill>
                          <a:effectLst/>
                          <a:latin typeface="+mj-lt"/>
                        </a:rPr>
                        <a:t>1.4.3.1*</a:t>
                      </a:r>
                    </a:p>
                  </a:txBody>
                  <a:tcPr anchor="ctr">
                    <a:solidFill>
                      <a:schemeClr val="bg1"/>
                    </a:solidFill>
                  </a:tcPr>
                </a:tc>
                <a:extLst>
                  <a:ext uri="{0D108BD9-81ED-4DB2-BD59-A6C34878D82A}">
                    <a16:rowId xmlns:a16="http://schemas.microsoft.com/office/drawing/2014/main" val="2104608237"/>
                  </a:ext>
                </a:extLst>
              </a:tr>
              <a:tr h="579853">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Understand how to use the distributive law to factorise expressions where there is a common factor, such  as 3</a:t>
                      </a:r>
                      <a:r>
                        <a:rPr lang="en-GB" sz="1600" i="1" dirty="0">
                          <a:solidFill>
                            <a:srgbClr val="595959"/>
                          </a:solidFill>
                          <a:effectLst/>
                          <a:latin typeface="+mj-lt"/>
                          <a:ea typeface="Calibri" panose="020F0502020204030204" pitchFamily="34" charset="0"/>
                          <a:cs typeface="Calibri" panose="020F0502020204030204" pitchFamily="34" charset="0"/>
                        </a:rPr>
                        <a:t>a</a:t>
                      </a:r>
                      <a:r>
                        <a:rPr lang="en-GB" sz="1600" dirty="0">
                          <a:solidFill>
                            <a:srgbClr val="595959"/>
                          </a:solidFill>
                          <a:effectLst/>
                          <a:latin typeface="+mj-lt"/>
                          <a:ea typeface="Calibri" panose="020F0502020204030204" pitchFamily="34" charset="0"/>
                          <a:cs typeface="Calibri" panose="020F0502020204030204" pitchFamily="34" charset="0"/>
                        </a:rPr>
                        <a:t> + 12</a:t>
                      </a:r>
                      <a:r>
                        <a:rPr lang="en-GB" sz="1600" i="1" dirty="0">
                          <a:solidFill>
                            <a:srgbClr val="595959"/>
                          </a:solidFill>
                          <a:effectLst/>
                          <a:latin typeface="+mj-lt"/>
                          <a:ea typeface="Calibri" panose="020F0502020204030204" pitchFamily="34" charset="0"/>
                          <a:cs typeface="Calibri" panose="020F0502020204030204" pitchFamily="34" charset="0"/>
                        </a:rPr>
                        <a:t>b</a:t>
                      </a:r>
                      <a:r>
                        <a:rPr lang="en-GB" sz="1600" dirty="0">
                          <a:solidFill>
                            <a:srgbClr val="595959"/>
                          </a:solidFill>
                          <a:effectLst/>
                          <a:latin typeface="+mj-lt"/>
                          <a:ea typeface="Calibri" panose="020F0502020204030204" pitchFamily="34" charset="0"/>
                          <a:cs typeface="Calibri" panose="020F0502020204030204" pitchFamily="34" charset="0"/>
                        </a:rPr>
                        <a:t> and 6</a:t>
                      </a:r>
                      <a:r>
                        <a:rPr lang="en-GB" sz="1600" i="1" dirty="0">
                          <a:solidFill>
                            <a:srgbClr val="595959"/>
                          </a:solidFill>
                          <a:effectLst/>
                          <a:latin typeface="+mj-lt"/>
                          <a:ea typeface="Calibri" panose="020F0502020204030204" pitchFamily="34" charset="0"/>
                          <a:cs typeface="Calibri" panose="020F0502020204030204" pitchFamily="34" charset="0"/>
                        </a:rPr>
                        <a:t>p</a:t>
                      </a:r>
                      <a:r>
                        <a:rPr lang="en-GB" sz="1600" i="1" kern="1200" dirty="0">
                          <a:solidFill>
                            <a:srgbClr val="595959"/>
                          </a:solidFill>
                          <a:effectLst/>
                          <a:latin typeface="+mn-lt"/>
                          <a:ea typeface="Calibri" panose="020F0502020204030204" pitchFamily="34" charset="0"/>
                          <a:cs typeface="Calibri" panose="020F0502020204030204" pitchFamily="34" charset="0"/>
                        </a:rPr>
                        <a:t>³</a:t>
                      </a:r>
                      <a:r>
                        <a:rPr lang="en-GB" sz="1600" dirty="0">
                          <a:solidFill>
                            <a:srgbClr val="595959"/>
                          </a:solidFill>
                          <a:effectLst/>
                          <a:latin typeface="+mj-lt"/>
                          <a:ea typeface="Calibri" panose="020F0502020204030204" pitchFamily="34" charset="0"/>
                          <a:cs typeface="Calibri" panose="020F0502020204030204" pitchFamily="34" charset="0"/>
                        </a:rPr>
                        <a:t> + 9</a:t>
                      </a:r>
                      <a:r>
                        <a:rPr lang="en-GB" sz="1600" i="1" dirty="0">
                          <a:solidFill>
                            <a:srgbClr val="595959"/>
                          </a:solidFill>
                          <a:effectLst/>
                          <a:latin typeface="+mj-lt"/>
                          <a:ea typeface="Calibri" panose="020F0502020204030204" pitchFamily="34" charset="0"/>
                          <a:cs typeface="Calibri" panose="020F0502020204030204" pitchFamily="34" charset="0"/>
                        </a:rPr>
                        <a:t>p</a:t>
                      </a:r>
                      <a:r>
                        <a:rPr lang="en-GB" sz="1600" kern="1200" dirty="0">
                          <a:solidFill>
                            <a:srgbClr val="595959"/>
                          </a:solidFill>
                          <a:effectLst/>
                          <a:latin typeface="+mn-lt"/>
                          <a:ea typeface="Calibri" panose="020F0502020204030204" pitchFamily="34" charset="0"/>
                          <a:cs typeface="Calibri" panose="020F0502020204030204" pitchFamily="34" charset="0"/>
                        </a:rPr>
                        <a:t>²</a:t>
                      </a:r>
                      <a:r>
                        <a:rPr lang="en-GB" sz="1600" i="1" dirty="0">
                          <a:solidFill>
                            <a:srgbClr val="595959"/>
                          </a:solidFill>
                          <a:effectLst/>
                          <a:latin typeface="+mj-lt"/>
                          <a:ea typeface="Calibri" panose="020F0502020204030204" pitchFamily="34" charset="0"/>
                          <a:cs typeface="Calibri" panose="020F0502020204030204" pitchFamily="34" charset="0"/>
                        </a:rPr>
                        <a:t>b</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solidFill>
                      <a:schemeClr val="bg1"/>
                    </a:solidFill>
                  </a:tcPr>
                </a:tc>
                <a:tc>
                  <a:txBody>
                    <a:bodyPr/>
                    <a:lstStyle/>
                    <a:p>
                      <a:pPr algn="l" fontAlgn="b"/>
                      <a:r>
                        <a:rPr lang="en-GB" sz="1600" b="0" i="0" u="none" strike="noStrike" dirty="0">
                          <a:solidFill>
                            <a:srgbClr val="595959"/>
                          </a:solidFill>
                          <a:effectLst/>
                          <a:latin typeface="+mj-lt"/>
                        </a:rPr>
                        <a:t>1.4.3.2</a:t>
                      </a:r>
                    </a:p>
                  </a:txBody>
                  <a:tcPr anchor="ctr">
                    <a:solidFill>
                      <a:schemeClr val="bg1"/>
                    </a:solidFill>
                  </a:tcPr>
                </a:tc>
                <a:extLst>
                  <a:ext uri="{0D108BD9-81ED-4DB2-BD59-A6C34878D82A}">
                    <a16:rowId xmlns:a16="http://schemas.microsoft.com/office/drawing/2014/main" val="2746305796"/>
                  </a:ext>
                </a:extLst>
              </a:tr>
              <a:tr h="876164">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Calibri" panose="020F0502020204030204" pitchFamily="34" charset="0"/>
                        </a:rPr>
                        <a:t>Apply understanding of the distributive law to a range of problem-solving situations and contexts (including collecting like terms, multiplying an expression by a single term and factorising), e.g. 10 </a:t>
                      </a:r>
                      <a:r>
                        <a:rPr lang="en-GB" sz="1600" dirty="0">
                          <a:solidFill>
                            <a:srgbClr val="595959"/>
                          </a:solidFill>
                          <a:effectLst/>
                          <a:latin typeface="Arial" panose="020B0604020202020204" pitchFamily="34" charset="0"/>
                          <a:ea typeface="Calibri" panose="020F0502020204030204" pitchFamily="34" charset="0"/>
                          <a:cs typeface="Arial" panose="020B0604020202020204" pitchFamily="34" charset="0"/>
                        </a:rPr>
                        <a:t>−</a:t>
                      </a:r>
                      <a:r>
                        <a:rPr lang="en-GB" sz="1600" dirty="0">
                          <a:solidFill>
                            <a:srgbClr val="595959"/>
                          </a:solidFill>
                          <a:effectLst/>
                          <a:latin typeface="+mj-lt"/>
                          <a:ea typeface="Calibri" panose="020F0502020204030204" pitchFamily="34" charset="0"/>
                          <a:cs typeface="Calibri" panose="020F0502020204030204" pitchFamily="34" charset="0"/>
                        </a:rPr>
                        <a:t> 2(3</a:t>
                      </a:r>
                      <a:r>
                        <a:rPr lang="en-GB" sz="1600" i="1" dirty="0">
                          <a:solidFill>
                            <a:srgbClr val="595959"/>
                          </a:solidFill>
                          <a:effectLst/>
                          <a:latin typeface="+mj-lt"/>
                          <a:ea typeface="Calibri" panose="020F0502020204030204" pitchFamily="34" charset="0"/>
                          <a:cs typeface="Calibri" panose="020F0502020204030204" pitchFamily="34" charset="0"/>
                        </a:rPr>
                        <a:t>a</a:t>
                      </a:r>
                      <a:r>
                        <a:rPr lang="en-GB" sz="1600" dirty="0">
                          <a:solidFill>
                            <a:srgbClr val="595959"/>
                          </a:solidFill>
                          <a:effectLst/>
                          <a:latin typeface="+mj-lt"/>
                          <a:ea typeface="Calibri" panose="020F0502020204030204" pitchFamily="34" charset="0"/>
                          <a:cs typeface="Calibri" panose="020F0502020204030204" pitchFamily="34" charset="0"/>
                        </a:rPr>
                        <a:t> + 5), 3(</a:t>
                      </a:r>
                      <a:r>
                        <a:rPr lang="en-GB" sz="1600" i="1" dirty="0">
                          <a:solidFill>
                            <a:srgbClr val="595959"/>
                          </a:solidFill>
                          <a:effectLst/>
                          <a:latin typeface="+mj-lt"/>
                          <a:ea typeface="Calibri" panose="020F0502020204030204" pitchFamily="34" charset="0"/>
                          <a:cs typeface="Calibri" panose="020F0502020204030204" pitchFamily="34" charset="0"/>
                        </a:rPr>
                        <a:t>a</a:t>
                      </a:r>
                      <a:r>
                        <a:rPr lang="en-GB" sz="1600" dirty="0">
                          <a:solidFill>
                            <a:srgbClr val="595959"/>
                          </a:solidFill>
                          <a:effectLst/>
                          <a:latin typeface="+mj-lt"/>
                          <a:ea typeface="Calibri" panose="020F0502020204030204" pitchFamily="34" charset="0"/>
                          <a:cs typeface="Calibri" panose="020F0502020204030204" pitchFamily="34" charset="0"/>
                        </a:rPr>
                        <a:t> ± 2</a:t>
                      </a:r>
                      <a:r>
                        <a:rPr lang="en-GB" sz="1600" i="1" dirty="0">
                          <a:solidFill>
                            <a:srgbClr val="595959"/>
                          </a:solidFill>
                          <a:effectLst/>
                          <a:latin typeface="+mj-lt"/>
                          <a:ea typeface="Calibri" panose="020F0502020204030204" pitchFamily="34" charset="0"/>
                          <a:cs typeface="Calibri" panose="020F0502020204030204" pitchFamily="34" charset="0"/>
                        </a:rPr>
                        <a:t>b</a:t>
                      </a:r>
                      <a:r>
                        <a:rPr lang="en-GB" sz="1600" dirty="0">
                          <a:solidFill>
                            <a:srgbClr val="595959"/>
                          </a:solidFill>
                          <a:effectLst/>
                          <a:latin typeface="+mj-lt"/>
                          <a:ea typeface="Calibri" panose="020F0502020204030204" pitchFamily="34" charset="0"/>
                          <a:cs typeface="Calibri" panose="020F0502020204030204" pitchFamily="34" charset="0"/>
                        </a:rPr>
                        <a:t>) ± 4(2</a:t>
                      </a:r>
                      <a:r>
                        <a:rPr lang="en-GB" sz="1600" i="1" dirty="0">
                          <a:solidFill>
                            <a:srgbClr val="595959"/>
                          </a:solidFill>
                          <a:effectLst/>
                          <a:latin typeface="+mj-lt"/>
                          <a:ea typeface="Calibri" panose="020F0502020204030204" pitchFamily="34" charset="0"/>
                          <a:cs typeface="Calibri" panose="020F0502020204030204" pitchFamily="34" charset="0"/>
                        </a:rPr>
                        <a:t>ab</a:t>
                      </a:r>
                      <a:r>
                        <a:rPr lang="en-GB" sz="1600" dirty="0">
                          <a:solidFill>
                            <a:srgbClr val="595959"/>
                          </a:solidFill>
                          <a:effectLst/>
                          <a:latin typeface="+mj-lt"/>
                          <a:ea typeface="Calibri" panose="020F0502020204030204" pitchFamily="34" charset="0"/>
                          <a:cs typeface="Calibri" panose="020F0502020204030204" pitchFamily="34" charset="0"/>
                        </a:rPr>
                        <a:t> ± 6</a:t>
                      </a:r>
                      <a:r>
                        <a:rPr lang="en-GB" sz="1600" i="1" dirty="0">
                          <a:solidFill>
                            <a:srgbClr val="595959"/>
                          </a:solidFill>
                          <a:effectLst/>
                          <a:latin typeface="+mj-lt"/>
                          <a:ea typeface="Calibri" panose="020F0502020204030204" pitchFamily="34" charset="0"/>
                          <a:cs typeface="Calibri" panose="020F0502020204030204" pitchFamily="34" charset="0"/>
                        </a:rPr>
                        <a:t>b</a:t>
                      </a:r>
                      <a:r>
                        <a:rPr lang="en-GB" sz="1600" dirty="0">
                          <a:solidFill>
                            <a:srgbClr val="595959"/>
                          </a:solidFill>
                          <a:effectLst/>
                          <a:latin typeface="+mj-lt"/>
                          <a:ea typeface="Calibri" panose="020F0502020204030204" pitchFamily="34" charset="0"/>
                          <a:cs typeface="Calibri" panose="020F0502020204030204" pitchFamily="34" charset="0"/>
                        </a:rPr>
                        <a:t>), etc.</a:t>
                      </a:r>
                      <a:endParaRPr lang="en-GB" sz="1600" dirty="0">
                        <a:solidFill>
                          <a:srgbClr val="595959"/>
                        </a:solidFill>
                        <a:effectLst/>
                        <a:latin typeface="+mj-lt"/>
                        <a:ea typeface="Calibri" panose="020F0502020204030204" pitchFamily="34" charset="0"/>
                        <a:cs typeface="Times New Roman" panose="02020603050405020304" pitchFamily="18" charset="0"/>
                      </a:endParaRPr>
                    </a:p>
                  </a:txBody>
                  <a:tcPr anchor="ctr">
                    <a:solidFill>
                      <a:schemeClr val="bg1"/>
                    </a:solidFill>
                  </a:tcPr>
                </a:tc>
                <a:tc>
                  <a:txBody>
                    <a:bodyPr/>
                    <a:lstStyle/>
                    <a:p>
                      <a:pPr algn="l" fontAlgn="b"/>
                      <a:r>
                        <a:rPr lang="en-GB" sz="1600" b="0" i="0" u="none" strike="noStrike" dirty="0">
                          <a:solidFill>
                            <a:srgbClr val="595959"/>
                          </a:solidFill>
                          <a:effectLst/>
                          <a:latin typeface="+mj-lt"/>
                        </a:rPr>
                        <a:t>1.4.3.3</a:t>
                      </a:r>
                    </a:p>
                  </a:txBody>
                  <a:tcPr anchor="ctr">
                    <a:solidFill>
                      <a:schemeClr val="bg1"/>
                    </a:solidFill>
                  </a:tcPr>
                </a:tc>
                <a:extLst>
                  <a:ext uri="{0D108BD9-81ED-4DB2-BD59-A6C34878D82A}">
                    <a16:rowId xmlns:a16="http://schemas.microsoft.com/office/drawing/2014/main" val="1707456662"/>
                  </a:ext>
                </a:extLst>
              </a:tr>
            </a:tbl>
          </a:graphicData>
        </a:graphic>
      </p:graphicFrame>
      <p:sp>
        <p:nvSpPr>
          <p:cNvPr id="2" name="TextBox 1">
            <a:extLst>
              <a:ext uri="{FF2B5EF4-FFF2-40B4-BE49-F238E27FC236}">
                <a16:creationId xmlns:a16="http://schemas.microsoft.com/office/drawing/2014/main" id="{1C164BE5-109C-4678-BE8B-4006CF375E61}"/>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271239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Generalise relationships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2852935"/>
            <a:ext cx="6062463" cy="1152130"/>
          </a:xfrm>
        </p:spPr>
        <p:txBody>
          <a:bodyPr>
            <a:normAutofit/>
          </a:bodyPr>
          <a:lstStyle/>
          <a:p>
            <a:r>
              <a:rPr lang="en-GB" sz="1800" dirty="0">
                <a:latin typeface="Century Gothic" panose="020B0502020202020204" pitchFamily="34" charset="0"/>
              </a:rPr>
              <a:t>Checkpoints 1–8</a:t>
            </a:r>
          </a:p>
        </p:txBody>
      </p:sp>
    </p:spTree>
    <p:extLst>
      <p:ext uri="{BB962C8B-B14F-4D97-AF65-F5344CB8AC3E}">
        <p14:creationId xmlns:p14="http://schemas.microsoft.com/office/powerpoint/2010/main" val="254895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23220"/>
          </a:xfrm>
          <a:prstGeom prst="rect">
            <a:avLst/>
          </a:prstGeom>
          <a:noFill/>
        </p:spPr>
        <p:txBody>
          <a:bodyPr wrap="square" rtlCol="0">
            <a:spAutoFit/>
          </a:bodyPr>
          <a:lstStyle/>
          <a:p>
            <a:pPr>
              <a:buNone/>
            </a:pPr>
            <a:r>
              <a:rPr lang="en-GB" b="1" dirty="0"/>
              <a:t>Generalise relationships</a:t>
            </a:r>
            <a:endParaRPr lang="en-GB"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100082087"/>
                  </p:ext>
                </p:extLst>
              </p:nvPr>
            </p:nvGraphicFramePr>
            <p:xfrm>
              <a:off x="417815" y="1018295"/>
              <a:ext cx="11426013" cy="5547360"/>
            </p:xfrm>
            <a:graphic>
              <a:graphicData uri="http://schemas.openxmlformats.org/drawingml/2006/table">
                <a:tbl>
                  <a:tblPr firstRow="1" bandRow="1">
                    <a:tableStyleId>{5940675A-B579-460E-94D1-54222C63F5DA}</a:tableStyleId>
                  </a:tblPr>
                  <a:tblGrid>
                    <a:gridCol w="7198468">
                      <a:extLst>
                        <a:ext uri="{9D8B030D-6E8A-4147-A177-3AD203B41FA5}">
                          <a16:colId xmlns:a16="http://schemas.microsoft.com/office/drawing/2014/main" val="4178532543"/>
                        </a:ext>
                      </a:extLst>
                    </a:gridCol>
                    <a:gridCol w="4227545">
                      <a:extLst>
                        <a:ext uri="{9D8B030D-6E8A-4147-A177-3AD203B41FA5}">
                          <a16:colId xmlns:a16="http://schemas.microsoft.com/office/drawing/2014/main" val="864547500"/>
                        </a:ext>
                      </a:extLst>
                    </a:gridCol>
                  </a:tblGrid>
                  <a:tr h="23522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generate and describe linear number sequences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non-statutory guidance: pupils should be introduced to the use of symbols and letters to represent variables and unknowns in mathematical situations that they already understand, such as (for example) generalisations of number patterns</a:t>
                          </a:r>
                          <a:r>
                            <a:rPr lang="en-GB" sz="1600" i="0" baseline="0" dirty="0"/>
                            <a:t> </a:t>
                          </a:r>
                          <a:r>
                            <a:rPr lang="en-GB" sz="1600" i="0" dirty="0"/>
                            <a:t>or equivalent expressions (e.g.</a:t>
                          </a:r>
                          <a:r>
                            <a:rPr lang="en-GB" sz="1600" i="0" baseline="0" dirty="0"/>
                            <a:t> </a:t>
                          </a:r>
                          <a:r>
                            <a:rPr lang="en-GB" sz="1600" i="1" dirty="0"/>
                            <a:t>a</a:t>
                          </a:r>
                          <a:r>
                            <a:rPr lang="en-GB" sz="1600" i="0" dirty="0"/>
                            <a:t> </a:t>
                          </a:r>
                          <a14:m>
                            <m:oMath xmlns:m="http://schemas.openxmlformats.org/officeDocument/2006/math">
                              <m:r>
                                <a:rPr lang="en-GB" sz="1600" b="0" i="1" smtClean="0">
                                  <a:latin typeface="Cambria Math" panose="02040503050406030204" pitchFamily="18" charset="0"/>
                                </a:rPr>
                                <m:t>+</m:t>
                              </m:r>
                            </m:oMath>
                          </a14:m>
                          <a:r>
                            <a:rPr lang="en-GB" sz="1600" i="0" dirty="0"/>
                            <a:t> </a:t>
                          </a:r>
                          <a:r>
                            <a:rPr lang="en-GB" sz="1600" i="1" dirty="0"/>
                            <a:t>b</a:t>
                          </a:r>
                          <a:r>
                            <a:rPr lang="en-GB" sz="1600" i="0" dirty="0"/>
                            <a:t> </a:t>
                          </a:r>
                          <a14:m>
                            <m:oMath xmlns:m="http://schemas.openxmlformats.org/officeDocument/2006/math">
                              <m:r>
                                <a:rPr lang="en-GB" sz="1600" b="0" i="1" smtClean="0">
                                  <a:latin typeface="Cambria Math" panose="02040503050406030204" pitchFamily="18" charset="0"/>
                                </a:rPr>
                                <m:t>=</m:t>
                              </m:r>
                            </m:oMath>
                          </a14:m>
                          <a:r>
                            <a:rPr lang="en-GB" sz="1600" i="0" dirty="0"/>
                            <a:t> </a:t>
                          </a:r>
                          <a:r>
                            <a:rPr lang="en-GB" sz="1600" i="1" dirty="0"/>
                            <a:t>b</a:t>
                          </a:r>
                          <a:r>
                            <a:rPr lang="en-GB" sz="1600" i="0" baseline="0" dirty="0"/>
                            <a:t> </a:t>
                          </a:r>
                          <a14:m>
                            <m:oMath xmlns:m="http://schemas.openxmlformats.org/officeDocument/2006/math">
                              <m:r>
                                <a:rPr lang="en-GB" sz="1600" b="0" i="1" baseline="0" smtClean="0">
                                  <a:latin typeface="Cambria Math" panose="02040503050406030204" pitchFamily="18" charset="0"/>
                                </a:rPr>
                                <m:t>+</m:t>
                              </m:r>
                            </m:oMath>
                          </a14:m>
                          <a:r>
                            <a:rPr lang="en-GB" sz="1600" i="0" dirty="0"/>
                            <a:t> </a:t>
                          </a:r>
                          <a:r>
                            <a:rPr lang="en-GB" sz="1600" i="1" dirty="0"/>
                            <a:t>a</a:t>
                          </a:r>
                          <a:r>
                            <a:rPr lang="en-GB" sz="1600" i="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a:t>
                          </a:r>
                          <a:r>
                            <a:rPr lang="en-GB" sz="1600" dirty="0"/>
                            <a:t>6AS/MD–1: understand that 2 numbers can be related additively or multiplicatively… (pp298–301*); 6AS/MD–2: use a given additive or multiplicative calculation to derive or complete a related calculation, using arithmetic properties, inverse relationships and place value understanding (pp302–04)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1 Number, Addition and Subtraction, Year 5 </a:t>
                          </a:r>
                          <a:r>
                            <a:rPr lang="en-GB" sz="1600" dirty="0">
                              <a:hlinkClick r:id="rId4"/>
                            </a:rPr>
                            <a:t>Segment 1.29: Using equivalence and the compensation property to calculate</a:t>
                          </a:r>
                          <a:r>
                            <a:rPr lang="en-GB" sz="1600" dirty="0"/>
                            <a:t>; Spine 2 Multiplication and Division, </a:t>
                          </a:r>
                          <a:r>
                            <a:rPr lang="en-GB" sz="1600" dirty="0">
                              <a:hlinkClick r:id="rId5"/>
                            </a:rPr>
                            <a:t>Year 6 Segment 2.25: Using compensation to calculate</a:t>
                          </a: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 Page numbers reference the complete Years 1–6 document</a:t>
                          </a:r>
                          <a:endParaRPr lang="en-GB" sz="1400" i="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conventions concerning the writing of algebraic symbols and learn techniques for symbolic manipulation.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that a letter can be used to represent a generalised number and that algebraic notation is used to generalise number properties, structures and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Work from the particular to the general, and realise that generalised statements can become expressions in their own right (for example, 3</a:t>
                          </a:r>
                          <a:r>
                            <a:rPr lang="en-GB" sz="1600" i="1" kern="1200" dirty="0">
                              <a:solidFill>
                                <a:schemeClr val="tx1"/>
                              </a:solidFill>
                              <a:effectLst/>
                              <a:latin typeface="+mn-lt"/>
                              <a:ea typeface="+mn-ea"/>
                              <a:cs typeface="+mn-cs"/>
                            </a:rPr>
                            <a:t>n</a:t>
                          </a:r>
                          <a:r>
                            <a:rPr lang="en-GB" sz="1600" kern="1200" dirty="0">
                              <a:solidFill>
                                <a:schemeClr val="tx1"/>
                              </a:solidFill>
                              <a:effectLst/>
                              <a:latin typeface="+mn-lt"/>
                              <a:ea typeface="+mn-ea"/>
                              <a:cs typeface="+mn-cs"/>
                            </a:rPr>
                            <a:t> represents a generalised multiple of three).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that such statements capture an infinity of cases (so, in the example above, 3</a:t>
                          </a:r>
                          <a:r>
                            <a:rPr lang="en-GB" sz="1600" i="1" kern="1200" dirty="0">
                              <a:solidFill>
                                <a:schemeClr val="tx1"/>
                              </a:solidFill>
                              <a:effectLst/>
                              <a:latin typeface="+mn-lt"/>
                              <a:ea typeface="+mn-ea"/>
                              <a:cs typeface="+mn-cs"/>
                            </a:rPr>
                            <a:t>n </a:t>
                          </a:r>
                          <a:r>
                            <a:rPr lang="en-GB" sz="1600" i="0" kern="1200" dirty="0">
                              <a:solidFill>
                                <a:schemeClr val="tx1"/>
                              </a:solidFill>
                              <a:effectLst/>
                              <a:latin typeface="+mn-lt"/>
                              <a:ea typeface="+mn-ea"/>
                              <a:cs typeface="+mn-cs"/>
                            </a:rPr>
                            <a:t>represents</a:t>
                          </a:r>
                          <a:r>
                            <a:rPr lang="en-GB" sz="1600" kern="1200" dirty="0">
                              <a:solidFill>
                                <a:schemeClr val="tx1"/>
                              </a:solidFill>
                              <a:effectLst/>
                              <a:latin typeface="+mn-lt"/>
                              <a:ea typeface="+mn-ea"/>
                              <a:cs typeface="+mn-cs"/>
                            </a:rPr>
                            <a:t> all the multiples of three ‘in one go’).</a:t>
                          </a:r>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100082087"/>
                  </p:ext>
                </p:extLst>
              </p:nvPr>
            </p:nvGraphicFramePr>
            <p:xfrm>
              <a:off x="417815" y="1018295"/>
              <a:ext cx="11426013" cy="5547360"/>
            </p:xfrm>
            <a:graphic>
              <a:graphicData uri="http://schemas.openxmlformats.org/drawingml/2006/table">
                <a:tbl>
                  <a:tblPr firstRow="1" bandRow="1">
                    <a:tableStyleId>{5940675A-B579-460E-94D1-54222C63F5DA}</a:tableStyleId>
                  </a:tblPr>
                  <a:tblGrid>
                    <a:gridCol w="7198468">
                      <a:extLst>
                        <a:ext uri="{9D8B030D-6E8A-4147-A177-3AD203B41FA5}">
                          <a16:colId xmlns:a16="http://schemas.microsoft.com/office/drawing/2014/main" val="4178532543"/>
                        </a:ext>
                      </a:extLst>
                    </a:gridCol>
                    <a:gridCol w="4227545">
                      <a:extLst>
                        <a:ext uri="{9D8B030D-6E8A-4147-A177-3AD203B41FA5}">
                          <a16:colId xmlns:a16="http://schemas.microsoft.com/office/drawing/2014/main" val="864547500"/>
                        </a:ext>
                      </a:extLst>
                    </a:gridCol>
                  </a:tblGrid>
                  <a:tr h="36576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181600">
                    <a:tc>
                      <a:txBody>
                        <a:bodyPr/>
                        <a:lstStyle/>
                        <a:p>
                          <a:endParaRPr lang="en-US"/>
                        </a:p>
                      </a:txBody>
                      <a:tcPr>
                        <a:blipFill>
                          <a:blip r:embed="rId6"/>
                          <a:stretch>
                            <a:fillRect l="-85" t="-7638" r="-58933" b="-1175"/>
                          </a:stretch>
                        </a:blip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conventions concerning the writing of algebraic symbols and learn techniques for symbolic manipulation.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that a letter can be used to represent a generalised number and that algebraic notation is used to generalise number properties, structures and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Work from the particular to the general, and realise that generalised statements can become expressions in their own right (for example, 3</a:t>
                          </a:r>
                          <a:r>
                            <a:rPr lang="en-GB" sz="1600" i="1" kern="1200" dirty="0">
                              <a:solidFill>
                                <a:schemeClr val="tx1"/>
                              </a:solidFill>
                              <a:effectLst/>
                              <a:latin typeface="+mn-lt"/>
                              <a:ea typeface="+mn-ea"/>
                              <a:cs typeface="+mn-cs"/>
                            </a:rPr>
                            <a:t>n</a:t>
                          </a:r>
                          <a:r>
                            <a:rPr lang="en-GB" sz="1600" kern="1200" dirty="0">
                              <a:solidFill>
                                <a:schemeClr val="tx1"/>
                              </a:solidFill>
                              <a:effectLst/>
                              <a:latin typeface="+mn-lt"/>
                              <a:ea typeface="+mn-ea"/>
                              <a:cs typeface="+mn-cs"/>
                            </a:rPr>
                            <a:t> represents a generalised multiple of three).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that such statements capture an infinity of cases (so, in the example above, 3</a:t>
                          </a:r>
                          <a:r>
                            <a:rPr lang="en-GB" sz="1600" i="1" kern="1200" dirty="0">
                              <a:solidFill>
                                <a:schemeClr val="tx1"/>
                              </a:solidFill>
                              <a:effectLst/>
                              <a:latin typeface="+mn-lt"/>
                              <a:ea typeface="+mn-ea"/>
                              <a:cs typeface="+mn-cs"/>
                            </a:rPr>
                            <a:t>n </a:t>
                          </a:r>
                          <a:r>
                            <a:rPr lang="en-GB" sz="1600" i="0" kern="1200" dirty="0">
                              <a:solidFill>
                                <a:schemeClr val="tx1"/>
                              </a:solidFill>
                              <a:effectLst/>
                              <a:latin typeface="+mn-lt"/>
                              <a:ea typeface="+mn-ea"/>
                              <a:cs typeface="+mn-cs"/>
                            </a:rPr>
                            <a:t>represents</a:t>
                          </a:r>
                          <a:r>
                            <a:rPr lang="en-GB" sz="1600" kern="1200" dirty="0">
                              <a:solidFill>
                                <a:schemeClr val="tx1"/>
                              </a:solidFill>
                              <a:effectLst/>
                              <a:latin typeface="+mn-lt"/>
                              <a:ea typeface="+mn-ea"/>
                              <a:cs typeface="+mn-cs"/>
                            </a:rPr>
                            <a:t> all the multiples of three ‘in one go’).</a:t>
                          </a:r>
                        </a:p>
                      </a:txBody>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143364241"/>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1B5809B758E448B6934BD0DD03A3E1" ma:contentTypeVersion="10" ma:contentTypeDescription="Create a new document." ma:contentTypeScope="" ma:versionID="96fe99056e47f4d05a5a9b2a8d648cb2">
  <xsd:schema xmlns:xsd="http://www.w3.org/2001/XMLSchema" xmlns:xs="http://www.w3.org/2001/XMLSchema" xmlns:p="http://schemas.microsoft.com/office/2006/metadata/properties" xmlns:ns2="06dfc3c2-6945-4ff9-b190-f51a7eda233c" xmlns:ns3="9529e089-aba0-4a11-8174-45d1c0b69621" targetNamespace="http://schemas.microsoft.com/office/2006/metadata/properties" ma:root="true" ma:fieldsID="705e00312fdbb9e26edd8edb777b57a5" ns2:_="" ns3:_="">
    <xsd:import namespace="06dfc3c2-6945-4ff9-b190-f51a7eda233c"/>
    <xsd:import namespace="9529e089-aba0-4a11-8174-45d1c0b696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fc3c2-6945-4ff9-b190-f51a7eda2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9e089-aba0-4a11-8174-45d1c0b696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282138-31CE-4185-A767-551A5BD6BF2F}">
  <ds:schemaRefs>
    <ds:schemaRef ds:uri="06dfc3c2-6945-4ff9-b190-f51a7eda233c"/>
    <ds:schemaRef ds:uri="9529e089-aba0-4a11-8174-45d1c0b696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B18B3D-5C68-4030-BEF3-6F927E24DA37}">
  <ds:schemaRefs>
    <ds:schemaRef ds:uri="06dfc3c2-6945-4ff9-b190-f51a7eda233c"/>
    <ds:schemaRef ds:uri="9529e089-aba0-4a11-8174-45d1c0b696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9940</TotalTime>
  <Words>19729</Words>
  <Application>Microsoft Office PowerPoint</Application>
  <PresentationFormat>Widescreen</PresentationFormat>
  <Paragraphs>1444</Paragraphs>
  <Slides>65</Slides>
  <Notes>58</Notes>
  <HiddenSlides>23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Cambria Math</vt:lpstr>
      <vt:lpstr>Century Gothic</vt:lpstr>
      <vt:lpstr>Comic Sans MS</vt:lpstr>
      <vt:lpstr>Symbol</vt:lpstr>
      <vt:lpstr>Custom Design</vt:lpstr>
      <vt:lpstr>      </vt:lpstr>
      <vt:lpstr>About this resource</vt:lpstr>
      <vt:lpstr>Using these Checkpoints </vt:lpstr>
      <vt:lpstr>Checkpoints 1–8  </vt:lpstr>
      <vt:lpstr>Checkpoints 9–16</vt:lpstr>
      <vt:lpstr>Key ideas</vt:lpstr>
      <vt:lpstr>Key ideas</vt:lpstr>
      <vt:lpstr>Generalise relationships</vt:lpstr>
      <vt:lpstr>PowerPoint Presentation</vt:lpstr>
      <vt:lpstr>PowerPoint Presentation</vt:lpstr>
      <vt:lpstr>Checkpoint 1: Guidance</vt:lpstr>
      <vt:lpstr>PowerPoint Presentation</vt:lpstr>
      <vt:lpstr>Checkpoint 2: Guidance</vt:lpstr>
      <vt:lpstr>PowerPoint Presentation</vt:lpstr>
      <vt:lpstr>Checkpoint 3: Guidance</vt:lpstr>
      <vt:lpstr>PowerPoint Presentation</vt:lpstr>
      <vt:lpstr>Checkpoint 4: Guidance</vt:lpstr>
      <vt:lpstr>PowerPoint Presentation</vt:lpstr>
      <vt:lpstr>Checkpoint 5: Guidance</vt:lpstr>
      <vt:lpstr>PowerPoint Presentation</vt:lpstr>
      <vt:lpstr>Checkpoint 6: Guidance</vt:lpstr>
      <vt:lpstr>PowerPoint Presentation</vt:lpstr>
      <vt:lpstr>Checkpoint 7: Guidance</vt:lpstr>
      <vt:lpstr>PowerPoint Presentation</vt:lpstr>
      <vt:lpstr>Checkpoint 8: Guidance</vt:lpstr>
      <vt:lpstr>Unknowns and variables</vt:lpstr>
      <vt:lpstr>PowerPoint Presentation</vt:lpstr>
      <vt:lpstr>PowerPoint Presentation</vt:lpstr>
      <vt:lpstr>Checkpoint 9: Guidance</vt:lpstr>
      <vt:lpstr>PowerPoint Presentation</vt:lpstr>
      <vt:lpstr>Checkpoint 10: Guidance</vt:lpstr>
      <vt:lpstr>PowerPoint Presentation</vt:lpstr>
      <vt:lpstr>Checkpoint 11: Guidance</vt:lpstr>
      <vt:lpstr>PowerPoint Presentation</vt:lpstr>
      <vt:lpstr>Checkpoint 12: Guidance</vt:lpstr>
      <vt:lpstr>PowerPoint Presentation</vt:lpstr>
      <vt:lpstr>Checkpoint 13: Guidance</vt:lpstr>
      <vt:lpstr>Unitising and the distributive law</vt:lpstr>
      <vt:lpstr>PowerPoint Presentation</vt:lpstr>
      <vt:lpstr>PowerPoint Presentation</vt:lpstr>
      <vt:lpstr>Checkpoint 14: Guidance</vt:lpstr>
      <vt:lpstr>PowerPoint Presentation</vt:lpstr>
      <vt:lpstr>Checkpoint 15: Guidance</vt:lpstr>
      <vt:lpstr>PowerPoint Presentation</vt:lpstr>
      <vt:lpstr>Checkpoint 16: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Bethanie Goodliff</cp:lastModifiedBy>
  <cp:revision>19</cp:revision>
  <cp:lastPrinted>2021-07-07T11:03:51Z</cp:lastPrinted>
  <dcterms:created xsi:type="dcterms:W3CDTF">2008-01-11T09:41:35Z</dcterms:created>
  <dcterms:modified xsi:type="dcterms:W3CDTF">2022-10-17T10:52:49Z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0x0101008A1B5809B758E448B6934BD0DD03A3E1</vt:lpwstr>
  </property>
</Properties>
</file>