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83"/>
  </p:notesMasterIdLst>
  <p:sldIdLst>
    <p:sldId id="401" r:id="rId6"/>
    <p:sldId id="293" r:id="rId7"/>
    <p:sldId id="336" r:id="rId8"/>
    <p:sldId id="562" r:id="rId9"/>
    <p:sldId id="543" r:id="rId10"/>
    <p:sldId id="365" r:id="rId11"/>
    <p:sldId id="480" r:id="rId12"/>
    <p:sldId id="408" r:id="rId13"/>
    <p:sldId id="448" r:id="rId14"/>
    <p:sldId id="512" r:id="rId15"/>
    <p:sldId id="363" r:id="rId16"/>
    <p:sldId id="445" r:id="rId17"/>
    <p:sldId id="463" r:id="rId18"/>
    <p:sldId id="515" r:id="rId19"/>
    <p:sldId id="452" r:id="rId20"/>
    <p:sldId id="514" r:id="rId21"/>
    <p:sldId id="536" r:id="rId22"/>
    <p:sldId id="555" r:id="rId23"/>
    <p:sldId id="571" r:id="rId24"/>
    <p:sldId id="572" r:id="rId25"/>
    <p:sldId id="547" r:id="rId26"/>
    <p:sldId id="556" r:id="rId27"/>
    <p:sldId id="557" r:id="rId28"/>
    <p:sldId id="554" r:id="rId29"/>
    <p:sldId id="530" r:id="rId30"/>
    <p:sldId id="454" r:id="rId31"/>
    <p:sldId id="538" r:id="rId32"/>
    <p:sldId id="516" r:id="rId33"/>
    <p:sldId id="494" r:id="rId34"/>
    <p:sldId id="517" r:id="rId35"/>
    <p:sldId id="498" r:id="rId36"/>
    <p:sldId id="520" r:id="rId37"/>
    <p:sldId id="535" r:id="rId38"/>
    <p:sldId id="540" r:id="rId39"/>
    <p:sldId id="521" r:id="rId40"/>
    <p:sldId id="533" r:id="rId41"/>
    <p:sldId id="534" r:id="rId42"/>
    <p:sldId id="481" r:id="rId43"/>
    <p:sldId id="482" r:id="rId44"/>
    <p:sldId id="488" r:id="rId45"/>
    <p:sldId id="526" r:id="rId46"/>
    <p:sldId id="544" r:id="rId47"/>
    <p:sldId id="552" r:id="rId48"/>
    <p:sldId id="542" r:id="rId49"/>
    <p:sldId id="553" r:id="rId50"/>
    <p:sldId id="487" r:id="rId51"/>
    <p:sldId id="551" r:id="rId52"/>
    <p:sldId id="509" r:id="rId53"/>
    <p:sldId id="523" r:id="rId54"/>
    <p:sldId id="548" r:id="rId55"/>
    <p:sldId id="561" r:id="rId56"/>
    <p:sldId id="455" r:id="rId57"/>
    <p:sldId id="524" r:id="rId58"/>
    <p:sldId id="484" r:id="rId59"/>
    <p:sldId id="525" r:id="rId60"/>
    <p:sldId id="511" r:id="rId61"/>
    <p:sldId id="527" r:id="rId62"/>
    <p:sldId id="496" r:id="rId63"/>
    <p:sldId id="528" r:id="rId64"/>
    <p:sldId id="358" r:id="rId65"/>
    <p:sldId id="549" r:id="rId66"/>
    <p:sldId id="483" r:id="rId67"/>
    <p:sldId id="560" r:id="rId68"/>
    <p:sldId id="456" r:id="rId69"/>
    <p:sldId id="504" r:id="rId70"/>
    <p:sldId id="546" r:id="rId71"/>
    <p:sldId id="532" r:id="rId72"/>
    <p:sldId id="510" r:id="rId73"/>
    <p:sldId id="567" r:id="rId74"/>
    <p:sldId id="469" r:id="rId75"/>
    <p:sldId id="360" r:id="rId76"/>
    <p:sldId id="564" r:id="rId77"/>
    <p:sldId id="566" r:id="rId78"/>
    <p:sldId id="563" r:id="rId79"/>
    <p:sldId id="565" r:id="rId80"/>
    <p:sldId id="570" r:id="rId81"/>
    <p:sldId id="569" r:id="rId82"/>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06-863E-425B-858A-59D93F1336E4}" name="Rachel J Houghton" initials="RJH" userId="eb43c97e479d4048" providerId="Windows Live"/>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 id="{24E86091-576A-61D4-4308-8B9B413AC648}" name="Richard Perring" initials="RP" userId="S::richard.perring@ncetm.org.uk::910642f3-8b82-4047-9df8-c09e43ada840" providerId="AD"/>
  <p188:author id="{30FCC4C0-069E-C054-7E4C-BDF9DD3F2FFB}" name="Elizabeth Lambert" initials="EL" userId="S::Elizabeth.Lambert@ncetm.org.uk::84516f71-0698-4f46-9863-2dab06370415" providerId="AD"/>
  <p188:author id="{34D052D2-FFF5-E6D6-117A-07C0F43ACB7D}" name="Nicola Trubridge" initials="NT" userId="S::nicola.trubridge@ncetm.org.uk::ecdd1c25-5bc1-4511-a576-ec7c116dcbcc" providerId="AD"/>
  <p188:author id="{3C3042F1-9669-8081-C5E3-F1F39F8AE15B}" name="Alison Hopper" initials="AH" userId="S::alison.hopper@mei.org.uk::ca5996aa-ea7f-4b9b-84ac-8568eb6e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ynor Bahan" initials="GB" lastIdx="45" clrIdx="6">
    <p:extLst>
      <p:ext uri="{19B8F6BF-5375-455C-9EA6-DF929625EA0E}">
        <p15:presenceInfo xmlns:p15="http://schemas.microsoft.com/office/powerpoint/2012/main" userId="S::Gaynor.Bahan@ncetm.org.uk::d4c0f4d3-9322-4a8f-bf1c-fec75b6095ad" providerId="AD"/>
      </p:ext>
    </p:extLst>
  </p:cmAuthor>
  <p:cmAuthor id="1" name="Rebecca Donaldson" initials="RD" lastIdx="245" clrIdx="0">
    <p:extLst>
      <p:ext uri="{19B8F6BF-5375-455C-9EA6-DF929625EA0E}">
        <p15:presenceInfo xmlns:p15="http://schemas.microsoft.com/office/powerpoint/2012/main" userId="S::rebecca.donaldson@tribalgroup.com::de1bd23b-13b3-40c7-98d3-b019b9d9da5e" providerId="AD"/>
      </p:ext>
    </p:extLst>
  </p:cmAuthor>
  <p:cmAuthor id="8" name="Mary Stevenson" initials="MS" lastIdx="1" clrIdx="7">
    <p:extLst>
      <p:ext uri="{19B8F6BF-5375-455C-9EA6-DF929625EA0E}">
        <p15:presenceInfo xmlns:p15="http://schemas.microsoft.com/office/powerpoint/2012/main" userId="S::mary.stevenson@ncetm.org.uk::f6438378-3887-49aa-8b3c-bcaf7c6b32f1" providerId="AD"/>
      </p:ext>
    </p:extLst>
  </p:cmAuthor>
  <p:cmAuthor id="2" name="Richard Perring" initials="RP" lastIdx="16" clrIdx="1">
    <p:extLst>
      <p:ext uri="{19B8F6BF-5375-455C-9EA6-DF929625EA0E}">
        <p15:presenceInfo xmlns:p15="http://schemas.microsoft.com/office/powerpoint/2012/main" userId="S::richard.perring@ncetm.org.uk::910642f3-8b82-4047-9df8-c09e43ada840" providerId="AD"/>
      </p:ext>
    </p:extLst>
  </p:cmAuthor>
  <p:cmAuthor id="9" name="Andrew Young" initials="AY" lastIdx="6" clrIdx="8">
    <p:extLst>
      <p:ext uri="{19B8F6BF-5375-455C-9EA6-DF929625EA0E}">
        <p15:presenceInfo xmlns:p15="http://schemas.microsoft.com/office/powerpoint/2012/main" userId="S::andrew.young@tribalgroup.com::3d7dab09-352b-4858-b937-4a4f8b94e613" providerId="AD"/>
      </p:ext>
    </p:extLst>
  </p:cmAuthor>
  <p:cmAuthor id="3" name="Rachel J Houghton" initials="RJH" lastIdx="167" clrIdx="2">
    <p:extLst>
      <p:ext uri="{19B8F6BF-5375-455C-9EA6-DF929625EA0E}">
        <p15:presenceInfo xmlns:p15="http://schemas.microsoft.com/office/powerpoint/2012/main" userId="eb43c97e479d4048" providerId="Windows Live"/>
      </p:ext>
    </p:extLst>
  </p:cmAuthor>
  <p:cmAuthor id="4" name="Carol Knights" initials="CK" lastIdx="64" clrIdx="3">
    <p:extLst>
      <p:ext uri="{19B8F6BF-5375-455C-9EA6-DF929625EA0E}">
        <p15:presenceInfo xmlns:p15="http://schemas.microsoft.com/office/powerpoint/2012/main" userId="S::carol.knights@mei.org.uk::23be5868-5566-498b-9c06-a891da1c2ca3" providerId="AD"/>
      </p:ext>
    </p:extLst>
  </p:cmAuthor>
  <p:cmAuthor id="5" name="Perring, Richard" initials="PR" lastIdx="1" clrIdx="4">
    <p:extLst>
      <p:ext uri="{19B8F6BF-5375-455C-9EA6-DF929625EA0E}">
        <p15:presenceInfo xmlns:p15="http://schemas.microsoft.com/office/powerpoint/2012/main" userId="S::r.perring@exeter.ac.uk::e135846d-ab6c-4573-821c-820ab81e8b20" providerId="AD"/>
      </p:ext>
    </p:extLst>
  </p:cmAuthor>
  <p:cmAuthor id="6" name="Alison Hopper" initials="AH" lastIdx="14" clrIdx="5">
    <p:extLst>
      <p:ext uri="{19B8F6BF-5375-455C-9EA6-DF929625EA0E}">
        <p15:presenceInfo xmlns:p15="http://schemas.microsoft.com/office/powerpoint/2012/main" userId="S::alison.hopper@mei.org.uk::ca5996aa-ea7f-4b9b-84ac-8568eb6eb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0070C0"/>
    <a:srgbClr val="FFC000"/>
    <a:srgbClr val="9900CC"/>
    <a:srgbClr val="FF0000"/>
    <a:srgbClr val="585858"/>
    <a:srgbClr val="F269D8"/>
    <a:srgbClr val="92D050"/>
    <a:srgbClr val="FFCC00"/>
    <a:srgbClr val="FF636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86015" autoAdjust="0"/>
  </p:normalViewPr>
  <p:slideViewPr>
    <p:cSldViewPr snapToGrid="0">
      <p:cViewPr varScale="1">
        <p:scale>
          <a:sx n="60" d="100"/>
          <a:sy n="60" d="100"/>
        </p:scale>
        <p:origin x="1296" y="66"/>
      </p:cViewPr>
      <p:guideLst>
        <p:guide orient="horz" pos="2160"/>
        <p:guide pos="3840"/>
      </p:guideLst>
    </p:cSldViewPr>
  </p:slideViewPr>
  <p:notesTextViewPr>
    <p:cViewPr>
      <p:scale>
        <a:sx n="125" d="100"/>
        <a:sy n="125" d="100"/>
      </p:scale>
      <p:origin x="0" y="-534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commentAuthors" Target="commentAuthors.xml"/><Relationship Id="rId89"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21/10/2022</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2"/>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228356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The sequence is also animated to automatically build – clicking the mouse or pressing enter will skip this animation.</a:t>
            </a:r>
            <a:endParaRPr lang="en-GB" b="1" dirty="0"/>
          </a:p>
          <a:p>
            <a:endParaRPr lang="en-GB" b="1" dirty="0"/>
          </a:p>
          <a:p>
            <a:r>
              <a:rPr lang="en-GB" b="1" dirty="0"/>
              <a:t>Answers</a:t>
            </a:r>
            <a:endParaRPr lang="en-GB" b="1" dirty="0">
              <a:cs typeface="Calibri"/>
            </a:endParaRPr>
          </a:p>
          <a:p>
            <a:r>
              <a:rPr lang="en-GB" b="0" dirty="0"/>
              <a:t>a)</a:t>
            </a:r>
            <a:r>
              <a:rPr lang="en-GB" dirty="0"/>
              <a:t> 180 is a red hexagon because it is a multiple of 5, therefore 179 is a yellow square and 181 is a blue circle.</a:t>
            </a:r>
            <a:endParaRPr lang="en-GB" b="0" dirty="0">
              <a:cs typeface="Calibri"/>
            </a:endParaRPr>
          </a:p>
          <a:p>
            <a:r>
              <a:rPr lang="en-GB" dirty="0">
                <a:cs typeface="Calibri"/>
              </a:rPr>
              <a:t>b) The counters that Billy puts down are in a row so must be in the order blue circle, yellow square, yellow square. The first set of possible numbers over 250 are a blue circle 252, yellow square 253 and yellow square 254. Other sets of higher numbers are possible, as long as they are the three consecutive integers immediately below a multiple of 5. </a:t>
            </a:r>
          </a:p>
          <a:p>
            <a:endParaRPr lang="en-GB" b="1" dirty="0">
              <a:cs typeface="Calibri"/>
            </a:endParaRPr>
          </a:p>
          <a:p>
            <a:r>
              <a:rPr lang="en-GB" dirty="0">
                <a:cs typeface="Calibri"/>
              </a:rPr>
              <a:t>? 106 red hexagons, 212 yellow squares and 213 blue circles.</a:t>
            </a:r>
          </a:p>
          <a:p>
            <a:endParaRPr lang="en-GB" dirty="0">
              <a:cs typeface="Calibri"/>
            </a:endParaRPr>
          </a:p>
          <a:p>
            <a:r>
              <a:rPr lang="en-GB" b="1" dirty="0">
                <a:cs typeface="Calibri"/>
              </a:rPr>
              <a:t>Suggested</a:t>
            </a:r>
            <a:r>
              <a:rPr lang="en-GB" b="1" dirty="0"/>
              <a:t> questioning</a:t>
            </a:r>
            <a:endParaRPr lang="en-GB" b="1" dirty="0">
              <a:cs typeface="Calibri"/>
            </a:endParaRPr>
          </a:p>
          <a:p>
            <a:r>
              <a:rPr lang="en-GB" b="0" dirty="0"/>
              <a:t>How could you describe this pattern?</a:t>
            </a:r>
          </a:p>
          <a:p>
            <a:r>
              <a:rPr lang="en-GB" b="0" dirty="0">
                <a:cs typeface="Calibri"/>
              </a:rPr>
              <a:t>How often does the pattern repeat?</a:t>
            </a:r>
          </a:p>
          <a:p>
            <a:r>
              <a:rPr lang="en-GB" b="0" dirty="0">
                <a:cs typeface="Calibri"/>
              </a:rPr>
              <a:t>What type of counter would __ be?</a:t>
            </a:r>
          </a:p>
          <a:p>
            <a:endParaRPr lang="en-GB" b="1" dirty="0"/>
          </a:p>
          <a:p>
            <a:r>
              <a:rPr lang="en-GB" b="1" dirty="0"/>
              <a:t>Things to think about</a:t>
            </a:r>
          </a:p>
          <a:p>
            <a:r>
              <a:rPr lang="en-GB" b="0" dirty="0">
                <a:cs typeface="Calibri"/>
              </a:rPr>
              <a:t>Checkpoint 2 offers a simple sequence, likely to be familiar to students, but asks them to extrapolate to much larger numbers, which may be less familiar. Look for the key understanding that students are able to use a sequence to predict, without needing to be given all the consecutive numbers. This is also explored in the previous and next Checkpoints.</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361175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This slide is animated. </a:t>
                </a:r>
                <a:r>
                  <a:rPr lang="en-GB" dirty="0"/>
                  <a:t>Each question will appear separately so you can choose the pace at which to work with your class. A printable resource for this can be found on slide 72.</a:t>
                </a:r>
              </a:p>
              <a:p>
                <a:endParaRPr lang="en-GB" dirty="0"/>
              </a:p>
              <a:p>
                <a:r>
                  <a:rPr lang="en-GB" b="1" dirty="0"/>
                  <a:t>Answers</a:t>
                </a:r>
              </a:p>
              <a:p>
                <a:r>
                  <a:rPr lang="en-GB" b="0" i="0" dirty="0">
                    <a:ea typeface="Calibri"/>
                    <a:cs typeface="Calibri"/>
                  </a:rPr>
                  <a:t>For each possible sequence, the full sequence is shown below. Missing numbers are in </a:t>
                </a:r>
                <a:r>
                  <a:rPr lang="en-GB" b="1" i="0" dirty="0">
                    <a:ea typeface="Calibri"/>
                    <a:cs typeface="Calibri"/>
                  </a:rPr>
                  <a:t>bold</a:t>
                </a:r>
                <a:r>
                  <a:rPr lang="en-GB" b="0" i="0" dirty="0">
                    <a:ea typeface="Calibri"/>
                    <a:cs typeface="Calibri"/>
                  </a:rPr>
                  <a:t>.</a:t>
                </a:r>
              </a:p>
              <a:p>
                <a:r>
                  <a:rPr lang="en-GB" strike="noStrike" dirty="0"/>
                  <a:t>a) Possible as the sequence increases in the same jump of 4</a:t>
                </a:r>
                <a:r>
                  <a:rPr lang="en-GB" u="none" strike="noStrike" dirty="0"/>
                  <a:t>: </a:t>
                </a:r>
                <a:r>
                  <a:rPr lang="en-GB" b="1" u="none" strike="noStrike" dirty="0"/>
                  <a:t>-7</a:t>
                </a:r>
                <a:r>
                  <a:rPr lang="en-GB" u="none" strike="noStrike" dirty="0"/>
                  <a:t>, </a:t>
                </a:r>
                <a:r>
                  <a:rPr lang="en-GB" b="1" u="none" strike="noStrike" dirty="0"/>
                  <a:t>-3</a:t>
                </a:r>
                <a:r>
                  <a:rPr lang="en-GB" u="none" strike="noStrike" dirty="0"/>
                  <a:t>, 1, 5, </a:t>
                </a:r>
                <a:r>
                  <a:rPr lang="en-GB" b="1" u="none" strike="noStrike" dirty="0"/>
                  <a:t>9</a:t>
                </a:r>
                <a:r>
                  <a:rPr lang="en-GB" u="none" strike="noStrike" dirty="0"/>
                  <a:t>, 13, </a:t>
                </a:r>
                <a:r>
                  <a:rPr lang="en-GB" b="1" u="none" strike="noStrike" dirty="0"/>
                  <a:t>17</a:t>
                </a:r>
                <a:r>
                  <a:rPr lang="en-GB" u="none" strike="noStrike" dirty="0"/>
                  <a:t>, 21</a:t>
                </a:r>
              </a:p>
              <a:p>
                <a:r>
                  <a:rPr lang="en-GB" u="none" strike="noStrike" dirty="0"/>
                  <a:t>b) Possible </a:t>
                </a:r>
                <a:r>
                  <a:rPr lang="en-GB" strike="noStrike" dirty="0"/>
                  <a:t>as the sequence increases in the same jump of 0.05</a:t>
                </a:r>
                <a:r>
                  <a:rPr lang="en-GB" u="none" strike="noStrike" dirty="0"/>
                  <a:t>: 0.1, </a:t>
                </a:r>
                <a:r>
                  <a:rPr lang="en-GB" b="1" u="none" strike="noStrike" dirty="0"/>
                  <a:t>0.15</a:t>
                </a:r>
                <a:r>
                  <a:rPr lang="en-GB" u="none" strike="noStrike" dirty="0"/>
                  <a:t>, </a:t>
                </a:r>
                <a:r>
                  <a:rPr lang="en-GB" b="1" u="none" strike="noStrike" dirty="0"/>
                  <a:t>0.2</a:t>
                </a:r>
                <a:r>
                  <a:rPr lang="en-GB" u="none" strike="noStrike" dirty="0"/>
                  <a:t>, </a:t>
                </a:r>
                <a:r>
                  <a:rPr lang="en-GB" b="1" u="none" strike="noStrike" dirty="0"/>
                  <a:t>0.25</a:t>
                </a:r>
                <a:r>
                  <a:rPr lang="en-GB" u="none" strike="noStrike" dirty="0"/>
                  <a:t>, 0.3, </a:t>
                </a:r>
                <a:r>
                  <a:rPr lang="en-GB" b="1" u="none" strike="noStrike" dirty="0"/>
                  <a:t>0.35</a:t>
                </a:r>
                <a:r>
                  <a:rPr lang="en-GB" u="none" strike="noStrike" dirty="0"/>
                  <a:t>, </a:t>
                </a:r>
                <a:r>
                  <a:rPr lang="en-GB" b="1" u="none" strike="noStrike" dirty="0"/>
                  <a:t>0.4</a:t>
                </a:r>
                <a:r>
                  <a:rPr lang="en-GB" u="none" strike="noStrike" dirty="0"/>
                  <a:t>, </a:t>
                </a:r>
                <a:r>
                  <a:rPr lang="en-GB" b="1" u="none" strike="noStrike" dirty="0"/>
                  <a:t>0.45</a:t>
                </a:r>
              </a:p>
              <a:p>
                <a:r>
                  <a:rPr lang="en-GB" u="none" strike="noStrike" dirty="0"/>
                  <a:t>c) Not possible, as although there is the same jump of 12 between the given numbers, the gaps between are different. </a:t>
                </a:r>
              </a:p>
              <a:p>
                <a:r>
                  <a:rPr lang="en-GB" u="none" strike="noStrike" dirty="0"/>
                  <a:t>d) Not possible, as although there is the same number of gaps between the given numbers, the difference between them is not the same.</a:t>
                </a:r>
              </a:p>
              <a:p>
                <a:r>
                  <a:rPr lang="en-GB" u="none" strike="noStrike" dirty="0"/>
                  <a:t>e) Possible </a:t>
                </a:r>
                <a:r>
                  <a:rPr lang="en-GB" strike="noStrike" dirty="0"/>
                  <a:t>as the sequence increases in the same jump of </a:t>
                </a:r>
                <a14:m>
                  <m:oMath xmlns:m="http://schemas.openxmlformats.org/officeDocument/2006/math">
                    <m:box>
                      <m:boxPr>
                        <m:ctrlPr>
                          <a:rPr lang="en-GB" sz="1400" i="1" strike="noStrike" dirty="0" smtClean="0">
                            <a:latin typeface="Cambria Math" panose="02040503050406030204" pitchFamily="18" charset="0"/>
                          </a:rPr>
                        </m:ctrlPr>
                      </m:boxPr>
                      <m:e>
                        <m:argPr>
                          <m:argSz m:val="-1"/>
                        </m:argPr>
                        <m:f>
                          <m:fPr>
                            <m:ctrlPr>
                              <a:rPr lang="en-GB" sz="1400" i="1" strike="noStrike" dirty="0" smtClean="0">
                                <a:latin typeface="Cambria Math" panose="02040503050406030204" pitchFamily="18" charset="0"/>
                              </a:rPr>
                            </m:ctrlPr>
                          </m:fPr>
                          <m:num>
                            <m:r>
                              <a:rPr lang="en-GB" sz="1400" b="0" i="1" strike="noStrike" dirty="0" smtClean="0">
                                <a:latin typeface="Cambria Math" panose="02040503050406030204" pitchFamily="18" charset="0"/>
                              </a:rPr>
                              <m:t>2</m:t>
                            </m:r>
                          </m:num>
                          <m:den>
                            <m:r>
                              <a:rPr lang="en-GB" sz="1400" b="0" i="1" strike="noStrike" dirty="0" smtClean="0">
                                <a:latin typeface="Cambria Math" panose="02040503050406030204" pitchFamily="18" charset="0"/>
                              </a:rPr>
                              <m:t>3</m:t>
                            </m:r>
                          </m:den>
                        </m:f>
                      </m:e>
                    </m:box>
                  </m:oMath>
                </a14:m>
                <a:r>
                  <a:rPr lang="en-GB" sz="1400" u="none" strike="noStrike" dirty="0"/>
                  <a:t>: </a:t>
                </a:r>
                <a14:m>
                  <m:oMath xmlns:m="http://schemas.openxmlformats.org/officeDocument/2006/math">
                    <m:box>
                      <m:boxPr>
                        <m:ctrlPr>
                          <a:rPr lang="en-GB" sz="1400" b="1" i="1" u="none" strike="noStrike" smtClean="0">
                            <a:latin typeface="Cambria Math" panose="02040503050406030204" pitchFamily="18" charset="0"/>
                          </a:rPr>
                        </m:ctrlPr>
                      </m:boxPr>
                      <m:e>
                        <m:argPr>
                          <m:argSz m:val="-1"/>
                        </m:argPr>
                        <m:f>
                          <m:fPr>
                            <m:ctrlPr>
                              <a:rPr lang="en-GB" sz="1400" b="1" i="1" u="none" strike="noStrike" smtClean="0">
                                <a:latin typeface="Cambria Math" panose="02040503050406030204" pitchFamily="18" charset="0"/>
                              </a:rPr>
                            </m:ctrlPr>
                          </m:fPr>
                          <m:num>
                            <m:r>
                              <a:rPr lang="en-GB" sz="1400" b="1" i="1" u="none" strike="noStrike" smtClean="0">
                                <a:latin typeface="Cambria Math" panose="02040503050406030204" pitchFamily="18" charset="0"/>
                              </a:rPr>
                              <m:t>𝟏𝟎</m:t>
                            </m:r>
                          </m:num>
                          <m:den>
                            <m:r>
                              <a:rPr lang="en-GB" sz="1400" b="1" i="1" u="none" strike="noStrike" smtClean="0">
                                <a:latin typeface="Cambria Math" panose="02040503050406030204" pitchFamily="18" charset="0"/>
                              </a:rPr>
                              <m:t>𝟑</m:t>
                            </m:r>
                          </m:den>
                        </m:f>
                      </m:e>
                    </m:box>
                  </m:oMath>
                </a14:m>
                <a:r>
                  <a:rPr lang="en-GB" sz="1400" strike="noStrike" dirty="0"/>
                  <a:t>, </a:t>
                </a:r>
                <a14:m>
                  <m:oMath xmlns:m="http://schemas.openxmlformats.org/officeDocument/2006/math">
                    <m:box>
                      <m:boxPr>
                        <m:ctrlPr>
                          <a:rPr lang="en-GB" sz="1400" b="1" i="1" u="none" strike="noStrike" smtClean="0">
                            <a:latin typeface="Cambria Math" panose="02040503050406030204" pitchFamily="18" charset="0"/>
                          </a:rPr>
                        </m:ctrlPr>
                      </m:boxPr>
                      <m:e>
                        <m:argPr>
                          <m:argSz m:val="-1"/>
                        </m:argPr>
                        <m:f>
                          <m:fPr>
                            <m:ctrlPr>
                              <a:rPr lang="en-GB" sz="1400" b="1" i="1" u="none" strike="noStrike" smtClean="0">
                                <a:latin typeface="Cambria Math" panose="02040503050406030204" pitchFamily="18" charset="0"/>
                              </a:rPr>
                            </m:ctrlPr>
                          </m:fPr>
                          <m:num>
                            <m:r>
                              <a:rPr lang="en-GB" sz="1400" b="1" i="1" u="none" strike="noStrike" smtClean="0">
                                <a:latin typeface="Cambria Math" panose="02040503050406030204" pitchFamily="18" charset="0"/>
                              </a:rPr>
                              <m:t>𝟖</m:t>
                            </m:r>
                          </m:num>
                          <m:den>
                            <m:r>
                              <a:rPr lang="en-GB" sz="1400" b="1" i="1" u="none" strike="noStrike" smtClean="0">
                                <a:latin typeface="Cambria Math" panose="02040503050406030204" pitchFamily="18" charset="0"/>
                              </a:rPr>
                              <m:t>𝟑</m:t>
                            </m:r>
                          </m:den>
                        </m:f>
                      </m:e>
                    </m:box>
                  </m:oMath>
                </a14:m>
                <a:r>
                  <a:rPr lang="en-GB" sz="1400" strike="noStrike" dirty="0"/>
                  <a:t>,</a:t>
                </a:r>
                <a:r>
                  <a:rPr lang="en-GB" sz="1400" strike="noStrike" baseline="0" dirty="0"/>
                  <a:t> </a:t>
                </a:r>
                <a:r>
                  <a:rPr lang="en-GB" strike="noStrike" baseline="0" dirty="0"/>
                  <a:t>2, </a:t>
                </a:r>
                <a14:m>
                  <m:oMath xmlns:m="http://schemas.openxmlformats.org/officeDocument/2006/math">
                    <m:box>
                      <m:boxPr>
                        <m:ctrlPr>
                          <a:rPr lang="en-GB" sz="1400" i="1" u="none" strike="noStrike" smtClean="0">
                            <a:latin typeface="Cambria Math" panose="02040503050406030204" pitchFamily="18" charset="0"/>
                          </a:rPr>
                        </m:ctrlPr>
                      </m:boxPr>
                      <m:e>
                        <m:argPr>
                          <m:argSz m:val="-1"/>
                        </m:argPr>
                        <m:f>
                          <m:fPr>
                            <m:ctrlPr>
                              <a:rPr lang="en-GB" sz="1400" i="1" u="none" strike="noStrike" smtClean="0">
                                <a:latin typeface="Cambria Math" panose="02040503050406030204" pitchFamily="18" charset="0"/>
                              </a:rPr>
                            </m:ctrlPr>
                          </m:fPr>
                          <m:num>
                            <m:r>
                              <a:rPr lang="en-GB" sz="1400" b="0" i="1" u="none" strike="noStrike" smtClean="0">
                                <a:latin typeface="Cambria Math" panose="02040503050406030204" pitchFamily="18" charset="0"/>
                              </a:rPr>
                              <m:t>4</m:t>
                            </m:r>
                          </m:num>
                          <m:den>
                            <m:r>
                              <a:rPr lang="en-GB" sz="1400" b="0" i="1" u="none" strike="noStrike" smtClean="0">
                                <a:latin typeface="Cambria Math" panose="02040503050406030204" pitchFamily="18" charset="0"/>
                              </a:rPr>
                              <m:t>3</m:t>
                            </m:r>
                          </m:den>
                        </m:f>
                      </m:e>
                    </m:box>
                  </m:oMath>
                </a14:m>
                <a:r>
                  <a:rPr lang="en-GB" sz="1400" strike="noStrike" dirty="0"/>
                  <a:t>,</a:t>
                </a:r>
                <a:r>
                  <a:rPr lang="en-GB" sz="1400" b="1" strike="noStrike" dirty="0"/>
                  <a:t> </a:t>
                </a:r>
                <a14:m>
                  <m:oMath xmlns:m="http://schemas.openxmlformats.org/officeDocument/2006/math">
                    <m:box>
                      <m:boxPr>
                        <m:ctrlPr>
                          <a:rPr lang="en-GB" sz="1400" b="1" i="1" u="none" strike="noStrike" smtClean="0">
                            <a:latin typeface="Cambria Math" panose="02040503050406030204" pitchFamily="18" charset="0"/>
                          </a:rPr>
                        </m:ctrlPr>
                      </m:boxPr>
                      <m:e>
                        <m:argPr>
                          <m:argSz m:val="-1"/>
                        </m:argPr>
                        <m:f>
                          <m:fPr>
                            <m:ctrlPr>
                              <a:rPr lang="en-GB" sz="1400" b="1" i="1" u="none" strike="noStrike" smtClean="0">
                                <a:latin typeface="Cambria Math" panose="02040503050406030204" pitchFamily="18" charset="0"/>
                              </a:rPr>
                            </m:ctrlPr>
                          </m:fPr>
                          <m:num>
                            <m:r>
                              <a:rPr lang="en-GB" sz="1400" b="1" i="1" u="none" strike="noStrike" smtClean="0">
                                <a:latin typeface="Cambria Math" panose="02040503050406030204" pitchFamily="18" charset="0"/>
                              </a:rPr>
                              <m:t>𝟐</m:t>
                            </m:r>
                          </m:num>
                          <m:den>
                            <m:r>
                              <a:rPr lang="en-GB" sz="1400" b="1" i="1" u="none" strike="noStrike" smtClean="0">
                                <a:latin typeface="Cambria Math" panose="02040503050406030204" pitchFamily="18" charset="0"/>
                              </a:rPr>
                              <m:t>𝟑</m:t>
                            </m:r>
                          </m:den>
                        </m:f>
                      </m:e>
                    </m:box>
                  </m:oMath>
                </a14:m>
                <a:r>
                  <a:rPr lang="en-GB" strike="noStrike" dirty="0"/>
                  <a:t>, </a:t>
                </a:r>
                <a:r>
                  <a:rPr lang="en-GB" b="1" strike="noStrike" dirty="0"/>
                  <a:t>0</a:t>
                </a:r>
                <a:r>
                  <a:rPr lang="en-GB" sz="1400" strike="noStrike" dirty="0"/>
                  <a:t>, </a:t>
                </a:r>
                <a14:m>
                  <m:oMath xmlns:m="http://schemas.openxmlformats.org/officeDocument/2006/math">
                    <m:r>
                      <a:rPr lang="en-GB" sz="1400" b="1" i="0" u="none" strike="noStrike" smtClean="0">
                        <a:latin typeface="Cambria Math" panose="02040503050406030204" pitchFamily="18" charset="0"/>
                      </a:rPr>
                      <m:t>−</m:t>
                    </m:r>
                    <m:box>
                      <m:boxPr>
                        <m:ctrlPr>
                          <a:rPr lang="en-GB" sz="1400" b="1" i="1" u="none" strike="noStrike" smtClean="0">
                            <a:latin typeface="Cambria Math" panose="02040503050406030204" pitchFamily="18" charset="0"/>
                          </a:rPr>
                        </m:ctrlPr>
                      </m:boxPr>
                      <m:e>
                        <m:argPr>
                          <m:argSz m:val="-1"/>
                        </m:argPr>
                        <m:f>
                          <m:fPr>
                            <m:ctrlPr>
                              <a:rPr lang="en-GB" sz="1400" b="1" i="1" u="none" strike="noStrike" smtClean="0">
                                <a:latin typeface="Cambria Math" panose="02040503050406030204" pitchFamily="18" charset="0"/>
                              </a:rPr>
                            </m:ctrlPr>
                          </m:fPr>
                          <m:num>
                            <m:r>
                              <a:rPr lang="en-GB" sz="1400" b="1" i="1" u="none" strike="noStrike" smtClean="0">
                                <a:latin typeface="Cambria Math" panose="02040503050406030204" pitchFamily="18" charset="0"/>
                              </a:rPr>
                              <m:t>𝟐</m:t>
                            </m:r>
                          </m:num>
                          <m:den>
                            <m:r>
                              <a:rPr lang="en-GB" sz="1400" b="1" i="1" u="none" strike="noStrike" smtClean="0">
                                <a:latin typeface="Cambria Math" panose="02040503050406030204" pitchFamily="18" charset="0"/>
                              </a:rPr>
                              <m:t>𝟑</m:t>
                            </m:r>
                          </m:den>
                        </m:f>
                      </m:e>
                    </m:box>
                  </m:oMath>
                </a14:m>
                <a:r>
                  <a:rPr lang="en-GB" sz="1400" i="1" strike="noStrike" dirty="0"/>
                  <a:t>, </a:t>
                </a:r>
                <a14:m>
                  <m:oMath xmlns:m="http://schemas.openxmlformats.org/officeDocument/2006/math">
                    <m:r>
                      <a:rPr lang="en-GB" sz="1400" b="1" i="1" u="none" strike="noStrike" smtClean="0">
                        <a:latin typeface="Cambria Math" panose="02040503050406030204" pitchFamily="18" charset="0"/>
                      </a:rPr>
                      <m:t>−</m:t>
                    </m:r>
                    <m:box>
                      <m:boxPr>
                        <m:ctrlPr>
                          <a:rPr lang="en-GB" sz="1400" b="1" i="1" u="none" strike="noStrike" smtClean="0">
                            <a:latin typeface="Cambria Math" panose="02040503050406030204" pitchFamily="18" charset="0"/>
                          </a:rPr>
                        </m:ctrlPr>
                      </m:boxPr>
                      <m:e>
                        <m:argPr>
                          <m:argSz m:val="-1"/>
                        </m:argPr>
                        <m:f>
                          <m:fPr>
                            <m:ctrlPr>
                              <a:rPr lang="en-GB" sz="1400" b="1" i="1" u="none" strike="noStrike" smtClean="0">
                                <a:latin typeface="Cambria Math" panose="02040503050406030204" pitchFamily="18" charset="0"/>
                              </a:rPr>
                            </m:ctrlPr>
                          </m:fPr>
                          <m:num>
                            <m:r>
                              <a:rPr lang="en-GB" sz="1400" b="1" i="1" u="none" strike="noStrike" smtClean="0">
                                <a:latin typeface="Cambria Math" panose="02040503050406030204" pitchFamily="18" charset="0"/>
                              </a:rPr>
                              <m:t>𝟒</m:t>
                            </m:r>
                          </m:num>
                          <m:den>
                            <m:r>
                              <a:rPr lang="en-GB" sz="1400" b="1" i="1" u="none" strike="noStrike" smtClean="0">
                                <a:latin typeface="Cambria Math" panose="02040503050406030204" pitchFamily="18" charset="0"/>
                              </a:rPr>
                              <m:t>𝟑</m:t>
                            </m:r>
                          </m:den>
                        </m:f>
                      </m:e>
                    </m:box>
                  </m:oMath>
                </a14:m>
                <a:r>
                  <a:rPr lang="en-GB" sz="1400" i="1" strike="noStrike" dirty="0"/>
                  <a:t> </a:t>
                </a:r>
              </a:p>
              <a:p>
                <a:endParaRPr lang="en-GB" strike="noStrike" dirty="0"/>
              </a:p>
              <a:p>
                <a:r>
                  <a:rPr lang="en-GB" strike="noStrike" dirty="0"/>
                  <a:t>? c) You could:</a:t>
                </a:r>
              </a:p>
              <a:p>
                <a:pPr marL="171450" indent="-171450">
                  <a:buFont typeface="Arial" panose="020B0604020202020204" pitchFamily="34" charset="0"/>
                  <a:buChar char="•"/>
                </a:pPr>
                <a:r>
                  <a:rPr lang="en-GB" strike="noStrike" dirty="0"/>
                  <a:t>Move 4 so that there are only two gaps between 16 and 4,.</a:t>
                </a:r>
              </a:p>
              <a:p>
                <a:pPr marL="171450" indent="-171450">
                  <a:buFont typeface="Arial" panose="020B0604020202020204" pitchFamily="34" charset="0"/>
                  <a:buChar char="•"/>
                </a:pPr>
                <a:r>
                  <a:rPr lang="en-GB" strike="noStrike" dirty="0"/>
                  <a:t>Change 4 to -2, so the sequence is decreasing by 6 each time (</a:t>
                </a:r>
                <a:r>
                  <a:rPr lang="en-GB" b="1" strike="noStrike" dirty="0"/>
                  <a:t>34</a:t>
                </a:r>
                <a:r>
                  <a:rPr lang="en-GB" b="0" strike="noStrike" dirty="0"/>
                  <a:t>, 28, </a:t>
                </a:r>
                <a:r>
                  <a:rPr lang="en-GB" b="1" strike="noStrike" dirty="0"/>
                  <a:t>22</a:t>
                </a:r>
                <a:r>
                  <a:rPr lang="en-GB" b="0" strike="noStrike" dirty="0"/>
                  <a:t>, 16, </a:t>
                </a:r>
                <a:r>
                  <a:rPr lang="en-GB" b="1" strike="noStrike" dirty="0"/>
                  <a:t>10</a:t>
                </a:r>
                <a:r>
                  <a:rPr lang="en-GB" b="0" strike="noStrike" dirty="0"/>
                  <a:t>, 4, </a:t>
                </a:r>
                <a:r>
                  <a:rPr lang="en-GB" b="1" strike="noStrike" dirty="0"/>
                  <a:t>-2</a:t>
                </a:r>
                <a:r>
                  <a:rPr lang="en-GB" b="0" strike="noStrike" dirty="0"/>
                  <a:t>). </a:t>
                </a:r>
              </a:p>
              <a:p>
                <a:pPr marL="171450" indent="-171450">
                  <a:buFont typeface="Arial" panose="020B0604020202020204" pitchFamily="34" charset="0"/>
                  <a:buChar char="•"/>
                </a:pPr>
                <a:r>
                  <a:rPr lang="en-GB" b="0" strike="noStrike" dirty="0"/>
                  <a:t>Move 28 so that there are three gaps between 28 and 16, or change 28 to 24, so the sequence is decreasing by 4 each time (</a:t>
                </a:r>
                <a:r>
                  <a:rPr lang="en-GB" b="1" strike="noStrike" dirty="0"/>
                  <a:t>32</a:t>
                </a:r>
                <a:r>
                  <a:rPr lang="en-GB" b="0" strike="noStrike" dirty="0"/>
                  <a:t>, 28, </a:t>
                </a:r>
                <a:r>
                  <a:rPr lang="en-GB" b="1" strike="noStrike" dirty="0"/>
                  <a:t>24</a:t>
                </a:r>
                <a:r>
                  <a:rPr lang="en-GB" b="0" strike="noStrike" dirty="0"/>
                  <a:t>, </a:t>
                </a:r>
                <a:r>
                  <a:rPr lang="en-GB" b="1" strike="noStrike" dirty="0"/>
                  <a:t>20</a:t>
                </a:r>
                <a:r>
                  <a:rPr lang="en-GB" b="0" strike="noStrike" dirty="0"/>
                  <a:t>, 16, </a:t>
                </a:r>
                <a:r>
                  <a:rPr lang="en-GB" b="1" strike="noStrike" dirty="0"/>
                  <a:t>12</a:t>
                </a:r>
                <a:r>
                  <a:rPr lang="en-GB" b="0" strike="noStrike" dirty="0"/>
                  <a:t>, </a:t>
                </a:r>
                <a:r>
                  <a:rPr lang="en-GB" b="1" strike="noStrike" dirty="0"/>
                  <a:t>8</a:t>
                </a:r>
                <a:r>
                  <a:rPr lang="en-GB" b="0" strike="noStrike" dirty="0"/>
                  <a:t>, 4, </a:t>
                </a:r>
                <a:r>
                  <a:rPr lang="en-GB" b="1" strike="noStrike" dirty="0"/>
                  <a:t>0</a:t>
                </a:r>
                <a:r>
                  <a:rPr lang="en-GB" b="0" strike="noStrike" dirty="0"/>
                  <a:t>).</a:t>
                </a:r>
                <a:endParaRPr lang="en-GB" strike="noStrike" dirty="0"/>
              </a:p>
              <a:p>
                <a:r>
                  <a:rPr lang="en-GB" dirty="0"/>
                  <a:t>d) You could: </a:t>
                </a:r>
              </a:p>
              <a:p>
                <a:pPr marL="171450" indent="-171450">
                  <a:buFont typeface="Arial" panose="020B0604020202020204" pitchFamily="34" charset="0"/>
                  <a:buChar char="•"/>
                </a:pPr>
                <a:r>
                  <a:rPr lang="en-GB" dirty="0"/>
                  <a:t>Change 0.9 to 0.6</a:t>
                </a:r>
              </a:p>
              <a:p>
                <a:pPr marL="171450" indent="-171450">
                  <a:buFont typeface="Arial" panose="020B0604020202020204" pitchFamily="34" charset="0"/>
                  <a:buChar char="•"/>
                </a:pPr>
                <a:r>
                  <a:rPr lang="en-GB" dirty="0"/>
                  <a:t>Remove 0.9 from the visible part of the number line, or extend the number line and move 0.9 to be 6 gaps away from 0.3, so that the sequence is increasing by 0.1 each time: 0, </a:t>
                </a:r>
                <a:r>
                  <a:rPr lang="en-GB" b="1" dirty="0"/>
                  <a:t>0.1</a:t>
                </a:r>
                <a:r>
                  <a:rPr lang="en-GB" b="0" dirty="0"/>
                  <a:t>, </a:t>
                </a:r>
                <a:r>
                  <a:rPr lang="en-GB" b="1" dirty="0"/>
                  <a:t>0.2</a:t>
                </a:r>
                <a:r>
                  <a:rPr lang="en-GB" b="0" dirty="0"/>
                  <a:t>, 0.3, </a:t>
                </a:r>
                <a:r>
                  <a:rPr lang="en-GB" b="1" dirty="0"/>
                  <a:t>0.4</a:t>
                </a:r>
                <a:r>
                  <a:rPr lang="en-GB" b="0" dirty="0"/>
                  <a:t>, </a:t>
                </a:r>
                <a:r>
                  <a:rPr lang="en-GB" b="1" dirty="0"/>
                  <a:t>0.5</a:t>
                </a:r>
                <a:r>
                  <a:rPr lang="en-GB" b="0" dirty="0"/>
                  <a:t>, </a:t>
                </a:r>
                <a:r>
                  <a:rPr lang="en-GB" b="1" dirty="0"/>
                  <a:t>0.6</a:t>
                </a:r>
                <a:r>
                  <a:rPr lang="en-GB" b="0" dirty="0"/>
                  <a:t>, </a:t>
                </a:r>
                <a:r>
                  <a:rPr lang="en-GB" b="1" dirty="0"/>
                  <a:t>0.7</a:t>
                </a:r>
                <a:r>
                  <a:rPr lang="en-GB" b="0" dirty="0"/>
                  <a:t>, </a:t>
                </a:r>
                <a:r>
                  <a:rPr lang="en-GB" b="1" dirty="0"/>
                  <a:t>0.8</a:t>
                </a:r>
                <a:r>
                  <a:rPr lang="en-GB" b="0" dirty="0"/>
                  <a:t>, 0.9, 1. </a:t>
                </a:r>
              </a:p>
              <a:p>
                <a:pPr marL="171450" indent="-171450">
                  <a:buFont typeface="Arial" panose="020B0604020202020204" pitchFamily="34" charset="0"/>
                  <a:buChar char="•"/>
                </a:pPr>
                <a:r>
                  <a:rPr lang="en-GB" b="0" dirty="0"/>
                  <a:t>Change 0 to -0.3, so that the sequence is increasing by 0.2 each time: </a:t>
                </a:r>
                <a:r>
                  <a:rPr lang="en-GB" b="1" dirty="0"/>
                  <a:t>-0.3</a:t>
                </a:r>
                <a:r>
                  <a:rPr lang="en-GB" b="0" dirty="0"/>
                  <a:t>, </a:t>
                </a:r>
                <a:r>
                  <a:rPr lang="en-GB" b="1" dirty="0"/>
                  <a:t>-0.1</a:t>
                </a:r>
                <a:r>
                  <a:rPr lang="en-GB" b="0" dirty="0"/>
                  <a:t>, </a:t>
                </a:r>
                <a:r>
                  <a:rPr lang="en-GB" b="1" dirty="0"/>
                  <a:t>0.1</a:t>
                </a:r>
                <a:r>
                  <a:rPr lang="en-GB" b="0" dirty="0"/>
                  <a:t>, 0.3, </a:t>
                </a:r>
                <a:r>
                  <a:rPr lang="en-GB" b="1" dirty="0"/>
                  <a:t>0.5</a:t>
                </a:r>
                <a:r>
                  <a:rPr lang="en-GB" b="0" dirty="0"/>
                  <a:t>, </a:t>
                </a:r>
                <a:r>
                  <a:rPr lang="en-GB" b="1" dirty="0"/>
                  <a:t>0.7</a:t>
                </a:r>
                <a:r>
                  <a:rPr lang="en-GB" b="0" dirty="0"/>
                  <a:t>,</a:t>
                </a:r>
                <a:r>
                  <a:rPr lang="en-GB" b="1" dirty="0"/>
                  <a:t> </a:t>
                </a:r>
                <a:r>
                  <a:rPr lang="en-GB" b="0" dirty="0"/>
                  <a:t>0.9, </a:t>
                </a:r>
                <a:r>
                  <a:rPr lang="en-GB" b="1" dirty="0"/>
                  <a:t>1.1</a:t>
                </a:r>
                <a:endParaRPr lang="en-GB" dirty="0"/>
              </a:p>
              <a:p>
                <a:endParaRPr lang="en-GB" b="1" dirty="0"/>
              </a:p>
              <a:p>
                <a:r>
                  <a:rPr lang="en-GB" b="1" dirty="0"/>
                  <a:t>Suggested questioning</a:t>
                </a:r>
                <a:endParaRPr lang="en-GB" b="1" dirty="0">
                  <a:ea typeface="Calibri"/>
                  <a:cs typeface="Calibri"/>
                </a:endParaRPr>
              </a:p>
              <a:p>
                <a:r>
                  <a:rPr lang="en-GB" dirty="0"/>
                  <a:t>Where did you start to find the missing numbers?</a:t>
                </a:r>
                <a:endParaRPr lang="en-GB" dirty="0">
                  <a:ea typeface="Calibri"/>
                  <a:cs typeface="Calibri"/>
                </a:endParaRPr>
              </a:p>
              <a:p>
                <a:r>
                  <a:rPr lang="en-GB" dirty="0"/>
                  <a:t>Did you use the same strategy in all parts of the question?</a:t>
                </a:r>
              </a:p>
              <a:p>
                <a:r>
                  <a:rPr lang="en-GB" dirty="0">
                    <a:ea typeface="Calibri"/>
                    <a:cs typeface="Calibri"/>
                  </a:rPr>
                  <a:t>Which did you find easiest/hardest? Why?</a:t>
                </a:r>
              </a:p>
              <a:p>
                <a:endParaRPr lang="en-GB" dirty="0"/>
              </a:p>
              <a:p>
                <a:r>
                  <a:rPr lang="en-GB" b="1" dirty="0"/>
                  <a:t>Things to think about</a:t>
                </a:r>
              </a:p>
              <a:p>
                <a:r>
                  <a:rPr lang="en-GB" b="0" dirty="0">
                    <a:ea typeface="Calibri"/>
                    <a:cs typeface="Calibri"/>
                  </a:rPr>
                  <a:t>Checkpoint 3 builds on the idea of continuing/predicting sequences, this time asking students to infill missing numbers. Note whether students struggle with any of the different types of number offered. If negatives, decimals or fractions cause challenge, they may need more time working with these numbers to build confidence and secure understanding.</a:t>
                </a:r>
              </a:p>
            </p:txBody>
          </p:sp>
        </mc:Choice>
        <mc:Fallback xmlns="">
          <p:sp>
            <p:nvSpPr>
              <p:cNvPr id="3" name="Notes Placeholder 2"/>
              <p:cNvSpPr>
                <a:spLocks noGrp="1"/>
              </p:cNvSpPr>
              <p:nvPr>
                <p:ph type="body" idx="1"/>
              </p:nvPr>
            </p:nvSpPr>
            <p:spPr/>
            <p:txBody>
              <a:bodyPr/>
              <a:lstStyle/>
              <a:p>
                <a:r>
                  <a:rPr lang="en-GB" b="1" dirty="0"/>
                  <a:t>This slide is animated. </a:t>
                </a:r>
                <a:r>
                  <a:rPr lang="en-GB" dirty="0"/>
                  <a:t>Each question will appear separately so you can choose the pace at which to work with your class. </a:t>
                </a:r>
              </a:p>
              <a:p>
                <a:endParaRPr lang="en-GB" dirty="0"/>
              </a:p>
              <a:p>
                <a:r>
                  <a:rPr lang="en-GB" b="1" dirty="0"/>
                  <a:t>Answers</a:t>
                </a:r>
              </a:p>
              <a:p>
                <a:r>
                  <a:rPr lang="en-GB" b="0" i="0" dirty="0">
                    <a:ea typeface="Calibri"/>
                    <a:cs typeface="Calibri"/>
                  </a:rPr>
                  <a:t>For each possible sequence, the full sequence is shown below; missing numbers are in </a:t>
                </a:r>
                <a:r>
                  <a:rPr lang="en-GB" b="1" i="0" dirty="0">
                    <a:ea typeface="Calibri"/>
                    <a:cs typeface="Calibri"/>
                  </a:rPr>
                  <a:t>bold</a:t>
                </a:r>
                <a:r>
                  <a:rPr lang="en-GB" b="0" i="0" dirty="0">
                    <a:ea typeface="Calibri"/>
                    <a:cs typeface="Calibri"/>
                  </a:rPr>
                  <a:t>.</a:t>
                </a:r>
              </a:p>
              <a:p>
                <a:r>
                  <a:rPr lang="en-GB" strike="noStrike" dirty="0"/>
                  <a:t>a) Possible</a:t>
                </a:r>
                <a:r>
                  <a:rPr lang="en-GB" u="none" strike="noStrike" dirty="0"/>
                  <a:t>: </a:t>
                </a:r>
                <a:r>
                  <a:rPr lang="en-GB" b="1" u="none" strike="noStrike" dirty="0"/>
                  <a:t>-7</a:t>
                </a:r>
                <a:r>
                  <a:rPr lang="en-GB" u="none" strike="noStrike" dirty="0"/>
                  <a:t>, </a:t>
                </a:r>
                <a:r>
                  <a:rPr lang="en-GB" b="1" u="none" strike="noStrike" dirty="0"/>
                  <a:t>-3</a:t>
                </a:r>
                <a:r>
                  <a:rPr lang="en-GB" u="none" strike="noStrike" dirty="0"/>
                  <a:t>, 1, 5, </a:t>
                </a:r>
                <a:r>
                  <a:rPr lang="en-GB" b="1" u="none" strike="noStrike" dirty="0"/>
                  <a:t>9</a:t>
                </a:r>
                <a:r>
                  <a:rPr lang="en-GB" u="none" strike="noStrike" dirty="0"/>
                  <a:t>, 13, </a:t>
                </a:r>
                <a:r>
                  <a:rPr lang="en-GB" b="1" u="none" strike="noStrike" dirty="0"/>
                  <a:t>17</a:t>
                </a:r>
                <a:r>
                  <a:rPr lang="en-GB" u="none" strike="noStrike" dirty="0"/>
                  <a:t>, 21</a:t>
                </a:r>
              </a:p>
              <a:p>
                <a:r>
                  <a:rPr lang="en-GB" u="none" strike="noStrike" dirty="0"/>
                  <a:t>b) Possible: 0.1, </a:t>
                </a:r>
                <a:r>
                  <a:rPr lang="en-GB" b="1" u="none" strike="noStrike" dirty="0"/>
                  <a:t>0.15</a:t>
                </a:r>
                <a:r>
                  <a:rPr lang="en-GB" u="none" strike="noStrike" dirty="0"/>
                  <a:t>, </a:t>
                </a:r>
                <a:r>
                  <a:rPr lang="en-GB" b="1" u="none" strike="noStrike" dirty="0"/>
                  <a:t>0.2</a:t>
                </a:r>
                <a:r>
                  <a:rPr lang="en-GB" u="none" strike="noStrike" dirty="0"/>
                  <a:t>, </a:t>
                </a:r>
                <a:r>
                  <a:rPr lang="en-GB" b="1" u="none" strike="noStrike" dirty="0"/>
                  <a:t>0.25</a:t>
                </a:r>
                <a:r>
                  <a:rPr lang="en-GB" u="none" strike="noStrike" dirty="0"/>
                  <a:t>, 0.3, </a:t>
                </a:r>
                <a:r>
                  <a:rPr lang="en-GB" b="1" u="none" strike="noStrike" dirty="0"/>
                  <a:t>0.35</a:t>
                </a:r>
                <a:r>
                  <a:rPr lang="en-GB" u="none" strike="noStrike" dirty="0"/>
                  <a:t>, </a:t>
                </a:r>
                <a:r>
                  <a:rPr lang="en-GB" b="1" u="none" strike="noStrike" dirty="0"/>
                  <a:t>0.4</a:t>
                </a:r>
                <a:r>
                  <a:rPr lang="en-GB" u="none" strike="noStrike" dirty="0"/>
                  <a:t>, </a:t>
                </a:r>
                <a:r>
                  <a:rPr lang="en-GB" b="1" u="none" strike="noStrike" dirty="0"/>
                  <a:t>0.45</a:t>
                </a:r>
              </a:p>
              <a:p>
                <a:r>
                  <a:rPr lang="en-GB" u="none" strike="noStrike" dirty="0"/>
                  <a:t>c) Not possible, as although there is the same ‘jump’ of 12 between the given numbers, the gaps between are different. </a:t>
                </a:r>
              </a:p>
              <a:p>
                <a:r>
                  <a:rPr lang="en-GB" u="none" strike="noStrike" dirty="0"/>
                  <a:t>d) Not possible, as although there is the same number of gaps between the given numbers, the difference between them is different.</a:t>
                </a:r>
              </a:p>
              <a:p>
                <a:r>
                  <a:rPr lang="en-GB" u="none" strike="noStrike" dirty="0"/>
                  <a:t>e) Possible: </a:t>
                </a:r>
                <a:r>
                  <a:rPr lang="en-GB" b="1" i="0" u="none" strike="noStrike">
                    <a:latin typeface="Cambria Math" panose="02040503050406030204" pitchFamily="18" charset="0"/>
                  </a:rPr>
                  <a:t>□(64&amp;𝟏𝟎/𝟑)</a:t>
                </a:r>
                <a:r>
                  <a:rPr lang="en-GB" strike="noStrike" dirty="0"/>
                  <a:t>, </a:t>
                </a:r>
                <a:r>
                  <a:rPr lang="en-GB" b="1" i="0" u="none" strike="noStrike">
                    <a:latin typeface="Cambria Math" panose="02040503050406030204" pitchFamily="18" charset="0"/>
                  </a:rPr>
                  <a:t>□(64&amp;𝟖/𝟑)</a:t>
                </a:r>
                <a:r>
                  <a:rPr lang="en-GB" strike="noStrike" dirty="0"/>
                  <a:t>,</a:t>
                </a:r>
                <a:r>
                  <a:rPr lang="en-GB" strike="noStrike" baseline="0" dirty="0"/>
                  <a:t> 2, </a:t>
                </a:r>
                <a:r>
                  <a:rPr lang="en-GB" i="0" u="none" strike="noStrike">
                    <a:latin typeface="Cambria Math" panose="02040503050406030204" pitchFamily="18" charset="0"/>
                  </a:rPr>
                  <a:t>□(64&amp;</a:t>
                </a:r>
                <a:r>
                  <a:rPr lang="en-GB" b="0" i="0" u="none" strike="noStrike">
                    <a:latin typeface="Cambria Math" panose="02040503050406030204" pitchFamily="18" charset="0"/>
                  </a:rPr>
                  <a:t>4/3)</a:t>
                </a:r>
                <a:r>
                  <a:rPr lang="en-GB" strike="noStrike" dirty="0"/>
                  <a:t>,</a:t>
                </a:r>
                <a:r>
                  <a:rPr lang="en-GB" b="1" strike="noStrike" dirty="0"/>
                  <a:t> </a:t>
                </a:r>
                <a:r>
                  <a:rPr lang="en-GB" b="1" i="0" u="none" strike="noStrike">
                    <a:latin typeface="Cambria Math" panose="02040503050406030204" pitchFamily="18" charset="0"/>
                  </a:rPr>
                  <a:t>□(64&amp;𝟐/𝟑)</a:t>
                </a:r>
                <a:r>
                  <a:rPr lang="en-GB" strike="noStrike" dirty="0"/>
                  <a:t>, </a:t>
                </a:r>
                <a:r>
                  <a:rPr lang="en-GB" b="1" strike="noStrike" dirty="0"/>
                  <a:t>0</a:t>
                </a:r>
                <a:r>
                  <a:rPr lang="en-GB" strike="noStrike" dirty="0"/>
                  <a:t>, </a:t>
                </a:r>
                <a:r>
                  <a:rPr lang="en-GB" b="1" i="0" u="none" strike="noStrike">
                    <a:latin typeface="Cambria Math" panose="02040503050406030204" pitchFamily="18" charset="0"/>
                  </a:rPr>
                  <a:t>−□(64&amp;𝟐/𝟑)</a:t>
                </a:r>
                <a:r>
                  <a:rPr lang="en-GB" strike="noStrike" dirty="0"/>
                  <a:t>, </a:t>
                </a:r>
                <a:r>
                  <a:rPr lang="en-GB" b="1" i="0" u="none" strike="noStrike">
                    <a:latin typeface="Cambria Math" panose="02040503050406030204" pitchFamily="18" charset="0"/>
                  </a:rPr>
                  <a:t>−□(64&amp;𝟒/𝟑)</a:t>
                </a:r>
                <a:r>
                  <a:rPr lang="en-GB" strike="noStrike" dirty="0"/>
                  <a:t> </a:t>
                </a:r>
              </a:p>
              <a:p>
                <a:endParaRPr lang="en-GB" strike="noStrike" dirty="0"/>
              </a:p>
              <a:p>
                <a:r>
                  <a:rPr lang="en-GB" strike="noStrike" dirty="0"/>
                  <a:t>? c) You could: remove one of the two gaps between 16 and 4, or change 4 to -2, so the sequence is decreasing by 6 each time (</a:t>
                </a:r>
                <a:r>
                  <a:rPr lang="en-GB" b="1" strike="noStrike" dirty="0"/>
                  <a:t>34</a:t>
                </a:r>
                <a:r>
                  <a:rPr lang="en-GB" b="0" strike="noStrike" dirty="0"/>
                  <a:t>, 28, </a:t>
                </a:r>
                <a:r>
                  <a:rPr lang="en-GB" b="1" strike="noStrike" dirty="0"/>
                  <a:t>22</a:t>
                </a:r>
                <a:r>
                  <a:rPr lang="en-GB" b="0" strike="noStrike" dirty="0"/>
                  <a:t>, 16, </a:t>
                </a:r>
                <a:r>
                  <a:rPr lang="en-GB" b="1" strike="noStrike" dirty="0"/>
                  <a:t>10</a:t>
                </a:r>
                <a:r>
                  <a:rPr lang="en-GB" b="0" strike="noStrike" dirty="0"/>
                  <a:t>, 4, </a:t>
                </a:r>
                <a:r>
                  <a:rPr lang="en-GB" b="1" strike="noStrike" dirty="0"/>
                  <a:t>-2</a:t>
                </a:r>
                <a:r>
                  <a:rPr lang="en-GB" b="0" strike="noStrike" dirty="0"/>
                  <a:t>) OR add a second gap between 28 and 16, or change 28 to 24, so the sequence is decreasing by 4 each time (</a:t>
                </a:r>
                <a:r>
                  <a:rPr lang="en-GB" b="1" strike="noStrike" dirty="0"/>
                  <a:t>32</a:t>
                </a:r>
                <a:r>
                  <a:rPr lang="en-GB" b="0" strike="noStrike" dirty="0"/>
                  <a:t>, 28, </a:t>
                </a:r>
                <a:r>
                  <a:rPr lang="en-GB" b="1" strike="noStrike" dirty="0"/>
                  <a:t>24</a:t>
                </a:r>
                <a:r>
                  <a:rPr lang="en-GB" b="0" strike="noStrike" dirty="0"/>
                  <a:t>, </a:t>
                </a:r>
                <a:r>
                  <a:rPr lang="en-GB" b="1" strike="noStrike" dirty="0"/>
                  <a:t>20</a:t>
                </a:r>
                <a:r>
                  <a:rPr lang="en-GB" b="0" strike="noStrike" dirty="0"/>
                  <a:t>, 16, </a:t>
                </a:r>
                <a:r>
                  <a:rPr lang="en-GB" b="1" strike="noStrike" dirty="0"/>
                  <a:t>12</a:t>
                </a:r>
                <a:r>
                  <a:rPr lang="en-GB" b="0" strike="noStrike" dirty="0"/>
                  <a:t>, </a:t>
                </a:r>
                <a:r>
                  <a:rPr lang="en-GB" b="1" strike="noStrike" dirty="0"/>
                  <a:t>8</a:t>
                </a:r>
                <a:r>
                  <a:rPr lang="en-GB" b="0" strike="noStrike" dirty="0"/>
                  <a:t>, 4, </a:t>
                </a:r>
                <a:r>
                  <a:rPr lang="en-GB" b="1" strike="noStrike" dirty="0"/>
                  <a:t>0</a:t>
                </a:r>
                <a:r>
                  <a:rPr lang="en-GB" b="0" strike="noStrike" dirty="0"/>
                  <a:t>)</a:t>
                </a:r>
                <a:endParaRPr lang="en-GB" strike="noStrike" dirty="0"/>
              </a:p>
              <a:p>
                <a:r>
                  <a:rPr lang="en-GB" dirty="0"/>
                  <a:t>d) You could: change 0.9 to 0.6, or add in 3 more gaps, so that the sequence is increasing by 0.1 each time: 0, </a:t>
                </a:r>
                <a:r>
                  <a:rPr lang="en-GB" b="1" dirty="0"/>
                  <a:t>0.1</a:t>
                </a:r>
                <a:r>
                  <a:rPr lang="en-GB" b="0" dirty="0"/>
                  <a:t>, </a:t>
                </a:r>
                <a:r>
                  <a:rPr lang="en-GB" b="1" dirty="0"/>
                  <a:t>0.2</a:t>
                </a:r>
                <a:r>
                  <a:rPr lang="en-GB" b="0" dirty="0"/>
                  <a:t>, 0.3, </a:t>
                </a:r>
                <a:r>
                  <a:rPr lang="en-GB" b="1" dirty="0"/>
                  <a:t>0.4</a:t>
                </a:r>
                <a:r>
                  <a:rPr lang="en-GB" b="0" dirty="0"/>
                  <a:t>, </a:t>
                </a:r>
                <a:r>
                  <a:rPr lang="en-GB" b="1" dirty="0"/>
                  <a:t>0.5</a:t>
                </a:r>
                <a:r>
                  <a:rPr lang="en-GB" b="0" dirty="0"/>
                  <a:t>, </a:t>
                </a:r>
                <a:r>
                  <a:rPr lang="en-GB" b="1" dirty="0"/>
                  <a:t>0.6</a:t>
                </a:r>
                <a:r>
                  <a:rPr lang="en-GB" b="0" dirty="0"/>
                  <a:t>, </a:t>
                </a:r>
                <a:r>
                  <a:rPr lang="en-GB" b="1" dirty="0"/>
                  <a:t>0.7</a:t>
                </a:r>
                <a:r>
                  <a:rPr lang="en-GB" b="0" dirty="0"/>
                  <a:t>, </a:t>
                </a:r>
                <a:r>
                  <a:rPr lang="en-GB" b="1" dirty="0"/>
                  <a:t>0.8</a:t>
                </a:r>
                <a:r>
                  <a:rPr lang="en-GB" b="0" dirty="0"/>
                  <a:t>, 0.9, 1 OR change 0 to -0.3, so that the sequence is increasing by 0.2 each time: </a:t>
                </a:r>
                <a:r>
                  <a:rPr lang="en-GB" b="1" dirty="0"/>
                  <a:t>-0.3</a:t>
                </a:r>
                <a:r>
                  <a:rPr lang="en-GB" b="0" dirty="0"/>
                  <a:t>, </a:t>
                </a:r>
                <a:r>
                  <a:rPr lang="en-GB" b="1" dirty="0"/>
                  <a:t>-0.1</a:t>
                </a:r>
                <a:r>
                  <a:rPr lang="en-GB" b="0" dirty="0"/>
                  <a:t>, </a:t>
                </a:r>
                <a:r>
                  <a:rPr lang="en-GB" b="1" dirty="0"/>
                  <a:t>0.1</a:t>
                </a:r>
                <a:r>
                  <a:rPr lang="en-GB" b="0" dirty="0"/>
                  <a:t>, 0.3, </a:t>
                </a:r>
                <a:r>
                  <a:rPr lang="en-GB" b="1" dirty="0"/>
                  <a:t>0.5</a:t>
                </a:r>
                <a:r>
                  <a:rPr lang="en-GB" b="0" dirty="0"/>
                  <a:t>, </a:t>
                </a:r>
                <a:r>
                  <a:rPr lang="en-GB" b="1" dirty="0"/>
                  <a:t>0.7</a:t>
                </a:r>
                <a:r>
                  <a:rPr lang="en-GB" b="0" dirty="0"/>
                  <a:t>,</a:t>
                </a:r>
                <a:r>
                  <a:rPr lang="en-GB" b="1" dirty="0"/>
                  <a:t> </a:t>
                </a:r>
                <a:r>
                  <a:rPr lang="en-GB" b="0" dirty="0"/>
                  <a:t>0.9, </a:t>
                </a:r>
                <a:r>
                  <a:rPr lang="en-GB" b="1" dirty="0"/>
                  <a:t>1.1</a:t>
                </a:r>
                <a:endParaRPr lang="en-GB" dirty="0"/>
              </a:p>
              <a:p>
                <a:endParaRPr lang="en-GB" b="1" dirty="0"/>
              </a:p>
              <a:p>
                <a:r>
                  <a:rPr lang="en-GB" b="1" dirty="0"/>
                  <a:t>Suggested questioning</a:t>
                </a:r>
                <a:endParaRPr lang="en-GB" b="1" dirty="0">
                  <a:ea typeface="Calibri"/>
                  <a:cs typeface="Calibri"/>
                </a:endParaRPr>
              </a:p>
              <a:p>
                <a:r>
                  <a:rPr lang="en-GB" dirty="0"/>
                  <a:t>Where did you start to find the missing numbers?</a:t>
                </a:r>
                <a:endParaRPr lang="en-GB" dirty="0">
                  <a:ea typeface="Calibri"/>
                  <a:cs typeface="Calibri"/>
                </a:endParaRPr>
              </a:p>
              <a:p>
                <a:r>
                  <a:rPr lang="en-GB" dirty="0"/>
                  <a:t>Did you use the same strategy in all parts of the question?</a:t>
                </a:r>
              </a:p>
              <a:p>
                <a:r>
                  <a:rPr lang="en-GB" dirty="0">
                    <a:ea typeface="Calibri"/>
                    <a:cs typeface="Calibri"/>
                  </a:rPr>
                  <a:t>Which did you find easiest/hardest? Why?</a:t>
                </a:r>
              </a:p>
              <a:p>
                <a:endParaRPr lang="en-GB" dirty="0"/>
              </a:p>
              <a:p>
                <a:r>
                  <a:rPr lang="en-GB" b="1" dirty="0"/>
                  <a:t>Things to think about</a:t>
                </a:r>
                <a:endParaRPr lang="en-GB" b="1" dirty="0">
                  <a:ea typeface="Calibri"/>
                  <a:cs typeface="Calibri"/>
                </a:endParaRP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dirty="0"/>
          </a:p>
        </p:txBody>
      </p:sp>
    </p:spTree>
    <p:extLst>
      <p:ext uri="{BB962C8B-B14F-4D97-AF65-F5344CB8AC3E}">
        <p14:creationId xmlns:p14="http://schemas.microsoft.com/office/powerpoint/2010/main" val="446132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 </a:t>
            </a:r>
            <a:r>
              <a:rPr lang="en-GB" dirty="0"/>
              <a:t>Each pattern, and then the further thinking question, will appear separately so you can choose the pace at which to work with your class. </a:t>
            </a:r>
          </a:p>
          <a:p>
            <a:endParaRPr lang="en-GB" b="1" dirty="0"/>
          </a:p>
          <a:p>
            <a:r>
              <a:rPr lang="en-GB" b="1" dirty="0"/>
              <a:t>Answers</a:t>
            </a:r>
          </a:p>
          <a:p>
            <a:r>
              <a:rPr lang="en-GB" dirty="0"/>
              <a:t>A: Nicola’s</a:t>
            </a:r>
          </a:p>
          <a:p>
            <a:r>
              <a:rPr lang="en-GB" dirty="0"/>
              <a:t>B: Howard’s</a:t>
            </a:r>
          </a:p>
          <a:p>
            <a:r>
              <a:rPr lang="en-GB" dirty="0"/>
              <a:t>C: Nicola’s</a:t>
            </a:r>
          </a:p>
          <a:p>
            <a:r>
              <a:rPr lang="en-GB" dirty="0"/>
              <a:t>D: Nicola’s or Howard’s (rows of three or columns of four)</a:t>
            </a:r>
          </a:p>
          <a:p>
            <a:r>
              <a:rPr lang="en-GB" dirty="0"/>
              <a:t>E: Nicola’s</a:t>
            </a:r>
          </a:p>
          <a:p>
            <a:r>
              <a:rPr lang="en-GB" dirty="0"/>
              <a:t>F: Howard’s</a:t>
            </a:r>
          </a:p>
          <a:p>
            <a:r>
              <a:rPr lang="en-GB" dirty="0"/>
              <a:t>G: Nicola’s or Howard’s (four sticks at a time, one vertical and three horizontal, or three horizontal sticks each time)</a:t>
            </a:r>
          </a:p>
          <a:p>
            <a:r>
              <a:rPr lang="en-GB" dirty="0"/>
              <a:t>H: Howard’s or Nicola’s (three purple squares in an L shape each time, or a 2 x 2 set of squares consisting of three purple and one white each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Nicola’s or Howard’s (columns of three or rows of four)</a:t>
            </a:r>
          </a:p>
          <a:p>
            <a:endParaRPr lang="en-GB" dirty="0"/>
          </a:p>
          <a:p>
            <a:r>
              <a:rPr lang="en-GB" dirty="0"/>
              <a:t>? Students’ answers to this will vary; look out for whether they create sequences that can build and not, for example, just arranging 12. To check, ask them what the previous and next terms would be.</a:t>
            </a:r>
          </a:p>
          <a:p>
            <a:endParaRPr lang="en-GB" dirty="0"/>
          </a:p>
          <a:p>
            <a:r>
              <a:rPr lang="en-GB" b="1" dirty="0"/>
              <a:t>Suggested questioning</a:t>
            </a:r>
          </a:p>
          <a:p>
            <a:r>
              <a:rPr lang="en-GB" u="none" strike="noStrike" dirty="0"/>
              <a:t>Where is the ‘three’ in this image? Where is the ‘four’?</a:t>
            </a:r>
          </a:p>
          <a:p>
            <a:r>
              <a:rPr lang="en-GB" u="none" strike="noStrike" dirty="0"/>
              <a:t>What would the next/previous image look like in the pattern? What would the eighth image look like?</a:t>
            </a:r>
          </a:p>
          <a:p>
            <a:r>
              <a:rPr lang="en-GB" u="none" strike="noStrike" dirty="0"/>
              <a:t>Which of these could be both? How do you know?</a:t>
            </a:r>
          </a:p>
          <a:p>
            <a:endParaRPr lang="en-GB" dirty="0"/>
          </a:p>
          <a:p>
            <a:r>
              <a:rPr lang="en-GB" b="1" dirty="0"/>
              <a:t>Things to think about</a:t>
            </a:r>
          </a:p>
          <a:p>
            <a:r>
              <a:rPr lang="en-GB" dirty="0"/>
              <a:t>Even when they are proficient at working with numerical sequences, students can struggle to connect this understanding to a visual representation of the same sequence. Checkpoint 4 uses two different simple sequences (multiples of three and four) to allow students to compare and really think about the different structures and how they are represented. Note that in all of these examples the cardinality, or number of ‘elements’, is visible (i.e. there is a 1:1 correspondence between the total number of elements, whether they are dots or squares or sticks, and the number that the pattern represents). You could challenge students to think more deeply by showing a row of 3 counters, where each counter could either represent 3 or 4.</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837416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 </a:t>
            </a:r>
            <a:r>
              <a:rPr lang="en-GB" dirty="0"/>
              <a:t>In present or slide show mode, </a:t>
            </a:r>
            <a:r>
              <a:rPr lang="en-GB" sz="1200" dirty="0"/>
              <a:t>when you click on each square, it will disappear very briefly to reveal a pattern. The further thinking question appears separately (using normal ‘click through’ animations).</a:t>
            </a:r>
            <a:endParaRPr lang="en-GB" dirty="0"/>
          </a:p>
          <a:p>
            <a:endParaRPr lang="en-GB" b="1" dirty="0"/>
          </a:p>
          <a:p>
            <a:r>
              <a:rPr lang="en-GB" b="1" dirty="0"/>
              <a:t>Answers</a:t>
            </a:r>
          </a:p>
          <a:p>
            <a:r>
              <a:rPr lang="en-GB" dirty="0"/>
              <a:t>Students’ answers may vary; some examples of descriptions are below. You may find it helpful to show the following slide, which shows all five images, to check students’ answers.</a:t>
            </a:r>
          </a:p>
          <a:p>
            <a:r>
              <a:rPr lang="en-GB" dirty="0"/>
              <a:t>A: 32 dots. Students might see this as a rectangle/array with four rows of eight dots; a rectangle/array of eight columns of four dots; two four-by-four squares; a five-by- four rectangle; and a three-by-four rectangle.</a:t>
            </a:r>
          </a:p>
          <a:p>
            <a:r>
              <a:rPr lang="en-GB" dirty="0"/>
              <a:t>B: 13 dots. Students might see this as a cross with one central dot and three dots in each arm.</a:t>
            </a:r>
          </a:p>
          <a:p>
            <a:r>
              <a:rPr lang="en-GB" dirty="0"/>
              <a:t>C: 19 dots. Students might see this as a six-pointed star with one central dot and three dots in each arm.</a:t>
            </a:r>
          </a:p>
          <a:p>
            <a:r>
              <a:rPr lang="en-GB" dirty="0"/>
              <a:t>D: 20 dots. Students might see this as hollow square with four-by four-missing dots; four connecting lines of five dots; two horizontal lines of six dots joined by two vertical lines of four dots (or vice versa).</a:t>
            </a:r>
          </a:p>
          <a:p>
            <a:r>
              <a:rPr lang="en-GB" dirty="0"/>
              <a:t>E: 15 dots. Students might see this as a triangle with a base of five dots; one dot on top of two dots on top of three etc.</a:t>
            </a:r>
          </a:p>
          <a:p>
            <a:endParaRPr lang="en-GB" dirty="0"/>
          </a:p>
          <a:p>
            <a:r>
              <a:rPr lang="en-GB" dirty="0"/>
              <a:t>? There are other potential answers for this, but the most likely are:</a:t>
            </a:r>
          </a:p>
          <a:p>
            <a:r>
              <a:rPr lang="en-GB" dirty="0"/>
              <a:t>A: Next: five rows of eight dots or nine columns of four dots. Previous: three rows of eight dots or seven columns of four dots.</a:t>
            </a:r>
          </a:p>
          <a:p>
            <a:r>
              <a:rPr lang="en-GB" dirty="0"/>
              <a:t>B: Next: a cross shape with a single dot in the centre and four dots in each arm. Previous: a cross shape with a single dot in the centre and two dots in each arm.</a:t>
            </a:r>
          </a:p>
          <a:p>
            <a:r>
              <a:rPr lang="en-GB" dirty="0"/>
              <a:t>C: Next: a six-pointed star shape with a single dot in the centre and four dots in each arm. Previous: a cross shape with a single dot in the centre and two dots in each arm.</a:t>
            </a:r>
          </a:p>
          <a:p>
            <a:r>
              <a:rPr lang="en-GB" dirty="0"/>
              <a:t>D: Next: a hollow square with seven-dot sides. Previous: a hollow square with five-dot sides.</a:t>
            </a:r>
          </a:p>
          <a:p>
            <a:r>
              <a:rPr lang="en-GB" dirty="0"/>
              <a:t>E: Next: an isosceles triangle with a base of six dots. Previous: an isosceles triangle with a base of four dots.</a:t>
            </a:r>
          </a:p>
          <a:p>
            <a:endParaRPr lang="en-GB" dirty="0"/>
          </a:p>
          <a:p>
            <a:r>
              <a:rPr lang="en-GB" b="1" dirty="0"/>
              <a:t>Suggested questioning</a:t>
            </a:r>
          </a:p>
          <a:p>
            <a:r>
              <a:rPr lang="en-GB" u="none" strike="noStrike" dirty="0"/>
              <a:t>What did you see? How can you be sure? </a:t>
            </a:r>
          </a:p>
          <a:p>
            <a:r>
              <a:rPr lang="en-GB" u="none" strike="noStrike" dirty="0"/>
              <a:t>How did you organise the dots in your head? </a:t>
            </a:r>
          </a:p>
          <a:p>
            <a:r>
              <a:rPr lang="en-GB" u="none" strike="noStrike" dirty="0"/>
              <a:t>What did you count? What did you ‘just see’?</a:t>
            </a:r>
          </a:p>
          <a:p>
            <a:r>
              <a:rPr lang="en-GB" u="none" strike="noStrike" dirty="0"/>
              <a:t>Can you think about this pattern differently?</a:t>
            </a:r>
          </a:p>
          <a:p>
            <a:endParaRPr lang="en-GB" dirty="0"/>
          </a:p>
          <a:p>
            <a:r>
              <a:rPr lang="en-GB" b="1" dirty="0"/>
              <a:t>Things to think about</a:t>
            </a:r>
          </a:p>
          <a:p>
            <a:r>
              <a:rPr lang="en-GB" dirty="0"/>
              <a:t>This is an unusual Checkpoint. One of the many skills you are checking is subitising – students’ ability to ‘see’ quantity without counting – an important skill they will have been developing since their very earliest experiences of number. Think ahead about how you will deliver this, and perhaps trial it with colleagues first, so you can hear how different people approach it. Focus on one snapshot at a time. Show it once, and ask students to share their different approaches, before showing it again and seeing if their ideas develop further. Once they have done one, you can repeat the process and see how their thinking/approaches develop as they get used to the idea. </a:t>
            </a:r>
          </a:p>
          <a:p>
            <a:endParaRPr lang="en-GB" dirty="0"/>
          </a:p>
          <a:p>
            <a:r>
              <a:rPr lang="en-GB" dirty="0"/>
              <a:t>It is worth noting that we can only perceptually subitise very small numbers; with this number of dots students will be subitising conceptually, which means they are using their knowledge of the smaller numbers that they can perceive to make connections to a larger number. This perceptual subitising is part of the task design, as it requires students to ‘see’ different structures of smaller numbers within the pattern. However, if students really struggle with this, you might like to create some dot patterns of much smaller numbers to check that they can ‘see’ quantities up to 6 or 7 without counting. Subitising activities can readily be found online by using search terms such as ‘subitise dot patterns’.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a:effectLst/>
                <a:latin typeface="Calibri" panose="020F0502020204030204" pitchFamily="34" charset="0"/>
                <a:ea typeface="Calibri" panose="020F0502020204030204" pitchFamily="34" charset="0"/>
              </a:rPr>
              <a:t>This task is inspired by the ATM task ‘Glimpses’.</a:t>
            </a:r>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937094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completing Checkpoint 5, students could use this slide to check their different strategies.</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76754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completing the further thinking question for Checkpoint 5, students could this slide to check their previous and next patterns for A and B.</a:t>
            </a:r>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287083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completing the further thinking question for Checkpoint 5, students could this slide to check their previous and next patterns for C, D and E. </a:t>
            </a:r>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3139063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3128490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sequence will appear separately so you can choose the pace at which to work with your class. </a:t>
            </a:r>
            <a:endParaRPr lang="en-GB" b="1" dirty="0"/>
          </a:p>
          <a:p>
            <a:endParaRPr lang="en-GB" b="1" dirty="0"/>
          </a:p>
          <a:p>
            <a:r>
              <a:rPr lang="en-GB" b="1" dirty="0"/>
              <a:t>Answers</a:t>
            </a:r>
          </a:p>
          <a:p>
            <a:r>
              <a:rPr lang="en-GB" b="0" dirty="0"/>
              <a:t>Students’ answers may vary. The below examples use as many of the given words as possible in the sentences, but this is not an expectation. Sentences that does not use all the words can still be correct. The intention is to check what vocabulary students know and can use confidently.</a:t>
            </a:r>
          </a:p>
          <a:p>
            <a:r>
              <a:rPr lang="en-GB" b="0" dirty="0"/>
              <a:t>a) The sequence is increasing/ascending, with a difference of nine between each term.</a:t>
            </a:r>
          </a:p>
          <a:p>
            <a:r>
              <a:rPr lang="en-GB" b="0" dirty="0"/>
              <a:t>b) The sequence is decreasing/descending, with a difference of five between each term.</a:t>
            </a:r>
          </a:p>
          <a:p>
            <a:r>
              <a:rPr lang="en-GB" b="0" dirty="0"/>
              <a:t>c) The sequence is decreasing/descending, with the difference between each term halving each time.</a:t>
            </a:r>
          </a:p>
          <a:p>
            <a:r>
              <a:rPr lang="en-GB" b="0" dirty="0"/>
              <a:t>d) The sequence is increasing/ascending, with the difference between each term increasing by one each time.</a:t>
            </a:r>
          </a:p>
          <a:p>
            <a:r>
              <a:rPr lang="en-GB" b="0" dirty="0"/>
              <a:t>e) The sequence is decreasing/descending, with the difference between each term getting ten times smaller each time.</a:t>
            </a:r>
          </a:p>
          <a:p>
            <a:r>
              <a:rPr lang="en-GB" b="0" dirty="0"/>
              <a:t>f) The sequence is increasing/ascending, with the difference between each term increasing by two each time.</a:t>
            </a:r>
          </a:p>
          <a:p>
            <a:endParaRPr lang="en-GB" b="0" dirty="0"/>
          </a:p>
          <a:p>
            <a:r>
              <a:rPr lang="en-GB" b="0" dirty="0"/>
              <a:t>? Students’ answers may vary, as the intention is to explore what other vocabulary or terminology they know. Below are examples of what students may notice:</a:t>
            </a:r>
          </a:p>
          <a:p>
            <a:r>
              <a:rPr lang="en-GB" b="0" dirty="0"/>
              <a:t>a) Three less than the multiples of nine; every third multiple of three, starting at six.</a:t>
            </a:r>
          </a:p>
          <a:p>
            <a:r>
              <a:rPr lang="en-GB" b="0" dirty="0"/>
              <a:t>b) One more than the multiples of five.</a:t>
            </a:r>
          </a:p>
          <a:p>
            <a:r>
              <a:rPr lang="en-GB" b="0" dirty="0"/>
              <a:t>c) Powers of two/halving.</a:t>
            </a:r>
          </a:p>
          <a:p>
            <a:r>
              <a:rPr lang="en-GB" b="0" dirty="0"/>
              <a:t>d) Triangular numbers</a:t>
            </a:r>
          </a:p>
          <a:p>
            <a:r>
              <a:rPr lang="en-GB" b="0" dirty="0"/>
              <a:t>e) Powers of 10/dividing by 10.</a:t>
            </a:r>
          </a:p>
          <a:p>
            <a:r>
              <a:rPr lang="en-GB" b="0" dirty="0"/>
              <a:t>f) Square numbers</a:t>
            </a:r>
          </a:p>
          <a:p>
            <a:endParaRPr lang="en-GB" b="0" dirty="0"/>
          </a:p>
          <a:p>
            <a:r>
              <a:rPr lang="en-GB" b="1" dirty="0"/>
              <a:t>Suggested questioning</a:t>
            </a:r>
          </a:p>
          <a:p>
            <a:r>
              <a:rPr lang="en-GB" b="0" dirty="0"/>
              <a:t>How else could you describe this sequence?</a:t>
            </a:r>
          </a:p>
          <a:p>
            <a:r>
              <a:rPr lang="en-GB" b="0" dirty="0"/>
              <a:t>What is important to describe a sequence?</a:t>
            </a:r>
          </a:p>
          <a:p>
            <a:r>
              <a:rPr lang="en-GB" b="0" dirty="0"/>
              <a:t>Look at your description. Is there enough information to recreate this sequence? Could any other sequences have the same description?</a:t>
            </a:r>
          </a:p>
          <a:p>
            <a:endParaRPr lang="en-GB" b="0" dirty="0"/>
          </a:p>
          <a:p>
            <a:r>
              <a:rPr lang="en-GB" b="1" dirty="0"/>
              <a:t>Things to think about</a:t>
            </a:r>
          </a:p>
          <a:p>
            <a:r>
              <a:rPr lang="en-GB" b="0" dirty="0"/>
              <a:t>Understanding what language students already know and understand is a helpful starting point for future learning. The vocabulary provided here is a mixture of words that are likely to have been used with sequences in primary, and words that might have been used in a different domain that students may or may not know how to apply to sequences. When planning next steps, think about the other contexts that students may have met these words in: are there any helpful connections that might help to embed understanding of these words? Are there any connotations that are unhelpful for the mathematical definition, or might cause confusion? For example, the meaning of the word ‘term’ when we refer to school terms has no relation to the meaning of terms in a sequence. Do students understand that this word has multiple meanings?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dirty="0"/>
          </a:p>
        </p:txBody>
      </p:sp>
    </p:spTree>
    <p:extLst>
      <p:ext uri="{BB962C8B-B14F-4D97-AF65-F5344CB8AC3E}">
        <p14:creationId xmlns:p14="http://schemas.microsoft.com/office/powerpoint/2010/main" val="3007013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dirty="0"/>
          </a:p>
        </p:txBody>
      </p:sp>
    </p:spTree>
    <p:extLst>
      <p:ext uri="{BB962C8B-B14F-4D97-AF65-F5344CB8AC3E}">
        <p14:creationId xmlns:p14="http://schemas.microsoft.com/office/powerpoint/2010/main" val="3925973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You will need to show students in present/slide show mode and use the animations to prevent the answers for each part being revealed ahead of time. </a:t>
            </a:r>
            <a:endParaRPr lang="en-GB" b="1" dirty="0"/>
          </a:p>
          <a:p>
            <a:endParaRPr lang="en-GB" b="1" dirty="0"/>
          </a:p>
          <a:p>
            <a:r>
              <a:rPr lang="en-GB" b="1" dirty="0"/>
              <a:t>Answers</a:t>
            </a:r>
          </a:p>
          <a:p>
            <a:r>
              <a:rPr lang="en-GB" b="0" dirty="0"/>
              <a:t>a) Students’ answers may vary. They are likely to continue additively, so: 1, 3, </a:t>
            </a:r>
            <a:r>
              <a:rPr lang="en-GB" b="1" dirty="0"/>
              <a:t>5</a:t>
            </a:r>
            <a:r>
              <a:rPr lang="en-GB" b="0" dirty="0"/>
              <a:t>, </a:t>
            </a:r>
            <a:r>
              <a:rPr lang="en-GB" b="1" dirty="0"/>
              <a:t>7</a:t>
            </a:r>
            <a:r>
              <a:rPr lang="en-GB" b="0" dirty="0"/>
              <a:t>. It is important that there are no ‘right’ answers and students are encouraged to answer creatively.</a:t>
            </a:r>
          </a:p>
          <a:p>
            <a:r>
              <a:rPr lang="en-GB" b="0" dirty="0"/>
              <a:t>b) 1, 3, 6, 10 … Add one more to the difference each time, so add 1, add 2, add 3 etc (also known as the triangular numbers).</a:t>
            </a:r>
          </a:p>
          <a:p>
            <a:r>
              <a:rPr lang="en-GB" b="0" dirty="0"/>
              <a:t>1, 3, 5, 7 … Add two each time.</a:t>
            </a:r>
          </a:p>
          <a:p>
            <a:r>
              <a:rPr lang="en-GB" b="0" dirty="0"/>
              <a:t>1, 3, 9, 27 … Multiply by three each time.</a:t>
            </a:r>
          </a:p>
          <a:p>
            <a:r>
              <a:rPr lang="en-GB" b="0" dirty="0"/>
              <a:t>c) To only have odd numbers, choose 1, 3, 5, 7 … or 1, 3, 9, 27 …</a:t>
            </a:r>
          </a:p>
          <a:p>
            <a:r>
              <a:rPr lang="en-GB" b="0" dirty="0"/>
              <a:t>To reach 100 using the smallest number of terms, choose 1, 3, 9, 27 …</a:t>
            </a:r>
          </a:p>
          <a:p>
            <a:r>
              <a:rPr lang="en-GB" b="0" dirty="0"/>
              <a:t>To include 45, choose 1, 3 6, 10 … or 1, 3, 5, 7 …</a:t>
            </a:r>
          </a:p>
          <a:p>
            <a:endParaRPr lang="en-GB" b="0" dirty="0"/>
          </a:p>
          <a:p>
            <a:r>
              <a:rPr lang="en-GB" b="0" dirty="0"/>
              <a:t>? There are numbers common to two of the sequences, such as nine (common to both 1, 3, 5, 7 … and 1, 3, 9, 27 …); all the powers of three (common to both 1, 3, 5, 7 … and 1, 3, 9, 27 as they are both odd); and all the odd triangular numbers (common to both 1, 3, 6, 10… and 1, 3, 5, 7 …). Students are not likely to find any other values that are common to all three sequences. Working up to the 10</a:t>
            </a:r>
            <a:r>
              <a:rPr lang="en-GB" b="0" baseline="30000" dirty="0"/>
              <a:t>th</a:t>
            </a:r>
            <a:r>
              <a:rPr lang="en-GB" b="0" dirty="0"/>
              <a:t> power of three, which is </a:t>
            </a:r>
            <a:r>
              <a:rPr lang="en-GB" b="0" i="0" dirty="0">
                <a:solidFill>
                  <a:srgbClr val="3A3A3A"/>
                </a:solidFill>
                <a:effectLst/>
                <a:latin typeface="rubik"/>
              </a:rPr>
              <a:t>59 049, there are no other powers of three that are also triangular numbers.</a:t>
            </a:r>
            <a:endParaRPr lang="en-GB" b="0" dirty="0"/>
          </a:p>
          <a:p>
            <a:endParaRPr lang="en-GB" b="0" dirty="0"/>
          </a:p>
          <a:p>
            <a:r>
              <a:rPr lang="en-GB" b="1" dirty="0"/>
              <a:t>Suggested questioning</a:t>
            </a:r>
          </a:p>
          <a:p>
            <a:r>
              <a:rPr lang="en-GB" dirty="0"/>
              <a:t>What is your rule for finding your next two terms? Is there another rule you could use?</a:t>
            </a:r>
          </a:p>
          <a:p>
            <a:r>
              <a:rPr lang="en-GB" b="0" dirty="0">
                <a:cs typeface="Calibri"/>
              </a:rPr>
              <a:t>Which sequence is the easiest to continue? Why?</a:t>
            </a:r>
          </a:p>
          <a:p>
            <a:endParaRPr lang="en-GB" b="1" dirty="0"/>
          </a:p>
          <a:p>
            <a:r>
              <a:rPr lang="en-GB" b="1" dirty="0"/>
              <a:t>Things to think about</a:t>
            </a:r>
          </a:p>
          <a:p>
            <a:r>
              <a:rPr lang="en-GB" b="0" dirty="0"/>
              <a:t>Students will have generated patterns and sequences from their very earliest experiences of mathematics at primary school. Part a offers an opportunity to let them be really creative about what a ‘sequence’ is and what a ‘rule’ could be. Prompt them to think of some different responses – perhaps some responses that no one else has thought of – before moving onto parts b and c.</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2567541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 printable resource can be found on slide 73.</a:t>
            </a:r>
            <a:endParaRPr lang="en-GB" b="1" dirty="0"/>
          </a:p>
          <a:p>
            <a:endParaRPr lang="en-GB" b="1" dirty="0"/>
          </a:p>
          <a:p>
            <a:r>
              <a:rPr lang="en-GB" b="1" dirty="0"/>
              <a:t>Answers</a:t>
            </a:r>
          </a:p>
          <a:p>
            <a:pPr>
              <a:spcBef>
                <a:spcPct val="20000"/>
              </a:spcBef>
              <a:spcAft>
                <a:spcPct val="0"/>
              </a:spcAft>
            </a:pPr>
            <a:r>
              <a:rPr lang="en-US" dirty="0"/>
              <a:t>See the next slide for a completed version of this crossnumber and a set of rules.</a:t>
            </a:r>
          </a:p>
          <a:p>
            <a:pPr>
              <a:spcBef>
                <a:spcPct val="20000"/>
              </a:spcBef>
              <a:spcAft>
                <a:spcPct val="0"/>
              </a:spcAft>
            </a:pPr>
            <a:endParaRPr lang="en-US" dirty="0"/>
          </a:p>
          <a:p>
            <a:pPr>
              <a:spcBef>
                <a:spcPct val="20000"/>
              </a:spcBef>
              <a:spcAft>
                <a:spcPct val="0"/>
              </a:spcAft>
            </a:pPr>
            <a:r>
              <a:rPr lang="en-US" b="1" dirty="0"/>
              <a:t>Across</a:t>
            </a:r>
            <a:endParaRPr lang="en-US" b="1" dirty="0">
              <a:cs typeface="Calibri"/>
            </a:endParaRPr>
          </a:p>
          <a:p>
            <a:pPr>
              <a:spcBef>
                <a:spcPct val="20000"/>
              </a:spcBef>
              <a:spcAft>
                <a:spcPct val="0"/>
              </a:spcAft>
            </a:pPr>
            <a:r>
              <a:rPr lang="en-US" dirty="0"/>
              <a:t>B: Start at </a:t>
            </a:r>
            <a:r>
              <a:rPr lang="en-US" b="1" dirty="0"/>
              <a:t>5</a:t>
            </a:r>
            <a:r>
              <a:rPr lang="en-US" dirty="0"/>
              <a:t> and </a:t>
            </a:r>
            <a:r>
              <a:rPr lang="en-US" b="1" dirty="0"/>
              <a:t>+ 3 </a:t>
            </a:r>
            <a:r>
              <a:rPr lang="en-US" dirty="0"/>
              <a:t>each time</a:t>
            </a:r>
            <a:endParaRPr lang="en-US" dirty="0">
              <a:cs typeface="Calibri"/>
            </a:endParaRPr>
          </a:p>
          <a:p>
            <a:pPr>
              <a:spcBef>
                <a:spcPct val="20000"/>
              </a:spcBef>
              <a:spcAft>
                <a:spcPct val="0"/>
              </a:spcAft>
            </a:pPr>
            <a:r>
              <a:rPr lang="en-US" dirty="0"/>
              <a:t>E: Start at </a:t>
            </a:r>
            <a:r>
              <a:rPr lang="en-US" b="1" dirty="0"/>
              <a:t>23</a:t>
            </a:r>
            <a:r>
              <a:rPr lang="en-US" dirty="0"/>
              <a:t> and </a:t>
            </a:r>
            <a:r>
              <a:rPr lang="en-US" b="1" dirty="0"/>
              <a:t>+ 6</a:t>
            </a:r>
            <a:r>
              <a:rPr lang="en-US" dirty="0"/>
              <a:t> each time</a:t>
            </a:r>
          </a:p>
          <a:p>
            <a:pPr>
              <a:spcBef>
                <a:spcPct val="20000"/>
              </a:spcBef>
              <a:spcAft>
                <a:spcPct val="0"/>
              </a:spcAft>
            </a:pPr>
            <a:r>
              <a:rPr lang="en-US" dirty="0"/>
              <a:t>F: Start at </a:t>
            </a:r>
            <a:r>
              <a:rPr lang="en-US" b="1" dirty="0"/>
              <a:t>51 </a:t>
            </a:r>
            <a:r>
              <a:rPr lang="en-US" dirty="0"/>
              <a:t>and -</a:t>
            </a:r>
            <a:r>
              <a:rPr lang="en-US" b="1" dirty="0"/>
              <a:t> 1</a:t>
            </a:r>
            <a:r>
              <a:rPr lang="en-US" dirty="0"/>
              <a:t> each time</a:t>
            </a:r>
            <a:endParaRPr lang="en-US" dirty="0">
              <a:cs typeface="Calibri"/>
            </a:endParaRPr>
          </a:p>
          <a:p>
            <a:pPr>
              <a:spcBef>
                <a:spcPct val="20000"/>
              </a:spcBef>
              <a:spcAft>
                <a:spcPct val="0"/>
              </a:spcAft>
            </a:pPr>
            <a:r>
              <a:rPr lang="en-US" b="1" dirty="0"/>
              <a:t>Down</a:t>
            </a:r>
            <a:endParaRPr lang="en-US" b="1" dirty="0">
              <a:cs typeface="Calibri"/>
            </a:endParaRPr>
          </a:p>
          <a:p>
            <a:pPr>
              <a:spcBef>
                <a:spcPct val="20000"/>
              </a:spcBef>
              <a:spcAft>
                <a:spcPct val="0"/>
              </a:spcAft>
            </a:pPr>
            <a:r>
              <a:rPr lang="en-US" dirty="0"/>
              <a:t>A: Start at </a:t>
            </a:r>
            <a:r>
              <a:rPr lang="en-US" b="1" dirty="0"/>
              <a:t>-3</a:t>
            </a:r>
            <a:r>
              <a:rPr lang="en-US" dirty="0"/>
              <a:t> and </a:t>
            </a:r>
            <a:r>
              <a:rPr lang="en-US" b="1" dirty="0"/>
              <a:t>+ 8 </a:t>
            </a:r>
            <a:r>
              <a:rPr lang="en-US" dirty="0"/>
              <a:t>each time</a:t>
            </a:r>
          </a:p>
          <a:p>
            <a:pPr>
              <a:spcBef>
                <a:spcPct val="20000"/>
              </a:spcBef>
              <a:spcAft>
                <a:spcPct val="0"/>
              </a:spcAft>
            </a:pPr>
            <a:r>
              <a:rPr lang="en-US" dirty="0"/>
              <a:t>C: Start at </a:t>
            </a:r>
            <a:r>
              <a:rPr lang="en-US" b="1" dirty="0"/>
              <a:t>1</a:t>
            </a:r>
            <a:r>
              <a:rPr lang="en-US" dirty="0"/>
              <a:t> and </a:t>
            </a:r>
            <a:r>
              <a:rPr lang="en-US" b="1" dirty="0"/>
              <a:t>+ 10</a:t>
            </a:r>
            <a:r>
              <a:rPr lang="en-US" dirty="0"/>
              <a:t> each time</a:t>
            </a:r>
            <a:endParaRPr lang="en-GB" dirty="0"/>
          </a:p>
          <a:p>
            <a:pPr>
              <a:spcBef>
                <a:spcPct val="20000"/>
              </a:spcBef>
              <a:spcAft>
                <a:spcPct val="0"/>
              </a:spcAft>
            </a:pPr>
            <a:r>
              <a:rPr lang="en-US" dirty="0"/>
              <a:t>D: Start at </a:t>
            </a:r>
            <a:r>
              <a:rPr lang="en-US" b="1" dirty="0"/>
              <a:t>20</a:t>
            </a:r>
            <a:r>
              <a:rPr lang="en-US" dirty="0"/>
              <a:t> and </a:t>
            </a:r>
            <a:r>
              <a:rPr lang="en-US" b="1" dirty="0"/>
              <a:t>+ 7</a:t>
            </a:r>
            <a:r>
              <a:rPr lang="en-US" dirty="0"/>
              <a:t> each time</a:t>
            </a:r>
            <a:endParaRPr lang="en-GB" dirty="0">
              <a:cs typeface="Calibri"/>
            </a:endParaRPr>
          </a:p>
          <a:p>
            <a:endParaRPr lang="en-GB" b="0" dirty="0"/>
          </a:p>
          <a:p>
            <a:r>
              <a:rPr lang="en-GB" b="0" dirty="0"/>
              <a:t>? Another clue can be added but it will not be the same sequence as F as the C and D will have increased by different amounts. For example, if C was continued three more steps to 81, and D was continued three more steps to 69, then the new sequence would be ‘subtract four’: 81, 77, 73, 69 … If both sequences were continued four steps (to 91 and 76 respectively) the sequence would be ‘subtract five’: 91, 86, 81, 76 …</a:t>
            </a:r>
          </a:p>
          <a:p>
            <a:endParaRPr lang="en-GB" b="0" dirty="0"/>
          </a:p>
          <a:p>
            <a:r>
              <a:rPr lang="en-GB" b="1" dirty="0"/>
              <a:t>Suggested questioning</a:t>
            </a:r>
          </a:p>
          <a:p>
            <a:r>
              <a:rPr lang="en-GB" dirty="0"/>
              <a:t>Which sequence will you work out first and why?</a:t>
            </a:r>
          </a:p>
          <a:p>
            <a:r>
              <a:rPr lang="en-GB" b="0" dirty="0">
                <a:cs typeface="Calibri"/>
              </a:rPr>
              <a:t>How can you work out the start number of sequence __?</a:t>
            </a:r>
          </a:p>
          <a:p>
            <a:r>
              <a:rPr lang="en-GB" b="0" dirty="0">
                <a:cs typeface="Calibri"/>
              </a:rPr>
              <a:t>How many times has __ been added on to reach the last number in the sequence?</a:t>
            </a:r>
          </a:p>
          <a:p>
            <a:endParaRPr lang="en-GB" b="1" dirty="0"/>
          </a:p>
          <a:p>
            <a:r>
              <a:rPr lang="en-GB" b="1" dirty="0"/>
              <a:t>Things to think about</a:t>
            </a:r>
          </a:p>
          <a:p>
            <a:r>
              <a:rPr lang="en-GB" b="0" dirty="0"/>
              <a:t>Think about how to elicit the mathematical thinking, so that students are not just gap filling but rather engaging with the structure of the sequences. Pause after five minutes and ask them to compare their approaches. Have they all started with the same sequence? Why or why not?</a:t>
            </a: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1445301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dirty="0"/>
          </a:p>
        </p:txBody>
      </p:sp>
    </p:spTree>
    <p:extLst>
      <p:ext uri="{BB962C8B-B14F-4D97-AF65-F5344CB8AC3E}">
        <p14:creationId xmlns:p14="http://schemas.microsoft.com/office/powerpoint/2010/main" val="921650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t>
            </a:r>
            <a:endParaRPr lang="en-GB" b="1" dirty="0"/>
          </a:p>
          <a:p>
            <a:endParaRPr lang="en-GB" b="1" dirty="0"/>
          </a:p>
          <a:p>
            <a:r>
              <a:rPr lang="en-GB" b="1" dirty="0"/>
              <a:t>Answers</a:t>
            </a:r>
            <a:endParaRPr lang="en-GB" b="1" dirty="0">
              <a:ea typeface="Calibri"/>
              <a:cs typeface="Calibri"/>
            </a:endParaRPr>
          </a:p>
          <a:p>
            <a:r>
              <a:rPr lang="en-GB" dirty="0">
                <a:ea typeface="Calibri"/>
                <a:cs typeface="Calibri"/>
              </a:rPr>
              <a:t>Have negative numbers: C and D.</a:t>
            </a:r>
          </a:p>
          <a:p>
            <a:r>
              <a:rPr lang="en-GB" b="0" dirty="0">
                <a:ea typeface="Calibri"/>
                <a:cs typeface="Calibri"/>
              </a:rPr>
              <a:t>Have 1 in it: A, C and D.</a:t>
            </a:r>
          </a:p>
          <a:p>
            <a:r>
              <a:rPr lang="en-GB" b="0" dirty="0">
                <a:ea typeface="Calibri"/>
                <a:cs typeface="Calibri"/>
              </a:rPr>
              <a:t>Have 4 in it: A, B, C and D.</a:t>
            </a:r>
          </a:p>
          <a:p>
            <a:r>
              <a:rPr lang="en-GB" b="0" dirty="0">
                <a:ea typeface="Calibri"/>
                <a:cs typeface="Calibri"/>
              </a:rPr>
              <a:t>Are ascending: A and B.</a:t>
            </a:r>
          </a:p>
          <a:p>
            <a:r>
              <a:rPr lang="en-GB" b="0" dirty="0">
                <a:ea typeface="Calibri"/>
                <a:cs typeface="Calibri"/>
              </a:rPr>
              <a:t>Have 19 in it: A and B</a:t>
            </a:r>
          </a:p>
          <a:p>
            <a:r>
              <a:rPr lang="en-GB" b="0" dirty="0">
                <a:ea typeface="Calibri"/>
                <a:cs typeface="Calibri"/>
              </a:rPr>
              <a:t>Have a difference of 3: A, B, C and D. Make a distinction between a difference of +3 (A and B) and -3 (C and D). This is an understanding that students may not bring from primary.</a:t>
            </a:r>
          </a:p>
          <a:p>
            <a:r>
              <a:rPr lang="en-GB" b="0" dirty="0">
                <a:ea typeface="Calibri"/>
                <a:cs typeface="Calibri"/>
              </a:rPr>
              <a:t>Has 81 in it: none.</a:t>
            </a:r>
          </a:p>
          <a:p>
            <a:r>
              <a:rPr lang="en-GB" b="0" dirty="0">
                <a:ea typeface="Calibri"/>
                <a:cs typeface="Calibri"/>
              </a:rPr>
              <a:t>Have 82 in it: C and D.</a:t>
            </a:r>
          </a:p>
          <a:p>
            <a:endParaRPr lang="en-GB" b="0" dirty="0">
              <a:ea typeface="Calibri"/>
              <a:cs typeface="Calibri"/>
            </a:endParaRPr>
          </a:p>
          <a:p>
            <a:r>
              <a:rPr lang="en-GB" b="0" dirty="0">
                <a:ea typeface="Calibri"/>
                <a:cs typeface="Calibri"/>
              </a:rPr>
              <a:t>? 1, 3 9, 27… has 1 in it; is ascending; and has 81 in it.</a:t>
            </a:r>
          </a:p>
          <a:p>
            <a:endParaRPr lang="en-GB" b="0" dirty="0">
              <a:ea typeface="Calibri"/>
              <a:cs typeface="Calibri"/>
            </a:endParaRPr>
          </a:p>
          <a:p>
            <a:r>
              <a:rPr lang="en-GB" b="1" dirty="0"/>
              <a:t>Suggested questioning</a:t>
            </a:r>
            <a:endParaRPr lang="en-GB" b="1" dirty="0">
              <a:ea typeface="Calibri"/>
              <a:cs typeface="Calibri"/>
            </a:endParaRPr>
          </a:p>
          <a:p>
            <a:r>
              <a:rPr lang="en-GB" b="0" dirty="0"/>
              <a:t>What is the same and what is different about each sequence?</a:t>
            </a:r>
          </a:p>
          <a:p>
            <a:r>
              <a:rPr lang="en-GB" b="0" dirty="0"/>
              <a:t>What is the one thing that makes each sequence unique?</a:t>
            </a:r>
          </a:p>
          <a:p>
            <a:endParaRPr lang="en-GB" b="1" dirty="0"/>
          </a:p>
          <a:p>
            <a:r>
              <a:rPr lang="en-GB" b="1" dirty="0"/>
              <a:t>Things to think about</a:t>
            </a:r>
          </a:p>
          <a:p>
            <a:r>
              <a:rPr lang="en-GB" b="0" dirty="0">
                <a:ea typeface="Calibri"/>
                <a:cs typeface="Calibri"/>
              </a:rPr>
              <a:t>Checkpoint 9 asks students to think about statements in relation to four similar but different sequences. Students should engage with the structure of the sequence, and reason about it, rather than just mindlessly continuing to add or subtract the common difference. This relies on them appreciating the infinite nature of a sequence: they need to be able to reason with both the numbers that are there, and those that are not. An example is the negative numbers that will appear in sequence C – do students include this in their first answer?</a:t>
            </a:r>
          </a:p>
          <a:p>
            <a:endParaRPr lang="en-GB" b="0" dirty="0">
              <a:ea typeface="Calibri"/>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10953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 6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266390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This slide is animated. </a:t>
                </a:r>
                <a:r>
                  <a:rPr lang="en-GB" dirty="0"/>
                  <a:t>The cards, and then each question, will appear separately so you can choose the pace at which to work with your class. A printable version can be found on slide 74.</a:t>
                </a:r>
              </a:p>
              <a:p>
                <a:endParaRPr lang="en-GB" b="1" dirty="0"/>
              </a:p>
              <a:p>
                <a:r>
                  <a:rPr lang="en-GB" b="1" dirty="0"/>
                  <a:t>Answers</a:t>
                </a:r>
              </a:p>
              <a:p>
                <a:r>
                  <a:rPr lang="en-GB" b="0" i="0" dirty="0">
                    <a:latin typeface="+mn-lt"/>
                  </a:rPr>
                  <a:t>a)</a:t>
                </a:r>
                <a:r>
                  <a:rPr lang="en-GB" b="0" i="0" baseline="0" dirty="0">
                    <a:latin typeface="+mn-lt"/>
                  </a:rPr>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4</m:t>
                            </m:r>
                          </m:den>
                        </m:f>
                      </m:e>
                    </m:box>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r>
                          <m:rPr>
                            <m:brk m:alnAt="63"/>
                          </m:rP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r>
                          <m:rPr>
                            <m:brk m:alnAt="63"/>
                          </m:rPr>
                          <a:rPr lang="en-GB" b="0" i="1" smtClean="0">
                            <a:latin typeface="Cambria Math" panose="02040503050406030204" pitchFamily="18" charset="0"/>
                          </a:rPr>
                          <m:t>3</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oMath>
                </a14:m>
                <a:endParaRPr lang="en-GB" b="0" dirty="0"/>
              </a:p>
              <a:p>
                <a:r>
                  <a:rPr lang="en-GB" b="0" dirty="0"/>
                  <a:t>b) One upside down card must say 2, in order for the sequence to be going up in equal steps of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oMath>
                </a14:m>
                <a:r>
                  <a:rPr lang="en-GB" b="0" dirty="0"/>
                  <a:t>. The other</a:t>
                </a:r>
                <a:r>
                  <a:rPr lang="en-GB" b="0" baseline="0" dirty="0"/>
                  <a:t> card could say </a:t>
                </a:r>
                <a14:m>
                  <m:oMath xmlns:m="http://schemas.openxmlformats.org/officeDocument/2006/math">
                    <m:box>
                      <m:boxPr>
                        <m:ctrlPr>
                          <a:rPr lang="en-GB" b="0" i="1" smtClean="0">
                            <a:latin typeface="Cambria Math" panose="02040503050406030204" pitchFamily="18" charset="0"/>
                          </a:rPr>
                        </m:ctrlPr>
                      </m:boxPr>
                      <m:e>
                        <m:argPr>
                          <m:argSz m:val="-1"/>
                        </m:argPr>
                        <m:r>
                          <m:rPr>
                            <m:brk m:alnAt="63"/>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r>
                      <a:rPr lang="en-GB" b="0" i="0" smtClean="0">
                        <a:latin typeface="Cambria Math" panose="02040503050406030204" pitchFamily="18" charset="0"/>
                      </a:rPr>
                      <m:t> </m:t>
                    </m:r>
                  </m:oMath>
                </a14:m>
                <a:r>
                  <a:rPr lang="en-GB" b="0" dirty="0"/>
                  <a:t>or </a:t>
                </a:r>
                <a14:m>
                  <m:oMath xmlns:m="http://schemas.openxmlformats.org/officeDocument/2006/math">
                    <m:box>
                      <m:boxPr>
                        <m:ctrlPr>
                          <a:rPr lang="en-GB" b="0" i="1" smtClean="0">
                            <a:latin typeface="Cambria Math" panose="02040503050406030204" pitchFamily="18" charset="0"/>
                          </a:rPr>
                        </m:ctrlPr>
                      </m:boxPr>
                      <m:e>
                        <m:argPr>
                          <m:argSz m:val="-1"/>
                        </m:argPr>
                        <m:r>
                          <m:rPr>
                            <m:brk m:alnAt="63"/>
                          </m:rPr>
                          <a:rPr lang="en-GB" b="0" i="1" smtClean="0">
                            <a:latin typeface="Cambria Math" panose="02040503050406030204" pitchFamily="18" charset="0"/>
                          </a:rPr>
                          <m:t>4</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r>
                      <a:rPr lang="en-GB" b="0" i="0" smtClean="0">
                        <a:latin typeface="Cambria Math" panose="02040503050406030204" pitchFamily="18" charset="0"/>
                      </a:rPr>
                      <m:t>.</m:t>
                    </m:r>
                  </m:oMath>
                </a14:m>
                <a:endParaRPr lang="en-GB" b="0" dirty="0"/>
              </a:p>
              <a:p>
                <a:endParaRPr lang="en-GB" b="0" dirty="0"/>
              </a:p>
              <a:p>
                <a:r>
                  <a:rPr lang="en-GB" b="0" dirty="0"/>
                  <a:t>? No, Kayla is not correct. Every third integer is in the sequence so, as 2 is in the sequence, the next integer would be 5 not 4. Students might be able to list the start of the sequence of integers (2, 5, 8, 11…) or describe them as one less than the multiples of 3.</a:t>
                </a:r>
              </a:p>
              <a:p>
                <a:endParaRPr lang="en-GB" b="0" dirty="0"/>
              </a:p>
              <a:p>
                <a:r>
                  <a:rPr lang="en-GB" b="1" dirty="0"/>
                  <a:t>Suggested questioning</a:t>
                </a:r>
              </a:p>
              <a:p>
                <a:r>
                  <a:rPr lang="en-GB" dirty="0"/>
                  <a:t>What is the greatest term shown? How do you know?</a:t>
                </a:r>
              </a:p>
              <a:p>
                <a:r>
                  <a:rPr lang="en-GB" dirty="0"/>
                  <a:t>Is __ greater or less than __? How do you know?</a:t>
                </a:r>
              </a:p>
              <a:p>
                <a:r>
                  <a:rPr lang="en-GB" dirty="0"/>
                  <a:t>Where might the missing cards go in the sequence of terms?</a:t>
                </a:r>
              </a:p>
              <a:p>
                <a:r>
                  <a:rPr lang="en-GB" dirty="0"/>
                  <a:t>Is there another way to write each number? How might writing the numbers a different way help?</a:t>
                </a:r>
              </a:p>
              <a:p>
                <a:endParaRPr lang="en-GB" dirty="0"/>
              </a:p>
              <a:p>
                <a:r>
                  <a:rPr lang="en-GB" b="1" dirty="0"/>
                  <a:t>Things to think about</a:t>
                </a:r>
              </a:p>
              <a:p>
                <a:r>
                  <a:rPr lang="en-GB" dirty="0"/>
                  <a:t>While examples of sequences at Key Stage 3 tend to focus on integers, students will have </a:t>
                </a:r>
                <a:r>
                  <a:rPr lang="en-GB" i="0" dirty="0"/>
                  <a:t>continued patterns using integers, decimals and fractions at primary school</a:t>
                </a:r>
                <a:r>
                  <a:rPr lang="en-GB" dirty="0"/>
                  <a:t> in order to build understanding of the </a:t>
                </a:r>
                <a:r>
                  <a:rPr lang="en-GB" i="1" dirty="0"/>
                  <a:t>n</a:t>
                </a:r>
                <a:r>
                  <a:rPr lang="en-GB" i="0" dirty="0"/>
                  <a:t>th term. This is likely to have started as early as year 3, when tenths are first introduced. However, fractions can cause some difficulty, so check which students are confident with common differences with fractions.</a:t>
                </a:r>
                <a:endParaRPr lang="en-GB" dirty="0"/>
              </a:p>
            </p:txBody>
          </p:sp>
        </mc:Choice>
        <mc:Fallback xmlns="">
          <p:sp>
            <p:nvSpPr>
              <p:cNvPr id="3" name="Notes Placeholder 2"/>
              <p:cNvSpPr>
                <a:spLocks noGrp="1"/>
              </p:cNvSpPr>
              <p:nvPr>
                <p:ph type="body" idx="1"/>
              </p:nvPr>
            </p:nvSpPr>
            <p:spPr/>
            <p:txBody>
              <a:bodyPr/>
              <a:lstStyle/>
              <a:p>
                <a:r>
                  <a:rPr lang="en-GB" b="1"/>
                  <a:t>This slide is animated. </a:t>
                </a:r>
                <a:r>
                  <a:rPr lang="en-GB"/>
                  <a:t>Each question will appear separately so you can choose the pace at which to work with your class. </a:t>
                </a:r>
              </a:p>
              <a:p>
                <a:endParaRPr lang="en-GB" b="1"/>
              </a:p>
              <a:p>
                <a:r>
                  <a:rPr lang="en-GB" b="1"/>
                  <a:t>Answers</a:t>
                </a:r>
              </a:p>
              <a:p>
                <a:r>
                  <a:rPr lang="en-GB" b="0" i="0">
                    <a:latin typeface="+mn-lt"/>
                  </a:rPr>
                  <a:t>a)</a:t>
                </a:r>
                <a:r>
                  <a:rPr lang="en-GB" b="0" i="0" baseline="0">
                    <a:latin typeface="+mn-lt"/>
                  </a:rPr>
                  <a:t> </a:t>
                </a:r>
                <a:r>
                  <a:rPr lang="en-GB" b="0" i="0">
                    <a:latin typeface="Cambria Math" panose="02040503050406030204" pitchFamily="18" charset="0"/>
                  </a:rPr>
                  <a:t>□(64&amp;1/2)</a:t>
                </a:r>
                <a:r>
                  <a:rPr lang="en-GB" b="0"/>
                  <a:t>, </a:t>
                </a:r>
                <a:r>
                  <a:rPr lang="en-GB" b="0" i="0">
                    <a:latin typeface="Cambria Math" panose="02040503050406030204" pitchFamily="18" charset="0"/>
                  </a:rPr>
                  <a:t>□(64&amp;5/4)</a:t>
                </a:r>
                <a:r>
                  <a:rPr lang="en-GB" b="0"/>
                  <a:t>, </a:t>
                </a:r>
                <a:r>
                  <a:rPr lang="en-GB" b="0" i="0">
                    <a:latin typeface="Cambria Math" panose="02040503050406030204" pitchFamily="18" charset="0"/>
                  </a:rPr>
                  <a:t>□(64&amp;2 3/4)</a:t>
                </a:r>
                <a:r>
                  <a:rPr lang="en-GB" b="0"/>
                  <a:t>, </a:t>
                </a:r>
                <a:r>
                  <a:rPr lang="en-GB" b="0" i="0">
                    <a:latin typeface="Cambria Math" panose="02040503050406030204" pitchFamily="18" charset="0"/>
                  </a:rPr>
                  <a:t>□(64&amp;3 1/2)</a:t>
                </a:r>
                <a:endParaRPr lang="en-GB" b="0"/>
              </a:p>
              <a:p>
                <a:r>
                  <a:rPr lang="en-GB" b="0"/>
                  <a:t>b) One upside down card must say 2, in order for the sequence to be going up in equal steps of </a:t>
                </a:r>
                <a:r>
                  <a:rPr lang="en-GB" b="0" i="0">
                    <a:latin typeface="Cambria Math" panose="02040503050406030204" pitchFamily="18" charset="0"/>
                  </a:rPr>
                  <a:t>□(64&amp;3/4)</a:t>
                </a:r>
                <a:r>
                  <a:rPr lang="en-GB" b="0"/>
                  <a:t>. The other</a:t>
                </a:r>
                <a:r>
                  <a:rPr lang="en-GB" b="0" baseline="0"/>
                  <a:t> card could say </a:t>
                </a:r>
                <a:r>
                  <a:rPr lang="en-GB" b="0" i="0">
                    <a:latin typeface="Cambria Math" panose="02040503050406030204" pitchFamily="18" charset="0"/>
                  </a:rPr>
                  <a:t>□(64&amp;−1/4)  </a:t>
                </a:r>
                <a:r>
                  <a:rPr lang="en-GB" b="0"/>
                  <a:t>or </a:t>
                </a:r>
                <a:r>
                  <a:rPr lang="en-GB" b="0" i="0">
                    <a:latin typeface="Cambria Math" panose="02040503050406030204" pitchFamily="18" charset="0"/>
                  </a:rPr>
                  <a:t>□(64&amp;4 1/4).</a:t>
                </a:r>
                <a:endParaRPr lang="en-GB" b="0"/>
              </a:p>
              <a:p>
                <a:endParaRPr lang="en-GB" b="0"/>
              </a:p>
              <a:p>
                <a:r>
                  <a:rPr lang="en-GB" b="0"/>
                  <a:t>? No, Kayla is not correct. Every third integer is in the sequence so, as 2 is in the sequence, the next integer would be 5 not 4. Students might be able to list the start of the sequence of integers (2, 5, 8, 11…) or describe them as one less than the multiples of 3.</a:t>
                </a:r>
              </a:p>
              <a:p>
                <a:endParaRPr lang="en-GB" b="0"/>
              </a:p>
              <a:p>
                <a:r>
                  <a:rPr lang="en-GB" b="1"/>
                  <a:t>Suggested questioning</a:t>
                </a:r>
              </a:p>
              <a:p>
                <a:r>
                  <a:rPr lang="en-GB"/>
                  <a:t>What is the biggest/smallest card? How do you know?</a:t>
                </a:r>
              </a:p>
              <a:p>
                <a:r>
                  <a:rPr lang="en-GB"/>
                  <a:t>Is __ bigger or smaller than __? How do you know?</a:t>
                </a:r>
              </a:p>
              <a:p>
                <a:r>
                  <a:rPr lang="en-GB"/>
                  <a:t>Where might the missing cards go in the sequence?</a:t>
                </a:r>
              </a:p>
              <a:p>
                <a:r>
                  <a:rPr lang="en-GB"/>
                  <a:t>Is there another way to write each number? How might writing the numbers a different way help?</a:t>
                </a:r>
              </a:p>
              <a:p>
                <a:endParaRPr lang="en-GB"/>
              </a:p>
              <a:p>
                <a:r>
                  <a:rPr lang="en-GB" b="1"/>
                  <a:t>Things to think about</a:t>
                </a:r>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dirty="0"/>
          </a:p>
        </p:txBody>
      </p:sp>
    </p:spTree>
    <p:extLst>
      <p:ext uri="{BB962C8B-B14F-4D97-AF65-F5344CB8AC3E}">
        <p14:creationId xmlns:p14="http://schemas.microsoft.com/office/powerpoint/2010/main" val="2483138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 printable resource to help students organise their thoughts can be found on slide 75.</a:t>
            </a:r>
            <a:endParaRPr lang="en-GB" b="1" dirty="0"/>
          </a:p>
          <a:p>
            <a:endParaRPr lang="en-GB" b="1" dirty="0"/>
          </a:p>
          <a:p>
            <a:r>
              <a:rPr lang="en-GB" b="1" dirty="0"/>
              <a:t>Answers</a:t>
            </a:r>
            <a:endParaRPr lang="en-GB" b="1" dirty="0">
              <a:ea typeface="Calibri"/>
              <a:cs typeface="Calibri"/>
            </a:endParaRPr>
          </a:p>
          <a:p>
            <a:r>
              <a:rPr lang="en-GB" dirty="0">
                <a:cs typeface="Calibri"/>
              </a:rPr>
              <a:t>a) Students’ answers will vary. It could have been two columns of three dots, two rows of three dots or a two by two square. See the animated solutions on the next slide. There are also various arrangements of dots for the sequence 1, 5, 9 … These are not shown on next slide or detailed for parts b to c as the possible arrangements of dots are infinite.</a:t>
            </a:r>
            <a:endParaRPr lang="en-GB" dirty="0">
              <a:ea typeface="Calibri"/>
              <a:cs typeface="Calibri"/>
            </a:endParaRPr>
          </a:p>
          <a:p>
            <a:r>
              <a:rPr lang="en-GB" dirty="0">
                <a:cs typeface="Calibri"/>
              </a:rPr>
              <a:t>b) Students’ answers will vary depending on their answers to part a. For increasing columns of dots, it would be four columns of three dots; for increasing rows of dots, it would be four rows of three dots; for increasing squares, it would be a four by four square.</a:t>
            </a:r>
            <a:endParaRPr lang="en-GB" dirty="0">
              <a:ea typeface="Calibri"/>
              <a:cs typeface="Calibri"/>
            </a:endParaRPr>
          </a:p>
          <a:p>
            <a:r>
              <a:rPr lang="en-GB" dirty="0">
                <a:cs typeface="Calibri"/>
              </a:rPr>
              <a:t>c) If students saw this as a linear sequence (rows or columns) there will be 30 dots in the tenth pattern. If they saw square numbers there will be 100 dots in the tenth pattern</a:t>
            </a:r>
            <a:endParaRPr lang="en-GB" dirty="0">
              <a:ea typeface="Calibri"/>
              <a:cs typeface="Calibri"/>
            </a:endParaRPr>
          </a:p>
          <a:p>
            <a:r>
              <a:rPr lang="en-GB" dirty="0">
                <a:cs typeface="Calibri"/>
              </a:rPr>
              <a:t>d) Yes there are different ways to answer parts a to c, as described above.</a:t>
            </a:r>
          </a:p>
          <a:p>
            <a:endParaRPr lang="en-GB" dirty="0">
              <a:ea typeface="Calibri"/>
              <a:cs typeface="Calibri"/>
            </a:endParaRPr>
          </a:p>
          <a:p>
            <a:r>
              <a:rPr lang="en-GB" dirty="0">
                <a:cs typeface="Calibri"/>
              </a:rPr>
              <a:t>? There are a multitude of possible sequences that Iman and Gaia could have chosen. Perhaps the most likely example for each is given here: </a:t>
            </a:r>
          </a:p>
          <a:p>
            <a:r>
              <a:rPr lang="en-GB" dirty="0">
                <a:cs typeface="Calibri"/>
              </a:rPr>
              <a:t>Iman's sequence could be 1, 3, 9, 27… Her rule is multiply by three. </a:t>
            </a:r>
          </a:p>
          <a:p>
            <a:r>
              <a:rPr lang="en-GB" dirty="0">
                <a:ea typeface="Calibri"/>
                <a:cs typeface="Calibri"/>
              </a:rPr>
              <a:t>Gaia's sequence could be 1, 4, 9, 16 … Her rule is +3, +5, +7 … (or recognising they are square numbers). </a:t>
            </a:r>
          </a:p>
          <a:p>
            <a:r>
              <a:rPr lang="en-GB" dirty="0">
                <a:ea typeface="Calibri"/>
                <a:cs typeface="Calibri"/>
              </a:rPr>
              <a:t>Iman’s fifth pattern will be 19 683 and Gaia’s will be 100, so Iman will have 18 683 more dots in her pattern.</a:t>
            </a:r>
          </a:p>
          <a:p>
            <a:endParaRPr lang="en-GB" dirty="0"/>
          </a:p>
          <a:p>
            <a:r>
              <a:rPr lang="en-GB" b="1" dirty="0"/>
              <a:t>Suggested questioning</a:t>
            </a:r>
            <a:endParaRPr lang="en-GB" b="1" dirty="0">
              <a:ea typeface="Calibri"/>
              <a:cs typeface="Calibri"/>
            </a:endParaRPr>
          </a:p>
          <a:p>
            <a:r>
              <a:rPr lang="en-GB" dirty="0"/>
              <a:t>How would you draw this pattern of nine dots? Is there more than one way to draw it?</a:t>
            </a:r>
          </a:p>
          <a:p>
            <a:r>
              <a:rPr lang="en-GB" b="0" dirty="0">
                <a:ea typeface="Calibri"/>
                <a:cs typeface="Calibri"/>
              </a:rPr>
              <a:t>If you have more than one answer to part a, how are your answers the same and how are they different?</a:t>
            </a:r>
          </a:p>
          <a:p>
            <a:r>
              <a:rPr lang="en-GB" b="0" dirty="0">
                <a:ea typeface="Calibri"/>
                <a:cs typeface="Calibri"/>
              </a:rPr>
              <a:t>How did you work out the tenth pattern?</a:t>
            </a:r>
          </a:p>
          <a:p>
            <a:endParaRPr lang="en-GB" b="1" dirty="0"/>
          </a:p>
          <a:p>
            <a:r>
              <a:rPr lang="en-GB" b="1" dirty="0"/>
              <a:t>Things to think about</a:t>
            </a:r>
          </a:p>
          <a:p>
            <a:r>
              <a:rPr lang="en-GB" sz="1200" b="0" i="0" u="none" strike="noStrike" dirty="0">
                <a:solidFill>
                  <a:srgbClr val="000000"/>
                </a:solidFill>
                <a:effectLst/>
                <a:latin typeface="Calibri"/>
              </a:rPr>
              <a:t>Checkpoint 11 gives a term in a sequence and asks students to work backwards to consider the two terms that came before. The multiple possible answers provide rich scope for discussion. One of the ready-to-progress criteria for year 6 expects students to recognise the additive and multiplicative links between two numbers. If students struggle to consider a multiplicative scenario then they may need more time to develop their sense that any two numbers can be connected multiplicatively. See ‘additional resources’ on the Guidance slide for some suggestions).</a:t>
            </a:r>
            <a:endParaRPr lang="en-GB" b="0" dirty="0">
              <a:ea typeface="Calibri"/>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dirty="0"/>
          </a:p>
        </p:txBody>
      </p:sp>
    </p:spTree>
    <p:extLst>
      <p:ext uri="{BB962C8B-B14F-4D97-AF65-F5344CB8AC3E}">
        <p14:creationId xmlns:p14="http://schemas.microsoft.com/office/powerpoint/2010/main" val="4091791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term in the three given sequences will appear separately. Note that these are just three examples, using perhaps the most likely patterns of dots that children might select due to their familiarity.</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dirty="0"/>
          </a:p>
        </p:txBody>
      </p:sp>
    </p:spTree>
    <p:extLst>
      <p:ext uri="{BB962C8B-B14F-4D97-AF65-F5344CB8AC3E}">
        <p14:creationId xmlns:p14="http://schemas.microsoft.com/office/powerpoint/2010/main" val="590993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table arrangement, and then each question, will appear separately so you can choose the pace at which to work with your class.</a:t>
            </a:r>
            <a:r>
              <a:rPr lang="en-GB" dirty="0"/>
              <a:t> </a:t>
            </a:r>
            <a:endParaRPr lang="en-GB" b="1" dirty="0"/>
          </a:p>
          <a:p>
            <a:endParaRPr lang="en-GB" b="1" dirty="0"/>
          </a:p>
          <a:p>
            <a:r>
              <a:rPr lang="en-GB" b="1" dirty="0"/>
              <a:t>Answers</a:t>
            </a:r>
            <a:endParaRPr lang="en-GB" b="1" dirty="0">
              <a:ea typeface="Calibri"/>
              <a:cs typeface="Calibri"/>
            </a:endParaRPr>
          </a:p>
          <a:p>
            <a:r>
              <a:rPr lang="en-GB" dirty="0">
                <a:ea typeface="Calibri"/>
                <a:cs typeface="Calibri"/>
              </a:rPr>
              <a:t>a) </a:t>
            </a:r>
          </a:p>
          <a:p>
            <a:r>
              <a:rPr lang="en-GB" dirty="0">
                <a:ea typeface="Calibri"/>
                <a:cs typeface="Calibri"/>
              </a:rPr>
              <a:t>A: Six chairs for each table, so 24 chairs in total.</a:t>
            </a:r>
          </a:p>
          <a:p>
            <a:r>
              <a:rPr lang="en-GB" dirty="0">
                <a:ea typeface="Calibri"/>
                <a:cs typeface="Calibri"/>
              </a:rPr>
              <a:t>B: Four chairs down each of the long sides and two at the ends of the four short sides, so 12 chairs in total.</a:t>
            </a:r>
          </a:p>
          <a:p>
            <a:r>
              <a:rPr lang="en-GB" dirty="0">
                <a:ea typeface="Calibri"/>
                <a:cs typeface="Calibri"/>
              </a:rPr>
              <a:t>C: One at each short side and two along each long of the eight long sides, so 18 chairs in total.</a:t>
            </a:r>
          </a:p>
          <a:p>
            <a:r>
              <a:rPr lang="en-GB" dirty="0">
                <a:ea typeface="Calibri"/>
                <a:cs typeface="Calibri"/>
              </a:rPr>
              <a:t>D: One on each of the four short sides and two on each of the four long sides, so 12 chairs in total.</a:t>
            </a:r>
          </a:p>
          <a:p>
            <a:endParaRPr lang="en-GB" dirty="0">
              <a:ea typeface="Calibri"/>
              <a:cs typeface="Calibri"/>
            </a:endParaRPr>
          </a:p>
          <a:p>
            <a:r>
              <a:rPr lang="en-GB" dirty="0">
                <a:ea typeface="Calibri"/>
                <a:cs typeface="Calibri"/>
              </a:rPr>
              <a:t>b) </a:t>
            </a:r>
          </a:p>
          <a:p>
            <a:r>
              <a:rPr lang="en-GB" dirty="0">
                <a:ea typeface="Calibri"/>
                <a:cs typeface="Calibri"/>
              </a:rPr>
              <a:t>A: She adds12 more chairs.</a:t>
            </a:r>
          </a:p>
          <a:p>
            <a:r>
              <a:rPr lang="en-GB" dirty="0">
                <a:ea typeface="Calibri"/>
                <a:cs typeface="Calibri"/>
              </a:rPr>
              <a:t>B: She adds four more chairs</a:t>
            </a:r>
          </a:p>
          <a:p>
            <a:r>
              <a:rPr lang="en-GB" dirty="0">
                <a:ea typeface="Calibri"/>
                <a:cs typeface="Calibri"/>
              </a:rPr>
              <a:t>C: She adds 8 more chairs</a:t>
            </a:r>
          </a:p>
          <a:p>
            <a:r>
              <a:rPr lang="en-GB" dirty="0">
                <a:ea typeface="Calibri"/>
                <a:cs typeface="Calibri"/>
              </a:rPr>
              <a:t>D: there are two possible ways for the pattern to continue. If she adds the two tables to the two short sides (increasing horizontally across the slide), she adds 4 more chairs. If she adds the two tables to the two long sides (increasing vertically across the slide), she adds 2 more chairs.</a:t>
            </a:r>
          </a:p>
          <a:p>
            <a:endParaRPr lang="en-GB" dirty="0">
              <a:ea typeface="Calibri"/>
              <a:cs typeface="Calibri"/>
            </a:endParaRPr>
          </a:p>
          <a:p>
            <a:r>
              <a:rPr lang="en-GB" dirty="0">
                <a:ea typeface="Calibri"/>
                <a:cs typeface="Calibri"/>
              </a:rPr>
              <a:t>? Mary could have added the tables to three of the arrangements, each resulting in a different number of chairs.</a:t>
            </a:r>
          </a:p>
          <a:p>
            <a:r>
              <a:rPr lang="en-GB" dirty="0">
                <a:ea typeface="Calibri"/>
                <a:cs typeface="Calibri"/>
              </a:rPr>
              <a:t>A: She would have added 4 more tables.</a:t>
            </a:r>
          </a:p>
          <a:p>
            <a:r>
              <a:rPr lang="en-GB" dirty="0">
                <a:ea typeface="Calibri"/>
                <a:cs typeface="Calibri"/>
              </a:rPr>
              <a:t>B: She would have added 6 more tables.</a:t>
            </a:r>
          </a:p>
          <a:p>
            <a:r>
              <a:rPr lang="en-GB" dirty="0">
                <a:ea typeface="Calibri"/>
                <a:cs typeface="Calibri"/>
              </a:rPr>
              <a:t>C: It is not possible to add tables and double the number of chairs.</a:t>
            </a:r>
          </a:p>
          <a:p>
            <a:r>
              <a:rPr lang="en-GB" dirty="0">
                <a:ea typeface="Calibri"/>
                <a:cs typeface="Calibri"/>
              </a:rPr>
              <a:t>D: If the pattern was increasing horizontally, adding tables to the two short sides, then six more tables were added; if the pattern was increasing vertically, adding tables to the two long sides, then 12 tables were added. </a:t>
            </a:r>
            <a:endParaRPr lang="en-GB" dirty="0"/>
          </a:p>
          <a:p>
            <a:endParaRPr lang="en-GB" dirty="0"/>
          </a:p>
          <a:p>
            <a:r>
              <a:rPr lang="en-GB" b="1" dirty="0"/>
              <a:t>Suggested questioning</a:t>
            </a:r>
            <a:endParaRPr lang="en-GB" b="1" dirty="0">
              <a:ea typeface="Calibri"/>
              <a:cs typeface="Calibri"/>
            </a:endParaRPr>
          </a:p>
          <a:p>
            <a:r>
              <a:rPr lang="en-GB" b="0" dirty="0"/>
              <a:t>How did you count the chairs?</a:t>
            </a:r>
          </a:p>
          <a:p>
            <a:r>
              <a:rPr lang="en-GB" b="0" dirty="0">
                <a:ea typeface="Calibri"/>
                <a:cs typeface="Calibri"/>
              </a:rPr>
              <a:t>Which arrangement gives you the most chairs? Which gives you the fewest?</a:t>
            </a:r>
          </a:p>
          <a:p>
            <a:r>
              <a:rPr lang="en-GB" b="0" dirty="0">
                <a:ea typeface="Calibri"/>
                <a:cs typeface="Calibri"/>
              </a:rPr>
              <a:t>Does one more table always mean six more chairs? Why or why not?</a:t>
            </a:r>
          </a:p>
          <a:p>
            <a:r>
              <a:rPr lang="en-GB" b="0" dirty="0">
                <a:ea typeface="Calibri"/>
                <a:cs typeface="Calibri"/>
              </a:rPr>
              <a:t>Which arrangement gives the most/fewest chairs per extra table?</a:t>
            </a:r>
          </a:p>
          <a:p>
            <a:endParaRPr lang="en-GB" b="0" dirty="0"/>
          </a:p>
          <a:p>
            <a:r>
              <a:rPr lang="en-GB" b="1" dirty="0"/>
              <a:t>Things to think about</a:t>
            </a:r>
          </a:p>
          <a:p>
            <a:r>
              <a:rPr lang="en-GB" b="0" dirty="0">
                <a:ea typeface="Calibri"/>
                <a:cs typeface="Calibri"/>
              </a:rPr>
              <a:t>Checkpoint 12, much like Checkpoint 5, looks at a ‘snapshot’ of a term in a sequence rather than a series of terms. While part b and the further thinking question do rely on the idea of the pattern growing, it is in part a where the focus is on the structure and how students describe it that provides the main assessment focus. This might provide enough rich discussion to fill 10 minutes alone, so it is valid to stop here if necessary. </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dirty="0"/>
          </a:p>
        </p:txBody>
      </p:sp>
    </p:spTree>
    <p:extLst>
      <p:ext uri="{BB962C8B-B14F-4D97-AF65-F5344CB8AC3E}">
        <p14:creationId xmlns:p14="http://schemas.microsoft.com/office/powerpoint/2010/main" val="3929407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dirty="0"/>
          </a:p>
        </p:txBody>
      </p:sp>
    </p:spTree>
    <p:extLst>
      <p:ext uri="{BB962C8B-B14F-4D97-AF65-F5344CB8AC3E}">
        <p14:creationId xmlns:p14="http://schemas.microsoft.com/office/powerpoint/2010/main" val="1179494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dirty="0"/>
          </a:p>
        </p:txBody>
      </p:sp>
    </p:spTree>
    <p:extLst>
      <p:ext uri="{BB962C8B-B14F-4D97-AF65-F5344CB8AC3E}">
        <p14:creationId xmlns:p14="http://schemas.microsoft.com/office/powerpoint/2010/main" val="3247561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dirty="0"/>
          </a:p>
        </p:txBody>
      </p:sp>
    </p:spTree>
    <p:extLst>
      <p:ext uri="{BB962C8B-B14F-4D97-AF65-F5344CB8AC3E}">
        <p14:creationId xmlns:p14="http://schemas.microsoft.com/office/powerpoint/2010/main" val="147064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 6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3340318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t>
            </a:r>
            <a:endParaRPr lang="en-GB" b="1" dirty="0"/>
          </a:p>
          <a:p>
            <a:endParaRPr lang="en-GB" b="1" dirty="0"/>
          </a:p>
          <a:p>
            <a:r>
              <a:rPr lang="en-GB" b="1" dirty="0"/>
              <a:t>Answers</a:t>
            </a:r>
            <a:endParaRPr lang="en-GB" b="1" dirty="0">
              <a:ea typeface="Calibri"/>
              <a:cs typeface="Calibri"/>
            </a:endParaRPr>
          </a:p>
          <a:p>
            <a:r>
              <a:rPr lang="en-GB" dirty="0"/>
              <a:t>a) 3</a:t>
            </a:r>
            <a:r>
              <a:rPr lang="en-GB" baseline="30000" dirty="0"/>
              <a:t>rd</a:t>
            </a:r>
            <a:r>
              <a:rPr lang="en-GB" dirty="0"/>
              <a:t>: 3</a:t>
            </a:r>
            <a:r>
              <a:rPr lang="en-GB" b="0" dirty="0"/>
              <a:t>, 6</a:t>
            </a:r>
            <a:r>
              <a:rPr lang="en-GB" b="0" baseline="30000" dirty="0"/>
              <a:t>th</a:t>
            </a:r>
            <a:r>
              <a:rPr lang="en-GB" b="0" dirty="0"/>
              <a:t>: 6, 10</a:t>
            </a:r>
            <a:r>
              <a:rPr lang="en-GB" b="0" baseline="30000" dirty="0"/>
              <a:t>th</a:t>
            </a:r>
            <a:r>
              <a:rPr lang="en-GB" b="0" dirty="0"/>
              <a:t>: 10</a:t>
            </a:r>
            <a:endParaRPr lang="en-GB" b="0" dirty="0">
              <a:ea typeface="Calibri" panose="020F0502020204030204"/>
              <a:cs typeface="Calibri" panose="020F0502020204030204"/>
            </a:endParaRPr>
          </a:p>
          <a:p>
            <a:r>
              <a:rPr lang="en-GB" dirty="0"/>
              <a:t>b) 3</a:t>
            </a:r>
            <a:r>
              <a:rPr lang="en-GB" baseline="30000" dirty="0"/>
              <a:t>rd</a:t>
            </a:r>
            <a:r>
              <a:rPr lang="en-GB" dirty="0"/>
              <a:t>: 12</a:t>
            </a:r>
            <a:r>
              <a:rPr lang="en-GB" b="0" dirty="0"/>
              <a:t>, 6</a:t>
            </a:r>
            <a:r>
              <a:rPr lang="en-GB" b="0" baseline="30000" dirty="0"/>
              <a:t>th</a:t>
            </a:r>
            <a:r>
              <a:rPr lang="en-GB" b="0" dirty="0"/>
              <a:t>: 24, 10</a:t>
            </a:r>
            <a:r>
              <a:rPr lang="en-GB" b="0" baseline="30000" dirty="0"/>
              <a:t>th</a:t>
            </a:r>
            <a:r>
              <a:rPr lang="en-GB" b="0" dirty="0"/>
              <a:t>: 40</a:t>
            </a:r>
            <a:endParaRPr lang="en-GB" b="0" dirty="0">
              <a:ea typeface="Calibri" panose="020F0502020204030204"/>
              <a:cs typeface="Calibri" panose="020F0502020204030204"/>
            </a:endParaRPr>
          </a:p>
          <a:p>
            <a:r>
              <a:rPr lang="en-GB" dirty="0"/>
              <a:t>c) The</a:t>
            </a:r>
            <a:r>
              <a:rPr lang="en-GB" b="0" dirty="0"/>
              <a:t> number of holes is four times the number of green tiles</a:t>
            </a:r>
            <a:endParaRPr lang="en-GB" b="0" dirty="0">
              <a:ea typeface="Calibri" panose="020F0502020204030204"/>
              <a:cs typeface="Calibri" panose="020F0502020204030204"/>
            </a:endParaRPr>
          </a:p>
          <a:p>
            <a:r>
              <a:rPr lang="en-GB" dirty="0"/>
              <a:t>d) The</a:t>
            </a:r>
            <a:r>
              <a:rPr lang="en-GB" b="0" dirty="0"/>
              <a:t> number of holes is now four times the number of green tiles, plus an extra hole.</a:t>
            </a:r>
            <a:endParaRPr lang="en-GB" b="0" dirty="0">
              <a:ea typeface="Calibri" panose="020F0502020204030204"/>
              <a:cs typeface="Calibri" panose="020F0502020204030204"/>
            </a:endParaRPr>
          </a:p>
          <a:p>
            <a:endParaRPr lang="en-GB" b="0" dirty="0">
              <a:ea typeface="Calibri" panose="020F0502020204030204"/>
              <a:cs typeface="Calibri" panose="020F0502020204030204"/>
            </a:endParaRPr>
          </a:p>
          <a:p>
            <a:r>
              <a:rPr lang="en-GB" dirty="0">
                <a:cs typeface="Calibri"/>
              </a:rPr>
              <a:t>? 217 is not a multiple of four so must have come from the second sequence. There must be one orange single-hole tile and 216 ÷ 4 = 54 green four-hole tiles.</a:t>
            </a:r>
            <a:endParaRPr lang="en-GB" b="0" dirty="0">
              <a:cs typeface="Calibri"/>
            </a:endParaRPr>
          </a:p>
          <a:p>
            <a:endParaRPr lang="en-GB" dirty="0"/>
          </a:p>
          <a:p>
            <a:r>
              <a:rPr lang="en-GB" b="1" dirty="0"/>
              <a:t>Suggested questioning</a:t>
            </a:r>
            <a:endParaRPr lang="en-GB" b="1" dirty="0">
              <a:ea typeface="Calibri"/>
              <a:cs typeface="Calibri"/>
            </a:endParaRPr>
          </a:p>
          <a:p>
            <a:r>
              <a:rPr lang="en-GB" b="0" dirty="0"/>
              <a:t>What is meant by ‘tiles’ in these examples? How is that different from the number of holes?</a:t>
            </a:r>
            <a:endParaRPr lang="en-GB" b="0" dirty="0">
              <a:ea typeface="Calibri"/>
              <a:cs typeface="Calibri"/>
            </a:endParaRPr>
          </a:p>
          <a:p>
            <a:r>
              <a:rPr lang="en-GB" b="0" dirty="0"/>
              <a:t>Describe in words how you would calculate how many holes there are in the 10</a:t>
            </a:r>
            <a:r>
              <a:rPr lang="en-GB" b="0" baseline="30000" dirty="0"/>
              <a:t>th</a:t>
            </a:r>
            <a:r>
              <a:rPr lang="en-GB" b="0" dirty="0"/>
              <a:t> pattern of the </a:t>
            </a:r>
            <a:r>
              <a:rPr lang="en-GB" dirty="0"/>
              <a:t>second</a:t>
            </a:r>
            <a:r>
              <a:rPr lang="en-GB" b="0" dirty="0"/>
              <a:t> sequence on the bottom right of the slide.</a:t>
            </a:r>
            <a:endParaRPr lang="en-GB" b="0" dirty="0">
              <a:ea typeface="Calibri"/>
              <a:cs typeface="Calibri"/>
            </a:endParaRPr>
          </a:p>
          <a:p>
            <a:endParaRPr lang="en-GB" b="1" dirty="0"/>
          </a:p>
          <a:p>
            <a:r>
              <a:rPr lang="en-GB" b="1" dirty="0"/>
              <a:t>Things to think about</a:t>
            </a:r>
          </a:p>
          <a:p>
            <a:r>
              <a:rPr lang="en-GB" sz="1200" b="0" i="0" u="none" strike="noStrike" noProof="0" dirty="0">
                <a:latin typeface="+mn-lt"/>
              </a:rPr>
              <a:t>Checkpoint 13 probes students’ readiness for using position-to term rules to describe sequences. They are asked to describe multiples that are no longer presented in the term-to-term way by predicting future terms that are not consecutive. Familiar representations are used. Use this after Checkpoint 4 so that you are confident the representation acts as a support and not a barrier.</a:t>
            </a:r>
            <a:endParaRPr lang="en-GB" b="1" dirty="0">
              <a:ea typeface="Calibri"/>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dirty="0"/>
          </a:p>
        </p:txBody>
      </p:sp>
    </p:spTree>
    <p:extLst>
      <p:ext uri="{BB962C8B-B14F-4D97-AF65-F5344CB8AC3E}">
        <p14:creationId xmlns:p14="http://schemas.microsoft.com/office/powerpoint/2010/main" val="315335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This slide is animated. </a:t>
                </a:r>
                <a:r>
                  <a:rPr lang="en-GB" dirty="0"/>
                  <a:t>Each question will appear separately so you can choose the pace at which to work with your class. </a:t>
                </a:r>
              </a:p>
              <a:p>
                <a:endParaRPr lang="en-GB" b="1" dirty="0"/>
              </a:p>
              <a:p>
                <a:r>
                  <a:rPr lang="en-GB" b="1" dirty="0"/>
                  <a:t>Answers</a:t>
                </a:r>
                <a:endParaRPr lang="en-GB" b="1" dirty="0">
                  <a:cs typeface="Calibri"/>
                </a:endParaRPr>
              </a:p>
              <a:p>
                <a:pPr marL="0" indent="0">
                  <a:buNone/>
                </a:pPr>
                <a:r>
                  <a:rPr lang="en-GB" dirty="0"/>
                  <a:t>a) Same: they are all increasing by four (holes, dots, squares shaded, bars/posts); they all have a constant one (orange single top tile, blue face with one dot, red square at the bottom left, vertical fence post)</a:t>
                </a:r>
              </a:p>
              <a:p>
                <a:pPr marL="0" indent="0">
                  <a:buNone/>
                </a:pPr>
                <a:r>
                  <a:rPr lang="en-GB" dirty="0"/>
                  <a:t>Different: each sequence looks different as it is created from different shapes. For example, both A and B have dots/holes, but one is arranged vertically and the other horizontally.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A: four green number frame tiles and one orange tile (17 holes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four dice with four dots and one die with one dot (17 dots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One red square and four ‘T’ shapes alternating in colour on top of each other (17 squares shaded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Five vertical fence posts, with each pair connected by three horizontal bars (17 bars/posts in total)</a:t>
                </a:r>
              </a:p>
              <a:p>
                <a:pPr marL="0" indent="0">
                  <a:buNone/>
                </a:pPr>
                <a:r>
                  <a:rPr lang="en-GB" dirty="0"/>
                  <a:t>c) A: 10 green number frame tiles and one orange (41 holes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10 dice with four dots and one die with one dot (41 dots in total)</a:t>
                </a:r>
                <a:endParaRPr lang="en-GB" dirty="0">
                  <a:cs typeface="Calibri"/>
                </a:endParaRPr>
              </a:p>
              <a:p>
                <a:pPr marL="0" indent="0">
                  <a:buNone/>
                </a:pPr>
                <a:r>
                  <a:rPr lang="en-GB" dirty="0"/>
                  <a:t>C: One red square and 10 ‘T’ shapes on top of each other (41 squares shaded in total)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11 vertical fence posts, with each pair connected by three horizontal bars (41 bars/posts in total)</a:t>
                </a:r>
              </a:p>
              <a:p>
                <a:pPr marL="0" indent="0">
                  <a:buNone/>
                </a:pPr>
                <a:r>
                  <a:rPr lang="en-GB" dirty="0"/>
                  <a:t>d) A:13 green number frame tiles and one orange (53 holes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13 dice with four dots and one die with one dot (53 dots in total)</a:t>
                </a:r>
                <a:endParaRPr lang="en-GB" dirty="0">
                  <a:cs typeface="Calibri"/>
                </a:endParaRPr>
              </a:p>
              <a:p>
                <a:pPr marL="0" indent="0">
                  <a:buNone/>
                </a:pPr>
                <a:r>
                  <a:rPr lang="en-GB" dirty="0"/>
                  <a:t>C: One red square and 13 ‘T’ shapes on top of each other (53 squares shaded in total)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D: </a:t>
                </a:r>
                <a:r>
                  <a:rPr lang="en-GB" dirty="0"/>
                  <a:t>14 vertical fence posts, with each pair connected by three horizontal bars (53 bars/posts in total)</a:t>
                </a:r>
              </a:p>
              <a:p>
                <a:pPr marL="0" indent="0">
                  <a:buNone/>
                </a:pPr>
                <a:r>
                  <a:rPr lang="en-GB" dirty="0">
                    <a:cs typeface="Calibri"/>
                  </a:rPr>
                  <a:t>e) Same: they all had the same total number of parts (holes, dots, squares, bars/posts). Students might notice that this total is 4 </a:t>
                </a:r>
                <a14:m>
                  <m:oMath xmlns:m="http://schemas.openxmlformats.org/officeDocument/2006/math">
                    <m:r>
                      <a:rPr lang="en-GB" i="1" smtClean="0">
                        <a:latin typeface="Cambria Math" panose="02040503050406030204" pitchFamily="18" charset="0"/>
                        <a:ea typeface="Cambria Math" panose="02040503050406030204" pitchFamily="18" charset="0"/>
                        <a:cs typeface="Calibri"/>
                      </a:rPr>
                      <m:t>×</m:t>
                    </m:r>
                  </m:oMath>
                </a14:m>
                <a:r>
                  <a:rPr lang="en-GB" dirty="0">
                    <a:cs typeface="Calibri"/>
                  </a:rPr>
                  <a:t> pattern number +</a:t>
                </a:r>
                <a:r>
                  <a:rPr lang="en-GB" baseline="0" dirty="0">
                    <a:cs typeface="Calibri"/>
                  </a:rPr>
                  <a:t> 1 extra.</a:t>
                </a:r>
                <a:endParaRPr lang="en-GB" dirty="0">
                  <a:cs typeface="Calibri"/>
                </a:endParaRPr>
              </a:p>
              <a:p>
                <a:pPr marL="0" indent="0">
                  <a:buNone/>
                </a:pPr>
                <a:r>
                  <a:rPr lang="en-GB" dirty="0">
                    <a:cs typeface="Calibri"/>
                  </a:rPr>
                  <a:t>Different: all of the sequences look different, despite having this same structure behind them. </a:t>
                </a:r>
                <a:endParaRPr lang="en-GB" b="1" dirty="0">
                  <a:cs typeface="Calibri"/>
                </a:endParaRPr>
              </a:p>
              <a:p>
                <a:pPr marL="0" indent="0">
                  <a:buNone/>
                </a:pPr>
                <a:endParaRPr lang="en-GB" b="1" dirty="0"/>
              </a:p>
              <a:p>
                <a:pPr marL="0" indent="0">
                  <a:buNone/>
                </a:pPr>
                <a:r>
                  <a:rPr lang="en-GB" b="1" dirty="0"/>
                  <a:t>Suggested questioning</a:t>
                </a:r>
                <a:endParaRPr lang="en-GB" b="1" dirty="0">
                  <a:cs typeface="Calibri"/>
                </a:endParaRPr>
              </a:p>
              <a:p>
                <a:r>
                  <a:rPr lang="en-GB" dirty="0"/>
                  <a:t>What would the 8</a:t>
                </a:r>
                <a:r>
                  <a:rPr lang="en-GB" baseline="30000" dirty="0"/>
                  <a:t>th</a:t>
                </a:r>
                <a:r>
                  <a:rPr lang="en-GB" dirty="0"/>
                  <a:t> item be in each of the cases shown?</a:t>
                </a:r>
                <a:endParaRPr lang="en-GB" dirty="0">
                  <a:cs typeface="Calibri"/>
                </a:endParaRPr>
              </a:p>
              <a:p>
                <a:r>
                  <a:rPr lang="en-GB" dirty="0"/>
                  <a:t>How do you get from one pattern to the next?</a:t>
                </a:r>
                <a:endParaRPr lang="en-GB" dirty="0">
                  <a:cs typeface="Calibri"/>
                </a:endParaRPr>
              </a:p>
              <a:p>
                <a:r>
                  <a:rPr lang="en-GB" dirty="0"/>
                  <a:t>What about if you wanted to jump 10 places further along?</a:t>
                </a:r>
                <a:endParaRPr lang="en-GB" dirty="0">
                  <a:cs typeface="Calibri"/>
                </a:endParaRPr>
              </a:p>
              <a:p>
                <a:endParaRPr lang="en-GB" dirty="0"/>
              </a:p>
              <a:p>
                <a:r>
                  <a:rPr lang="en-GB" b="1" dirty="0"/>
                  <a:t>Things to think about</a:t>
                </a:r>
              </a:p>
              <a:p>
                <a:r>
                  <a:rPr lang="en-GB" b="0" dirty="0">
                    <a:cs typeface="Calibri"/>
                  </a:rPr>
                  <a:t>There are threads woven through this deck, and Checkpoint 14 develops some of the images used in Checkpoint 4. This continuity may be helpful for building students’ understanding towards where they need to be for Key Stage 3. How might you adapt some of the other images from Checkpoint 4 to represent 4</a:t>
                </a:r>
                <a:r>
                  <a:rPr lang="en-GB" b="0" i="1" dirty="0">
                    <a:cs typeface="Calibri"/>
                  </a:rPr>
                  <a:t>n</a:t>
                </a:r>
                <a:r>
                  <a:rPr lang="en-GB" b="0" i="0" dirty="0">
                    <a:cs typeface="Calibri"/>
                  </a:rPr>
                  <a:t> + 1 rather than 4</a:t>
                </a:r>
                <a:r>
                  <a:rPr lang="en-GB" b="0" i="1" dirty="0">
                    <a:cs typeface="Calibri"/>
                  </a:rPr>
                  <a:t>n</a:t>
                </a:r>
                <a:r>
                  <a:rPr lang="en-GB" b="0" i="0" dirty="0">
                    <a:cs typeface="Calibri"/>
                  </a:rPr>
                  <a:t>? Is this something your students could do to support the further thinking question? Note that the terminology 4</a:t>
                </a:r>
                <a:r>
                  <a:rPr lang="en-GB" b="0" i="1" dirty="0">
                    <a:cs typeface="Calibri"/>
                  </a:rPr>
                  <a:t>n</a:t>
                </a:r>
                <a:r>
                  <a:rPr lang="en-GB" b="0" i="0" dirty="0">
                    <a:cs typeface="Calibri"/>
                  </a:rPr>
                  <a:t> + 1 is used for clarity for teachers and should not be student facing at this stage as it is new learning for Key Stage 3.</a:t>
                </a:r>
                <a:endParaRPr lang="en-GB" b="0" dirty="0">
                  <a:cs typeface="Calibri"/>
                </a:endParaRPr>
              </a:p>
              <a:p>
                <a:endParaRPr lang="en-GB" dirty="0"/>
              </a:p>
            </p:txBody>
          </p:sp>
        </mc:Choice>
        <mc:Fallback xmlns="">
          <p:sp>
            <p:nvSpPr>
              <p:cNvPr id="3" name="Notes Placeholder 2"/>
              <p:cNvSpPr>
                <a:spLocks noGrp="1"/>
              </p:cNvSpPr>
              <p:nvPr>
                <p:ph type="body" idx="1"/>
              </p:nvPr>
            </p:nvSpPr>
            <p:spPr/>
            <p:txBody>
              <a:bodyPr/>
              <a:lstStyle/>
              <a:p>
                <a:r>
                  <a:rPr lang="en-GB" b="1"/>
                  <a:t>This slide is animated. </a:t>
                </a:r>
                <a:r>
                  <a:rPr lang="en-GB"/>
                  <a:t>Each question will appear separately so you can choose the pace at which to work with your class. </a:t>
                </a:r>
              </a:p>
              <a:p>
                <a:endParaRPr lang="en-GB" b="1"/>
              </a:p>
              <a:p>
                <a:r>
                  <a:rPr lang="en-GB" b="1"/>
                  <a:t>Answers</a:t>
                </a:r>
                <a:endParaRPr lang="en-GB" b="1">
                  <a:cs typeface="Calibri"/>
                </a:endParaRPr>
              </a:p>
              <a:p>
                <a:pPr marL="0" indent="0">
                  <a:buNone/>
                </a:pPr>
                <a:r>
                  <a:rPr lang="en-GB"/>
                  <a:t>a) Same: they are all increasing by four (holes, dots, squares shaded); they all have a constant one (orange tile, blue tile, red square at the bottom, vertical ‘fence post’)</a:t>
                </a:r>
              </a:p>
              <a:p>
                <a:pPr marL="0" indent="0">
                  <a:buNone/>
                </a:pPr>
                <a:r>
                  <a:rPr lang="en-GB"/>
                  <a:t>Different: each pattern looks different as it is created from different shapes. For example, whilst both A and B have dots/holes, but one is arranged vertically and the other horizontally.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b) A: 4 green number frame tiles and one orange tile (17 holes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B: 4 dice with 4 dots and 1 dice with 1 dot (17 dots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C: 1 red square and 4 ‘T’ shapes alternating in colour on top of each other (17 squares shaded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 5 vertical ‘fence posts’, with each pair connected by 3 horizontal bars (17 ‘bars/posts’ in total)</a:t>
                </a:r>
              </a:p>
              <a:p>
                <a:pPr marL="0" indent="0">
                  <a:buNone/>
                </a:pPr>
                <a:r>
                  <a:rPr lang="en-GB"/>
                  <a:t>c) A: 10 green number frame tiles and one orange (41 holes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B: 10 dice with 4 dots and 1 dice with 1 dot (41 dots in total)</a:t>
                </a:r>
                <a:endParaRPr lang="en-GB">
                  <a:cs typeface="Calibri"/>
                </a:endParaRPr>
              </a:p>
              <a:p>
                <a:pPr marL="0" indent="0">
                  <a:buNone/>
                </a:pPr>
                <a:r>
                  <a:rPr lang="en-GB"/>
                  <a:t>C: 1 red square and 10 ‘T’ shapes on top of each other (41 squares shaded in total)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 11 vertical ‘fence posts’, with each pair connected by 3 horizontal bars (41 ‘bars/posts’ in total)</a:t>
                </a:r>
              </a:p>
              <a:p>
                <a:pPr marL="0" indent="0">
                  <a:buNone/>
                </a:pPr>
                <a:r>
                  <a:rPr lang="en-GB"/>
                  <a:t>d) A:13 green number frame tiles and one orange (53 holes in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B: 13 dice with 4 dots and 1 dice with 1 dot (53 dots in total)</a:t>
                </a:r>
                <a:endParaRPr lang="en-GB">
                  <a:cs typeface="Calibri"/>
                </a:endParaRPr>
              </a:p>
              <a:p>
                <a:pPr marL="0" indent="0">
                  <a:buNone/>
                </a:pPr>
                <a:r>
                  <a:rPr lang="en-GB"/>
                  <a:t>C: 1 red square and 13 ‘T’ shapes on top of each other (53 squares shaded in total)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D: </a:t>
                </a:r>
                <a:r>
                  <a:rPr lang="en-GB"/>
                  <a:t>14 vertical ‘fence posts’, with each pair connected by 3 horizontal bars (53 ‘bars/posts’ in total)</a:t>
                </a:r>
              </a:p>
              <a:p>
                <a:pPr marL="0" indent="0">
                  <a:buNone/>
                </a:pPr>
                <a:r>
                  <a:rPr lang="en-GB">
                    <a:cs typeface="Calibri"/>
                  </a:rPr>
                  <a:t>e) Same: all had the same total number of ‘parts’ (holes, dots, squares, bars/posts). Students might notice that this total is 4 </a:t>
                </a:r>
                <a:r>
                  <a:rPr lang="en-GB" i="0">
                    <a:latin typeface="Cambria Math" panose="02040503050406030204" pitchFamily="18" charset="0"/>
                    <a:ea typeface="Cambria Math" panose="02040503050406030204" pitchFamily="18" charset="0"/>
                    <a:cs typeface="Calibri"/>
                  </a:rPr>
                  <a:t>×</a:t>
                </a:r>
                <a:r>
                  <a:rPr lang="en-GB">
                    <a:cs typeface="Calibri"/>
                  </a:rPr>
                  <a:t> pattern number +</a:t>
                </a:r>
                <a:r>
                  <a:rPr lang="en-GB" baseline="0">
                    <a:cs typeface="Calibri"/>
                  </a:rPr>
                  <a:t> 1 extra.</a:t>
                </a:r>
                <a:endParaRPr lang="en-GB">
                  <a:cs typeface="Calibri"/>
                </a:endParaRPr>
              </a:p>
              <a:p>
                <a:pPr marL="0" indent="0">
                  <a:buNone/>
                </a:pPr>
                <a:r>
                  <a:rPr lang="en-GB">
                    <a:cs typeface="Calibri"/>
                  </a:rPr>
                  <a:t>Different: all of the patterns look different, despite having this same structure ‘behind’ them. </a:t>
                </a:r>
                <a:endParaRPr lang="en-GB" b="1">
                  <a:cs typeface="Calibri"/>
                </a:endParaRPr>
              </a:p>
              <a:p>
                <a:pPr marL="0" indent="0">
                  <a:buNone/>
                </a:pPr>
                <a:r>
                  <a:rPr lang="en-GB" b="1"/>
                  <a:t>Suggested questioning</a:t>
                </a:r>
                <a:endParaRPr lang="en-GB" b="1">
                  <a:cs typeface="Calibri"/>
                </a:endParaRPr>
              </a:p>
              <a:p>
                <a:r>
                  <a:rPr lang="en-GB"/>
                  <a:t>What would the 8</a:t>
                </a:r>
                <a:r>
                  <a:rPr lang="en-GB" baseline="30000"/>
                  <a:t>th</a:t>
                </a:r>
                <a:r>
                  <a:rPr lang="en-GB"/>
                  <a:t> item be in each of the cases shown?</a:t>
                </a:r>
                <a:endParaRPr lang="en-GB">
                  <a:cs typeface="Calibri"/>
                </a:endParaRPr>
              </a:p>
              <a:p>
                <a:r>
                  <a:rPr lang="en-GB"/>
                  <a:t>How do you get from one pattern to the next?</a:t>
                </a:r>
                <a:endParaRPr lang="en-GB">
                  <a:cs typeface="Calibri"/>
                </a:endParaRPr>
              </a:p>
              <a:p>
                <a:r>
                  <a:rPr lang="en-GB"/>
                  <a:t>What about if you wanted to jump 10 places further along?</a:t>
                </a:r>
                <a:endParaRPr lang="en-GB">
                  <a:cs typeface="Calibri"/>
                </a:endParaRPr>
              </a:p>
              <a:p>
                <a:endParaRPr lang="en-GB"/>
              </a:p>
              <a:p>
                <a:r>
                  <a:rPr lang="en-GB" b="1"/>
                  <a:t>Things to think about</a:t>
                </a:r>
                <a:endParaRPr lang="en-GB" b="1">
                  <a:cs typeface="Calibri"/>
                </a:endParaRPr>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dirty="0"/>
          </a:p>
        </p:txBody>
      </p:sp>
    </p:spTree>
    <p:extLst>
      <p:ext uri="{BB962C8B-B14F-4D97-AF65-F5344CB8AC3E}">
        <p14:creationId xmlns:p14="http://schemas.microsoft.com/office/powerpoint/2010/main" val="3698370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dirty="0"/>
          </a:p>
        </p:txBody>
      </p:sp>
    </p:spTree>
    <p:extLst>
      <p:ext uri="{BB962C8B-B14F-4D97-AF65-F5344CB8AC3E}">
        <p14:creationId xmlns:p14="http://schemas.microsoft.com/office/powerpoint/2010/main" val="1361068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Penny 0, 4, 8, 12, 16, 20 … (vs James 0, 3, 5, 9, 12, 15, 18, 21 …)</a:t>
            </a:r>
          </a:p>
          <a:p>
            <a:r>
              <a:rPr lang="en-GB" b="0" dirty="0"/>
              <a:t>b) Penny 1, 5, 9, 13, 17, 21 … (vs James 2, 5, 8, 11, 14, 17, 20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James 11, 14, 17, 20 … (vs Penny 1, 5, 9, 13, 17, 21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Penny 1, 5, 9, 13, 17, 21 … (vs James 5, 8, 10, 13, 16, 19, 22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 Both at the same time (Penny -1, 3, 7, 11, 15, 19, 23 … vs James 4, 7, 10, 13, 16, 19, 22 …. This one may cause debate; see the Guidance slide for more information.)</a:t>
            </a:r>
          </a:p>
          <a:p>
            <a:endParaRPr lang="en-GB" b="0" dirty="0"/>
          </a:p>
          <a:p>
            <a:r>
              <a:rPr lang="en-GB" b="0" dirty="0"/>
              <a:t>? For James to reach 20 first, the smallest difference in their start numbers is 2 (i.e. Penny starts on 15 and James on 17)</a:t>
            </a:r>
          </a:p>
          <a:p>
            <a:r>
              <a:rPr lang="en-GB" b="0" dirty="0"/>
              <a:t>To reach 20 at the same time, arguably, the smallest difference could be 0 (i.e. they both start at 20). Otherwise, it would need to be 1 (Penny starts on 16 and James on 17).</a:t>
            </a:r>
          </a:p>
          <a:p>
            <a:endParaRPr lang="en-GB" b="1" dirty="0"/>
          </a:p>
          <a:p>
            <a:r>
              <a:rPr lang="en-GB" b="1" dirty="0"/>
              <a:t>Suggested questioning</a:t>
            </a:r>
          </a:p>
          <a:p>
            <a:r>
              <a:rPr lang="en-GB" b="0" dirty="0"/>
              <a:t>What is the same and what is different each time?</a:t>
            </a:r>
          </a:p>
          <a:p>
            <a:r>
              <a:rPr lang="en-GB" b="0" dirty="0"/>
              <a:t>Can you predict who will reach 20 first each time? Is it always the person who counts in bigger steps?</a:t>
            </a:r>
          </a:p>
          <a:p>
            <a:endParaRPr lang="en-GB" b="1" dirty="0"/>
          </a:p>
          <a:p>
            <a:r>
              <a:rPr lang="en-GB" b="1" dirty="0"/>
              <a:t>Things to think about</a:t>
            </a:r>
          </a:p>
          <a:p>
            <a:r>
              <a:rPr lang="en-GB" dirty="0"/>
              <a:t>It is not uncommon to link sequences and graphs in a curriculum. One provides a helpful access point to the other, and graphs can be a useful representation for sequences. This might be a direction that you take this task, for example in identifying who passes 20 first for the more ambiguous part e. The given answer is both at the same time, as this is true regardless of which representation you use. Mapping both onto a graph would show a steeper gradient for Penny, suggesting that she passes 20 first. However, sequences and counting are not continuous, and so the line is arguably meaningless in representing this situation. The points are the most relevant part of the graph, as these are the numbers that they count. If you do choose to model this situation graphically, make sure this is clear to your students.</a:t>
            </a:r>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dirty="0"/>
          </a:p>
        </p:txBody>
      </p:sp>
    </p:spTree>
    <p:extLst>
      <p:ext uri="{BB962C8B-B14F-4D97-AF65-F5344CB8AC3E}">
        <p14:creationId xmlns:p14="http://schemas.microsoft.com/office/powerpoint/2010/main" val="416642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dirty="0"/>
          </a:p>
        </p:txBody>
      </p:sp>
    </p:spTree>
    <p:extLst>
      <p:ext uri="{BB962C8B-B14F-4D97-AF65-F5344CB8AC3E}">
        <p14:creationId xmlns:p14="http://schemas.microsoft.com/office/powerpoint/2010/main" val="19354477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Nawisah’s pattern is going up in fours.</a:t>
            </a:r>
          </a:p>
          <a:p>
            <a:r>
              <a:rPr lang="en-GB" b="0" dirty="0"/>
              <a:t>b) The next three numbers will be 49, 53 and 57.</a:t>
            </a:r>
          </a:p>
          <a:p>
            <a:r>
              <a:rPr lang="en-GB" b="0" dirty="0"/>
              <a:t>c) Eighty will not be in Nawisah’s number pattern because it is a multiple of four, and all of her numbers are one more than a multiple of four. </a:t>
            </a:r>
          </a:p>
          <a:p>
            <a:r>
              <a:rPr lang="en-GB" b="0" dirty="0"/>
              <a:t>d) a) Ben’s pattern is going up in tens. b) The next three numbers will be 52, 62 and 72; c) Eighty will not be in Ben’s pattern because all of the numbers are two more than a multiple of 10.</a:t>
            </a:r>
          </a:p>
          <a:p>
            <a:r>
              <a:rPr lang="en-GB" b="0" dirty="0"/>
              <a:t>e) Ben’s are correct as they are all two more than a multiple of 10. Nawisah’s are not correct. Although they are going up in fours she has shifted her pattern by two. It should be 81, 85, 89, 93, 97…</a:t>
            </a:r>
          </a:p>
          <a:p>
            <a:endParaRPr lang="en-GB" b="0" dirty="0"/>
          </a:p>
          <a:p>
            <a:r>
              <a:rPr lang="en-GB" b="0" dirty="0"/>
              <a:t>? Students’ answers may vary. Examples of sequences that do not share any numbers with Ben or Nawisah’s patterns could include any sequence that increases in steps of 10 but starts on 4, 6, 8 or 10.</a:t>
            </a:r>
          </a:p>
          <a:p>
            <a:endParaRPr lang="en-GB" b="0" dirty="0"/>
          </a:p>
          <a:p>
            <a:r>
              <a:rPr lang="en-GB" b="1" dirty="0"/>
              <a:t>Suggested questioning</a:t>
            </a:r>
          </a:p>
          <a:p>
            <a:r>
              <a:rPr lang="en-GB" b="0" dirty="0"/>
              <a:t>Which times table has the same pattern as __? What is the same and what is different about the pattern and the times table?</a:t>
            </a:r>
          </a:p>
          <a:p>
            <a:r>
              <a:rPr lang="en-GB" b="0" dirty="0"/>
              <a:t>Will __ be in the pattern? How do you know?</a:t>
            </a:r>
          </a:p>
          <a:p>
            <a:endParaRPr lang="en-GB" b="1" dirty="0"/>
          </a:p>
          <a:p>
            <a:r>
              <a:rPr lang="en-GB" b="1" dirty="0"/>
              <a:t>Things to think about</a:t>
            </a:r>
          </a:p>
          <a:p>
            <a:r>
              <a:rPr lang="en-GB" b="0" dirty="0"/>
              <a:t>Being able to compare a linear sequence to a multiplication table is a key understanding that is built on with new learning about the </a:t>
            </a:r>
            <a:r>
              <a:rPr lang="en-GB" b="0" i="1" dirty="0"/>
              <a:t>n</a:t>
            </a:r>
            <a:r>
              <a:rPr lang="en-GB" b="0" i="0" dirty="0"/>
              <a:t>th term at Key Stage 3. This Checkpoint uses a familiar representation – part of the hundred grid – to check how readily students can already do this. </a:t>
            </a:r>
            <a:endParaRPr lang="en-GB" b="0" dirty="0"/>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dirty="0"/>
          </a:p>
        </p:txBody>
      </p:sp>
    </p:spTree>
    <p:extLst>
      <p:ext uri="{BB962C8B-B14F-4D97-AF65-F5344CB8AC3E}">
        <p14:creationId xmlns:p14="http://schemas.microsoft.com/office/powerpoint/2010/main" val="3562432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dirty="0"/>
          </a:p>
        </p:txBody>
      </p:sp>
    </p:spTree>
    <p:extLst>
      <p:ext uri="{BB962C8B-B14F-4D97-AF65-F5344CB8AC3E}">
        <p14:creationId xmlns:p14="http://schemas.microsoft.com/office/powerpoint/2010/main" val="1609679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 </a:t>
            </a:r>
            <a:r>
              <a:rPr lang="en-GB" dirty="0"/>
              <a:t>Each question will appear separately so you can choose the pace at which to work with your class. </a:t>
            </a:r>
          </a:p>
          <a:p>
            <a:endParaRPr lang="en-GB" dirty="0"/>
          </a:p>
          <a:p>
            <a:r>
              <a:rPr lang="en-GB" b="1" dirty="0"/>
              <a:t>Answers</a:t>
            </a:r>
            <a:endParaRPr lang="en-GB" b="1" dirty="0">
              <a:cs typeface="Calibri"/>
            </a:endParaRPr>
          </a:p>
          <a:p>
            <a:r>
              <a:rPr lang="en-GB" dirty="0">
                <a:cs typeface="Calibri"/>
              </a:rPr>
              <a:t>a) Carla is not correct, as the multiples of nine should be nine apart and these are 10 apart. The multiples of nine form a diagonal line on a 10 by 10 grid.</a:t>
            </a:r>
          </a:p>
          <a:p>
            <a:r>
              <a:rPr lang="en-GB" dirty="0">
                <a:cs typeface="Calibri"/>
              </a:rPr>
              <a:t>b) She could describe her numbers as one less than the multiples of 10.</a:t>
            </a:r>
            <a:endParaRPr lang="en-GB" dirty="0">
              <a:ea typeface="Calibri"/>
              <a:cs typeface="Calibri"/>
            </a:endParaRPr>
          </a:p>
          <a:p>
            <a:r>
              <a:rPr lang="en-GB" dirty="0">
                <a:cs typeface="Calibri"/>
              </a:rPr>
              <a:t>c) Dorian's sequence does not start in the same place as Carla’s. The starting number is 19, so a more accurate way to describe them is nine more than a multiple of 10.</a:t>
            </a:r>
            <a:endParaRPr lang="en-GB" dirty="0">
              <a:ea typeface="Calibri"/>
              <a:cs typeface="Calibri"/>
            </a:endParaRPr>
          </a:p>
          <a:p>
            <a:endParaRPr lang="en-GB" dirty="0">
              <a:ea typeface="Calibri"/>
              <a:cs typeface="Calibri"/>
            </a:endParaRPr>
          </a:p>
          <a:p>
            <a:r>
              <a:rPr lang="en-GB" dirty="0">
                <a:ea typeface="Calibri"/>
                <a:cs typeface="Calibri"/>
              </a:rPr>
              <a:t>? Eva's rule must have been add five to result in two columns being shaded. We cannot tell what her start number was from the information given.</a:t>
            </a:r>
            <a:endParaRPr lang="en-GB" dirty="0"/>
          </a:p>
          <a:p>
            <a:endParaRPr lang="en-GB" dirty="0"/>
          </a:p>
          <a:p>
            <a:r>
              <a:rPr lang="en-GB" b="1" dirty="0"/>
              <a:t>Suggested questioning</a:t>
            </a:r>
            <a:endParaRPr lang="en-GB" b="1" dirty="0">
              <a:cs typeface="Calibri"/>
            </a:endParaRPr>
          </a:p>
          <a:p>
            <a:r>
              <a:rPr lang="en-GB" dirty="0">
                <a:cs typeface="Calibri"/>
              </a:rPr>
              <a:t>What do you notice about the numbers that Carla has shaded?</a:t>
            </a:r>
            <a:endParaRPr lang="en-GB" dirty="0">
              <a:ea typeface="Calibri"/>
              <a:cs typeface="Calibri"/>
            </a:endParaRPr>
          </a:p>
          <a:p>
            <a:r>
              <a:rPr lang="en-GB" dirty="0">
                <a:cs typeface="Calibri"/>
              </a:rPr>
              <a:t>How many different ways could Carla describe her numbers?</a:t>
            </a:r>
          </a:p>
          <a:p>
            <a:r>
              <a:rPr lang="en-GB" dirty="0">
                <a:cs typeface="Calibri"/>
              </a:rPr>
              <a:t>What is the same/different about the numbers that Dorian has shaded?</a:t>
            </a:r>
          </a:p>
          <a:p>
            <a:r>
              <a:rPr lang="en-GB" sz="1200" b="0" i="0" u="none" strike="noStrike" dirty="0">
                <a:solidFill>
                  <a:srgbClr val="000000"/>
                </a:solidFill>
                <a:effectLst/>
                <a:latin typeface="Calibri"/>
              </a:rPr>
              <a:t>List all the numbers in Dorian’s column. What do they have in common?</a:t>
            </a:r>
            <a:endParaRPr lang="en-GB" dirty="0">
              <a:ea typeface="Calibri"/>
              <a:cs typeface="Calibri"/>
            </a:endParaRPr>
          </a:p>
          <a:p>
            <a:endParaRPr lang="en-GB" dirty="0"/>
          </a:p>
          <a:p>
            <a:r>
              <a:rPr lang="en-GB" b="1" dirty="0"/>
              <a:t>Things to think about</a:t>
            </a:r>
            <a:endParaRPr lang="en-GB" b="1" dirty="0">
              <a:cs typeface="Calibri"/>
            </a:endParaRPr>
          </a:p>
          <a:p>
            <a:r>
              <a:rPr lang="en-GB" dirty="0">
                <a:cs typeface="Calibri"/>
              </a:rPr>
              <a:t>Checkpoint 17 is another example of using the hundred grid to explore shifts from multiplication tables. Here two misconceptions are tackled: the different ways that different patterns of multiples appear on the grid, and how even a difference of one number in the sequence means there must be a different rule. There are other tasks in this deck that tackle similar misconceptions (see ‘Additional resources’). Consider which is the most accessible for your class or use one of the others to check students’ understanding after teaching.</a:t>
            </a:r>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dirty="0"/>
          </a:p>
        </p:txBody>
      </p:sp>
    </p:spTree>
    <p:extLst>
      <p:ext uri="{BB962C8B-B14F-4D97-AF65-F5344CB8AC3E}">
        <p14:creationId xmlns:p14="http://schemas.microsoft.com/office/powerpoint/2010/main" val="23648784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 6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1443879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The arrows are animated to appear in line with the related questions.</a:t>
            </a:r>
            <a:endParaRPr lang="en-GB" b="1" dirty="0"/>
          </a:p>
          <a:p>
            <a:endParaRPr lang="en-GB" b="1" dirty="0"/>
          </a:p>
          <a:p>
            <a:r>
              <a:rPr lang="en-GB" b="1" dirty="0"/>
              <a:t>Answers</a:t>
            </a:r>
          </a:p>
          <a:p>
            <a:r>
              <a:rPr lang="en-GB" b="0" dirty="0"/>
              <a:t>a) Left: decreasing in steps of -1 (for example, 31, 32, 33, 34, 35, 36, 37, 38, 39, 40)</a:t>
            </a:r>
          </a:p>
          <a:p>
            <a:r>
              <a:rPr lang="en-GB" b="0" dirty="0"/>
              <a:t>Right: increasing in steps of 1 (for example, 31, 32, 33)</a:t>
            </a:r>
          </a:p>
          <a:p>
            <a:r>
              <a:rPr lang="en-GB" b="0" dirty="0"/>
              <a:t>Up: decreasing in steps of -7 (for example, 31, 24, 17, 10, 3. Arguably this could continue to -4, -11 etc).</a:t>
            </a:r>
          </a:p>
          <a:p>
            <a:r>
              <a:rPr lang="en-GB" b="0" dirty="0"/>
              <a:t>Down: increasing in steps of 7 (for example, 31, 38, 45, 52. Arguably this could continue to 59, 66, 73 etc).</a:t>
            </a:r>
          </a:p>
          <a:p>
            <a:r>
              <a:rPr lang="en-GB" b="0" dirty="0"/>
              <a:t>b) The numbers would change but the horizontal sequences would still continue in steps of 1 or -1 and the vertical sequences would still continue in steps of 7 or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The horizontal sequences would still continue in steps of 1 or -1 but the vertical sequences would now be in steps of 8 or -8.</a:t>
            </a:r>
          </a:p>
          <a:p>
            <a:endParaRPr lang="en-GB" b="0" dirty="0"/>
          </a:p>
          <a:p>
            <a:r>
              <a:rPr lang="en-GB" b="0" dirty="0"/>
              <a:t>? This grid must have a row length of 11. The green square is on 14 (or 3). Students’ answers to the second part of this question will vary, depending on the grid they choose.</a:t>
            </a:r>
          </a:p>
          <a:p>
            <a:endParaRPr lang="en-GB" b="0" dirty="0"/>
          </a:p>
          <a:p>
            <a:r>
              <a:rPr lang="en-GB" b="1" dirty="0"/>
              <a:t>Suggested questioning</a:t>
            </a:r>
          </a:p>
          <a:p>
            <a:r>
              <a:rPr lang="en-GB" b="0" dirty="0"/>
              <a:t>What is the same/different about each sequence?</a:t>
            </a:r>
          </a:p>
          <a:p>
            <a:r>
              <a:rPr lang="en-GB" b="0" dirty="0"/>
              <a:t>Why do the vertical sequences increase/decrease in steps of 7?</a:t>
            </a:r>
          </a:p>
          <a:p>
            <a:r>
              <a:rPr lang="en-GB" b="0" dirty="0"/>
              <a:t>How would your sequences change if __ changes?</a:t>
            </a:r>
          </a:p>
          <a:p>
            <a:endParaRPr lang="en-GB" b="1" dirty="0"/>
          </a:p>
          <a:p>
            <a:r>
              <a:rPr lang="en-GB" b="1" dirty="0"/>
              <a:t>Things to think about</a:t>
            </a:r>
          </a:p>
          <a:p>
            <a:r>
              <a:rPr lang="en-GB" i="0" dirty="0"/>
              <a:t>Checkpoint 18 is the first in a series of tasks that uses a number grid with different length rows, in order to generate sequences. All the columns increase by the same amount, so can be seen as ‘shifts’ of the multiples in the end column; this is explored in a fairly open way here. The Checkpoints that follow ask more direct questions to lead into the new teaching of </a:t>
            </a:r>
            <a:r>
              <a:rPr lang="en-GB" i="1" dirty="0"/>
              <a:t>n</a:t>
            </a:r>
            <a:r>
              <a:rPr lang="en-GB" i="0" dirty="0"/>
              <a:t>th term.</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dirty="0"/>
          </a:p>
        </p:txBody>
      </p:sp>
    </p:spTree>
    <p:extLst>
      <p:ext uri="{BB962C8B-B14F-4D97-AF65-F5344CB8AC3E}">
        <p14:creationId xmlns:p14="http://schemas.microsoft.com/office/powerpoint/2010/main" val="1322814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51</a:t>
            </a:fld>
            <a:endParaRPr lang="en-GB" dirty="0"/>
          </a:p>
        </p:txBody>
      </p:sp>
    </p:spTree>
    <p:extLst>
      <p:ext uri="{BB962C8B-B14F-4D97-AF65-F5344CB8AC3E}">
        <p14:creationId xmlns:p14="http://schemas.microsoft.com/office/powerpoint/2010/main" val="9817522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 </a:t>
            </a:r>
            <a:r>
              <a:rPr lang="en-GB" dirty="0"/>
              <a:t>Each question will appear separately so you can choose the pace at which to work with your class. </a:t>
            </a:r>
          </a:p>
          <a:p>
            <a:endParaRPr lang="en-GB" dirty="0"/>
          </a:p>
          <a:p>
            <a:r>
              <a:rPr lang="en-GB" b="1" dirty="0"/>
              <a:t>Answers</a:t>
            </a:r>
            <a:endParaRPr lang="en-GB" b="1" dirty="0">
              <a:ea typeface="Calibri"/>
              <a:cs typeface="Calibri"/>
            </a:endParaRPr>
          </a:p>
          <a:p>
            <a:r>
              <a:rPr lang="en-GB" dirty="0">
                <a:cs typeface="Calibri" panose="020F0502020204030204"/>
              </a:rPr>
              <a:t>a) The sixth (orange) column contains 60 because all multiples of six are in this column.</a:t>
            </a:r>
            <a:endParaRPr lang="en-GB" dirty="0">
              <a:ea typeface="Calibri"/>
              <a:cs typeface="Calibri" panose="020F0502020204030204"/>
            </a:endParaRPr>
          </a:p>
          <a:p>
            <a:r>
              <a:rPr lang="en-GB" dirty="0">
                <a:cs typeface="Calibri" panose="020F0502020204030204"/>
              </a:rPr>
              <a:t>b) The fifth (blue) column contains 119 because it is one less than 120 which is a multiple of 6 so in the sixth (orange) column.</a:t>
            </a:r>
            <a:endParaRPr lang="en-GB" dirty="0">
              <a:ea typeface="Calibri"/>
              <a:cs typeface="Calibri" panose="020F0502020204030204"/>
            </a:endParaRPr>
          </a:p>
          <a:p>
            <a:r>
              <a:rPr lang="en-GB" dirty="0">
                <a:cs typeface="Calibri" panose="020F0502020204030204"/>
              </a:rPr>
              <a:t>c) Ethan is not correct. Nearly all of the numbers are one more than a multiple of 6, but one number does not fit that rule.</a:t>
            </a:r>
            <a:endParaRPr lang="en-GB" dirty="0">
              <a:ea typeface="Calibri"/>
              <a:cs typeface="Calibri" panose="020F0502020204030204"/>
            </a:endParaRPr>
          </a:p>
          <a:p>
            <a:r>
              <a:rPr lang="en-GB" dirty="0">
                <a:cs typeface="Calibri" panose="020F0502020204030204"/>
              </a:rPr>
              <a:t>d) The numbers in the second (yellow) column can be thought of as 4 less than multiples of 6.</a:t>
            </a:r>
            <a:endParaRPr lang="en-GB" dirty="0">
              <a:ea typeface="Calibri"/>
              <a:cs typeface="Calibri" panose="020F0502020204030204"/>
            </a:endParaRPr>
          </a:p>
          <a:p>
            <a:r>
              <a:rPr lang="en-GB" dirty="0">
                <a:cs typeface="Calibri" panose="020F0502020204030204"/>
              </a:rPr>
              <a:t>e) The numbers in the 100th row are 595, 596, 597, 598, 599 and 600. </a:t>
            </a:r>
            <a:endParaRPr lang="en-GB" dirty="0"/>
          </a:p>
          <a:p>
            <a:endParaRPr lang="en-GB" dirty="0">
              <a:cs typeface="Calibri" panose="020F0502020204030204"/>
            </a:endParaRPr>
          </a:p>
          <a:p>
            <a:r>
              <a:rPr lang="en-GB" dirty="0">
                <a:cs typeface="Calibri" panose="020F0502020204030204"/>
              </a:rPr>
              <a:t>? 5, 35, 65, …. will be in both fifth (blue) columns</a:t>
            </a:r>
            <a:endParaRPr lang="en-GB" dirty="0"/>
          </a:p>
          <a:p>
            <a:r>
              <a:rPr lang="en-GB" dirty="0">
                <a:cs typeface="Calibri" panose="020F0502020204030204"/>
              </a:rPr>
              <a:t>4, 34, 64, … will be in both fourth (pink) columns</a:t>
            </a:r>
            <a:endParaRPr lang="en-GB" dirty="0"/>
          </a:p>
          <a:p>
            <a:r>
              <a:rPr lang="en-GB" dirty="0">
                <a:cs typeface="Calibri"/>
              </a:rPr>
              <a:t>3, 33, 63, … will be in both third (green) columns</a:t>
            </a:r>
            <a:endParaRPr lang="en-GB" dirty="0"/>
          </a:p>
          <a:p>
            <a:r>
              <a:rPr lang="en-GB" dirty="0">
                <a:cs typeface="Calibri"/>
              </a:rPr>
              <a:t>2, 32, 62, … will be in both second (yellow) columns</a:t>
            </a:r>
            <a:endParaRPr lang="en-GB" dirty="0"/>
          </a:p>
          <a:p>
            <a:r>
              <a:rPr lang="en-GB" dirty="0">
                <a:cs typeface="Calibri"/>
              </a:rPr>
              <a:t>1, 31, 61, … will be in both first (red) columns</a:t>
            </a:r>
            <a:endParaRPr lang="en-GB" dirty="0"/>
          </a:p>
          <a:p>
            <a:endParaRPr lang="en-GB" b="1" dirty="0"/>
          </a:p>
          <a:p>
            <a:r>
              <a:rPr lang="en-GB" b="1" dirty="0"/>
              <a:t>Suggested questioning</a:t>
            </a:r>
            <a:endParaRPr lang="en-GB" b="1" dirty="0">
              <a:ea typeface="Calibri"/>
              <a:cs typeface="Calibri"/>
            </a:endParaRPr>
          </a:p>
          <a:p>
            <a:r>
              <a:rPr lang="en-GB" dirty="0"/>
              <a:t>Describe what the sixth column (orange) numbers have in common. What about the fifth column (blue) numbers? </a:t>
            </a:r>
          </a:p>
          <a:p>
            <a:r>
              <a:rPr lang="en-GB" dirty="0">
                <a:ea typeface="Calibri"/>
                <a:cs typeface="Calibri"/>
              </a:rPr>
              <a:t>What are the numbers in the sixth row? The 10th row?</a:t>
            </a:r>
          </a:p>
          <a:p>
            <a:r>
              <a:rPr lang="en-GB" sz="1200" b="0" i="0" u="none" strike="noStrike" dirty="0">
                <a:solidFill>
                  <a:srgbClr val="000000"/>
                </a:solidFill>
                <a:effectLst/>
                <a:latin typeface="Calibri" panose="020F0502020204030204" pitchFamily="34" charset="0"/>
              </a:rPr>
              <a:t>If I know ___, what else do I know? (For example, if I know the numbers in the final column are all multiples of six, what else do I know?)</a:t>
            </a:r>
            <a:endParaRPr lang="en-GB" dirty="0">
              <a:ea typeface="Calibri"/>
              <a:cs typeface="Calibri"/>
            </a:endParaRPr>
          </a:p>
          <a:p>
            <a:endParaRPr lang="en-GB" dirty="0"/>
          </a:p>
          <a:p>
            <a:r>
              <a:rPr lang="en-GB" b="1" dirty="0"/>
              <a:t>Things to think about</a:t>
            </a:r>
            <a:endParaRPr lang="en-GB" b="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Checkpoint 19 looks at whether students are confident with adding on the same amount each term in the context of a less familiar grid. In this case, the grid has six columns so assesses confidence both with the actual multiples of six, and with using informal relationships to describe how the other sequences relate to these multiples.</a:t>
            </a:r>
            <a:endParaRPr lang="en-GB" sz="1200" b="0" i="0" u="none" strike="noStrike" noProof="0" dirty="0">
              <a:latin typeface="Arial"/>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dirty="0"/>
          </a:p>
        </p:txBody>
      </p:sp>
    </p:spTree>
    <p:extLst>
      <p:ext uri="{BB962C8B-B14F-4D97-AF65-F5344CB8AC3E}">
        <p14:creationId xmlns:p14="http://schemas.microsoft.com/office/powerpoint/2010/main" val="9625466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 </a:t>
            </a:r>
            <a:r>
              <a:rPr lang="en-GB" dirty="0"/>
              <a:t>Each question will appear separately so you can choose the pace at which to work with your class. </a:t>
            </a:r>
          </a:p>
          <a:p>
            <a:endParaRPr lang="en-GB" dirty="0"/>
          </a:p>
          <a:p>
            <a:r>
              <a:rPr lang="en-GB" b="1" dirty="0"/>
              <a:t>Answers</a:t>
            </a:r>
            <a:endParaRPr lang="en-GB" b="1" dirty="0">
              <a:ea typeface="Calibri"/>
              <a:cs typeface="Calibri"/>
            </a:endParaRPr>
          </a:p>
          <a:p>
            <a:r>
              <a:rPr lang="en-GB" dirty="0"/>
              <a:t>a) The numbers are 4, 8, 12, 16, 20, 24 … They are the multiples of 4.</a:t>
            </a:r>
            <a:endParaRPr lang="en-GB" dirty="0">
              <a:cs typeface="Calibri" panose="020F0502020204030204"/>
            </a:endParaRPr>
          </a:p>
          <a:p>
            <a:r>
              <a:rPr lang="en-GB" dirty="0">
                <a:cs typeface="Calibri" panose="020F0502020204030204"/>
              </a:rPr>
              <a:t>b) While numbers shaded red in the second column are all in the 2 times table, this is not the best way to describe them as the sequence doesn’t contain all even numbers.</a:t>
            </a:r>
            <a:endParaRPr lang="en-GB" dirty="0">
              <a:ea typeface="Calibri"/>
              <a:cs typeface="Calibri" panose="020F0502020204030204"/>
            </a:endParaRPr>
          </a:p>
          <a:p>
            <a:r>
              <a:rPr lang="en-GB" dirty="0">
                <a:cs typeface="Calibri" panose="020F0502020204030204"/>
              </a:rPr>
              <a:t>c) Yes, the numbers shaded blue in the first column are all 1 more than </a:t>
            </a:r>
            <a:r>
              <a:rPr lang="en-GB" b="0" dirty="0">
                <a:cs typeface="Calibri" panose="020F0502020204030204"/>
              </a:rPr>
              <a:t>the</a:t>
            </a:r>
            <a:r>
              <a:rPr lang="en-GB" dirty="0">
                <a:cs typeface="Calibri" panose="020F0502020204030204"/>
              </a:rPr>
              <a:t> multiples of 4.</a:t>
            </a:r>
            <a:endParaRPr lang="en-GB" dirty="0">
              <a:ea typeface="Calibri"/>
              <a:cs typeface="Calibri" panose="020F0502020204030204"/>
            </a:endParaRPr>
          </a:p>
          <a:p>
            <a:r>
              <a:rPr lang="en-GB" dirty="0">
                <a:cs typeface="Calibri" panose="020F0502020204030204"/>
              </a:rPr>
              <a:t>d) The numbers shaded blue in the first column are 3 less than multiples of 4 but notice that 1 is not highlighted so this is not the best way to describe them.</a:t>
            </a:r>
            <a:endParaRPr lang="en-GB" dirty="0">
              <a:ea typeface="Calibri"/>
              <a:cs typeface="Calibri" panose="020F0502020204030204"/>
            </a:endParaRPr>
          </a:p>
          <a:p>
            <a:r>
              <a:rPr lang="en-GB" dirty="0">
                <a:cs typeface="Calibri" panose="020F0502020204030204"/>
              </a:rPr>
              <a:t>e) Most of the numbers shaded blue in the first column are 5 more than a multiple of 4, but the first number is not (as 0 is not a multiple of 4) so this is not the best way to describe them. </a:t>
            </a:r>
            <a:endParaRPr lang="en-GB" dirty="0">
              <a:ea typeface="Calibri"/>
              <a:cs typeface="Calibri" panose="020F0502020204030204"/>
            </a:endParaRPr>
          </a:p>
          <a:p>
            <a:endParaRPr lang="en-GB" dirty="0">
              <a:cs typeface="Calibri" panose="020F0502020204030204"/>
            </a:endParaRPr>
          </a:p>
          <a:p>
            <a:r>
              <a:rPr lang="en-GB" dirty="0">
                <a:cs typeface="Calibri" panose="020F0502020204030204"/>
              </a:rPr>
              <a:t>? The numbers shaded purple in the third column start at 11 and are increasing by 4 each time. Students might find the starting value as seeing it as 3 less than 16, 9 less than 20 or 4 more than 4.</a:t>
            </a:r>
            <a:endParaRPr lang="en-GB" dirty="0">
              <a:ea typeface="Calibri"/>
              <a:cs typeface="Calibri" panose="020F0502020204030204"/>
            </a:endParaRPr>
          </a:p>
          <a:p>
            <a:endParaRPr lang="en-GB" dirty="0">
              <a:cs typeface="Calibri" panose="020F0502020204030204"/>
            </a:endParaRPr>
          </a:p>
          <a:p>
            <a:r>
              <a:rPr lang="en-GB" b="1" dirty="0"/>
              <a:t>Suggested questioning</a:t>
            </a:r>
            <a:endParaRPr lang="en-GB" b="1" dirty="0">
              <a:ea typeface="Calibri"/>
              <a:cs typeface="Calibri"/>
            </a:endParaRPr>
          </a:p>
          <a:p>
            <a:r>
              <a:rPr lang="en-GB" dirty="0">
                <a:ea typeface="Calibri"/>
                <a:cs typeface="Calibri"/>
              </a:rPr>
              <a:t>What numbers are hidden? How do you know?</a:t>
            </a:r>
            <a:endParaRPr lang="en-GB" dirty="0"/>
          </a:p>
          <a:p>
            <a:r>
              <a:rPr lang="en-GB" dirty="0"/>
              <a:t>What strategies did you use to answer each question?</a:t>
            </a:r>
            <a:endParaRPr lang="en-GB" dirty="0">
              <a:ea typeface="Calibri"/>
              <a:cs typeface="Calibri"/>
            </a:endParaRPr>
          </a:p>
          <a:p>
            <a:r>
              <a:rPr lang="en-GB" dirty="0"/>
              <a:t>Where are the even numbers? Odd numbers? How do you know?</a:t>
            </a:r>
            <a:endParaRPr lang="en-GB" dirty="0">
              <a:ea typeface="Calibri"/>
              <a:cs typeface="Calibri"/>
            </a:endParaRPr>
          </a:p>
          <a:p>
            <a:r>
              <a:rPr lang="en-GB" dirty="0">
                <a:cs typeface="Calibri"/>
              </a:rPr>
              <a:t>Is 0 a multiple of 4?</a:t>
            </a:r>
          </a:p>
          <a:p>
            <a:r>
              <a:rPr lang="en-GB" sz="1200" u="none" strike="noStrike" dirty="0">
                <a:effectLst/>
              </a:rPr>
              <a:t>What can you do to work out the numbers in the __ column?</a:t>
            </a:r>
          </a:p>
          <a:p>
            <a:r>
              <a:rPr lang="en-GB" sz="1200" u="none" strike="noStrike" dirty="0">
                <a:effectLst/>
              </a:rPr>
              <a:t>If I know a number in the __ column, what do I know about the number in the same row but in the __ column?</a:t>
            </a:r>
            <a:endParaRPr lang="en-GB" dirty="0">
              <a:cs typeface="Calibri"/>
            </a:endParaRPr>
          </a:p>
          <a:p>
            <a:endParaRPr lang="en-GB" dirty="0"/>
          </a:p>
          <a:p>
            <a:r>
              <a:rPr lang="en-GB" b="1" dirty="0"/>
              <a:t>Things to think about</a:t>
            </a:r>
            <a:endParaRPr lang="en-GB" b="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Checkpoint 20 looks at whether students are confident with adding on the same amount each term in the context of a less familiar grid. In this case, the grid has four columns so assesses confidence both with the actual multiples of four, and with using informal relationships to describe how the other sequences relate to these multiples. Here, the focus is more explicitly on how students describe the columns and ensuring that their sequence ‘rules’ encompass all of the values without including others. For example, Becky’s misconception in part b: </a:t>
            </a:r>
            <a:r>
              <a:rPr lang="en-GB" b="0" dirty="0"/>
              <a:t>the fourth (yellow) column shows multiples of four, but the second (red) column does not show all the multiples of two.</a:t>
            </a:r>
            <a:endParaRPr lang="en-GB" b="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54</a:t>
            </a:fld>
            <a:endParaRPr lang="en-GB" dirty="0"/>
          </a:p>
        </p:txBody>
      </p:sp>
    </p:spTree>
    <p:extLst>
      <p:ext uri="{BB962C8B-B14F-4D97-AF65-F5344CB8AC3E}">
        <p14:creationId xmlns:p14="http://schemas.microsoft.com/office/powerpoint/2010/main" val="1699538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55</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term in each sequence and then each question will appear separately so you can choose the pace at which to work with your class.</a:t>
            </a:r>
            <a:r>
              <a:rPr lang="en-GB" dirty="0"/>
              <a:t> </a:t>
            </a:r>
            <a:endParaRPr lang="en-GB" b="1" dirty="0"/>
          </a:p>
          <a:p>
            <a:endParaRPr lang="en-GB" b="1" dirty="0"/>
          </a:p>
          <a:p>
            <a:r>
              <a:rPr lang="en-GB" b="1" dirty="0"/>
              <a:t>Answers</a:t>
            </a:r>
            <a:endParaRPr lang="en-GB" b="1" dirty="0">
              <a:ea typeface="Calibri"/>
              <a:cs typeface="Calibri"/>
            </a:endParaRPr>
          </a:p>
          <a:p>
            <a:r>
              <a:rPr lang="en-GB" dirty="0">
                <a:ea typeface="Calibri"/>
                <a:cs typeface="Calibri"/>
              </a:rPr>
              <a:t>a) David starts with a green tile and an orange tile and adds one green tile each time.</a:t>
            </a:r>
          </a:p>
          <a:p>
            <a:r>
              <a:rPr lang="en-GB" dirty="0">
                <a:ea typeface="Calibri"/>
                <a:cs typeface="Calibri"/>
              </a:rPr>
              <a:t>b) Sally starts with a green tile and a red tile and adds one green tile each time.</a:t>
            </a:r>
          </a:p>
          <a:p>
            <a:r>
              <a:rPr lang="en-GB" dirty="0">
                <a:ea typeface="Calibri"/>
                <a:cs typeface="Calibri"/>
              </a:rPr>
              <a:t>c) If there are 41 holes – David would have ten green tiles and one orange tile; Sally would have nine green tiles and one red tile.</a:t>
            </a:r>
          </a:p>
          <a:p>
            <a:r>
              <a:rPr lang="en-GB" dirty="0">
                <a:ea typeface="Calibri"/>
                <a:cs typeface="Calibri"/>
              </a:rPr>
              <a:t>d) If there are 41 green tiles – David would have (4 x 41 + 1) = 165 holes; Sally would have (4 x 41 + 5) = 169 holes.</a:t>
            </a:r>
          </a:p>
          <a:p>
            <a:endParaRPr lang="en-GB" dirty="0">
              <a:ea typeface="Calibri"/>
              <a:cs typeface="Calibri"/>
            </a:endParaRPr>
          </a:p>
          <a:p>
            <a:r>
              <a:rPr lang="en-GB" dirty="0">
                <a:cs typeface="Calibri"/>
              </a:rPr>
              <a:t>? Yes; Sally could use nine (plus one red tile) and David 10 (plus one orange tile). </a:t>
            </a:r>
          </a:p>
          <a:p>
            <a:endParaRPr lang="en-GB" b="0" dirty="0"/>
          </a:p>
          <a:p>
            <a:r>
              <a:rPr lang="en-GB" b="1" dirty="0"/>
              <a:t>Suggested questioning</a:t>
            </a:r>
            <a:endParaRPr lang="en-GB" b="1" dirty="0">
              <a:ea typeface="Calibri"/>
              <a:cs typeface="Calibri"/>
            </a:endParaRPr>
          </a:p>
          <a:p>
            <a:r>
              <a:rPr lang="en-GB" dirty="0">
                <a:ea typeface="Calibri"/>
                <a:cs typeface="Calibri"/>
              </a:rPr>
              <a:t>What is the same/different about the two sequences?</a:t>
            </a:r>
          </a:p>
          <a:p>
            <a:r>
              <a:rPr lang="en-GB" b="0" dirty="0">
                <a:ea typeface="Calibri"/>
                <a:cs typeface="Calibri"/>
              </a:rPr>
              <a:t>Are there ever five holes in Sally’s sequence?</a:t>
            </a:r>
          </a:p>
          <a:p>
            <a:r>
              <a:rPr lang="en-GB" b="0" dirty="0">
                <a:ea typeface="Calibri"/>
                <a:cs typeface="Calibri"/>
              </a:rPr>
              <a:t>Are there ever 17 holes in David’s sequence?</a:t>
            </a:r>
          </a:p>
          <a:p>
            <a:endParaRPr lang="en-GB" b="1" dirty="0">
              <a:cs typeface="Calibri"/>
            </a:endParaRPr>
          </a:p>
          <a:p>
            <a:r>
              <a:rPr lang="en-GB" b="1" dirty="0"/>
              <a:t>Things to think about</a:t>
            </a:r>
            <a:endParaRPr lang="en-GB" b="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a typeface="Calibri"/>
                <a:cs typeface="Calibri"/>
              </a:rPr>
              <a:t>The number tile has been used throughout this deck to explore the structure of a sequence. This task possibly takes the closest step towards the </a:t>
            </a:r>
            <a:r>
              <a:rPr lang="en-GB" b="0" i="1" dirty="0">
                <a:ea typeface="Calibri"/>
                <a:cs typeface="Calibri"/>
              </a:rPr>
              <a:t>n</a:t>
            </a:r>
            <a:r>
              <a:rPr lang="en-GB" b="0" i="0" dirty="0">
                <a:ea typeface="Calibri"/>
                <a:cs typeface="Calibri"/>
              </a:rPr>
              <a:t>th term, although at this stage we are still only expecting an informal description of the relationships. Key here is that the number of green tiles represents the pattern number (or position) and the total number of holes form the terms of the sequence itself. Y</a:t>
            </a:r>
            <a:r>
              <a:rPr lang="en-GB" dirty="0"/>
              <a:t>ou could suggest students use a tabular approach to record their thinking.</a:t>
            </a:r>
          </a:p>
          <a:p>
            <a:endParaRPr lang="en-GB" b="0"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03249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Parts of the rubric and then each question will appear separately so you can choose the pace at which to work with your class.</a:t>
            </a:r>
            <a:r>
              <a:rPr lang="en-GB" dirty="0"/>
              <a:t> </a:t>
            </a:r>
            <a:endParaRPr lang="en-GB" b="1" dirty="0"/>
          </a:p>
          <a:p>
            <a:endParaRPr lang="en-GB" b="1" dirty="0"/>
          </a:p>
          <a:p>
            <a:r>
              <a:rPr lang="en-GB" b="1" dirty="0"/>
              <a:t>Answers</a:t>
            </a:r>
            <a:endParaRPr lang="en-GB" b="1" dirty="0">
              <a:ea typeface="Calibri"/>
              <a:cs typeface="Calibri"/>
            </a:endParaRPr>
          </a:p>
          <a:p>
            <a:r>
              <a:rPr lang="en-GB" b="0" dirty="0"/>
              <a:t>a)</a:t>
            </a:r>
            <a:r>
              <a:rPr lang="en-GB" dirty="0"/>
              <a:t> Cain scores 11 and Steph scores 8 so Cain wins.</a:t>
            </a:r>
            <a:endParaRPr lang="en-GB" b="0" dirty="0">
              <a:ea typeface="Calibri"/>
              <a:cs typeface="Calibri"/>
            </a:endParaRPr>
          </a:p>
          <a:p>
            <a:r>
              <a:rPr lang="en-GB" dirty="0">
                <a:ea typeface="Calibri"/>
                <a:cs typeface="Calibri"/>
              </a:rPr>
              <a:t>b) Cain scores 39 and Steph scores 43 so Steph wins.</a:t>
            </a:r>
          </a:p>
          <a:p>
            <a:r>
              <a:rPr lang="en-GB" dirty="0">
                <a:ea typeface="Calibri"/>
                <a:cs typeface="Calibri"/>
              </a:rPr>
              <a:t>c) When </a:t>
            </a:r>
            <a:r>
              <a:rPr lang="en-GB" i="1" dirty="0">
                <a:ea typeface="Calibri"/>
                <a:cs typeface="Calibri"/>
              </a:rPr>
              <a:t>n </a:t>
            </a:r>
            <a:r>
              <a:rPr lang="en-GB" dirty="0">
                <a:ea typeface="Calibri"/>
                <a:cs typeface="Calibri"/>
              </a:rPr>
              <a:t>= 5 both players score 23 to draw.</a:t>
            </a:r>
          </a:p>
          <a:p>
            <a:endParaRPr lang="en-GB" dirty="0"/>
          </a:p>
          <a:p>
            <a:r>
              <a:rPr lang="en-GB" dirty="0">
                <a:cs typeface="Calibri"/>
              </a:rPr>
              <a:t>? Students might list the possible outcomes on a ten-sided die labelled from 0 to 9 (shown below, with the winning score for each number shown in bold).</a:t>
            </a:r>
          </a:p>
          <a:p>
            <a:r>
              <a:rPr lang="en-GB" dirty="0">
                <a:cs typeface="Calibri"/>
              </a:rPr>
              <a:t>Cain’s scores:</a:t>
            </a:r>
            <a:r>
              <a:rPr lang="en-GB" b="1" dirty="0">
                <a:cs typeface="Calibri"/>
              </a:rPr>
              <a:t> 3, 7, 11, 15, 19,</a:t>
            </a:r>
            <a:r>
              <a:rPr lang="en-GB" dirty="0">
                <a:cs typeface="Calibri"/>
              </a:rPr>
              <a:t> 23, 27, 31, 35, 39</a:t>
            </a:r>
          </a:p>
          <a:p>
            <a:r>
              <a:rPr lang="en-GB" dirty="0">
                <a:cs typeface="Calibri"/>
              </a:rPr>
              <a:t>Steph’s scores: –2, 3, 8, 13, 18, 23, </a:t>
            </a:r>
            <a:r>
              <a:rPr lang="en-GB" b="1" dirty="0">
                <a:cs typeface="Calibri"/>
              </a:rPr>
              <a:t>28, 33, 38, 43</a:t>
            </a:r>
          </a:p>
          <a:p>
            <a:r>
              <a:rPr lang="en-GB" dirty="0">
                <a:cs typeface="Calibri"/>
              </a:rPr>
              <a:t>You would therefore expect Cain to win more games (five) than Steph (four).</a:t>
            </a:r>
          </a:p>
          <a:p>
            <a:endParaRPr lang="en-GB" dirty="0">
              <a:cs typeface="Calibri"/>
            </a:endParaRPr>
          </a:p>
          <a:p>
            <a:r>
              <a:rPr lang="en-GB" b="1" dirty="0"/>
              <a:t>Suggested questioning</a:t>
            </a:r>
            <a:endParaRPr lang="en-GB" b="1" dirty="0">
              <a:ea typeface="Calibri"/>
              <a:cs typeface="Calibri"/>
            </a:endParaRPr>
          </a:p>
          <a:p>
            <a:r>
              <a:rPr lang="en-GB" b="0" dirty="0"/>
              <a:t>What is the same/different about their expressions?</a:t>
            </a:r>
          </a:p>
          <a:p>
            <a:r>
              <a:rPr lang="en-GB" b="0" dirty="0">
                <a:ea typeface="Calibri"/>
                <a:cs typeface="Calibri"/>
              </a:rPr>
              <a:t>Steph multiplies her number by more than Cain multiplies his: does this mean she will always win? Why or why not?</a:t>
            </a:r>
          </a:p>
          <a:p>
            <a:r>
              <a:rPr lang="en-GB" b="0" dirty="0">
                <a:ea typeface="Calibri"/>
                <a:cs typeface="Calibri"/>
              </a:rPr>
              <a:t>How will you write your workings?</a:t>
            </a:r>
          </a:p>
          <a:p>
            <a:endParaRPr lang="en-GB" b="1" dirty="0"/>
          </a:p>
          <a:p>
            <a:r>
              <a:rPr lang="en-GB" b="1" dirty="0"/>
              <a:t>Things to think about</a:t>
            </a:r>
          </a:p>
          <a:p>
            <a:r>
              <a:rPr lang="en-GB" b="0" dirty="0">
                <a:ea typeface="Calibri"/>
                <a:cs typeface="Calibri"/>
              </a:rPr>
              <a:t>The majority of the tasks in this deck have focused on continuing, describing and exploring the structure of sequences. Checkpoint 22 focuses on a different but nonetheless important skill: substituting values into expressions. Students might notice the connection to sequences if they write out the possible scores for the further thinking question: they will generate the first 10 terms of a sequence with each person’s expression as the </a:t>
            </a:r>
            <a:r>
              <a:rPr lang="en-GB" b="0" i="1" dirty="0">
                <a:ea typeface="Calibri"/>
                <a:cs typeface="Calibri"/>
              </a:rPr>
              <a:t>n</a:t>
            </a:r>
            <a:r>
              <a:rPr lang="en-GB" b="0" i="0" dirty="0">
                <a:ea typeface="Calibri"/>
                <a:cs typeface="Calibri"/>
              </a:rPr>
              <a:t>th term.</a:t>
            </a:r>
            <a:r>
              <a:rPr lang="en-GB" b="0" dirty="0">
                <a:ea typeface="Calibri"/>
                <a:cs typeface="Calibri"/>
              </a:rPr>
              <a:t> </a:t>
            </a:r>
          </a:p>
        </p:txBody>
      </p:sp>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dirty="0"/>
          </a:p>
        </p:txBody>
      </p:sp>
    </p:spTree>
    <p:extLst>
      <p:ext uri="{BB962C8B-B14F-4D97-AF65-F5344CB8AC3E}">
        <p14:creationId xmlns:p14="http://schemas.microsoft.com/office/powerpoint/2010/main" val="1171408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59</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28940649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This slide is animated. </a:t>
                </a:r>
                <a:r>
                  <a:rPr lang="en-GB" dirty="0"/>
                  <a:t>Each question will appear separately so you can choose the pace at which to work with your class. A printable version can be found on slide 76.</a:t>
                </a:r>
              </a:p>
              <a:p>
                <a:endParaRPr lang="en-GB" dirty="0"/>
              </a:p>
              <a:p>
                <a:r>
                  <a:rPr lang="en-GB" b="1" dirty="0"/>
                  <a:t>Answers</a:t>
                </a:r>
                <a:endParaRPr lang="en-GB" b="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a typeface="Calibri"/>
                    <a:cs typeface="Calibri"/>
                  </a:rPr>
                  <a:t>For each sequence, the full sequence is shown below. Missing numbers are in </a:t>
                </a:r>
                <a:r>
                  <a:rPr lang="en-GB" b="1" i="0" dirty="0">
                    <a:ea typeface="Calibri"/>
                    <a:cs typeface="Calibri"/>
                  </a:rPr>
                  <a:t>bold</a:t>
                </a:r>
                <a:r>
                  <a:rPr lang="en-GB" b="0" i="0" dirty="0">
                    <a:ea typeface="Calibri"/>
                    <a:cs typeface="Calibri"/>
                  </a:rPr>
                  <a:t>.</a:t>
                </a:r>
              </a:p>
              <a:p>
                <a:r>
                  <a:rPr lang="en-GB" strike="noStrike" dirty="0"/>
                  <a:t>a) 1, 5, 9, </a:t>
                </a:r>
                <a:r>
                  <a:rPr lang="en-GB" b="1" strike="noStrike" dirty="0"/>
                  <a:t>13</a:t>
                </a:r>
                <a:r>
                  <a:rPr lang="en-GB" strike="noStrike" dirty="0"/>
                  <a:t>, 17, </a:t>
                </a:r>
                <a:r>
                  <a:rPr lang="en-GB" b="1" strike="noStrike" dirty="0"/>
                  <a:t>21</a:t>
                </a:r>
                <a:r>
                  <a:rPr lang="en-GB" strike="noStrike" dirty="0"/>
                  <a:t>, </a:t>
                </a:r>
                <a:r>
                  <a:rPr lang="en-GB" b="1" strike="noStrike" dirty="0"/>
                  <a:t>25</a:t>
                </a:r>
                <a:r>
                  <a:rPr lang="en-GB" strike="noStrike" dirty="0"/>
                  <a:t>, 29 </a:t>
                </a:r>
              </a:p>
              <a:p>
                <a:r>
                  <a:rPr lang="en-GB" strike="noStrike" dirty="0"/>
                  <a:t>b) 0, </a:t>
                </a:r>
                <a:r>
                  <a:rPr lang="en-GB" b="1" strike="noStrike" dirty="0"/>
                  <a:t>0.3</a:t>
                </a:r>
                <a:r>
                  <a:rPr lang="en-GB" strike="noStrike" dirty="0"/>
                  <a:t>, </a:t>
                </a:r>
                <a:r>
                  <a:rPr lang="en-GB" b="1" strike="noStrike" dirty="0"/>
                  <a:t>0.6</a:t>
                </a:r>
                <a:r>
                  <a:rPr lang="en-GB" strike="noStrike" dirty="0"/>
                  <a:t>, 0.9, </a:t>
                </a:r>
                <a:r>
                  <a:rPr lang="en-GB" b="1" strike="noStrike" dirty="0"/>
                  <a:t>1.2</a:t>
                </a:r>
                <a:r>
                  <a:rPr lang="en-GB" strike="noStrike" dirty="0"/>
                  <a:t>, </a:t>
                </a:r>
                <a:r>
                  <a:rPr lang="en-GB" b="1" strike="noStrike" dirty="0"/>
                  <a:t>1.5</a:t>
                </a:r>
                <a:r>
                  <a:rPr lang="en-GB" strike="noStrike" dirty="0"/>
                  <a:t>, 1.8, 2.1 </a:t>
                </a:r>
              </a:p>
              <a:p>
                <a:r>
                  <a:rPr lang="en-GB" strike="noStrike" dirty="0"/>
                  <a:t>c) -1, 3, </a:t>
                </a:r>
                <a:r>
                  <a:rPr lang="en-GB" b="1" strike="noStrike" dirty="0"/>
                  <a:t>7</a:t>
                </a:r>
                <a:r>
                  <a:rPr lang="en-GB" strike="noStrike" dirty="0"/>
                  <a:t>, 11, </a:t>
                </a:r>
                <a:r>
                  <a:rPr lang="en-GB" b="1" strike="noStrike" dirty="0"/>
                  <a:t>15</a:t>
                </a:r>
                <a:r>
                  <a:rPr lang="en-GB" strike="noStrike" dirty="0"/>
                  <a:t>, </a:t>
                </a:r>
                <a:r>
                  <a:rPr lang="en-GB" b="1" strike="noStrike" dirty="0"/>
                  <a:t>19</a:t>
                </a:r>
                <a:r>
                  <a:rPr lang="en-GB" strike="noStrike" dirty="0"/>
                  <a:t>, </a:t>
                </a:r>
                <a:r>
                  <a:rPr lang="en-GB" b="1" strike="noStrike" dirty="0"/>
                  <a:t>23</a:t>
                </a:r>
                <a:r>
                  <a:rPr lang="en-GB" strike="noStrike" dirty="0"/>
                  <a:t>, 27 </a:t>
                </a:r>
              </a:p>
              <a:p>
                <a:r>
                  <a:rPr lang="en-GB" strike="noStrike" dirty="0"/>
                  <a:t>d) </a:t>
                </a:r>
                <a:r>
                  <a:rPr lang="en-GB" b="1" strike="noStrike" dirty="0"/>
                  <a:t>-8</a:t>
                </a:r>
                <a:r>
                  <a:rPr lang="en-GB" strike="noStrike" dirty="0"/>
                  <a:t>, </a:t>
                </a:r>
                <a:r>
                  <a:rPr lang="en-GB" b="1" strike="noStrike" dirty="0"/>
                  <a:t>-2</a:t>
                </a:r>
                <a:r>
                  <a:rPr lang="en-GB" strike="noStrike" dirty="0"/>
                  <a:t>, </a:t>
                </a:r>
                <a:r>
                  <a:rPr lang="en-GB" b="1" strike="noStrike" dirty="0"/>
                  <a:t>4</a:t>
                </a:r>
                <a:r>
                  <a:rPr lang="en-GB" strike="noStrike" dirty="0"/>
                  <a:t>, </a:t>
                </a:r>
                <a:r>
                  <a:rPr lang="en-GB" b="1" strike="noStrike" dirty="0"/>
                  <a:t>10</a:t>
                </a:r>
                <a:r>
                  <a:rPr lang="en-GB" strike="noStrike" dirty="0"/>
                  <a:t>, </a:t>
                </a:r>
                <a:r>
                  <a:rPr lang="en-GB" b="1" strike="noStrike" dirty="0"/>
                  <a:t>16</a:t>
                </a:r>
                <a:r>
                  <a:rPr lang="en-GB" strike="noStrike" dirty="0"/>
                  <a:t>, 22, 28, 34 </a:t>
                </a:r>
              </a:p>
              <a:p>
                <a:r>
                  <a:rPr lang="en-GB" strike="noStrike" dirty="0">
                    <a:cs typeface="Calibri"/>
                  </a:rPr>
                  <a:t>e) </a:t>
                </a:r>
                <a14:m>
                  <m:oMath xmlns:m="http://schemas.openxmlformats.org/officeDocument/2006/math">
                    <m:box>
                      <m:boxPr>
                        <m:ctrlPr>
                          <a:rPr lang="en-GB" b="1" i="1" strike="noStrike" smtClean="0">
                            <a:latin typeface="Cambria Math" panose="02040503050406030204" pitchFamily="18" charset="0"/>
                            <a:cs typeface="Calibri"/>
                          </a:rPr>
                        </m:ctrlPr>
                      </m:boxPr>
                      <m:e>
                        <m:argPr>
                          <m:argSz m:val="-1"/>
                        </m:argPr>
                        <m:f>
                          <m:fPr>
                            <m:ctrlPr>
                              <a:rPr lang="en-GB" b="1" i="1" strike="noStrike" smtClean="0">
                                <a:latin typeface="Cambria Math" panose="02040503050406030204" pitchFamily="18" charset="0"/>
                                <a:cs typeface="Calibri"/>
                              </a:rPr>
                            </m:ctrlPr>
                          </m:fPr>
                          <m:num>
                            <m:r>
                              <a:rPr lang="en-GB" b="1" i="1" strike="noStrike" smtClean="0">
                                <a:latin typeface="Cambria Math" panose="02040503050406030204" pitchFamily="18" charset="0"/>
                                <a:cs typeface="Calibri"/>
                              </a:rPr>
                              <m:t>𝟐</m:t>
                            </m:r>
                          </m:num>
                          <m:den>
                            <m:r>
                              <a:rPr lang="en-GB" b="1" i="1" strike="noStrike" smtClean="0">
                                <a:latin typeface="Cambria Math" panose="02040503050406030204" pitchFamily="18" charset="0"/>
                                <a:cs typeface="Calibri"/>
                              </a:rPr>
                              <m:t>𝟑</m:t>
                            </m:r>
                          </m:den>
                        </m:f>
                      </m:e>
                    </m:box>
                  </m:oMath>
                </a14:m>
                <a:r>
                  <a:rPr lang="en-GB" strike="noStrike" dirty="0">
                    <a:cs typeface="Calibri"/>
                  </a:rPr>
                  <a:t>, </a:t>
                </a:r>
                <a14:m>
                  <m:oMath xmlns:m="http://schemas.openxmlformats.org/officeDocument/2006/math">
                    <m:box>
                      <m:boxPr>
                        <m:ctrlPr>
                          <a:rPr lang="en-GB" i="1" strike="noStrike" smtClean="0">
                            <a:latin typeface="Cambria Math" panose="02040503050406030204" pitchFamily="18" charset="0"/>
                            <a:cs typeface="Calibri"/>
                          </a:rPr>
                        </m:ctrlPr>
                      </m:boxPr>
                      <m:e>
                        <m:argPr>
                          <m:argSz m:val="-1"/>
                        </m:argPr>
                        <m:f>
                          <m:fPr>
                            <m:ctrlPr>
                              <a:rPr lang="en-GB" i="1" strike="noStrike" smtClean="0">
                                <a:latin typeface="Cambria Math" panose="02040503050406030204" pitchFamily="18" charset="0"/>
                                <a:cs typeface="Calibri"/>
                              </a:rPr>
                            </m:ctrlPr>
                          </m:fPr>
                          <m:num>
                            <m:r>
                              <a:rPr lang="en-GB" b="0" i="1" strike="noStrike" smtClean="0">
                                <a:latin typeface="Cambria Math" panose="02040503050406030204" pitchFamily="18" charset="0"/>
                                <a:cs typeface="Calibri"/>
                              </a:rPr>
                              <m:t>4</m:t>
                            </m:r>
                          </m:num>
                          <m:den>
                            <m:r>
                              <a:rPr lang="en-GB" b="0" i="1" strike="noStrike" smtClean="0">
                                <a:latin typeface="Cambria Math" panose="02040503050406030204" pitchFamily="18" charset="0"/>
                                <a:cs typeface="Calibri"/>
                              </a:rPr>
                              <m:t>3</m:t>
                            </m:r>
                          </m:den>
                        </m:f>
                      </m:e>
                    </m:box>
                  </m:oMath>
                </a14:m>
                <a:r>
                  <a:rPr lang="en-GB" strike="noStrike" dirty="0">
                    <a:cs typeface="Calibri"/>
                  </a:rPr>
                  <a:t>, 2, </a:t>
                </a:r>
                <a14:m>
                  <m:oMath xmlns:m="http://schemas.openxmlformats.org/officeDocument/2006/math">
                    <m:box>
                      <m:boxPr>
                        <m:ctrlPr>
                          <a:rPr lang="en-GB" i="1" strike="noStrike" smtClean="0">
                            <a:latin typeface="Cambria Math" panose="02040503050406030204" pitchFamily="18" charset="0"/>
                            <a:cs typeface="Calibri"/>
                          </a:rPr>
                        </m:ctrlPr>
                      </m:boxPr>
                      <m:e>
                        <m:argPr>
                          <m:argSz m:val="-1"/>
                        </m:argPr>
                        <m:f>
                          <m:fPr>
                            <m:ctrlPr>
                              <a:rPr lang="en-GB" b="1" i="1" strike="noStrike" smtClean="0">
                                <a:latin typeface="Cambria Math" panose="02040503050406030204" pitchFamily="18" charset="0"/>
                                <a:cs typeface="Calibri"/>
                              </a:rPr>
                            </m:ctrlPr>
                          </m:fPr>
                          <m:num>
                            <m:r>
                              <a:rPr lang="en-GB" b="1" i="1" strike="noStrike" smtClean="0">
                                <a:latin typeface="Cambria Math" panose="02040503050406030204" pitchFamily="18" charset="0"/>
                                <a:cs typeface="Calibri"/>
                              </a:rPr>
                              <m:t>𝟖</m:t>
                            </m:r>
                          </m:num>
                          <m:den>
                            <m:r>
                              <a:rPr lang="en-GB" b="1" i="1" strike="noStrike" smtClean="0">
                                <a:latin typeface="Cambria Math" panose="02040503050406030204" pitchFamily="18" charset="0"/>
                                <a:cs typeface="Calibri"/>
                              </a:rPr>
                              <m:t>𝟑</m:t>
                            </m:r>
                          </m:den>
                        </m:f>
                      </m:e>
                    </m:box>
                  </m:oMath>
                </a14:m>
                <a:r>
                  <a:rPr lang="en-GB" strike="noStrike" dirty="0">
                    <a:cs typeface="Calibri"/>
                  </a:rPr>
                  <a:t>, </a:t>
                </a:r>
                <a14:m>
                  <m:oMath xmlns:m="http://schemas.openxmlformats.org/officeDocument/2006/math">
                    <m:box>
                      <m:boxPr>
                        <m:ctrlPr>
                          <a:rPr lang="en-GB" i="1" strike="noStrike" smtClean="0">
                            <a:latin typeface="Cambria Math" panose="02040503050406030204" pitchFamily="18" charset="0"/>
                            <a:cs typeface="Calibri"/>
                          </a:rPr>
                        </m:ctrlPr>
                      </m:boxPr>
                      <m:e>
                        <m:argPr>
                          <m:argSz m:val="-1"/>
                        </m:argPr>
                        <m:f>
                          <m:fPr>
                            <m:ctrlPr>
                              <a:rPr lang="en-GB" b="1" i="1" strike="noStrike" smtClean="0">
                                <a:latin typeface="Cambria Math" panose="02040503050406030204" pitchFamily="18" charset="0"/>
                                <a:cs typeface="Calibri"/>
                              </a:rPr>
                            </m:ctrlPr>
                          </m:fPr>
                          <m:num>
                            <m:r>
                              <a:rPr lang="en-GB" b="1" i="1" strike="noStrike" smtClean="0">
                                <a:latin typeface="Cambria Math" panose="02040503050406030204" pitchFamily="18" charset="0"/>
                                <a:cs typeface="Calibri"/>
                              </a:rPr>
                              <m:t>𝟏𝟎</m:t>
                            </m:r>
                          </m:num>
                          <m:den>
                            <m:r>
                              <a:rPr lang="en-GB" b="1" i="1" strike="noStrike" smtClean="0">
                                <a:latin typeface="Cambria Math" panose="02040503050406030204" pitchFamily="18" charset="0"/>
                                <a:cs typeface="Calibri"/>
                              </a:rPr>
                              <m:t>𝟑</m:t>
                            </m:r>
                          </m:den>
                        </m:f>
                      </m:e>
                    </m:box>
                  </m:oMath>
                </a14:m>
                <a:r>
                  <a:rPr lang="en-GB" strike="noStrike" dirty="0">
                    <a:cs typeface="Calibri"/>
                  </a:rPr>
                  <a:t>,</a:t>
                </a:r>
                <a:r>
                  <a:rPr lang="en-GB" strike="noStrike" baseline="0" dirty="0">
                    <a:cs typeface="Calibri"/>
                  </a:rPr>
                  <a:t> </a:t>
                </a:r>
                <a:r>
                  <a:rPr lang="en-GB" b="1" strike="noStrike" baseline="0" dirty="0">
                    <a:cs typeface="Calibri"/>
                  </a:rPr>
                  <a:t>4</a:t>
                </a:r>
                <a:r>
                  <a:rPr lang="en-GB" strike="noStrike" dirty="0">
                    <a:cs typeface="Calibri"/>
                  </a:rPr>
                  <a:t>, </a:t>
                </a:r>
                <a14:m>
                  <m:oMath xmlns:m="http://schemas.openxmlformats.org/officeDocument/2006/math">
                    <m:box>
                      <m:boxPr>
                        <m:ctrlPr>
                          <a:rPr lang="en-GB" i="1" strike="noStrike" smtClean="0">
                            <a:latin typeface="Cambria Math" panose="02040503050406030204" pitchFamily="18" charset="0"/>
                            <a:cs typeface="Calibri"/>
                          </a:rPr>
                        </m:ctrlPr>
                      </m:boxPr>
                      <m:e>
                        <m:argPr>
                          <m:argSz m:val="-1"/>
                        </m:argPr>
                        <m:f>
                          <m:fPr>
                            <m:ctrlPr>
                              <a:rPr lang="en-GB" b="1" i="1" strike="noStrike" smtClean="0">
                                <a:latin typeface="Cambria Math" panose="02040503050406030204" pitchFamily="18" charset="0"/>
                                <a:cs typeface="Calibri"/>
                              </a:rPr>
                            </m:ctrlPr>
                          </m:fPr>
                          <m:num>
                            <m:r>
                              <a:rPr lang="en-GB" b="1" i="1" strike="noStrike" smtClean="0">
                                <a:latin typeface="Cambria Math" panose="02040503050406030204" pitchFamily="18" charset="0"/>
                                <a:cs typeface="Calibri"/>
                              </a:rPr>
                              <m:t>𝟏𝟒</m:t>
                            </m:r>
                          </m:num>
                          <m:den>
                            <m:r>
                              <a:rPr lang="en-GB" b="1" i="1" strike="noStrike" smtClean="0">
                                <a:latin typeface="Cambria Math" panose="02040503050406030204" pitchFamily="18" charset="0"/>
                                <a:cs typeface="Calibri"/>
                              </a:rPr>
                              <m:t>𝟑</m:t>
                            </m:r>
                          </m:den>
                        </m:f>
                      </m:e>
                    </m:box>
                  </m:oMath>
                </a14:m>
                <a:r>
                  <a:rPr lang="en-GB" strike="noStrike" dirty="0">
                    <a:cs typeface="Calibri"/>
                  </a:rPr>
                  <a:t>, </a:t>
                </a:r>
                <a14:m>
                  <m:oMath xmlns:m="http://schemas.openxmlformats.org/officeDocument/2006/math">
                    <m:box>
                      <m:boxPr>
                        <m:ctrlPr>
                          <a:rPr lang="en-GB" i="1" strike="noStrike" smtClean="0">
                            <a:latin typeface="Cambria Math" panose="02040503050406030204" pitchFamily="18" charset="0"/>
                            <a:cs typeface="Calibri"/>
                          </a:rPr>
                        </m:ctrlPr>
                      </m:boxPr>
                      <m:e>
                        <m:argPr>
                          <m:argSz m:val="-1"/>
                        </m:argPr>
                        <m:f>
                          <m:fPr>
                            <m:ctrlPr>
                              <a:rPr lang="en-GB" b="1" i="1" strike="noStrike" smtClean="0">
                                <a:latin typeface="Cambria Math" panose="02040503050406030204" pitchFamily="18" charset="0"/>
                                <a:cs typeface="Calibri"/>
                              </a:rPr>
                            </m:ctrlPr>
                          </m:fPr>
                          <m:num>
                            <m:r>
                              <a:rPr lang="en-GB" b="1" i="1" strike="noStrike" smtClean="0">
                                <a:latin typeface="Cambria Math" panose="02040503050406030204" pitchFamily="18" charset="0"/>
                                <a:cs typeface="Calibri"/>
                              </a:rPr>
                              <m:t>𝟏𝟔</m:t>
                            </m:r>
                          </m:num>
                          <m:den>
                            <m:r>
                              <a:rPr lang="en-GB" b="1" i="1" strike="noStrike" smtClean="0">
                                <a:latin typeface="Cambria Math" panose="02040503050406030204" pitchFamily="18" charset="0"/>
                                <a:cs typeface="Calibri"/>
                              </a:rPr>
                              <m:t>𝟑</m:t>
                            </m:r>
                          </m:den>
                        </m:f>
                      </m:e>
                    </m:box>
                  </m:oMath>
                </a14:m>
                <a:endParaRPr lang="en-GB" b="1" strike="noStrike" dirty="0">
                  <a:cs typeface="Calibri"/>
                </a:endParaRPr>
              </a:p>
              <a:p>
                <a:endParaRPr lang="en-GB" strike="noStrike" dirty="0">
                  <a:ea typeface="Calibri"/>
                  <a:cs typeface="Calibri"/>
                </a:endParaRPr>
              </a:p>
              <a:p>
                <a:r>
                  <a:rPr lang="en-GB" strike="noStrike" dirty="0">
                    <a:ea typeface="Calibri"/>
                    <a:cs typeface="Calibri"/>
                  </a:rPr>
                  <a:t>? Students’ answers may vary. As long as they give two numbers and they know that they are equal steps, then the rest of the sequence can be generated. </a:t>
                </a:r>
                <a:endParaRPr lang="en-GB" strike="noStrike" dirty="0"/>
              </a:p>
              <a:p>
                <a:endParaRPr lang="en-GB" dirty="0"/>
              </a:p>
              <a:p>
                <a:r>
                  <a:rPr lang="en-GB" b="1" dirty="0"/>
                  <a:t>Suggested questioning</a:t>
                </a:r>
                <a:endParaRPr lang="en-GB" b="1" dirty="0">
                  <a:ea typeface="Calibri"/>
                  <a:cs typeface="Calibri"/>
                </a:endParaRPr>
              </a:p>
              <a:p>
                <a:r>
                  <a:rPr lang="en-GB" dirty="0"/>
                  <a:t>Where did you start to find the missing numbers?</a:t>
                </a:r>
                <a:endParaRPr lang="en-GB" dirty="0">
                  <a:ea typeface="Calibri"/>
                  <a:cs typeface="Calibri"/>
                </a:endParaRPr>
              </a:p>
              <a:p>
                <a:r>
                  <a:rPr lang="en-GB" dirty="0"/>
                  <a:t>Did you use the same strategy in all parts of the question?</a:t>
                </a:r>
                <a:endParaRPr lang="en-GB" dirty="0">
                  <a:ea typeface="Calibri"/>
                  <a:cs typeface="Calibri"/>
                </a:endParaRPr>
              </a:p>
              <a:p>
                <a:endParaRPr lang="en-GB" dirty="0"/>
              </a:p>
              <a:p>
                <a:r>
                  <a:rPr lang="en-GB" b="1" dirty="0"/>
                  <a:t>Things to think about</a:t>
                </a:r>
                <a:endParaRPr lang="en-GB" b="1" dirty="0">
                  <a:ea typeface="Calibri"/>
                  <a:cs typeface="Calibri"/>
                </a:endParaRPr>
              </a:p>
              <a:p>
                <a:r>
                  <a:rPr lang="en-GB" dirty="0"/>
                  <a:t>Additional activity A is possibly the simplest task in this deck. It uses a similar representation to Checkpoint 3 but, rather than asking students to reason about which are possible, all of them are possible – students simply need to fill in the missing numbers. Use this task if students find Checkpoint 3 challenging or struggle with identifying missing numbers where the gaps are greater than one (which might also be picked up in Checkpoints 2 or 8 ). Students need to build on similar skills to writing fractions on the number line. It relies on an awareness that they need to split the difference by the number of ‘jumps’ not the number of missing numbers. For example, for part b there are two numbers missing on the arrows from 0.9 to 1.8. This is equivalent to three jumps of the same value.</a:t>
                </a:r>
                <a:endParaRPr lang="en-GB" dirty="0">
                  <a:ea typeface="Calibri"/>
                  <a:cs typeface="Calibri"/>
                </a:endParaRPr>
              </a:p>
            </p:txBody>
          </p:sp>
        </mc:Choice>
        <mc:Fallback xmlns="">
          <p:sp>
            <p:nvSpPr>
              <p:cNvPr id="3" name="Notes Placeholder 2"/>
              <p:cNvSpPr>
                <a:spLocks noGrp="1"/>
              </p:cNvSpPr>
              <p:nvPr>
                <p:ph type="body" idx="1"/>
              </p:nvPr>
            </p:nvSpPr>
            <p:spPr/>
            <p:txBody>
              <a:bodyPr/>
              <a:lstStyle/>
              <a:p>
                <a:r>
                  <a:rPr lang="en-GB" b="1" dirty="0"/>
                  <a:t>This slide is animated. </a:t>
                </a:r>
                <a:r>
                  <a:rPr lang="en-GB" dirty="0"/>
                  <a:t>Each question will appear separately so you can choose the pace at which to work with your class. A printable version can be found on slide 76.</a:t>
                </a:r>
              </a:p>
              <a:p>
                <a:endParaRPr lang="en-GB" dirty="0"/>
              </a:p>
              <a:p>
                <a:r>
                  <a:rPr lang="en-GB" b="1" dirty="0"/>
                  <a:t>Answers</a:t>
                </a:r>
                <a:endParaRPr lang="en-GB" b="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a typeface="Calibri"/>
                    <a:cs typeface="Calibri"/>
                  </a:rPr>
                  <a:t>For each sequence, the full sequence is shown below. Missing numbers are in </a:t>
                </a:r>
                <a:r>
                  <a:rPr lang="en-GB" b="1" i="0" dirty="0">
                    <a:ea typeface="Calibri"/>
                    <a:cs typeface="Calibri"/>
                  </a:rPr>
                  <a:t>bold</a:t>
                </a:r>
                <a:r>
                  <a:rPr lang="en-GB" b="0" i="0" dirty="0">
                    <a:ea typeface="Calibri"/>
                    <a:cs typeface="Calibri"/>
                  </a:rPr>
                  <a:t>.</a:t>
                </a:r>
              </a:p>
              <a:p>
                <a:r>
                  <a:rPr lang="en-GB" strike="noStrike" dirty="0"/>
                  <a:t>a) 1, 5, 9, </a:t>
                </a:r>
                <a:r>
                  <a:rPr lang="en-GB" b="1" strike="noStrike" dirty="0"/>
                  <a:t>13</a:t>
                </a:r>
                <a:r>
                  <a:rPr lang="en-GB" strike="noStrike" dirty="0"/>
                  <a:t>, 17, </a:t>
                </a:r>
                <a:r>
                  <a:rPr lang="en-GB" b="1" strike="noStrike" dirty="0"/>
                  <a:t>21</a:t>
                </a:r>
                <a:r>
                  <a:rPr lang="en-GB" strike="noStrike" dirty="0"/>
                  <a:t>, </a:t>
                </a:r>
                <a:r>
                  <a:rPr lang="en-GB" b="1" strike="noStrike" dirty="0"/>
                  <a:t>25</a:t>
                </a:r>
                <a:r>
                  <a:rPr lang="en-GB" strike="noStrike" dirty="0"/>
                  <a:t>, 29 </a:t>
                </a:r>
              </a:p>
              <a:p>
                <a:r>
                  <a:rPr lang="en-GB" strike="noStrike" dirty="0"/>
                  <a:t>b) 0, </a:t>
                </a:r>
                <a:r>
                  <a:rPr lang="en-GB" b="1" strike="noStrike" dirty="0"/>
                  <a:t>0.3</a:t>
                </a:r>
                <a:r>
                  <a:rPr lang="en-GB" strike="noStrike" dirty="0"/>
                  <a:t>, </a:t>
                </a:r>
                <a:r>
                  <a:rPr lang="en-GB" b="1" strike="noStrike" dirty="0"/>
                  <a:t>0.6</a:t>
                </a:r>
                <a:r>
                  <a:rPr lang="en-GB" strike="noStrike" dirty="0"/>
                  <a:t>, 0.9, </a:t>
                </a:r>
                <a:r>
                  <a:rPr lang="en-GB" b="1" strike="noStrike" dirty="0"/>
                  <a:t>1.2</a:t>
                </a:r>
                <a:r>
                  <a:rPr lang="en-GB" strike="noStrike" dirty="0"/>
                  <a:t>, </a:t>
                </a:r>
                <a:r>
                  <a:rPr lang="en-GB" b="1" strike="noStrike" dirty="0"/>
                  <a:t>1.5</a:t>
                </a:r>
                <a:r>
                  <a:rPr lang="en-GB" strike="noStrike" dirty="0"/>
                  <a:t>, 1.8, 2.1 </a:t>
                </a:r>
              </a:p>
              <a:p>
                <a:r>
                  <a:rPr lang="en-GB" strike="noStrike" dirty="0"/>
                  <a:t>c) -1, 3, </a:t>
                </a:r>
                <a:r>
                  <a:rPr lang="en-GB" b="1" strike="noStrike" dirty="0"/>
                  <a:t>7</a:t>
                </a:r>
                <a:r>
                  <a:rPr lang="en-GB" strike="noStrike" dirty="0"/>
                  <a:t>, 11, </a:t>
                </a:r>
                <a:r>
                  <a:rPr lang="en-GB" b="1" strike="noStrike" dirty="0"/>
                  <a:t>15</a:t>
                </a:r>
                <a:r>
                  <a:rPr lang="en-GB" strike="noStrike" dirty="0"/>
                  <a:t>, </a:t>
                </a:r>
                <a:r>
                  <a:rPr lang="en-GB" b="1" strike="noStrike" dirty="0"/>
                  <a:t>19</a:t>
                </a:r>
                <a:r>
                  <a:rPr lang="en-GB" strike="noStrike" dirty="0"/>
                  <a:t>, </a:t>
                </a:r>
                <a:r>
                  <a:rPr lang="en-GB" b="1" strike="noStrike" dirty="0"/>
                  <a:t>23</a:t>
                </a:r>
                <a:r>
                  <a:rPr lang="en-GB" strike="noStrike" dirty="0"/>
                  <a:t>, 27 </a:t>
                </a:r>
              </a:p>
              <a:p>
                <a:r>
                  <a:rPr lang="en-GB" strike="noStrike" dirty="0"/>
                  <a:t>d) </a:t>
                </a:r>
                <a:r>
                  <a:rPr lang="en-GB" b="1" strike="noStrike" dirty="0"/>
                  <a:t>-8</a:t>
                </a:r>
                <a:r>
                  <a:rPr lang="en-GB" strike="noStrike" dirty="0"/>
                  <a:t>, </a:t>
                </a:r>
                <a:r>
                  <a:rPr lang="en-GB" b="1" strike="noStrike" dirty="0"/>
                  <a:t>-2</a:t>
                </a:r>
                <a:r>
                  <a:rPr lang="en-GB" strike="noStrike" dirty="0"/>
                  <a:t>, </a:t>
                </a:r>
                <a:r>
                  <a:rPr lang="en-GB" b="1" strike="noStrike" dirty="0"/>
                  <a:t>4</a:t>
                </a:r>
                <a:r>
                  <a:rPr lang="en-GB" strike="noStrike" dirty="0"/>
                  <a:t>, </a:t>
                </a:r>
                <a:r>
                  <a:rPr lang="en-GB" b="1" strike="noStrike" dirty="0"/>
                  <a:t>10</a:t>
                </a:r>
                <a:r>
                  <a:rPr lang="en-GB" strike="noStrike" dirty="0"/>
                  <a:t>, </a:t>
                </a:r>
                <a:r>
                  <a:rPr lang="en-GB" b="1" strike="noStrike" dirty="0"/>
                  <a:t>16</a:t>
                </a:r>
                <a:r>
                  <a:rPr lang="en-GB" strike="noStrike" dirty="0"/>
                  <a:t>, 22, 28, 34 </a:t>
                </a:r>
              </a:p>
              <a:p>
                <a:r>
                  <a:rPr lang="en-GB" strike="noStrike" dirty="0">
                    <a:cs typeface="Calibri"/>
                  </a:rPr>
                  <a:t>e) </a:t>
                </a:r>
                <a:r>
                  <a:rPr lang="en-GB" b="1" i="0" strike="noStrike">
                    <a:latin typeface="Cambria Math" panose="02040503050406030204" pitchFamily="18" charset="0"/>
                    <a:cs typeface="Calibri"/>
                  </a:rPr>
                  <a:t>□(64&amp;𝟐/𝟑)</a:t>
                </a:r>
                <a:r>
                  <a:rPr lang="en-GB" strike="noStrike" dirty="0">
                    <a:cs typeface="Calibri"/>
                  </a:rPr>
                  <a:t>, </a:t>
                </a:r>
                <a:r>
                  <a:rPr lang="en-GB" i="0" strike="noStrike">
                    <a:latin typeface="Cambria Math" panose="02040503050406030204" pitchFamily="18" charset="0"/>
                    <a:cs typeface="Calibri"/>
                  </a:rPr>
                  <a:t>□(64&amp;</a:t>
                </a:r>
                <a:r>
                  <a:rPr lang="en-GB" b="0" i="0" strike="noStrike">
                    <a:latin typeface="Cambria Math" panose="02040503050406030204" pitchFamily="18" charset="0"/>
                    <a:cs typeface="Calibri"/>
                  </a:rPr>
                  <a:t>4/3)</a:t>
                </a:r>
                <a:r>
                  <a:rPr lang="en-GB" strike="noStrike" dirty="0">
                    <a:cs typeface="Calibri"/>
                  </a:rPr>
                  <a:t>, 2, </a:t>
                </a:r>
                <a:r>
                  <a:rPr lang="en-GB" i="0" strike="noStrike">
                    <a:latin typeface="Cambria Math" panose="02040503050406030204" pitchFamily="18" charset="0"/>
                    <a:cs typeface="Calibri"/>
                  </a:rPr>
                  <a:t>□(64&amp;</a:t>
                </a:r>
                <a:r>
                  <a:rPr lang="en-GB" b="1" i="0" strike="noStrike">
                    <a:latin typeface="Cambria Math" panose="02040503050406030204" pitchFamily="18" charset="0"/>
                    <a:cs typeface="Calibri"/>
                  </a:rPr>
                  <a:t>𝟖/𝟑)</a:t>
                </a:r>
                <a:r>
                  <a:rPr lang="en-GB" strike="noStrike" dirty="0">
                    <a:cs typeface="Calibri"/>
                  </a:rPr>
                  <a:t>, </a:t>
                </a:r>
                <a:r>
                  <a:rPr lang="en-GB" i="0" strike="noStrike">
                    <a:latin typeface="Cambria Math" panose="02040503050406030204" pitchFamily="18" charset="0"/>
                    <a:cs typeface="Calibri"/>
                  </a:rPr>
                  <a:t>□(64&amp;</a:t>
                </a:r>
                <a:r>
                  <a:rPr lang="en-GB" b="1" i="0" strike="noStrike">
                    <a:latin typeface="Cambria Math" panose="02040503050406030204" pitchFamily="18" charset="0"/>
                    <a:cs typeface="Calibri"/>
                  </a:rPr>
                  <a:t>𝟏𝟎/𝟑)</a:t>
                </a:r>
                <a:r>
                  <a:rPr lang="en-GB" strike="noStrike" dirty="0">
                    <a:cs typeface="Calibri"/>
                  </a:rPr>
                  <a:t>,</a:t>
                </a:r>
                <a:r>
                  <a:rPr lang="en-GB" strike="noStrike" baseline="0" dirty="0">
                    <a:cs typeface="Calibri"/>
                  </a:rPr>
                  <a:t> </a:t>
                </a:r>
                <a:r>
                  <a:rPr lang="en-GB" b="1" strike="noStrike" baseline="0" dirty="0">
                    <a:cs typeface="Calibri"/>
                  </a:rPr>
                  <a:t>4</a:t>
                </a:r>
                <a:r>
                  <a:rPr lang="en-GB" strike="noStrike" dirty="0">
                    <a:cs typeface="Calibri"/>
                  </a:rPr>
                  <a:t>, </a:t>
                </a:r>
                <a:r>
                  <a:rPr lang="en-GB" i="0" strike="noStrike">
                    <a:latin typeface="Cambria Math" panose="02040503050406030204" pitchFamily="18" charset="0"/>
                    <a:cs typeface="Calibri"/>
                  </a:rPr>
                  <a:t>□(64&amp;</a:t>
                </a:r>
                <a:r>
                  <a:rPr lang="en-GB" b="1" i="0" strike="noStrike">
                    <a:latin typeface="Cambria Math" panose="02040503050406030204" pitchFamily="18" charset="0"/>
                    <a:cs typeface="Calibri"/>
                  </a:rPr>
                  <a:t>𝟏𝟒/𝟑)</a:t>
                </a:r>
                <a:r>
                  <a:rPr lang="en-GB" strike="noStrike" dirty="0">
                    <a:cs typeface="Calibri"/>
                  </a:rPr>
                  <a:t>, </a:t>
                </a:r>
                <a:r>
                  <a:rPr lang="en-GB" i="0" strike="noStrike">
                    <a:latin typeface="Cambria Math" panose="02040503050406030204" pitchFamily="18" charset="0"/>
                    <a:cs typeface="Calibri"/>
                  </a:rPr>
                  <a:t>□(64&amp;</a:t>
                </a:r>
                <a:r>
                  <a:rPr lang="en-GB" b="1" i="0" strike="noStrike">
                    <a:latin typeface="Cambria Math" panose="02040503050406030204" pitchFamily="18" charset="0"/>
                    <a:cs typeface="Calibri"/>
                  </a:rPr>
                  <a:t>𝟏𝟔/𝟑)</a:t>
                </a:r>
                <a:endParaRPr lang="en-GB" b="1" strike="noStrike" dirty="0">
                  <a:cs typeface="Calibri"/>
                </a:endParaRPr>
              </a:p>
              <a:p>
                <a:endParaRPr lang="en-GB" strike="noStrike" dirty="0">
                  <a:ea typeface="Calibri"/>
                  <a:cs typeface="Calibri"/>
                </a:endParaRPr>
              </a:p>
              <a:p>
                <a:r>
                  <a:rPr lang="en-GB" strike="noStrike" dirty="0">
                    <a:ea typeface="Calibri"/>
                    <a:cs typeface="Calibri"/>
                  </a:rPr>
                  <a:t>? Students’ answers may vary. As long as they give two numbers and they know that they are equal steps, then the rest of the sequence can be generated. </a:t>
                </a:r>
                <a:endParaRPr lang="en-GB" strike="noStrike" dirty="0"/>
              </a:p>
              <a:p>
                <a:endParaRPr lang="en-GB" dirty="0"/>
              </a:p>
              <a:p>
                <a:r>
                  <a:rPr lang="en-GB" b="1" dirty="0"/>
                  <a:t>Suggested questioning</a:t>
                </a:r>
                <a:endParaRPr lang="en-GB" b="1" dirty="0">
                  <a:ea typeface="Calibri"/>
                  <a:cs typeface="Calibri"/>
                </a:endParaRPr>
              </a:p>
              <a:p>
                <a:r>
                  <a:rPr lang="en-GB" dirty="0"/>
                  <a:t>Where did you start to find the missing numbers?</a:t>
                </a:r>
                <a:endParaRPr lang="en-GB" dirty="0">
                  <a:ea typeface="Calibri"/>
                  <a:cs typeface="Calibri"/>
                </a:endParaRPr>
              </a:p>
              <a:p>
                <a:r>
                  <a:rPr lang="en-GB" dirty="0"/>
                  <a:t>Did you use the same strategy in all parts of the question?</a:t>
                </a:r>
                <a:endParaRPr lang="en-GB" dirty="0">
                  <a:ea typeface="Calibri"/>
                  <a:cs typeface="Calibri"/>
                </a:endParaRPr>
              </a:p>
              <a:p>
                <a:endParaRPr lang="en-GB" dirty="0"/>
              </a:p>
              <a:p>
                <a:r>
                  <a:rPr lang="en-GB" b="1" dirty="0"/>
                  <a:t>Things to think about</a:t>
                </a:r>
                <a:endParaRPr lang="en-GB" b="1" dirty="0">
                  <a:ea typeface="Calibri"/>
                  <a:cs typeface="Calibri"/>
                </a:endParaRPr>
              </a:p>
              <a:p>
                <a:r>
                  <a:rPr lang="en-GB" dirty="0"/>
                  <a:t>Additional activity A is possibly the simplest task in this deck. It uses a similar representation to Checkpoint 3 but, rather than asking students to reason about which are possible, all of them are possible – students simply need to fill in the missing numbers. Use this task if students find Checkpoint 3 challenging or struggle with identifying missing numbers where the gaps are greater than one (which might also be picked up in Checkpoints 2 or 8 ). Students need to build on similar skills to writing fractions on the number line. It relies on an awareness that they need to split the difference by the number of ‘jumps’ not the number of missing numbers. For example, for part b there are two numbers missing on the arrows from 0.9 to 1.8. This is equivalent to three jumps of the same value.</a:t>
                </a:r>
                <a:endParaRPr lang="en-GB" dirty="0">
                  <a:ea typeface="Calibri"/>
                  <a:cs typeface="Calibri"/>
                </a:endParaRP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dirty="0"/>
          </a:p>
        </p:txBody>
      </p:sp>
    </p:spTree>
    <p:extLst>
      <p:ext uri="{BB962C8B-B14F-4D97-AF65-F5344CB8AC3E}">
        <p14:creationId xmlns:p14="http://schemas.microsoft.com/office/powerpoint/2010/main" val="42427962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Display the slide in present/slide show mode and use the animations to prevent the answers for each part being revealed ahead of time. </a:t>
            </a:r>
            <a:endParaRPr lang="en-GB" b="1" dirty="0"/>
          </a:p>
          <a:p>
            <a:endParaRPr lang="en-GB" b="1" dirty="0"/>
          </a:p>
          <a:p>
            <a:r>
              <a:rPr lang="en-GB" b="1" dirty="0"/>
              <a:t>Answers</a:t>
            </a:r>
          </a:p>
          <a:p>
            <a:r>
              <a:rPr lang="en-GB" b="0" dirty="0"/>
              <a:t>a) Students may attempt to create a code, but without knowledge of the pattern there is not enough information to be sure.</a:t>
            </a:r>
          </a:p>
          <a:p>
            <a:r>
              <a:rPr lang="en-GB" b="0" dirty="0"/>
              <a:t>b) Students may now be able to identify 3 as …--, 4 as ….- and 5 as …..</a:t>
            </a:r>
          </a:p>
          <a:p>
            <a:r>
              <a:rPr lang="en-GB" b="0" dirty="0"/>
              <a:t>c) There is not really enough information, but students may try to create other logical combinations of dots and dashes that build sequentially. Ask students to explain the reasoning behind their sequences – check that they have a rule that leads from one number to the next.</a:t>
            </a:r>
          </a:p>
          <a:p>
            <a:endParaRPr lang="en-GB" b="0" dirty="0"/>
          </a:p>
          <a:p>
            <a:r>
              <a:rPr lang="en-GB" b="0" dirty="0"/>
              <a:t>? 6 is -…., 7 is --…, 8 is ---.., 9 is ----.</a:t>
            </a:r>
          </a:p>
          <a:p>
            <a:r>
              <a:rPr lang="en-GB" b="0" dirty="0"/>
              <a:t>Morse code uses the same place-value system as written digits, so 10 is .---- -----, 75 is --… ….., 84 is ---.. …-- and 111 is .---- .---- .----</a:t>
            </a:r>
          </a:p>
          <a:p>
            <a:endParaRPr lang="en-GB" b="0" dirty="0"/>
          </a:p>
          <a:p>
            <a:r>
              <a:rPr lang="en-GB" b="1" dirty="0"/>
              <a:t>Suggested questioning</a:t>
            </a:r>
          </a:p>
          <a:p>
            <a:r>
              <a:rPr lang="en-GB" b="0" dirty="0"/>
              <a:t>What do you know about the pattern already? Is this enough information to predict the next code?</a:t>
            </a:r>
          </a:p>
          <a:p>
            <a:r>
              <a:rPr lang="en-GB" b="0" dirty="0"/>
              <a:t>What is the same/different about patterns __ and __?</a:t>
            </a:r>
          </a:p>
          <a:p>
            <a:endParaRPr lang="en-GB" b="1" dirty="0"/>
          </a:p>
          <a:p>
            <a:r>
              <a:rPr lang="en-GB" b="1" dirty="0"/>
              <a:t>Things to think about</a:t>
            </a:r>
          </a:p>
          <a:p>
            <a:r>
              <a:rPr lang="en-GB" b="0" dirty="0"/>
              <a:t>This activity offers a different perspective on sequences. Rather than an infinite sequence, there are only ten different terms – in fact, arguably, the ten digits are built from two different sequences of five. The intention is to offer a new context for students to work with a pattern-forming rule, and particularly to consider when they have enough information to generate a sequence. There is a link to place value in the further thinking question.</a:t>
            </a:r>
          </a:p>
        </p:txBody>
      </p:sp>
      <p:sp>
        <p:nvSpPr>
          <p:cNvPr id="4" name="Slide Number Placeholder 3"/>
          <p:cNvSpPr>
            <a:spLocks noGrp="1"/>
          </p:cNvSpPr>
          <p:nvPr>
            <p:ph type="sldNum" sz="quarter" idx="5"/>
          </p:nvPr>
        </p:nvSpPr>
        <p:spPr/>
        <p:txBody>
          <a:bodyPr/>
          <a:lstStyle/>
          <a:p>
            <a:fld id="{95CC6D43-B330-470E-9514-C837501A6F5A}" type="slidenum">
              <a:rPr lang="en-GB" smtClean="0"/>
              <a:t>62</a:t>
            </a:fld>
            <a:endParaRPr lang="en-GB" dirty="0"/>
          </a:p>
        </p:txBody>
      </p:sp>
    </p:spTree>
    <p:extLst>
      <p:ext uri="{BB962C8B-B14F-4D97-AF65-F5344CB8AC3E}">
        <p14:creationId xmlns:p14="http://schemas.microsoft.com/office/powerpoint/2010/main" val="14530075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 </a:t>
            </a:r>
            <a:r>
              <a:rPr lang="en-GB" dirty="0"/>
              <a:t>Each sequence and then each question will appear separately so you can choose the pace at which to work with your class. </a:t>
            </a:r>
          </a:p>
          <a:p>
            <a:endParaRPr lang="en-GB" dirty="0"/>
          </a:p>
          <a:p>
            <a:r>
              <a:rPr lang="en-GB" b="1" dirty="0"/>
              <a:t>Answers</a:t>
            </a:r>
            <a:endParaRPr lang="en-GB" b="1" dirty="0">
              <a:cs typeface="Calibri"/>
            </a:endParaRPr>
          </a:p>
          <a:p>
            <a:r>
              <a:rPr lang="en-GB" dirty="0">
                <a:cs typeface="Calibri"/>
              </a:rPr>
              <a:t>a) No. Although it is the only sequence that has a negative number in the first five terms, sequence B will also contain negatives.</a:t>
            </a:r>
          </a:p>
          <a:p>
            <a:r>
              <a:rPr lang="en-GB" dirty="0">
                <a:cs typeface="Calibri"/>
              </a:rPr>
              <a:t>b) Students’ answers may vary. Suggested answers include:</a:t>
            </a:r>
          </a:p>
          <a:p>
            <a:r>
              <a:rPr lang="en-GB" dirty="0">
                <a:cs typeface="Calibri"/>
              </a:rPr>
              <a:t>A: This is the only sequence that includes all of the multiples of 2.</a:t>
            </a:r>
          </a:p>
          <a:p>
            <a:r>
              <a:rPr lang="en-GB" dirty="0">
                <a:cs typeface="Calibri"/>
              </a:rPr>
              <a:t>B: This is the only sequence with odd numbers.</a:t>
            </a:r>
          </a:p>
          <a:p>
            <a:r>
              <a:rPr lang="en-GB" dirty="0">
                <a:cs typeface="Calibri"/>
              </a:rPr>
              <a:t>C: This is the only sequence not to increase with equal steps.</a:t>
            </a:r>
          </a:p>
          <a:p>
            <a:r>
              <a:rPr lang="en-GB" dirty="0">
                <a:cs typeface="Calibri"/>
              </a:rPr>
              <a:t>D: This is the only sequence to contain 0.</a:t>
            </a:r>
          </a:p>
          <a:p>
            <a:endParaRPr lang="en-GB" dirty="0">
              <a:cs typeface="Calibri"/>
            </a:endParaRPr>
          </a:p>
          <a:p>
            <a:r>
              <a:rPr lang="en-GB" dirty="0">
                <a:cs typeface="Calibri"/>
              </a:rPr>
              <a:t>? Students will need to recognise that, if you know the rule is additive, only two terms are needed to define it. If that information isn't given, then a starting sequence of 2, 4 isn't enough, for example. </a:t>
            </a:r>
            <a:endParaRPr lang="en-GB" dirty="0"/>
          </a:p>
          <a:p>
            <a:endParaRPr lang="en-GB" dirty="0"/>
          </a:p>
          <a:p>
            <a:r>
              <a:rPr lang="en-GB" b="1" dirty="0"/>
              <a:t>Suggested questioning</a:t>
            </a:r>
            <a:endParaRPr lang="en-GB" b="1" dirty="0">
              <a:cs typeface="Calibri"/>
            </a:endParaRPr>
          </a:p>
          <a:p>
            <a:r>
              <a:rPr lang="en-GB" dirty="0">
                <a:cs typeface="Calibri"/>
              </a:rPr>
              <a:t>What is the same/different about the first and the second sequence? </a:t>
            </a:r>
          </a:p>
          <a:p>
            <a:r>
              <a:rPr lang="en-GB" dirty="0">
                <a:cs typeface="Calibri"/>
              </a:rPr>
              <a:t>What is the same/different between the first and the third sequence?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What is the same/different between the first and the fourth sequence?</a:t>
            </a:r>
          </a:p>
          <a:p>
            <a:r>
              <a:rPr lang="en-GB" dirty="0"/>
              <a:t>What number will come next in each sequence? How do you know?</a:t>
            </a:r>
          </a:p>
          <a:p>
            <a:r>
              <a:rPr lang="en-GB" dirty="0">
                <a:cs typeface="Calibri"/>
              </a:rPr>
              <a:t>How could you describe each sequence?</a:t>
            </a:r>
          </a:p>
          <a:p>
            <a:endParaRPr lang="en-GB" dirty="0"/>
          </a:p>
          <a:p>
            <a:r>
              <a:rPr lang="en-GB" b="1" dirty="0"/>
              <a:t>Things to think about</a:t>
            </a:r>
            <a:endParaRPr lang="en-GB" b="1" dirty="0">
              <a:cs typeface="Calibri"/>
            </a:endParaRPr>
          </a:p>
          <a:p>
            <a:r>
              <a:rPr lang="en-GB" b="0" dirty="0">
                <a:cs typeface="Calibri"/>
              </a:rPr>
              <a:t>L</a:t>
            </a:r>
            <a:r>
              <a:rPr lang="en-GB" b="0" dirty="0"/>
              <a:t>ike Checkpoint 9, Activity C explores a set of sequences and rather than asking them to continue or describe the sequences, asks them to reason about their structure. The ‘odd one out’ format is a useful way to elicit students’ thinking. A particular misconception, around the infinite nature of sequences, is checked in part a. Students are then given an opportunity to be more creative in their thinking and to generalise about the sequences given. For example, c</a:t>
            </a:r>
            <a:r>
              <a:rPr lang="en-GB" sz="1200" dirty="0">
                <a:highlight>
                  <a:srgbClr val="FFFF00"/>
                </a:highlight>
              </a:rPr>
              <a:t>an students recognise and describe that the third sequence is different from the rest because the term-to-term rule is not an additive relationship, it is multiplicative (i.e. a geometric sequence)? </a:t>
            </a:r>
            <a:r>
              <a:rPr lang="en-GB" sz="1200" b="0" dirty="0">
                <a:highlight>
                  <a:srgbClr val="FFFF00"/>
                </a:highlight>
              </a:rPr>
              <a:t>S</a:t>
            </a:r>
            <a:r>
              <a:rPr lang="en-GB" b="0" dirty="0"/>
              <a:t>tudents will not be familiar with the terms arithmetic, linear or geometric but should spot that sequences A, B and D increase/decrease by the same amount each time, but that sequence C does not.</a:t>
            </a:r>
            <a:endParaRPr lang="en-GB" b="0" dirty="0">
              <a:cs typeface="Calibri"/>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64</a:t>
            </a:fld>
            <a:endParaRPr lang="en-GB" dirty="0"/>
          </a:p>
        </p:txBody>
      </p:sp>
    </p:spTree>
    <p:extLst>
      <p:ext uri="{BB962C8B-B14F-4D97-AF65-F5344CB8AC3E}">
        <p14:creationId xmlns:p14="http://schemas.microsoft.com/office/powerpoint/2010/main" val="6513207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Students’ answers may vary, and they may not recognise any. They are most likely to recognise B and C as these are the two sequences that remain on the primary curriculum.</a:t>
            </a:r>
          </a:p>
          <a:p>
            <a:r>
              <a:rPr lang="en-GB" b="0" dirty="0"/>
              <a:t>A: triangular numbers</a:t>
            </a:r>
          </a:p>
          <a:p>
            <a:r>
              <a:rPr lang="en-GB" b="0" dirty="0"/>
              <a:t>B: square numbers</a:t>
            </a:r>
          </a:p>
          <a:p>
            <a:r>
              <a:rPr lang="en-GB" b="0" dirty="0"/>
              <a:t>C: cube numbers</a:t>
            </a:r>
          </a:p>
          <a:p>
            <a:r>
              <a:rPr lang="en-GB" b="0" dirty="0"/>
              <a:t>D: Fibonacci sequence</a:t>
            </a:r>
          </a:p>
          <a:p>
            <a:r>
              <a:rPr lang="en-GB" b="0" dirty="0"/>
              <a:t>E: powers of 2, starting at 1</a:t>
            </a:r>
          </a:p>
          <a:p>
            <a:r>
              <a:rPr lang="en-GB" b="0" dirty="0"/>
              <a:t>F: powers of 10, starting at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The powers of 10 (sequence F) get bigger the quickest. The triangular numbers (sequence A) get bigger the slowest. Students might suggest that the Fibonacci sequence (sequence E) gets bigger the slowest. However, the 10</a:t>
            </a:r>
            <a:r>
              <a:rPr lang="en-GB" b="0" baseline="30000" dirty="0"/>
              <a:t>th</a:t>
            </a:r>
            <a:r>
              <a:rPr lang="en-GB" b="0" dirty="0"/>
              <a:t> term for both the triangular numbers and Fibonacci numbers is the same (55) and after this the Fibonacci sequence overtakes the triangular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Closest to 100 after five terms: C. The eighth</a:t>
            </a:r>
            <a:r>
              <a:rPr lang="en-GB" b="0" baseline="30000" dirty="0"/>
              <a:t> </a:t>
            </a:r>
            <a:r>
              <a:rPr lang="en-GB" b="0" dirty="0"/>
              <a:t>term of this sequence is 125; the next closest is the fifth term of B which is 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Closest to 100 after eight terms: E. The eighth term of this sequence is 128; the next closest is the eighth term of B which is 64.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Be greater than 1000 after 10 terms: F. C is exactly 1000.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Be greater than 1000 after 20 terms: C, D, E, 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Four sequences have odd terms: A, B, C and D. The pattern of odds and evens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odd, odd, even, even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odd, even, odd, even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odd, even, odd, even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odd, odd, even, odd, odd, even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 only A or D could have an odd 100</a:t>
            </a:r>
            <a:r>
              <a:rPr lang="en-GB" b="0" baseline="30000" dirty="0"/>
              <a:t>th</a:t>
            </a:r>
            <a:r>
              <a:rPr lang="en-GB" b="0" dirty="0"/>
              <a:t> term. Only D could have odd 100</a:t>
            </a:r>
            <a:r>
              <a:rPr lang="en-GB" b="0" baseline="30000" dirty="0"/>
              <a:t>th</a:t>
            </a:r>
            <a:r>
              <a:rPr lang="en-GB" b="0" dirty="0"/>
              <a:t> and 101</a:t>
            </a:r>
            <a:r>
              <a:rPr lang="en-GB" b="0" baseline="30000" dirty="0"/>
              <a:t>st</a:t>
            </a:r>
            <a:r>
              <a:rPr lang="en-GB" b="0" dirty="0"/>
              <a:t> terms.</a:t>
            </a:r>
          </a:p>
          <a:p>
            <a:endParaRPr lang="en-GB" b="0" dirty="0"/>
          </a:p>
          <a:p>
            <a:r>
              <a:rPr lang="en-GB" b="1" dirty="0"/>
              <a:t>Suggested questioning</a:t>
            </a:r>
          </a:p>
          <a:p>
            <a:r>
              <a:rPr lang="en-GB" b="0" dirty="0"/>
              <a:t>How could you describe the rule each time?</a:t>
            </a:r>
          </a:p>
          <a:p>
            <a:r>
              <a:rPr lang="en-GB" b="0" dirty="0"/>
              <a:t>Can you put the sequences in order? How did you decide your order?</a:t>
            </a:r>
          </a:p>
          <a:p>
            <a:r>
              <a:rPr lang="en-GB" b="0" dirty="0"/>
              <a:t>Does any sequence ‘overtake’ another?</a:t>
            </a:r>
          </a:p>
          <a:p>
            <a:endParaRPr lang="en-GB" b="1" dirty="0"/>
          </a:p>
          <a:p>
            <a:r>
              <a:rPr lang="en-GB" b="1" dirty="0"/>
              <a:t>Things to think about</a:t>
            </a:r>
          </a:p>
          <a:p>
            <a:r>
              <a:rPr lang="en-GB" b="0" dirty="0"/>
              <a:t>Students are likely to have explored some non-linear sequences at primary school. This may have been either informally, through creating and exploring different sequences, or formally, through their work on square and cube numbers in upper Key Stage 2. There is no expectation that students will know any of these sequences other than B or C, but the task gives them a chance to reason about how sequences grow. You can learn about their reasoning, number sense and how well they can generalise without needing to see more terms of the sequences written out. Of all of the sequences, D (Fibonacci) might need some input to help students interpret it: more terms are given to help students spot the rule.</a:t>
            </a:r>
          </a:p>
        </p:txBody>
      </p:sp>
      <p:sp>
        <p:nvSpPr>
          <p:cNvPr id="4" name="Slide Number Placeholder 3"/>
          <p:cNvSpPr>
            <a:spLocks noGrp="1"/>
          </p:cNvSpPr>
          <p:nvPr>
            <p:ph type="sldNum" sz="quarter" idx="5"/>
          </p:nvPr>
        </p:nvSpPr>
        <p:spPr/>
        <p:txBody>
          <a:bodyPr/>
          <a:lstStyle/>
          <a:p>
            <a:fld id="{95CC6D43-B330-470E-9514-C837501A6F5A}" type="slidenum">
              <a:rPr lang="en-GB" smtClean="0"/>
              <a:t>65</a:t>
            </a:fld>
            <a:endParaRPr lang="en-GB" dirty="0"/>
          </a:p>
        </p:txBody>
      </p:sp>
    </p:spTree>
    <p:extLst>
      <p:ext uri="{BB962C8B-B14F-4D97-AF65-F5344CB8AC3E}">
        <p14:creationId xmlns:p14="http://schemas.microsoft.com/office/powerpoint/2010/main" val="2571781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t>
            </a:r>
            <a:endParaRPr lang="en-GB" b="1" dirty="0"/>
          </a:p>
          <a:p>
            <a:endParaRPr lang="en-GB" b="1" dirty="0"/>
          </a:p>
          <a:p>
            <a:r>
              <a:rPr lang="en-GB" b="1" dirty="0"/>
              <a:t>Answers</a:t>
            </a:r>
            <a:endParaRPr lang="en-GB" b="1" dirty="0">
              <a:ea typeface="Calibri"/>
              <a:cs typeface="Calibri"/>
            </a:endParaRPr>
          </a:p>
          <a:p>
            <a:r>
              <a:rPr lang="en-GB" dirty="0"/>
              <a:t>a) The</a:t>
            </a:r>
            <a:r>
              <a:rPr lang="en-GB" b="0" dirty="0"/>
              <a:t> first picture has one tile with four holes, the second picture has two tiles with eight holes and the third picture has three tiles with 12 holes.</a:t>
            </a:r>
            <a:endParaRPr lang="en-GB" b="0" dirty="0">
              <a:cs typeface="Calibri" panose="020F0502020204030204"/>
            </a:endParaRPr>
          </a:p>
          <a:p>
            <a:r>
              <a:rPr lang="en-GB" dirty="0"/>
              <a:t>b) </a:t>
            </a:r>
            <a:r>
              <a:rPr lang="en-GB" b="0" dirty="0"/>
              <a:t>The next pattern in the sequence will have four tiles and a total of 12 holes.</a:t>
            </a:r>
            <a:endParaRPr lang="en-GB" b="0" dirty="0">
              <a:cs typeface="Calibri" panose="020F0502020204030204"/>
            </a:endParaRPr>
          </a:p>
          <a:p>
            <a:r>
              <a:rPr lang="en-GB" dirty="0"/>
              <a:t>c) </a:t>
            </a:r>
            <a:r>
              <a:rPr lang="en-GB" b="0" dirty="0"/>
              <a:t>An extra orange tile has been added to the top of each pattern which will increase the number of holes by</a:t>
            </a:r>
            <a:r>
              <a:rPr lang="en-GB" dirty="0"/>
              <a:t> </a:t>
            </a:r>
            <a:r>
              <a:rPr lang="en-GB" b="0" dirty="0"/>
              <a:t>one.</a:t>
            </a:r>
            <a:endParaRPr lang="en-GB" b="0" dirty="0">
              <a:cs typeface="Calibri" panose="020F0502020204030204"/>
            </a:endParaRPr>
          </a:p>
          <a:p>
            <a:r>
              <a:rPr lang="en-GB" dirty="0"/>
              <a:t>d) The</a:t>
            </a:r>
            <a:r>
              <a:rPr lang="en-GB" b="0" dirty="0"/>
              <a:t> next pattern will have four green tiles and one orange tile on top with a total of 17 holes.</a:t>
            </a:r>
            <a:endParaRPr lang="en-GB" b="0" dirty="0">
              <a:cs typeface="Calibri" panose="020F0502020204030204"/>
            </a:endParaRPr>
          </a:p>
          <a:p>
            <a:endParaRPr lang="en-GB" dirty="0">
              <a:ea typeface="Calibri" panose="020F0502020204030204"/>
              <a:cs typeface="Calibri" panose="020F0502020204030204"/>
            </a:endParaRPr>
          </a:p>
          <a:p>
            <a:r>
              <a:rPr lang="en-GB" dirty="0">
                <a:ea typeface="Calibri" panose="020F0502020204030204"/>
                <a:cs typeface="Calibri" panose="020F0502020204030204"/>
              </a:rPr>
              <a:t>? The 10th pattern in the sequence would need 10 green tiles or 10 green and one orange.</a:t>
            </a:r>
            <a:endParaRPr lang="en-GB" b="0" dirty="0"/>
          </a:p>
          <a:p>
            <a:endParaRPr lang="en-GB" dirty="0"/>
          </a:p>
          <a:p>
            <a:r>
              <a:rPr lang="en-GB" b="1" dirty="0"/>
              <a:t>Suggested questioning</a:t>
            </a:r>
            <a:endParaRPr lang="en-GB" b="1" dirty="0">
              <a:ea typeface="Calibri"/>
              <a:cs typeface="Calibri"/>
            </a:endParaRPr>
          </a:p>
          <a:p>
            <a:r>
              <a:rPr lang="en-GB" dirty="0"/>
              <a:t>If you had to draw the sequence which part would you draw first? Why?</a:t>
            </a:r>
          </a:p>
          <a:p>
            <a:r>
              <a:rPr lang="en-GB" b="0" dirty="0">
                <a:cs typeface="Calibri"/>
              </a:rPr>
              <a:t>Can you describe the sequence using words? How about a calculation?</a:t>
            </a:r>
          </a:p>
          <a:p>
            <a:endParaRPr lang="en-GB" b="1" dirty="0"/>
          </a:p>
          <a:p>
            <a:r>
              <a:rPr lang="en-GB" b="1" dirty="0"/>
              <a:t>Things to think about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a typeface="Calibri"/>
                <a:cs typeface="Calibri"/>
              </a:rPr>
              <a:t>Activity E is very similar to Checkpoint 13, but offers a more open structure. Use this if your students respond well to more open discussion tasks, or if your focus is more on checking how students describe sequences than on how they predict them. C</a:t>
            </a:r>
            <a:r>
              <a:rPr lang="en-GB" dirty="0"/>
              <a:t>heck students understand term-to-term rules without using the formal language, which hasn’t been taught at primary school. See if they can begin to think in a more positional way. </a:t>
            </a:r>
            <a:r>
              <a:rPr lang="en-GB" b="0" dirty="0">
                <a:cs typeface="Calibri"/>
              </a:rPr>
              <a:t>A</a:t>
            </a:r>
            <a:r>
              <a:rPr lang="en-GB" b="0" dirty="0">
                <a:ea typeface="Calibri"/>
                <a:cs typeface="Calibri"/>
              </a:rPr>
              <a:t>s </a:t>
            </a:r>
            <a:r>
              <a:rPr lang="en-GB" b="0" i="1" dirty="0">
                <a:ea typeface="Calibri"/>
                <a:cs typeface="Calibri"/>
              </a:rPr>
              <a:t>n</a:t>
            </a:r>
            <a:r>
              <a:rPr lang="en-GB" b="0" i="0" dirty="0">
                <a:ea typeface="Calibri"/>
                <a:cs typeface="Calibri"/>
              </a:rPr>
              <a:t>th term is new learning at Key Stage 3, we are not looking for answers that describe the sequences in this way. You might revisit the task after teaching </a:t>
            </a:r>
            <a:r>
              <a:rPr lang="en-GB" b="0" i="1" dirty="0">
                <a:ea typeface="Calibri"/>
                <a:cs typeface="Calibri"/>
              </a:rPr>
              <a:t>n</a:t>
            </a:r>
            <a:r>
              <a:rPr lang="en-GB" b="0" i="0" dirty="0">
                <a:ea typeface="Calibri"/>
                <a:cs typeface="Calibri"/>
              </a:rPr>
              <a:t>th term to check how their answers have developed. Note that, as with Checkpoint 13, it may be helpful to u</a:t>
            </a:r>
            <a:r>
              <a:rPr lang="en-GB" sz="1200" i="0" u="none" dirty="0"/>
              <a:t>se physical number frames for students to build the patterns before looking at the questions. </a:t>
            </a:r>
            <a:r>
              <a:rPr lang="en-GB" sz="1200" b="0" i="0" u="none" strike="noStrike" noProof="0" dirty="0">
                <a:latin typeface="+mn-lt"/>
              </a:rPr>
              <a:t>This is particularly important for any students with red/green visual impairment who might find the images on the slide less accessible. </a:t>
            </a:r>
            <a:endParaRPr lang="en-GB" b="0" dirty="0">
              <a:ea typeface="Calibri"/>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66</a:t>
            </a:fld>
            <a:endParaRPr lang="en-GB" dirty="0"/>
          </a:p>
        </p:txBody>
      </p:sp>
    </p:spTree>
    <p:extLst>
      <p:ext uri="{BB962C8B-B14F-4D97-AF65-F5344CB8AC3E}">
        <p14:creationId xmlns:p14="http://schemas.microsoft.com/office/powerpoint/2010/main" val="36117558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 chairs for arrangement A can be found my multiplying the number of tables by six.</a:t>
            </a:r>
          </a:p>
          <a:p>
            <a:r>
              <a:rPr lang="en-GB" b="0" dirty="0"/>
              <a:t>b) For arrangement B, she can work out the number of chairs by multiplying the number of tables by four and adding two for the chairs at either end.</a:t>
            </a:r>
          </a:p>
          <a:p>
            <a:endParaRPr lang="en-GB" b="0" dirty="0"/>
          </a:p>
          <a:p>
            <a:r>
              <a:rPr lang="en-GB" b="0" dirty="0"/>
              <a:t>? There are multiple other arrangements – see Checkpoint 12 for some examples. An example of an arrangement that uses eight tables and 36 chairs would be two rows of four tables, each row connected as in arrangement B.</a:t>
            </a:r>
          </a:p>
          <a:p>
            <a:endParaRPr lang="en-GB" b="0" dirty="0"/>
          </a:p>
          <a:p>
            <a:r>
              <a:rPr lang="en-GB" b="1" dirty="0"/>
              <a:t>Suggested questioning</a:t>
            </a:r>
          </a:p>
          <a:p>
            <a:r>
              <a:rPr lang="en-GB" b="0" dirty="0"/>
              <a:t>How did you work out the number of chairs?</a:t>
            </a:r>
          </a:p>
          <a:p>
            <a:r>
              <a:rPr lang="en-GB" b="0" dirty="0">
                <a:ea typeface="Calibri"/>
                <a:cs typeface="Calibri"/>
              </a:rPr>
              <a:t>Which arrangement gives you the most chairs? Which gives you the least?</a:t>
            </a:r>
          </a:p>
          <a:p>
            <a:r>
              <a:rPr lang="en-GB" b="0" dirty="0">
                <a:ea typeface="Calibri"/>
                <a:cs typeface="Calibri"/>
              </a:rPr>
              <a:t>Does one more table always mean six more chairs? Why or why not?</a:t>
            </a:r>
          </a:p>
          <a:p>
            <a:r>
              <a:rPr lang="en-GB" b="0" dirty="0">
                <a:ea typeface="Calibri"/>
                <a:cs typeface="Calibri"/>
              </a:rPr>
              <a:t>Which arrangement gives the most/fewest chairs per extra table?</a:t>
            </a:r>
          </a:p>
          <a:p>
            <a:endParaRPr lang="en-GB" b="0" dirty="0"/>
          </a:p>
          <a:p>
            <a:r>
              <a:rPr lang="en-GB" b="1" dirty="0"/>
              <a:t>Things to think about</a:t>
            </a:r>
          </a:p>
          <a:p>
            <a:r>
              <a:rPr lang="en-GB" b="0" dirty="0">
                <a:ea typeface="Calibri"/>
                <a:cs typeface="Calibri"/>
              </a:rPr>
              <a:t>Activity F offers the same context as Checkpoint 12, but with a different focus for exploration. Here, the emphasis is on how the number of chairs is generated, and how this links to multiplication/addition. In A, it is a straightforward multiplicative relationship; in B there is both multiplication and addition. Focus on how the structure of the image relates to the multiplication/addition, and encourage students to think about what it would look like if there were one more or one fewer table. For example, do students recognise that there is always a ‘constant’ two chairs for arrangement B, but that there are four chairs per table. This task is effective as an assessment of understanding the structure of </a:t>
            </a:r>
            <a:r>
              <a:rPr lang="en-GB" b="0" i="1" dirty="0">
                <a:ea typeface="Calibri"/>
                <a:cs typeface="Calibri"/>
              </a:rPr>
              <a:t>n</a:t>
            </a:r>
            <a:r>
              <a:rPr lang="en-GB" b="0" i="0" dirty="0">
                <a:ea typeface="Calibri"/>
                <a:cs typeface="Calibri"/>
              </a:rPr>
              <a:t>th term after some teaching at Key Stage 3.</a:t>
            </a:r>
            <a:endParaRPr lang="en-GB" b="0" dirty="0"/>
          </a:p>
        </p:txBody>
      </p:sp>
      <p:sp>
        <p:nvSpPr>
          <p:cNvPr id="4" name="Slide Number Placeholder 3"/>
          <p:cNvSpPr>
            <a:spLocks noGrp="1"/>
          </p:cNvSpPr>
          <p:nvPr>
            <p:ph type="sldNum" sz="quarter" idx="5"/>
          </p:nvPr>
        </p:nvSpPr>
        <p:spPr/>
        <p:txBody>
          <a:bodyPr/>
          <a:lstStyle/>
          <a:p>
            <a:fld id="{95CC6D43-B330-470E-9514-C837501A6F5A}" type="slidenum">
              <a:rPr lang="en-GB" smtClean="0"/>
              <a:t>67</a:t>
            </a:fld>
            <a:endParaRPr lang="en-GB" dirty="0"/>
          </a:p>
        </p:txBody>
      </p:sp>
    </p:spTree>
    <p:extLst>
      <p:ext uri="{BB962C8B-B14F-4D97-AF65-F5344CB8AC3E}">
        <p14:creationId xmlns:p14="http://schemas.microsoft.com/office/powerpoint/2010/main" val="4126848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This slide is animated. </a:t>
                </a:r>
                <a:r>
                  <a:rPr lang="en-GB" dirty="0"/>
                  <a:t>Each question will appear separately so you can choose the pace at which to work with your class. A printable resource can be found on slide 77.</a:t>
                </a:r>
              </a:p>
              <a:p>
                <a:endParaRPr lang="en-GB" b="1" dirty="0"/>
              </a:p>
              <a:p>
                <a:r>
                  <a:rPr lang="en-GB" b="1" dirty="0"/>
                  <a:t>Answers</a:t>
                </a:r>
              </a:p>
              <a:p>
                <a:r>
                  <a:rPr lang="en-GB" b="0" i="0" dirty="0">
                    <a:latin typeface="+mn-lt"/>
                  </a:rPr>
                  <a:t>a)</a:t>
                </a:r>
                <a:r>
                  <a:rPr lang="en-GB" b="0" i="0" baseline="0" dirty="0">
                    <a:latin typeface="+mn-lt"/>
                  </a:rPr>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4</m:t>
                            </m:r>
                          </m:den>
                        </m:f>
                      </m:e>
                    </m:box>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r>
                          <m:rPr>
                            <m:brk m:alnAt="63"/>
                          </m:rP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oMath>
                </a14:m>
                <a:r>
                  <a:rPr lang="en-GB" b="0" dirty="0"/>
                  <a:t>,</a:t>
                </a:r>
              </a:p>
              <a:p>
                <a:r>
                  <a:rPr lang="en-GB" b="0" dirty="0"/>
                  <a:t>b) One upside down card must say </a:t>
                </a:r>
                <a14:m>
                  <m:oMath xmlns:m="http://schemas.openxmlformats.org/officeDocument/2006/math">
                    <m:box>
                      <m:boxPr>
                        <m:ctrlPr>
                          <a:rPr lang="en-GB" b="0" i="1" smtClean="0">
                            <a:latin typeface="Cambria Math" panose="02040503050406030204" pitchFamily="18" charset="0"/>
                          </a:rPr>
                        </m:ctrlPr>
                      </m:boxPr>
                      <m:e>
                        <m:argPr>
                          <m:argSz m:val="-1"/>
                        </m:argPr>
                        <m:r>
                          <m:rPr>
                            <m:brk m:alnAt="63"/>
                          </m:rP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oMath>
                </a14:m>
                <a:r>
                  <a:rPr lang="en-GB" b="0" dirty="0"/>
                  <a:t> or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4</m:t>
                            </m:r>
                          </m:den>
                        </m:f>
                      </m:e>
                    </m:box>
                  </m:oMath>
                </a14:m>
                <a:r>
                  <a:rPr lang="en-GB" b="0" dirty="0"/>
                  <a:t>, in order for the sequence to be going up in equal steps of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e>
                    </m:box>
                  </m:oMath>
                </a14:m>
                <a:r>
                  <a:rPr lang="en-GB" b="0" dirty="0"/>
                  <a:t>. The other</a:t>
                </a:r>
                <a:r>
                  <a:rPr lang="en-GB" b="0" baseline="0" dirty="0"/>
                  <a:t> card could say </a:t>
                </a:r>
                <a14:m>
                  <m:oMath xmlns:m="http://schemas.openxmlformats.org/officeDocument/2006/math">
                    <m:box>
                      <m:boxPr>
                        <m:ctrlPr>
                          <a:rPr lang="en-GB" b="0" i="1" smtClean="0">
                            <a:latin typeface="Cambria Math" panose="02040503050406030204" pitchFamily="18" charset="0"/>
                          </a:rPr>
                        </m:ctrlPr>
                      </m:boxPr>
                      <m:e>
                        <m:argPr>
                          <m:argSz m:val="-1"/>
                        </m:argPr>
                        <m:r>
                          <m:rPr>
                            <m:brk m:alnAt="63"/>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r>
                      <a:rPr lang="en-GB" b="0" i="0" smtClean="0">
                        <a:latin typeface="Cambria Math" panose="02040503050406030204" pitchFamily="18" charset="0"/>
                      </a:rPr>
                      <m:t> </m:t>
                    </m:r>
                  </m:oMath>
                </a14:m>
                <a:r>
                  <a:rPr lang="en-GB" b="0" dirty="0"/>
                  <a:t>or </a:t>
                </a:r>
                <a14:m>
                  <m:oMath xmlns:m="http://schemas.openxmlformats.org/officeDocument/2006/math">
                    <m:box>
                      <m:boxPr>
                        <m:ctrlPr>
                          <a:rPr lang="en-GB" b="0" i="1" smtClean="0">
                            <a:latin typeface="Cambria Math" panose="02040503050406030204" pitchFamily="18" charset="0"/>
                          </a:rPr>
                        </m:ctrlPr>
                      </m:boxPr>
                      <m:e>
                        <m:argPr>
                          <m:argSz m:val="-1"/>
                        </m:argPr>
                        <m:r>
                          <m:rPr>
                            <m:brk m:alnAt="63"/>
                          </m:rP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r>
                      <a:rPr lang="en-GB" b="0" i="0" smtClean="0">
                        <a:latin typeface="Cambria Math" panose="02040503050406030204" pitchFamily="18" charset="0"/>
                      </a:rPr>
                      <m:t>.</m:t>
                    </m:r>
                  </m:oMath>
                </a14:m>
                <a:endParaRPr lang="en-GB" b="0" dirty="0"/>
              </a:p>
              <a:p>
                <a:endParaRPr lang="en-GB" b="0" dirty="0"/>
              </a:p>
              <a:p>
                <a:r>
                  <a:rPr lang="en-GB" b="0" dirty="0"/>
                  <a:t>? No, Kayla is not correct. There are no integers in this sequence as, although it is going up in equal steps of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e>
                    </m:box>
                  </m:oMath>
                </a14:m>
                <a:r>
                  <a:rPr lang="en-GB" b="0" dirty="0"/>
                  <a:t>, it started</a:t>
                </a:r>
                <a:r>
                  <a:rPr lang="en-GB" b="0" baseline="0" dirty="0"/>
                  <a:t> on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 </m:t>
                        </m:r>
                      </m:e>
                    </m:box>
                  </m:oMath>
                </a14:m>
                <a:r>
                  <a:rPr lang="en-GB" b="0" dirty="0"/>
                  <a:t>(or </a:t>
                </a:r>
                <a14:m>
                  <m:oMath xmlns:m="http://schemas.openxmlformats.org/officeDocument/2006/math">
                    <m:box>
                      <m:boxPr>
                        <m:ctrlPr>
                          <a:rPr lang="en-GB" b="0" i="1" smtClean="0">
                            <a:latin typeface="Cambria Math" panose="02040503050406030204" pitchFamily="18" charset="0"/>
                          </a:rPr>
                        </m:ctrlPr>
                      </m:boxPr>
                      <m:e>
                        <m:argPr>
                          <m:argSz m:val="-1"/>
                        </m:argPr>
                        <m:r>
                          <m:rPr>
                            <m:brk m:alnAt="63"/>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r>
                      <a:rPr lang="en-GB" b="0" i="0" smtClean="0">
                        <a:latin typeface="Cambria Math" panose="02040503050406030204" pitchFamily="18" charset="0"/>
                      </a:rPr>
                      <m:t> </m:t>
                    </m:r>
                  </m:oMath>
                </a14:m>
                <a:r>
                  <a:rPr lang="en-GB" b="0" dirty="0"/>
                  <a:t>).</a:t>
                </a:r>
              </a:p>
              <a:p>
                <a:endParaRPr lang="en-GB" b="0" dirty="0"/>
              </a:p>
              <a:p>
                <a:endParaRPr lang="en-GB" b="1" dirty="0"/>
              </a:p>
              <a:p>
                <a:r>
                  <a:rPr lang="en-GB" b="1" dirty="0"/>
                  <a:t>Suggested questioning</a:t>
                </a:r>
              </a:p>
              <a:p>
                <a:r>
                  <a:rPr lang="en-GB" dirty="0"/>
                  <a:t>What is the biggest/smallest term shown? How do you know?</a:t>
                </a:r>
              </a:p>
              <a:p>
                <a:r>
                  <a:rPr lang="en-GB" dirty="0"/>
                  <a:t>Is __ bigger or smaller than __? How do you know?</a:t>
                </a:r>
              </a:p>
              <a:p>
                <a:r>
                  <a:rPr lang="en-GB" dirty="0"/>
                  <a:t>Where might the missing cards go in the sequence?</a:t>
                </a:r>
              </a:p>
              <a:p>
                <a:r>
                  <a:rPr lang="en-GB" dirty="0"/>
                  <a:t>Is there another way to write each number? How might writing the numbers a different way help?</a:t>
                </a:r>
              </a:p>
              <a:p>
                <a:endParaRPr lang="en-GB" dirty="0"/>
              </a:p>
              <a:p>
                <a:r>
                  <a:rPr lang="en-GB" b="1" dirty="0"/>
                  <a:t>Things to think about</a:t>
                </a:r>
              </a:p>
              <a:p>
                <a:r>
                  <a:rPr lang="en-GB" dirty="0"/>
                  <a:t>The examples of sequences offered at Key Stage 3 tend to focus on integers. However, in order to build understanding of the </a:t>
                </a:r>
                <a:r>
                  <a:rPr lang="en-GB" i="1" dirty="0"/>
                  <a:t>n</a:t>
                </a:r>
                <a:r>
                  <a:rPr lang="en-GB" i="0" dirty="0"/>
                  <a:t>th term, at primary school students will have continued patterns using integers, decimals and fractions. This is likely to have started as early as Year 3, when tenths are first introduced. However, fractions are also an area of mathematics that can cause some difficulty. Activity G offers checks which students are confident with common differences with fractions, using a slightly more straightforward common difference than its counterpart, Checkpoint 10. See the Guidance slide for Checkpoint 10 for more information.</a:t>
                </a:r>
                <a:endParaRPr lang="en-GB" dirty="0"/>
              </a:p>
              <a:p>
                <a:endParaRPr lang="en-GB" dirty="0"/>
              </a:p>
            </p:txBody>
          </p:sp>
        </mc:Choice>
        <mc:Fallback xmlns="">
          <p:sp>
            <p:nvSpPr>
              <p:cNvPr id="3" name="Notes Placeholder 2"/>
              <p:cNvSpPr>
                <a:spLocks noGrp="1"/>
              </p:cNvSpPr>
              <p:nvPr>
                <p:ph type="body" idx="1"/>
              </p:nvPr>
            </p:nvSpPr>
            <p:spPr/>
            <p:txBody>
              <a:bodyPr/>
              <a:lstStyle/>
              <a:p>
                <a:r>
                  <a:rPr lang="en-GB" b="1" dirty="0"/>
                  <a:t>This slide is animated. </a:t>
                </a:r>
                <a:r>
                  <a:rPr lang="en-GB" dirty="0"/>
                  <a:t>Each question will appear separately so you can choose the pace at which to work with your class. A printable resource can be found on slide 77.</a:t>
                </a:r>
              </a:p>
              <a:p>
                <a:endParaRPr lang="en-GB" b="1" dirty="0"/>
              </a:p>
              <a:p>
                <a:r>
                  <a:rPr lang="en-GB" b="1" dirty="0"/>
                  <a:t>Answers</a:t>
                </a:r>
              </a:p>
              <a:p>
                <a:r>
                  <a:rPr lang="en-GB" b="0" i="0" dirty="0">
                    <a:latin typeface="+mn-lt"/>
                  </a:rPr>
                  <a:t>a)</a:t>
                </a:r>
                <a:r>
                  <a:rPr lang="en-GB" b="0" i="0" baseline="0" dirty="0">
                    <a:latin typeface="+mn-lt"/>
                  </a:rPr>
                  <a:t> </a:t>
                </a:r>
                <a:r>
                  <a:rPr lang="en-GB" b="0" i="0">
                    <a:latin typeface="Cambria Math" panose="02040503050406030204" pitchFamily="18" charset="0"/>
                  </a:rPr>
                  <a:t>□(64&amp;1/4)</a:t>
                </a:r>
                <a:r>
                  <a:rPr lang="en-GB" b="0" dirty="0"/>
                  <a:t>, </a:t>
                </a:r>
                <a:r>
                  <a:rPr lang="en-GB" b="0" i="0">
                    <a:latin typeface="Cambria Math" panose="02040503050406030204" pitchFamily="18" charset="0"/>
                  </a:rPr>
                  <a:t>□(64&amp;3/4)</a:t>
                </a:r>
                <a:r>
                  <a:rPr lang="en-GB" b="0" dirty="0"/>
                  <a:t>, </a:t>
                </a:r>
                <a:r>
                  <a:rPr lang="en-GB" b="0" i="0">
                    <a:latin typeface="Cambria Math" panose="02040503050406030204" pitchFamily="18" charset="0"/>
                  </a:rPr>
                  <a:t>□(64&amp;5/4)</a:t>
                </a:r>
                <a:r>
                  <a:rPr lang="en-GB" b="0" dirty="0"/>
                  <a:t>, </a:t>
                </a:r>
                <a:r>
                  <a:rPr lang="en-GB" b="0" i="0">
                    <a:latin typeface="Cambria Math" panose="02040503050406030204" pitchFamily="18" charset="0"/>
                  </a:rPr>
                  <a:t>□(64&amp;2 1/4)</a:t>
                </a:r>
                <a:r>
                  <a:rPr lang="en-GB" b="0" dirty="0"/>
                  <a:t>,</a:t>
                </a:r>
              </a:p>
              <a:p>
                <a:r>
                  <a:rPr lang="en-GB" b="0" dirty="0"/>
                  <a:t>b) One upside down card must say </a:t>
                </a:r>
                <a:r>
                  <a:rPr lang="en-GB" b="0" i="0">
                    <a:latin typeface="Cambria Math" panose="02040503050406030204" pitchFamily="18" charset="0"/>
                  </a:rPr>
                  <a:t>□(64&amp;1 3/4)</a:t>
                </a:r>
                <a:r>
                  <a:rPr lang="en-GB" b="0" dirty="0"/>
                  <a:t> or </a:t>
                </a:r>
                <a:r>
                  <a:rPr lang="en-GB" b="0" i="0">
                    <a:latin typeface="Cambria Math" panose="02040503050406030204" pitchFamily="18" charset="0"/>
                  </a:rPr>
                  <a:t>□(64&amp;7/4)</a:t>
                </a:r>
                <a:r>
                  <a:rPr lang="en-GB" b="0" dirty="0"/>
                  <a:t>, in order for the sequence to be going up in equal steps of </a:t>
                </a:r>
                <a:r>
                  <a:rPr lang="en-GB" b="0" i="0">
                    <a:latin typeface="Cambria Math" panose="02040503050406030204" pitchFamily="18" charset="0"/>
                  </a:rPr>
                  <a:t>□(64&amp;2/4)</a:t>
                </a:r>
                <a:r>
                  <a:rPr lang="en-GB" b="0" dirty="0"/>
                  <a:t>. The other</a:t>
                </a:r>
                <a:r>
                  <a:rPr lang="en-GB" b="0" baseline="0" dirty="0"/>
                  <a:t> card could say </a:t>
                </a:r>
                <a:r>
                  <a:rPr lang="en-GB" b="0" i="0">
                    <a:latin typeface="Cambria Math" panose="02040503050406030204" pitchFamily="18" charset="0"/>
                  </a:rPr>
                  <a:t>□(64&amp;−1/4)  </a:t>
                </a:r>
                <a:r>
                  <a:rPr lang="en-GB" b="0" dirty="0"/>
                  <a:t>or </a:t>
                </a:r>
                <a:r>
                  <a:rPr lang="en-GB" b="0" i="0">
                    <a:latin typeface="Cambria Math" panose="02040503050406030204" pitchFamily="18" charset="0"/>
                  </a:rPr>
                  <a:t>□(64&amp;2 3/4).</a:t>
                </a:r>
                <a:endParaRPr lang="en-GB" b="0" dirty="0"/>
              </a:p>
              <a:p>
                <a:endParaRPr lang="en-GB" b="0" dirty="0"/>
              </a:p>
              <a:p>
                <a:r>
                  <a:rPr lang="en-GB" b="0" dirty="0"/>
                  <a:t>? No, Kayla is not correct. There are no integers in this sequence as, although it is going up in equal steps of </a:t>
                </a:r>
                <a:r>
                  <a:rPr lang="en-GB" b="0" i="0">
                    <a:latin typeface="Cambria Math" panose="02040503050406030204" pitchFamily="18" charset="0"/>
                  </a:rPr>
                  <a:t>□(64&amp;2/4)</a:t>
                </a:r>
                <a:r>
                  <a:rPr lang="en-GB" b="0" dirty="0"/>
                  <a:t>, it started</a:t>
                </a:r>
                <a:r>
                  <a:rPr lang="en-GB" b="0" baseline="0" dirty="0"/>
                  <a:t> on </a:t>
                </a:r>
                <a:r>
                  <a:rPr lang="en-GB" b="0" i="0">
                    <a:latin typeface="Cambria Math" panose="02040503050406030204" pitchFamily="18" charset="0"/>
                  </a:rPr>
                  <a:t>□(64&amp;1/4  )</a:t>
                </a:r>
                <a:r>
                  <a:rPr lang="en-GB" b="0" dirty="0"/>
                  <a:t>(or </a:t>
                </a:r>
                <a:r>
                  <a:rPr lang="en-GB" b="0" i="0">
                    <a:latin typeface="Cambria Math" panose="02040503050406030204" pitchFamily="18" charset="0"/>
                  </a:rPr>
                  <a:t>□(64&amp;−1/4)  </a:t>
                </a:r>
                <a:r>
                  <a:rPr lang="en-GB" b="0" dirty="0"/>
                  <a:t>).</a:t>
                </a:r>
              </a:p>
              <a:p>
                <a:endParaRPr lang="en-GB" b="0" dirty="0"/>
              </a:p>
              <a:p>
                <a:endParaRPr lang="en-GB" b="1" dirty="0"/>
              </a:p>
              <a:p>
                <a:r>
                  <a:rPr lang="en-GB" b="1" dirty="0"/>
                  <a:t>Suggested questioning</a:t>
                </a:r>
              </a:p>
              <a:p>
                <a:r>
                  <a:rPr lang="en-GB" dirty="0"/>
                  <a:t>What is the biggest/smallest term shown? How do you know?</a:t>
                </a:r>
              </a:p>
              <a:p>
                <a:r>
                  <a:rPr lang="en-GB" dirty="0"/>
                  <a:t>Is __ bigger or smaller than __? How do you know?</a:t>
                </a:r>
              </a:p>
              <a:p>
                <a:r>
                  <a:rPr lang="en-GB" dirty="0"/>
                  <a:t>Where might the missing cards go in the sequence?</a:t>
                </a:r>
              </a:p>
              <a:p>
                <a:r>
                  <a:rPr lang="en-GB" dirty="0"/>
                  <a:t>Is there another way to write each number? How might writing the numbers a different way help?</a:t>
                </a:r>
              </a:p>
              <a:p>
                <a:endParaRPr lang="en-GB" dirty="0"/>
              </a:p>
              <a:p>
                <a:r>
                  <a:rPr lang="en-GB" b="1" dirty="0"/>
                  <a:t>Things to think about</a:t>
                </a:r>
              </a:p>
              <a:p>
                <a:r>
                  <a:rPr lang="en-GB" dirty="0"/>
                  <a:t>The examples of sequences offered at Key Stage 3 tend to focus on integers. However, in order to build understanding of the </a:t>
                </a:r>
                <a:r>
                  <a:rPr lang="en-GB" i="1" dirty="0"/>
                  <a:t>n</a:t>
                </a:r>
                <a:r>
                  <a:rPr lang="en-GB" i="0" dirty="0"/>
                  <a:t>th term, at primary school students will have continued patterns using integers, decimals and fractions. This is likely to have started as early as Year 3, when tenths are first introduced. However, fractions are also an area of mathematics that can cause some difficulty. Activity G offers checks which students are confident with common differences with fractions, using a slightly more straightforward common difference than its counterpart, Checkpoint 10. See the Guidance slide for Checkpoint 10 for more information.</a:t>
                </a:r>
                <a:endParaRPr lang="en-GB" dirty="0"/>
              </a:p>
              <a:p>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68</a:t>
            </a:fld>
            <a:endParaRPr lang="en-GB" dirty="0"/>
          </a:p>
        </p:txBody>
      </p:sp>
    </p:spTree>
    <p:extLst>
      <p:ext uri="{BB962C8B-B14F-4D97-AF65-F5344CB8AC3E}">
        <p14:creationId xmlns:p14="http://schemas.microsoft.com/office/powerpoint/2010/main" val="25863349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The arrows are animated to appear in line with the related questions.</a:t>
            </a:r>
            <a:endParaRPr lang="en-GB" b="1" dirty="0"/>
          </a:p>
          <a:p>
            <a:endParaRPr lang="en-GB" b="1" dirty="0"/>
          </a:p>
          <a:p>
            <a:r>
              <a:rPr lang="en-GB" b="1" dirty="0"/>
              <a:t>Answers</a:t>
            </a:r>
          </a:p>
          <a:p>
            <a:r>
              <a:rPr lang="en-GB" b="0" dirty="0"/>
              <a:t>a) Left: </a:t>
            </a:r>
            <a:r>
              <a:rPr lang="en-GB" b="0" i="0" dirty="0"/>
              <a:t>32 – </a:t>
            </a:r>
            <a:r>
              <a:rPr lang="en-GB" b="0" i="1" dirty="0"/>
              <a:t>n</a:t>
            </a:r>
            <a:r>
              <a:rPr lang="en-GB" b="0" i="0" dirty="0"/>
              <a:t> </a:t>
            </a:r>
            <a:endParaRPr lang="en-GB" b="0" dirty="0"/>
          </a:p>
          <a:p>
            <a:r>
              <a:rPr lang="en-GB" b="0" dirty="0"/>
              <a:t>Right: 30 + </a:t>
            </a:r>
            <a:r>
              <a:rPr lang="en-GB" b="0" i="1" dirty="0"/>
              <a:t>n</a:t>
            </a:r>
            <a:endParaRPr lang="en-GB" b="0" dirty="0"/>
          </a:p>
          <a:p>
            <a:r>
              <a:rPr lang="en-GB" b="0" dirty="0"/>
              <a:t>Up: 7</a:t>
            </a:r>
            <a:r>
              <a:rPr lang="en-GB" b="0" i="1" dirty="0"/>
              <a:t>n + 24</a:t>
            </a:r>
            <a:endParaRPr lang="en-GB" b="0" dirty="0"/>
          </a:p>
          <a:p>
            <a:r>
              <a:rPr lang="en-GB" b="0" dirty="0"/>
              <a:t>Down: 38 </a:t>
            </a:r>
            <a:r>
              <a:rPr lang="en-GB" b="0" i="1" dirty="0"/>
              <a:t>– </a:t>
            </a:r>
            <a:r>
              <a:rPr lang="en-GB" b="0" i="0" u="none" dirty="0"/>
              <a:t>7</a:t>
            </a:r>
            <a:r>
              <a:rPr lang="en-GB" b="0" i="1" u="none" dirty="0"/>
              <a:t>n </a:t>
            </a:r>
            <a:endParaRPr lang="en-GB" b="0" dirty="0"/>
          </a:p>
          <a:p>
            <a:r>
              <a:rPr lang="en-GB" b="0" dirty="0"/>
              <a:t>b) The coefficient of </a:t>
            </a:r>
            <a:r>
              <a:rPr lang="en-GB" b="0" i="1" dirty="0"/>
              <a:t>n</a:t>
            </a:r>
            <a:r>
              <a:rPr lang="en-GB" b="0" i="0" dirty="0"/>
              <a:t> would remain the same, but the constant would change:</a:t>
            </a:r>
          </a:p>
          <a:p>
            <a:pPr marL="171450" indent="-171450">
              <a:buFont typeface="Arial" panose="020B0604020202020204" pitchFamily="34" charset="0"/>
              <a:buChar char="•"/>
            </a:pPr>
            <a:r>
              <a:rPr lang="en-GB" b="0" i="0" dirty="0"/>
              <a:t>left: one more than the green square</a:t>
            </a:r>
          </a:p>
          <a:p>
            <a:pPr marL="171450" indent="-171450">
              <a:buFont typeface="Arial" panose="020B0604020202020204" pitchFamily="34" charset="0"/>
              <a:buChar char="•"/>
            </a:pPr>
            <a:r>
              <a:rPr lang="en-GB" b="0" i="0" dirty="0"/>
              <a:t>right: one less than the green square</a:t>
            </a:r>
          </a:p>
          <a:p>
            <a:pPr marL="171450" indent="-171450">
              <a:buFont typeface="Arial" panose="020B0604020202020204" pitchFamily="34" charset="0"/>
              <a:buChar char="•"/>
            </a:pPr>
            <a:r>
              <a:rPr lang="en-GB" b="0" i="0" dirty="0"/>
              <a:t>up: seven less than the green square </a:t>
            </a:r>
          </a:p>
          <a:p>
            <a:pPr marL="171450" indent="-171450">
              <a:buFont typeface="Arial" panose="020B0604020202020204" pitchFamily="34" charset="0"/>
              <a:buChar char="•"/>
            </a:pPr>
            <a:r>
              <a:rPr lang="en-GB" b="0" i="0" dirty="0"/>
              <a:t>down: seven more than the green square.</a:t>
            </a:r>
          </a:p>
          <a:p>
            <a:r>
              <a:rPr lang="en-GB" b="0" i="0" dirty="0"/>
              <a:t>c) </a:t>
            </a:r>
            <a:endParaRPr lang="en-GB" b="0" dirty="0"/>
          </a:p>
          <a:p>
            <a:r>
              <a:rPr lang="en-GB" b="0" dirty="0"/>
              <a:t>? This grid must have a row length of 13. The green square is on 57. The other </a:t>
            </a:r>
            <a:r>
              <a:rPr lang="en-GB" b="0" i="1" dirty="0"/>
              <a:t>n</a:t>
            </a:r>
            <a:r>
              <a:rPr lang="en-GB" b="0" i="0" dirty="0"/>
              <a:t>th terms are:</a:t>
            </a:r>
          </a:p>
          <a:p>
            <a:r>
              <a:rPr lang="en-GB" b="0" dirty="0"/>
              <a:t>Left (orange arrow): 61 – </a:t>
            </a:r>
            <a:r>
              <a:rPr lang="en-GB" b="0" i="1" dirty="0"/>
              <a:t>n</a:t>
            </a:r>
            <a:endParaRPr lang="en-GB" b="0" i="0" dirty="0"/>
          </a:p>
          <a:p>
            <a:r>
              <a:rPr lang="en-GB" b="0" i="0" dirty="0"/>
              <a:t>Right (yellow arrow): 59 + </a:t>
            </a:r>
            <a:r>
              <a:rPr lang="en-GB" b="0" i="1" dirty="0"/>
              <a:t>n</a:t>
            </a:r>
            <a:endParaRPr lang="en-GB" b="0" i="0" dirty="0"/>
          </a:p>
          <a:p>
            <a:r>
              <a:rPr lang="en-GB" b="0" i="0" dirty="0"/>
              <a:t>Down (blue arrow): 73 – 13</a:t>
            </a:r>
            <a:r>
              <a:rPr lang="en-GB" b="0" i="1" dirty="0"/>
              <a:t>n </a:t>
            </a:r>
            <a:endParaRPr lang="en-GB" b="0" dirty="0"/>
          </a:p>
          <a:p>
            <a:endParaRPr lang="en-GB" b="0" dirty="0"/>
          </a:p>
          <a:p>
            <a:r>
              <a:rPr lang="en-GB" b="1" dirty="0"/>
              <a:t>Suggested questioning</a:t>
            </a:r>
          </a:p>
          <a:p>
            <a:r>
              <a:rPr lang="en-GB" b="0" dirty="0"/>
              <a:t>What is the same/different about each sequence?</a:t>
            </a:r>
          </a:p>
          <a:p>
            <a:r>
              <a:rPr lang="en-GB" b="0" dirty="0"/>
              <a:t>Why do the vertical sequences increase/decrease in steps of seven?</a:t>
            </a:r>
          </a:p>
          <a:p>
            <a:r>
              <a:rPr lang="en-GB" b="0" dirty="0"/>
              <a:t>Which part of the </a:t>
            </a:r>
            <a:r>
              <a:rPr lang="en-GB" b="0" i="1" dirty="0"/>
              <a:t>n</a:t>
            </a:r>
            <a:r>
              <a:rPr lang="en-GB" b="0" i="0" dirty="0"/>
              <a:t>th term rule is affected by the grid size? Which part is affected by the position of the green square?</a:t>
            </a:r>
          </a:p>
          <a:p>
            <a:endParaRPr lang="en-GB" b="1" dirty="0"/>
          </a:p>
          <a:p>
            <a:r>
              <a:rPr lang="en-GB" b="1" dirty="0"/>
              <a:t>Things to think about</a:t>
            </a:r>
          </a:p>
          <a:p>
            <a:r>
              <a:rPr lang="en-GB" dirty="0"/>
              <a:t>Additional activity H is almost identical in structure to Checkpoint 18, but is designed for use after some Key Stage 3 teaching as the questions ask about the </a:t>
            </a:r>
            <a:r>
              <a:rPr lang="en-GB" i="1" dirty="0"/>
              <a:t>n</a:t>
            </a:r>
            <a:r>
              <a:rPr lang="en-GB" i="0" dirty="0"/>
              <a:t>th term. Unlike the rest of the activities in this deck, it is therefore primarily intended as a task to support teaching rather than assessment of prior learning. See the Guidance for Checkpoint 18 for more information about the task, but consider what additional learning students will bring to the task after they you have explored the</a:t>
            </a:r>
            <a:r>
              <a:rPr lang="en-GB" i="1" dirty="0"/>
              <a:t> n</a:t>
            </a:r>
            <a:r>
              <a:rPr lang="en-GB" i="0" dirty="0"/>
              <a:t>th term. Here, the vertical and horizontal sequences are considered; to extend the activity, consider the sequences that are made diagonally.</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69</a:t>
            </a:fld>
            <a:endParaRPr lang="en-GB" dirty="0"/>
          </a:p>
        </p:txBody>
      </p:sp>
    </p:spTree>
    <p:extLst>
      <p:ext uri="{BB962C8B-B14F-4D97-AF65-F5344CB8AC3E}">
        <p14:creationId xmlns:p14="http://schemas.microsoft.com/office/powerpoint/2010/main" val="23437414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 </a:t>
            </a:r>
            <a:r>
              <a:rPr lang="en-GB" dirty="0"/>
              <a:t>Each question will appear separately so you can choose the pace at which to work with your class. </a:t>
            </a:r>
          </a:p>
          <a:p>
            <a:endParaRPr lang="en-GB" dirty="0"/>
          </a:p>
          <a:p>
            <a:r>
              <a:rPr lang="en-GB" b="1" dirty="0"/>
              <a:t>Answers</a:t>
            </a:r>
            <a:endParaRPr lang="en-GB" b="1" dirty="0">
              <a:cs typeface="Calibri"/>
            </a:endParaRPr>
          </a:p>
          <a:p>
            <a:pPr marL="0" indent="0">
              <a:buNone/>
            </a:pPr>
            <a:r>
              <a:rPr lang="en-GB" dirty="0"/>
              <a:t>a) They are all multiples of 4.</a:t>
            </a:r>
            <a:endParaRPr lang="en-GB" dirty="0">
              <a:cs typeface="Calibri"/>
            </a:endParaRPr>
          </a:p>
          <a:p>
            <a:pPr marL="0" indent="0">
              <a:buNone/>
            </a:pPr>
            <a:r>
              <a:rPr lang="en-GB" dirty="0"/>
              <a:t>b) Subtract 2 from each of the shaded yellow numbers to give 2, 6, 10, 14, 18, 22, 26, ….</a:t>
            </a:r>
            <a:endParaRPr lang="en-GB" dirty="0">
              <a:cs typeface="Calibri"/>
            </a:endParaRPr>
          </a:p>
          <a:p>
            <a:pPr marL="0" indent="0">
              <a:buNone/>
            </a:pPr>
            <a:r>
              <a:rPr lang="en-GB" dirty="0">
                <a:cs typeface="Calibri"/>
              </a:rPr>
              <a:t>c) It is different: the first one shaded is 2 more than 4 not 2 less than 4.</a:t>
            </a:r>
          </a:p>
          <a:p>
            <a:endParaRPr lang="en-GB" dirty="0"/>
          </a:p>
          <a:p>
            <a:r>
              <a:rPr lang="en-GB" dirty="0"/>
              <a:t>? If the cells shaded yellow are the end column again, all of the numbers will be multiples of 6. Depending on the position of the cells shaded red, the numbers can all be described using this structure: ‘__ less/more than a multiple of 6’. For example, if the red cells are the entirety of the second column, the numbers will all be 4 less than a multiple of 6. If the red cells are the second column but starting in the second row, the numbers will all be 2 more than a multiple of 6.</a:t>
            </a:r>
          </a:p>
          <a:p>
            <a:endParaRPr lang="en-GB" dirty="0"/>
          </a:p>
          <a:p>
            <a:r>
              <a:rPr lang="en-GB" b="1" dirty="0"/>
              <a:t>Suggested questioning</a:t>
            </a:r>
            <a:endParaRPr lang="en-GB" b="1" dirty="0">
              <a:cs typeface="Calibri"/>
            </a:endParaRPr>
          </a:p>
          <a:p>
            <a:r>
              <a:rPr lang="en-GB" dirty="0"/>
              <a:t>What strategies did you use in each case?</a:t>
            </a:r>
            <a:endParaRPr lang="en-GB" dirty="0">
              <a:cs typeface="Calibri"/>
            </a:endParaRPr>
          </a:p>
          <a:p>
            <a:r>
              <a:rPr lang="en-GB" dirty="0"/>
              <a:t>Where are the even numbers? Odd numbers? How do you know?</a:t>
            </a:r>
            <a:endParaRPr lang="en-GB" dirty="0">
              <a:cs typeface="Calibri"/>
            </a:endParaRPr>
          </a:p>
          <a:p>
            <a:endParaRPr lang="en-GB" dirty="0"/>
          </a:p>
          <a:p>
            <a:r>
              <a:rPr lang="en-GB" b="1" dirty="0"/>
              <a:t>Things to think about</a:t>
            </a:r>
            <a:endParaRPr lang="en-GB" b="1" dirty="0">
              <a:cs typeface="Calibri"/>
            </a:endParaRPr>
          </a:p>
          <a:p>
            <a:r>
              <a:rPr lang="en-GB" b="0" dirty="0"/>
              <a:t>Additional activity I uses the same representation as Checkpoint 20 but focuses on one potential misconception: where all </a:t>
            </a:r>
            <a:r>
              <a:rPr lang="en-GB" b="1" dirty="0"/>
              <a:t>but one </a:t>
            </a:r>
            <a:r>
              <a:rPr lang="en-GB" b="0" dirty="0"/>
              <a:t>term of a sequence are the same, and so the rule is different. This is particularly marked here, as the rules are so similar: one sequence is 2 more than the multiples of 4, and one is 2 less (or, using the </a:t>
            </a:r>
            <a:r>
              <a:rPr lang="en-GB" b="0" i="1" dirty="0"/>
              <a:t>n</a:t>
            </a:r>
            <a:r>
              <a:rPr lang="en-GB" b="0" i="0" dirty="0"/>
              <a:t>th term: one is 4</a:t>
            </a:r>
            <a:r>
              <a:rPr lang="en-GB" b="0" i="1" dirty="0"/>
              <a:t>n</a:t>
            </a:r>
            <a:r>
              <a:rPr lang="en-GB" b="0" i="0" dirty="0"/>
              <a:t> + 2 and the other is 4</a:t>
            </a:r>
            <a:r>
              <a:rPr lang="en-GB" b="0" i="1" dirty="0"/>
              <a:t>n</a:t>
            </a:r>
            <a:r>
              <a:rPr lang="en-GB" b="0" i="0" dirty="0"/>
              <a:t> – 2). Use this task if this understanding is proving to be a persistent problem with students. Or use it later in Key Stage 3 to check understanding of </a:t>
            </a:r>
            <a:r>
              <a:rPr lang="en-GB" b="0" i="1" dirty="0"/>
              <a:t>n</a:t>
            </a:r>
            <a:r>
              <a:rPr lang="en-GB" b="0" i="0" dirty="0"/>
              <a:t>th terms – in which case, be more explicit about an expectation to respond using the language of </a:t>
            </a:r>
            <a:r>
              <a:rPr lang="en-GB" b="0" i="1" dirty="0"/>
              <a:t>n</a:t>
            </a:r>
            <a:r>
              <a:rPr lang="en-GB" b="0" i="0" dirty="0"/>
              <a:t>th term. The Guidance slides for Checkpoints 17, 20 and 21 might be useful to reference before using this task.</a:t>
            </a:r>
            <a:endParaRPr lang="en-GB" b="0" dirty="0">
              <a:cs typeface="Calibri"/>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70</a:t>
            </a:fld>
            <a:endParaRPr lang="en-GB" dirty="0"/>
          </a:p>
        </p:txBody>
      </p:sp>
    </p:spTree>
    <p:extLst>
      <p:ext uri="{BB962C8B-B14F-4D97-AF65-F5344CB8AC3E}">
        <p14:creationId xmlns:p14="http://schemas.microsoft.com/office/powerpoint/2010/main" val="30435444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ea typeface="Calibri"/>
                <a:cs typeface="Calibri"/>
              </a:rPr>
              <a:t>This printable, editable resource might be useful for Checkpoint 3.</a:t>
            </a:r>
          </a:p>
        </p:txBody>
      </p:sp>
      <p:sp>
        <p:nvSpPr>
          <p:cNvPr id="4" name="Slide Number Placeholder 3"/>
          <p:cNvSpPr>
            <a:spLocks noGrp="1"/>
          </p:cNvSpPr>
          <p:nvPr>
            <p:ph type="sldNum" sz="quarter" idx="5"/>
          </p:nvPr>
        </p:nvSpPr>
        <p:spPr/>
        <p:txBody>
          <a:bodyPr/>
          <a:lstStyle/>
          <a:p>
            <a:fld id="{95CC6D43-B330-470E-9514-C837501A6F5A}" type="slidenum">
              <a:rPr lang="en-GB" smtClean="0"/>
              <a:t>72</a:t>
            </a:fld>
            <a:endParaRPr lang="en-GB" dirty="0"/>
          </a:p>
        </p:txBody>
      </p:sp>
    </p:spTree>
    <p:extLst>
      <p:ext uri="{BB962C8B-B14F-4D97-AF65-F5344CB8AC3E}">
        <p14:creationId xmlns:p14="http://schemas.microsoft.com/office/powerpoint/2010/main" val="158493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dirty="0"/>
          </a:p>
        </p:txBody>
      </p:sp>
    </p:spTree>
    <p:extLst>
      <p:ext uri="{BB962C8B-B14F-4D97-AF65-F5344CB8AC3E}">
        <p14:creationId xmlns:p14="http://schemas.microsoft.com/office/powerpoint/2010/main" val="6903078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might like to give students this printable resource for use with Checkpoint 8.</a:t>
            </a:r>
          </a:p>
        </p:txBody>
      </p:sp>
      <p:sp>
        <p:nvSpPr>
          <p:cNvPr id="4" name="Slide Number Placeholder 3"/>
          <p:cNvSpPr>
            <a:spLocks noGrp="1"/>
          </p:cNvSpPr>
          <p:nvPr>
            <p:ph type="sldNum" sz="quarter" idx="5"/>
          </p:nvPr>
        </p:nvSpPr>
        <p:spPr/>
        <p:txBody>
          <a:bodyPr/>
          <a:lstStyle/>
          <a:p>
            <a:fld id="{95CC6D43-B330-470E-9514-C837501A6F5A}" type="slidenum">
              <a:rPr lang="en-GB" smtClean="0"/>
              <a:t>73</a:t>
            </a:fld>
            <a:endParaRPr lang="en-GB" dirty="0"/>
          </a:p>
        </p:txBody>
      </p:sp>
    </p:spTree>
    <p:extLst>
      <p:ext uri="{BB962C8B-B14F-4D97-AF65-F5344CB8AC3E}">
        <p14:creationId xmlns:p14="http://schemas.microsoft.com/office/powerpoint/2010/main" val="18754711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t>
            </a:r>
            <a:r>
              <a:rPr lang="en-GB" b="0" dirty="0">
                <a:ea typeface="Calibri"/>
                <a:cs typeface="Calibri"/>
              </a:rPr>
              <a:t>printable, editable</a:t>
            </a:r>
            <a:r>
              <a:rPr lang="en-GB" dirty="0"/>
              <a:t> cards (four on a page) could be used with Checkpoint 10.</a:t>
            </a:r>
          </a:p>
        </p:txBody>
      </p:sp>
      <p:sp>
        <p:nvSpPr>
          <p:cNvPr id="4" name="Slide Number Placeholder 3"/>
          <p:cNvSpPr>
            <a:spLocks noGrp="1"/>
          </p:cNvSpPr>
          <p:nvPr>
            <p:ph type="sldNum" sz="quarter" idx="5"/>
          </p:nvPr>
        </p:nvSpPr>
        <p:spPr/>
        <p:txBody>
          <a:bodyPr/>
          <a:lstStyle/>
          <a:p>
            <a:fld id="{95CC6D43-B330-470E-9514-C837501A6F5A}" type="slidenum">
              <a:rPr lang="en-GB" smtClean="0"/>
              <a:t>74</a:t>
            </a:fld>
            <a:endParaRPr lang="en-GB" dirty="0"/>
          </a:p>
        </p:txBody>
      </p:sp>
    </p:spTree>
    <p:extLst>
      <p:ext uri="{BB962C8B-B14F-4D97-AF65-F5344CB8AC3E}">
        <p14:creationId xmlns:p14="http://schemas.microsoft.com/office/powerpoint/2010/main" val="26202256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grids (2 per page) might be helpful for students to organise their thinking for Checkpoint 11.</a:t>
            </a:r>
          </a:p>
        </p:txBody>
      </p:sp>
      <p:sp>
        <p:nvSpPr>
          <p:cNvPr id="4" name="Slide Number Placeholder 3"/>
          <p:cNvSpPr>
            <a:spLocks noGrp="1"/>
          </p:cNvSpPr>
          <p:nvPr>
            <p:ph type="sldNum" sz="quarter" idx="5"/>
          </p:nvPr>
        </p:nvSpPr>
        <p:spPr/>
        <p:txBody>
          <a:bodyPr/>
          <a:lstStyle/>
          <a:p>
            <a:fld id="{95CC6D43-B330-470E-9514-C837501A6F5A}" type="slidenum">
              <a:rPr lang="en-GB" smtClean="0"/>
              <a:t>75</a:t>
            </a:fld>
            <a:endParaRPr lang="en-GB" dirty="0"/>
          </a:p>
        </p:txBody>
      </p:sp>
    </p:spTree>
    <p:extLst>
      <p:ext uri="{BB962C8B-B14F-4D97-AF65-F5344CB8AC3E}">
        <p14:creationId xmlns:p14="http://schemas.microsoft.com/office/powerpoint/2010/main" val="9464155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t>
            </a:r>
            <a:r>
              <a:rPr lang="en-GB" b="0" dirty="0">
                <a:ea typeface="Calibri"/>
                <a:cs typeface="Calibri"/>
              </a:rPr>
              <a:t>printable, editable</a:t>
            </a:r>
            <a:r>
              <a:rPr lang="en-GB" dirty="0"/>
              <a:t> resource might be of use for Additional activity A.</a:t>
            </a:r>
          </a:p>
        </p:txBody>
      </p:sp>
      <p:sp>
        <p:nvSpPr>
          <p:cNvPr id="4" name="Slide Number Placeholder 3"/>
          <p:cNvSpPr>
            <a:spLocks noGrp="1"/>
          </p:cNvSpPr>
          <p:nvPr>
            <p:ph type="sldNum" sz="quarter" idx="5"/>
          </p:nvPr>
        </p:nvSpPr>
        <p:spPr/>
        <p:txBody>
          <a:bodyPr/>
          <a:lstStyle/>
          <a:p>
            <a:fld id="{95CC6D43-B330-470E-9514-C837501A6F5A}" type="slidenum">
              <a:rPr lang="en-GB" smtClean="0"/>
              <a:t>76</a:t>
            </a:fld>
            <a:endParaRPr lang="en-GB" dirty="0"/>
          </a:p>
        </p:txBody>
      </p:sp>
    </p:spTree>
    <p:extLst>
      <p:ext uri="{BB962C8B-B14F-4D97-AF65-F5344CB8AC3E}">
        <p14:creationId xmlns:p14="http://schemas.microsoft.com/office/powerpoint/2010/main" val="23762695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t>
            </a:r>
            <a:r>
              <a:rPr lang="en-GB" b="0" dirty="0">
                <a:ea typeface="Calibri"/>
                <a:cs typeface="Calibri"/>
              </a:rPr>
              <a:t>printable, editable</a:t>
            </a:r>
            <a:r>
              <a:rPr lang="en-GB" dirty="0"/>
              <a:t> cards (4 on a page) could be used with Additional activity G.</a:t>
            </a:r>
          </a:p>
        </p:txBody>
      </p:sp>
      <p:sp>
        <p:nvSpPr>
          <p:cNvPr id="4" name="Slide Number Placeholder 3"/>
          <p:cNvSpPr>
            <a:spLocks noGrp="1"/>
          </p:cNvSpPr>
          <p:nvPr>
            <p:ph type="sldNum" sz="quarter" idx="5"/>
          </p:nvPr>
        </p:nvSpPr>
        <p:spPr/>
        <p:txBody>
          <a:bodyPr/>
          <a:lstStyle/>
          <a:p>
            <a:fld id="{95CC6D43-B330-470E-9514-C837501A6F5A}" type="slidenum">
              <a:rPr lang="en-GB" smtClean="0"/>
              <a:t>77</a:t>
            </a:fld>
            <a:endParaRPr lang="en-GB" dirty="0"/>
          </a:p>
        </p:txBody>
      </p:sp>
    </p:spTree>
    <p:extLst>
      <p:ext uri="{BB962C8B-B14F-4D97-AF65-F5344CB8AC3E}">
        <p14:creationId xmlns:p14="http://schemas.microsoft.com/office/powerpoint/2010/main" val="133226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267532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piece of information and question will appear separately so you can choose the pace at which to work with your class. </a:t>
            </a:r>
            <a:endParaRPr lang="en-GB" b="1" dirty="0"/>
          </a:p>
          <a:p>
            <a:endParaRPr lang="en-GB" b="1" dirty="0"/>
          </a:p>
          <a:p>
            <a:r>
              <a:rPr lang="en-GB" b="1" dirty="0"/>
              <a:t>Answers</a:t>
            </a:r>
          </a:p>
          <a:p>
            <a:r>
              <a:rPr lang="en-GB" b="0" dirty="0"/>
              <a:t>a)</a:t>
            </a:r>
            <a:r>
              <a:rPr lang="en-GB" dirty="0"/>
              <a:t> Livy will say 27. We know because the sequence is increasing by two each time, or because there are 11 jumps of 2 from Ahmed to Livy.</a:t>
            </a:r>
            <a:endParaRPr lang="en-GB" b="0" dirty="0">
              <a:cs typeface="Calibri"/>
            </a:endParaRPr>
          </a:p>
          <a:p>
            <a:r>
              <a:rPr lang="en-GB" dirty="0">
                <a:cs typeface="Calibri"/>
              </a:rPr>
              <a:t>b) Ahmed said 20. We know because the common difference is 3 and 30 is 3 less than what Betty has said.</a:t>
            </a:r>
          </a:p>
          <a:p>
            <a:r>
              <a:rPr lang="en-GB" dirty="0">
                <a:cs typeface="Calibri"/>
              </a:rPr>
              <a:t>c) Livy will say 86. We know because from Ahmed to Kay is 10 jumps of 7 each. </a:t>
            </a:r>
            <a:endParaRPr lang="en-GB" b="0" dirty="0">
              <a:cs typeface="Calibri"/>
            </a:endParaRPr>
          </a:p>
          <a:p>
            <a:endParaRPr lang="en-GB" dirty="0"/>
          </a:p>
          <a:p>
            <a:r>
              <a:rPr lang="en-GB" dirty="0"/>
              <a:t>? There are many possible solutions to this; check students’ suggestions are possible. Below are some sequences that students might suggest. Note that Ahmed does not need to be the first person, but is given as the first here as an example.</a:t>
            </a:r>
          </a:p>
          <a:p>
            <a:r>
              <a:rPr lang="en-GB" dirty="0"/>
              <a:t>Three students (Ahmed, Betty, Chi). Sequence is going up in 12s.</a:t>
            </a:r>
          </a:p>
          <a:p>
            <a:r>
              <a:rPr lang="en-GB" dirty="0"/>
              <a:t>Three alternate students (Ahmed, Chi, Ezra). Sequence is going up in 6s.</a:t>
            </a:r>
          </a:p>
          <a:p>
            <a:r>
              <a:rPr lang="en-GB" dirty="0"/>
              <a:t>Three students with two students in between (Ahmed, Darcy, Greg). Sequence is going up in 4s.</a:t>
            </a:r>
          </a:p>
          <a:p>
            <a:r>
              <a:rPr lang="en-GB" dirty="0"/>
              <a:t>Three students with three students in between (Ahmed, Ezra, Ivy). Sequence is going up in 3s.</a:t>
            </a:r>
          </a:p>
          <a:p>
            <a:endParaRPr lang="en-GB" dirty="0"/>
          </a:p>
          <a:p>
            <a:r>
              <a:rPr lang="en-GB" b="1" dirty="0"/>
              <a:t>Suggested questioning</a:t>
            </a:r>
          </a:p>
          <a:p>
            <a:r>
              <a:rPr lang="en-GB" b="0" dirty="0"/>
              <a:t>How many students do you need to know about to work out the rule?</a:t>
            </a:r>
          </a:p>
          <a:p>
            <a:r>
              <a:rPr lang="en-GB" b="0" dirty="0"/>
              <a:t>How could you describe Betty’s rule in each part?</a:t>
            </a:r>
          </a:p>
          <a:p>
            <a:r>
              <a:rPr lang="en-GB" b="0" dirty="0"/>
              <a:t>How could you describe the sequence each time?</a:t>
            </a:r>
          </a:p>
          <a:p>
            <a:r>
              <a:rPr lang="en-GB" b="0" dirty="0"/>
              <a:t>Will Ahmed always say the lowest number?</a:t>
            </a:r>
          </a:p>
          <a:p>
            <a:endParaRPr lang="en-GB" b="1" dirty="0"/>
          </a:p>
          <a:p>
            <a:r>
              <a:rPr lang="en-GB" b="1" dirty="0"/>
              <a:t>Things to think about</a:t>
            </a:r>
          </a:p>
          <a:p>
            <a:r>
              <a:rPr lang="en-GB" b="0" dirty="0"/>
              <a:t>Checkpoint 1 could be an opportunity to do some ‘people maths’. Adapt the same structure to run as an activity with students. Assess whether students can predict numbers in a sequence without using all the consecutive numbers in between. This is built upon in Checkpoint 2 and explored further in Checkpoint 3.</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dirty="0"/>
          </a:p>
        </p:txBody>
      </p:sp>
    </p:spTree>
    <p:extLst>
      <p:ext uri="{BB962C8B-B14F-4D97-AF65-F5344CB8AC3E}">
        <p14:creationId xmlns:p14="http://schemas.microsoft.com/office/powerpoint/2010/main" val="2681121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21/10/2022</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cetm.org.uk/classroom-resources/exemplification-of-ready-to-progress-criteri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ncetm.org.uk/classroom-resources/exemplification-of-ready-to-progress-criteria/" TargetMode="External"/><Relationship Id="rId4" Type="http://schemas.openxmlformats.org/officeDocument/2006/relationships/slide" Target="slide26.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66.xml"/><Relationship Id="rId4" Type="http://schemas.openxmlformats.org/officeDocument/2006/relationships/slide" Target="slide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1lufojeh/ncetm_ks3_cc_4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secondary/" TargetMode="External"/><Relationship Id="rId4" Type="http://schemas.openxmlformats.org/officeDocument/2006/relationships/slide" Target="slide6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3.xml"/><Relationship Id="rId7" Type="http://schemas.openxmlformats.org/officeDocument/2006/relationships/slide" Target="slide2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17.xml"/><Relationship Id="rId4" Type="http://schemas.openxmlformats.org/officeDocument/2006/relationships/slide" Target="slide15.xml"/><Relationship Id="rId9" Type="http://schemas.openxmlformats.org/officeDocument/2006/relationships/hyperlink" Target="https://www.ncetm.org.uk/media/oagj2ka2/curriculum-framework-for-ks3-april-2021.pdf" TargetMode="External"/></Relationships>
</file>

<file path=ppt/slides/_rels/slide30.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7"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0.png"/><Relationship Id="rId4" Type="http://schemas.openxmlformats.org/officeDocument/2006/relationships/image" Target="../media/image200.png"/></Relationships>
</file>

<file path=ppt/slides/_rels/slide32.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hyperlink" Target="https://www.ncetm.org.uk/classroom-resources/checkpoints/" TargetMode="External"/><Relationship Id="rId4" Type="http://schemas.openxmlformats.org/officeDocument/2006/relationships/slide" Target="slide68.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slide" Target="slide75.xml"/><Relationship Id="rId7" Type="http://schemas.openxmlformats.org/officeDocument/2006/relationships/slide" Target="slide7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65.xml"/><Relationship Id="rId11" Type="http://schemas.openxmlformats.org/officeDocument/2006/relationships/slide" Target="slide65.xml"/><Relationship Id="rId5" Type="http://schemas.openxmlformats.org/officeDocument/2006/relationships/hyperlink" Target="https://www.ncetm.org.uk/classroom-resources/assessment-materials-secondary/" TargetMode="External"/><Relationship Id="rId10" Type="http://schemas.openxmlformats.org/officeDocument/2006/relationships/hyperlink" Target="https://www.ncetm.org.uk/classroom-resources/assessment-materials-secondary/" TargetMode="External"/><Relationship Id="rId4" Type="http://schemas.openxmlformats.org/officeDocument/2006/relationships/hyperlink" Target="https://www.ncetm.org.uk/classroom-resources/checkpoints/" TargetMode="External"/><Relationship Id="rId9" Type="http://schemas.openxmlformats.org/officeDocument/2006/relationships/hyperlink" Target="https://www.ncetm.org.uk/classroom-resources/checkpoint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0.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36.xml"/><Relationship Id="rId11" Type="http://schemas.openxmlformats.org/officeDocument/2006/relationships/hyperlink" Target="https://www.ncetm.org.uk/media/oagj2ka2/curriculum-framework-for-ks3-april-2021.pdf" TargetMode="External"/><Relationship Id="rId5" Type="http://schemas.openxmlformats.org/officeDocument/2006/relationships/slide" Target="slide33.xml"/><Relationship Id="rId10" Type="http://schemas.openxmlformats.org/officeDocument/2006/relationships/slide" Target="slide46.xml"/><Relationship Id="rId4" Type="http://schemas.openxmlformats.org/officeDocument/2006/relationships/slide" Target="slide31.xml"/><Relationship Id="rId9" Type="http://schemas.openxmlformats.org/officeDocument/2006/relationships/slide" Target="slide44.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secondary/"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primary/"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slide" Target="slide70.xml"/><Relationship Id="rId4" Type="http://schemas.openxmlformats.org/officeDocument/2006/relationships/slide" Target="slide54.xml"/></Relationships>
</file>

<file path=ppt/slides/_rels/slide5.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48.xml"/><Relationship Id="rId7" Type="http://schemas.openxmlformats.org/officeDocument/2006/relationships/slide" Target="slide5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0.xml"/><Relationship Id="rId9" Type="http://schemas.openxmlformats.org/officeDocument/2006/relationships/hyperlink" Target="https://www.ncetm.org.uk/media/oagj2ka2/curriculum-framework-for-ks3-april-2021.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slide" Target="slide69.xml"/><Relationship Id="rId4" Type="http://schemas.openxmlformats.org/officeDocument/2006/relationships/slide" Target="slide5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slide" Target="slide70.xml"/><Relationship Id="rId4" Type="http://schemas.openxmlformats.org/officeDocument/2006/relationships/slide" Target="slide5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slide" Target="slide70.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jpeg"/></Relationships>
</file>

<file path=ppt/slides/_rels/slide5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slide" Target="slide6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350.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ncetm.org.uk/classroom-resources/primm-127-negative-numbers-counting-comparing-and-calculating/" TargetMode="External"/><Relationship Id="rId4" Type="http://schemas.openxmlformats.org/officeDocument/2006/relationships/hyperlink" Target="https://www.ncetm.org.uk/teaching-for-mastery/mastery-materials/primary-mastery-professional-developm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1786605"/>
            <a:ext cx="6062463" cy="2090477"/>
          </a:xfrm>
        </p:spPr>
        <p:txBody>
          <a:bodyPr vert="horz" lIns="91440" tIns="45720" rIns="91440" bIns="45720" rtlCol="0" anchor="t">
            <a:normAutofit/>
          </a:bodyPr>
          <a:lstStyle/>
          <a:p>
            <a:r>
              <a:rPr lang="en-GB" sz="4000" b="1" dirty="0">
                <a:latin typeface="Century Gothic" panose="020B0502020202020204" pitchFamily="34" charset="0"/>
              </a:rPr>
              <a:t>Sequences</a:t>
            </a:r>
          </a:p>
          <a:p>
            <a:r>
              <a:rPr lang="en-GB" sz="1800" dirty="0">
                <a:latin typeface="Century Gothic"/>
                <a:cs typeface="Arial"/>
              </a:rPr>
              <a:t>Twenty-two Checkpoint activities </a:t>
            </a:r>
            <a:endParaRPr lang="en-GB" sz="1800" dirty="0">
              <a:latin typeface="Century Gothic" panose="020B0502020202020204" pitchFamily="34" charset="0"/>
            </a:endParaRPr>
          </a:p>
          <a:p>
            <a:r>
              <a:rPr lang="en-GB" sz="1800" dirty="0">
                <a:latin typeface="Century Gothic"/>
                <a:cs typeface="Arial"/>
              </a:rPr>
              <a:t>Seven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8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2022/23</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1062561"/>
              </p:ext>
            </p:extLst>
          </p:nvPr>
        </p:nvGraphicFramePr>
        <p:xfrm>
          <a:off x="267128" y="764705"/>
          <a:ext cx="11766038" cy="6065520"/>
        </p:xfrm>
        <a:graphic>
          <a:graphicData uri="http://schemas.openxmlformats.org/drawingml/2006/table">
            <a:tbl>
              <a:tblPr firstRow="1" bandRow="1">
                <a:tableStyleId>{5940675A-B579-460E-94D1-54222C63F5DA}</a:tableStyleId>
              </a:tblPr>
              <a:tblGrid>
                <a:gridCol w="5444124">
                  <a:extLst>
                    <a:ext uri="{9D8B030D-6E8A-4147-A177-3AD203B41FA5}">
                      <a16:colId xmlns:a16="http://schemas.microsoft.com/office/drawing/2014/main" val="695237181"/>
                    </a:ext>
                  </a:extLst>
                </a:gridCol>
                <a:gridCol w="6321914">
                  <a:extLst>
                    <a:ext uri="{9D8B030D-6E8A-4147-A177-3AD203B41FA5}">
                      <a16:colId xmlns:a16="http://schemas.microsoft.com/office/drawing/2014/main" val="300072507"/>
                    </a:ext>
                  </a:extLst>
                </a:gridCol>
              </a:tblGrid>
              <a:tr h="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0">
                <a:tc>
                  <a:txBody>
                    <a:bodyPr/>
                    <a:lstStyle/>
                    <a:p>
                      <a:r>
                        <a:rPr lang="en-GB" sz="1600" b="1" i="0" u="none" dirty="0"/>
                        <a:t>Support</a:t>
                      </a:r>
                    </a:p>
                    <a:p>
                      <a:pPr lvl="0">
                        <a:spcAft>
                          <a:spcPts val="600"/>
                        </a:spcAft>
                        <a:buNone/>
                      </a:pPr>
                      <a:r>
                        <a:rPr lang="en-GB" sz="1600" b="0" i="0" u="none" dirty="0"/>
                        <a:t>If students find part c challenging, first model using two students with fewer gaps between them. For example, if Ahmed says 8 and Darcy or Ezra say 20. A number line (see below) might also be helpful.</a:t>
                      </a:r>
                      <a:endParaRPr lang="en-GB" sz="1600" b="1" i="0" u="none" dirty="0"/>
                    </a:p>
                    <a:p>
                      <a:r>
                        <a:rPr lang="en-GB" sz="1600" b="1" i="0" u="none" dirty="0"/>
                        <a:t>Challenge</a:t>
                      </a:r>
                    </a:p>
                    <a:p>
                      <a:pPr>
                        <a:spcAft>
                          <a:spcPts val="600"/>
                        </a:spcAft>
                      </a:pPr>
                      <a:r>
                        <a:rPr lang="en-GB" sz="1600" u="none" dirty="0"/>
                        <a:t>Build on the further thinking question by asking students to suggest their own sets of numbers for different combinations of students. Can they think of two numbers that could create a sequence of integers, no matter which pair of students said them? </a:t>
                      </a:r>
                    </a:p>
                    <a:p>
                      <a:r>
                        <a:rPr lang="en-GB" sz="1600" b="1" i="0" u="none" dirty="0"/>
                        <a:t>Representations</a:t>
                      </a:r>
                    </a:p>
                    <a:p>
                      <a:pPr lvl="0">
                        <a:buNone/>
                      </a:pPr>
                      <a:r>
                        <a:rPr lang="en-GB" sz="1600" b="0" i="0" u="none" dirty="0"/>
                        <a:t>A number line could be used to model the pattern of values: circle the numbers that are part of the sequence. This might be particularly helpful to model a strategy for part c. This is also a great opportunity to use your class! (See ‘assessing understanding’.)</a:t>
                      </a:r>
                      <a:endParaRPr lang="en-GB" sz="1600" b="1" i="0" u="none" dirty="0"/>
                    </a:p>
                  </a:txBody>
                  <a:tcPr/>
                </a:tc>
                <a:tc>
                  <a:txBody>
                    <a:bodyPr/>
                    <a:lstStyle/>
                    <a:p>
                      <a:pPr lvl="0" algn="l">
                        <a:lnSpc>
                          <a:spcPct val="100000"/>
                        </a:lnSpc>
                        <a:spcBef>
                          <a:spcPts val="0"/>
                        </a:spcBef>
                        <a:spcAft>
                          <a:spcPts val="600"/>
                        </a:spcAft>
                        <a:buNone/>
                      </a:pPr>
                      <a:r>
                        <a:rPr lang="en-US" sz="1600" b="0" i="0" u="none" strike="noStrike" noProof="0" dirty="0">
                          <a:latin typeface="Arial"/>
                        </a:rPr>
                        <a:t>This Checkpoint assesses whether students can identify a rule from different information about a sequence, and then use that rule to generate further values. The questions are structured so students work both backwards and across gaps in the sequence.</a:t>
                      </a:r>
                    </a:p>
                    <a:p>
                      <a:pPr lvl="0" algn="l">
                        <a:lnSpc>
                          <a:spcPct val="100000"/>
                        </a:lnSpc>
                        <a:spcBef>
                          <a:spcPts val="0"/>
                        </a:spcBef>
                        <a:spcAft>
                          <a:spcPts val="600"/>
                        </a:spcAft>
                        <a:buNone/>
                      </a:pPr>
                      <a:r>
                        <a:rPr lang="en-US" sz="1600" b="0" i="0" u="none" strike="noStrike" noProof="0" dirty="0">
                          <a:latin typeface="Arial"/>
                        </a:rPr>
                        <a:t>Although only explicitly stated in part a, the question ‘how do you know?’ is key. You are not just looking to see that students can assign the right number to the right students, but also listening to their reasoning to understand how they think and reason about number sequences.</a:t>
                      </a:r>
                    </a:p>
                    <a:p>
                      <a:pPr lvl="0" algn="l">
                        <a:lnSpc>
                          <a:spcPct val="100000"/>
                        </a:lnSpc>
                        <a:spcBef>
                          <a:spcPts val="0"/>
                        </a:spcBef>
                        <a:spcAft>
                          <a:spcPts val="600"/>
                        </a:spcAft>
                        <a:buNone/>
                      </a:pPr>
                      <a:r>
                        <a:rPr lang="en-US" sz="1600" b="0" i="0" u="none" strike="noStrike" noProof="0" dirty="0">
                          <a:latin typeface="Arial"/>
                        </a:rPr>
                        <a:t>While we have provided some prompts as starting points, we would encourage teachers to try this activity ‘for real’. Choose a student to pick a starting number, then ask the person adjacent to them to imagine a rule and state the next number. Can students continue the sequence? If they can, then you can start to ask questions like those in the task, such as, ‘What would X say?’ You could also create a pack of cards with rules, although asking students to create their own might provide more unexpected challenge!</a:t>
                      </a:r>
                    </a:p>
                  </a:txBody>
                  <a:tcPr/>
                </a:tc>
                <a:extLst>
                  <a:ext uri="{0D108BD9-81ED-4DB2-BD59-A6C34878D82A}">
                    <a16:rowId xmlns:a16="http://schemas.microsoft.com/office/drawing/2014/main" val="1616516725"/>
                  </a:ext>
                </a:extLst>
              </a:tr>
              <a:tr h="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27 of the Year 6 </a:t>
                      </a:r>
                      <a:r>
                        <a:rPr lang="en-GB" sz="1600" dirty="0">
                          <a:hlinkClick r:id="rId3"/>
                        </a:rPr>
                        <a:t>Primary Assessment Materials | NCETM</a:t>
                      </a:r>
                      <a:r>
                        <a:rPr lang="en-GB" sz="1600" dirty="0"/>
                        <a:t> explores ‘sequence-generating rules’ and might offer some insight into the language students may have used to explore sequences at primary.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Examples exploring whether sequences are connected additively or multiplicatively are w</a:t>
                      </a:r>
                      <a:r>
                        <a:rPr lang="en-GB" sz="1600" b="0" dirty="0"/>
                        <a:t>ithin 6AS/MS-1 in the </a:t>
                      </a:r>
                      <a:r>
                        <a:rPr lang="en-GB" sz="1600" dirty="0">
                          <a:hlinkClick r:id="rId4"/>
                        </a:rPr>
                        <a:t>Exemplification of ready-to-progress criteria NCETM</a:t>
                      </a:r>
                      <a:r>
                        <a:rPr lang="en-GB" sz="1600" dirty="0"/>
                        <a:t>. Download as part of the Year 6 deck or decks from the relevant strands.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2445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66C4323-FBC4-B5A1-74BD-0EEA3D31DA91}"/>
              </a:ext>
            </a:extLst>
          </p:cNvPr>
          <p:cNvSpPr>
            <a:spLocks noGrp="1"/>
          </p:cNvSpPr>
          <p:nvPr>
            <p:ph type="body" sz="quarter" idx="11"/>
          </p:nvPr>
        </p:nvSpPr>
        <p:spPr/>
        <p:txBody>
          <a:bodyPr/>
          <a:lstStyle/>
          <a:p>
            <a:r>
              <a:rPr lang="en-US" sz="2400" dirty="0">
                <a:latin typeface="Arial" panose="020B0604020202020204" pitchFamily="34" charset="0"/>
                <a:cs typeface="Arial" panose="020B0604020202020204" pitchFamily="34" charset="0"/>
              </a:rPr>
              <a:t>Checkpoint 2: Counting counters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57623" y="538579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buNone/>
            </a:pPr>
            <a:endParaRPr lang="en-GB" sz="2200" dirty="0">
              <a:latin typeface="+mj-lt"/>
              <a:cs typeface="Arial" panose="020B0604020202020204" pitchFamily="34" charset="0"/>
            </a:endParaRPr>
          </a:p>
        </p:txBody>
      </p:sp>
      <p:sp>
        <p:nvSpPr>
          <p:cNvPr id="2" name="Oval 1">
            <a:extLst>
              <a:ext uri="{FF2B5EF4-FFF2-40B4-BE49-F238E27FC236}">
                <a16:creationId xmlns:a16="http://schemas.microsoft.com/office/drawing/2014/main" id="{3EC87A32-29BA-6A45-9CF7-C8402EE2B8DA}"/>
              </a:ext>
            </a:extLst>
          </p:cNvPr>
          <p:cNvSpPr/>
          <p:nvPr/>
        </p:nvSpPr>
        <p:spPr>
          <a:xfrm>
            <a:off x="120120" y="1612384"/>
            <a:ext cx="624840" cy="624840"/>
          </a:xfrm>
          <a:prstGeom prst="ellipse">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000" dirty="0">
                <a:latin typeface="+mj-lt"/>
              </a:rPr>
              <a:t>1</a:t>
            </a:r>
          </a:p>
        </p:txBody>
      </p:sp>
      <p:sp>
        <p:nvSpPr>
          <p:cNvPr id="8" name="Oval 7">
            <a:extLst>
              <a:ext uri="{FF2B5EF4-FFF2-40B4-BE49-F238E27FC236}">
                <a16:creationId xmlns:a16="http://schemas.microsoft.com/office/drawing/2014/main" id="{25DCA2F0-6015-8341-AE30-C787FDB2EB90}"/>
              </a:ext>
            </a:extLst>
          </p:cNvPr>
          <p:cNvSpPr/>
          <p:nvPr/>
        </p:nvSpPr>
        <p:spPr>
          <a:xfrm>
            <a:off x="805920" y="1740809"/>
            <a:ext cx="624840" cy="624840"/>
          </a:xfrm>
          <a:prstGeom prst="ellipse">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000" dirty="0">
                <a:latin typeface="+mj-lt"/>
              </a:rPr>
              <a:t>2</a:t>
            </a:r>
          </a:p>
        </p:txBody>
      </p:sp>
      <p:sp>
        <p:nvSpPr>
          <p:cNvPr id="9" name="Flowchart: Process 8">
            <a:extLst>
              <a:ext uri="{FF2B5EF4-FFF2-40B4-BE49-F238E27FC236}">
                <a16:creationId xmlns:a16="http://schemas.microsoft.com/office/drawing/2014/main" id="{9C9AD8C7-BE6C-004C-BEED-D4951750FA7F}"/>
              </a:ext>
            </a:extLst>
          </p:cNvPr>
          <p:cNvSpPr/>
          <p:nvPr/>
        </p:nvSpPr>
        <p:spPr>
          <a:xfrm>
            <a:off x="1506960" y="1672596"/>
            <a:ext cx="624840" cy="624840"/>
          </a:xfrm>
          <a:prstGeom prst="flowChartProcess">
            <a:avLst/>
          </a:prstGeom>
          <a:solidFill>
            <a:srgbClr val="FFFF00"/>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000" dirty="0">
                <a:solidFill>
                  <a:schemeClr val="accent4">
                    <a:lumMod val="65000"/>
                    <a:lumOff val="35000"/>
                  </a:schemeClr>
                </a:solidFill>
                <a:latin typeface="+mj-lt"/>
              </a:rPr>
              <a:t>3</a:t>
            </a:r>
          </a:p>
        </p:txBody>
      </p:sp>
      <p:sp>
        <p:nvSpPr>
          <p:cNvPr id="10" name="Flowchart: Process 9">
            <a:extLst>
              <a:ext uri="{FF2B5EF4-FFF2-40B4-BE49-F238E27FC236}">
                <a16:creationId xmlns:a16="http://schemas.microsoft.com/office/drawing/2014/main" id="{C3C6A6C8-4FB4-2B40-9DFB-09F2B74BAF1C}"/>
              </a:ext>
            </a:extLst>
          </p:cNvPr>
          <p:cNvSpPr/>
          <p:nvPr/>
        </p:nvSpPr>
        <p:spPr>
          <a:xfrm>
            <a:off x="2194560" y="1636538"/>
            <a:ext cx="624840" cy="624840"/>
          </a:xfrm>
          <a:prstGeom prst="flowChartProcess">
            <a:avLst/>
          </a:prstGeom>
          <a:solidFill>
            <a:srgbClr val="FFFF00"/>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000" dirty="0">
                <a:solidFill>
                  <a:schemeClr val="accent4">
                    <a:lumMod val="65000"/>
                    <a:lumOff val="35000"/>
                  </a:schemeClr>
                </a:solidFill>
                <a:latin typeface="+mj-lt"/>
              </a:rPr>
              <a:t>4</a:t>
            </a:r>
          </a:p>
        </p:txBody>
      </p:sp>
      <p:sp>
        <p:nvSpPr>
          <p:cNvPr id="12" name="Oval 11">
            <a:extLst>
              <a:ext uri="{FF2B5EF4-FFF2-40B4-BE49-F238E27FC236}">
                <a16:creationId xmlns:a16="http://schemas.microsoft.com/office/drawing/2014/main" id="{753009B3-2526-FF43-B3D7-D1A134776300}"/>
              </a:ext>
            </a:extLst>
          </p:cNvPr>
          <p:cNvSpPr/>
          <p:nvPr/>
        </p:nvSpPr>
        <p:spPr>
          <a:xfrm>
            <a:off x="3627120" y="1636538"/>
            <a:ext cx="624840" cy="624840"/>
          </a:xfrm>
          <a:prstGeom prst="ellipse">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000" dirty="0">
                <a:latin typeface="+mj-lt"/>
              </a:rPr>
              <a:t>6</a:t>
            </a:r>
          </a:p>
        </p:txBody>
      </p:sp>
      <p:sp>
        <p:nvSpPr>
          <p:cNvPr id="13" name="Oval 12">
            <a:extLst>
              <a:ext uri="{FF2B5EF4-FFF2-40B4-BE49-F238E27FC236}">
                <a16:creationId xmlns:a16="http://schemas.microsoft.com/office/drawing/2014/main" id="{07AE76A0-A68E-1440-9A34-F94950A97A0C}"/>
              </a:ext>
            </a:extLst>
          </p:cNvPr>
          <p:cNvSpPr/>
          <p:nvPr/>
        </p:nvSpPr>
        <p:spPr>
          <a:xfrm>
            <a:off x="4297680" y="1651778"/>
            <a:ext cx="624840" cy="624840"/>
          </a:xfrm>
          <a:prstGeom prst="ellipse">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000" dirty="0">
                <a:latin typeface="+mj-lt"/>
              </a:rPr>
              <a:t>7</a:t>
            </a:r>
          </a:p>
        </p:txBody>
      </p:sp>
      <p:sp>
        <p:nvSpPr>
          <p:cNvPr id="14" name="Flowchart: Process 13">
            <a:extLst>
              <a:ext uri="{FF2B5EF4-FFF2-40B4-BE49-F238E27FC236}">
                <a16:creationId xmlns:a16="http://schemas.microsoft.com/office/drawing/2014/main" id="{D3BA26DB-4EF6-0A4D-A278-8D61505F52DC}"/>
              </a:ext>
            </a:extLst>
          </p:cNvPr>
          <p:cNvSpPr/>
          <p:nvPr/>
        </p:nvSpPr>
        <p:spPr>
          <a:xfrm>
            <a:off x="4968240" y="1682258"/>
            <a:ext cx="624840" cy="624840"/>
          </a:xfrm>
          <a:prstGeom prst="flowChartProcess">
            <a:avLst/>
          </a:prstGeom>
          <a:solidFill>
            <a:srgbClr val="FFFF00"/>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000" dirty="0">
                <a:solidFill>
                  <a:schemeClr val="accent4">
                    <a:lumMod val="65000"/>
                    <a:lumOff val="35000"/>
                  </a:schemeClr>
                </a:solidFill>
                <a:latin typeface="+mj-lt"/>
              </a:rPr>
              <a:t>8</a:t>
            </a:r>
          </a:p>
        </p:txBody>
      </p:sp>
      <p:sp>
        <p:nvSpPr>
          <p:cNvPr id="15" name="Flowchart: Process 14">
            <a:extLst>
              <a:ext uri="{FF2B5EF4-FFF2-40B4-BE49-F238E27FC236}">
                <a16:creationId xmlns:a16="http://schemas.microsoft.com/office/drawing/2014/main" id="{B0D9FE55-18BD-0742-8499-455C837B0D1C}"/>
              </a:ext>
            </a:extLst>
          </p:cNvPr>
          <p:cNvSpPr/>
          <p:nvPr/>
        </p:nvSpPr>
        <p:spPr>
          <a:xfrm>
            <a:off x="5669280" y="1682258"/>
            <a:ext cx="624840" cy="624840"/>
          </a:xfrm>
          <a:prstGeom prst="flowChartProcess">
            <a:avLst/>
          </a:prstGeom>
          <a:solidFill>
            <a:srgbClr val="FFFF00"/>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000" dirty="0">
                <a:solidFill>
                  <a:schemeClr val="accent4">
                    <a:lumMod val="65000"/>
                    <a:lumOff val="35000"/>
                  </a:schemeClr>
                </a:solidFill>
                <a:latin typeface="+mj-lt"/>
              </a:rPr>
              <a:t>9</a:t>
            </a:r>
          </a:p>
        </p:txBody>
      </p:sp>
      <p:sp>
        <p:nvSpPr>
          <p:cNvPr id="17" name="Oval 16">
            <a:extLst>
              <a:ext uri="{FF2B5EF4-FFF2-40B4-BE49-F238E27FC236}">
                <a16:creationId xmlns:a16="http://schemas.microsoft.com/office/drawing/2014/main" id="{8635C3CD-2FD2-7446-943C-55CC4D7A0936}"/>
              </a:ext>
            </a:extLst>
          </p:cNvPr>
          <p:cNvSpPr/>
          <p:nvPr/>
        </p:nvSpPr>
        <p:spPr>
          <a:xfrm>
            <a:off x="7117080" y="1667018"/>
            <a:ext cx="624840" cy="624840"/>
          </a:xfrm>
          <a:prstGeom prst="ellipse">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latin typeface="+mj-lt"/>
              </a:rPr>
              <a:t>11</a:t>
            </a:r>
          </a:p>
        </p:txBody>
      </p:sp>
      <p:sp>
        <p:nvSpPr>
          <p:cNvPr id="18" name="Oval 17">
            <a:extLst>
              <a:ext uri="{FF2B5EF4-FFF2-40B4-BE49-F238E27FC236}">
                <a16:creationId xmlns:a16="http://schemas.microsoft.com/office/drawing/2014/main" id="{2D64A87B-5623-294E-B6AF-F3EAB93D0BE0}"/>
              </a:ext>
            </a:extLst>
          </p:cNvPr>
          <p:cNvSpPr/>
          <p:nvPr/>
        </p:nvSpPr>
        <p:spPr>
          <a:xfrm>
            <a:off x="7787640" y="1682258"/>
            <a:ext cx="624840" cy="624840"/>
          </a:xfrm>
          <a:prstGeom prst="ellipse">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latin typeface="+mj-lt"/>
              </a:rPr>
              <a:t>12</a:t>
            </a:r>
          </a:p>
        </p:txBody>
      </p:sp>
      <p:sp>
        <p:nvSpPr>
          <p:cNvPr id="19" name="Flowchart: Process 18">
            <a:extLst>
              <a:ext uri="{FF2B5EF4-FFF2-40B4-BE49-F238E27FC236}">
                <a16:creationId xmlns:a16="http://schemas.microsoft.com/office/drawing/2014/main" id="{44F2DEBC-AFC9-E244-8E50-E9C913B3E12F}"/>
              </a:ext>
            </a:extLst>
          </p:cNvPr>
          <p:cNvSpPr/>
          <p:nvPr/>
        </p:nvSpPr>
        <p:spPr>
          <a:xfrm>
            <a:off x="8458200" y="1712738"/>
            <a:ext cx="624840" cy="624840"/>
          </a:xfrm>
          <a:prstGeom prst="flowChartProcess">
            <a:avLst/>
          </a:prstGeom>
          <a:solidFill>
            <a:srgbClr val="FFFF00"/>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solidFill>
                  <a:schemeClr val="accent4">
                    <a:lumMod val="65000"/>
                    <a:lumOff val="35000"/>
                  </a:schemeClr>
                </a:solidFill>
                <a:latin typeface="+mj-lt"/>
              </a:rPr>
              <a:t>13</a:t>
            </a:r>
          </a:p>
        </p:txBody>
      </p:sp>
      <p:sp>
        <p:nvSpPr>
          <p:cNvPr id="20" name="Flowchart: Process 19">
            <a:extLst>
              <a:ext uri="{FF2B5EF4-FFF2-40B4-BE49-F238E27FC236}">
                <a16:creationId xmlns:a16="http://schemas.microsoft.com/office/drawing/2014/main" id="{B18D48C0-EFCD-F848-B764-4E7FEB880F9F}"/>
              </a:ext>
            </a:extLst>
          </p:cNvPr>
          <p:cNvSpPr/>
          <p:nvPr/>
        </p:nvSpPr>
        <p:spPr>
          <a:xfrm>
            <a:off x="9159240" y="1712738"/>
            <a:ext cx="624840" cy="624840"/>
          </a:xfrm>
          <a:prstGeom prst="flowChartProcess">
            <a:avLst/>
          </a:prstGeom>
          <a:solidFill>
            <a:srgbClr val="FFFF00"/>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solidFill>
                  <a:schemeClr val="accent4">
                    <a:lumMod val="65000"/>
                    <a:lumOff val="35000"/>
                  </a:schemeClr>
                </a:solidFill>
                <a:latin typeface="+mj-lt"/>
              </a:rPr>
              <a:t>14</a:t>
            </a:r>
          </a:p>
        </p:txBody>
      </p:sp>
      <p:sp>
        <p:nvSpPr>
          <p:cNvPr id="22" name="Oval 21">
            <a:extLst>
              <a:ext uri="{FF2B5EF4-FFF2-40B4-BE49-F238E27FC236}">
                <a16:creationId xmlns:a16="http://schemas.microsoft.com/office/drawing/2014/main" id="{A1F1E589-3307-A04E-8163-3FC5D2E85871}"/>
              </a:ext>
            </a:extLst>
          </p:cNvPr>
          <p:cNvSpPr/>
          <p:nvPr/>
        </p:nvSpPr>
        <p:spPr>
          <a:xfrm>
            <a:off x="10591800" y="1697498"/>
            <a:ext cx="624840" cy="624840"/>
          </a:xfrm>
          <a:prstGeom prst="ellipse">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latin typeface="+mj-lt"/>
              </a:rPr>
              <a:t>16</a:t>
            </a:r>
          </a:p>
        </p:txBody>
      </p:sp>
      <p:sp>
        <p:nvSpPr>
          <p:cNvPr id="23" name="Oval 22">
            <a:extLst>
              <a:ext uri="{FF2B5EF4-FFF2-40B4-BE49-F238E27FC236}">
                <a16:creationId xmlns:a16="http://schemas.microsoft.com/office/drawing/2014/main" id="{637CE0E3-80C7-0543-8CC5-D6A934F1CDFB}"/>
              </a:ext>
            </a:extLst>
          </p:cNvPr>
          <p:cNvSpPr/>
          <p:nvPr/>
        </p:nvSpPr>
        <p:spPr>
          <a:xfrm>
            <a:off x="11262360" y="1712738"/>
            <a:ext cx="624840" cy="624840"/>
          </a:xfrm>
          <a:prstGeom prst="ellipse">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latin typeface="+mj-lt"/>
              </a:rPr>
              <a:t>17</a:t>
            </a:r>
          </a:p>
        </p:txBody>
      </p:sp>
      <p:sp>
        <p:nvSpPr>
          <p:cNvPr id="24" name="Flowchart: Process 23">
            <a:extLst>
              <a:ext uri="{FF2B5EF4-FFF2-40B4-BE49-F238E27FC236}">
                <a16:creationId xmlns:a16="http://schemas.microsoft.com/office/drawing/2014/main" id="{B33274F4-4538-F54B-8875-EE21E2FC2F4A}"/>
              </a:ext>
            </a:extLst>
          </p:cNvPr>
          <p:cNvSpPr/>
          <p:nvPr/>
        </p:nvSpPr>
        <p:spPr>
          <a:xfrm>
            <a:off x="11253081" y="2437457"/>
            <a:ext cx="624840" cy="624840"/>
          </a:xfrm>
          <a:prstGeom prst="flowChartProcess">
            <a:avLst/>
          </a:prstGeom>
          <a:solidFill>
            <a:srgbClr val="FFFF00"/>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solidFill>
                  <a:schemeClr val="accent4">
                    <a:lumMod val="65000"/>
                    <a:lumOff val="35000"/>
                  </a:schemeClr>
                </a:solidFill>
                <a:latin typeface="+mj-lt"/>
              </a:rPr>
              <a:t>18</a:t>
            </a:r>
          </a:p>
        </p:txBody>
      </p:sp>
      <p:sp>
        <p:nvSpPr>
          <p:cNvPr id="25" name="Flowchart: Process 24">
            <a:extLst>
              <a:ext uri="{FF2B5EF4-FFF2-40B4-BE49-F238E27FC236}">
                <a16:creationId xmlns:a16="http://schemas.microsoft.com/office/drawing/2014/main" id="{A2DA1CEB-91B6-C24A-948B-D152F23A9174}"/>
              </a:ext>
            </a:extLst>
          </p:cNvPr>
          <p:cNvSpPr/>
          <p:nvPr/>
        </p:nvSpPr>
        <p:spPr>
          <a:xfrm>
            <a:off x="11257435" y="3162176"/>
            <a:ext cx="624840" cy="624840"/>
          </a:xfrm>
          <a:prstGeom prst="flowChartProcess">
            <a:avLst/>
          </a:prstGeom>
          <a:solidFill>
            <a:srgbClr val="FFFF00"/>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solidFill>
                  <a:schemeClr val="accent4">
                    <a:lumMod val="65000"/>
                    <a:lumOff val="35000"/>
                  </a:schemeClr>
                </a:solidFill>
                <a:latin typeface="+mj-lt"/>
              </a:rPr>
              <a:t>19</a:t>
            </a:r>
          </a:p>
        </p:txBody>
      </p:sp>
      <p:sp>
        <p:nvSpPr>
          <p:cNvPr id="27" name="Oval 26">
            <a:extLst>
              <a:ext uri="{FF2B5EF4-FFF2-40B4-BE49-F238E27FC236}">
                <a16:creationId xmlns:a16="http://schemas.microsoft.com/office/drawing/2014/main" id="{A2B16DAF-2CD0-0B40-B75D-E3CFC61F10EB}"/>
              </a:ext>
            </a:extLst>
          </p:cNvPr>
          <p:cNvSpPr/>
          <p:nvPr/>
        </p:nvSpPr>
        <p:spPr>
          <a:xfrm>
            <a:off x="9966960" y="3865604"/>
            <a:ext cx="624840" cy="624840"/>
          </a:xfrm>
          <a:prstGeom prst="ellipse">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latin typeface="+mj-lt"/>
              </a:rPr>
              <a:t>21</a:t>
            </a:r>
          </a:p>
        </p:txBody>
      </p:sp>
      <p:sp>
        <p:nvSpPr>
          <p:cNvPr id="28" name="Oval 27">
            <a:extLst>
              <a:ext uri="{FF2B5EF4-FFF2-40B4-BE49-F238E27FC236}">
                <a16:creationId xmlns:a16="http://schemas.microsoft.com/office/drawing/2014/main" id="{23D6DB89-04A6-C44F-93A7-3F2CD25F1BF2}"/>
              </a:ext>
            </a:extLst>
          </p:cNvPr>
          <p:cNvSpPr/>
          <p:nvPr/>
        </p:nvSpPr>
        <p:spPr>
          <a:xfrm>
            <a:off x="9700204" y="4490766"/>
            <a:ext cx="624840" cy="624840"/>
          </a:xfrm>
          <a:prstGeom prst="ellipse">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latin typeface="+mj-lt"/>
              </a:rPr>
              <a:t>22</a:t>
            </a:r>
          </a:p>
        </p:txBody>
      </p:sp>
      <p:sp>
        <p:nvSpPr>
          <p:cNvPr id="29" name="Flowchart: Process 28">
            <a:extLst>
              <a:ext uri="{FF2B5EF4-FFF2-40B4-BE49-F238E27FC236}">
                <a16:creationId xmlns:a16="http://schemas.microsoft.com/office/drawing/2014/main" id="{74DF557F-B4A3-E348-A86C-9D849DFD81DF}"/>
              </a:ext>
            </a:extLst>
          </p:cNvPr>
          <p:cNvSpPr/>
          <p:nvPr/>
        </p:nvSpPr>
        <p:spPr>
          <a:xfrm>
            <a:off x="9564000" y="5229828"/>
            <a:ext cx="624840" cy="624840"/>
          </a:xfrm>
          <a:prstGeom prst="flowChartProcess">
            <a:avLst/>
          </a:prstGeom>
          <a:solidFill>
            <a:srgbClr val="FFFF00"/>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solidFill>
                  <a:schemeClr val="accent4">
                    <a:lumMod val="65000"/>
                    <a:lumOff val="35000"/>
                  </a:schemeClr>
                </a:solidFill>
                <a:latin typeface="+mj-lt"/>
              </a:rPr>
              <a:t>23</a:t>
            </a:r>
          </a:p>
        </p:txBody>
      </p:sp>
      <p:sp>
        <p:nvSpPr>
          <p:cNvPr id="30" name="Flowchart: Process 29">
            <a:extLst>
              <a:ext uri="{FF2B5EF4-FFF2-40B4-BE49-F238E27FC236}">
                <a16:creationId xmlns:a16="http://schemas.microsoft.com/office/drawing/2014/main" id="{5082FD2A-0A9B-9E48-B541-926D8EC882EA}"/>
              </a:ext>
            </a:extLst>
          </p:cNvPr>
          <p:cNvSpPr/>
          <p:nvPr/>
        </p:nvSpPr>
        <p:spPr>
          <a:xfrm>
            <a:off x="10325044" y="5300670"/>
            <a:ext cx="624840" cy="624840"/>
          </a:xfrm>
          <a:prstGeom prst="flowChartProcess">
            <a:avLst/>
          </a:prstGeom>
          <a:solidFill>
            <a:srgbClr val="FFFF00"/>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solidFill>
                  <a:schemeClr val="accent4">
                    <a:lumMod val="65000"/>
                    <a:lumOff val="35000"/>
                  </a:schemeClr>
                </a:solidFill>
                <a:latin typeface="+mj-lt"/>
              </a:rPr>
              <a:t>24</a:t>
            </a:r>
          </a:p>
        </p:txBody>
      </p:sp>
      <p:sp>
        <p:nvSpPr>
          <p:cNvPr id="32" name="Oval 31">
            <a:extLst>
              <a:ext uri="{FF2B5EF4-FFF2-40B4-BE49-F238E27FC236}">
                <a16:creationId xmlns:a16="http://schemas.microsoft.com/office/drawing/2014/main" id="{6018A786-3053-7542-8BE2-147C14D91F11}"/>
              </a:ext>
            </a:extLst>
          </p:cNvPr>
          <p:cNvSpPr/>
          <p:nvPr/>
        </p:nvSpPr>
        <p:spPr>
          <a:xfrm>
            <a:off x="11498580" y="6104480"/>
            <a:ext cx="624840" cy="624840"/>
          </a:xfrm>
          <a:prstGeom prst="ellipse">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a:latin typeface="+mj-lt"/>
              </a:rPr>
              <a:t>26</a:t>
            </a:r>
          </a:p>
        </p:txBody>
      </p:sp>
      <p:sp>
        <p:nvSpPr>
          <p:cNvPr id="37" name="TextBox 36">
            <a:extLst>
              <a:ext uri="{FF2B5EF4-FFF2-40B4-BE49-F238E27FC236}">
                <a16:creationId xmlns:a16="http://schemas.microsoft.com/office/drawing/2014/main" id="{89D49AFB-1453-BA46-86D5-11B5A21B22B5}"/>
              </a:ext>
            </a:extLst>
          </p:cNvPr>
          <p:cNvSpPr txBox="1"/>
          <p:nvPr/>
        </p:nvSpPr>
        <p:spPr>
          <a:xfrm>
            <a:off x="243840" y="1048578"/>
            <a:ext cx="11567160" cy="430887"/>
          </a:xfrm>
          <a:prstGeom prst="rect">
            <a:avLst/>
          </a:prstGeom>
          <a:noFill/>
        </p:spPr>
        <p:txBody>
          <a:bodyPr wrap="square" rtlCol="0">
            <a:spAutoFit/>
          </a:bodyPr>
          <a:lstStyle/>
          <a:p>
            <a:pPr>
              <a:buNone/>
            </a:pPr>
            <a:r>
              <a:rPr lang="en-US" sz="2200" dirty="0"/>
              <a:t>Allyce and Billy are making a repeating pattern from different counters.</a:t>
            </a:r>
          </a:p>
        </p:txBody>
      </p:sp>
      <p:sp>
        <p:nvSpPr>
          <p:cNvPr id="38" name="TextBox 37">
            <a:extLst>
              <a:ext uri="{FF2B5EF4-FFF2-40B4-BE49-F238E27FC236}">
                <a16:creationId xmlns:a16="http://schemas.microsoft.com/office/drawing/2014/main" id="{2E53EC29-D3BF-5049-909F-5C02F8AFBD9B}"/>
              </a:ext>
            </a:extLst>
          </p:cNvPr>
          <p:cNvSpPr txBox="1"/>
          <p:nvPr/>
        </p:nvSpPr>
        <p:spPr>
          <a:xfrm>
            <a:off x="243840" y="2469451"/>
            <a:ext cx="9756413" cy="837152"/>
          </a:xfrm>
          <a:prstGeom prst="rect">
            <a:avLst/>
          </a:prstGeom>
          <a:noFill/>
        </p:spPr>
        <p:txBody>
          <a:bodyPr wrap="square" rtlCol="0">
            <a:spAutoFit/>
          </a:bodyPr>
          <a:lstStyle/>
          <a:p>
            <a:pPr>
              <a:buNone/>
            </a:pPr>
            <a:r>
              <a:rPr lang="en-US" sz="2200" dirty="0"/>
              <a:t>Allyce puts down three counters numbered 179, 180 and 181.</a:t>
            </a:r>
          </a:p>
          <a:p>
            <a:pPr marL="457200" indent="-457200">
              <a:buFont typeface="+mj-lt"/>
              <a:buAutoNum type="alphaLcParenR"/>
            </a:pPr>
            <a:r>
              <a:rPr lang="en-US" sz="2200" dirty="0"/>
              <a:t>What do Allyce’s counters look like? How do you know?</a:t>
            </a:r>
          </a:p>
        </p:txBody>
      </p:sp>
      <p:sp>
        <p:nvSpPr>
          <p:cNvPr id="40" name="TextBox 39">
            <a:extLst>
              <a:ext uri="{FF2B5EF4-FFF2-40B4-BE49-F238E27FC236}">
                <a16:creationId xmlns:a16="http://schemas.microsoft.com/office/drawing/2014/main" id="{C9C506F2-2E15-514C-A42D-84473D616AFE}"/>
              </a:ext>
            </a:extLst>
          </p:cNvPr>
          <p:cNvSpPr txBox="1"/>
          <p:nvPr/>
        </p:nvSpPr>
        <p:spPr>
          <a:xfrm>
            <a:off x="1328665" y="5300670"/>
            <a:ext cx="7209407" cy="1107996"/>
          </a:xfrm>
          <a:prstGeom prst="rect">
            <a:avLst/>
          </a:prstGeom>
          <a:noFill/>
        </p:spPr>
        <p:txBody>
          <a:bodyPr wrap="square" rtlCol="0">
            <a:spAutoFit/>
          </a:bodyPr>
          <a:lstStyle/>
          <a:p>
            <a:pPr>
              <a:spcBef>
                <a:spcPts val="0"/>
              </a:spcBef>
              <a:buNone/>
            </a:pPr>
            <a:r>
              <a:rPr lang="en-US" sz="2200" dirty="0"/>
              <a:t>Allyce and Billy run out of counters when they put down number 531. How many of each type of counter did they use in total?</a:t>
            </a:r>
          </a:p>
        </p:txBody>
      </p:sp>
      <p:sp>
        <p:nvSpPr>
          <p:cNvPr id="47" name="TextBox 46">
            <a:extLst>
              <a:ext uri="{FF2B5EF4-FFF2-40B4-BE49-F238E27FC236}">
                <a16:creationId xmlns:a16="http://schemas.microsoft.com/office/drawing/2014/main" id="{7486068D-F4E2-9344-B85B-037B396A7662}"/>
              </a:ext>
            </a:extLst>
          </p:cNvPr>
          <p:cNvSpPr txBox="1"/>
          <p:nvPr/>
        </p:nvSpPr>
        <p:spPr>
          <a:xfrm>
            <a:off x="243839" y="3559517"/>
            <a:ext cx="8715103" cy="1175706"/>
          </a:xfrm>
          <a:prstGeom prst="rect">
            <a:avLst/>
          </a:prstGeom>
          <a:noFill/>
        </p:spPr>
        <p:txBody>
          <a:bodyPr wrap="square">
            <a:spAutoFit/>
          </a:bodyPr>
          <a:lstStyle/>
          <a:p>
            <a:pPr>
              <a:buNone/>
            </a:pPr>
            <a:r>
              <a:rPr lang="en-US" sz="2200" dirty="0"/>
              <a:t>Billy then puts down three counters in a row. Two are yellow squares and one is a red hexagon. All his counters are numbered over 250. </a:t>
            </a:r>
          </a:p>
          <a:p>
            <a:pPr marL="457200" indent="-457200">
              <a:buFont typeface="+mj-lt"/>
              <a:buAutoNum type="alphaLcParenR" startAt="2"/>
            </a:pPr>
            <a:r>
              <a:rPr lang="en-US" sz="2200" dirty="0"/>
              <a:t>What might the numbers on them be? How do you know?</a:t>
            </a:r>
          </a:p>
        </p:txBody>
      </p:sp>
      <p:sp>
        <p:nvSpPr>
          <p:cNvPr id="52" name="Octagon 51">
            <a:extLst>
              <a:ext uri="{FF2B5EF4-FFF2-40B4-BE49-F238E27FC236}">
                <a16:creationId xmlns:a16="http://schemas.microsoft.com/office/drawing/2014/main" id="{49235877-66C9-E892-AA29-228A053349D7}"/>
              </a:ext>
            </a:extLst>
          </p:cNvPr>
          <p:cNvSpPr/>
          <p:nvPr/>
        </p:nvSpPr>
        <p:spPr>
          <a:xfrm>
            <a:off x="6379321" y="1664250"/>
            <a:ext cx="684000" cy="684000"/>
          </a:xfrm>
          <a:prstGeom prst="octagon">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t>10</a:t>
            </a:r>
            <a:endParaRPr lang="en-GB" dirty="0"/>
          </a:p>
        </p:txBody>
      </p:sp>
      <p:sp>
        <p:nvSpPr>
          <p:cNvPr id="53" name="Octagon 52">
            <a:extLst>
              <a:ext uri="{FF2B5EF4-FFF2-40B4-BE49-F238E27FC236}">
                <a16:creationId xmlns:a16="http://schemas.microsoft.com/office/drawing/2014/main" id="{C681C312-A7C1-69DC-9CBF-6DFE9E1CAAED}"/>
              </a:ext>
            </a:extLst>
          </p:cNvPr>
          <p:cNvSpPr/>
          <p:nvPr/>
        </p:nvSpPr>
        <p:spPr>
          <a:xfrm>
            <a:off x="2889361" y="1557330"/>
            <a:ext cx="684000" cy="684000"/>
          </a:xfrm>
          <a:prstGeom prst="octagon">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t>5</a:t>
            </a:r>
            <a:endParaRPr lang="en-GB" dirty="0"/>
          </a:p>
        </p:txBody>
      </p:sp>
      <p:sp>
        <p:nvSpPr>
          <p:cNvPr id="54" name="Octagon 53">
            <a:extLst>
              <a:ext uri="{FF2B5EF4-FFF2-40B4-BE49-F238E27FC236}">
                <a16:creationId xmlns:a16="http://schemas.microsoft.com/office/drawing/2014/main" id="{FFA6742D-E799-336A-A067-9C9691FBCDAA}"/>
              </a:ext>
            </a:extLst>
          </p:cNvPr>
          <p:cNvSpPr/>
          <p:nvPr/>
        </p:nvSpPr>
        <p:spPr>
          <a:xfrm>
            <a:off x="9846840" y="1662101"/>
            <a:ext cx="684000" cy="684000"/>
          </a:xfrm>
          <a:prstGeom prst="octagon">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t>15</a:t>
            </a:r>
            <a:endParaRPr lang="en-GB" dirty="0"/>
          </a:p>
        </p:txBody>
      </p:sp>
      <p:sp>
        <p:nvSpPr>
          <p:cNvPr id="55" name="Octagon 54">
            <a:extLst>
              <a:ext uri="{FF2B5EF4-FFF2-40B4-BE49-F238E27FC236}">
                <a16:creationId xmlns:a16="http://schemas.microsoft.com/office/drawing/2014/main" id="{2256686B-257C-2BCE-63EA-E548FA225E2C}"/>
              </a:ext>
            </a:extLst>
          </p:cNvPr>
          <p:cNvSpPr/>
          <p:nvPr/>
        </p:nvSpPr>
        <p:spPr>
          <a:xfrm>
            <a:off x="10446546" y="3306603"/>
            <a:ext cx="684000" cy="684000"/>
          </a:xfrm>
          <a:prstGeom prst="octagon">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t>20</a:t>
            </a:r>
            <a:endParaRPr lang="en-GB" dirty="0"/>
          </a:p>
        </p:txBody>
      </p:sp>
      <p:sp>
        <p:nvSpPr>
          <p:cNvPr id="56" name="Octagon 55">
            <a:extLst>
              <a:ext uri="{FF2B5EF4-FFF2-40B4-BE49-F238E27FC236}">
                <a16:creationId xmlns:a16="http://schemas.microsoft.com/office/drawing/2014/main" id="{764BD310-E790-0174-9C72-12C7AA81C7F8}"/>
              </a:ext>
            </a:extLst>
          </p:cNvPr>
          <p:cNvSpPr/>
          <p:nvPr/>
        </p:nvSpPr>
        <p:spPr>
          <a:xfrm>
            <a:off x="11078468" y="5448188"/>
            <a:ext cx="684000" cy="684000"/>
          </a:xfrm>
          <a:prstGeom prst="octagon">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t>25</a:t>
            </a:r>
            <a:endParaRPr lang="en-GB" dirty="0"/>
          </a:p>
        </p:txBody>
      </p:sp>
    </p:spTree>
    <p:extLst>
      <p:ext uri="{BB962C8B-B14F-4D97-AF65-F5344CB8AC3E}">
        <p14:creationId xmlns:p14="http://schemas.microsoft.com/office/powerpoint/2010/main" val="42448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53"/>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grpId="0" nodeType="afterEffect">
                                  <p:stCondLst>
                                    <p:cond delay="2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grpId="0" nodeType="afterEffect">
                                  <p:stCondLst>
                                    <p:cond delay="20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1600"/>
                            </p:stCondLst>
                            <p:childTnLst>
                              <p:par>
                                <p:cTn id="32" presetID="1" presetClass="entr" presetSubtype="0" fill="hold" grpId="0" nodeType="afterEffect">
                                  <p:stCondLst>
                                    <p:cond delay="200"/>
                                  </p:stCondLst>
                                  <p:childTnLst>
                                    <p:set>
                                      <p:cBhvr>
                                        <p:cTn id="33" dur="1" fill="hold">
                                          <p:stCondLst>
                                            <p:cond delay="0"/>
                                          </p:stCondLst>
                                        </p:cTn>
                                        <p:tgtEl>
                                          <p:spTgt spid="52"/>
                                        </p:tgtEl>
                                        <p:attrNameLst>
                                          <p:attrName>style.visibility</p:attrName>
                                        </p:attrNameLst>
                                      </p:cBhvr>
                                      <p:to>
                                        <p:strVal val="visible"/>
                                      </p:to>
                                    </p:set>
                                  </p:childTnLst>
                                </p:cTn>
                              </p:par>
                            </p:childTnLst>
                          </p:cTn>
                        </p:par>
                        <p:par>
                          <p:cTn id="34" fill="hold">
                            <p:stCondLst>
                              <p:cond delay="1800"/>
                            </p:stCondLst>
                            <p:childTnLst>
                              <p:par>
                                <p:cTn id="35" presetID="1" presetClass="entr" presetSubtype="0" fill="hold" grpId="0" nodeType="afterEffect">
                                  <p:stCondLst>
                                    <p:cond delay="20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20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2200"/>
                            </p:stCondLst>
                            <p:childTnLst>
                              <p:par>
                                <p:cTn id="41" presetID="1" presetClass="entr" presetSubtype="0" fill="hold" grpId="0" nodeType="afterEffect">
                                  <p:stCondLst>
                                    <p:cond delay="2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2400"/>
                            </p:stCondLst>
                            <p:childTnLst>
                              <p:par>
                                <p:cTn id="44" presetID="1" presetClass="entr" presetSubtype="0" fill="hold" grpId="0" nodeType="afterEffect">
                                  <p:stCondLst>
                                    <p:cond delay="20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2600"/>
                            </p:stCondLst>
                            <p:childTnLst>
                              <p:par>
                                <p:cTn id="47" presetID="1" presetClass="entr" presetSubtype="0" fill="hold" grpId="0" nodeType="afterEffect">
                                  <p:stCondLst>
                                    <p:cond delay="200"/>
                                  </p:stCondLst>
                                  <p:childTnLst>
                                    <p:set>
                                      <p:cBhvr>
                                        <p:cTn id="48" dur="1" fill="hold">
                                          <p:stCondLst>
                                            <p:cond delay="0"/>
                                          </p:stCondLst>
                                        </p:cTn>
                                        <p:tgtEl>
                                          <p:spTgt spid="54"/>
                                        </p:tgtEl>
                                        <p:attrNameLst>
                                          <p:attrName>style.visibility</p:attrName>
                                        </p:attrNameLst>
                                      </p:cBhvr>
                                      <p:to>
                                        <p:strVal val="visible"/>
                                      </p:to>
                                    </p:set>
                                  </p:childTnLst>
                                </p:cTn>
                              </p:par>
                            </p:childTnLst>
                          </p:cTn>
                        </p:par>
                        <p:par>
                          <p:cTn id="49" fill="hold">
                            <p:stCondLst>
                              <p:cond delay="2800"/>
                            </p:stCondLst>
                            <p:childTnLst>
                              <p:par>
                                <p:cTn id="50" presetID="1" presetClass="entr" presetSubtype="0" fill="hold" grpId="0" nodeType="afterEffect">
                                  <p:stCondLst>
                                    <p:cond delay="200"/>
                                  </p:stCondLst>
                                  <p:childTnLst>
                                    <p:set>
                                      <p:cBhvr>
                                        <p:cTn id="51" dur="1" fill="hold">
                                          <p:stCondLst>
                                            <p:cond delay="0"/>
                                          </p:stCondLst>
                                        </p:cTn>
                                        <p:tgtEl>
                                          <p:spTgt spid="22"/>
                                        </p:tgtEl>
                                        <p:attrNameLst>
                                          <p:attrName>style.visibility</p:attrName>
                                        </p:attrNameLst>
                                      </p:cBhvr>
                                      <p:to>
                                        <p:strVal val="visible"/>
                                      </p:to>
                                    </p:set>
                                  </p:childTnLst>
                                </p:cTn>
                              </p:par>
                            </p:childTnLst>
                          </p:cTn>
                        </p:par>
                        <p:par>
                          <p:cTn id="52" fill="hold">
                            <p:stCondLst>
                              <p:cond delay="3000"/>
                            </p:stCondLst>
                            <p:childTnLst>
                              <p:par>
                                <p:cTn id="53" presetID="1" presetClass="entr" presetSubtype="0" fill="hold" grpId="0" nodeType="afterEffect">
                                  <p:stCondLst>
                                    <p:cond delay="200"/>
                                  </p:stCondLst>
                                  <p:childTnLst>
                                    <p:set>
                                      <p:cBhvr>
                                        <p:cTn id="54" dur="1" fill="hold">
                                          <p:stCondLst>
                                            <p:cond delay="0"/>
                                          </p:stCondLst>
                                        </p:cTn>
                                        <p:tgtEl>
                                          <p:spTgt spid="23"/>
                                        </p:tgtEl>
                                        <p:attrNameLst>
                                          <p:attrName>style.visibility</p:attrName>
                                        </p:attrNameLst>
                                      </p:cBhvr>
                                      <p:to>
                                        <p:strVal val="visible"/>
                                      </p:to>
                                    </p:set>
                                  </p:childTnLst>
                                </p:cTn>
                              </p:par>
                            </p:childTnLst>
                          </p:cTn>
                        </p:par>
                        <p:par>
                          <p:cTn id="55" fill="hold">
                            <p:stCondLst>
                              <p:cond delay="3200"/>
                            </p:stCondLst>
                            <p:childTnLst>
                              <p:par>
                                <p:cTn id="56" presetID="1" presetClass="entr" presetSubtype="0" fill="hold" grpId="0" nodeType="afterEffect">
                                  <p:stCondLst>
                                    <p:cond delay="200"/>
                                  </p:stCondLst>
                                  <p:childTnLst>
                                    <p:set>
                                      <p:cBhvr>
                                        <p:cTn id="57" dur="1" fill="hold">
                                          <p:stCondLst>
                                            <p:cond delay="0"/>
                                          </p:stCondLst>
                                        </p:cTn>
                                        <p:tgtEl>
                                          <p:spTgt spid="24"/>
                                        </p:tgtEl>
                                        <p:attrNameLst>
                                          <p:attrName>style.visibility</p:attrName>
                                        </p:attrNameLst>
                                      </p:cBhvr>
                                      <p:to>
                                        <p:strVal val="visible"/>
                                      </p:to>
                                    </p:set>
                                  </p:childTnLst>
                                </p:cTn>
                              </p:par>
                            </p:childTnLst>
                          </p:cTn>
                        </p:par>
                        <p:par>
                          <p:cTn id="58" fill="hold">
                            <p:stCondLst>
                              <p:cond delay="3400"/>
                            </p:stCondLst>
                            <p:childTnLst>
                              <p:par>
                                <p:cTn id="59" presetID="1" presetClass="entr" presetSubtype="0" fill="hold" grpId="0" nodeType="afterEffect">
                                  <p:stCondLst>
                                    <p:cond delay="200"/>
                                  </p:stCondLst>
                                  <p:childTnLst>
                                    <p:set>
                                      <p:cBhvr>
                                        <p:cTn id="60" dur="1" fill="hold">
                                          <p:stCondLst>
                                            <p:cond delay="0"/>
                                          </p:stCondLst>
                                        </p:cTn>
                                        <p:tgtEl>
                                          <p:spTgt spid="25"/>
                                        </p:tgtEl>
                                        <p:attrNameLst>
                                          <p:attrName>style.visibility</p:attrName>
                                        </p:attrNameLst>
                                      </p:cBhvr>
                                      <p:to>
                                        <p:strVal val="visible"/>
                                      </p:to>
                                    </p:set>
                                  </p:childTnLst>
                                </p:cTn>
                              </p:par>
                            </p:childTnLst>
                          </p:cTn>
                        </p:par>
                        <p:par>
                          <p:cTn id="61" fill="hold">
                            <p:stCondLst>
                              <p:cond delay="3600"/>
                            </p:stCondLst>
                            <p:childTnLst>
                              <p:par>
                                <p:cTn id="62" presetID="1" presetClass="entr" presetSubtype="0" fill="hold" grpId="0" nodeType="afterEffect">
                                  <p:stCondLst>
                                    <p:cond delay="200"/>
                                  </p:stCondLst>
                                  <p:childTnLst>
                                    <p:set>
                                      <p:cBhvr>
                                        <p:cTn id="63" dur="1" fill="hold">
                                          <p:stCondLst>
                                            <p:cond delay="0"/>
                                          </p:stCondLst>
                                        </p:cTn>
                                        <p:tgtEl>
                                          <p:spTgt spid="55"/>
                                        </p:tgtEl>
                                        <p:attrNameLst>
                                          <p:attrName>style.visibility</p:attrName>
                                        </p:attrNameLst>
                                      </p:cBhvr>
                                      <p:to>
                                        <p:strVal val="visible"/>
                                      </p:to>
                                    </p:set>
                                  </p:childTnLst>
                                </p:cTn>
                              </p:par>
                            </p:childTnLst>
                          </p:cTn>
                        </p:par>
                        <p:par>
                          <p:cTn id="64" fill="hold">
                            <p:stCondLst>
                              <p:cond delay="3800"/>
                            </p:stCondLst>
                            <p:childTnLst>
                              <p:par>
                                <p:cTn id="65" presetID="1" presetClass="entr" presetSubtype="0" fill="hold" grpId="0" nodeType="afterEffect">
                                  <p:stCondLst>
                                    <p:cond delay="20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p:stCondLst>
                              <p:cond delay="4000"/>
                            </p:stCondLst>
                            <p:childTnLst>
                              <p:par>
                                <p:cTn id="68" presetID="1" presetClass="entr" presetSubtype="0" fill="hold" grpId="0" nodeType="afterEffect">
                                  <p:stCondLst>
                                    <p:cond delay="200"/>
                                  </p:stCondLst>
                                  <p:childTnLst>
                                    <p:set>
                                      <p:cBhvr>
                                        <p:cTn id="69" dur="1" fill="hold">
                                          <p:stCondLst>
                                            <p:cond delay="0"/>
                                          </p:stCondLst>
                                        </p:cTn>
                                        <p:tgtEl>
                                          <p:spTgt spid="28"/>
                                        </p:tgtEl>
                                        <p:attrNameLst>
                                          <p:attrName>style.visibility</p:attrName>
                                        </p:attrNameLst>
                                      </p:cBhvr>
                                      <p:to>
                                        <p:strVal val="visible"/>
                                      </p:to>
                                    </p:set>
                                  </p:childTnLst>
                                </p:cTn>
                              </p:par>
                            </p:childTnLst>
                          </p:cTn>
                        </p:par>
                        <p:par>
                          <p:cTn id="70" fill="hold">
                            <p:stCondLst>
                              <p:cond delay="4200"/>
                            </p:stCondLst>
                            <p:childTnLst>
                              <p:par>
                                <p:cTn id="71" presetID="1" presetClass="entr" presetSubtype="0" fill="hold" grpId="0" nodeType="afterEffect">
                                  <p:stCondLst>
                                    <p:cond delay="200"/>
                                  </p:stCondLst>
                                  <p:childTnLst>
                                    <p:set>
                                      <p:cBhvr>
                                        <p:cTn id="72" dur="1" fill="hold">
                                          <p:stCondLst>
                                            <p:cond delay="0"/>
                                          </p:stCondLst>
                                        </p:cTn>
                                        <p:tgtEl>
                                          <p:spTgt spid="29"/>
                                        </p:tgtEl>
                                        <p:attrNameLst>
                                          <p:attrName>style.visibility</p:attrName>
                                        </p:attrNameLst>
                                      </p:cBhvr>
                                      <p:to>
                                        <p:strVal val="visible"/>
                                      </p:to>
                                    </p:set>
                                  </p:childTnLst>
                                </p:cTn>
                              </p:par>
                            </p:childTnLst>
                          </p:cTn>
                        </p:par>
                        <p:par>
                          <p:cTn id="73" fill="hold">
                            <p:stCondLst>
                              <p:cond delay="4400"/>
                            </p:stCondLst>
                            <p:childTnLst>
                              <p:par>
                                <p:cTn id="74" presetID="1" presetClass="entr" presetSubtype="0" fill="hold" grpId="0" nodeType="afterEffect">
                                  <p:stCondLst>
                                    <p:cond delay="200"/>
                                  </p:stCondLst>
                                  <p:childTnLst>
                                    <p:set>
                                      <p:cBhvr>
                                        <p:cTn id="75" dur="1" fill="hold">
                                          <p:stCondLst>
                                            <p:cond delay="0"/>
                                          </p:stCondLst>
                                        </p:cTn>
                                        <p:tgtEl>
                                          <p:spTgt spid="30"/>
                                        </p:tgtEl>
                                        <p:attrNameLst>
                                          <p:attrName>style.visibility</p:attrName>
                                        </p:attrNameLst>
                                      </p:cBhvr>
                                      <p:to>
                                        <p:strVal val="visible"/>
                                      </p:to>
                                    </p:set>
                                  </p:childTnLst>
                                </p:cTn>
                              </p:par>
                            </p:childTnLst>
                          </p:cTn>
                        </p:par>
                        <p:par>
                          <p:cTn id="76" fill="hold">
                            <p:stCondLst>
                              <p:cond delay="4600"/>
                            </p:stCondLst>
                            <p:childTnLst>
                              <p:par>
                                <p:cTn id="77" presetID="1" presetClass="entr" presetSubtype="0" fill="hold" grpId="0" nodeType="afterEffect">
                                  <p:stCondLst>
                                    <p:cond delay="200"/>
                                  </p:stCondLst>
                                  <p:childTnLst>
                                    <p:set>
                                      <p:cBhvr>
                                        <p:cTn id="78" dur="1" fill="hold">
                                          <p:stCondLst>
                                            <p:cond delay="0"/>
                                          </p:stCondLst>
                                        </p:cTn>
                                        <p:tgtEl>
                                          <p:spTgt spid="56"/>
                                        </p:tgtEl>
                                        <p:attrNameLst>
                                          <p:attrName>style.visibility</p:attrName>
                                        </p:attrNameLst>
                                      </p:cBhvr>
                                      <p:to>
                                        <p:strVal val="visible"/>
                                      </p:to>
                                    </p:set>
                                  </p:childTnLst>
                                </p:cTn>
                              </p:par>
                            </p:childTnLst>
                          </p:cTn>
                        </p:par>
                        <p:par>
                          <p:cTn id="79" fill="hold">
                            <p:stCondLst>
                              <p:cond delay="4800"/>
                            </p:stCondLst>
                            <p:childTnLst>
                              <p:par>
                                <p:cTn id="80" presetID="1" presetClass="entr" presetSubtype="0" fill="hold" grpId="0" nodeType="afterEffect">
                                  <p:stCondLst>
                                    <p:cond delay="200"/>
                                  </p:stCondLst>
                                  <p:childTnLst>
                                    <p:set>
                                      <p:cBhvr>
                                        <p:cTn id="81" dur="1" fill="hold">
                                          <p:stCondLst>
                                            <p:cond delay="0"/>
                                          </p:stCondLst>
                                        </p:cTn>
                                        <p:tgtEl>
                                          <p:spTgt spid="3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animBg="1"/>
      <p:bldP spid="12" grpId="0" animBg="1"/>
      <p:bldP spid="13" grpId="0" animBg="1"/>
      <p:bldP spid="14" grpId="0" animBg="1"/>
      <p:bldP spid="15" grpId="0" animBg="1"/>
      <p:bldP spid="17" grpId="0" animBg="1"/>
      <p:bldP spid="18" grpId="0" animBg="1"/>
      <p:bldP spid="19" grpId="0" animBg="1"/>
      <p:bldP spid="20" grpId="0" animBg="1"/>
      <p:bldP spid="22" grpId="0" animBg="1"/>
      <p:bldP spid="23" grpId="0" animBg="1"/>
      <p:bldP spid="24" grpId="0" animBg="1"/>
      <p:bldP spid="25" grpId="0" animBg="1"/>
      <p:bldP spid="27" grpId="0" animBg="1"/>
      <p:bldP spid="28" grpId="0" animBg="1"/>
      <p:bldP spid="29" grpId="0" animBg="1"/>
      <p:bldP spid="30" grpId="0" animBg="1"/>
      <p:bldP spid="32" grpId="0" animBg="1"/>
      <p:bldP spid="38" grpId="0"/>
      <p:bldP spid="40" grpId="0"/>
      <p:bldP spid="47" grpId="0"/>
      <p:bldP spid="52" grpId="0" animBg="1"/>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776669148"/>
              </p:ext>
            </p:extLst>
          </p:nvPr>
        </p:nvGraphicFramePr>
        <p:xfrm>
          <a:off x="267128" y="764704"/>
          <a:ext cx="11766038" cy="5577840"/>
        </p:xfrm>
        <a:graphic>
          <a:graphicData uri="http://schemas.openxmlformats.org/drawingml/2006/table">
            <a:tbl>
              <a:tblPr firstRow="1" bandRow="1">
                <a:tableStyleId>{5940675A-B579-460E-94D1-54222C63F5DA}</a:tableStyleId>
              </a:tblPr>
              <a:tblGrid>
                <a:gridCol w="5340458">
                  <a:extLst>
                    <a:ext uri="{9D8B030D-6E8A-4147-A177-3AD203B41FA5}">
                      <a16:colId xmlns:a16="http://schemas.microsoft.com/office/drawing/2014/main" val="695237181"/>
                    </a:ext>
                  </a:extLst>
                </a:gridCol>
                <a:gridCol w="642558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Students find part a hard to access as the numbers are so far away from the given sequence. Give them time to grapple with the numbers given, then offer three consecutive numbers that are closer to the sequence given, such as 39, 40 and 41. You can then build back up to 179, 180 and 181 if students find an approach they are comfortable with.</a:t>
                      </a:r>
                      <a:endParaRPr lang="en-GB" sz="1600" i="1" u="none" dirty="0"/>
                    </a:p>
                    <a:p>
                      <a:pPr>
                        <a:spcAft>
                          <a:spcPts val="0"/>
                        </a:spcAft>
                      </a:pPr>
                      <a:r>
                        <a:rPr lang="en-GB" sz="1600" b="1" i="0" u="none" dirty="0"/>
                        <a:t>Challenge</a:t>
                      </a:r>
                    </a:p>
                    <a:p>
                      <a:pPr>
                        <a:spcAft>
                          <a:spcPts val="600"/>
                        </a:spcAft>
                      </a:pPr>
                      <a:r>
                        <a:rPr lang="en-GB" sz="1600" u="none" dirty="0"/>
                        <a:t>Change one aspect of the pattern (for example, swap a yellow square for a blue circle) and ask students what has changed about their answers.</a:t>
                      </a:r>
                    </a:p>
                    <a:p>
                      <a:r>
                        <a:rPr lang="en-GB" sz="1600" b="1" i="0" u="none" dirty="0"/>
                        <a:t>Representations</a:t>
                      </a:r>
                    </a:p>
                    <a:p>
                      <a:r>
                        <a:rPr lang="en-GB" sz="1600" b="0" i="0" u="none" dirty="0"/>
                        <a:t>Although fundamentally about a number sequence, using counters with distinctive colours and shapes may help students to visualise the pattern. They may find it helpful to physically recreate the pattern.</a:t>
                      </a:r>
                    </a:p>
                  </a:txBody>
                  <a:tcPr/>
                </a:tc>
                <a:tc>
                  <a:txBody>
                    <a:bodyPr/>
                    <a:lstStyle/>
                    <a:p>
                      <a:pPr marL="0" marR="0" lvl="0" indent="0" algn="l">
                        <a:lnSpc>
                          <a:spcPct val="100000"/>
                        </a:lnSpc>
                        <a:spcBef>
                          <a:spcPts val="0"/>
                        </a:spcBef>
                        <a:spcAft>
                          <a:spcPts val="600"/>
                        </a:spcAft>
                        <a:buNone/>
                      </a:pPr>
                      <a:r>
                        <a:rPr lang="en-US" sz="1600" b="0" i="0" u="none" strike="noStrike" noProof="0" dirty="0">
                          <a:latin typeface="Arial"/>
                        </a:rPr>
                        <a:t>Checkpoint 2 checks students know that by understanding the way that a pattern is built, they can </a:t>
                      </a:r>
                      <a:r>
                        <a:rPr lang="en-US" sz="1600" b="1" i="0" u="none" strike="noStrike" noProof="0" dirty="0">
                          <a:latin typeface="Arial"/>
                        </a:rPr>
                        <a:t>know</a:t>
                      </a:r>
                      <a:r>
                        <a:rPr lang="en-US" sz="1600" b="0" i="0" u="none" strike="noStrike" noProof="0" dirty="0">
                          <a:latin typeface="Arial"/>
                        </a:rPr>
                        <a:t> what that pattern will look like at a particular point – even if that point is far away. This is a key understanding built in Key Stage 3 when shifting from term-to-term to position-to-term rules. Students’ responses to the task may inform how you introduce this.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0" i="0" u="none" strike="noStrike" noProof="0" dirty="0">
                          <a:latin typeface="Arial"/>
                        </a:rPr>
                        <a:t>Give students time to work with this task and to try out their own approaches</a:t>
                      </a:r>
                      <a:r>
                        <a:rPr lang="en-US" sz="1600" b="0" i="0" u="none" strike="noStrike" noProof="0" dirty="0">
                          <a:latin typeface="+mn-lt"/>
                        </a:rPr>
                        <a:t>. If they are struggling to articulate their reasoning, you may wish to give some prompts, like sentence starters (for example, ‘The red hexagons are all…’.). </a:t>
                      </a:r>
                      <a:r>
                        <a:rPr lang="en-US" sz="1600" b="0" i="0" u="none" strike="noStrike" noProof="0" dirty="0">
                          <a:latin typeface="Arial"/>
                        </a:rPr>
                        <a:t>Listen for flawed reasoning based on multiplication or incorrect deductions, such as suggesting 180 must also be a yellow square as it’s 10 times bigger than 18.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0" i="0" u="none" strike="noStrike" noProof="0" dirty="0">
                          <a:latin typeface="Arial"/>
                        </a:rPr>
                        <a:t>Take time to collate students’ different approaches to the further thinking </a:t>
                      </a:r>
                      <a:r>
                        <a:rPr lang="en-GB" sz="1600" b="0" i="0" u="none" strike="noStrike" noProof="0" dirty="0">
                          <a:latin typeface="Arial"/>
                        </a:rPr>
                        <a:t>question. Do they work out the red hexagons first? Do they notice that there will be one more yellow square than blue circle? How would their answers change if the sequence stopped at 529 or 543?</a:t>
                      </a:r>
                      <a:endParaRPr lang="en-GB" sz="1600" dirty="0"/>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Pages 27 and 28 of the Year 6 </a:t>
                      </a:r>
                      <a:r>
                        <a:rPr lang="en-GB" sz="1600" dirty="0">
                          <a:hlinkClick r:id="rId3"/>
                        </a:rPr>
                        <a:t>Primary Assessment Materials | NCETM</a:t>
                      </a:r>
                      <a:r>
                        <a:rPr lang="en-GB" sz="1600" dirty="0"/>
                        <a:t> offer examples of what students may have experienced of sequences at primary school.</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99546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154A4D-50D6-4AE0-BBA1-D1997097FB9E}"/>
              </a:ext>
            </a:extLst>
          </p:cNvPr>
          <p:cNvSpPr>
            <a:spLocks noGrp="1"/>
          </p:cNvSpPr>
          <p:nvPr>
            <p:ph type="body" sz="quarter" idx="10"/>
          </p:nvPr>
        </p:nvSpPr>
        <p:spPr>
          <a:xfrm>
            <a:off x="240288" y="1140031"/>
            <a:ext cx="11717238" cy="430887"/>
          </a:xfrm>
        </p:spPr>
        <p:txBody>
          <a:bodyPr vert="horz" lIns="91440" tIns="45720" rIns="91440" bIns="45720" rtlCol="0" anchor="t">
            <a:noAutofit/>
          </a:bodyPr>
          <a:lstStyle/>
          <a:p>
            <a:r>
              <a:rPr lang="en-GB" sz="2200" dirty="0"/>
              <a:t>Is it possible to fill in the missing numbers for these sequences? Why or why not?</a:t>
            </a:r>
          </a:p>
          <a:p>
            <a:r>
              <a:rPr lang="en-GB" sz="2200" dirty="0">
                <a:latin typeface="Arial"/>
                <a:cs typeface="Arial"/>
              </a:rPr>
              <a:t>  </a:t>
            </a:r>
          </a:p>
          <a:p>
            <a:pPr marL="514350" indent="-514350">
              <a:buFont typeface="Arial" panose="020B0604020202020204" pitchFamily="34" charset="0"/>
              <a:buAutoNum type="alphaLcParenR"/>
            </a:pPr>
            <a:endParaRPr lang="en-GB" sz="2200" dirty="0"/>
          </a:p>
          <a:p>
            <a:pPr marL="514350" indent="-514350">
              <a:buFont typeface="+mj-lt"/>
              <a:buAutoNum type="alphaLcParenR"/>
            </a:pPr>
            <a:endParaRPr lang="en-GB" sz="2200" dirty="0"/>
          </a:p>
        </p:txBody>
      </p:sp>
      <p:sp>
        <p:nvSpPr>
          <p:cNvPr id="3" name="Text Placeholder 2">
            <a:extLst>
              <a:ext uri="{FF2B5EF4-FFF2-40B4-BE49-F238E27FC236}">
                <a16:creationId xmlns:a16="http://schemas.microsoft.com/office/drawing/2014/main" id="{F01EEAB8-A197-49FD-98CC-835463187F7D}"/>
              </a:ext>
            </a:extLst>
          </p:cNvPr>
          <p:cNvSpPr>
            <a:spLocks noGrp="1"/>
          </p:cNvSpPr>
          <p:nvPr>
            <p:ph type="body" sz="quarter" idx="11"/>
          </p:nvPr>
        </p:nvSpPr>
        <p:spPr/>
        <p:txBody>
          <a:bodyPr/>
          <a:lstStyle/>
          <a:p>
            <a:r>
              <a:rPr lang="en-US" sz="2400" dirty="0"/>
              <a:t>Checkpoint 3: Same jump?</a:t>
            </a:r>
            <a:endParaRPr lang="en-GB" dirty="0"/>
          </a:p>
        </p:txBody>
      </p:sp>
      <p:sp>
        <p:nvSpPr>
          <p:cNvPr id="11" name="Action Button: Help 10">
            <a:hlinkClick r:id="" action="ppaction://noaction" highlightClick="1"/>
            <a:extLst>
              <a:ext uri="{FF2B5EF4-FFF2-40B4-BE49-F238E27FC236}">
                <a16:creationId xmlns:a16="http://schemas.microsoft.com/office/drawing/2014/main" id="{2FC27E77-9687-43D4-8093-B216E42FB007}"/>
              </a:ext>
            </a:extLst>
          </p:cNvPr>
          <p:cNvSpPr/>
          <p:nvPr/>
        </p:nvSpPr>
        <p:spPr>
          <a:xfrm>
            <a:off x="176232" y="582722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6A8FA4-989E-4426-BBED-3ED956C45A8B}"/>
              </a:ext>
            </a:extLst>
          </p:cNvPr>
          <p:cNvSpPr txBox="1"/>
          <p:nvPr/>
        </p:nvSpPr>
        <p:spPr>
          <a:xfrm>
            <a:off x="1144024" y="5915468"/>
            <a:ext cx="6733036" cy="769441"/>
          </a:xfrm>
          <a:prstGeom prst="rect">
            <a:avLst/>
          </a:prstGeom>
          <a:noFill/>
        </p:spPr>
        <p:txBody>
          <a:bodyPr wrap="square" lIns="91440" tIns="45720" rIns="91440" bIns="45720" rtlCol="0" anchor="t">
            <a:spAutoFit/>
          </a:bodyPr>
          <a:lstStyle/>
          <a:p>
            <a:pPr>
              <a:buNone/>
            </a:pPr>
            <a:r>
              <a:rPr lang="en-US" sz="2200" dirty="0">
                <a:latin typeface="Arial"/>
                <a:cs typeface="Arial"/>
              </a:rPr>
              <a:t>For the ones that weren’t possible, what could you change so that they are possible?</a:t>
            </a:r>
          </a:p>
        </p:txBody>
      </p:sp>
      <p:graphicFrame>
        <p:nvGraphicFramePr>
          <p:cNvPr id="20" name="Table 19">
            <a:extLst>
              <a:ext uri="{FF2B5EF4-FFF2-40B4-BE49-F238E27FC236}">
                <a16:creationId xmlns:a16="http://schemas.microsoft.com/office/drawing/2014/main" id="{7F4B8807-F040-01EC-D97A-F0A8D9489309}"/>
              </a:ext>
            </a:extLst>
          </p:cNvPr>
          <p:cNvGraphicFramePr>
            <a:graphicFrameLocks noGrp="1"/>
          </p:cNvGraphicFramePr>
          <p:nvPr>
            <p:extLst>
              <p:ext uri="{D42A27DB-BD31-4B8C-83A1-F6EECF244321}">
                <p14:modId xmlns:p14="http://schemas.microsoft.com/office/powerpoint/2010/main" val="1835407385"/>
              </p:ext>
            </p:extLst>
          </p:nvPr>
        </p:nvGraphicFramePr>
        <p:xfrm>
          <a:off x="1002210" y="2079242"/>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25" name="TextBox 24">
            <a:extLst>
              <a:ext uri="{FF2B5EF4-FFF2-40B4-BE49-F238E27FC236}">
                <a16:creationId xmlns:a16="http://schemas.microsoft.com/office/drawing/2014/main" id="{46F7D5E9-01DB-CB79-5570-9DF7FC32D78F}"/>
              </a:ext>
            </a:extLst>
          </p:cNvPr>
          <p:cNvSpPr txBox="1"/>
          <p:nvPr/>
        </p:nvSpPr>
        <p:spPr>
          <a:xfrm>
            <a:off x="3487444" y="1704108"/>
            <a:ext cx="341760" cy="430887"/>
          </a:xfrm>
          <a:prstGeom prst="rect">
            <a:avLst/>
          </a:prstGeom>
          <a:noFill/>
        </p:spPr>
        <p:txBody>
          <a:bodyPr wrap="none" rtlCol="0">
            <a:spAutoFit/>
          </a:bodyPr>
          <a:lstStyle/>
          <a:p>
            <a:pPr algn="ctr">
              <a:buNone/>
            </a:pPr>
            <a:r>
              <a:rPr lang="en-GB" sz="2200" dirty="0"/>
              <a:t>1</a:t>
            </a:r>
          </a:p>
        </p:txBody>
      </p:sp>
      <p:sp>
        <p:nvSpPr>
          <p:cNvPr id="26" name="TextBox 25">
            <a:extLst>
              <a:ext uri="{FF2B5EF4-FFF2-40B4-BE49-F238E27FC236}">
                <a16:creationId xmlns:a16="http://schemas.microsoft.com/office/drawing/2014/main" id="{37025C84-9FBD-97C6-EF8B-F9E6D4C17524}"/>
              </a:ext>
            </a:extLst>
          </p:cNvPr>
          <p:cNvSpPr txBox="1"/>
          <p:nvPr/>
        </p:nvSpPr>
        <p:spPr>
          <a:xfrm>
            <a:off x="4855415" y="1693688"/>
            <a:ext cx="341760" cy="430887"/>
          </a:xfrm>
          <a:prstGeom prst="rect">
            <a:avLst/>
          </a:prstGeom>
          <a:noFill/>
        </p:spPr>
        <p:txBody>
          <a:bodyPr wrap="none" rtlCol="0">
            <a:spAutoFit/>
          </a:bodyPr>
          <a:lstStyle/>
          <a:p>
            <a:pPr algn="ctr">
              <a:buNone/>
            </a:pPr>
            <a:r>
              <a:rPr lang="en-GB" sz="2200" dirty="0"/>
              <a:t>5</a:t>
            </a:r>
          </a:p>
        </p:txBody>
      </p:sp>
      <p:sp>
        <p:nvSpPr>
          <p:cNvPr id="28" name="TextBox 27">
            <a:extLst>
              <a:ext uri="{FF2B5EF4-FFF2-40B4-BE49-F238E27FC236}">
                <a16:creationId xmlns:a16="http://schemas.microsoft.com/office/drawing/2014/main" id="{BC5E0070-C5A2-3B33-A360-B781932130AE}"/>
              </a:ext>
            </a:extLst>
          </p:cNvPr>
          <p:cNvSpPr txBox="1"/>
          <p:nvPr/>
        </p:nvSpPr>
        <p:spPr>
          <a:xfrm>
            <a:off x="7472896" y="1704106"/>
            <a:ext cx="498855" cy="430887"/>
          </a:xfrm>
          <a:prstGeom prst="rect">
            <a:avLst/>
          </a:prstGeom>
          <a:noFill/>
        </p:spPr>
        <p:txBody>
          <a:bodyPr wrap="none" rtlCol="0">
            <a:spAutoFit/>
          </a:bodyPr>
          <a:lstStyle/>
          <a:p>
            <a:pPr algn="ctr">
              <a:buNone/>
            </a:pPr>
            <a:r>
              <a:rPr lang="en-GB" sz="2200" dirty="0"/>
              <a:t>13</a:t>
            </a:r>
          </a:p>
        </p:txBody>
      </p:sp>
      <p:sp>
        <p:nvSpPr>
          <p:cNvPr id="30" name="TextBox 29">
            <a:extLst>
              <a:ext uri="{FF2B5EF4-FFF2-40B4-BE49-F238E27FC236}">
                <a16:creationId xmlns:a16="http://schemas.microsoft.com/office/drawing/2014/main" id="{0B41C8CD-04A3-B3FB-1CF6-05E04B035937}"/>
              </a:ext>
            </a:extLst>
          </p:cNvPr>
          <p:cNvSpPr txBox="1"/>
          <p:nvPr/>
        </p:nvSpPr>
        <p:spPr>
          <a:xfrm>
            <a:off x="10129010" y="1704104"/>
            <a:ext cx="498855" cy="430887"/>
          </a:xfrm>
          <a:prstGeom prst="rect">
            <a:avLst/>
          </a:prstGeom>
          <a:noFill/>
        </p:spPr>
        <p:txBody>
          <a:bodyPr wrap="none" rtlCol="0">
            <a:spAutoFit/>
          </a:bodyPr>
          <a:lstStyle/>
          <a:p>
            <a:pPr algn="ctr">
              <a:buNone/>
            </a:pPr>
            <a:r>
              <a:rPr lang="en-GB" sz="2200" dirty="0"/>
              <a:t>21</a:t>
            </a:r>
          </a:p>
        </p:txBody>
      </p:sp>
      <p:graphicFrame>
        <p:nvGraphicFramePr>
          <p:cNvPr id="40" name="Table 39">
            <a:extLst>
              <a:ext uri="{FF2B5EF4-FFF2-40B4-BE49-F238E27FC236}">
                <a16:creationId xmlns:a16="http://schemas.microsoft.com/office/drawing/2014/main" id="{1103ACF6-6526-BDE0-A980-D6CE0CD609AF}"/>
              </a:ext>
            </a:extLst>
          </p:cNvPr>
          <p:cNvGraphicFramePr>
            <a:graphicFrameLocks noGrp="1"/>
          </p:cNvGraphicFramePr>
          <p:nvPr>
            <p:extLst>
              <p:ext uri="{D42A27DB-BD31-4B8C-83A1-F6EECF244321}">
                <p14:modId xmlns:p14="http://schemas.microsoft.com/office/powerpoint/2010/main" val="2350777468"/>
              </p:ext>
            </p:extLst>
          </p:nvPr>
        </p:nvGraphicFramePr>
        <p:xfrm>
          <a:off x="983195" y="4674311"/>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41" name="TextBox 40">
            <a:extLst>
              <a:ext uri="{FF2B5EF4-FFF2-40B4-BE49-F238E27FC236}">
                <a16:creationId xmlns:a16="http://schemas.microsoft.com/office/drawing/2014/main" id="{BCD409BD-855F-1B89-F817-745BBEBA84AC}"/>
              </a:ext>
            </a:extLst>
          </p:cNvPr>
          <p:cNvSpPr txBox="1"/>
          <p:nvPr/>
        </p:nvSpPr>
        <p:spPr>
          <a:xfrm>
            <a:off x="812315" y="4299179"/>
            <a:ext cx="341760" cy="430887"/>
          </a:xfrm>
          <a:prstGeom prst="rect">
            <a:avLst/>
          </a:prstGeom>
          <a:noFill/>
        </p:spPr>
        <p:txBody>
          <a:bodyPr wrap="none" rtlCol="0">
            <a:spAutoFit/>
          </a:bodyPr>
          <a:lstStyle/>
          <a:p>
            <a:pPr algn="ctr">
              <a:buNone/>
            </a:pPr>
            <a:r>
              <a:rPr lang="en-GB" sz="2200" dirty="0"/>
              <a:t>0</a:t>
            </a:r>
          </a:p>
        </p:txBody>
      </p:sp>
      <p:sp>
        <p:nvSpPr>
          <p:cNvPr id="44" name="TextBox 43">
            <a:extLst>
              <a:ext uri="{FF2B5EF4-FFF2-40B4-BE49-F238E27FC236}">
                <a16:creationId xmlns:a16="http://schemas.microsoft.com/office/drawing/2014/main" id="{6A253CFF-A563-7D87-44F4-87163F56E867}"/>
              </a:ext>
            </a:extLst>
          </p:cNvPr>
          <p:cNvSpPr txBox="1"/>
          <p:nvPr/>
        </p:nvSpPr>
        <p:spPr>
          <a:xfrm>
            <a:off x="4678665" y="4299176"/>
            <a:ext cx="577402" cy="430887"/>
          </a:xfrm>
          <a:prstGeom prst="rect">
            <a:avLst/>
          </a:prstGeom>
          <a:noFill/>
        </p:spPr>
        <p:txBody>
          <a:bodyPr wrap="none" rtlCol="0">
            <a:spAutoFit/>
          </a:bodyPr>
          <a:lstStyle/>
          <a:p>
            <a:pPr algn="ctr">
              <a:buNone/>
            </a:pPr>
            <a:r>
              <a:rPr lang="en-GB" sz="2200" dirty="0"/>
              <a:t>0.3</a:t>
            </a:r>
          </a:p>
        </p:txBody>
      </p:sp>
      <p:sp>
        <p:nvSpPr>
          <p:cNvPr id="47" name="TextBox 46">
            <a:extLst>
              <a:ext uri="{FF2B5EF4-FFF2-40B4-BE49-F238E27FC236}">
                <a16:creationId xmlns:a16="http://schemas.microsoft.com/office/drawing/2014/main" id="{0FBAFB82-1E6D-2469-1F78-B27C1598C36E}"/>
              </a:ext>
            </a:extLst>
          </p:cNvPr>
          <p:cNvSpPr txBox="1"/>
          <p:nvPr/>
        </p:nvSpPr>
        <p:spPr>
          <a:xfrm>
            <a:off x="8742664" y="4299174"/>
            <a:ext cx="577402" cy="430887"/>
          </a:xfrm>
          <a:prstGeom prst="rect">
            <a:avLst/>
          </a:prstGeom>
          <a:noFill/>
        </p:spPr>
        <p:txBody>
          <a:bodyPr wrap="none" rtlCol="0">
            <a:spAutoFit/>
          </a:bodyPr>
          <a:lstStyle/>
          <a:p>
            <a:pPr algn="ctr">
              <a:buNone/>
            </a:pPr>
            <a:r>
              <a:rPr lang="en-GB" sz="2200" dirty="0"/>
              <a:t>0.9</a:t>
            </a:r>
          </a:p>
        </p:txBody>
      </p:sp>
      <p:sp>
        <p:nvSpPr>
          <p:cNvPr id="5" name="TextBox 4">
            <a:extLst>
              <a:ext uri="{FF2B5EF4-FFF2-40B4-BE49-F238E27FC236}">
                <a16:creationId xmlns:a16="http://schemas.microsoft.com/office/drawing/2014/main" id="{DA9656CF-A958-4E66-2279-92E7C3BA687E}"/>
              </a:ext>
            </a:extLst>
          </p:cNvPr>
          <p:cNvSpPr txBox="1"/>
          <p:nvPr/>
        </p:nvSpPr>
        <p:spPr>
          <a:xfrm>
            <a:off x="159286" y="1855245"/>
            <a:ext cx="436338" cy="430887"/>
          </a:xfrm>
          <a:prstGeom prst="rect">
            <a:avLst/>
          </a:prstGeom>
          <a:noFill/>
        </p:spPr>
        <p:txBody>
          <a:bodyPr wrap="none" rtlCol="0">
            <a:spAutoFit/>
          </a:bodyPr>
          <a:lstStyle/>
          <a:p>
            <a:pPr>
              <a:buNone/>
            </a:pPr>
            <a:r>
              <a:rPr lang="en-GB" sz="2200" dirty="0">
                <a:solidFill>
                  <a:srgbClr val="00628C"/>
                </a:solidFill>
              </a:rPr>
              <a:t>a)</a:t>
            </a:r>
          </a:p>
        </p:txBody>
      </p:sp>
      <p:graphicFrame>
        <p:nvGraphicFramePr>
          <p:cNvPr id="48" name="Table 47">
            <a:extLst>
              <a:ext uri="{FF2B5EF4-FFF2-40B4-BE49-F238E27FC236}">
                <a16:creationId xmlns:a16="http://schemas.microsoft.com/office/drawing/2014/main" id="{69C659D9-0FAC-6903-7BC3-B9F02B9602A3}"/>
              </a:ext>
            </a:extLst>
          </p:cNvPr>
          <p:cNvGraphicFramePr>
            <a:graphicFrameLocks noGrp="1"/>
          </p:cNvGraphicFramePr>
          <p:nvPr>
            <p:extLst>
              <p:ext uri="{D42A27DB-BD31-4B8C-83A1-F6EECF244321}">
                <p14:modId xmlns:p14="http://schemas.microsoft.com/office/powerpoint/2010/main" val="1131103497"/>
              </p:ext>
            </p:extLst>
          </p:nvPr>
        </p:nvGraphicFramePr>
        <p:xfrm>
          <a:off x="999684" y="2955993"/>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49" name="TextBox 48">
            <a:extLst>
              <a:ext uri="{FF2B5EF4-FFF2-40B4-BE49-F238E27FC236}">
                <a16:creationId xmlns:a16="http://schemas.microsoft.com/office/drawing/2014/main" id="{D63CCFB1-9006-F267-FE57-AFC4072B0596}"/>
              </a:ext>
            </a:extLst>
          </p:cNvPr>
          <p:cNvSpPr txBox="1"/>
          <p:nvPr/>
        </p:nvSpPr>
        <p:spPr>
          <a:xfrm>
            <a:off x="710983" y="2580861"/>
            <a:ext cx="577402" cy="430887"/>
          </a:xfrm>
          <a:prstGeom prst="rect">
            <a:avLst/>
          </a:prstGeom>
          <a:noFill/>
        </p:spPr>
        <p:txBody>
          <a:bodyPr wrap="none" rtlCol="0">
            <a:spAutoFit/>
          </a:bodyPr>
          <a:lstStyle/>
          <a:p>
            <a:pPr algn="ctr">
              <a:buNone/>
            </a:pPr>
            <a:r>
              <a:rPr lang="en-GB" sz="2200" dirty="0"/>
              <a:t>0.1</a:t>
            </a:r>
          </a:p>
        </p:txBody>
      </p:sp>
      <p:sp>
        <p:nvSpPr>
          <p:cNvPr id="53" name="TextBox 52">
            <a:extLst>
              <a:ext uri="{FF2B5EF4-FFF2-40B4-BE49-F238E27FC236}">
                <a16:creationId xmlns:a16="http://schemas.microsoft.com/office/drawing/2014/main" id="{9130DD60-4FBB-03CD-036B-A328DCE9ABCB}"/>
              </a:ext>
            </a:extLst>
          </p:cNvPr>
          <p:cNvSpPr txBox="1"/>
          <p:nvPr/>
        </p:nvSpPr>
        <p:spPr>
          <a:xfrm>
            <a:off x="6103039" y="2580858"/>
            <a:ext cx="577402" cy="430887"/>
          </a:xfrm>
          <a:prstGeom prst="rect">
            <a:avLst/>
          </a:prstGeom>
          <a:noFill/>
        </p:spPr>
        <p:txBody>
          <a:bodyPr wrap="none" rtlCol="0">
            <a:spAutoFit/>
          </a:bodyPr>
          <a:lstStyle/>
          <a:p>
            <a:pPr algn="ctr">
              <a:buNone/>
            </a:pPr>
            <a:r>
              <a:rPr lang="en-GB" sz="2200" dirty="0"/>
              <a:t>0.3</a:t>
            </a:r>
          </a:p>
        </p:txBody>
      </p:sp>
      <p:sp>
        <p:nvSpPr>
          <p:cNvPr id="57" name="TextBox 56">
            <a:extLst>
              <a:ext uri="{FF2B5EF4-FFF2-40B4-BE49-F238E27FC236}">
                <a16:creationId xmlns:a16="http://schemas.microsoft.com/office/drawing/2014/main" id="{C99D9026-59D8-5BAD-9E6B-C190B01C49FE}"/>
              </a:ext>
            </a:extLst>
          </p:cNvPr>
          <p:cNvSpPr txBox="1"/>
          <p:nvPr/>
        </p:nvSpPr>
        <p:spPr>
          <a:xfrm>
            <a:off x="156760" y="2655515"/>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58" name="TextBox 57">
            <a:extLst>
              <a:ext uri="{FF2B5EF4-FFF2-40B4-BE49-F238E27FC236}">
                <a16:creationId xmlns:a16="http://schemas.microsoft.com/office/drawing/2014/main" id="{0102DA65-A2A6-F0E2-BAF0-E2EAC93EE142}"/>
              </a:ext>
            </a:extLst>
          </p:cNvPr>
          <p:cNvSpPr txBox="1"/>
          <p:nvPr/>
        </p:nvSpPr>
        <p:spPr>
          <a:xfrm>
            <a:off x="156760" y="4398555"/>
            <a:ext cx="436338" cy="430887"/>
          </a:xfrm>
          <a:prstGeom prst="rect">
            <a:avLst/>
          </a:prstGeom>
          <a:noFill/>
        </p:spPr>
        <p:txBody>
          <a:bodyPr wrap="none" rtlCol="0">
            <a:spAutoFit/>
          </a:bodyPr>
          <a:lstStyle/>
          <a:p>
            <a:pPr>
              <a:buNone/>
            </a:pPr>
            <a:r>
              <a:rPr lang="en-GB" sz="2200" dirty="0">
                <a:solidFill>
                  <a:srgbClr val="00628C"/>
                </a:solidFill>
              </a:rPr>
              <a:t>d)</a:t>
            </a:r>
          </a:p>
        </p:txBody>
      </p:sp>
      <p:graphicFrame>
        <p:nvGraphicFramePr>
          <p:cNvPr id="59" name="Table 58">
            <a:extLst>
              <a:ext uri="{FF2B5EF4-FFF2-40B4-BE49-F238E27FC236}">
                <a16:creationId xmlns:a16="http://schemas.microsoft.com/office/drawing/2014/main" id="{96BD6667-3F63-18A4-B3BF-13DB06BCD510}"/>
              </a:ext>
            </a:extLst>
          </p:cNvPr>
          <p:cNvGraphicFramePr>
            <a:graphicFrameLocks noGrp="1"/>
          </p:cNvGraphicFramePr>
          <p:nvPr>
            <p:extLst>
              <p:ext uri="{D42A27DB-BD31-4B8C-83A1-F6EECF244321}">
                <p14:modId xmlns:p14="http://schemas.microsoft.com/office/powerpoint/2010/main" val="3348240284"/>
              </p:ext>
            </p:extLst>
          </p:nvPr>
        </p:nvGraphicFramePr>
        <p:xfrm>
          <a:off x="1000528" y="5515780"/>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62" name="TextBox 61">
            <a:extLst>
              <a:ext uri="{FF2B5EF4-FFF2-40B4-BE49-F238E27FC236}">
                <a16:creationId xmlns:a16="http://schemas.microsoft.com/office/drawing/2014/main" id="{B214CAA2-68E1-FD76-8BFC-1E17642FC789}"/>
              </a:ext>
            </a:extLst>
          </p:cNvPr>
          <p:cNvSpPr txBox="1"/>
          <p:nvPr/>
        </p:nvSpPr>
        <p:spPr>
          <a:xfrm>
            <a:off x="3485761" y="5140646"/>
            <a:ext cx="341760" cy="430887"/>
          </a:xfrm>
          <a:prstGeom prst="rect">
            <a:avLst/>
          </a:prstGeom>
          <a:noFill/>
        </p:spPr>
        <p:txBody>
          <a:bodyPr wrap="none" rtlCol="0">
            <a:spAutoFit/>
          </a:bodyPr>
          <a:lstStyle/>
          <a:p>
            <a:pPr algn="ctr">
              <a:buNone/>
            </a:pPr>
            <a:r>
              <a:rPr lang="en-GB" sz="2200" dirty="0"/>
              <a:t>2</a:t>
            </a: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9B3FFDA-6CD1-E67C-D6C3-6CB859E267CE}"/>
                  </a:ext>
                </a:extLst>
              </p:cNvPr>
              <p:cNvSpPr txBox="1"/>
              <p:nvPr/>
            </p:nvSpPr>
            <p:spPr>
              <a:xfrm>
                <a:off x="4853544" y="5021163"/>
                <a:ext cx="381835" cy="488339"/>
              </a:xfrm>
              <a:prstGeom prst="rect">
                <a:avLst/>
              </a:prstGeom>
              <a:noFill/>
            </p:spPr>
            <p:txBody>
              <a:bodyPr wrap="none" rtlCol="0">
                <a:spAutoFit/>
              </a:bodyPr>
              <a:lstStyle/>
              <a:p>
                <a:pPr algn="ctr">
                  <a:buNone/>
                </a:pPr>
                <a14:m>
                  <m:oMathPara xmlns:m="http://schemas.openxmlformats.org/officeDocument/2006/math">
                    <m:oMathParaPr>
                      <m:jc m:val="centerGroup"/>
                    </m:oMathParaPr>
                    <m:oMath xmlns:m="http://schemas.openxmlformats.org/officeDocument/2006/math">
                      <m:box>
                        <m:boxPr>
                          <m:ctrlPr>
                            <a:rPr lang="en-GB" sz="2200" i="1" smtClean="0">
                              <a:latin typeface="Cambria Math" panose="02040503050406030204" pitchFamily="18" charset="0"/>
                            </a:rPr>
                          </m:ctrlPr>
                        </m:boxPr>
                        <m:e>
                          <m:argPr>
                            <m:argSz m:val="-1"/>
                          </m:argPr>
                          <m:f>
                            <m:fPr>
                              <m:ctrlPr>
                                <a:rPr lang="en-GB" sz="2200" i="1" smtClean="0">
                                  <a:latin typeface="Cambria Math" panose="02040503050406030204" pitchFamily="18" charset="0"/>
                                </a:rPr>
                              </m:ctrlPr>
                            </m:fPr>
                            <m:num>
                              <m:r>
                                <a:rPr lang="en-GB" sz="2200" b="0" i="1" smtClean="0">
                                  <a:latin typeface="Cambria Math" panose="02040503050406030204" pitchFamily="18" charset="0"/>
                                </a:rPr>
                                <m:t>4</m:t>
                              </m:r>
                            </m:num>
                            <m:den>
                              <m:r>
                                <a:rPr lang="en-GB" sz="2200" b="0" i="1" smtClean="0">
                                  <a:latin typeface="Cambria Math" panose="02040503050406030204" pitchFamily="18" charset="0"/>
                                </a:rPr>
                                <m:t>3</m:t>
                              </m:r>
                            </m:den>
                          </m:f>
                        </m:e>
                      </m:box>
                    </m:oMath>
                  </m:oMathPara>
                </a14:m>
                <a:endParaRPr lang="en-GB" sz="2200" dirty="0"/>
              </a:p>
            </p:txBody>
          </p:sp>
        </mc:Choice>
        <mc:Fallback xmlns="">
          <p:sp>
            <p:nvSpPr>
              <p:cNvPr id="63" name="TextBox 62">
                <a:extLst>
                  <a:ext uri="{FF2B5EF4-FFF2-40B4-BE49-F238E27FC236}">
                    <a16:creationId xmlns:a16="http://schemas.microsoft.com/office/drawing/2014/main" id="{19B3FFDA-6CD1-E67C-D6C3-6CB859E267CE}"/>
                  </a:ext>
                </a:extLst>
              </p:cNvPr>
              <p:cNvSpPr txBox="1">
                <a:spLocks noRot="1" noChangeAspect="1" noMove="1" noResize="1" noEditPoints="1" noAdjustHandles="1" noChangeArrowheads="1" noChangeShapeType="1" noTextEdit="1"/>
              </p:cNvSpPr>
              <p:nvPr/>
            </p:nvSpPr>
            <p:spPr>
              <a:xfrm>
                <a:off x="4853544" y="5021163"/>
                <a:ext cx="381835" cy="488339"/>
              </a:xfrm>
              <a:prstGeom prst="rect">
                <a:avLst/>
              </a:prstGeom>
              <a:blipFill>
                <a:blip r:embed="rId4"/>
                <a:stretch>
                  <a:fillRect b="-3750"/>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C1C0946C-48C9-E044-AC0B-2C8AF48C25FB}"/>
              </a:ext>
            </a:extLst>
          </p:cNvPr>
          <p:cNvSpPr txBox="1"/>
          <p:nvPr/>
        </p:nvSpPr>
        <p:spPr>
          <a:xfrm>
            <a:off x="174093" y="5246325"/>
            <a:ext cx="436338" cy="430887"/>
          </a:xfrm>
          <a:prstGeom prst="rect">
            <a:avLst/>
          </a:prstGeom>
          <a:noFill/>
        </p:spPr>
        <p:txBody>
          <a:bodyPr wrap="none" rtlCol="0">
            <a:spAutoFit/>
          </a:bodyPr>
          <a:lstStyle/>
          <a:p>
            <a:pPr>
              <a:buNone/>
            </a:pPr>
            <a:r>
              <a:rPr lang="en-GB" sz="2200" dirty="0">
                <a:solidFill>
                  <a:srgbClr val="00628C"/>
                </a:solidFill>
              </a:rPr>
              <a:t>e)</a:t>
            </a:r>
          </a:p>
        </p:txBody>
      </p:sp>
      <p:sp>
        <p:nvSpPr>
          <p:cNvPr id="69" name="TextBox 68">
            <a:extLst>
              <a:ext uri="{FF2B5EF4-FFF2-40B4-BE49-F238E27FC236}">
                <a16:creationId xmlns:a16="http://schemas.microsoft.com/office/drawing/2014/main" id="{7421CC90-DE79-E333-E4FC-EDE4A5380B33}"/>
              </a:ext>
            </a:extLst>
          </p:cNvPr>
          <p:cNvSpPr txBox="1"/>
          <p:nvPr/>
        </p:nvSpPr>
        <p:spPr>
          <a:xfrm>
            <a:off x="145680" y="3550785"/>
            <a:ext cx="436338" cy="430887"/>
          </a:xfrm>
          <a:prstGeom prst="rect">
            <a:avLst/>
          </a:prstGeom>
          <a:noFill/>
        </p:spPr>
        <p:txBody>
          <a:bodyPr wrap="none" rtlCol="0">
            <a:spAutoFit/>
          </a:bodyPr>
          <a:lstStyle/>
          <a:p>
            <a:pPr>
              <a:buNone/>
            </a:pPr>
            <a:r>
              <a:rPr lang="en-GB" sz="2200" dirty="0">
                <a:solidFill>
                  <a:srgbClr val="00628C"/>
                </a:solidFill>
              </a:rPr>
              <a:t>c)</a:t>
            </a:r>
          </a:p>
        </p:txBody>
      </p:sp>
      <p:graphicFrame>
        <p:nvGraphicFramePr>
          <p:cNvPr id="71" name="Table 70">
            <a:extLst>
              <a:ext uri="{FF2B5EF4-FFF2-40B4-BE49-F238E27FC236}">
                <a16:creationId xmlns:a16="http://schemas.microsoft.com/office/drawing/2014/main" id="{FF04553A-7224-44ED-52FD-3991232F8F4C}"/>
              </a:ext>
            </a:extLst>
          </p:cNvPr>
          <p:cNvGraphicFramePr>
            <a:graphicFrameLocks noGrp="1"/>
          </p:cNvGraphicFramePr>
          <p:nvPr>
            <p:extLst>
              <p:ext uri="{D42A27DB-BD31-4B8C-83A1-F6EECF244321}">
                <p14:modId xmlns:p14="http://schemas.microsoft.com/office/powerpoint/2010/main" val="647308200"/>
              </p:ext>
            </p:extLst>
          </p:nvPr>
        </p:nvGraphicFramePr>
        <p:xfrm>
          <a:off x="973144" y="3766947"/>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73" name="TextBox 72">
            <a:extLst>
              <a:ext uri="{FF2B5EF4-FFF2-40B4-BE49-F238E27FC236}">
                <a16:creationId xmlns:a16="http://schemas.microsoft.com/office/drawing/2014/main" id="{62E9AE65-D28E-019E-05C5-9A7E84218B8E}"/>
              </a:ext>
            </a:extLst>
          </p:cNvPr>
          <p:cNvSpPr txBox="1"/>
          <p:nvPr/>
        </p:nvSpPr>
        <p:spPr>
          <a:xfrm>
            <a:off x="2051774" y="3391814"/>
            <a:ext cx="498855" cy="430887"/>
          </a:xfrm>
          <a:prstGeom prst="rect">
            <a:avLst/>
          </a:prstGeom>
          <a:noFill/>
        </p:spPr>
        <p:txBody>
          <a:bodyPr wrap="none" rtlCol="0">
            <a:spAutoFit/>
          </a:bodyPr>
          <a:lstStyle/>
          <a:p>
            <a:pPr algn="ctr">
              <a:buNone/>
            </a:pPr>
            <a:r>
              <a:rPr lang="en-GB" sz="2200" dirty="0"/>
              <a:t>28</a:t>
            </a:r>
          </a:p>
        </p:txBody>
      </p:sp>
      <p:sp>
        <p:nvSpPr>
          <p:cNvPr id="75" name="TextBox 74">
            <a:extLst>
              <a:ext uri="{FF2B5EF4-FFF2-40B4-BE49-F238E27FC236}">
                <a16:creationId xmlns:a16="http://schemas.microsoft.com/office/drawing/2014/main" id="{67BBF1E3-9B1B-0AC7-9384-BA464CA6F52C}"/>
              </a:ext>
            </a:extLst>
          </p:cNvPr>
          <p:cNvSpPr txBox="1"/>
          <p:nvPr/>
        </p:nvSpPr>
        <p:spPr>
          <a:xfrm>
            <a:off x="4707888" y="3391812"/>
            <a:ext cx="498855" cy="430887"/>
          </a:xfrm>
          <a:prstGeom prst="rect">
            <a:avLst/>
          </a:prstGeom>
          <a:noFill/>
        </p:spPr>
        <p:txBody>
          <a:bodyPr wrap="none" rtlCol="0">
            <a:spAutoFit/>
          </a:bodyPr>
          <a:lstStyle/>
          <a:p>
            <a:pPr algn="ctr">
              <a:buNone/>
            </a:pPr>
            <a:r>
              <a:rPr lang="en-GB" sz="2200" dirty="0"/>
              <a:t>16</a:t>
            </a:r>
          </a:p>
        </p:txBody>
      </p:sp>
      <p:sp>
        <p:nvSpPr>
          <p:cNvPr id="78" name="TextBox 77">
            <a:extLst>
              <a:ext uri="{FF2B5EF4-FFF2-40B4-BE49-F238E27FC236}">
                <a16:creationId xmlns:a16="http://schemas.microsoft.com/office/drawing/2014/main" id="{FA6C542B-2B52-22E4-6D7F-7C93244BF6B3}"/>
              </a:ext>
            </a:extLst>
          </p:cNvPr>
          <p:cNvSpPr txBox="1"/>
          <p:nvPr/>
        </p:nvSpPr>
        <p:spPr>
          <a:xfrm>
            <a:off x="8850434" y="3391810"/>
            <a:ext cx="341760" cy="430887"/>
          </a:xfrm>
          <a:prstGeom prst="rect">
            <a:avLst/>
          </a:prstGeom>
          <a:noFill/>
        </p:spPr>
        <p:txBody>
          <a:bodyPr wrap="none" rtlCol="0">
            <a:spAutoFit/>
          </a:bodyPr>
          <a:lstStyle/>
          <a:p>
            <a:pPr algn="ctr">
              <a:buNone/>
            </a:pPr>
            <a:r>
              <a:rPr lang="en-GB" sz="2200" dirty="0"/>
              <a:t>4</a:t>
            </a:r>
          </a:p>
        </p:txBody>
      </p:sp>
    </p:spTree>
    <p:extLst>
      <p:ext uri="{BB962C8B-B14F-4D97-AF65-F5344CB8AC3E}">
        <p14:creationId xmlns:p14="http://schemas.microsoft.com/office/powerpoint/2010/main" val="355819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5" grpId="0"/>
      <p:bldP spid="26" grpId="0"/>
      <p:bldP spid="28" grpId="0"/>
      <p:bldP spid="30" grpId="0"/>
      <p:bldP spid="41" grpId="0"/>
      <p:bldP spid="44" grpId="0"/>
      <p:bldP spid="47" grpId="0"/>
      <p:bldP spid="5" grpId="0"/>
      <p:bldP spid="49" grpId="0"/>
      <p:bldP spid="53" grpId="0"/>
      <p:bldP spid="57" grpId="0"/>
      <p:bldP spid="58" grpId="0"/>
      <p:bldP spid="62" grpId="0"/>
      <p:bldP spid="63" grpId="0"/>
      <p:bldP spid="67" grpId="0"/>
      <p:bldP spid="69" grpId="0"/>
      <p:bldP spid="73" grpId="0"/>
      <p:bldP spid="75"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18700961"/>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5870625">
                  <a:extLst>
                    <a:ext uri="{9D8B030D-6E8A-4147-A177-3AD203B41FA5}">
                      <a16:colId xmlns:a16="http://schemas.microsoft.com/office/drawing/2014/main" val="695237181"/>
                    </a:ext>
                  </a:extLst>
                </a:gridCol>
                <a:gridCol w="589541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lvl="0" algn="l">
                        <a:lnSpc>
                          <a:spcPct val="100000"/>
                        </a:lnSpc>
                        <a:spcBef>
                          <a:spcPts val="0"/>
                        </a:spcBef>
                        <a:spcAft>
                          <a:spcPts val="600"/>
                        </a:spcAft>
                        <a:buNone/>
                      </a:pPr>
                      <a:r>
                        <a:rPr lang="en-GB" sz="1600" b="0" i="0" u="none" strike="noStrike" noProof="0" dirty="0">
                          <a:latin typeface="Arial"/>
                        </a:rPr>
                        <a:t>If students find it hard to identify the equal steps when there is more than one missing number, try Additional activity </a:t>
                      </a:r>
                      <a:r>
                        <a:rPr lang="en-GB" sz="1600" b="0" i="0" u="none" strike="noStrike" noProof="0" dirty="0">
                          <a:latin typeface="Arial"/>
                          <a:hlinkClick r:id="rId3" action="ppaction://hlinksldjump"/>
                        </a:rPr>
                        <a:t>A</a:t>
                      </a:r>
                      <a:r>
                        <a:rPr lang="en-GB" sz="1600" b="0" i="0" u="none" strike="noStrike" noProof="0" dirty="0">
                          <a:latin typeface="Arial"/>
                        </a:rPr>
                        <a:t> first.</a:t>
                      </a:r>
                      <a:r>
                        <a:rPr lang="en-GB" sz="1600" i="0" u="none" dirty="0"/>
                        <a:t> See also representations below.</a:t>
                      </a:r>
                    </a:p>
                    <a:p>
                      <a:pPr lvl="0">
                        <a:buNone/>
                      </a:pPr>
                      <a:r>
                        <a:rPr lang="en-GB" sz="1600" b="1" i="0" u="none" dirty="0"/>
                        <a:t>Challenge</a:t>
                      </a:r>
                      <a:endParaRPr lang="en-GB" dirty="0"/>
                    </a:p>
                    <a:p>
                      <a:pPr>
                        <a:spcAft>
                          <a:spcPts val="600"/>
                        </a:spcAft>
                      </a:pPr>
                      <a:r>
                        <a:rPr lang="en-GB" sz="1600" u="none" dirty="0"/>
                        <a:t>Encourage students to think of more than one solution to the further thinking question. How else could they change their impossible sequences to be correct? Could they change the values or the markings on the line?</a:t>
                      </a:r>
                    </a:p>
                    <a:p>
                      <a:r>
                        <a:rPr lang="en-GB" sz="1600" b="1" i="0" u="none" dirty="0"/>
                        <a:t>Representations</a:t>
                      </a:r>
                    </a:p>
                    <a:p>
                      <a:pPr lvl="0">
                        <a:buNone/>
                      </a:pPr>
                      <a:r>
                        <a:rPr lang="en-GB" sz="1600" b="0" i="0" u="none" dirty="0"/>
                        <a:t>The number line is a familiar representation that is often used to reference alongside sequences. Access to a ‘zoomable’ number line may help to support students to find missing numbers. You could circle the numbers that are in the sequence and then students can work with the visualisation of the other numbers to subdivide.</a:t>
                      </a:r>
                      <a:endParaRPr lang="en-GB" sz="1600" b="1" i="0" u="none" dirty="0"/>
                    </a:p>
                  </a:txBody>
                  <a:tcPr/>
                </a:tc>
                <a:tc>
                  <a:txBody>
                    <a:bodyPr/>
                    <a:lstStyle/>
                    <a:p>
                      <a:pPr marL="0" marR="0" lvl="0" indent="0" algn="l">
                        <a:lnSpc>
                          <a:spcPct val="100000"/>
                        </a:lnSpc>
                        <a:spcBef>
                          <a:spcPts val="0"/>
                        </a:spcBef>
                        <a:spcAft>
                          <a:spcPts val="600"/>
                        </a:spcAft>
                        <a:buClrTx/>
                        <a:buSzTx/>
                        <a:buNone/>
                      </a:pPr>
                      <a:r>
                        <a:rPr lang="en-GB" sz="1600" dirty="0"/>
                        <a:t>This Checkpoint assesses whether students recognise that to continue the pattern they need to calculate the difference (i.e. the ‘jump size’) between consecutive terms. The main assessment point is whether students can identify that it is not possible to complete parts c and d as the jumps are not equal. There might be a point of difficulty where there are one or more gaps between the given numbers. Check whether students have an efficient strategy to calculate these missing numbers. Those who are least secure might incorrectly identify one of the other sequences as ‘impossible’. </a:t>
                      </a:r>
                      <a:endParaRPr lang="en-GB" sz="1600" b="0" i="0" u="none" strike="noStrike" noProof="0" dirty="0">
                        <a:latin typeface="Arial"/>
                      </a:endParaRPr>
                    </a:p>
                    <a:p>
                      <a:pPr marL="0" marR="0" lvl="0" indent="0" algn="l">
                        <a:lnSpc>
                          <a:spcPct val="100000"/>
                        </a:lnSpc>
                        <a:spcBef>
                          <a:spcPts val="0"/>
                        </a:spcBef>
                        <a:spcAft>
                          <a:spcPts val="600"/>
                        </a:spcAft>
                        <a:buClrTx/>
                        <a:buSzTx/>
                        <a:buNone/>
                      </a:pPr>
                      <a:r>
                        <a:rPr lang="en-GB" sz="1600" b="0" i="0" u="none" strike="noStrike" noProof="0" dirty="0">
                          <a:latin typeface="Arial"/>
                        </a:rPr>
                        <a:t>Decimals and fractions have been included in the examples as students should have experienced number patterns with both at primary school. Listen to how students reason their thinking. Does working with non-integers throw them? Are they able to </a:t>
                      </a:r>
                      <a:r>
                        <a:rPr lang="en-GB" sz="1600" b="0" i="0" u="none" strike="noStrike" noProof="0" dirty="0">
                          <a:latin typeface="+mn-lt"/>
                        </a:rPr>
                        <a:t>use similar reasoning or does their strategy change?</a:t>
                      </a:r>
                      <a:endParaRPr lang="en-GB" sz="1600" b="0" i="0" u="none" strike="noStrike" noProof="0" dirty="0">
                        <a:latin typeface="Arial"/>
                      </a:endParaRP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i="0" u="none" strike="noStrike" noProof="0" dirty="0">
                          <a:latin typeface="+mn-lt"/>
                          <a:hlinkClick r:id="rId3" action="ppaction://hlinksldjump"/>
                        </a:rPr>
                        <a:t>A</a:t>
                      </a:r>
                      <a:r>
                        <a:rPr lang="en-GB" sz="1600" b="0" dirty="0"/>
                        <a:t> is a similar task that just focuses on completing the values in possible sequences.</a:t>
                      </a:r>
                    </a:p>
                    <a:p>
                      <a:pPr marL="285750" indent="-285750">
                        <a:buFont typeface="Arial" panose="020B0604020202020204" pitchFamily="34" charset="0"/>
                        <a:buChar char="•"/>
                      </a:pPr>
                      <a:r>
                        <a:rPr lang="en-GB" sz="1600" b="0" dirty="0"/>
                        <a:t>Checkpoint </a:t>
                      </a:r>
                      <a:r>
                        <a:rPr lang="en-GB" sz="1600" b="0" dirty="0">
                          <a:hlinkClick r:id="rId4" action="ppaction://hlinksldjump"/>
                        </a:rPr>
                        <a:t>8</a:t>
                      </a:r>
                      <a:r>
                        <a:rPr lang="en-GB" sz="1600" b="0" dirty="0"/>
                        <a:t> explores similar ideas in a different format.</a:t>
                      </a:r>
                    </a:p>
                    <a:p>
                      <a:pPr marL="285750" indent="-285750">
                        <a:buFont typeface="Arial" panose="020B0604020202020204" pitchFamily="34" charset="0"/>
                        <a:buChar char="•"/>
                      </a:pPr>
                      <a:r>
                        <a:rPr lang="en-GB" sz="1600" dirty="0"/>
                        <a:t>Similar examples are w</a:t>
                      </a:r>
                      <a:r>
                        <a:rPr lang="en-GB" sz="1600" b="0" dirty="0"/>
                        <a:t>ithin 6AS/MS-1 in the </a:t>
                      </a:r>
                      <a:r>
                        <a:rPr lang="en-GB" sz="1600" dirty="0">
                          <a:hlinkClick r:id="rId5"/>
                        </a:rPr>
                        <a:t>Exemplification of ready-to-progress criteria NCETM</a:t>
                      </a:r>
                      <a:r>
                        <a:rPr lang="en-GB" sz="1600" dirty="0"/>
                        <a:t>. Download as part of the Year 6 deck or decks from the relevant strands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58357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8C7AB-8027-4C35-9329-9379940B6387}"/>
              </a:ext>
            </a:extLst>
          </p:cNvPr>
          <p:cNvSpPr>
            <a:spLocks noGrp="1"/>
          </p:cNvSpPr>
          <p:nvPr>
            <p:ph type="body" sz="quarter" idx="10"/>
          </p:nvPr>
        </p:nvSpPr>
        <p:spPr>
          <a:xfrm>
            <a:off x="236557" y="1033028"/>
            <a:ext cx="11021568" cy="1875712"/>
          </a:xfrm>
        </p:spPr>
        <p:txBody>
          <a:bodyPr>
            <a:normAutofit/>
          </a:bodyPr>
          <a:lstStyle/>
          <a:p>
            <a:r>
              <a:rPr lang="en-GB" sz="2200" dirty="0"/>
              <a:t>Nicola is making patterns that go up in fours. </a:t>
            </a:r>
          </a:p>
          <a:p>
            <a:r>
              <a:rPr lang="en-GB" sz="2200" dirty="0"/>
              <a:t>Howard is making patterns that go up in threes.</a:t>
            </a:r>
          </a:p>
          <a:p>
            <a:r>
              <a:rPr lang="en-GB" sz="2200" dirty="0"/>
              <a:t>They show one image from each of their patterns. </a:t>
            </a:r>
          </a:p>
          <a:p>
            <a:r>
              <a:rPr lang="en-GB" sz="2200" dirty="0"/>
              <a:t>Which of these are Nicola’s and which are Howard’s? How do you know?</a:t>
            </a:r>
          </a:p>
          <a:p>
            <a:pPr marL="514350" indent="-514350">
              <a:buFont typeface="+mj-lt"/>
              <a:buAutoNum type="alphaLcParenR"/>
            </a:pPr>
            <a:endParaRPr lang="en-GB" sz="2200" dirty="0"/>
          </a:p>
        </p:txBody>
      </p:sp>
      <p:sp>
        <p:nvSpPr>
          <p:cNvPr id="3" name="Text Placeholder 2">
            <a:extLst>
              <a:ext uri="{FF2B5EF4-FFF2-40B4-BE49-F238E27FC236}">
                <a16:creationId xmlns:a16="http://schemas.microsoft.com/office/drawing/2014/main" id="{F01EEAB8-A197-49FD-98CC-835463187F7D}"/>
              </a:ext>
            </a:extLst>
          </p:cNvPr>
          <p:cNvSpPr>
            <a:spLocks noGrp="1"/>
          </p:cNvSpPr>
          <p:nvPr>
            <p:ph type="body" sz="quarter" idx="11"/>
          </p:nvPr>
        </p:nvSpPr>
        <p:spPr/>
        <p:txBody>
          <a:bodyPr vert="horz" lIns="91440" tIns="45720" rIns="91440" bIns="45720" rtlCol="0" anchor="t">
            <a:normAutofit/>
          </a:bodyPr>
          <a:lstStyle/>
          <a:p>
            <a:r>
              <a:rPr lang="en-US" sz="2400" dirty="0">
                <a:cs typeface="Arial"/>
              </a:rPr>
              <a:t>Checkpoint 4: </a:t>
            </a:r>
            <a:r>
              <a:rPr lang="en-US" dirty="0">
                <a:cs typeface="Arial"/>
              </a:rPr>
              <a:t>Multiples galore</a:t>
            </a:r>
            <a:endParaRPr lang="en-US" sz="2400" dirty="0"/>
          </a:p>
          <a:p>
            <a:endParaRPr lang="en-GB" dirty="0"/>
          </a:p>
        </p:txBody>
      </p:sp>
      <p:sp>
        <p:nvSpPr>
          <p:cNvPr id="11" name="Action Button: Help 10">
            <a:hlinkClick r:id="" action="ppaction://noaction" highlightClick="1"/>
            <a:extLst>
              <a:ext uri="{FF2B5EF4-FFF2-40B4-BE49-F238E27FC236}">
                <a16:creationId xmlns:a16="http://schemas.microsoft.com/office/drawing/2014/main" id="{2FC27E77-9687-43D4-8093-B216E42FB007}"/>
              </a:ext>
            </a:extLst>
          </p:cNvPr>
          <p:cNvSpPr/>
          <p:nvPr/>
        </p:nvSpPr>
        <p:spPr>
          <a:xfrm>
            <a:off x="143339" y="557165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6A8FA4-989E-4426-BBED-3ED956C45A8B}"/>
              </a:ext>
            </a:extLst>
          </p:cNvPr>
          <p:cNvSpPr txBox="1"/>
          <p:nvPr/>
        </p:nvSpPr>
        <p:spPr>
          <a:xfrm>
            <a:off x="1120147" y="5725168"/>
            <a:ext cx="8160907" cy="769441"/>
          </a:xfrm>
          <a:prstGeom prst="rect">
            <a:avLst/>
          </a:prstGeom>
          <a:noFill/>
        </p:spPr>
        <p:txBody>
          <a:bodyPr wrap="square" rtlCol="0">
            <a:spAutoFit/>
          </a:bodyPr>
          <a:lstStyle/>
          <a:p>
            <a:pPr>
              <a:buNone/>
            </a:pPr>
            <a:r>
              <a:rPr lang="en-US" sz="2200" dirty="0">
                <a:cs typeface="Arial" panose="020B0604020202020204" pitchFamily="34" charset="0"/>
              </a:rPr>
              <a:t>Create your own visual patterns going up in threes and fours. Could any of your images appear in both sequences?</a:t>
            </a:r>
          </a:p>
        </p:txBody>
      </p:sp>
      <p:pic>
        <p:nvPicPr>
          <p:cNvPr id="4" name="Picture 3">
            <a:extLst>
              <a:ext uri="{FF2B5EF4-FFF2-40B4-BE49-F238E27FC236}">
                <a16:creationId xmlns:a16="http://schemas.microsoft.com/office/drawing/2014/main" id="{6AAB0750-CC04-B0CA-6CB0-096B16C7418E}"/>
              </a:ext>
            </a:extLst>
          </p:cNvPr>
          <p:cNvPicPr>
            <a:picLocks noChangeAspect="1"/>
          </p:cNvPicPr>
          <p:nvPr/>
        </p:nvPicPr>
        <p:blipFill>
          <a:blip r:embed="rId3"/>
          <a:stretch>
            <a:fillRect/>
          </a:stretch>
        </p:blipFill>
        <p:spPr>
          <a:xfrm>
            <a:off x="6256130" y="4698715"/>
            <a:ext cx="2193364" cy="648519"/>
          </a:xfrm>
          <a:prstGeom prst="rect">
            <a:avLst/>
          </a:prstGeom>
        </p:spPr>
      </p:pic>
      <p:sp>
        <p:nvSpPr>
          <p:cNvPr id="9" name="TextBox 8">
            <a:extLst>
              <a:ext uri="{FF2B5EF4-FFF2-40B4-BE49-F238E27FC236}">
                <a16:creationId xmlns:a16="http://schemas.microsoft.com/office/drawing/2014/main" id="{CAB67C90-2242-0CB0-1920-172CBD39ADFC}"/>
              </a:ext>
            </a:extLst>
          </p:cNvPr>
          <p:cNvSpPr txBox="1"/>
          <p:nvPr/>
        </p:nvSpPr>
        <p:spPr>
          <a:xfrm>
            <a:off x="492919" y="2917721"/>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36" name="TextBox 35">
            <a:extLst>
              <a:ext uri="{FF2B5EF4-FFF2-40B4-BE49-F238E27FC236}">
                <a16:creationId xmlns:a16="http://schemas.microsoft.com/office/drawing/2014/main" id="{FD82AF97-DFF3-9A11-EE86-473C35DB8F44}"/>
              </a:ext>
            </a:extLst>
          </p:cNvPr>
          <p:cNvSpPr txBox="1"/>
          <p:nvPr/>
        </p:nvSpPr>
        <p:spPr>
          <a:xfrm>
            <a:off x="2078552" y="2923487"/>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38" name="TextBox 37">
            <a:extLst>
              <a:ext uri="{FF2B5EF4-FFF2-40B4-BE49-F238E27FC236}">
                <a16:creationId xmlns:a16="http://schemas.microsoft.com/office/drawing/2014/main" id="{8E5B6EC1-0759-229F-EDD4-E6D51C992B2D}"/>
              </a:ext>
            </a:extLst>
          </p:cNvPr>
          <p:cNvSpPr txBox="1"/>
          <p:nvPr/>
        </p:nvSpPr>
        <p:spPr>
          <a:xfrm>
            <a:off x="2114903" y="4003890"/>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39" name="TextBox 38">
            <a:extLst>
              <a:ext uri="{FF2B5EF4-FFF2-40B4-BE49-F238E27FC236}">
                <a16:creationId xmlns:a16="http://schemas.microsoft.com/office/drawing/2014/main" id="{EB2DEC40-6E7E-A260-620C-F8ADB7FA046A}"/>
              </a:ext>
            </a:extLst>
          </p:cNvPr>
          <p:cNvSpPr txBox="1"/>
          <p:nvPr/>
        </p:nvSpPr>
        <p:spPr>
          <a:xfrm>
            <a:off x="4049729" y="3165231"/>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40" name="TextBox 39">
            <a:extLst>
              <a:ext uri="{FF2B5EF4-FFF2-40B4-BE49-F238E27FC236}">
                <a16:creationId xmlns:a16="http://schemas.microsoft.com/office/drawing/2014/main" id="{75DCE2F7-7AD8-0007-E4C8-194A249C1D0A}"/>
              </a:ext>
            </a:extLst>
          </p:cNvPr>
          <p:cNvSpPr txBox="1"/>
          <p:nvPr/>
        </p:nvSpPr>
        <p:spPr>
          <a:xfrm>
            <a:off x="5344532" y="2781377"/>
            <a:ext cx="372218" cy="430887"/>
          </a:xfrm>
          <a:prstGeom prst="rect">
            <a:avLst/>
          </a:prstGeom>
          <a:noFill/>
        </p:spPr>
        <p:txBody>
          <a:bodyPr wrap="square" rtlCol="0">
            <a:spAutoFit/>
          </a:bodyPr>
          <a:lstStyle/>
          <a:p>
            <a:pPr>
              <a:buNone/>
            </a:pPr>
            <a:r>
              <a:rPr lang="en-GB" sz="2200" dirty="0">
                <a:solidFill>
                  <a:srgbClr val="00628C"/>
                </a:solidFill>
              </a:rPr>
              <a:t>E</a:t>
            </a:r>
          </a:p>
        </p:txBody>
      </p:sp>
      <p:sp>
        <p:nvSpPr>
          <p:cNvPr id="41" name="TextBox 40">
            <a:extLst>
              <a:ext uri="{FF2B5EF4-FFF2-40B4-BE49-F238E27FC236}">
                <a16:creationId xmlns:a16="http://schemas.microsoft.com/office/drawing/2014/main" id="{7F6BF634-9C90-455C-C829-9FF46251445E}"/>
              </a:ext>
            </a:extLst>
          </p:cNvPr>
          <p:cNvSpPr txBox="1"/>
          <p:nvPr/>
        </p:nvSpPr>
        <p:spPr>
          <a:xfrm>
            <a:off x="7199423" y="2804491"/>
            <a:ext cx="357790" cy="430887"/>
          </a:xfrm>
          <a:prstGeom prst="rect">
            <a:avLst/>
          </a:prstGeom>
          <a:noFill/>
        </p:spPr>
        <p:txBody>
          <a:bodyPr wrap="none" rtlCol="0">
            <a:spAutoFit/>
          </a:bodyPr>
          <a:lstStyle/>
          <a:p>
            <a:pPr>
              <a:buNone/>
            </a:pPr>
            <a:r>
              <a:rPr lang="en-GB" sz="2200" dirty="0">
                <a:solidFill>
                  <a:srgbClr val="00628C"/>
                </a:solidFill>
              </a:rPr>
              <a:t>F</a:t>
            </a:r>
          </a:p>
        </p:txBody>
      </p:sp>
      <p:sp>
        <p:nvSpPr>
          <p:cNvPr id="42" name="TextBox 41">
            <a:extLst>
              <a:ext uri="{FF2B5EF4-FFF2-40B4-BE49-F238E27FC236}">
                <a16:creationId xmlns:a16="http://schemas.microsoft.com/office/drawing/2014/main" id="{1612EBA6-E75B-A354-244D-95108EBE8A1F}"/>
              </a:ext>
            </a:extLst>
          </p:cNvPr>
          <p:cNvSpPr txBox="1"/>
          <p:nvPr/>
        </p:nvSpPr>
        <p:spPr>
          <a:xfrm>
            <a:off x="7189601" y="4308122"/>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43" name="TextBox 42">
            <a:extLst>
              <a:ext uri="{FF2B5EF4-FFF2-40B4-BE49-F238E27FC236}">
                <a16:creationId xmlns:a16="http://schemas.microsoft.com/office/drawing/2014/main" id="{0FC2F6AB-F6D0-3984-987E-A7750412F02C}"/>
              </a:ext>
            </a:extLst>
          </p:cNvPr>
          <p:cNvSpPr txBox="1"/>
          <p:nvPr/>
        </p:nvSpPr>
        <p:spPr>
          <a:xfrm>
            <a:off x="9846522" y="2827817"/>
            <a:ext cx="388248" cy="430887"/>
          </a:xfrm>
          <a:prstGeom prst="rect">
            <a:avLst/>
          </a:prstGeom>
          <a:noFill/>
        </p:spPr>
        <p:txBody>
          <a:bodyPr wrap="none" rtlCol="0">
            <a:spAutoFit/>
          </a:bodyPr>
          <a:lstStyle/>
          <a:p>
            <a:pPr>
              <a:buNone/>
            </a:pPr>
            <a:r>
              <a:rPr lang="en-GB" sz="2200" dirty="0">
                <a:solidFill>
                  <a:srgbClr val="00628C"/>
                </a:solidFill>
              </a:rPr>
              <a:t>H</a:t>
            </a:r>
          </a:p>
        </p:txBody>
      </p:sp>
      <p:sp>
        <p:nvSpPr>
          <p:cNvPr id="44" name="TextBox 43">
            <a:extLst>
              <a:ext uri="{FF2B5EF4-FFF2-40B4-BE49-F238E27FC236}">
                <a16:creationId xmlns:a16="http://schemas.microsoft.com/office/drawing/2014/main" id="{AF52BBCD-F519-7C1A-09DB-08DCE766BC4F}"/>
              </a:ext>
            </a:extLst>
          </p:cNvPr>
          <p:cNvSpPr txBox="1"/>
          <p:nvPr/>
        </p:nvSpPr>
        <p:spPr>
          <a:xfrm>
            <a:off x="9972728" y="4196002"/>
            <a:ext cx="263214" cy="430887"/>
          </a:xfrm>
          <a:prstGeom prst="rect">
            <a:avLst/>
          </a:prstGeom>
          <a:noFill/>
        </p:spPr>
        <p:txBody>
          <a:bodyPr wrap="none" rtlCol="0">
            <a:spAutoFit/>
          </a:bodyPr>
          <a:lstStyle/>
          <a:p>
            <a:pPr>
              <a:buNone/>
            </a:pPr>
            <a:r>
              <a:rPr lang="en-GB" sz="2200" dirty="0">
                <a:solidFill>
                  <a:srgbClr val="00628C"/>
                </a:solidFill>
              </a:rPr>
              <a:t>I</a:t>
            </a:r>
          </a:p>
        </p:txBody>
      </p:sp>
      <p:pic>
        <p:nvPicPr>
          <p:cNvPr id="33" name="Picture 32">
            <a:extLst>
              <a:ext uri="{FF2B5EF4-FFF2-40B4-BE49-F238E27FC236}">
                <a16:creationId xmlns:a16="http://schemas.microsoft.com/office/drawing/2014/main" id="{62B187FC-E41B-5109-177D-D7868265B2A8}"/>
              </a:ext>
            </a:extLst>
          </p:cNvPr>
          <p:cNvPicPr>
            <a:picLocks noChangeAspect="1"/>
          </p:cNvPicPr>
          <p:nvPr/>
        </p:nvPicPr>
        <p:blipFill>
          <a:blip r:embed="rId4"/>
          <a:stretch>
            <a:fillRect/>
          </a:stretch>
        </p:blipFill>
        <p:spPr>
          <a:xfrm>
            <a:off x="9003058" y="3297529"/>
            <a:ext cx="2372701" cy="962835"/>
          </a:xfrm>
          <a:prstGeom prst="rect">
            <a:avLst/>
          </a:prstGeom>
        </p:spPr>
      </p:pic>
      <p:grpSp>
        <p:nvGrpSpPr>
          <p:cNvPr id="18" name="Group 17">
            <a:extLst>
              <a:ext uri="{FF2B5EF4-FFF2-40B4-BE49-F238E27FC236}">
                <a16:creationId xmlns:a16="http://schemas.microsoft.com/office/drawing/2014/main" id="{C251D36E-0A6A-D154-C248-78AD0599A3AD}"/>
              </a:ext>
            </a:extLst>
          </p:cNvPr>
          <p:cNvGrpSpPr/>
          <p:nvPr/>
        </p:nvGrpSpPr>
        <p:grpSpPr>
          <a:xfrm>
            <a:off x="343924" y="3317792"/>
            <a:ext cx="714475" cy="2101207"/>
            <a:chOff x="343001" y="3297529"/>
            <a:chExt cx="714475" cy="2101207"/>
          </a:xfrm>
        </p:grpSpPr>
        <p:pic>
          <p:nvPicPr>
            <p:cNvPr id="13" name="Picture 12">
              <a:extLst>
                <a:ext uri="{FF2B5EF4-FFF2-40B4-BE49-F238E27FC236}">
                  <a16:creationId xmlns:a16="http://schemas.microsoft.com/office/drawing/2014/main" id="{B5823F84-AE77-1B83-36F1-B689B846698A}"/>
                </a:ext>
              </a:extLst>
            </p:cNvPr>
            <p:cNvPicPr>
              <a:picLocks noChangeAspect="1"/>
            </p:cNvPicPr>
            <p:nvPr/>
          </p:nvPicPr>
          <p:blipFill rotWithShape="1">
            <a:blip r:embed="rId5">
              <a:clrChange>
                <a:clrFrom>
                  <a:srgbClr val="FFFFFF"/>
                </a:clrFrom>
                <a:clrTo>
                  <a:srgbClr val="FFFFFF">
                    <a:alpha val="0"/>
                  </a:srgbClr>
                </a:clrTo>
              </a:clrChange>
            </a:blip>
            <a:srcRect/>
            <a:stretch/>
          </p:blipFill>
          <p:spPr>
            <a:xfrm>
              <a:off x="343001" y="4684261"/>
              <a:ext cx="714475" cy="714475"/>
            </a:xfrm>
            <a:prstGeom prst="rect">
              <a:avLst/>
            </a:prstGeom>
          </p:spPr>
        </p:pic>
        <p:pic>
          <p:nvPicPr>
            <p:cNvPr id="14" name="Picture 13">
              <a:extLst>
                <a:ext uri="{FF2B5EF4-FFF2-40B4-BE49-F238E27FC236}">
                  <a16:creationId xmlns:a16="http://schemas.microsoft.com/office/drawing/2014/main" id="{1A6A9AD4-8D0A-4D38-6095-861C06E0472A}"/>
                </a:ext>
              </a:extLst>
            </p:cNvPr>
            <p:cNvPicPr>
              <a:picLocks noChangeAspect="1"/>
            </p:cNvPicPr>
            <p:nvPr/>
          </p:nvPicPr>
          <p:blipFill rotWithShape="1">
            <a:blip r:embed="rId5">
              <a:clrChange>
                <a:clrFrom>
                  <a:srgbClr val="FFFFFF"/>
                </a:clrFrom>
                <a:clrTo>
                  <a:srgbClr val="FFFFFF">
                    <a:alpha val="0"/>
                  </a:srgbClr>
                </a:clrTo>
              </a:clrChange>
            </a:blip>
            <a:srcRect/>
            <a:stretch/>
          </p:blipFill>
          <p:spPr>
            <a:xfrm>
              <a:off x="343001" y="3996115"/>
              <a:ext cx="714475" cy="714475"/>
            </a:xfrm>
            <a:prstGeom prst="rect">
              <a:avLst/>
            </a:prstGeom>
          </p:spPr>
        </p:pic>
        <p:pic>
          <p:nvPicPr>
            <p:cNvPr id="15" name="Picture 14">
              <a:extLst>
                <a:ext uri="{FF2B5EF4-FFF2-40B4-BE49-F238E27FC236}">
                  <a16:creationId xmlns:a16="http://schemas.microsoft.com/office/drawing/2014/main" id="{34B0B6C2-89D7-449C-8CC9-40DBB82AB9DB}"/>
                </a:ext>
              </a:extLst>
            </p:cNvPr>
            <p:cNvPicPr>
              <a:picLocks noChangeAspect="1"/>
            </p:cNvPicPr>
            <p:nvPr/>
          </p:nvPicPr>
          <p:blipFill rotWithShape="1">
            <a:blip r:embed="rId5">
              <a:clrChange>
                <a:clrFrom>
                  <a:srgbClr val="FFFFFF"/>
                </a:clrFrom>
                <a:clrTo>
                  <a:srgbClr val="FFFFFF">
                    <a:alpha val="0"/>
                  </a:srgbClr>
                </a:clrTo>
              </a:clrChange>
            </a:blip>
            <a:srcRect/>
            <a:stretch/>
          </p:blipFill>
          <p:spPr>
            <a:xfrm>
              <a:off x="343001" y="3297529"/>
              <a:ext cx="714475" cy="714475"/>
            </a:xfrm>
            <a:prstGeom prst="rect">
              <a:avLst/>
            </a:prstGeom>
          </p:spPr>
        </p:pic>
      </p:grpSp>
      <p:pic>
        <p:nvPicPr>
          <p:cNvPr id="17" name="Picture 16">
            <a:extLst>
              <a:ext uri="{FF2B5EF4-FFF2-40B4-BE49-F238E27FC236}">
                <a16:creationId xmlns:a16="http://schemas.microsoft.com/office/drawing/2014/main" id="{FF696A14-DB59-CA5E-8157-88F54088AFA9}"/>
              </a:ext>
            </a:extLst>
          </p:cNvPr>
          <p:cNvPicPr>
            <a:picLocks noChangeAspect="1"/>
          </p:cNvPicPr>
          <p:nvPr/>
        </p:nvPicPr>
        <p:blipFill>
          <a:blip r:embed="rId6"/>
          <a:stretch>
            <a:fillRect/>
          </a:stretch>
        </p:blipFill>
        <p:spPr>
          <a:xfrm>
            <a:off x="1260751" y="4446397"/>
            <a:ext cx="2277503" cy="801344"/>
          </a:xfrm>
          <a:prstGeom prst="rect">
            <a:avLst/>
          </a:prstGeom>
        </p:spPr>
      </p:pic>
      <p:pic>
        <p:nvPicPr>
          <p:cNvPr id="6" name="Picture 5">
            <a:extLst>
              <a:ext uri="{FF2B5EF4-FFF2-40B4-BE49-F238E27FC236}">
                <a16:creationId xmlns:a16="http://schemas.microsoft.com/office/drawing/2014/main" id="{E988796D-78A7-4B65-4D7F-11C21ACB79FE}"/>
              </a:ext>
            </a:extLst>
          </p:cNvPr>
          <p:cNvPicPr>
            <a:picLocks noChangeAspect="1"/>
          </p:cNvPicPr>
          <p:nvPr/>
        </p:nvPicPr>
        <p:blipFill rotWithShape="1">
          <a:blip r:embed="rId7"/>
          <a:srcRect l="8366" t="6523" r="71305" b="67969"/>
          <a:stretch/>
        </p:blipFill>
        <p:spPr>
          <a:xfrm>
            <a:off x="1334346" y="3388029"/>
            <a:ext cx="2097904" cy="592761"/>
          </a:xfrm>
          <a:prstGeom prst="rect">
            <a:avLst/>
          </a:prstGeom>
        </p:spPr>
      </p:pic>
      <p:pic>
        <p:nvPicPr>
          <p:cNvPr id="8" name="Picture 7" descr="A screenshot of a game&#10;&#10;Description automatically generated with low confidence">
            <a:extLst>
              <a:ext uri="{FF2B5EF4-FFF2-40B4-BE49-F238E27FC236}">
                <a16:creationId xmlns:a16="http://schemas.microsoft.com/office/drawing/2014/main" id="{FD5A16FF-0446-734E-3619-0AF73EBE1D7D}"/>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3658198" y="3550959"/>
            <a:ext cx="1283076" cy="1663531"/>
          </a:xfrm>
          <a:prstGeom prst="rect">
            <a:avLst/>
          </a:prstGeom>
        </p:spPr>
      </p:pic>
      <p:pic>
        <p:nvPicPr>
          <p:cNvPr id="16" name="Picture 15" descr="A screenshot of a game&#10;&#10;Description automatically generated with low confidence">
            <a:extLst>
              <a:ext uri="{FF2B5EF4-FFF2-40B4-BE49-F238E27FC236}">
                <a16:creationId xmlns:a16="http://schemas.microsoft.com/office/drawing/2014/main" id="{7C9CFDD9-B559-76CB-A6D3-45067AE13685}"/>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6188404" y="3181523"/>
            <a:ext cx="2672968" cy="1126599"/>
          </a:xfrm>
          <a:prstGeom prst="rect">
            <a:avLst/>
          </a:prstGeom>
        </p:spPr>
      </p:pic>
      <p:pic>
        <p:nvPicPr>
          <p:cNvPr id="21" name="Picture 20" descr="A screenshot of a game&#10;&#10;Description automatically generated with low confidence">
            <a:extLst>
              <a:ext uri="{FF2B5EF4-FFF2-40B4-BE49-F238E27FC236}">
                <a16:creationId xmlns:a16="http://schemas.microsoft.com/office/drawing/2014/main" id="{45B4FF2C-B8E2-87C2-268F-FE3A4CD7E6AE}"/>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t="-3965"/>
          <a:stretch/>
        </p:blipFill>
        <p:spPr>
          <a:xfrm>
            <a:off x="5120446" y="3078945"/>
            <a:ext cx="1057286" cy="2504590"/>
          </a:xfrm>
          <a:prstGeom prst="rect">
            <a:avLst/>
          </a:prstGeom>
        </p:spPr>
      </p:pic>
      <p:pic>
        <p:nvPicPr>
          <p:cNvPr id="24" name="Picture 23" descr="A screenshot of a game&#10;&#10;Description automatically generated with low confidence">
            <a:extLst>
              <a:ext uri="{FF2B5EF4-FFF2-40B4-BE49-F238E27FC236}">
                <a16:creationId xmlns:a16="http://schemas.microsoft.com/office/drawing/2014/main" id="{28C1CBF0-2A17-6347-DD08-30C36E8FA319}"/>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8847408" y="4587127"/>
            <a:ext cx="2555085" cy="1176223"/>
          </a:xfrm>
          <a:prstGeom prst="rect">
            <a:avLst/>
          </a:prstGeom>
        </p:spPr>
      </p:pic>
    </p:spTree>
    <p:extLst>
      <p:ext uri="{BB962C8B-B14F-4D97-AF65-F5344CB8AC3E}">
        <p14:creationId xmlns:p14="http://schemas.microsoft.com/office/powerpoint/2010/main" val="378217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9" grpId="0"/>
      <p:bldP spid="36" grpId="0"/>
      <p:bldP spid="38" grpId="0"/>
      <p:bldP spid="39" grpId="0"/>
      <p:bldP spid="40" grpId="0"/>
      <p:bldP spid="4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4: Multiples galore</a:t>
            </a:r>
            <a:endParaRPr lang="en-GB" sz="2400" dirty="0">
              <a:cs typeface="Arial"/>
            </a:endParaRP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749582535"/>
              </p:ext>
            </p:extLst>
          </p:nvPr>
        </p:nvGraphicFramePr>
        <p:xfrm>
          <a:off x="267128" y="764704"/>
          <a:ext cx="11766038" cy="5870711"/>
        </p:xfrm>
        <a:graphic>
          <a:graphicData uri="http://schemas.openxmlformats.org/drawingml/2006/table">
            <a:tbl>
              <a:tblPr firstRow="1" bandRow="1">
                <a:tableStyleId>{5940675A-B579-460E-94D1-54222C63F5DA}</a:tableStyleId>
              </a:tblPr>
              <a:tblGrid>
                <a:gridCol w="6020656">
                  <a:extLst>
                    <a:ext uri="{9D8B030D-6E8A-4147-A177-3AD203B41FA5}">
                      <a16:colId xmlns:a16="http://schemas.microsoft.com/office/drawing/2014/main" val="695237181"/>
                    </a:ext>
                  </a:extLst>
                </a:gridCol>
                <a:gridCol w="574538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21985">
                <a:tc>
                  <a:txBody>
                    <a:bodyPr/>
                    <a:lstStyle/>
                    <a:p>
                      <a:r>
                        <a:rPr lang="en-GB" sz="1600" b="1" i="0" u="none" dirty="0"/>
                        <a:t>Support</a:t>
                      </a:r>
                    </a:p>
                    <a:p>
                      <a:pPr marL="0" marR="0" lvl="0" indent="0" algn="l">
                        <a:lnSpc>
                          <a:spcPct val="100000"/>
                        </a:lnSpc>
                        <a:spcBef>
                          <a:spcPts val="0"/>
                        </a:spcBef>
                        <a:spcAft>
                          <a:spcPts val="0"/>
                        </a:spcAft>
                        <a:buNone/>
                      </a:pPr>
                      <a:r>
                        <a:rPr lang="en-GB" sz="1600" b="0" i="0" u="none" strike="noStrike" noProof="0" dirty="0">
                          <a:latin typeface="Arial"/>
                        </a:rPr>
                        <a:t>Pick just two images first and compare them. Start with A and B, which show the third multiple of four and fourth multiple of three, respectively. If students can manage this, then show a more ambiguous image, such as D.</a:t>
                      </a:r>
                      <a:endParaRPr lang="en-GB" dirty="0"/>
                    </a:p>
                    <a:p>
                      <a:pPr>
                        <a:spcBef>
                          <a:spcPts val="600"/>
                        </a:spcBef>
                        <a:spcAft>
                          <a:spcPts val="0"/>
                        </a:spcAft>
                      </a:pPr>
                      <a:r>
                        <a:rPr lang="en-GB" sz="1600" b="1" i="0" u="none" dirty="0"/>
                        <a:t>Challenge</a:t>
                      </a:r>
                    </a:p>
                    <a:p>
                      <a:pPr>
                        <a:spcAft>
                          <a:spcPts val="600"/>
                        </a:spcAft>
                      </a:pPr>
                      <a:r>
                        <a:rPr lang="en-GB" sz="1600" u="none" dirty="0"/>
                        <a:t>The further thinking question asks students to create their own visual patterns for sequences going up in threes or fours. If students interpret this as </a:t>
                      </a:r>
                      <a:r>
                        <a:rPr lang="en-GB" sz="1600" b="1" i="0" u="none" dirty="0"/>
                        <a:t>multiples</a:t>
                      </a:r>
                      <a:r>
                        <a:rPr lang="en-GB" sz="1600" i="0" u="none" dirty="0"/>
                        <a:t> of three and four, push them to think of other sequences, such as 2, 5, 8, 11, and ask how their representation changes.</a:t>
                      </a:r>
                      <a:endParaRPr lang="en-GB" sz="1600" u="none" dirty="0"/>
                    </a:p>
                    <a:p>
                      <a:r>
                        <a:rPr lang="en-GB" sz="1600" b="1" i="0" u="none" dirty="0"/>
                        <a:t>Representations</a:t>
                      </a:r>
                    </a:p>
                    <a:p>
                      <a:pPr lvl="0">
                        <a:buNone/>
                      </a:pPr>
                      <a:r>
                        <a:rPr lang="en-GB" sz="1600" b="0" i="0" u="none" strike="noStrike" noProof="0" dirty="0">
                          <a:latin typeface="Arial"/>
                        </a:rPr>
                        <a:t>A number of different visual representations are given here, some of which are likely to be familiar from primary school, such as the array, number tiles and dice. Using them in the context of sequences can be valuable for revealing mathematical structures at secondary level for all students.</a:t>
                      </a:r>
                      <a:endParaRPr lang="en-GB" dirty="0"/>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Check if students can see and describe the structure of patterns. Listen for if they can recognise how, in each situation, they are related to the multiples of three or four.</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There are some deliberate potential misconceptions, that might help to identify where students have not fully understood how the mathematical structure is represented. For example, they might incorrectly identify B as a multiple of four as there are four dice, rather than that the dice represent four ‘terms’ of the multiples of three. Clarify this before moving on to teach position-to-term rules.</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Some patterns are even more ambiguous, and could be interpreted as a term in either sequence (see the answers for more information about D, G, H and I). Students that recognise this, and can imagine the sequences building in different ways, are likely to be more fluent in moving between representations for sequences.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28 of the Year 6 </a:t>
                      </a:r>
                      <a:r>
                        <a:rPr lang="en-GB" sz="1600" dirty="0">
                          <a:hlinkClick r:id="rId3"/>
                        </a:rPr>
                        <a:t>Primary Assessment Materials | NCETM</a:t>
                      </a:r>
                      <a:r>
                        <a:rPr lang="en-GB" sz="1600" dirty="0"/>
                        <a:t> </a:t>
                      </a:r>
                      <a:r>
                        <a:rPr lang="en-GB" sz="1600" b="0" dirty="0"/>
                        <a:t>shows how student might previously have worked with sequences built visually.</a:t>
                      </a:r>
                    </a:p>
                    <a:p>
                      <a:pPr marL="285750" indent="-285750">
                        <a:buFont typeface="Arial" panose="020B0604020202020204" pitchFamily="34" charset="0"/>
                        <a:buChar char="•"/>
                      </a:pPr>
                      <a:r>
                        <a:rPr lang="en-GB" sz="1600" b="0" dirty="0"/>
                        <a:t>Checkpoint </a:t>
                      </a:r>
                      <a:r>
                        <a:rPr lang="en-GB" sz="1600" b="0" dirty="0">
                          <a:hlinkClick r:id="rId4" action="ppaction://hlinksldjump"/>
                        </a:rPr>
                        <a:t>14</a:t>
                      </a:r>
                      <a:r>
                        <a:rPr lang="en-GB" sz="1600" b="0" dirty="0"/>
                        <a:t> or Additional activity </a:t>
                      </a:r>
                      <a:r>
                        <a:rPr lang="en-GB" sz="1600" b="0" dirty="0">
                          <a:hlinkClick r:id="rId5" action="ppaction://hlinksldjump"/>
                        </a:rPr>
                        <a:t>E</a:t>
                      </a:r>
                      <a:r>
                        <a:rPr lang="en-GB" sz="1600" b="0" dirty="0"/>
                        <a:t> could be a next step to link this activity to the </a:t>
                      </a:r>
                      <a:r>
                        <a:rPr lang="en-GB" sz="1600" b="0" i="1" dirty="0"/>
                        <a:t>n</a:t>
                      </a:r>
                      <a:r>
                        <a:rPr lang="en-GB" sz="1600" b="0" dirty="0"/>
                        <a:t>th term at Key Stage 3.</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69217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C61382-EB40-080C-8F63-F4E1EFAF0FBA}"/>
              </a:ext>
            </a:extLst>
          </p:cNvPr>
          <p:cNvSpPr>
            <a:spLocks noGrp="1"/>
          </p:cNvSpPr>
          <p:nvPr>
            <p:ph type="body" sz="quarter" idx="11"/>
          </p:nvPr>
        </p:nvSpPr>
        <p:spPr/>
        <p:txBody>
          <a:bodyPr vert="horz" lIns="91440" tIns="45720" rIns="91440" bIns="45720" rtlCol="0" anchor="t">
            <a:normAutofit/>
          </a:bodyPr>
          <a:lstStyle/>
          <a:p>
            <a:r>
              <a:rPr lang="en-GB" dirty="0">
                <a:latin typeface="Century Gothic"/>
                <a:cs typeface="Arial"/>
              </a:rPr>
              <a:t>Checkpoint 5: Snapshots</a:t>
            </a:r>
            <a:endParaRPr lang="en-GB" b="0" dirty="0">
              <a:latin typeface="Century Gothic"/>
              <a:cs typeface="Arial"/>
            </a:endParaRPr>
          </a:p>
          <a:p>
            <a:endParaRPr lang="en-GB" dirty="0"/>
          </a:p>
        </p:txBody>
      </p:sp>
      <p:grpSp>
        <p:nvGrpSpPr>
          <p:cNvPr id="2" name="Group 1">
            <a:extLst>
              <a:ext uri="{FF2B5EF4-FFF2-40B4-BE49-F238E27FC236}">
                <a16:creationId xmlns:a16="http://schemas.microsoft.com/office/drawing/2014/main" id="{EBEEDBE9-7818-45F7-B74D-3C398639E24C}"/>
              </a:ext>
            </a:extLst>
          </p:cNvPr>
          <p:cNvGrpSpPr/>
          <p:nvPr/>
        </p:nvGrpSpPr>
        <p:grpSpPr>
          <a:xfrm>
            <a:off x="3668087" y="1896117"/>
            <a:ext cx="1846004" cy="1839048"/>
            <a:chOff x="186255" y="1319976"/>
            <a:chExt cx="1846004" cy="1839048"/>
          </a:xfrm>
        </p:grpSpPr>
        <p:sp>
          <p:nvSpPr>
            <p:cNvPr id="4" name="Oval 3">
              <a:extLst>
                <a:ext uri="{FF2B5EF4-FFF2-40B4-BE49-F238E27FC236}">
                  <a16:creationId xmlns:a16="http://schemas.microsoft.com/office/drawing/2014/main" id="{98346D6A-B43B-C8D3-FC9B-982BC7D335AF}"/>
                </a:ext>
              </a:extLst>
            </p:cNvPr>
            <p:cNvSpPr/>
            <p:nvPr/>
          </p:nvSpPr>
          <p:spPr>
            <a:xfrm>
              <a:off x="1019647" y="13199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3555294B-7EF0-8BAF-AB80-501D341535F5}"/>
                </a:ext>
              </a:extLst>
            </p:cNvPr>
            <p:cNvSpPr/>
            <p:nvPr/>
          </p:nvSpPr>
          <p:spPr>
            <a:xfrm>
              <a:off x="1019647" y="161456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2D0B444A-F64F-AD44-A586-5CF270136D87}"/>
                </a:ext>
              </a:extLst>
            </p:cNvPr>
            <p:cNvSpPr/>
            <p:nvPr/>
          </p:nvSpPr>
          <p:spPr>
            <a:xfrm>
              <a:off x="1019647" y="189365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0B052A84-AEAB-6667-6690-8499E8DF37CE}"/>
                </a:ext>
              </a:extLst>
            </p:cNvPr>
            <p:cNvSpPr/>
            <p:nvPr/>
          </p:nvSpPr>
          <p:spPr>
            <a:xfrm>
              <a:off x="101964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0208B267-BFE3-B12A-5F6A-E6A783FC959C}"/>
                </a:ext>
              </a:extLst>
            </p:cNvPr>
            <p:cNvSpPr/>
            <p:nvPr/>
          </p:nvSpPr>
          <p:spPr>
            <a:xfrm>
              <a:off x="1019647" y="24208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ECEDDB5A-42EB-90BE-F15A-49AF32DB4792}"/>
                </a:ext>
              </a:extLst>
            </p:cNvPr>
            <p:cNvSpPr/>
            <p:nvPr/>
          </p:nvSpPr>
          <p:spPr>
            <a:xfrm>
              <a:off x="1019647" y="26999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18D4FDBB-4BA7-0C7F-8198-535E00FB48BA}"/>
                </a:ext>
              </a:extLst>
            </p:cNvPr>
            <p:cNvSpPr/>
            <p:nvPr/>
          </p:nvSpPr>
          <p:spPr>
            <a:xfrm>
              <a:off x="1019647" y="297902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35EF52E0-02A7-F36A-17FE-8B3BFA29A648}"/>
                </a:ext>
              </a:extLst>
            </p:cNvPr>
            <p:cNvSpPr/>
            <p:nvPr/>
          </p:nvSpPr>
          <p:spPr>
            <a:xfrm>
              <a:off x="74913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56AF2AE3-3D64-BCBA-CFB4-6CB46DAEAD59}"/>
                </a:ext>
              </a:extLst>
            </p:cNvPr>
            <p:cNvSpPr/>
            <p:nvPr/>
          </p:nvSpPr>
          <p:spPr>
            <a:xfrm>
              <a:off x="469882"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39E96FC3-4778-3973-DE26-4C58DDBE4A18}"/>
                </a:ext>
              </a:extLst>
            </p:cNvPr>
            <p:cNvSpPr/>
            <p:nvPr/>
          </p:nvSpPr>
          <p:spPr>
            <a:xfrm>
              <a:off x="186255"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85AA7F3A-53D1-2A9B-7CD8-072ABEE6BB0F}"/>
                </a:ext>
              </a:extLst>
            </p:cNvPr>
            <p:cNvSpPr/>
            <p:nvPr/>
          </p:nvSpPr>
          <p:spPr>
            <a:xfrm>
              <a:off x="1852259"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F7E2C023-36BD-6679-2FD0-0D3B1EC0A2A1}"/>
                </a:ext>
              </a:extLst>
            </p:cNvPr>
            <p:cNvSpPr/>
            <p:nvPr/>
          </p:nvSpPr>
          <p:spPr>
            <a:xfrm>
              <a:off x="1573004"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4D641AAD-F7A3-0D84-B6E6-19C5421361BC}"/>
                </a:ext>
              </a:extLst>
            </p:cNvPr>
            <p:cNvSpPr/>
            <p:nvPr/>
          </p:nvSpPr>
          <p:spPr>
            <a:xfrm>
              <a:off x="1289377"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2" name="Group 101">
            <a:extLst>
              <a:ext uri="{FF2B5EF4-FFF2-40B4-BE49-F238E27FC236}">
                <a16:creationId xmlns:a16="http://schemas.microsoft.com/office/drawing/2014/main" id="{588726F4-1186-D62C-AC2A-580DB2589520}"/>
              </a:ext>
            </a:extLst>
          </p:cNvPr>
          <p:cNvGrpSpPr/>
          <p:nvPr/>
        </p:nvGrpSpPr>
        <p:grpSpPr>
          <a:xfrm>
            <a:off x="6582209" y="1786129"/>
            <a:ext cx="1776390" cy="2133510"/>
            <a:chOff x="3017085" y="1164996"/>
            <a:chExt cx="1776390" cy="2133510"/>
          </a:xfrm>
        </p:grpSpPr>
        <p:sp>
          <p:nvSpPr>
            <p:cNvPr id="17" name="Oval 16">
              <a:extLst>
                <a:ext uri="{FF2B5EF4-FFF2-40B4-BE49-F238E27FC236}">
                  <a16:creationId xmlns:a16="http://schemas.microsoft.com/office/drawing/2014/main" id="{DF4C5743-F1EC-93BA-E3D2-F040F63AD1BB}"/>
                </a:ext>
              </a:extLst>
            </p:cNvPr>
            <p:cNvSpPr/>
            <p:nvPr/>
          </p:nvSpPr>
          <p:spPr>
            <a:xfrm>
              <a:off x="3858097" y="116499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1" name="Group 100">
              <a:extLst>
                <a:ext uri="{FF2B5EF4-FFF2-40B4-BE49-F238E27FC236}">
                  <a16:creationId xmlns:a16="http://schemas.microsoft.com/office/drawing/2014/main" id="{F3C3F20C-D17A-B02F-7A8E-F14A8A808666}"/>
                </a:ext>
              </a:extLst>
            </p:cNvPr>
            <p:cNvGrpSpPr/>
            <p:nvPr/>
          </p:nvGrpSpPr>
          <p:grpSpPr>
            <a:xfrm>
              <a:off x="3017085" y="1490581"/>
              <a:ext cx="1776390" cy="1807925"/>
              <a:chOff x="3017085" y="1490581"/>
              <a:chExt cx="1776390" cy="1807925"/>
            </a:xfrm>
          </p:grpSpPr>
          <p:sp>
            <p:nvSpPr>
              <p:cNvPr id="18" name="Oval 17">
                <a:extLst>
                  <a:ext uri="{FF2B5EF4-FFF2-40B4-BE49-F238E27FC236}">
                    <a16:creationId xmlns:a16="http://schemas.microsoft.com/office/drawing/2014/main" id="{ED97D0AB-63A0-009F-8921-88DD665693B9}"/>
                  </a:ext>
                </a:extLst>
              </p:cNvPr>
              <p:cNvSpPr/>
              <p:nvPr/>
            </p:nvSpPr>
            <p:spPr>
              <a:xfrm>
                <a:off x="3858097" y="14905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97E361F2-0417-D033-5457-2803ECD09917}"/>
                  </a:ext>
                </a:extLst>
              </p:cNvPr>
              <p:cNvSpPr/>
              <p:nvPr/>
            </p:nvSpPr>
            <p:spPr>
              <a:xfrm>
                <a:off x="3858097" y="181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D068EB33-8715-B619-E8B8-E5B3B88D7ED4}"/>
                  </a:ext>
                </a:extLst>
              </p:cNvPr>
              <p:cNvSpPr/>
              <p:nvPr/>
            </p:nvSpPr>
            <p:spPr>
              <a:xfrm>
                <a:off x="385809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78856090-A510-1007-6B55-F4902845C75D}"/>
                  </a:ext>
                </a:extLst>
              </p:cNvPr>
              <p:cNvSpPr/>
              <p:nvPr/>
            </p:nvSpPr>
            <p:spPr>
              <a:xfrm>
                <a:off x="3858097" y="246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C30CB69C-DCA1-C215-A975-0030CD6AED5B}"/>
                  </a:ext>
                </a:extLst>
              </p:cNvPr>
              <p:cNvSpPr/>
              <p:nvPr/>
            </p:nvSpPr>
            <p:spPr>
              <a:xfrm>
                <a:off x="3858097" y="27929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58C365F0-65EC-323D-0F63-E6835FAADBC4}"/>
                  </a:ext>
                </a:extLst>
              </p:cNvPr>
              <p:cNvSpPr/>
              <p:nvPr/>
            </p:nvSpPr>
            <p:spPr>
              <a:xfrm>
                <a:off x="3858097" y="311850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A83EA4D7-9AD7-D02B-8548-CC736BD8BBF8}"/>
                  </a:ext>
                </a:extLst>
              </p:cNvPr>
              <p:cNvSpPr/>
              <p:nvPr/>
            </p:nvSpPr>
            <p:spPr>
              <a:xfrm>
                <a:off x="3594495" y="19964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5894332-331F-9C3B-D3BE-7B3AF3B71FDA}"/>
                  </a:ext>
                </a:extLst>
              </p:cNvPr>
              <p:cNvSpPr/>
              <p:nvPr/>
            </p:nvSpPr>
            <p:spPr>
              <a:xfrm>
                <a:off x="3605902" y="231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47729D65-2DF9-AFFB-580A-BCEC3C5A590F}"/>
                  </a:ext>
                </a:extLst>
              </p:cNvPr>
              <p:cNvSpPr/>
              <p:nvPr/>
            </p:nvSpPr>
            <p:spPr>
              <a:xfrm>
                <a:off x="4613475" y="16261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E8F3042C-FF03-3808-E526-D0162720AB12}"/>
                  </a:ext>
                </a:extLst>
              </p:cNvPr>
              <p:cNvSpPr/>
              <p:nvPr/>
            </p:nvSpPr>
            <p:spPr>
              <a:xfrm>
                <a:off x="4353719" y="18047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B78A52AB-D2D3-2A9A-2594-7CA53CF1A42E}"/>
                  </a:ext>
                </a:extLst>
              </p:cNvPr>
              <p:cNvSpPr/>
              <p:nvPr/>
            </p:nvSpPr>
            <p:spPr>
              <a:xfrm>
                <a:off x="4127827" y="228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D02D792E-BAB2-DDC2-88DC-6F16908FCFC2}"/>
                  </a:ext>
                </a:extLst>
              </p:cNvPr>
              <p:cNvSpPr/>
              <p:nvPr/>
            </p:nvSpPr>
            <p:spPr>
              <a:xfrm>
                <a:off x="4127827" y="199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1DB4BEAC-D448-84A5-90F7-AE3DF16AF0CE}"/>
                  </a:ext>
                </a:extLst>
              </p:cNvPr>
              <p:cNvSpPr/>
              <p:nvPr/>
            </p:nvSpPr>
            <p:spPr>
              <a:xfrm>
                <a:off x="4361280" y="24958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F926F8E-C36C-5D90-DBBE-FB208BC5DFBE}"/>
                  </a:ext>
                </a:extLst>
              </p:cNvPr>
              <p:cNvSpPr/>
              <p:nvPr/>
            </p:nvSpPr>
            <p:spPr>
              <a:xfrm>
                <a:off x="4613475" y="264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A57F32AD-6C3B-5619-D050-AC84F8594BBD}"/>
                  </a:ext>
                </a:extLst>
              </p:cNvPr>
              <p:cNvSpPr/>
              <p:nvPr/>
            </p:nvSpPr>
            <p:spPr>
              <a:xfrm>
                <a:off x="3315630" y="181150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EE59FA98-A59F-FBBD-232D-E73FCA77D613}"/>
                  </a:ext>
                </a:extLst>
              </p:cNvPr>
              <p:cNvSpPr/>
              <p:nvPr/>
            </p:nvSpPr>
            <p:spPr>
              <a:xfrm>
                <a:off x="3017085" y="163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8CAA6715-6D08-3CBD-2919-86B552A34AD4}"/>
                  </a:ext>
                </a:extLst>
              </p:cNvPr>
              <p:cNvSpPr/>
              <p:nvPr/>
            </p:nvSpPr>
            <p:spPr>
              <a:xfrm>
                <a:off x="3329768" y="247540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214299F7-AA52-A1F1-BEDA-B5B26616F1CC}"/>
                  </a:ext>
                </a:extLst>
              </p:cNvPr>
              <p:cNvSpPr/>
              <p:nvPr/>
            </p:nvSpPr>
            <p:spPr>
              <a:xfrm>
                <a:off x="3017085" y="264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28" name="Group 127">
            <a:extLst>
              <a:ext uri="{FF2B5EF4-FFF2-40B4-BE49-F238E27FC236}">
                <a16:creationId xmlns:a16="http://schemas.microsoft.com/office/drawing/2014/main" id="{2B6BE17E-D9AE-F243-84B9-7DD9FEC646AC}"/>
              </a:ext>
            </a:extLst>
          </p:cNvPr>
          <p:cNvGrpSpPr/>
          <p:nvPr/>
        </p:nvGrpSpPr>
        <p:grpSpPr>
          <a:xfrm>
            <a:off x="9560694" y="2103138"/>
            <a:ext cx="1537049" cy="1603633"/>
            <a:chOff x="1791979" y="2891584"/>
            <a:chExt cx="1537049" cy="1603633"/>
          </a:xfrm>
        </p:grpSpPr>
        <p:sp>
          <p:nvSpPr>
            <p:cNvPr id="106" name="Oval 105">
              <a:extLst>
                <a:ext uri="{FF2B5EF4-FFF2-40B4-BE49-F238E27FC236}">
                  <a16:creationId xmlns:a16="http://schemas.microsoft.com/office/drawing/2014/main" id="{82D9B9F6-4117-EB57-FAD2-189E4B119E04}"/>
                </a:ext>
              </a:extLst>
            </p:cNvPr>
            <p:cNvSpPr/>
            <p:nvPr/>
          </p:nvSpPr>
          <p:spPr>
            <a:xfrm>
              <a:off x="1791979" y="374153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Oval 106">
              <a:extLst>
                <a:ext uri="{FF2B5EF4-FFF2-40B4-BE49-F238E27FC236}">
                  <a16:creationId xmlns:a16="http://schemas.microsoft.com/office/drawing/2014/main" id="{C6D6DBF0-997D-4D3E-F8F4-CE21A56E88AE}"/>
                </a:ext>
              </a:extLst>
            </p:cNvPr>
            <p:cNvSpPr/>
            <p:nvPr/>
          </p:nvSpPr>
          <p:spPr>
            <a:xfrm>
              <a:off x="1791979" y="403612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Oval 107">
              <a:extLst>
                <a:ext uri="{FF2B5EF4-FFF2-40B4-BE49-F238E27FC236}">
                  <a16:creationId xmlns:a16="http://schemas.microsoft.com/office/drawing/2014/main" id="{5E343F7F-A6C2-C255-DFFE-1C61F02D8207}"/>
                </a:ext>
              </a:extLst>
            </p:cNvPr>
            <p:cNvSpPr/>
            <p:nvPr/>
          </p:nvSpPr>
          <p:spPr>
            <a:xfrm>
              <a:off x="1791979"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Oval 108">
              <a:extLst>
                <a:ext uri="{FF2B5EF4-FFF2-40B4-BE49-F238E27FC236}">
                  <a16:creationId xmlns:a16="http://schemas.microsoft.com/office/drawing/2014/main" id="{74F780F1-6A98-9F8E-462C-1F072430E63C}"/>
                </a:ext>
              </a:extLst>
            </p:cNvPr>
            <p:cNvSpPr/>
            <p:nvPr/>
          </p:nvSpPr>
          <p:spPr>
            <a:xfrm>
              <a:off x="2062913"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Oval 109">
              <a:extLst>
                <a:ext uri="{FF2B5EF4-FFF2-40B4-BE49-F238E27FC236}">
                  <a16:creationId xmlns:a16="http://schemas.microsoft.com/office/drawing/2014/main" id="{0BC4CB2B-D588-C367-2EE3-2A2BF775FDD3}"/>
                </a:ext>
              </a:extLst>
            </p:cNvPr>
            <p:cNvSpPr/>
            <p:nvPr/>
          </p:nvSpPr>
          <p:spPr>
            <a:xfrm>
              <a:off x="2333847"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Oval 110">
              <a:extLst>
                <a:ext uri="{FF2B5EF4-FFF2-40B4-BE49-F238E27FC236}">
                  <a16:creationId xmlns:a16="http://schemas.microsoft.com/office/drawing/2014/main" id="{2B11F708-4F7C-D2E2-13AA-A48E0491CAD0}"/>
                </a:ext>
              </a:extLst>
            </p:cNvPr>
            <p:cNvSpPr/>
            <p:nvPr/>
          </p:nvSpPr>
          <p:spPr>
            <a:xfrm>
              <a:off x="2604781"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Oval 111">
              <a:extLst>
                <a:ext uri="{FF2B5EF4-FFF2-40B4-BE49-F238E27FC236}">
                  <a16:creationId xmlns:a16="http://schemas.microsoft.com/office/drawing/2014/main" id="{3CF1ED8E-B58C-B473-15BD-E3428DDB87E5}"/>
                </a:ext>
              </a:extLst>
            </p:cNvPr>
            <p:cNvSpPr/>
            <p:nvPr/>
          </p:nvSpPr>
          <p:spPr>
            <a:xfrm>
              <a:off x="2875715"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a:extLst>
                <a:ext uri="{FF2B5EF4-FFF2-40B4-BE49-F238E27FC236}">
                  <a16:creationId xmlns:a16="http://schemas.microsoft.com/office/drawing/2014/main" id="{39FF4F8E-00C5-C070-A192-C2B6E8DE043F}"/>
                </a:ext>
              </a:extLst>
            </p:cNvPr>
            <p:cNvSpPr/>
            <p:nvPr/>
          </p:nvSpPr>
          <p:spPr>
            <a:xfrm>
              <a:off x="3146649"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Oval 115">
              <a:extLst>
                <a:ext uri="{FF2B5EF4-FFF2-40B4-BE49-F238E27FC236}">
                  <a16:creationId xmlns:a16="http://schemas.microsoft.com/office/drawing/2014/main" id="{70769BFB-A72B-6053-0576-E87ACEEC0E8D}"/>
                </a:ext>
              </a:extLst>
            </p:cNvPr>
            <p:cNvSpPr/>
            <p:nvPr/>
          </p:nvSpPr>
          <p:spPr>
            <a:xfrm>
              <a:off x="1791979" y="345031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Oval 116">
              <a:extLst>
                <a:ext uri="{FF2B5EF4-FFF2-40B4-BE49-F238E27FC236}">
                  <a16:creationId xmlns:a16="http://schemas.microsoft.com/office/drawing/2014/main" id="{21A5CA95-9D55-8CA0-D5C0-C568FB55682F}"/>
                </a:ext>
              </a:extLst>
            </p:cNvPr>
            <p:cNvSpPr/>
            <p:nvPr/>
          </p:nvSpPr>
          <p:spPr>
            <a:xfrm>
              <a:off x="1794358" y="31661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Oval 117">
              <a:extLst>
                <a:ext uri="{FF2B5EF4-FFF2-40B4-BE49-F238E27FC236}">
                  <a16:creationId xmlns:a16="http://schemas.microsoft.com/office/drawing/2014/main" id="{3AF0265B-1DDE-2130-227E-3BF0D9949D26}"/>
                </a:ext>
              </a:extLst>
            </p:cNvPr>
            <p:cNvSpPr/>
            <p:nvPr/>
          </p:nvSpPr>
          <p:spPr>
            <a:xfrm>
              <a:off x="1791979"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Oval 118">
              <a:extLst>
                <a:ext uri="{FF2B5EF4-FFF2-40B4-BE49-F238E27FC236}">
                  <a16:creationId xmlns:a16="http://schemas.microsoft.com/office/drawing/2014/main" id="{8F82F45F-D244-DF68-206F-9E58791DAF3D}"/>
                </a:ext>
              </a:extLst>
            </p:cNvPr>
            <p:cNvSpPr/>
            <p:nvPr/>
          </p:nvSpPr>
          <p:spPr>
            <a:xfrm>
              <a:off x="3146649" y="374153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Oval 119">
              <a:extLst>
                <a:ext uri="{FF2B5EF4-FFF2-40B4-BE49-F238E27FC236}">
                  <a16:creationId xmlns:a16="http://schemas.microsoft.com/office/drawing/2014/main" id="{4F934B97-5B79-78B6-2B6C-CC03A62311A1}"/>
                </a:ext>
              </a:extLst>
            </p:cNvPr>
            <p:cNvSpPr/>
            <p:nvPr/>
          </p:nvSpPr>
          <p:spPr>
            <a:xfrm>
              <a:off x="3146649" y="403612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Oval 120">
              <a:extLst>
                <a:ext uri="{FF2B5EF4-FFF2-40B4-BE49-F238E27FC236}">
                  <a16:creationId xmlns:a16="http://schemas.microsoft.com/office/drawing/2014/main" id="{A97262F5-615C-9753-847C-362F139F70D5}"/>
                </a:ext>
              </a:extLst>
            </p:cNvPr>
            <p:cNvSpPr/>
            <p:nvPr/>
          </p:nvSpPr>
          <p:spPr>
            <a:xfrm>
              <a:off x="3146649" y="345031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Oval 121">
              <a:extLst>
                <a:ext uri="{FF2B5EF4-FFF2-40B4-BE49-F238E27FC236}">
                  <a16:creationId xmlns:a16="http://schemas.microsoft.com/office/drawing/2014/main" id="{6BE7D160-113B-D4CD-809E-01A8F32C970C}"/>
                </a:ext>
              </a:extLst>
            </p:cNvPr>
            <p:cNvSpPr/>
            <p:nvPr/>
          </p:nvSpPr>
          <p:spPr>
            <a:xfrm>
              <a:off x="3149028" y="31661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74C55DCB-3DB2-2ED6-0AB4-AFF4A190E8FE}"/>
                </a:ext>
              </a:extLst>
            </p:cNvPr>
            <p:cNvSpPr/>
            <p:nvPr/>
          </p:nvSpPr>
          <p:spPr>
            <a:xfrm>
              <a:off x="3146649"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Oval 123">
              <a:extLst>
                <a:ext uri="{FF2B5EF4-FFF2-40B4-BE49-F238E27FC236}">
                  <a16:creationId xmlns:a16="http://schemas.microsoft.com/office/drawing/2014/main" id="{5BDF0E63-8860-772E-5EE3-0774E90766CA}"/>
                </a:ext>
              </a:extLst>
            </p:cNvPr>
            <p:cNvSpPr/>
            <p:nvPr/>
          </p:nvSpPr>
          <p:spPr>
            <a:xfrm>
              <a:off x="2062913"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Oval 124">
              <a:extLst>
                <a:ext uri="{FF2B5EF4-FFF2-40B4-BE49-F238E27FC236}">
                  <a16:creationId xmlns:a16="http://schemas.microsoft.com/office/drawing/2014/main" id="{B5D17136-4ABC-A61B-E8E8-A351363ABE2B}"/>
                </a:ext>
              </a:extLst>
            </p:cNvPr>
            <p:cNvSpPr/>
            <p:nvPr/>
          </p:nvSpPr>
          <p:spPr>
            <a:xfrm>
              <a:off x="2333847"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Oval 125">
              <a:extLst>
                <a:ext uri="{FF2B5EF4-FFF2-40B4-BE49-F238E27FC236}">
                  <a16:creationId xmlns:a16="http://schemas.microsoft.com/office/drawing/2014/main" id="{40ED8F70-5DC6-FA22-CC60-9DEA1EF2B69E}"/>
                </a:ext>
              </a:extLst>
            </p:cNvPr>
            <p:cNvSpPr/>
            <p:nvPr/>
          </p:nvSpPr>
          <p:spPr>
            <a:xfrm>
              <a:off x="2604781"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Oval 126">
              <a:extLst>
                <a:ext uri="{FF2B5EF4-FFF2-40B4-BE49-F238E27FC236}">
                  <a16:creationId xmlns:a16="http://schemas.microsoft.com/office/drawing/2014/main" id="{49F2EA3D-21F5-C707-3ED0-0DE938AE37F2}"/>
                </a:ext>
              </a:extLst>
            </p:cNvPr>
            <p:cNvSpPr/>
            <p:nvPr/>
          </p:nvSpPr>
          <p:spPr>
            <a:xfrm>
              <a:off x="2875715"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3" name="Group 202">
            <a:extLst>
              <a:ext uri="{FF2B5EF4-FFF2-40B4-BE49-F238E27FC236}">
                <a16:creationId xmlns:a16="http://schemas.microsoft.com/office/drawing/2014/main" id="{F69B3529-41CB-CFC3-8750-56ED8AE7B16A}"/>
              </a:ext>
            </a:extLst>
          </p:cNvPr>
          <p:cNvGrpSpPr/>
          <p:nvPr/>
        </p:nvGrpSpPr>
        <p:grpSpPr>
          <a:xfrm>
            <a:off x="1096091" y="4679951"/>
            <a:ext cx="1271600" cy="1319255"/>
            <a:chOff x="5437731" y="4460966"/>
            <a:chExt cx="1271600" cy="1319255"/>
          </a:xfrm>
        </p:grpSpPr>
        <p:sp>
          <p:nvSpPr>
            <p:cNvPr id="197" name="Oval 196">
              <a:extLst>
                <a:ext uri="{FF2B5EF4-FFF2-40B4-BE49-F238E27FC236}">
                  <a16:creationId xmlns:a16="http://schemas.microsoft.com/office/drawing/2014/main" id="{6296037F-3D1F-234E-2262-7BF3F5564A5D}"/>
                </a:ext>
              </a:extLst>
            </p:cNvPr>
            <p:cNvSpPr/>
            <p:nvPr/>
          </p:nvSpPr>
          <p:spPr>
            <a:xfrm>
              <a:off x="5437731"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Oval 197">
              <a:extLst>
                <a:ext uri="{FF2B5EF4-FFF2-40B4-BE49-F238E27FC236}">
                  <a16:creationId xmlns:a16="http://schemas.microsoft.com/office/drawing/2014/main" id="{AD95BEB0-8CFC-192B-CBB6-206ABC3E2F9A}"/>
                </a:ext>
              </a:extLst>
            </p:cNvPr>
            <p:cNvSpPr/>
            <p:nvPr/>
          </p:nvSpPr>
          <p:spPr>
            <a:xfrm>
              <a:off x="5708665"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9" name="Oval 198">
              <a:extLst>
                <a:ext uri="{FF2B5EF4-FFF2-40B4-BE49-F238E27FC236}">
                  <a16:creationId xmlns:a16="http://schemas.microsoft.com/office/drawing/2014/main" id="{D5A4550B-5C50-2D33-9A5D-0A3DD04B1D8A}"/>
                </a:ext>
              </a:extLst>
            </p:cNvPr>
            <p:cNvSpPr/>
            <p:nvPr/>
          </p:nvSpPr>
          <p:spPr>
            <a:xfrm>
              <a:off x="5971965"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0" name="Oval 199">
              <a:extLst>
                <a:ext uri="{FF2B5EF4-FFF2-40B4-BE49-F238E27FC236}">
                  <a16:creationId xmlns:a16="http://schemas.microsoft.com/office/drawing/2014/main" id="{9A8FBE64-2C93-B3A4-80A8-4EABDB5EC1EA}"/>
                </a:ext>
              </a:extLst>
            </p:cNvPr>
            <p:cNvSpPr/>
            <p:nvPr/>
          </p:nvSpPr>
          <p:spPr>
            <a:xfrm>
              <a:off x="6242899"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1" name="Oval 200">
              <a:extLst>
                <a:ext uri="{FF2B5EF4-FFF2-40B4-BE49-F238E27FC236}">
                  <a16:creationId xmlns:a16="http://schemas.microsoft.com/office/drawing/2014/main" id="{5530CE41-5B30-F6F4-873E-D87E5744747A}"/>
                </a:ext>
              </a:extLst>
            </p:cNvPr>
            <p:cNvSpPr/>
            <p:nvPr/>
          </p:nvSpPr>
          <p:spPr>
            <a:xfrm>
              <a:off x="6529331"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Oval 189">
              <a:extLst>
                <a:ext uri="{FF2B5EF4-FFF2-40B4-BE49-F238E27FC236}">
                  <a16:creationId xmlns:a16="http://schemas.microsoft.com/office/drawing/2014/main" id="{E551E56E-3479-6495-EBC8-0807D7C1B3BC}"/>
                </a:ext>
              </a:extLst>
            </p:cNvPr>
            <p:cNvSpPr/>
            <p:nvPr/>
          </p:nvSpPr>
          <p:spPr>
            <a:xfrm>
              <a:off x="5603417"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Oval 190">
              <a:extLst>
                <a:ext uri="{FF2B5EF4-FFF2-40B4-BE49-F238E27FC236}">
                  <a16:creationId xmlns:a16="http://schemas.microsoft.com/office/drawing/2014/main" id="{87242CF1-74C3-7D6C-4344-EBE9740EA4B4}"/>
                </a:ext>
              </a:extLst>
            </p:cNvPr>
            <p:cNvSpPr/>
            <p:nvPr/>
          </p:nvSpPr>
          <p:spPr>
            <a:xfrm>
              <a:off x="5866717"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Oval 191">
              <a:extLst>
                <a:ext uri="{FF2B5EF4-FFF2-40B4-BE49-F238E27FC236}">
                  <a16:creationId xmlns:a16="http://schemas.microsoft.com/office/drawing/2014/main" id="{09C1A4C0-9746-7193-402D-3A0A1E18A0EA}"/>
                </a:ext>
              </a:extLst>
            </p:cNvPr>
            <p:cNvSpPr/>
            <p:nvPr/>
          </p:nvSpPr>
          <p:spPr>
            <a:xfrm>
              <a:off x="6137651"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Oval 192">
              <a:extLst>
                <a:ext uri="{FF2B5EF4-FFF2-40B4-BE49-F238E27FC236}">
                  <a16:creationId xmlns:a16="http://schemas.microsoft.com/office/drawing/2014/main" id="{A8B60519-CF09-8971-13E7-266DD4A44229}"/>
                </a:ext>
              </a:extLst>
            </p:cNvPr>
            <p:cNvSpPr/>
            <p:nvPr/>
          </p:nvSpPr>
          <p:spPr>
            <a:xfrm>
              <a:off x="6408585"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Oval 181">
              <a:extLst>
                <a:ext uri="{FF2B5EF4-FFF2-40B4-BE49-F238E27FC236}">
                  <a16:creationId xmlns:a16="http://schemas.microsoft.com/office/drawing/2014/main" id="{9A6B2A6E-79EE-3A22-0A35-A35008024EA1}"/>
                </a:ext>
              </a:extLst>
            </p:cNvPr>
            <p:cNvSpPr/>
            <p:nvPr/>
          </p:nvSpPr>
          <p:spPr>
            <a:xfrm>
              <a:off x="5708665" y="50611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Oval 182">
              <a:extLst>
                <a:ext uri="{FF2B5EF4-FFF2-40B4-BE49-F238E27FC236}">
                  <a16:creationId xmlns:a16="http://schemas.microsoft.com/office/drawing/2014/main" id="{EF09E05E-9718-81CB-A047-44243D59B34F}"/>
                </a:ext>
              </a:extLst>
            </p:cNvPr>
            <p:cNvSpPr/>
            <p:nvPr/>
          </p:nvSpPr>
          <p:spPr>
            <a:xfrm>
              <a:off x="5971965" y="50611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Oval 183">
              <a:extLst>
                <a:ext uri="{FF2B5EF4-FFF2-40B4-BE49-F238E27FC236}">
                  <a16:creationId xmlns:a16="http://schemas.microsoft.com/office/drawing/2014/main" id="{1BFC1E63-C505-F3B9-9FE8-FD6F1D89F0BB}"/>
                </a:ext>
              </a:extLst>
            </p:cNvPr>
            <p:cNvSpPr/>
            <p:nvPr/>
          </p:nvSpPr>
          <p:spPr>
            <a:xfrm>
              <a:off x="6242899" y="50611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Oval 174">
              <a:extLst>
                <a:ext uri="{FF2B5EF4-FFF2-40B4-BE49-F238E27FC236}">
                  <a16:creationId xmlns:a16="http://schemas.microsoft.com/office/drawing/2014/main" id="{268396A7-685C-F9DE-BF80-D1008CC623B9}"/>
                </a:ext>
              </a:extLst>
            </p:cNvPr>
            <p:cNvSpPr/>
            <p:nvPr/>
          </p:nvSpPr>
          <p:spPr>
            <a:xfrm>
              <a:off x="5866717" y="476105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Oval 175">
              <a:extLst>
                <a:ext uri="{FF2B5EF4-FFF2-40B4-BE49-F238E27FC236}">
                  <a16:creationId xmlns:a16="http://schemas.microsoft.com/office/drawing/2014/main" id="{DD95FF00-AFF5-B96B-73A8-0C8DFEDD780E}"/>
                </a:ext>
              </a:extLst>
            </p:cNvPr>
            <p:cNvSpPr/>
            <p:nvPr/>
          </p:nvSpPr>
          <p:spPr>
            <a:xfrm>
              <a:off x="6137651" y="476105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Oval 177">
              <a:extLst>
                <a:ext uri="{FF2B5EF4-FFF2-40B4-BE49-F238E27FC236}">
                  <a16:creationId xmlns:a16="http://schemas.microsoft.com/office/drawing/2014/main" id="{0AB229DC-6590-8710-48EE-5F9DFEFD46E1}"/>
                </a:ext>
              </a:extLst>
            </p:cNvPr>
            <p:cNvSpPr/>
            <p:nvPr/>
          </p:nvSpPr>
          <p:spPr>
            <a:xfrm>
              <a:off x="5987713" y="44609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6" name="Rectangle 205">
            <a:extLst>
              <a:ext uri="{FF2B5EF4-FFF2-40B4-BE49-F238E27FC236}">
                <a16:creationId xmlns:a16="http://schemas.microsoft.com/office/drawing/2014/main" id="{5125858F-6C63-D1EB-6ADD-63FA8696AC7A}"/>
              </a:ext>
            </a:extLst>
          </p:cNvPr>
          <p:cNvSpPr/>
          <p:nvPr/>
        </p:nvSpPr>
        <p:spPr>
          <a:xfrm>
            <a:off x="3375617" y="1627299"/>
            <a:ext cx="2340000" cy="234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B</a:t>
            </a:r>
          </a:p>
        </p:txBody>
      </p:sp>
      <p:sp>
        <p:nvSpPr>
          <p:cNvPr id="207" name="Rectangle 206">
            <a:extLst>
              <a:ext uri="{FF2B5EF4-FFF2-40B4-BE49-F238E27FC236}">
                <a16:creationId xmlns:a16="http://schemas.microsoft.com/office/drawing/2014/main" id="{38677348-7834-92FC-FF1C-13A67760E6E6}"/>
              </a:ext>
            </a:extLst>
          </p:cNvPr>
          <p:cNvSpPr/>
          <p:nvPr/>
        </p:nvSpPr>
        <p:spPr>
          <a:xfrm>
            <a:off x="6253221" y="1627299"/>
            <a:ext cx="2340000" cy="234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C</a:t>
            </a:r>
          </a:p>
        </p:txBody>
      </p:sp>
      <p:sp>
        <p:nvSpPr>
          <p:cNvPr id="208" name="Rectangle 207">
            <a:extLst>
              <a:ext uri="{FF2B5EF4-FFF2-40B4-BE49-F238E27FC236}">
                <a16:creationId xmlns:a16="http://schemas.microsoft.com/office/drawing/2014/main" id="{7E3DC736-4296-81A4-B4DC-BBB7B19A905F}"/>
              </a:ext>
            </a:extLst>
          </p:cNvPr>
          <p:cNvSpPr/>
          <p:nvPr/>
        </p:nvSpPr>
        <p:spPr>
          <a:xfrm>
            <a:off x="9134009" y="1629188"/>
            <a:ext cx="2340000" cy="234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D</a:t>
            </a:r>
          </a:p>
        </p:txBody>
      </p:sp>
      <p:sp>
        <p:nvSpPr>
          <p:cNvPr id="209" name="Rectangle 208">
            <a:extLst>
              <a:ext uri="{FF2B5EF4-FFF2-40B4-BE49-F238E27FC236}">
                <a16:creationId xmlns:a16="http://schemas.microsoft.com/office/drawing/2014/main" id="{92C18B14-553E-E935-9AC9-977458ABE176}"/>
              </a:ext>
            </a:extLst>
          </p:cNvPr>
          <p:cNvSpPr/>
          <p:nvPr/>
        </p:nvSpPr>
        <p:spPr>
          <a:xfrm>
            <a:off x="494829" y="4202972"/>
            <a:ext cx="2340000" cy="234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E</a:t>
            </a:r>
          </a:p>
        </p:txBody>
      </p:sp>
      <p:sp>
        <p:nvSpPr>
          <p:cNvPr id="210" name="TextBox 209">
            <a:extLst>
              <a:ext uri="{FF2B5EF4-FFF2-40B4-BE49-F238E27FC236}">
                <a16:creationId xmlns:a16="http://schemas.microsoft.com/office/drawing/2014/main" id="{0D6F525B-27F9-175E-29BB-8E99442097E4}"/>
              </a:ext>
            </a:extLst>
          </p:cNvPr>
          <p:cNvSpPr txBox="1"/>
          <p:nvPr/>
        </p:nvSpPr>
        <p:spPr>
          <a:xfrm>
            <a:off x="3131636" y="4286972"/>
            <a:ext cx="7411978" cy="837152"/>
          </a:xfrm>
          <a:prstGeom prst="rect">
            <a:avLst/>
          </a:prstGeom>
          <a:noFill/>
        </p:spPr>
        <p:txBody>
          <a:bodyPr wrap="square" rtlCol="0">
            <a:spAutoFit/>
          </a:bodyPr>
          <a:lstStyle/>
          <a:p>
            <a:pPr>
              <a:buNone/>
            </a:pPr>
            <a:r>
              <a:rPr lang="en-GB" sz="2200" dirty="0"/>
              <a:t>How many dots are in each pattern?</a:t>
            </a:r>
          </a:p>
          <a:p>
            <a:pPr>
              <a:buNone/>
            </a:pPr>
            <a:r>
              <a:rPr lang="en-GB" sz="2200" dirty="0"/>
              <a:t>How do you know? Describe how you saw the pattern.</a:t>
            </a:r>
          </a:p>
        </p:txBody>
      </p:sp>
      <p:sp>
        <p:nvSpPr>
          <p:cNvPr id="166" name="TextBox 165">
            <a:extLst>
              <a:ext uri="{FF2B5EF4-FFF2-40B4-BE49-F238E27FC236}">
                <a16:creationId xmlns:a16="http://schemas.microsoft.com/office/drawing/2014/main" id="{E7741157-9CC4-D308-FFD8-2F10A80EE0E0}"/>
              </a:ext>
            </a:extLst>
          </p:cNvPr>
          <p:cNvSpPr txBox="1"/>
          <p:nvPr/>
        </p:nvSpPr>
        <p:spPr>
          <a:xfrm>
            <a:off x="159423" y="1054932"/>
            <a:ext cx="11404644" cy="430887"/>
          </a:xfrm>
          <a:prstGeom prst="rect">
            <a:avLst/>
          </a:prstGeom>
          <a:noFill/>
        </p:spPr>
        <p:txBody>
          <a:bodyPr wrap="square">
            <a:spAutoFit/>
          </a:bodyPr>
          <a:lstStyle/>
          <a:p>
            <a:pPr>
              <a:buNone/>
            </a:pPr>
            <a:r>
              <a:rPr lang="en-GB" sz="2200" dirty="0"/>
              <a:t>When you click on each square, it will briefly reveal a pattern. </a:t>
            </a:r>
          </a:p>
        </p:txBody>
      </p:sp>
      <p:sp>
        <p:nvSpPr>
          <p:cNvPr id="167" name="TextBox 166">
            <a:extLst>
              <a:ext uri="{FF2B5EF4-FFF2-40B4-BE49-F238E27FC236}">
                <a16:creationId xmlns:a16="http://schemas.microsoft.com/office/drawing/2014/main" id="{61FA92B4-60D3-6CCF-DC53-EC826F671ABD}"/>
              </a:ext>
            </a:extLst>
          </p:cNvPr>
          <p:cNvSpPr txBox="1"/>
          <p:nvPr/>
        </p:nvSpPr>
        <p:spPr>
          <a:xfrm>
            <a:off x="4197807" y="5368970"/>
            <a:ext cx="6264612" cy="1107996"/>
          </a:xfrm>
          <a:prstGeom prst="rect">
            <a:avLst/>
          </a:prstGeom>
          <a:noFill/>
        </p:spPr>
        <p:txBody>
          <a:bodyPr wrap="square">
            <a:spAutoFit/>
          </a:bodyPr>
          <a:lstStyle/>
          <a:p>
            <a:pPr>
              <a:buNone/>
            </a:pPr>
            <a:r>
              <a:rPr lang="en-GB" sz="2200" dirty="0"/>
              <a:t>If each pattern was part of a different sequence, what might the next pattern be for each? What might the previous pattern have been?</a:t>
            </a:r>
          </a:p>
        </p:txBody>
      </p:sp>
      <p:sp>
        <p:nvSpPr>
          <p:cNvPr id="168" name="Action Button: Help 167">
            <a:hlinkClick r:id="" action="ppaction://noaction" highlightClick="1"/>
            <a:extLst>
              <a:ext uri="{FF2B5EF4-FFF2-40B4-BE49-F238E27FC236}">
                <a16:creationId xmlns:a16="http://schemas.microsoft.com/office/drawing/2014/main" id="{5DEAE35B-C081-53D7-B71E-E4CA9F380D87}"/>
              </a:ext>
            </a:extLst>
          </p:cNvPr>
          <p:cNvSpPr/>
          <p:nvPr/>
        </p:nvSpPr>
        <p:spPr>
          <a:xfrm>
            <a:off x="3168888" y="546011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C099D212-6648-F815-FE03-1F5D6CC6D706}"/>
              </a:ext>
            </a:extLst>
          </p:cNvPr>
          <p:cNvGrpSpPr/>
          <p:nvPr/>
        </p:nvGrpSpPr>
        <p:grpSpPr>
          <a:xfrm>
            <a:off x="619247" y="2275313"/>
            <a:ext cx="2068904" cy="953101"/>
            <a:chOff x="6217524" y="4176722"/>
            <a:chExt cx="2068904" cy="953101"/>
          </a:xfrm>
        </p:grpSpPr>
        <p:sp>
          <p:nvSpPr>
            <p:cNvPr id="37" name="Oval 36">
              <a:extLst>
                <a:ext uri="{FF2B5EF4-FFF2-40B4-BE49-F238E27FC236}">
                  <a16:creationId xmlns:a16="http://schemas.microsoft.com/office/drawing/2014/main" id="{1340A7BB-034A-47F7-5C33-1F0C5E8D9313}"/>
                </a:ext>
              </a:extLst>
            </p:cNvPr>
            <p:cNvSpPr/>
            <p:nvPr/>
          </p:nvSpPr>
          <p:spPr>
            <a:xfrm>
              <a:off x="6217524"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42BADAA3-63CB-4C71-E504-7CEFCDC2C250}"/>
                </a:ext>
              </a:extLst>
            </p:cNvPr>
            <p:cNvSpPr/>
            <p:nvPr/>
          </p:nvSpPr>
          <p:spPr>
            <a:xfrm>
              <a:off x="6488458"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79B01C2A-48AF-4DF2-9707-AA2EF902C956}"/>
                </a:ext>
              </a:extLst>
            </p:cNvPr>
            <p:cNvSpPr/>
            <p:nvPr/>
          </p:nvSpPr>
          <p:spPr>
            <a:xfrm>
              <a:off x="6759392"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60912110-D6B1-BB2B-E2DF-A47E3FD53918}"/>
                </a:ext>
              </a:extLst>
            </p:cNvPr>
            <p:cNvSpPr/>
            <p:nvPr/>
          </p:nvSpPr>
          <p:spPr>
            <a:xfrm>
              <a:off x="7030326"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D528E92A-B2FB-B17B-8FFB-936BF1BBE41B}"/>
                </a:ext>
              </a:extLst>
            </p:cNvPr>
            <p:cNvSpPr/>
            <p:nvPr/>
          </p:nvSpPr>
          <p:spPr>
            <a:xfrm>
              <a:off x="7293626"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C35E18F1-3C71-5128-A91E-D440C176ED6D}"/>
                </a:ext>
              </a:extLst>
            </p:cNvPr>
            <p:cNvSpPr/>
            <p:nvPr/>
          </p:nvSpPr>
          <p:spPr>
            <a:xfrm>
              <a:off x="7564560"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86C2160E-02C7-0542-A27B-EB947084E2C8}"/>
                </a:ext>
              </a:extLst>
            </p:cNvPr>
            <p:cNvSpPr/>
            <p:nvPr/>
          </p:nvSpPr>
          <p:spPr>
            <a:xfrm>
              <a:off x="7835494"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8B07C561-C274-BFCD-16A5-85236CEF52B1}"/>
                </a:ext>
              </a:extLst>
            </p:cNvPr>
            <p:cNvSpPr/>
            <p:nvPr/>
          </p:nvSpPr>
          <p:spPr>
            <a:xfrm>
              <a:off x="8106428"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CA0090AB-1C9A-32AE-2041-10FF9CC69706}"/>
                </a:ext>
              </a:extLst>
            </p:cNvPr>
            <p:cNvSpPr/>
            <p:nvPr/>
          </p:nvSpPr>
          <p:spPr>
            <a:xfrm>
              <a:off x="6217524"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6FAFB8C5-FD53-8E33-45CC-0C2EFE998712}"/>
                </a:ext>
              </a:extLst>
            </p:cNvPr>
            <p:cNvSpPr/>
            <p:nvPr/>
          </p:nvSpPr>
          <p:spPr>
            <a:xfrm>
              <a:off x="6488458"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6E4631F6-388F-0FC6-A728-636A5EEE043C}"/>
                </a:ext>
              </a:extLst>
            </p:cNvPr>
            <p:cNvSpPr/>
            <p:nvPr/>
          </p:nvSpPr>
          <p:spPr>
            <a:xfrm>
              <a:off x="6759392"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4EAE9361-1500-CE48-7DC3-8525D6956F4E}"/>
                </a:ext>
              </a:extLst>
            </p:cNvPr>
            <p:cNvSpPr/>
            <p:nvPr/>
          </p:nvSpPr>
          <p:spPr>
            <a:xfrm>
              <a:off x="7030326"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6775283C-088F-5B17-AB5C-7AF70DE2B31D}"/>
                </a:ext>
              </a:extLst>
            </p:cNvPr>
            <p:cNvSpPr/>
            <p:nvPr/>
          </p:nvSpPr>
          <p:spPr>
            <a:xfrm>
              <a:off x="7293626"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14F2610C-2280-1E40-5BC0-6770D9A022F7}"/>
                </a:ext>
              </a:extLst>
            </p:cNvPr>
            <p:cNvSpPr/>
            <p:nvPr/>
          </p:nvSpPr>
          <p:spPr>
            <a:xfrm>
              <a:off x="7564560"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1883508E-7501-15AA-F0BB-C5FD8B84FF00}"/>
                </a:ext>
              </a:extLst>
            </p:cNvPr>
            <p:cNvSpPr/>
            <p:nvPr/>
          </p:nvSpPr>
          <p:spPr>
            <a:xfrm>
              <a:off x="7835494"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31A86CAC-563B-75A8-9C60-BFBC650720D8}"/>
                </a:ext>
              </a:extLst>
            </p:cNvPr>
            <p:cNvSpPr/>
            <p:nvPr/>
          </p:nvSpPr>
          <p:spPr>
            <a:xfrm>
              <a:off x="8106428"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4EBE4614-75D9-EB23-33B7-D220F37AB8EB}"/>
                </a:ext>
              </a:extLst>
            </p:cNvPr>
            <p:cNvSpPr/>
            <p:nvPr/>
          </p:nvSpPr>
          <p:spPr>
            <a:xfrm>
              <a:off x="6217524"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B7BA6C02-9FDC-6264-8E68-3FADD4AEC78B}"/>
                </a:ext>
              </a:extLst>
            </p:cNvPr>
            <p:cNvSpPr/>
            <p:nvPr/>
          </p:nvSpPr>
          <p:spPr>
            <a:xfrm>
              <a:off x="6488458"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a:extLst>
                <a:ext uri="{FF2B5EF4-FFF2-40B4-BE49-F238E27FC236}">
                  <a16:creationId xmlns:a16="http://schemas.microsoft.com/office/drawing/2014/main" id="{A8A5DCAE-FEB5-941A-CA4A-5874D625019A}"/>
                </a:ext>
              </a:extLst>
            </p:cNvPr>
            <p:cNvSpPr/>
            <p:nvPr/>
          </p:nvSpPr>
          <p:spPr>
            <a:xfrm>
              <a:off x="6759392"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80BE4640-3507-A540-4727-D731B821A66F}"/>
                </a:ext>
              </a:extLst>
            </p:cNvPr>
            <p:cNvSpPr/>
            <p:nvPr/>
          </p:nvSpPr>
          <p:spPr>
            <a:xfrm>
              <a:off x="7030326"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BF006A66-0C17-B934-B64C-6D65AD3AFE6E}"/>
                </a:ext>
              </a:extLst>
            </p:cNvPr>
            <p:cNvSpPr/>
            <p:nvPr/>
          </p:nvSpPr>
          <p:spPr>
            <a:xfrm>
              <a:off x="7293626"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D2FD0CDA-5B79-6934-6308-8A65813D456B}"/>
                </a:ext>
              </a:extLst>
            </p:cNvPr>
            <p:cNvSpPr/>
            <p:nvPr/>
          </p:nvSpPr>
          <p:spPr>
            <a:xfrm>
              <a:off x="7564560"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E35DFA48-377B-44C7-7297-66C0A33401A8}"/>
                </a:ext>
              </a:extLst>
            </p:cNvPr>
            <p:cNvSpPr/>
            <p:nvPr/>
          </p:nvSpPr>
          <p:spPr>
            <a:xfrm>
              <a:off x="7835494"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a:extLst>
                <a:ext uri="{FF2B5EF4-FFF2-40B4-BE49-F238E27FC236}">
                  <a16:creationId xmlns:a16="http://schemas.microsoft.com/office/drawing/2014/main" id="{1EC1102E-D388-8616-6988-6386C66E8848}"/>
                </a:ext>
              </a:extLst>
            </p:cNvPr>
            <p:cNvSpPr/>
            <p:nvPr/>
          </p:nvSpPr>
          <p:spPr>
            <a:xfrm>
              <a:off x="8106428"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61419AC4-DC0A-A48E-53BC-CEC4E5CCAA65}"/>
                </a:ext>
              </a:extLst>
            </p:cNvPr>
            <p:cNvSpPr/>
            <p:nvPr/>
          </p:nvSpPr>
          <p:spPr>
            <a:xfrm>
              <a:off x="6217524"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9160738F-8CC7-8DDA-B32D-185FE55A83AA}"/>
                </a:ext>
              </a:extLst>
            </p:cNvPr>
            <p:cNvSpPr/>
            <p:nvPr/>
          </p:nvSpPr>
          <p:spPr>
            <a:xfrm>
              <a:off x="6488458"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 62">
              <a:extLst>
                <a:ext uri="{FF2B5EF4-FFF2-40B4-BE49-F238E27FC236}">
                  <a16:creationId xmlns:a16="http://schemas.microsoft.com/office/drawing/2014/main" id="{6C45A3A6-049C-B097-9ACD-166E50193FD0}"/>
                </a:ext>
              </a:extLst>
            </p:cNvPr>
            <p:cNvSpPr/>
            <p:nvPr/>
          </p:nvSpPr>
          <p:spPr>
            <a:xfrm>
              <a:off x="6759392"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a:extLst>
                <a:ext uri="{FF2B5EF4-FFF2-40B4-BE49-F238E27FC236}">
                  <a16:creationId xmlns:a16="http://schemas.microsoft.com/office/drawing/2014/main" id="{21B8E1D7-A46B-A233-50AE-F77C05535121}"/>
                </a:ext>
              </a:extLst>
            </p:cNvPr>
            <p:cNvSpPr/>
            <p:nvPr/>
          </p:nvSpPr>
          <p:spPr>
            <a:xfrm>
              <a:off x="7030326"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49CA3412-E0CD-83D9-B7B4-5780813D1E24}"/>
                </a:ext>
              </a:extLst>
            </p:cNvPr>
            <p:cNvSpPr/>
            <p:nvPr/>
          </p:nvSpPr>
          <p:spPr>
            <a:xfrm>
              <a:off x="7293626"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Oval 65">
              <a:extLst>
                <a:ext uri="{FF2B5EF4-FFF2-40B4-BE49-F238E27FC236}">
                  <a16:creationId xmlns:a16="http://schemas.microsoft.com/office/drawing/2014/main" id="{1EEB7F44-10FB-1F19-DE4D-0102D9EFE61C}"/>
                </a:ext>
              </a:extLst>
            </p:cNvPr>
            <p:cNvSpPr/>
            <p:nvPr/>
          </p:nvSpPr>
          <p:spPr>
            <a:xfrm>
              <a:off x="7564560"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Oval 66">
              <a:extLst>
                <a:ext uri="{FF2B5EF4-FFF2-40B4-BE49-F238E27FC236}">
                  <a16:creationId xmlns:a16="http://schemas.microsoft.com/office/drawing/2014/main" id="{D7DF5E61-747A-47D2-5C9F-344AAA450E8F}"/>
                </a:ext>
              </a:extLst>
            </p:cNvPr>
            <p:cNvSpPr/>
            <p:nvPr/>
          </p:nvSpPr>
          <p:spPr>
            <a:xfrm>
              <a:off x="7835494"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a:extLst>
                <a:ext uri="{FF2B5EF4-FFF2-40B4-BE49-F238E27FC236}">
                  <a16:creationId xmlns:a16="http://schemas.microsoft.com/office/drawing/2014/main" id="{B9CA7337-E424-04DA-40FE-2AEDF6FA7576}"/>
                </a:ext>
              </a:extLst>
            </p:cNvPr>
            <p:cNvSpPr/>
            <p:nvPr/>
          </p:nvSpPr>
          <p:spPr>
            <a:xfrm>
              <a:off x="8106428"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5" name="Rectangle 204">
            <a:extLst>
              <a:ext uri="{FF2B5EF4-FFF2-40B4-BE49-F238E27FC236}">
                <a16:creationId xmlns:a16="http://schemas.microsoft.com/office/drawing/2014/main" id="{C0C88B86-3BF6-7412-8BD5-432B3F3427F7}"/>
              </a:ext>
            </a:extLst>
          </p:cNvPr>
          <p:cNvSpPr/>
          <p:nvPr/>
        </p:nvSpPr>
        <p:spPr>
          <a:xfrm>
            <a:off x="457300" y="1624483"/>
            <a:ext cx="2340000" cy="234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A</a:t>
            </a:r>
          </a:p>
        </p:txBody>
      </p:sp>
    </p:spTree>
    <p:extLst>
      <p:ext uri="{BB962C8B-B14F-4D97-AF65-F5344CB8AC3E}">
        <p14:creationId xmlns:p14="http://schemas.microsoft.com/office/powerpoint/2010/main" val="345286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05"/>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05"/>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205"/>
                                        </p:tgtEl>
                                        <p:attrNameLst>
                                          <p:attrName>style.visibility</p:attrName>
                                        </p:attrNameLst>
                                      </p:cBhvr>
                                      <p:to>
                                        <p:strVal val="visible"/>
                                      </p:to>
                                    </p:set>
                                  </p:childTnLst>
                                </p:cTn>
                              </p:par>
                            </p:childTnLst>
                          </p:cTn>
                        </p:par>
                      </p:childTnLst>
                    </p:cTn>
                  </p:par>
                </p:childTnLst>
              </p:cTn>
              <p:nextCondLst>
                <p:cond evt="onClick" delay="0">
                  <p:tgtEl>
                    <p:spTgt spid="205"/>
                  </p:tgtEl>
                </p:cond>
              </p:nextCondLst>
            </p:seq>
            <p:seq concurrent="1" nextAc="seek">
              <p:cTn id="17" restart="whenNotActive" fill="hold" evtFilter="cancelBubble" nodeType="interactiveSeq">
                <p:stCondLst>
                  <p:cond evt="onClick" delay="0">
                    <p:tgtEl>
                      <p:spTgt spid="20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06"/>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500"/>
                                  </p:stCondLst>
                                  <p:childTnLst>
                                    <p:set>
                                      <p:cBhvr>
                                        <p:cTn id="24" dur="1" fill="hold">
                                          <p:stCondLst>
                                            <p:cond delay="0"/>
                                          </p:stCondLst>
                                        </p:cTn>
                                        <p:tgtEl>
                                          <p:spTgt spid="206"/>
                                        </p:tgtEl>
                                        <p:attrNameLst>
                                          <p:attrName>style.visibility</p:attrName>
                                        </p:attrNameLst>
                                      </p:cBhvr>
                                      <p:to>
                                        <p:strVal val="visible"/>
                                      </p:to>
                                    </p:set>
                                  </p:childTnLst>
                                </p:cTn>
                              </p:par>
                            </p:childTnLst>
                          </p:cTn>
                        </p:par>
                      </p:childTnLst>
                    </p:cTn>
                  </p:par>
                </p:childTnLst>
              </p:cTn>
              <p:nextCondLst>
                <p:cond evt="onClick" delay="0">
                  <p:tgtEl>
                    <p:spTgt spid="206"/>
                  </p:tgtEl>
                </p:cond>
              </p:nextCondLst>
            </p:seq>
            <p:seq concurrent="1" nextAc="seek">
              <p:cTn id="25" restart="whenNotActive" fill="hold" evtFilter="cancelBubble" nodeType="interactiveSeq">
                <p:stCondLst>
                  <p:cond evt="onClick" delay="0">
                    <p:tgtEl>
                      <p:spTgt spid="207"/>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207"/>
                                        </p:tgtEl>
                                        <p:attrNameLst>
                                          <p:attrName>style.visibility</p:attrName>
                                        </p:attrNameLst>
                                      </p:cBhvr>
                                      <p:to>
                                        <p:strVal val="hidden"/>
                                      </p:to>
                                    </p:set>
                                  </p:childTnLst>
                                </p:cTn>
                              </p:par>
                            </p:childTnLst>
                          </p:cTn>
                        </p:par>
                        <p:par>
                          <p:cTn id="30" fill="hold">
                            <p:stCondLst>
                              <p:cond delay="0"/>
                            </p:stCondLst>
                            <p:childTnLst>
                              <p:par>
                                <p:cTn id="31" presetID="1" presetClass="entr" presetSubtype="0" fill="hold" grpId="1" nodeType="afterEffect">
                                  <p:stCondLst>
                                    <p:cond delay="500"/>
                                  </p:stCondLst>
                                  <p:childTnLst>
                                    <p:set>
                                      <p:cBhvr>
                                        <p:cTn id="32" dur="1" fill="hold">
                                          <p:stCondLst>
                                            <p:cond delay="0"/>
                                          </p:stCondLst>
                                        </p:cTn>
                                        <p:tgtEl>
                                          <p:spTgt spid="207"/>
                                        </p:tgtEl>
                                        <p:attrNameLst>
                                          <p:attrName>style.visibility</p:attrName>
                                        </p:attrNameLst>
                                      </p:cBhvr>
                                      <p:to>
                                        <p:strVal val="visible"/>
                                      </p:to>
                                    </p:set>
                                  </p:childTnLst>
                                </p:cTn>
                              </p:par>
                            </p:childTnLst>
                          </p:cTn>
                        </p:par>
                      </p:childTnLst>
                    </p:cTn>
                  </p:par>
                </p:childTnLst>
              </p:cTn>
              <p:nextCondLst>
                <p:cond evt="onClick" delay="0">
                  <p:tgtEl>
                    <p:spTgt spid="207"/>
                  </p:tgtEl>
                </p:cond>
              </p:nextCondLst>
            </p:seq>
            <p:seq concurrent="1" nextAc="seek">
              <p:cTn id="33" restart="whenNotActive" fill="hold" evtFilter="cancelBubble" nodeType="interactiveSeq">
                <p:stCondLst>
                  <p:cond evt="onClick" delay="0">
                    <p:tgtEl>
                      <p:spTgt spid="208"/>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208"/>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grpId="1" nodeType="afterEffect">
                                  <p:stCondLst>
                                    <p:cond delay="500"/>
                                  </p:stCondLst>
                                  <p:childTnLst>
                                    <p:set>
                                      <p:cBhvr>
                                        <p:cTn id="40" dur="1" fill="hold">
                                          <p:stCondLst>
                                            <p:cond delay="0"/>
                                          </p:stCondLst>
                                        </p:cTn>
                                        <p:tgtEl>
                                          <p:spTgt spid="208"/>
                                        </p:tgtEl>
                                        <p:attrNameLst>
                                          <p:attrName>style.visibility</p:attrName>
                                        </p:attrNameLst>
                                      </p:cBhvr>
                                      <p:to>
                                        <p:strVal val="visible"/>
                                      </p:to>
                                    </p:set>
                                  </p:childTnLst>
                                </p:cTn>
                              </p:par>
                            </p:childTnLst>
                          </p:cTn>
                        </p:par>
                      </p:childTnLst>
                    </p:cTn>
                  </p:par>
                </p:childTnLst>
              </p:cTn>
              <p:nextCondLst>
                <p:cond evt="onClick" delay="0">
                  <p:tgtEl>
                    <p:spTgt spid="208"/>
                  </p:tgtEl>
                </p:cond>
              </p:nextCondLst>
            </p:seq>
            <p:seq concurrent="1" nextAc="seek">
              <p:cTn id="41" restart="whenNotActive" fill="hold" evtFilter="cancelBubble" nodeType="interactiveSeq">
                <p:stCondLst>
                  <p:cond evt="onClick" delay="0">
                    <p:tgtEl>
                      <p:spTgt spid="209"/>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209"/>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1" nodeType="afterEffect">
                                  <p:stCondLst>
                                    <p:cond delay="500"/>
                                  </p:stCondLst>
                                  <p:childTnLst>
                                    <p:set>
                                      <p:cBhvr>
                                        <p:cTn id="48" dur="1" fill="hold">
                                          <p:stCondLst>
                                            <p:cond delay="0"/>
                                          </p:stCondLst>
                                        </p:cTn>
                                        <p:tgtEl>
                                          <p:spTgt spid="209"/>
                                        </p:tgtEl>
                                        <p:attrNameLst>
                                          <p:attrName>style.visibility</p:attrName>
                                        </p:attrNameLst>
                                      </p:cBhvr>
                                      <p:to>
                                        <p:strVal val="visible"/>
                                      </p:to>
                                    </p:set>
                                  </p:childTnLst>
                                </p:cTn>
                              </p:par>
                            </p:childTnLst>
                          </p:cTn>
                        </p:par>
                      </p:childTnLst>
                    </p:cTn>
                  </p:par>
                </p:childTnLst>
              </p:cTn>
              <p:nextCondLst>
                <p:cond evt="onClick" delay="0">
                  <p:tgtEl>
                    <p:spTgt spid="209"/>
                  </p:tgtEl>
                </p:cond>
              </p:nextCondLst>
            </p:seq>
          </p:childTnLst>
        </p:cTn>
      </p:par>
    </p:tnLst>
    <p:bldLst>
      <p:bldP spid="206" grpId="0" animBg="1"/>
      <p:bldP spid="206" grpId="1" animBg="1"/>
      <p:bldP spid="207" grpId="0" animBg="1"/>
      <p:bldP spid="207" grpId="1" animBg="1"/>
      <p:bldP spid="208" grpId="0" animBg="1"/>
      <p:bldP spid="208" grpId="1" animBg="1"/>
      <p:bldP spid="209" grpId="0" animBg="1"/>
      <p:bldP spid="209" grpId="1" animBg="1"/>
      <p:bldP spid="167" grpId="0"/>
      <p:bldP spid="168" grpId="0" animBg="1"/>
      <p:bldP spid="205" grpId="0" animBg="1"/>
      <p:bldP spid="20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C61382-EB40-080C-8F63-F4E1EFAF0FBA}"/>
              </a:ext>
            </a:extLst>
          </p:cNvPr>
          <p:cNvSpPr>
            <a:spLocks noGrp="1"/>
          </p:cNvSpPr>
          <p:nvPr>
            <p:ph type="body" sz="quarter" idx="11"/>
          </p:nvPr>
        </p:nvSpPr>
        <p:spPr/>
        <p:txBody>
          <a:bodyPr vert="horz" lIns="91440" tIns="45720" rIns="91440" bIns="45720" rtlCol="0" anchor="t">
            <a:normAutofit/>
          </a:bodyPr>
          <a:lstStyle/>
          <a:p>
            <a:r>
              <a:rPr lang="en-GB" dirty="0">
                <a:latin typeface="Century Gothic"/>
                <a:cs typeface="Arial"/>
              </a:rPr>
              <a:t>Checkpoint 5: Snapshots (solutions)</a:t>
            </a:r>
            <a:endParaRPr lang="en-GB" b="0" dirty="0">
              <a:latin typeface="Century Gothic"/>
              <a:cs typeface="Arial"/>
            </a:endParaRPr>
          </a:p>
          <a:p>
            <a:endParaRPr lang="en-GB" dirty="0"/>
          </a:p>
        </p:txBody>
      </p:sp>
      <p:grpSp>
        <p:nvGrpSpPr>
          <p:cNvPr id="2" name="Group 1">
            <a:extLst>
              <a:ext uri="{FF2B5EF4-FFF2-40B4-BE49-F238E27FC236}">
                <a16:creationId xmlns:a16="http://schemas.microsoft.com/office/drawing/2014/main" id="{EBEEDBE9-7818-45F7-B74D-3C398639E24C}"/>
              </a:ext>
            </a:extLst>
          </p:cNvPr>
          <p:cNvGrpSpPr/>
          <p:nvPr/>
        </p:nvGrpSpPr>
        <p:grpSpPr>
          <a:xfrm>
            <a:off x="3802110" y="1431945"/>
            <a:ext cx="1846004" cy="1839048"/>
            <a:chOff x="186255" y="1319976"/>
            <a:chExt cx="1846004" cy="1839048"/>
          </a:xfrm>
        </p:grpSpPr>
        <p:sp>
          <p:nvSpPr>
            <p:cNvPr id="4" name="Oval 3">
              <a:extLst>
                <a:ext uri="{FF2B5EF4-FFF2-40B4-BE49-F238E27FC236}">
                  <a16:creationId xmlns:a16="http://schemas.microsoft.com/office/drawing/2014/main" id="{98346D6A-B43B-C8D3-FC9B-982BC7D335AF}"/>
                </a:ext>
              </a:extLst>
            </p:cNvPr>
            <p:cNvSpPr/>
            <p:nvPr/>
          </p:nvSpPr>
          <p:spPr>
            <a:xfrm>
              <a:off x="1019647" y="13199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3555294B-7EF0-8BAF-AB80-501D341535F5}"/>
                </a:ext>
              </a:extLst>
            </p:cNvPr>
            <p:cNvSpPr/>
            <p:nvPr/>
          </p:nvSpPr>
          <p:spPr>
            <a:xfrm>
              <a:off x="1019647" y="161456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2D0B444A-F64F-AD44-A586-5CF270136D87}"/>
                </a:ext>
              </a:extLst>
            </p:cNvPr>
            <p:cNvSpPr/>
            <p:nvPr/>
          </p:nvSpPr>
          <p:spPr>
            <a:xfrm>
              <a:off x="1019647" y="189365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0B052A84-AEAB-6667-6690-8499E8DF37CE}"/>
                </a:ext>
              </a:extLst>
            </p:cNvPr>
            <p:cNvSpPr/>
            <p:nvPr/>
          </p:nvSpPr>
          <p:spPr>
            <a:xfrm>
              <a:off x="101964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0208B267-BFE3-B12A-5F6A-E6A783FC959C}"/>
                </a:ext>
              </a:extLst>
            </p:cNvPr>
            <p:cNvSpPr/>
            <p:nvPr/>
          </p:nvSpPr>
          <p:spPr>
            <a:xfrm>
              <a:off x="1019647" y="24208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ECEDDB5A-42EB-90BE-F15A-49AF32DB4792}"/>
                </a:ext>
              </a:extLst>
            </p:cNvPr>
            <p:cNvSpPr/>
            <p:nvPr/>
          </p:nvSpPr>
          <p:spPr>
            <a:xfrm>
              <a:off x="1019647" y="26999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18D4FDBB-4BA7-0C7F-8198-535E00FB48BA}"/>
                </a:ext>
              </a:extLst>
            </p:cNvPr>
            <p:cNvSpPr/>
            <p:nvPr/>
          </p:nvSpPr>
          <p:spPr>
            <a:xfrm>
              <a:off x="1019647" y="297902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35EF52E0-02A7-F36A-17FE-8B3BFA29A648}"/>
                </a:ext>
              </a:extLst>
            </p:cNvPr>
            <p:cNvSpPr/>
            <p:nvPr/>
          </p:nvSpPr>
          <p:spPr>
            <a:xfrm>
              <a:off x="74913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56AF2AE3-3D64-BCBA-CFB4-6CB46DAEAD59}"/>
                </a:ext>
              </a:extLst>
            </p:cNvPr>
            <p:cNvSpPr/>
            <p:nvPr/>
          </p:nvSpPr>
          <p:spPr>
            <a:xfrm>
              <a:off x="469882"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39E96FC3-4778-3973-DE26-4C58DDBE4A18}"/>
                </a:ext>
              </a:extLst>
            </p:cNvPr>
            <p:cNvSpPr/>
            <p:nvPr/>
          </p:nvSpPr>
          <p:spPr>
            <a:xfrm>
              <a:off x="186255"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85AA7F3A-53D1-2A9B-7CD8-072ABEE6BB0F}"/>
                </a:ext>
              </a:extLst>
            </p:cNvPr>
            <p:cNvSpPr/>
            <p:nvPr/>
          </p:nvSpPr>
          <p:spPr>
            <a:xfrm>
              <a:off x="1852259"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F7E2C023-36BD-6679-2FD0-0D3B1EC0A2A1}"/>
                </a:ext>
              </a:extLst>
            </p:cNvPr>
            <p:cNvSpPr/>
            <p:nvPr/>
          </p:nvSpPr>
          <p:spPr>
            <a:xfrm>
              <a:off x="1573004"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4D641AAD-F7A3-0D84-B6E6-19C5421361BC}"/>
                </a:ext>
              </a:extLst>
            </p:cNvPr>
            <p:cNvSpPr/>
            <p:nvPr/>
          </p:nvSpPr>
          <p:spPr>
            <a:xfrm>
              <a:off x="1289377"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2" name="Group 101">
            <a:extLst>
              <a:ext uri="{FF2B5EF4-FFF2-40B4-BE49-F238E27FC236}">
                <a16:creationId xmlns:a16="http://schemas.microsoft.com/office/drawing/2014/main" id="{588726F4-1186-D62C-AC2A-580DB2589520}"/>
              </a:ext>
            </a:extLst>
          </p:cNvPr>
          <p:cNvGrpSpPr/>
          <p:nvPr/>
        </p:nvGrpSpPr>
        <p:grpSpPr>
          <a:xfrm>
            <a:off x="6861446" y="1307810"/>
            <a:ext cx="1776390" cy="2133510"/>
            <a:chOff x="3017085" y="1164996"/>
            <a:chExt cx="1776390" cy="2133510"/>
          </a:xfrm>
        </p:grpSpPr>
        <p:sp>
          <p:nvSpPr>
            <p:cNvPr id="17" name="Oval 16">
              <a:extLst>
                <a:ext uri="{FF2B5EF4-FFF2-40B4-BE49-F238E27FC236}">
                  <a16:creationId xmlns:a16="http://schemas.microsoft.com/office/drawing/2014/main" id="{DF4C5743-F1EC-93BA-E3D2-F040F63AD1BB}"/>
                </a:ext>
              </a:extLst>
            </p:cNvPr>
            <p:cNvSpPr/>
            <p:nvPr/>
          </p:nvSpPr>
          <p:spPr>
            <a:xfrm>
              <a:off x="3858097" y="116499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1" name="Group 100">
              <a:extLst>
                <a:ext uri="{FF2B5EF4-FFF2-40B4-BE49-F238E27FC236}">
                  <a16:creationId xmlns:a16="http://schemas.microsoft.com/office/drawing/2014/main" id="{F3C3F20C-D17A-B02F-7A8E-F14A8A808666}"/>
                </a:ext>
              </a:extLst>
            </p:cNvPr>
            <p:cNvGrpSpPr/>
            <p:nvPr/>
          </p:nvGrpSpPr>
          <p:grpSpPr>
            <a:xfrm>
              <a:off x="3017085" y="1490581"/>
              <a:ext cx="1776390" cy="1807925"/>
              <a:chOff x="3017085" y="1490581"/>
              <a:chExt cx="1776390" cy="1807925"/>
            </a:xfrm>
          </p:grpSpPr>
          <p:sp>
            <p:nvSpPr>
              <p:cNvPr id="18" name="Oval 17">
                <a:extLst>
                  <a:ext uri="{FF2B5EF4-FFF2-40B4-BE49-F238E27FC236}">
                    <a16:creationId xmlns:a16="http://schemas.microsoft.com/office/drawing/2014/main" id="{ED97D0AB-63A0-009F-8921-88DD665693B9}"/>
                  </a:ext>
                </a:extLst>
              </p:cNvPr>
              <p:cNvSpPr/>
              <p:nvPr/>
            </p:nvSpPr>
            <p:spPr>
              <a:xfrm>
                <a:off x="3858097" y="14905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97E361F2-0417-D033-5457-2803ECD09917}"/>
                  </a:ext>
                </a:extLst>
              </p:cNvPr>
              <p:cNvSpPr/>
              <p:nvPr/>
            </p:nvSpPr>
            <p:spPr>
              <a:xfrm>
                <a:off x="3858097" y="181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D068EB33-8715-B619-E8B8-E5B3B88D7ED4}"/>
                  </a:ext>
                </a:extLst>
              </p:cNvPr>
              <p:cNvSpPr/>
              <p:nvPr/>
            </p:nvSpPr>
            <p:spPr>
              <a:xfrm>
                <a:off x="385809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78856090-A510-1007-6B55-F4902845C75D}"/>
                  </a:ext>
                </a:extLst>
              </p:cNvPr>
              <p:cNvSpPr/>
              <p:nvPr/>
            </p:nvSpPr>
            <p:spPr>
              <a:xfrm>
                <a:off x="3858097" y="246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C30CB69C-DCA1-C215-A975-0030CD6AED5B}"/>
                  </a:ext>
                </a:extLst>
              </p:cNvPr>
              <p:cNvSpPr/>
              <p:nvPr/>
            </p:nvSpPr>
            <p:spPr>
              <a:xfrm>
                <a:off x="3858097" y="27929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58C365F0-65EC-323D-0F63-E6835FAADBC4}"/>
                  </a:ext>
                </a:extLst>
              </p:cNvPr>
              <p:cNvSpPr/>
              <p:nvPr/>
            </p:nvSpPr>
            <p:spPr>
              <a:xfrm>
                <a:off x="3858097" y="311850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A83EA4D7-9AD7-D02B-8548-CC736BD8BBF8}"/>
                  </a:ext>
                </a:extLst>
              </p:cNvPr>
              <p:cNvSpPr/>
              <p:nvPr/>
            </p:nvSpPr>
            <p:spPr>
              <a:xfrm>
                <a:off x="3594495" y="19964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5894332-331F-9C3B-D3BE-7B3AF3B71FDA}"/>
                  </a:ext>
                </a:extLst>
              </p:cNvPr>
              <p:cNvSpPr/>
              <p:nvPr/>
            </p:nvSpPr>
            <p:spPr>
              <a:xfrm>
                <a:off x="3605902" y="231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47729D65-2DF9-AFFB-580A-BCEC3C5A590F}"/>
                  </a:ext>
                </a:extLst>
              </p:cNvPr>
              <p:cNvSpPr/>
              <p:nvPr/>
            </p:nvSpPr>
            <p:spPr>
              <a:xfrm>
                <a:off x="4613475" y="16261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E8F3042C-FF03-3808-E526-D0162720AB12}"/>
                  </a:ext>
                </a:extLst>
              </p:cNvPr>
              <p:cNvSpPr/>
              <p:nvPr/>
            </p:nvSpPr>
            <p:spPr>
              <a:xfrm>
                <a:off x="4353719" y="18047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B78A52AB-D2D3-2A9A-2594-7CA53CF1A42E}"/>
                  </a:ext>
                </a:extLst>
              </p:cNvPr>
              <p:cNvSpPr/>
              <p:nvPr/>
            </p:nvSpPr>
            <p:spPr>
              <a:xfrm>
                <a:off x="4127827" y="228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D02D792E-BAB2-DDC2-88DC-6F16908FCFC2}"/>
                  </a:ext>
                </a:extLst>
              </p:cNvPr>
              <p:cNvSpPr/>
              <p:nvPr/>
            </p:nvSpPr>
            <p:spPr>
              <a:xfrm>
                <a:off x="4127827" y="199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1DB4BEAC-D448-84A5-90F7-AE3DF16AF0CE}"/>
                  </a:ext>
                </a:extLst>
              </p:cNvPr>
              <p:cNvSpPr/>
              <p:nvPr/>
            </p:nvSpPr>
            <p:spPr>
              <a:xfrm>
                <a:off x="4361280" y="24958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F926F8E-C36C-5D90-DBBE-FB208BC5DFBE}"/>
                  </a:ext>
                </a:extLst>
              </p:cNvPr>
              <p:cNvSpPr/>
              <p:nvPr/>
            </p:nvSpPr>
            <p:spPr>
              <a:xfrm>
                <a:off x="4613475" y="264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A57F32AD-6C3B-5619-D050-AC84F8594BBD}"/>
                  </a:ext>
                </a:extLst>
              </p:cNvPr>
              <p:cNvSpPr/>
              <p:nvPr/>
            </p:nvSpPr>
            <p:spPr>
              <a:xfrm>
                <a:off x="3315630" y="181150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EE59FA98-A59F-FBBD-232D-E73FCA77D613}"/>
                  </a:ext>
                </a:extLst>
              </p:cNvPr>
              <p:cNvSpPr/>
              <p:nvPr/>
            </p:nvSpPr>
            <p:spPr>
              <a:xfrm>
                <a:off x="3017085" y="163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8CAA6715-6D08-3CBD-2919-86B552A34AD4}"/>
                  </a:ext>
                </a:extLst>
              </p:cNvPr>
              <p:cNvSpPr/>
              <p:nvPr/>
            </p:nvSpPr>
            <p:spPr>
              <a:xfrm>
                <a:off x="3329768" y="247540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214299F7-AA52-A1F1-BEDA-B5B26616F1CC}"/>
                  </a:ext>
                </a:extLst>
              </p:cNvPr>
              <p:cNvSpPr/>
              <p:nvPr/>
            </p:nvSpPr>
            <p:spPr>
              <a:xfrm>
                <a:off x="3017085" y="264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28" name="Group 127">
            <a:extLst>
              <a:ext uri="{FF2B5EF4-FFF2-40B4-BE49-F238E27FC236}">
                <a16:creationId xmlns:a16="http://schemas.microsoft.com/office/drawing/2014/main" id="{2B6BE17E-D9AE-F243-84B9-7DD9FEC646AC}"/>
              </a:ext>
            </a:extLst>
          </p:cNvPr>
          <p:cNvGrpSpPr/>
          <p:nvPr/>
        </p:nvGrpSpPr>
        <p:grpSpPr>
          <a:xfrm>
            <a:off x="9853332" y="1565352"/>
            <a:ext cx="1537049" cy="1603633"/>
            <a:chOff x="1791979" y="2891584"/>
            <a:chExt cx="1537049" cy="1603633"/>
          </a:xfrm>
        </p:grpSpPr>
        <p:sp>
          <p:nvSpPr>
            <p:cNvPr id="106" name="Oval 105">
              <a:extLst>
                <a:ext uri="{FF2B5EF4-FFF2-40B4-BE49-F238E27FC236}">
                  <a16:creationId xmlns:a16="http://schemas.microsoft.com/office/drawing/2014/main" id="{82D9B9F6-4117-EB57-FAD2-189E4B119E04}"/>
                </a:ext>
              </a:extLst>
            </p:cNvPr>
            <p:cNvSpPr/>
            <p:nvPr/>
          </p:nvSpPr>
          <p:spPr>
            <a:xfrm>
              <a:off x="1791979" y="374153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Oval 106">
              <a:extLst>
                <a:ext uri="{FF2B5EF4-FFF2-40B4-BE49-F238E27FC236}">
                  <a16:creationId xmlns:a16="http://schemas.microsoft.com/office/drawing/2014/main" id="{C6D6DBF0-997D-4D3E-F8F4-CE21A56E88AE}"/>
                </a:ext>
              </a:extLst>
            </p:cNvPr>
            <p:cNvSpPr/>
            <p:nvPr/>
          </p:nvSpPr>
          <p:spPr>
            <a:xfrm>
              <a:off x="1791979" y="403612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Oval 107">
              <a:extLst>
                <a:ext uri="{FF2B5EF4-FFF2-40B4-BE49-F238E27FC236}">
                  <a16:creationId xmlns:a16="http://schemas.microsoft.com/office/drawing/2014/main" id="{5E343F7F-A6C2-C255-DFFE-1C61F02D8207}"/>
                </a:ext>
              </a:extLst>
            </p:cNvPr>
            <p:cNvSpPr/>
            <p:nvPr/>
          </p:nvSpPr>
          <p:spPr>
            <a:xfrm>
              <a:off x="1791979"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Oval 108">
              <a:extLst>
                <a:ext uri="{FF2B5EF4-FFF2-40B4-BE49-F238E27FC236}">
                  <a16:creationId xmlns:a16="http://schemas.microsoft.com/office/drawing/2014/main" id="{74F780F1-6A98-9F8E-462C-1F072430E63C}"/>
                </a:ext>
              </a:extLst>
            </p:cNvPr>
            <p:cNvSpPr/>
            <p:nvPr/>
          </p:nvSpPr>
          <p:spPr>
            <a:xfrm>
              <a:off x="2062913"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Oval 109">
              <a:extLst>
                <a:ext uri="{FF2B5EF4-FFF2-40B4-BE49-F238E27FC236}">
                  <a16:creationId xmlns:a16="http://schemas.microsoft.com/office/drawing/2014/main" id="{0BC4CB2B-D588-C367-2EE3-2A2BF775FDD3}"/>
                </a:ext>
              </a:extLst>
            </p:cNvPr>
            <p:cNvSpPr/>
            <p:nvPr/>
          </p:nvSpPr>
          <p:spPr>
            <a:xfrm>
              <a:off x="2333847"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Oval 110">
              <a:extLst>
                <a:ext uri="{FF2B5EF4-FFF2-40B4-BE49-F238E27FC236}">
                  <a16:creationId xmlns:a16="http://schemas.microsoft.com/office/drawing/2014/main" id="{2B11F708-4F7C-D2E2-13AA-A48E0491CAD0}"/>
                </a:ext>
              </a:extLst>
            </p:cNvPr>
            <p:cNvSpPr/>
            <p:nvPr/>
          </p:nvSpPr>
          <p:spPr>
            <a:xfrm>
              <a:off x="2604781"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Oval 111">
              <a:extLst>
                <a:ext uri="{FF2B5EF4-FFF2-40B4-BE49-F238E27FC236}">
                  <a16:creationId xmlns:a16="http://schemas.microsoft.com/office/drawing/2014/main" id="{3CF1ED8E-B58C-B473-15BD-E3428DDB87E5}"/>
                </a:ext>
              </a:extLst>
            </p:cNvPr>
            <p:cNvSpPr/>
            <p:nvPr/>
          </p:nvSpPr>
          <p:spPr>
            <a:xfrm>
              <a:off x="2875715"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a:extLst>
                <a:ext uri="{FF2B5EF4-FFF2-40B4-BE49-F238E27FC236}">
                  <a16:creationId xmlns:a16="http://schemas.microsoft.com/office/drawing/2014/main" id="{39FF4F8E-00C5-C070-A192-C2B6E8DE043F}"/>
                </a:ext>
              </a:extLst>
            </p:cNvPr>
            <p:cNvSpPr/>
            <p:nvPr/>
          </p:nvSpPr>
          <p:spPr>
            <a:xfrm>
              <a:off x="3146649"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Oval 115">
              <a:extLst>
                <a:ext uri="{FF2B5EF4-FFF2-40B4-BE49-F238E27FC236}">
                  <a16:creationId xmlns:a16="http://schemas.microsoft.com/office/drawing/2014/main" id="{70769BFB-A72B-6053-0576-E87ACEEC0E8D}"/>
                </a:ext>
              </a:extLst>
            </p:cNvPr>
            <p:cNvSpPr/>
            <p:nvPr/>
          </p:nvSpPr>
          <p:spPr>
            <a:xfrm>
              <a:off x="1791979" y="345031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Oval 116">
              <a:extLst>
                <a:ext uri="{FF2B5EF4-FFF2-40B4-BE49-F238E27FC236}">
                  <a16:creationId xmlns:a16="http://schemas.microsoft.com/office/drawing/2014/main" id="{21A5CA95-9D55-8CA0-D5C0-C568FB55682F}"/>
                </a:ext>
              </a:extLst>
            </p:cNvPr>
            <p:cNvSpPr/>
            <p:nvPr/>
          </p:nvSpPr>
          <p:spPr>
            <a:xfrm>
              <a:off x="1794358" y="31661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Oval 117">
              <a:extLst>
                <a:ext uri="{FF2B5EF4-FFF2-40B4-BE49-F238E27FC236}">
                  <a16:creationId xmlns:a16="http://schemas.microsoft.com/office/drawing/2014/main" id="{3AF0265B-1DDE-2130-227E-3BF0D9949D26}"/>
                </a:ext>
              </a:extLst>
            </p:cNvPr>
            <p:cNvSpPr/>
            <p:nvPr/>
          </p:nvSpPr>
          <p:spPr>
            <a:xfrm>
              <a:off x="1791979"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Oval 118">
              <a:extLst>
                <a:ext uri="{FF2B5EF4-FFF2-40B4-BE49-F238E27FC236}">
                  <a16:creationId xmlns:a16="http://schemas.microsoft.com/office/drawing/2014/main" id="{8F82F45F-D244-DF68-206F-9E58791DAF3D}"/>
                </a:ext>
              </a:extLst>
            </p:cNvPr>
            <p:cNvSpPr/>
            <p:nvPr/>
          </p:nvSpPr>
          <p:spPr>
            <a:xfrm>
              <a:off x="3146649" y="374153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Oval 119">
              <a:extLst>
                <a:ext uri="{FF2B5EF4-FFF2-40B4-BE49-F238E27FC236}">
                  <a16:creationId xmlns:a16="http://schemas.microsoft.com/office/drawing/2014/main" id="{4F934B97-5B79-78B6-2B6C-CC03A62311A1}"/>
                </a:ext>
              </a:extLst>
            </p:cNvPr>
            <p:cNvSpPr/>
            <p:nvPr/>
          </p:nvSpPr>
          <p:spPr>
            <a:xfrm>
              <a:off x="3146649" y="403612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Oval 120">
              <a:extLst>
                <a:ext uri="{FF2B5EF4-FFF2-40B4-BE49-F238E27FC236}">
                  <a16:creationId xmlns:a16="http://schemas.microsoft.com/office/drawing/2014/main" id="{A97262F5-615C-9753-847C-362F139F70D5}"/>
                </a:ext>
              </a:extLst>
            </p:cNvPr>
            <p:cNvSpPr/>
            <p:nvPr/>
          </p:nvSpPr>
          <p:spPr>
            <a:xfrm>
              <a:off x="3146649" y="345031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Oval 121">
              <a:extLst>
                <a:ext uri="{FF2B5EF4-FFF2-40B4-BE49-F238E27FC236}">
                  <a16:creationId xmlns:a16="http://schemas.microsoft.com/office/drawing/2014/main" id="{6BE7D160-113B-D4CD-809E-01A8F32C970C}"/>
                </a:ext>
              </a:extLst>
            </p:cNvPr>
            <p:cNvSpPr/>
            <p:nvPr/>
          </p:nvSpPr>
          <p:spPr>
            <a:xfrm>
              <a:off x="3149028" y="31661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74C55DCB-3DB2-2ED6-0AB4-AFF4A190E8FE}"/>
                </a:ext>
              </a:extLst>
            </p:cNvPr>
            <p:cNvSpPr/>
            <p:nvPr/>
          </p:nvSpPr>
          <p:spPr>
            <a:xfrm>
              <a:off x="3146649"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Oval 123">
              <a:extLst>
                <a:ext uri="{FF2B5EF4-FFF2-40B4-BE49-F238E27FC236}">
                  <a16:creationId xmlns:a16="http://schemas.microsoft.com/office/drawing/2014/main" id="{5BDF0E63-8860-772E-5EE3-0774E90766CA}"/>
                </a:ext>
              </a:extLst>
            </p:cNvPr>
            <p:cNvSpPr/>
            <p:nvPr/>
          </p:nvSpPr>
          <p:spPr>
            <a:xfrm>
              <a:off x="2062913"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Oval 124">
              <a:extLst>
                <a:ext uri="{FF2B5EF4-FFF2-40B4-BE49-F238E27FC236}">
                  <a16:creationId xmlns:a16="http://schemas.microsoft.com/office/drawing/2014/main" id="{B5D17136-4ABC-A61B-E8E8-A351363ABE2B}"/>
                </a:ext>
              </a:extLst>
            </p:cNvPr>
            <p:cNvSpPr/>
            <p:nvPr/>
          </p:nvSpPr>
          <p:spPr>
            <a:xfrm>
              <a:off x="2333847"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Oval 125">
              <a:extLst>
                <a:ext uri="{FF2B5EF4-FFF2-40B4-BE49-F238E27FC236}">
                  <a16:creationId xmlns:a16="http://schemas.microsoft.com/office/drawing/2014/main" id="{40ED8F70-5DC6-FA22-CC60-9DEA1EF2B69E}"/>
                </a:ext>
              </a:extLst>
            </p:cNvPr>
            <p:cNvSpPr/>
            <p:nvPr/>
          </p:nvSpPr>
          <p:spPr>
            <a:xfrm>
              <a:off x="2604781"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Oval 126">
              <a:extLst>
                <a:ext uri="{FF2B5EF4-FFF2-40B4-BE49-F238E27FC236}">
                  <a16:creationId xmlns:a16="http://schemas.microsoft.com/office/drawing/2014/main" id="{49F2EA3D-21F5-C707-3ED0-0DE938AE37F2}"/>
                </a:ext>
              </a:extLst>
            </p:cNvPr>
            <p:cNvSpPr/>
            <p:nvPr/>
          </p:nvSpPr>
          <p:spPr>
            <a:xfrm>
              <a:off x="2875715"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3" name="Group 202">
            <a:extLst>
              <a:ext uri="{FF2B5EF4-FFF2-40B4-BE49-F238E27FC236}">
                <a16:creationId xmlns:a16="http://schemas.microsoft.com/office/drawing/2014/main" id="{F69B3529-41CB-CFC3-8750-56ED8AE7B16A}"/>
              </a:ext>
            </a:extLst>
          </p:cNvPr>
          <p:cNvGrpSpPr/>
          <p:nvPr/>
        </p:nvGrpSpPr>
        <p:grpSpPr>
          <a:xfrm>
            <a:off x="786842" y="4580559"/>
            <a:ext cx="1271600" cy="1319255"/>
            <a:chOff x="5437731" y="4460966"/>
            <a:chExt cx="1271600" cy="1319255"/>
          </a:xfrm>
        </p:grpSpPr>
        <p:sp>
          <p:nvSpPr>
            <p:cNvPr id="197" name="Oval 196">
              <a:extLst>
                <a:ext uri="{FF2B5EF4-FFF2-40B4-BE49-F238E27FC236}">
                  <a16:creationId xmlns:a16="http://schemas.microsoft.com/office/drawing/2014/main" id="{6296037F-3D1F-234E-2262-7BF3F5564A5D}"/>
                </a:ext>
              </a:extLst>
            </p:cNvPr>
            <p:cNvSpPr/>
            <p:nvPr/>
          </p:nvSpPr>
          <p:spPr>
            <a:xfrm>
              <a:off x="5437731"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Oval 197">
              <a:extLst>
                <a:ext uri="{FF2B5EF4-FFF2-40B4-BE49-F238E27FC236}">
                  <a16:creationId xmlns:a16="http://schemas.microsoft.com/office/drawing/2014/main" id="{AD95BEB0-8CFC-192B-CBB6-206ABC3E2F9A}"/>
                </a:ext>
              </a:extLst>
            </p:cNvPr>
            <p:cNvSpPr/>
            <p:nvPr/>
          </p:nvSpPr>
          <p:spPr>
            <a:xfrm>
              <a:off x="5708665"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9" name="Oval 198">
              <a:extLst>
                <a:ext uri="{FF2B5EF4-FFF2-40B4-BE49-F238E27FC236}">
                  <a16:creationId xmlns:a16="http://schemas.microsoft.com/office/drawing/2014/main" id="{D5A4550B-5C50-2D33-9A5D-0A3DD04B1D8A}"/>
                </a:ext>
              </a:extLst>
            </p:cNvPr>
            <p:cNvSpPr/>
            <p:nvPr/>
          </p:nvSpPr>
          <p:spPr>
            <a:xfrm>
              <a:off x="5971965"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0" name="Oval 199">
              <a:extLst>
                <a:ext uri="{FF2B5EF4-FFF2-40B4-BE49-F238E27FC236}">
                  <a16:creationId xmlns:a16="http://schemas.microsoft.com/office/drawing/2014/main" id="{9A8FBE64-2C93-B3A4-80A8-4EABDB5EC1EA}"/>
                </a:ext>
              </a:extLst>
            </p:cNvPr>
            <p:cNvSpPr/>
            <p:nvPr/>
          </p:nvSpPr>
          <p:spPr>
            <a:xfrm>
              <a:off x="6242899"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1" name="Oval 200">
              <a:extLst>
                <a:ext uri="{FF2B5EF4-FFF2-40B4-BE49-F238E27FC236}">
                  <a16:creationId xmlns:a16="http://schemas.microsoft.com/office/drawing/2014/main" id="{5530CE41-5B30-F6F4-873E-D87E5744747A}"/>
                </a:ext>
              </a:extLst>
            </p:cNvPr>
            <p:cNvSpPr/>
            <p:nvPr/>
          </p:nvSpPr>
          <p:spPr>
            <a:xfrm>
              <a:off x="6529331"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Oval 189">
              <a:extLst>
                <a:ext uri="{FF2B5EF4-FFF2-40B4-BE49-F238E27FC236}">
                  <a16:creationId xmlns:a16="http://schemas.microsoft.com/office/drawing/2014/main" id="{E551E56E-3479-6495-EBC8-0807D7C1B3BC}"/>
                </a:ext>
              </a:extLst>
            </p:cNvPr>
            <p:cNvSpPr/>
            <p:nvPr/>
          </p:nvSpPr>
          <p:spPr>
            <a:xfrm>
              <a:off x="5603417"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Oval 190">
              <a:extLst>
                <a:ext uri="{FF2B5EF4-FFF2-40B4-BE49-F238E27FC236}">
                  <a16:creationId xmlns:a16="http://schemas.microsoft.com/office/drawing/2014/main" id="{87242CF1-74C3-7D6C-4344-EBE9740EA4B4}"/>
                </a:ext>
              </a:extLst>
            </p:cNvPr>
            <p:cNvSpPr/>
            <p:nvPr/>
          </p:nvSpPr>
          <p:spPr>
            <a:xfrm>
              <a:off x="5866717"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Oval 191">
              <a:extLst>
                <a:ext uri="{FF2B5EF4-FFF2-40B4-BE49-F238E27FC236}">
                  <a16:creationId xmlns:a16="http://schemas.microsoft.com/office/drawing/2014/main" id="{09C1A4C0-9746-7193-402D-3A0A1E18A0EA}"/>
                </a:ext>
              </a:extLst>
            </p:cNvPr>
            <p:cNvSpPr/>
            <p:nvPr/>
          </p:nvSpPr>
          <p:spPr>
            <a:xfrm>
              <a:off x="6137651"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Oval 192">
              <a:extLst>
                <a:ext uri="{FF2B5EF4-FFF2-40B4-BE49-F238E27FC236}">
                  <a16:creationId xmlns:a16="http://schemas.microsoft.com/office/drawing/2014/main" id="{A8B60519-CF09-8971-13E7-266DD4A44229}"/>
                </a:ext>
              </a:extLst>
            </p:cNvPr>
            <p:cNvSpPr/>
            <p:nvPr/>
          </p:nvSpPr>
          <p:spPr>
            <a:xfrm>
              <a:off x="6408585"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Oval 181">
              <a:extLst>
                <a:ext uri="{FF2B5EF4-FFF2-40B4-BE49-F238E27FC236}">
                  <a16:creationId xmlns:a16="http://schemas.microsoft.com/office/drawing/2014/main" id="{9A6B2A6E-79EE-3A22-0A35-A35008024EA1}"/>
                </a:ext>
              </a:extLst>
            </p:cNvPr>
            <p:cNvSpPr/>
            <p:nvPr/>
          </p:nvSpPr>
          <p:spPr>
            <a:xfrm>
              <a:off x="5708665" y="50611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Oval 182">
              <a:extLst>
                <a:ext uri="{FF2B5EF4-FFF2-40B4-BE49-F238E27FC236}">
                  <a16:creationId xmlns:a16="http://schemas.microsoft.com/office/drawing/2014/main" id="{EF09E05E-9718-81CB-A047-44243D59B34F}"/>
                </a:ext>
              </a:extLst>
            </p:cNvPr>
            <p:cNvSpPr/>
            <p:nvPr/>
          </p:nvSpPr>
          <p:spPr>
            <a:xfrm>
              <a:off x="5971965" y="50611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Oval 183">
              <a:extLst>
                <a:ext uri="{FF2B5EF4-FFF2-40B4-BE49-F238E27FC236}">
                  <a16:creationId xmlns:a16="http://schemas.microsoft.com/office/drawing/2014/main" id="{1BFC1E63-C505-F3B9-9FE8-FD6F1D89F0BB}"/>
                </a:ext>
              </a:extLst>
            </p:cNvPr>
            <p:cNvSpPr/>
            <p:nvPr/>
          </p:nvSpPr>
          <p:spPr>
            <a:xfrm>
              <a:off x="6242899" y="50611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Oval 174">
              <a:extLst>
                <a:ext uri="{FF2B5EF4-FFF2-40B4-BE49-F238E27FC236}">
                  <a16:creationId xmlns:a16="http://schemas.microsoft.com/office/drawing/2014/main" id="{268396A7-685C-F9DE-BF80-D1008CC623B9}"/>
                </a:ext>
              </a:extLst>
            </p:cNvPr>
            <p:cNvSpPr/>
            <p:nvPr/>
          </p:nvSpPr>
          <p:spPr>
            <a:xfrm>
              <a:off x="5866717" y="476105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Oval 175">
              <a:extLst>
                <a:ext uri="{FF2B5EF4-FFF2-40B4-BE49-F238E27FC236}">
                  <a16:creationId xmlns:a16="http://schemas.microsoft.com/office/drawing/2014/main" id="{DD95FF00-AFF5-B96B-73A8-0C8DFEDD780E}"/>
                </a:ext>
              </a:extLst>
            </p:cNvPr>
            <p:cNvSpPr/>
            <p:nvPr/>
          </p:nvSpPr>
          <p:spPr>
            <a:xfrm>
              <a:off x="6137651" y="476105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Oval 177">
              <a:extLst>
                <a:ext uri="{FF2B5EF4-FFF2-40B4-BE49-F238E27FC236}">
                  <a16:creationId xmlns:a16="http://schemas.microsoft.com/office/drawing/2014/main" id="{0AB229DC-6590-8710-48EE-5F9DFEFD46E1}"/>
                </a:ext>
              </a:extLst>
            </p:cNvPr>
            <p:cNvSpPr/>
            <p:nvPr/>
          </p:nvSpPr>
          <p:spPr>
            <a:xfrm>
              <a:off x="5987713" y="44609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4" name="TextBox 113">
            <a:extLst>
              <a:ext uri="{FF2B5EF4-FFF2-40B4-BE49-F238E27FC236}">
                <a16:creationId xmlns:a16="http://schemas.microsoft.com/office/drawing/2014/main" id="{7625799F-8037-65DC-C6EC-3D510F8593F2}"/>
              </a:ext>
            </a:extLst>
          </p:cNvPr>
          <p:cNvSpPr txBox="1"/>
          <p:nvPr/>
        </p:nvSpPr>
        <p:spPr>
          <a:xfrm>
            <a:off x="3133949" y="4345253"/>
            <a:ext cx="7411978" cy="837152"/>
          </a:xfrm>
          <a:prstGeom prst="rect">
            <a:avLst/>
          </a:prstGeom>
          <a:noFill/>
        </p:spPr>
        <p:txBody>
          <a:bodyPr wrap="square" rtlCol="0">
            <a:spAutoFit/>
          </a:bodyPr>
          <a:lstStyle/>
          <a:p>
            <a:pPr>
              <a:buNone/>
            </a:pPr>
            <a:r>
              <a:rPr lang="en-GB" sz="2200" dirty="0"/>
              <a:t>How many dots are in each pattern?</a:t>
            </a:r>
          </a:p>
          <a:p>
            <a:pPr>
              <a:buNone/>
            </a:pPr>
            <a:r>
              <a:rPr lang="en-GB" sz="2200" dirty="0"/>
              <a:t>How do you know? Describe how you saw the pattern.</a:t>
            </a:r>
          </a:p>
        </p:txBody>
      </p:sp>
      <p:sp>
        <p:nvSpPr>
          <p:cNvPr id="36" name="TextBox 35">
            <a:extLst>
              <a:ext uri="{FF2B5EF4-FFF2-40B4-BE49-F238E27FC236}">
                <a16:creationId xmlns:a16="http://schemas.microsoft.com/office/drawing/2014/main" id="{61DAA2CF-9EE6-6A4B-D7E3-3FA35AAEB3B1}"/>
              </a:ext>
            </a:extLst>
          </p:cNvPr>
          <p:cNvSpPr txBox="1"/>
          <p:nvPr/>
        </p:nvSpPr>
        <p:spPr>
          <a:xfrm>
            <a:off x="272394" y="1204958"/>
            <a:ext cx="423514" cy="523220"/>
          </a:xfrm>
          <a:prstGeom prst="rect">
            <a:avLst/>
          </a:prstGeom>
          <a:noFill/>
        </p:spPr>
        <p:txBody>
          <a:bodyPr wrap="none" rtlCol="0">
            <a:spAutoFit/>
          </a:bodyPr>
          <a:lstStyle/>
          <a:p>
            <a:pPr>
              <a:buNone/>
            </a:pPr>
            <a:r>
              <a:rPr lang="en-GB" dirty="0">
                <a:solidFill>
                  <a:srgbClr val="00628C"/>
                </a:solidFill>
              </a:rPr>
              <a:t>A</a:t>
            </a:r>
          </a:p>
        </p:txBody>
      </p:sp>
      <p:sp>
        <p:nvSpPr>
          <p:cNvPr id="167" name="TextBox 166">
            <a:extLst>
              <a:ext uri="{FF2B5EF4-FFF2-40B4-BE49-F238E27FC236}">
                <a16:creationId xmlns:a16="http://schemas.microsoft.com/office/drawing/2014/main" id="{340570F6-9097-0C06-8098-FFDEDAB7CA97}"/>
              </a:ext>
            </a:extLst>
          </p:cNvPr>
          <p:cNvSpPr txBox="1"/>
          <p:nvPr/>
        </p:nvSpPr>
        <p:spPr>
          <a:xfrm>
            <a:off x="3556157" y="1204958"/>
            <a:ext cx="423514" cy="523220"/>
          </a:xfrm>
          <a:prstGeom prst="rect">
            <a:avLst/>
          </a:prstGeom>
          <a:noFill/>
        </p:spPr>
        <p:txBody>
          <a:bodyPr wrap="none" rtlCol="0">
            <a:spAutoFit/>
          </a:bodyPr>
          <a:lstStyle/>
          <a:p>
            <a:pPr>
              <a:buNone/>
            </a:pPr>
            <a:r>
              <a:rPr lang="en-GB" dirty="0">
                <a:solidFill>
                  <a:srgbClr val="00628C"/>
                </a:solidFill>
              </a:rPr>
              <a:t>B</a:t>
            </a:r>
          </a:p>
        </p:txBody>
      </p:sp>
      <p:sp>
        <p:nvSpPr>
          <p:cNvPr id="168" name="TextBox 167">
            <a:extLst>
              <a:ext uri="{FF2B5EF4-FFF2-40B4-BE49-F238E27FC236}">
                <a16:creationId xmlns:a16="http://schemas.microsoft.com/office/drawing/2014/main" id="{DB2E53C3-4083-E3B1-C550-BDAA2DB50A09}"/>
              </a:ext>
            </a:extLst>
          </p:cNvPr>
          <p:cNvSpPr txBox="1"/>
          <p:nvPr/>
        </p:nvSpPr>
        <p:spPr>
          <a:xfrm>
            <a:off x="6346006" y="1204958"/>
            <a:ext cx="444352" cy="523220"/>
          </a:xfrm>
          <a:prstGeom prst="rect">
            <a:avLst/>
          </a:prstGeom>
          <a:noFill/>
        </p:spPr>
        <p:txBody>
          <a:bodyPr wrap="none" rtlCol="0">
            <a:spAutoFit/>
          </a:bodyPr>
          <a:lstStyle/>
          <a:p>
            <a:pPr>
              <a:buNone/>
            </a:pPr>
            <a:r>
              <a:rPr lang="en-GB" dirty="0">
                <a:solidFill>
                  <a:srgbClr val="00628C"/>
                </a:solidFill>
              </a:rPr>
              <a:t>C</a:t>
            </a:r>
          </a:p>
        </p:txBody>
      </p:sp>
      <p:sp>
        <p:nvSpPr>
          <p:cNvPr id="169" name="TextBox 168">
            <a:extLst>
              <a:ext uri="{FF2B5EF4-FFF2-40B4-BE49-F238E27FC236}">
                <a16:creationId xmlns:a16="http://schemas.microsoft.com/office/drawing/2014/main" id="{947FDBB6-CBF9-22AA-767D-4316738DC5FB}"/>
              </a:ext>
            </a:extLst>
          </p:cNvPr>
          <p:cNvSpPr txBox="1"/>
          <p:nvPr/>
        </p:nvSpPr>
        <p:spPr>
          <a:xfrm>
            <a:off x="9323054" y="1222132"/>
            <a:ext cx="444352" cy="523220"/>
          </a:xfrm>
          <a:prstGeom prst="rect">
            <a:avLst/>
          </a:prstGeom>
          <a:noFill/>
        </p:spPr>
        <p:txBody>
          <a:bodyPr wrap="none" rtlCol="0">
            <a:spAutoFit/>
          </a:bodyPr>
          <a:lstStyle/>
          <a:p>
            <a:pPr>
              <a:buNone/>
            </a:pPr>
            <a:r>
              <a:rPr lang="en-GB" dirty="0">
                <a:solidFill>
                  <a:srgbClr val="00628C"/>
                </a:solidFill>
              </a:rPr>
              <a:t>D</a:t>
            </a:r>
          </a:p>
        </p:txBody>
      </p:sp>
      <p:sp>
        <p:nvSpPr>
          <p:cNvPr id="170" name="TextBox 169">
            <a:extLst>
              <a:ext uri="{FF2B5EF4-FFF2-40B4-BE49-F238E27FC236}">
                <a16:creationId xmlns:a16="http://schemas.microsoft.com/office/drawing/2014/main" id="{2ABBD51F-476B-55D7-5300-33DBF327327A}"/>
              </a:ext>
            </a:extLst>
          </p:cNvPr>
          <p:cNvSpPr txBox="1"/>
          <p:nvPr/>
        </p:nvSpPr>
        <p:spPr>
          <a:xfrm>
            <a:off x="276870" y="4342460"/>
            <a:ext cx="423514" cy="523220"/>
          </a:xfrm>
          <a:prstGeom prst="rect">
            <a:avLst/>
          </a:prstGeom>
          <a:noFill/>
        </p:spPr>
        <p:txBody>
          <a:bodyPr wrap="none" rtlCol="0">
            <a:spAutoFit/>
          </a:bodyPr>
          <a:lstStyle/>
          <a:p>
            <a:pPr>
              <a:buNone/>
            </a:pPr>
            <a:r>
              <a:rPr lang="en-GB" dirty="0">
                <a:solidFill>
                  <a:srgbClr val="00628C"/>
                </a:solidFill>
              </a:rPr>
              <a:t>E</a:t>
            </a:r>
          </a:p>
        </p:txBody>
      </p:sp>
      <p:grpSp>
        <p:nvGrpSpPr>
          <p:cNvPr id="70" name="Group 69">
            <a:extLst>
              <a:ext uri="{FF2B5EF4-FFF2-40B4-BE49-F238E27FC236}">
                <a16:creationId xmlns:a16="http://schemas.microsoft.com/office/drawing/2014/main" id="{C66D1E00-8CF1-221C-5B4E-E2973C188F1A}"/>
              </a:ext>
            </a:extLst>
          </p:cNvPr>
          <p:cNvGrpSpPr/>
          <p:nvPr/>
        </p:nvGrpSpPr>
        <p:grpSpPr>
          <a:xfrm>
            <a:off x="619247" y="2275313"/>
            <a:ext cx="2068904" cy="953101"/>
            <a:chOff x="6217524" y="4176722"/>
            <a:chExt cx="2068904" cy="953101"/>
          </a:xfrm>
        </p:grpSpPr>
        <p:sp>
          <p:nvSpPr>
            <p:cNvPr id="71" name="Oval 70">
              <a:extLst>
                <a:ext uri="{FF2B5EF4-FFF2-40B4-BE49-F238E27FC236}">
                  <a16:creationId xmlns:a16="http://schemas.microsoft.com/office/drawing/2014/main" id="{F2E524BA-DA0E-70E2-3DA5-CF6784A31D6B}"/>
                </a:ext>
              </a:extLst>
            </p:cNvPr>
            <p:cNvSpPr/>
            <p:nvPr/>
          </p:nvSpPr>
          <p:spPr>
            <a:xfrm>
              <a:off x="6217524"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a:extLst>
                <a:ext uri="{FF2B5EF4-FFF2-40B4-BE49-F238E27FC236}">
                  <a16:creationId xmlns:a16="http://schemas.microsoft.com/office/drawing/2014/main" id="{C0729549-8F88-F55D-0B77-2715A2140182}"/>
                </a:ext>
              </a:extLst>
            </p:cNvPr>
            <p:cNvSpPr/>
            <p:nvPr/>
          </p:nvSpPr>
          <p:spPr>
            <a:xfrm>
              <a:off x="6488458"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a:extLst>
                <a:ext uri="{FF2B5EF4-FFF2-40B4-BE49-F238E27FC236}">
                  <a16:creationId xmlns:a16="http://schemas.microsoft.com/office/drawing/2014/main" id="{B025C128-022B-3787-5B8C-894D083DEA1E}"/>
                </a:ext>
              </a:extLst>
            </p:cNvPr>
            <p:cNvSpPr/>
            <p:nvPr/>
          </p:nvSpPr>
          <p:spPr>
            <a:xfrm>
              <a:off x="6759392"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CCFE733D-5217-8266-3B68-AE59AD56D7B8}"/>
                </a:ext>
              </a:extLst>
            </p:cNvPr>
            <p:cNvSpPr/>
            <p:nvPr/>
          </p:nvSpPr>
          <p:spPr>
            <a:xfrm>
              <a:off x="7030326"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7FD5612E-490A-BF01-0C3F-AB58B4399BED}"/>
                </a:ext>
              </a:extLst>
            </p:cNvPr>
            <p:cNvSpPr/>
            <p:nvPr/>
          </p:nvSpPr>
          <p:spPr>
            <a:xfrm>
              <a:off x="7293626"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Oval 75">
              <a:extLst>
                <a:ext uri="{FF2B5EF4-FFF2-40B4-BE49-F238E27FC236}">
                  <a16:creationId xmlns:a16="http://schemas.microsoft.com/office/drawing/2014/main" id="{D0A1C153-1491-13A3-76FD-D86AF9882A7E}"/>
                </a:ext>
              </a:extLst>
            </p:cNvPr>
            <p:cNvSpPr/>
            <p:nvPr/>
          </p:nvSpPr>
          <p:spPr>
            <a:xfrm>
              <a:off x="7564560"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a:extLst>
                <a:ext uri="{FF2B5EF4-FFF2-40B4-BE49-F238E27FC236}">
                  <a16:creationId xmlns:a16="http://schemas.microsoft.com/office/drawing/2014/main" id="{DC8DB138-8A81-8AAB-6E9D-26E7B440082C}"/>
                </a:ext>
              </a:extLst>
            </p:cNvPr>
            <p:cNvSpPr/>
            <p:nvPr/>
          </p:nvSpPr>
          <p:spPr>
            <a:xfrm>
              <a:off x="7835494"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a:extLst>
                <a:ext uri="{FF2B5EF4-FFF2-40B4-BE49-F238E27FC236}">
                  <a16:creationId xmlns:a16="http://schemas.microsoft.com/office/drawing/2014/main" id="{7DE4E49E-2A03-B07A-62DA-2203A44E6329}"/>
                </a:ext>
              </a:extLst>
            </p:cNvPr>
            <p:cNvSpPr/>
            <p:nvPr/>
          </p:nvSpPr>
          <p:spPr>
            <a:xfrm>
              <a:off x="8106428"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a:extLst>
                <a:ext uri="{FF2B5EF4-FFF2-40B4-BE49-F238E27FC236}">
                  <a16:creationId xmlns:a16="http://schemas.microsoft.com/office/drawing/2014/main" id="{80E7FA77-B021-99E3-1D02-3F3DDB0CDC5D}"/>
                </a:ext>
              </a:extLst>
            </p:cNvPr>
            <p:cNvSpPr/>
            <p:nvPr/>
          </p:nvSpPr>
          <p:spPr>
            <a:xfrm>
              <a:off x="6217524"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Oval 79">
              <a:extLst>
                <a:ext uri="{FF2B5EF4-FFF2-40B4-BE49-F238E27FC236}">
                  <a16:creationId xmlns:a16="http://schemas.microsoft.com/office/drawing/2014/main" id="{3C1D0A59-470E-F4B5-E982-295C821AB884}"/>
                </a:ext>
              </a:extLst>
            </p:cNvPr>
            <p:cNvSpPr/>
            <p:nvPr/>
          </p:nvSpPr>
          <p:spPr>
            <a:xfrm>
              <a:off x="6488458"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Oval 80">
              <a:extLst>
                <a:ext uri="{FF2B5EF4-FFF2-40B4-BE49-F238E27FC236}">
                  <a16:creationId xmlns:a16="http://schemas.microsoft.com/office/drawing/2014/main" id="{F06CBD04-D122-64FB-ECE2-444E0122D286}"/>
                </a:ext>
              </a:extLst>
            </p:cNvPr>
            <p:cNvSpPr/>
            <p:nvPr/>
          </p:nvSpPr>
          <p:spPr>
            <a:xfrm>
              <a:off x="6759392"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a:extLst>
                <a:ext uri="{FF2B5EF4-FFF2-40B4-BE49-F238E27FC236}">
                  <a16:creationId xmlns:a16="http://schemas.microsoft.com/office/drawing/2014/main" id="{CDB9E48B-10DB-CB08-1813-799A962D345B}"/>
                </a:ext>
              </a:extLst>
            </p:cNvPr>
            <p:cNvSpPr/>
            <p:nvPr/>
          </p:nvSpPr>
          <p:spPr>
            <a:xfrm>
              <a:off x="7030326"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A65F93E0-AD3E-EE22-B8CD-34994384B76D}"/>
                </a:ext>
              </a:extLst>
            </p:cNvPr>
            <p:cNvSpPr/>
            <p:nvPr/>
          </p:nvSpPr>
          <p:spPr>
            <a:xfrm>
              <a:off x="7293626"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5C673EBA-DE5A-081C-291F-DE04C3C7890D}"/>
                </a:ext>
              </a:extLst>
            </p:cNvPr>
            <p:cNvSpPr/>
            <p:nvPr/>
          </p:nvSpPr>
          <p:spPr>
            <a:xfrm>
              <a:off x="7564560"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a:extLst>
                <a:ext uri="{FF2B5EF4-FFF2-40B4-BE49-F238E27FC236}">
                  <a16:creationId xmlns:a16="http://schemas.microsoft.com/office/drawing/2014/main" id="{0CDF3A1F-344F-5C24-8795-45FA48D6BC25}"/>
                </a:ext>
              </a:extLst>
            </p:cNvPr>
            <p:cNvSpPr/>
            <p:nvPr/>
          </p:nvSpPr>
          <p:spPr>
            <a:xfrm>
              <a:off x="7835494"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a:extLst>
                <a:ext uri="{FF2B5EF4-FFF2-40B4-BE49-F238E27FC236}">
                  <a16:creationId xmlns:a16="http://schemas.microsoft.com/office/drawing/2014/main" id="{F4AADEED-60BB-5FD6-5679-73C199641782}"/>
                </a:ext>
              </a:extLst>
            </p:cNvPr>
            <p:cNvSpPr/>
            <p:nvPr/>
          </p:nvSpPr>
          <p:spPr>
            <a:xfrm>
              <a:off x="8106428"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a:extLst>
                <a:ext uri="{FF2B5EF4-FFF2-40B4-BE49-F238E27FC236}">
                  <a16:creationId xmlns:a16="http://schemas.microsoft.com/office/drawing/2014/main" id="{D5B6895B-2B20-5F35-D581-FC2D6938085D}"/>
                </a:ext>
              </a:extLst>
            </p:cNvPr>
            <p:cNvSpPr/>
            <p:nvPr/>
          </p:nvSpPr>
          <p:spPr>
            <a:xfrm>
              <a:off x="6217524"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a:extLst>
                <a:ext uri="{FF2B5EF4-FFF2-40B4-BE49-F238E27FC236}">
                  <a16:creationId xmlns:a16="http://schemas.microsoft.com/office/drawing/2014/main" id="{56A5CBDA-04AD-88FE-E826-B203F70A04EA}"/>
                </a:ext>
              </a:extLst>
            </p:cNvPr>
            <p:cNvSpPr/>
            <p:nvPr/>
          </p:nvSpPr>
          <p:spPr>
            <a:xfrm>
              <a:off x="6488458"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a:extLst>
                <a:ext uri="{FF2B5EF4-FFF2-40B4-BE49-F238E27FC236}">
                  <a16:creationId xmlns:a16="http://schemas.microsoft.com/office/drawing/2014/main" id="{430DA96C-7878-5EB0-852E-267CB5D2867F}"/>
                </a:ext>
              </a:extLst>
            </p:cNvPr>
            <p:cNvSpPr/>
            <p:nvPr/>
          </p:nvSpPr>
          <p:spPr>
            <a:xfrm>
              <a:off x="6759392"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a:extLst>
                <a:ext uri="{FF2B5EF4-FFF2-40B4-BE49-F238E27FC236}">
                  <a16:creationId xmlns:a16="http://schemas.microsoft.com/office/drawing/2014/main" id="{9DB16291-D2EF-7124-7E00-83F8AEA7CE8F}"/>
                </a:ext>
              </a:extLst>
            </p:cNvPr>
            <p:cNvSpPr/>
            <p:nvPr/>
          </p:nvSpPr>
          <p:spPr>
            <a:xfrm>
              <a:off x="7030326"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a:extLst>
                <a:ext uri="{FF2B5EF4-FFF2-40B4-BE49-F238E27FC236}">
                  <a16:creationId xmlns:a16="http://schemas.microsoft.com/office/drawing/2014/main" id="{A359568C-38E8-CFA7-1774-82693BA03C12}"/>
                </a:ext>
              </a:extLst>
            </p:cNvPr>
            <p:cNvSpPr/>
            <p:nvPr/>
          </p:nvSpPr>
          <p:spPr>
            <a:xfrm>
              <a:off x="7293626"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AA9106B6-552B-131F-200F-8B16DD367EE5}"/>
                </a:ext>
              </a:extLst>
            </p:cNvPr>
            <p:cNvSpPr/>
            <p:nvPr/>
          </p:nvSpPr>
          <p:spPr>
            <a:xfrm>
              <a:off x="7564560"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a:extLst>
                <a:ext uri="{FF2B5EF4-FFF2-40B4-BE49-F238E27FC236}">
                  <a16:creationId xmlns:a16="http://schemas.microsoft.com/office/drawing/2014/main" id="{97CD14F5-2006-A902-3844-137888A72983}"/>
                </a:ext>
              </a:extLst>
            </p:cNvPr>
            <p:cNvSpPr/>
            <p:nvPr/>
          </p:nvSpPr>
          <p:spPr>
            <a:xfrm>
              <a:off x="7835494"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a:extLst>
                <a:ext uri="{FF2B5EF4-FFF2-40B4-BE49-F238E27FC236}">
                  <a16:creationId xmlns:a16="http://schemas.microsoft.com/office/drawing/2014/main" id="{27AE3384-2A98-DFAD-7295-E39DCA2E742A}"/>
                </a:ext>
              </a:extLst>
            </p:cNvPr>
            <p:cNvSpPr/>
            <p:nvPr/>
          </p:nvSpPr>
          <p:spPr>
            <a:xfrm>
              <a:off x="8106428"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a:extLst>
                <a:ext uri="{FF2B5EF4-FFF2-40B4-BE49-F238E27FC236}">
                  <a16:creationId xmlns:a16="http://schemas.microsoft.com/office/drawing/2014/main" id="{119B71FE-54E5-5F05-FFD1-CA00F4F155CD}"/>
                </a:ext>
              </a:extLst>
            </p:cNvPr>
            <p:cNvSpPr/>
            <p:nvPr/>
          </p:nvSpPr>
          <p:spPr>
            <a:xfrm>
              <a:off x="6217524"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a:extLst>
                <a:ext uri="{FF2B5EF4-FFF2-40B4-BE49-F238E27FC236}">
                  <a16:creationId xmlns:a16="http://schemas.microsoft.com/office/drawing/2014/main" id="{AE80751B-B8FA-5129-F678-13CED5A4ACA7}"/>
                </a:ext>
              </a:extLst>
            </p:cNvPr>
            <p:cNvSpPr/>
            <p:nvPr/>
          </p:nvSpPr>
          <p:spPr>
            <a:xfrm>
              <a:off x="6488458"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a:extLst>
                <a:ext uri="{FF2B5EF4-FFF2-40B4-BE49-F238E27FC236}">
                  <a16:creationId xmlns:a16="http://schemas.microsoft.com/office/drawing/2014/main" id="{671A044F-D608-E5DC-DB26-5BA6496E8AD5}"/>
                </a:ext>
              </a:extLst>
            </p:cNvPr>
            <p:cNvSpPr/>
            <p:nvPr/>
          </p:nvSpPr>
          <p:spPr>
            <a:xfrm>
              <a:off x="6759392"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Oval 97">
              <a:extLst>
                <a:ext uri="{FF2B5EF4-FFF2-40B4-BE49-F238E27FC236}">
                  <a16:creationId xmlns:a16="http://schemas.microsoft.com/office/drawing/2014/main" id="{5514F089-4FFA-FAFA-9A20-67DA0B3412E0}"/>
                </a:ext>
              </a:extLst>
            </p:cNvPr>
            <p:cNvSpPr/>
            <p:nvPr/>
          </p:nvSpPr>
          <p:spPr>
            <a:xfrm>
              <a:off x="7030326"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a:extLst>
                <a:ext uri="{FF2B5EF4-FFF2-40B4-BE49-F238E27FC236}">
                  <a16:creationId xmlns:a16="http://schemas.microsoft.com/office/drawing/2014/main" id="{587CBE0F-68FE-8C5B-24FB-C577E5CEF63B}"/>
                </a:ext>
              </a:extLst>
            </p:cNvPr>
            <p:cNvSpPr/>
            <p:nvPr/>
          </p:nvSpPr>
          <p:spPr>
            <a:xfrm>
              <a:off x="7293626"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a:extLst>
                <a:ext uri="{FF2B5EF4-FFF2-40B4-BE49-F238E27FC236}">
                  <a16:creationId xmlns:a16="http://schemas.microsoft.com/office/drawing/2014/main" id="{300510F2-4B13-884B-7080-387CB952F9C5}"/>
                </a:ext>
              </a:extLst>
            </p:cNvPr>
            <p:cNvSpPr/>
            <p:nvPr/>
          </p:nvSpPr>
          <p:spPr>
            <a:xfrm>
              <a:off x="7564560"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Oval 102">
              <a:extLst>
                <a:ext uri="{FF2B5EF4-FFF2-40B4-BE49-F238E27FC236}">
                  <a16:creationId xmlns:a16="http://schemas.microsoft.com/office/drawing/2014/main" id="{C723557C-7E03-2331-E1B4-E3560940D318}"/>
                </a:ext>
              </a:extLst>
            </p:cNvPr>
            <p:cNvSpPr/>
            <p:nvPr/>
          </p:nvSpPr>
          <p:spPr>
            <a:xfrm>
              <a:off x="7835494"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Oval 103">
              <a:extLst>
                <a:ext uri="{FF2B5EF4-FFF2-40B4-BE49-F238E27FC236}">
                  <a16:creationId xmlns:a16="http://schemas.microsoft.com/office/drawing/2014/main" id="{4999068C-B5BE-5B71-75C9-EFA145D561FC}"/>
                </a:ext>
              </a:extLst>
            </p:cNvPr>
            <p:cNvSpPr/>
            <p:nvPr/>
          </p:nvSpPr>
          <p:spPr>
            <a:xfrm>
              <a:off x="8106428"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2671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C61382-EB40-080C-8F63-F4E1EFAF0FBA}"/>
              </a:ext>
            </a:extLst>
          </p:cNvPr>
          <p:cNvSpPr>
            <a:spLocks noGrp="1"/>
          </p:cNvSpPr>
          <p:nvPr>
            <p:ph type="body" sz="quarter" idx="11"/>
          </p:nvPr>
        </p:nvSpPr>
        <p:spPr/>
        <p:txBody>
          <a:bodyPr vert="horz" lIns="91440" tIns="45720" rIns="91440" bIns="45720" rtlCol="0" anchor="t">
            <a:normAutofit/>
          </a:bodyPr>
          <a:lstStyle/>
          <a:p>
            <a:r>
              <a:rPr lang="en-GB" dirty="0">
                <a:latin typeface="Century Gothic"/>
                <a:cs typeface="Arial"/>
              </a:rPr>
              <a:t>Checkpoint 5: Snapshots (solutions to further thinking question part 1)</a:t>
            </a:r>
            <a:endParaRPr lang="en-GB" b="0" dirty="0">
              <a:latin typeface="Century Gothic"/>
              <a:cs typeface="Arial"/>
            </a:endParaRPr>
          </a:p>
          <a:p>
            <a:endParaRPr lang="en-GB" dirty="0"/>
          </a:p>
        </p:txBody>
      </p:sp>
      <p:sp>
        <p:nvSpPr>
          <p:cNvPr id="36" name="TextBox 35">
            <a:extLst>
              <a:ext uri="{FF2B5EF4-FFF2-40B4-BE49-F238E27FC236}">
                <a16:creationId xmlns:a16="http://schemas.microsoft.com/office/drawing/2014/main" id="{61DAA2CF-9EE6-6A4B-D7E3-3FA35AAEB3B1}"/>
              </a:ext>
            </a:extLst>
          </p:cNvPr>
          <p:cNvSpPr txBox="1"/>
          <p:nvPr/>
        </p:nvSpPr>
        <p:spPr>
          <a:xfrm>
            <a:off x="128913" y="3048592"/>
            <a:ext cx="503086" cy="523220"/>
          </a:xfrm>
          <a:prstGeom prst="rect">
            <a:avLst/>
          </a:prstGeom>
          <a:noFill/>
        </p:spPr>
        <p:txBody>
          <a:bodyPr wrap="none" rtlCol="0">
            <a:spAutoFit/>
          </a:bodyPr>
          <a:lstStyle/>
          <a:p>
            <a:pPr>
              <a:buNone/>
            </a:pPr>
            <a:r>
              <a:rPr lang="en-GB" dirty="0">
                <a:solidFill>
                  <a:srgbClr val="00628C"/>
                </a:solidFill>
              </a:rPr>
              <a:t>A </a:t>
            </a:r>
          </a:p>
        </p:txBody>
      </p:sp>
      <p:sp>
        <p:nvSpPr>
          <p:cNvPr id="74" name="TextBox 73">
            <a:extLst>
              <a:ext uri="{FF2B5EF4-FFF2-40B4-BE49-F238E27FC236}">
                <a16:creationId xmlns:a16="http://schemas.microsoft.com/office/drawing/2014/main" id="{14B3ADEA-384F-2BF5-7CC3-BBDC779FE73A}"/>
              </a:ext>
            </a:extLst>
          </p:cNvPr>
          <p:cNvSpPr txBox="1"/>
          <p:nvPr/>
        </p:nvSpPr>
        <p:spPr>
          <a:xfrm>
            <a:off x="3739238" y="3064671"/>
            <a:ext cx="503086" cy="523220"/>
          </a:xfrm>
          <a:prstGeom prst="rect">
            <a:avLst/>
          </a:prstGeom>
          <a:noFill/>
        </p:spPr>
        <p:txBody>
          <a:bodyPr wrap="none" rtlCol="0">
            <a:spAutoFit/>
          </a:bodyPr>
          <a:lstStyle/>
          <a:p>
            <a:pPr>
              <a:buNone/>
            </a:pPr>
            <a:r>
              <a:rPr lang="en-GB" dirty="0">
                <a:solidFill>
                  <a:srgbClr val="00628C"/>
                </a:solidFill>
              </a:rPr>
              <a:t>A </a:t>
            </a:r>
          </a:p>
        </p:txBody>
      </p:sp>
      <p:grpSp>
        <p:nvGrpSpPr>
          <p:cNvPr id="225" name="Group 224">
            <a:extLst>
              <a:ext uri="{FF2B5EF4-FFF2-40B4-BE49-F238E27FC236}">
                <a16:creationId xmlns:a16="http://schemas.microsoft.com/office/drawing/2014/main" id="{99547E02-30B0-D5C0-E515-B7E07F89F430}"/>
              </a:ext>
            </a:extLst>
          </p:cNvPr>
          <p:cNvGrpSpPr/>
          <p:nvPr/>
        </p:nvGrpSpPr>
        <p:grpSpPr>
          <a:xfrm>
            <a:off x="661892" y="2740830"/>
            <a:ext cx="2068904" cy="953101"/>
            <a:chOff x="6217524" y="4176722"/>
            <a:chExt cx="2068904" cy="953101"/>
          </a:xfrm>
        </p:grpSpPr>
        <p:sp>
          <p:nvSpPr>
            <p:cNvPr id="180" name="Oval 179">
              <a:extLst>
                <a:ext uri="{FF2B5EF4-FFF2-40B4-BE49-F238E27FC236}">
                  <a16:creationId xmlns:a16="http://schemas.microsoft.com/office/drawing/2014/main" id="{455FAC3D-E36E-AE38-D9FB-36414E2340F1}"/>
                </a:ext>
              </a:extLst>
            </p:cNvPr>
            <p:cNvSpPr/>
            <p:nvPr/>
          </p:nvSpPr>
          <p:spPr>
            <a:xfrm>
              <a:off x="6217524"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Oval 180">
              <a:extLst>
                <a:ext uri="{FF2B5EF4-FFF2-40B4-BE49-F238E27FC236}">
                  <a16:creationId xmlns:a16="http://schemas.microsoft.com/office/drawing/2014/main" id="{231BA083-71DC-342C-6D56-21764096B773}"/>
                </a:ext>
              </a:extLst>
            </p:cNvPr>
            <p:cNvSpPr/>
            <p:nvPr/>
          </p:nvSpPr>
          <p:spPr>
            <a:xfrm>
              <a:off x="6488458"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5" name="Oval 184">
              <a:extLst>
                <a:ext uri="{FF2B5EF4-FFF2-40B4-BE49-F238E27FC236}">
                  <a16:creationId xmlns:a16="http://schemas.microsoft.com/office/drawing/2014/main" id="{D7A1E8DD-D888-8C7F-75CF-460CBE081138}"/>
                </a:ext>
              </a:extLst>
            </p:cNvPr>
            <p:cNvSpPr/>
            <p:nvPr/>
          </p:nvSpPr>
          <p:spPr>
            <a:xfrm>
              <a:off x="6759392"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6" name="Oval 185">
              <a:extLst>
                <a:ext uri="{FF2B5EF4-FFF2-40B4-BE49-F238E27FC236}">
                  <a16:creationId xmlns:a16="http://schemas.microsoft.com/office/drawing/2014/main" id="{6B379E8B-9976-B0E2-8628-76632E81D5C9}"/>
                </a:ext>
              </a:extLst>
            </p:cNvPr>
            <p:cNvSpPr/>
            <p:nvPr/>
          </p:nvSpPr>
          <p:spPr>
            <a:xfrm>
              <a:off x="7030326"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5D64A510-F6D6-84F5-8945-7D49A94EB676}"/>
                </a:ext>
              </a:extLst>
            </p:cNvPr>
            <p:cNvSpPr/>
            <p:nvPr/>
          </p:nvSpPr>
          <p:spPr>
            <a:xfrm>
              <a:off x="7293626"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Oval 187">
              <a:extLst>
                <a:ext uri="{FF2B5EF4-FFF2-40B4-BE49-F238E27FC236}">
                  <a16:creationId xmlns:a16="http://schemas.microsoft.com/office/drawing/2014/main" id="{0E19214C-623D-A4DF-23DD-A08EBC33D957}"/>
                </a:ext>
              </a:extLst>
            </p:cNvPr>
            <p:cNvSpPr/>
            <p:nvPr/>
          </p:nvSpPr>
          <p:spPr>
            <a:xfrm>
              <a:off x="7564560"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Oval 188">
              <a:extLst>
                <a:ext uri="{FF2B5EF4-FFF2-40B4-BE49-F238E27FC236}">
                  <a16:creationId xmlns:a16="http://schemas.microsoft.com/office/drawing/2014/main" id="{AF67907B-3E4A-9E03-0880-763F4541B6EC}"/>
                </a:ext>
              </a:extLst>
            </p:cNvPr>
            <p:cNvSpPr/>
            <p:nvPr/>
          </p:nvSpPr>
          <p:spPr>
            <a:xfrm>
              <a:off x="7835494"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4" name="Oval 193">
              <a:extLst>
                <a:ext uri="{FF2B5EF4-FFF2-40B4-BE49-F238E27FC236}">
                  <a16:creationId xmlns:a16="http://schemas.microsoft.com/office/drawing/2014/main" id="{C044D18B-9FB6-67AE-8AD3-B023FC8E80FD}"/>
                </a:ext>
              </a:extLst>
            </p:cNvPr>
            <p:cNvSpPr/>
            <p:nvPr/>
          </p:nvSpPr>
          <p:spPr>
            <a:xfrm>
              <a:off x="8106428"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Oval 194">
              <a:extLst>
                <a:ext uri="{FF2B5EF4-FFF2-40B4-BE49-F238E27FC236}">
                  <a16:creationId xmlns:a16="http://schemas.microsoft.com/office/drawing/2014/main" id="{05A722CC-10F5-D761-890B-EC1E550F80D3}"/>
                </a:ext>
              </a:extLst>
            </p:cNvPr>
            <p:cNvSpPr/>
            <p:nvPr/>
          </p:nvSpPr>
          <p:spPr>
            <a:xfrm>
              <a:off x="6217524"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Oval 195">
              <a:extLst>
                <a:ext uri="{FF2B5EF4-FFF2-40B4-BE49-F238E27FC236}">
                  <a16:creationId xmlns:a16="http://schemas.microsoft.com/office/drawing/2014/main" id="{DFBA1AE5-21CB-D8CA-66EC-5DACF4215F32}"/>
                </a:ext>
              </a:extLst>
            </p:cNvPr>
            <p:cNvSpPr/>
            <p:nvPr/>
          </p:nvSpPr>
          <p:spPr>
            <a:xfrm>
              <a:off x="6488458"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2" name="Oval 201">
              <a:extLst>
                <a:ext uri="{FF2B5EF4-FFF2-40B4-BE49-F238E27FC236}">
                  <a16:creationId xmlns:a16="http://schemas.microsoft.com/office/drawing/2014/main" id="{203AE77A-1935-A19C-8E22-6E9797A89299}"/>
                </a:ext>
              </a:extLst>
            </p:cNvPr>
            <p:cNvSpPr/>
            <p:nvPr/>
          </p:nvSpPr>
          <p:spPr>
            <a:xfrm>
              <a:off x="6759392"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4" name="Oval 203">
              <a:extLst>
                <a:ext uri="{FF2B5EF4-FFF2-40B4-BE49-F238E27FC236}">
                  <a16:creationId xmlns:a16="http://schemas.microsoft.com/office/drawing/2014/main" id="{0839A5BE-BA67-2A6F-4FD6-9248C2E85413}"/>
                </a:ext>
              </a:extLst>
            </p:cNvPr>
            <p:cNvSpPr/>
            <p:nvPr/>
          </p:nvSpPr>
          <p:spPr>
            <a:xfrm>
              <a:off x="7030326"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5" name="Oval 204">
              <a:extLst>
                <a:ext uri="{FF2B5EF4-FFF2-40B4-BE49-F238E27FC236}">
                  <a16:creationId xmlns:a16="http://schemas.microsoft.com/office/drawing/2014/main" id="{5D298B79-59BF-2CD9-0E8C-BF2108EE27D0}"/>
                </a:ext>
              </a:extLst>
            </p:cNvPr>
            <p:cNvSpPr/>
            <p:nvPr/>
          </p:nvSpPr>
          <p:spPr>
            <a:xfrm>
              <a:off x="7293626"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6" name="Oval 205">
              <a:extLst>
                <a:ext uri="{FF2B5EF4-FFF2-40B4-BE49-F238E27FC236}">
                  <a16:creationId xmlns:a16="http://schemas.microsoft.com/office/drawing/2014/main" id="{969EBBD7-E984-E5DB-DC03-BAA0ACBB2358}"/>
                </a:ext>
              </a:extLst>
            </p:cNvPr>
            <p:cNvSpPr/>
            <p:nvPr/>
          </p:nvSpPr>
          <p:spPr>
            <a:xfrm>
              <a:off x="7564560"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7" name="Oval 206">
              <a:extLst>
                <a:ext uri="{FF2B5EF4-FFF2-40B4-BE49-F238E27FC236}">
                  <a16:creationId xmlns:a16="http://schemas.microsoft.com/office/drawing/2014/main" id="{028CF80E-EA8B-0FC4-01F5-006F50777B53}"/>
                </a:ext>
              </a:extLst>
            </p:cNvPr>
            <p:cNvSpPr/>
            <p:nvPr/>
          </p:nvSpPr>
          <p:spPr>
            <a:xfrm>
              <a:off x="7835494"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8" name="Oval 207">
              <a:extLst>
                <a:ext uri="{FF2B5EF4-FFF2-40B4-BE49-F238E27FC236}">
                  <a16:creationId xmlns:a16="http://schemas.microsoft.com/office/drawing/2014/main" id="{EC9BAEC7-2A95-8255-9B8C-1954BCD4F65C}"/>
                </a:ext>
              </a:extLst>
            </p:cNvPr>
            <p:cNvSpPr/>
            <p:nvPr/>
          </p:nvSpPr>
          <p:spPr>
            <a:xfrm>
              <a:off x="8106428"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 name="Oval 208">
              <a:extLst>
                <a:ext uri="{FF2B5EF4-FFF2-40B4-BE49-F238E27FC236}">
                  <a16:creationId xmlns:a16="http://schemas.microsoft.com/office/drawing/2014/main" id="{719EA2B7-3631-568F-22DF-D2A4B863DDBB}"/>
                </a:ext>
              </a:extLst>
            </p:cNvPr>
            <p:cNvSpPr/>
            <p:nvPr/>
          </p:nvSpPr>
          <p:spPr>
            <a:xfrm>
              <a:off x="6217524"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Oval 209">
              <a:extLst>
                <a:ext uri="{FF2B5EF4-FFF2-40B4-BE49-F238E27FC236}">
                  <a16:creationId xmlns:a16="http://schemas.microsoft.com/office/drawing/2014/main" id="{589947A2-FE73-D5CD-62F7-AA6721826308}"/>
                </a:ext>
              </a:extLst>
            </p:cNvPr>
            <p:cNvSpPr/>
            <p:nvPr/>
          </p:nvSpPr>
          <p:spPr>
            <a:xfrm>
              <a:off x="6488458"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 name="Oval 210">
              <a:extLst>
                <a:ext uri="{FF2B5EF4-FFF2-40B4-BE49-F238E27FC236}">
                  <a16:creationId xmlns:a16="http://schemas.microsoft.com/office/drawing/2014/main" id="{6EC32E41-4DEB-2EB1-4FC8-BA92AC2DEBF9}"/>
                </a:ext>
              </a:extLst>
            </p:cNvPr>
            <p:cNvSpPr/>
            <p:nvPr/>
          </p:nvSpPr>
          <p:spPr>
            <a:xfrm>
              <a:off x="6759392"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Oval 211">
              <a:extLst>
                <a:ext uri="{FF2B5EF4-FFF2-40B4-BE49-F238E27FC236}">
                  <a16:creationId xmlns:a16="http://schemas.microsoft.com/office/drawing/2014/main" id="{7F4237B0-A719-45C3-F449-A84F048CC4EB}"/>
                </a:ext>
              </a:extLst>
            </p:cNvPr>
            <p:cNvSpPr/>
            <p:nvPr/>
          </p:nvSpPr>
          <p:spPr>
            <a:xfrm>
              <a:off x="7030326"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Oval 212">
              <a:extLst>
                <a:ext uri="{FF2B5EF4-FFF2-40B4-BE49-F238E27FC236}">
                  <a16:creationId xmlns:a16="http://schemas.microsoft.com/office/drawing/2014/main" id="{311A737D-4AFF-5DA8-1483-0569AD72488F}"/>
                </a:ext>
              </a:extLst>
            </p:cNvPr>
            <p:cNvSpPr/>
            <p:nvPr/>
          </p:nvSpPr>
          <p:spPr>
            <a:xfrm>
              <a:off x="7293626"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Oval 213">
              <a:extLst>
                <a:ext uri="{FF2B5EF4-FFF2-40B4-BE49-F238E27FC236}">
                  <a16:creationId xmlns:a16="http://schemas.microsoft.com/office/drawing/2014/main" id="{BD2D554E-44D8-18DA-518A-287FE58A7E90}"/>
                </a:ext>
              </a:extLst>
            </p:cNvPr>
            <p:cNvSpPr/>
            <p:nvPr/>
          </p:nvSpPr>
          <p:spPr>
            <a:xfrm>
              <a:off x="7564560"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5" name="Oval 214">
              <a:extLst>
                <a:ext uri="{FF2B5EF4-FFF2-40B4-BE49-F238E27FC236}">
                  <a16:creationId xmlns:a16="http://schemas.microsoft.com/office/drawing/2014/main" id="{19D11127-3818-828F-53DC-C389CFE6DEB6}"/>
                </a:ext>
              </a:extLst>
            </p:cNvPr>
            <p:cNvSpPr/>
            <p:nvPr/>
          </p:nvSpPr>
          <p:spPr>
            <a:xfrm>
              <a:off x="7835494"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Oval 215">
              <a:extLst>
                <a:ext uri="{FF2B5EF4-FFF2-40B4-BE49-F238E27FC236}">
                  <a16:creationId xmlns:a16="http://schemas.microsoft.com/office/drawing/2014/main" id="{75F2C91C-0953-77B1-2B16-622BAE295654}"/>
                </a:ext>
              </a:extLst>
            </p:cNvPr>
            <p:cNvSpPr/>
            <p:nvPr/>
          </p:nvSpPr>
          <p:spPr>
            <a:xfrm>
              <a:off x="8106428"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Oval 216">
              <a:extLst>
                <a:ext uri="{FF2B5EF4-FFF2-40B4-BE49-F238E27FC236}">
                  <a16:creationId xmlns:a16="http://schemas.microsoft.com/office/drawing/2014/main" id="{722FFC97-29CA-0700-016B-96A7E35F49AE}"/>
                </a:ext>
              </a:extLst>
            </p:cNvPr>
            <p:cNvSpPr/>
            <p:nvPr/>
          </p:nvSpPr>
          <p:spPr>
            <a:xfrm>
              <a:off x="6217524"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Oval 217">
              <a:extLst>
                <a:ext uri="{FF2B5EF4-FFF2-40B4-BE49-F238E27FC236}">
                  <a16:creationId xmlns:a16="http://schemas.microsoft.com/office/drawing/2014/main" id="{D201341D-30F5-81DF-13EE-F94F410A6983}"/>
                </a:ext>
              </a:extLst>
            </p:cNvPr>
            <p:cNvSpPr/>
            <p:nvPr/>
          </p:nvSpPr>
          <p:spPr>
            <a:xfrm>
              <a:off x="6488458"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Oval 218">
              <a:extLst>
                <a:ext uri="{FF2B5EF4-FFF2-40B4-BE49-F238E27FC236}">
                  <a16:creationId xmlns:a16="http://schemas.microsoft.com/office/drawing/2014/main" id="{BDF8CF23-1B00-5566-F27E-98B446F7A17D}"/>
                </a:ext>
              </a:extLst>
            </p:cNvPr>
            <p:cNvSpPr/>
            <p:nvPr/>
          </p:nvSpPr>
          <p:spPr>
            <a:xfrm>
              <a:off x="6759392"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Oval 219">
              <a:extLst>
                <a:ext uri="{FF2B5EF4-FFF2-40B4-BE49-F238E27FC236}">
                  <a16:creationId xmlns:a16="http://schemas.microsoft.com/office/drawing/2014/main" id="{9FB89590-FBE7-A32B-5150-3CEC90073DF2}"/>
                </a:ext>
              </a:extLst>
            </p:cNvPr>
            <p:cNvSpPr/>
            <p:nvPr/>
          </p:nvSpPr>
          <p:spPr>
            <a:xfrm>
              <a:off x="7030326"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Oval 220">
              <a:extLst>
                <a:ext uri="{FF2B5EF4-FFF2-40B4-BE49-F238E27FC236}">
                  <a16:creationId xmlns:a16="http://schemas.microsoft.com/office/drawing/2014/main" id="{C35A18F9-0C0D-038B-7728-890030C8229C}"/>
                </a:ext>
              </a:extLst>
            </p:cNvPr>
            <p:cNvSpPr/>
            <p:nvPr/>
          </p:nvSpPr>
          <p:spPr>
            <a:xfrm>
              <a:off x="7293626"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2" name="Oval 221">
              <a:extLst>
                <a:ext uri="{FF2B5EF4-FFF2-40B4-BE49-F238E27FC236}">
                  <a16:creationId xmlns:a16="http://schemas.microsoft.com/office/drawing/2014/main" id="{8A869D2E-1FB8-389E-FBD6-D05D51F95ACB}"/>
                </a:ext>
              </a:extLst>
            </p:cNvPr>
            <p:cNvSpPr/>
            <p:nvPr/>
          </p:nvSpPr>
          <p:spPr>
            <a:xfrm>
              <a:off x="7564560"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Oval 222">
              <a:extLst>
                <a:ext uri="{FF2B5EF4-FFF2-40B4-BE49-F238E27FC236}">
                  <a16:creationId xmlns:a16="http://schemas.microsoft.com/office/drawing/2014/main" id="{C1B199DD-EEF4-8468-2F36-358640675D33}"/>
                </a:ext>
              </a:extLst>
            </p:cNvPr>
            <p:cNvSpPr/>
            <p:nvPr/>
          </p:nvSpPr>
          <p:spPr>
            <a:xfrm>
              <a:off x="7835494"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4" name="Oval 223">
              <a:extLst>
                <a:ext uri="{FF2B5EF4-FFF2-40B4-BE49-F238E27FC236}">
                  <a16:creationId xmlns:a16="http://schemas.microsoft.com/office/drawing/2014/main" id="{B1D9CA19-561E-009E-E59C-975465CF830A}"/>
                </a:ext>
              </a:extLst>
            </p:cNvPr>
            <p:cNvSpPr/>
            <p:nvPr/>
          </p:nvSpPr>
          <p:spPr>
            <a:xfrm>
              <a:off x="8106428"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6" name="Group 225">
            <a:extLst>
              <a:ext uri="{FF2B5EF4-FFF2-40B4-BE49-F238E27FC236}">
                <a16:creationId xmlns:a16="http://schemas.microsoft.com/office/drawing/2014/main" id="{78B1A418-09E2-6462-A63B-993D56AAEE0B}"/>
              </a:ext>
            </a:extLst>
          </p:cNvPr>
          <p:cNvGrpSpPr/>
          <p:nvPr/>
        </p:nvGrpSpPr>
        <p:grpSpPr>
          <a:xfrm>
            <a:off x="666412" y="1294156"/>
            <a:ext cx="1797970" cy="953101"/>
            <a:chOff x="6217524" y="4176722"/>
            <a:chExt cx="1797970" cy="953101"/>
          </a:xfrm>
        </p:grpSpPr>
        <p:sp>
          <p:nvSpPr>
            <p:cNvPr id="227" name="Oval 226">
              <a:extLst>
                <a:ext uri="{FF2B5EF4-FFF2-40B4-BE49-F238E27FC236}">
                  <a16:creationId xmlns:a16="http://schemas.microsoft.com/office/drawing/2014/main" id="{A2E10D06-A2BD-E8F5-14E4-A665659B5840}"/>
                </a:ext>
              </a:extLst>
            </p:cNvPr>
            <p:cNvSpPr/>
            <p:nvPr/>
          </p:nvSpPr>
          <p:spPr>
            <a:xfrm>
              <a:off x="6217524"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Oval 227">
              <a:extLst>
                <a:ext uri="{FF2B5EF4-FFF2-40B4-BE49-F238E27FC236}">
                  <a16:creationId xmlns:a16="http://schemas.microsoft.com/office/drawing/2014/main" id="{7E1AA300-B839-9F74-0264-A0DB4F586BC1}"/>
                </a:ext>
              </a:extLst>
            </p:cNvPr>
            <p:cNvSpPr/>
            <p:nvPr/>
          </p:nvSpPr>
          <p:spPr>
            <a:xfrm>
              <a:off x="6488458"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Oval 228">
              <a:extLst>
                <a:ext uri="{FF2B5EF4-FFF2-40B4-BE49-F238E27FC236}">
                  <a16:creationId xmlns:a16="http://schemas.microsoft.com/office/drawing/2014/main" id="{CD81F6DF-02C3-C73E-9770-72E5E14E09C3}"/>
                </a:ext>
              </a:extLst>
            </p:cNvPr>
            <p:cNvSpPr/>
            <p:nvPr/>
          </p:nvSpPr>
          <p:spPr>
            <a:xfrm>
              <a:off x="6759392"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Oval 229">
              <a:extLst>
                <a:ext uri="{FF2B5EF4-FFF2-40B4-BE49-F238E27FC236}">
                  <a16:creationId xmlns:a16="http://schemas.microsoft.com/office/drawing/2014/main" id="{A81304A3-886D-55F5-0545-93B52AFC8D65}"/>
                </a:ext>
              </a:extLst>
            </p:cNvPr>
            <p:cNvSpPr/>
            <p:nvPr/>
          </p:nvSpPr>
          <p:spPr>
            <a:xfrm>
              <a:off x="7030326"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1" name="Oval 230">
              <a:extLst>
                <a:ext uri="{FF2B5EF4-FFF2-40B4-BE49-F238E27FC236}">
                  <a16:creationId xmlns:a16="http://schemas.microsoft.com/office/drawing/2014/main" id="{0C07742C-58FB-8D82-6383-DCF1A5EFF585}"/>
                </a:ext>
              </a:extLst>
            </p:cNvPr>
            <p:cNvSpPr/>
            <p:nvPr/>
          </p:nvSpPr>
          <p:spPr>
            <a:xfrm>
              <a:off x="7293626"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2" name="Oval 231">
              <a:extLst>
                <a:ext uri="{FF2B5EF4-FFF2-40B4-BE49-F238E27FC236}">
                  <a16:creationId xmlns:a16="http://schemas.microsoft.com/office/drawing/2014/main" id="{22ED28A0-BC59-AF4A-F784-C7C7AD9A961D}"/>
                </a:ext>
              </a:extLst>
            </p:cNvPr>
            <p:cNvSpPr/>
            <p:nvPr/>
          </p:nvSpPr>
          <p:spPr>
            <a:xfrm>
              <a:off x="7564560"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3" name="Oval 232">
              <a:extLst>
                <a:ext uri="{FF2B5EF4-FFF2-40B4-BE49-F238E27FC236}">
                  <a16:creationId xmlns:a16="http://schemas.microsoft.com/office/drawing/2014/main" id="{F3C6CDEA-7D13-E0F0-DCDA-1DAC4156DE31}"/>
                </a:ext>
              </a:extLst>
            </p:cNvPr>
            <p:cNvSpPr/>
            <p:nvPr/>
          </p:nvSpPr>
          <p:spPr>
            <a:xfrm>
              <a:off x="7835494"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5" name="Oval 234">
              <a:extLst>
                <a:ext uri="{FF2B5EF4-FFF2-40B4-BE49-F238E27FC236}">
                  <a16:creationId xmlns:a16="http://schemas.microsoft.com/office/drawing/2014/main" id="{569499C8-A9C2-B80F-7360-1FF69C7EDE4C}"/>
                </a:ext>
              </a:extLst>
            </p:cNvPr>
            <p:cNvSpPr/>
            <p:nvPr/>
          </p:nvSpPr>
          <p:spPr>
            <a:xfrm>
              <a:off x="6217524"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6" name="Oval 235">
              <a:extLst>
                <a:ext uri="{FF2B5EF4-FFF2-40B4-BE49-F238E27FC236}">
                  <a16:creationId xmlns:a16="http://schemas.microsoft.com/office/drawing/2014/main" id="{3171A2AB-EDB6-3DF2-2250-EC9D1490B25F}"/>
                </a:ext>
              </a:extLst>
            </p:cNvPr>
            <p:cNvSpPr/>
            <p:nvPr/>
          </p:nvSpPr>
          <p:spPr>
            <a:xfrm>
              <a:off x="6488458"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7" name="Oval 236">
              <a:extLst>
                <a:ext uri="{FF2B5EF4-FFF2-40B4-BE49-F238E27FC236}">
                  <a16:creationId xmlns:a16="http://schemas.microsoft.com/office/drawing/2014/main" id="{EA54D543-1CDA-BA41-15BC-F922144E72F5}"/>
                </a:ext>
              </a:extLst>
            </p:cNvPr>
            <p:cNvSpPr/>
            <p:nvPr/>
          </p:nvSpPr>
          <p:spPr>
            <a:xfrm>
              <a:off x="6759392"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Oval 237">
              <a:extLst>
                <a:ext uri="{FF2B5EF4-FFF2-40B4-BE49-F238E27FC236}">
                  <a16:creationId xmlns:a16="http://schemas.microsoft.com/office/drawing/2014/main" id="{23A6C56A-649D-FC31-52FE-5608DED6B7EF}"/>
                </a:ext>
              </a:extLst>
            </p:cNvPr>
            <p:cNvSpPr/>
            <p:nvPr/>
          </p:nvSpPr>
          <p:spPr>
            <a:xfrm>
              <a:off x="7030326"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9" name="Oval 238">
              <a:extLst>
                <a:ext uri="{FF2B5EF4-FFF2-40B4-BE49-F238E27FC236}">
                  <a16:creationId xmlns:a16="http://schemas.microsoft.com/office/drawing/2014/main" id="{E32DC03A-FEBF-24A5-3656-07F8C863C678}"/>
                </a:ext>
              </a:extLst>
            </p:cNvPr>
            <p:cNvSpPr/>
            <p:nvPr/>
          </p:nvSpPr>
          <p:spPr>
            <a:xfrm>
              <a:off x="7293626"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0" name="Oval 239">
              <a:extLst>
                <a:ext uri="{FF2B5EF4-FFF2-40B4-BE49-F238E27FC236}">
                  <a16:creationId xmlns:a16="http://schemas.microsoft.com/office/drawing/2014/main" id="{E40BAA0B-F88B-F013-EBB1-EE51C0ACCADA}"/>
                </a:ext>
              </a:extLst>
            </p:cNvPr>
            <p:cNvSpPr/>
            <p:nvPr/>
          </p:nvSpPr>
          <p:spPr>
            <a:xfrm>
              <a:off x="7564560"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1" name="Oval 240">
              <a:extLst>
                <a:ext uri="{FF2B5EF4-FFF2-40B4-BE49-F238E27FC236}">
                  <a16:creationId xmlns:a16="http://schemas.microsoft.com/office/drawing/2014/main" id="{7E050E0C-46BF-E81E-2768-1BBA05AE6C7F}"/>
                </a:ext>
              </a:extLst>
            </p:cNvPr>
            <p:cNvSpPr/>
            <p:nvPr/>
          </p:nvSpPr>
          <p:spPr>
            <a:xfrm>
              <a:off x="7835494"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3" name="Oval 242">
              <a:extLst>
                <a:ext uri="{FF2B5EF4-FFF2-40B4-BE49-F238E27FC236}">
                  <a16:creationId xmlns:a16="http://schemas.microsoft.com/office/drawing/2014/main" id="{318A4955-E49A-9E00-E93E-485CA4B2919F}"/>
                </a:ext>
              </a:extLst>
            </p:cNvPr>
            <p:cNvSpPr/>
            <p:nvPr/>
          </p:nvSpPr>
          <p:spPr>
            <a:xfrm>
              <a:off x="6217524"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Oval 243">
              <a:extLst>
                <a:ext uri="{FF2B5EF4-FFF2-40B4-BE49-F238E27FC236}">
                  <a16:creationId xmlns:a16="http://schemas.microsoft.com/office/drawing/2014/main" id="{AADB1E71-1E8D-7F9A-8590-0828930E398B}"/>
                </a:ext>
              </a:extLst>
            </p:cNvPr>
            <p:cNvSpPr/>
            <p:nvPr/>
          </p:nvSpPr>
          <p:spPr>
            <a:xfrm>
              <a:off x="6488458"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5" name="Oval 244">
              <a:extLst>
                <a:ext uri="{FF2B5EF4-FFF2-40B4-BE49-F238E27FC236}">
                  <a16:creationId xmlns:a16="http://schemas.microsoft.com/office/drawing/2014/main" id="{1610C66E-9CCD-63D1-1BB0-FAA9C90E57B3}"/>
                </a:ext>
              </a:extLst>
            </p:cNvPr>
            <p:cNvSpPr/>
            <p:nvPr/>
          </p:nvSpPr>
          <p:spPr>
            <a:xfrm>
              <a:off x="6759392"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6" name="Oval 245">
              <a:extLst>
                <a:ext uri="{FF2B5EF4-FFF2-40B4-BE49-F238E27FC236}">
                  <a16:creationId xmlns:a16="http://schemas.microsoft.com/office/drawing/2014/main" id="{AE4796DE-919F-07E4-7854-6EF77EB91458}"/>
                </a:ext>
              </a:extLst>
            </p:cNvPr>
            <p:cNvSpPr/>
            <p:nvPr/>
          </p:nvSpPr>
          <p:spPr>
            <a:xfrm>
              <a:off x="7030326"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7" name="Oval 246">
              <a:extLst>
                <a:ext uri="{FF2B5EF4-FFF2-40B4-BE49-F238E27FC236}">
                  <a16:creationId xmlns:a16="http://schemas.microsoft.com/office/drawing/2014/main" id="{5E02C32B-D5C1-9493-0FC1-566319EB3EF6}"/>
                </a:ext>
              </a:extLst>
            </p:cNvPr>
            <p:cNvSpPr/>
            <p:nvPr/>
          </p:nvSpPr>
          <p:spPr>
            <a:xfrm>
              <a:off x="7293626"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Oval 247">
              <a:extLst>
                <a:ext uri="{FF2B5EF4-FFF2-40B4-BE49-F238E27FC236}">
                  <a16:creationId xmlns:a16="http://schemas.microsoft.com/office/drawing/2014/main" id="{EF92F469-0622-3667-DFE3-F324B999ADC1}"/>
                </a:ext>
              </a:extLst>
            </p:cNvPr>
            <p:cNvSpPr/>
            <p:nvPr/>
          </p:nvSpPr>
          <p:spPr>
            <a:xfrm>
              <a:off x="7564560"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9" name="Oval 248">
              <a:extLst>
                <a:ext uri="{FF2B5EF4-FFF2-40B4-BE49-F238E27FC236}">
                  <a16:creationId xmlns:a16="http://schemas.microsoft.com/office/drawing/2014/main" id="{6FD5B8C0-5149-01EF-AC63-87369E8A8DB1}"/>
                </a:ext>
              </a:extLst>
            </p:cNvPr>
            <p:cNvSpPr/>
            <p:nvPr/>
          </p:nvSpPr>
          <p:spPr>
            <a:xfrm>
              <a:off x="7835494"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Oval 250">
              <a:extLst>
                <a:ext uri="{FF2B5EF4-FFF2-40B4-BE49-F238E27FC236}">
                  <a16:creationId xmlns:a16="http://schemas.microsoft.com/office/drawing/2014/main" id="{8A006D37-2DCD-632D-ABA0-F77AD12103EF}"/>
                </a:ext>
              </a:extLst>
            </p:cNvPr>
            <p:cNvSpPr/>
            <p:nvPr/>
          </p:nvSpPr>
          <p:spPr>
            <a:xfrm>
              <a:off x="6217524"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2" name="Oval 251">
              <a:extLst>
                <a:ext uri="{FF2B5EF4-FFF2-40B4-BE49-F238E27FC236}">
                  <a16:creationId xmlns:a16="http://schemas.microsoft.com/office/drawing/2014/main" id="{CCBD6DA7-BAF7-D5D1-038F-22FB1C40A887}"/>
                </a:ext>
              </a:extLst>
            </p:cNvPr>
            <p:cNvSpPr/>
            <p:nvPr/>
          </p:nvSpPr>
          <p:spPr>
            <a:xfrm>
              <a:off x="6488458"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Oval 252">
              <a:extLst>
                <a:ext uri="{FF2B5EF4-FFF2-40B4-BE49-F238E27FC236}">
                  <a16:creationId xmlns:a16="http://schemas.microsoft.com/office/drawing/2014/main" id="{D092F786-1919-ED7A-F298-34D9DB29FEBA}"/>
                </a:ext>
              </a:extLst>
            </p:cNvPr>
            <p:cNvSpPr/>
            <p:nvPr/>
          </p:nvSpPr>
          <p:spPr>
            <a:xfrm>
              <a:off x="6759392"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4" name="Oval 253">
              <a:extLst>
                <a:ext uri="{FF2B5EF4-FFF2-40B4-BE49-F238E27FC236}">
                  <a16:creationId xmlns:a16="http://schemas.microsoft.com/office/drawing/2014/main" id="{CE394387-564C-1F53-BB41-3BC75C051689}"/>
                </a:ext>
              </a:extLst>
            </p:cNvPr>
            <p:cNvSpPr/>
            <p:nvPr/>
          </p:nvSpPr>
          <p:spPr>
            <a:xfrm>
              <a:off x="7030326"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Oval 254">
              <a:extLst>
                <a:ext uri="{FF2B5EF4-FFF2-40B4-BE49-F238E27FC236}">
                  <a16:creationId xmlns:a16="http://schemas.microsoft.com/office/drawing/2014/main" id="{0543B935-178A-B26F-7AA1-C83EB84A736C}"/>
                </a:ext>
              </a:extLst>
            </p:cNvPr>
            <p:cNvSpPr/>
            <p:nvPr/>
          </p:nvSpPr>
          <p:spPr>
            <a:xfrm>
              <a:off x="7293626"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6" name="Oval 255">
              <a:extLst>
                <a:ext uri="{FF2B5EF4-FFF2-40B4-BE49-F238E27FC236}">
                  <a16:creationId xmlns:a16="http://schemas.microsoft.com/office/drawing/2014/main" id="{79AF8037-F3E1-4C9C-8816-9D7C3279BB1F}"/>
                </a:ext>
              </a:extLst>
            </p:cNvPr>
            <p:cNvSpPr/>
            <p:nvPr/>
          </p:nvSpPr>
          <p:spPr>
            <a:xfrm>
              <a:off x="7564560"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7" name="Oval 256">
              <a:extLst>
                <a:ext uri="{FF2B5EF4-FFF2-40B4-BE49-F238E27FC236}">
                  <a16:creationId xmlns:a16="http://schemas.microsoft.com/office/drawing/2014/main" id="{3336BE31-D52D-6B3F-3E79-AA0883805531}"/>
                </a:ext>
              </a:extLst>
            </p:cNvPr>
            <p:cNvSpPr/>
            <p:nvPr/>
          </p:nvSpPr>
          <p:spPr>
            <a:xfrm>
              <a:off x="7835494"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1" name="Group 330">
            <a:extLst>
              <a:ext uri="{FF2B5EF4-FFF2-40B4-BE49-F238E27FC236}">
                <a16:creationId xmlns:a16="http://schemas.microsoft.com/office/drawing/2014/main" id="{163ECA46-3723-C61D-6021-C8257ED9D4FB}"/>
              </a:ext>
            </a:extLst>
          </p:cNvPr>
          <p:cNvGrpSpPr/>
          <p:nvPr/>
        </p:nvGrpSpPr>
        <p:grpSpPr>
          <a:xfrm>
            <a:off x="664335" y="4193025"/>
            <a:ext cx="2339838" cy="953101"/>
            <a:chOff x="6849889" y="1728178"/>
            <a:chExt cx="2339838" cy="953101"/>
          </a:xfrm>
        </p:grpSpPr>
        <p:sp>
          <p:nvSpPr>
            <p:cNvPr id="115" name="Oval 114">
              <a:extLst>
                <a:ext uri="{FF2B5EF4-FFF2-40B4-BE49-F238E27FC236}">
                  <a16:creationId xmlns:a16="http://schemas.microsoft.com/office/drawing/2014/main" id="{F1A0D16C-58B2-66AA-1020-8FEAEF40667A}"/>
                </a:ext>
              </a:extLst>
            </p:cNvPr>
            <p:cNvSpPr/>
            <p:nvPr/>
          </p:nvSpPr>
          <p:spPr>
            <a:xfrm>
              <a:off x="6849889" y="172817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Oval 165">
              <a:extLst>
                <a:ext uri="{FF2B5EF4-FFF2-40B4-BE49-F238E27FC236}">
                  <a16:creationId xmlns:a16="http://schemas.microsoft.com/office/drawing/2014/main" id="{44B99D08-BCCB-082F-8B84-BA77268F78FA}"/>
                </a:ext>
              </a:extLst>
            </p:cNvPr>
            <p:cNvSpPr/>
            <p:nvPr/>
          </p:nvSpPr>
          <p:spPr>
            <a:xfrm>
              <a:off x="7120823" y="172817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Oval 170">
              <a:extLst>
                <a:ext uri="{FF2B5EF4-FFF2-40B4-BE49-F238E27FC236}">
                  <a16:creationId xmlns:a16="http://schemas.microsoft.com/office/drawing/2014/main" id="{51EE3C34-7928-A83D-4996-1956652328CD}"/>
                </a:ext>
              </a:extLst>
            </p:cNvPr>
            <p:cNvSpPr/>
            <p:nvPr/>
          </p:nvSpPr>
          <p:spPr>
            <a:xfrm>
              <a:off x="7391757" y="172817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Oval 171">
              <a:extLst>
                <a:ext uri="{FF2B5EF4-FFF2-40B4-BE49-F238E27FC236}">
                  <a16:creationId xmlns:a16="http://schemas.microsoft.com/office/drawing/2014/main" id="{22091910-1901-17AC-EA55-A7B829082076}"/>
                </a:ext>
              </a:extLst>
            </p:cNvPr>
            <p:cNvSpPr/>
            <p:nvPr/>
          </p:nvSpPr>
          <p:spPr>
            <a:xfrm>
              <a:off x="7662691" y="172817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Oval 172">
              <a:extLst>
                <a:ext uri="{FF2B5EF4-FFF2-40B4-BE49-F238E27FC236}">
                  <a16:creationId xmlns:a16="http://schemas.microsoft.com/office/drawing/2014/main" id="{E01B1712-1426-ECB7-DBEF-D76F940C3921}"/>
                </a:ext>
              </a:extLst>
            </p:cNvPr>
            <p:cNvSpPr/>
            <p:nvPr/>
          </p:nvSpPr>
          <p:spPr>
            <a:xfrm>
              <a:off x="7925991" y="172817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Oval 173">
              <a:extLst>
                <a:ext uri="{FF2B5EF4-FFF2-40B4-BE49-F238E27FC236}">
                  <a16:creationId xmlns:a16="http://schemas.microsoft.com/office/drawing/2014/main" id="{EFA941CB-1517-4FE5-B573-75C96BF980A6}"/>
                </a:ext>
              </a:extLst>
            </p:cNvPr>
            <p:cNvSpPr/>
            <p:nvPr/>
          </p:nvSpPr>
          <p:spPr>
            <a:xfrm>
              <a:off x="8196925" y="172817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Oval 176">
              <a:extLst>
                <a:ext uri="{FF2B5EF4-FFF2-40B4-BE49-F238E27FC236}">
                  <a16:creationId xmlns:a16="http://schemas.microsoft.com/office/drawing/2014/main" id="{1248D851-590D-4274-7BD6-4382EF098285}"/>
                </a:ext>
              </a:extLst>
            </p:cNvPr>
            <p:cNvSpPr/>
            <p:nvPr/>
          </p:nvSpPr>
          <p:spPr>
            <a:xfrm>
              <a:off x="8467859" y="172817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Oval 178">
              <a:extLst>
                <a:ext uri="{FF2B5EF4-FFF2-40B4-BE49-F238E27FC236}">
                  <a16:creationId xmlns:a16="http://schemas.microsoft.com/office/drawing/2014/main" id="{A4FB8C4C-36F5-B542-640F-A4C844EBF77B}"/>
                </a:ext>
              </a:extLst>
            </p:cNvPr>
            <p:cNvSpPr/>
            <p:nvPr/>
          </p:nvSpPr>
          <p:spPr>
            <a:xfrm>
              <a:off x="8738793" y="172817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a:extLst>
                <a:ext uri="{FF2B5EF4-FFF2-40B4-BE49-F238E27FC236}">
                  <a16:creationId xmlns:a16="http://schemas.microsoft.com/office/drawing/2014/main" id="{8ACE7067-ABEB-7BAF-89E6-7A183F0DDD76}"/>
                </a:ext>
              </a:extLst>
            </p:cNvPr>
            <p:cNvSpPr/>
            <p:nvPr/>
          </p:nvSpPr>
          <p:spPr>
            <a:xfrm>
              <a:off x="6849889" y="19796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a:extLst>
                <a:ext uri="{FF2B5EF4-FFF2-40B4-BE49-F238E27FC236}">
                  <a16:creationId xmlns:a16="http://schemas.microsoft.com/office/drawing/2014/main" id="{48A66CDA-3654-37BC-706B-37999A37FC67}"/>
                </a:ext>
              </a:extLst>
            </p:cNvPr>
            <p:cNvSpPr/>
            <p:nvPr/>
          </p:nvSpPr>
          <p:spPr>
            <a:xfrm>
              <a:off x="7120823" y="19796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Oval 97">
              <a:extLst>
                <a:ext uri="{FF2B5EF4-FFF2-40B4-BE49-F238E27FC236}">
                  <a16:creationId xmlns:a16="http://schemas.microsoft.com/office/drawing/2014/main" id="{FCFA1294-BD24-2F41-1DD5-626A78A55C5F}"/>
                </a:ext>
              </a:extLst>
            </p:cNvPr>
            <p:cNvSpPr/>
            <p:nvPr/>
          </p:nvSpPr>
          <p:spPr>
            <a:xfrm>
              <a:off x="7391757" y="19796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a:extLst>
                <a:ext uri="{FF2B5EF4-FFF2-40B4-BE49-F238E27FC236}">
                  <a16:creationId xmlns:a16="http://schemas.microsoft.com/office/drawing/2014/main" id="{F052F4CA-22BE-2292-6ABB-68AB2E16A63F}"/>
                </a:ext>
              </a:extLst>
            </p:cNvPr>
            <p:cNvSpPr/>
            <p:nvPr/>
          </p:nvSpPr>
          <p:spPr>
            <a:xfrm>
              <a:off x="7662691" y="19796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a:extLst>
                <a:ext uri="{FF2B5EF4-FFF2-40B4-BE49-F238E27FC236}">
                  <a16:creationId xmlns:a16="http://schemas.microsoft.com/office/drawing/2014/main" id="{D0C870B0-6380-82C9-BF15-EF5DC064C7DC}"/>
                </a:ext>
              </a:extLst>
            </p:cNvPr>
            <p:cNvSpPr/>
            <p:nvPr/>
          </p:nvSpPr>
          <p:spPr>
            <a:xfrm>
              <a:off x="7925991" y="19796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Oval 102">
              <a:extLst>
                <a:ext uri="{FF2B5EF4-FFF2-40B4-BE49-F238E27FC236}">
                  <a16:creationId xmlns:a16="http://schemas.microsoft.com/office/drawing/2014/main" id="{EA3F13AB-26F2-7406-AE24-78B34BAAA2C4}"/>
                </a:ext>
              </a:extLst>
            </p:cNvPr>
            <p:cNvSpPr/>
            <p:nvPr/>
          </p:nvSpPr>
          <p:spPr>
            <a:xfrm>
              <a:off x="8196925" y="19796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Oval 103">
              <a:extLst>
                <a:ext uri="{FF2B5EF4-FFF2-40B4-BE49-F238E27FC236}">
                  <a16:creationId xmlns:a16="http://schemas.microsoft.com/office/drawing/2014/main" id="{8BAABC5F-D024-5418-98D3-E31493BBBC39}"/>
                </a:ext>
              </a:extLst>
            </p:cNvPr>
            <p:cNvSpPr/>
            <p:nvPr/>
          </p:nvSpPr>
          <p:spPr>
            <a:xfrm>
              <a:off x="8467859" y="19796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Oval 104">
              <a:extLst>
                <a:ext uri="{FF2B5EF4-FFF2-40B4-BE49-F238E27FC236}">
                  <a16:creationId xmlns:a16="http://schemas.microsoft.com/office/drawing/2014/main" id="{0A3723A2-9EFE-97FB-76AD-8C523BF2ED47}"/>
                </a:ext>
              </a:extLst>
            </p:cNvPr>
            <p:cNvSpPr/>
            <p:nvPr/>
          </p:nvSpPr>
          <p:spPr>
            <a:xfrm>
              <a:off x="8738793" y="19796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a:extLst>
                <a:ext uri="{FF2B5EF4-FFF2-40B4-BE49-F238E27FC236}">
                  <a16:creationId xmlns:a16="http://schemas.microsoft.com/office/drawing/2014/main" id="{4D4DC4FC-4714-6C72-4821-682E37A5F45C}"/>
                </a:ext>
              </a:extLst>
            </p:cNvPr>
            <p:cNvSpPr/>
            <p:nvPr/>
          </p:nvSpPr>
          <p:spPr>
            <a:xfrm>
              <a:off x="6849889" y="25012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a:extLst>
                <a:ext uri="{FF2B5EF4-FFF2-40B4-BE49-F238E27FC236}">
                  <a16:creationId xmlns:a16="http://schemas.microsoft.com/office/drawing/2014/main" id="{18D94FBC-4558-AA72-DEC0-25143E36B5E9}"/>
                </a:ext>
              </a:extLst>
            </p:cNvPr>
            <p:cNvSpPr/>
            <p:nvPr/>
          </p:nvSpPr>
          <p:spPr>
            <a:xfrm>
              <a:off x="7120823" y="25012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a:extLst>
                <a:ext uri="{FF2B5EF4-FFF2-40B4-BE49-F238E27FC236}">
                  <a16:creationId xmlns:a16="http://schemas.microsoft.com/office/drawing/2014/main" id="{689D47CB-FACD-D75E-3755-0D424832CE9C}"/>
                </a:ext>
              </a:extLst>
            </p:cNvPr>
            <p:cNvSpPr/>
            <p:nvPr/>
          </p:nvSpPr>
          <p:spPr>
            <a:xfrm>
              <a:off x="7391757" y="25012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a:extLst>
                <a:ext uri="{FF2B5EF4-FFF2-40B4-BE49-F238E27FC236}">
                  <a16:creationId xmlns:a16="http://schemas.microsoft.com/office/drawing/2014/main" id="{481DE846-590C-157A-D786-5F3923FA6309}"/>
                </a:ext>
              </a:extLst>
            </p:cNvPr>
            <p:cNvSpPr/>
            <p:nvPr/>
          </p:nvSpPr>
          <p:spPr>
            <a:xfrm>
              <a:off x="7662691" y="25012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B4229E49-B887-7DEA-B64A-8CF2F472E41D}"/>
                </a:ext>
              </a:extLst>
            </p:cNvPr>
            <p:cNvSpPr/>
            <p:nvPr/>
          </p:nvSpPr>
          <p:spPr>
            <a:xfrm>
              <a:off x="7925991" y="25012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a:extLst>
                <a:ext uri="{FF2B5EF4-FFF2-40B4-BE49-F238E27FC236}">
                  <a16:creationId xmlns:a16="http://schemas.microsoft.com/office/drawing/2014/main" id="{E6BD1519-62D7-7791-8726-CB532910B813}"/>
                </a:ext>
              </a:extLst>
            </p:cNvPr>
            <p:cNvSpPr/>
            <p:nvPr/>
          </p:nvSpPr>
          <p:spPr>
            <a:xfrm>
              <a:off x="8196925" y="25012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a:extLst>
                <a:ext uri="{FF2B5EF4-FFF2-40B4-BE49-F238E27FC236}">
                  <a16:creationId xmlns:a16="http://schemas.microsoft.com/office/drawing/2014/main" id="{46214BD6-E696-43F1-1663-6D95800ADECB}"/>
                </a:ext>
              </a:extLst>
            </p:cNvPr>
            <p:cNvSpPr/>
            <p:nvPr/>
          </p:nvSpPr>
          <p:spPr>
            <a:xfrm>
              <a:off x="8467859" y="25012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a:extLst>
                <a:ext uri="{FF2B5EF4-FFF2-40B4-BE49-F238E27FC236}">
                  <a16:creationId xmlns:a16="http://schemas.microsoft.com/office/drawing/2014/main" id="{15B75CED-CFFA-F901-2004-32E9C9E28E7C}"/>
                </a:ext>
              </a:extLst>
            </p:cNvPr>
            <p:cNvSpPr/>
            <p:nvPr/>
          </p:nvSpPr>
          <p:spPr>
            <a:xfrm>
              <a:off x="8738793" y="25012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Oval 79">
              <a:extLst>
                <a:ext uri="{FF2B5EF4-FFF2-40B4-BE49-F238E27FC236}">
                  <a16:creationId xmlns:a16="http://schemas.microsoft.com/office/drawing/2014/main" id="{58BB8294-5427-2977-D485-78CD0A434D27}"/>
                </a:ext>
              </a:extLst>
            </p:cNvPr>
            <p:cNvSpPr/>
            <p:nvPr/>
          </p:nvSpPr>
          <p:spPr>
            <a:xfrm>
              <a:off x="6849889" y="223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Oval 80">
              <a:extLst>
                <a:ext uri="{FF2B5EF4-FFF2-40B4-BE49-F238E27FC236}">
                  <a16:creationId xmlns:a16="http://schemas.microsoft.com/office/drawing/2014/main" id="{4F1D9D16-4F01-763C-31B3-DBCECF37AC95}"/>
                </a:ext>
              </a:extLst>
            </p:cNvPr>
            <p:cNvSpPr/>
            <p:nvPr/>
          </p:nvSpPr>
          <p:spPr>
            <a:xfrm>
              <a:off x="7120823" y="223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a:extLst>
                <a:ext uri="{FF2B5EF4-FFF2-40B4-BE49-F238E27FC236}">
                  <a16:creationId xmlns:a16="http://schemas.microsoft.com/office/drawing/2014/main" id="{FCFB1F03-8869-1A0E-3C70-7407E291EE14}"/>
                </a:ext>
              </a:extLst>
            </p:cNvPr>
            <p:cNvSpPr/>
            <p:nvPr/>
          </p:nvSpPr>
          <p:spPr>
            <a:xfrm>
              <a:off x="7391757" y="223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E090B3ED-0958-F9CA-FB51-CE2EE49B8D3A}"/>
                </a:ext>
              </a:extLst>
            </p:cNvPr>
            <p:cNvSpPr/>
            <p:nvPr/>
          </p:nvSpPr>
          <p:spPr>
            <a:xfrm>
              <a:off x="7662691" y="223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67DA4CED-9FF6-9E2D-103C-C929BF496A98}"/>
                </a:ext>
              </a:extLst>
            </p:cNvPr>
            <p:cNvSpPr/>
            <p:nvPr/>
          </p:nvSpPr>
          <p:spPr>
            <a:xfrm>
              <a:off x="7925991" y="223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a:extLst>
                <a:ext uri="{FF2B5EF4-FFF2-40B4-BE49-F238E27FC236}">
                  <a16:creationId xmlns:a16="http://schemas.microsoft.com/office/drawing/2014/main" id="{E2AACAE0-77D5-449C-5ACB-08B56C25272C}"/>
                </a:ext>
              </a:extLst>
            </p:cNvPr>
            <p:cNvSpPr/>
            <p:nvPr/>
          </p:nvSpPr>
          <p:spPr>
            <a:xfrm>
              <a:off x="8196925" y="223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a:extLst>
                <a:ext uri="{FF2B5EF4-FFF2-40B4-BE49-F238E27FC236}">
                  <a16:creationId xmlns:a16="http://schemas.microsoft.com/office/drawing/2014/main" id="{468BDFBD-2F80-E40F-8D72-343FB964D243}"/>
                </a:ext>
              </a:extLst>
            </p:cNvPr>
            <p:cNvSpPr/>
            <p:nvPr/>
          </p:nvSpPr>
          <p:spPr>
            <a:xfrm>
              <a:off x="8467859" y="223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a:extLst>
                <a:ext uri="{FF2B5EF4-FFF2-40B4-BE49-F238E27FC236}">
                  <a16:creationId xmlns:a16="http://schemas.microsoft.com/office/drawing/2014/main" id="{33BA3E81-88DC-83F5-0C1A-6C9890906FE2}"/>
                </a:ext>
              </a:extLst>
            </p:cNvPr>
            <p:cNvSpPr/>
            <p:nvPr/>
          </p:nvSpPr>
          <p:spPr>
            <a:xfrm>
              <a:off x="8738793" y="223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4" name="Oval 293">
              <a:extLst>
                <a:ext uri="{FF2B5EF4-FFF2-40B4-BE49-F238E27FC236}">
                  <a16:creationId xmlns:a16="http://schemas.microsoft.com/office/drawing/2014/main" id="{798196C1-1BD1-BD21-F890-8552D57F2521}"/>
                </a:ext>
              </a:extLst>
            </p:cNvPr>
            <p:cNvSpPr/>
            <p:nvPr/>
          </p:nvSpPr>
          <p:spPr>
            <a:xfrm>
              <a:off x="9009727" y="172817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5" name="Oval 294">
              <a:extLst>
                <a:ext uri="{FF2B5EF4-FFF2-40B4-BE49-F238E27FC236}">
                  <a16:creationId xmlns:a16="http://schemas.microsoft.com/office/drawing/2014/main" id="{C60704E0-270F-3BD0-1165-A01448223B57}"/>
                </a:ext>
              </a:extLst>
            </p:cNvPr>
            <p:cNvSpPr/>
            <p:nvPr/>
          </p:nvSpPr>
          <p:spPr>
            <a:xfrm>
              <a:off x="9009727" y="19796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6" name="Oval 295">
              <a:extLst>
                <a:ext uri="{FF2B5EF4-FFF2-40B4-BE49-F238E27FC236}">
                  <a16:creationId xmlns:a16="http://schemas.microsoft.com/office/drawing/2014/main" id="{2F231FE9-8B84-C2A6-0447-680F9339EA7D}"/>
                </a:ext>
              </a:extLst>
            </p:cNvPr>
            <p:cNvSpPr/>
            <p:nvPr/>
          </p:nvSpPr>
          <p:spPr>
            <a:xfrm>
              <a:off x="9009727" y="25012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7" name="Oval 296">
              <a:extLst>
                <a:ext uri="{FF2B5EF4-FFF2-40B4-BE49-F238E27FC236}">
                  <a16:creationId xmlns:a16="http://schemas.microsoft.com/office/drawing/2014/main" id="{D9174DBA-4796-64C9-8FC3-8E9F4C2D5CB4}"/>
                </a:ext>
              </a:extLst>
            </p:cNvPr>
            <p:cNvSpPr/>
            <p:nvPr/>
          </p:nvSpPr>
          <p:spPr>
            <a:xfrm>
              <a:off x="9009727" y="223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8" name="Group 297">
            <a:extLst>
              <a:ext uri="{FF2B5EF4-FFF2-40B4-BE49-F238E27FC236}">
                <a16:creationId xmlns:a16="http://schemas.microsoft.com/office/drawing/2014/main" id="{0A304537-1618-5727-7676-49CE698FC2C0}"/>
              </a:ext>
            </a:extLst>
          </p:cNvPr>
          <p:cNvGrpSpPr/>
          <p:nvPr/>
        </p:nvGrpSpPr>
        <p:grpSpPr>
          <a:xfrm>
            <a:off x="4250327" y="2800606"/>
            <a:ext cx="2068904" cy="953101"/>
            <a:chOff x="6217524" y="4176722"/>
            <a:chExt cx="2068904" cy="953101"/>
          </a:xfrm>
        </p:grpSpPr>
        <p:sp>
          <p:nvSpPr>
            <p:cNvPr id="299" name="Oval 298">
              <a:extLst>
                <a:ext uri="{FF2B5EF4-FFF2-40B4-BE49-F238E27FC236}">
                  <a16:creationId xmlns:a16="http://schemas.microsoft.com/office/drawing/2014/main" id="{DA0EDA1A-81FF-5616-7834-5A57264FE6D5}"/>
                </a:ext>
              </a:extLst>
            </p:cNvPr>
            <p:cNvSpPr/>
            <p:nvPr/>
          </p:nvSpPr>
          <p:spPr>
            <a:xfrm>
              <a:off x="6217524"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0" name="Oval 299">
              <a:extLst>
                <a:ext uri="{FF2B5EF4-FFF2-40B4-BE49-F238E27FC236}">
                  <a16:creationId xmlns:a16="http://schemas.microsoft.com/office/drawing/2014/main" id="{4B73D7CA-EC8F-686A-1627-5DD2D5245A70}"/>
                </a:ext>
              </a:extLst>
            </p:cNvPr>
            <p:cNvSpPr/>
            <p:nvPr/>
          </p:nvSpPr>
          <p:spPr>
            <a:xfrm>
              <a:off x="6488458"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1" name="Oval 300">
              <a:extLst>
                <a:ext uri="{FF2B5EF4-FFF2-40B4-BE49-F238E27FC236}">
                  <a16:creationId xmlns:a16="http://schemas.microsoft.com/office/drawing/2014/main" id="{8D4B94B9-61E3-C4F1-4527-31797CCD8F3B}"/>
                </a:ext>
              </a:extLst>
            </p:cNvPr>
            <p:cNvSpPr/>
            <p:nvPr/>
          </p:nvSpPr>
          <p:spPr>
            <a:xfrm>
              <a:off x="6759392"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2" name="Oval 301">
              <a:extLst>
                <a:ext uri="{FF2B5EF4-FFF2-40B4-BE49-F238E27FC236}">
                  <a16:creationId xmlns:a16="http://schemas.microsoft.com/office/drawing/2014/main" id="{53BA5E82-9010-6F89-5AF2-E0D2773AB08C}"/>
                </a:ext>
              </a:extLst>
            </p:cNvPr>
            <p:cNvSpPr/>
            <p:nvPr/>
          </p:nvSpPr>
          <p:spPr>
            <a:xfrm>
              <a:off x="7030326"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3" name="Oval 302">
              <a:extLst>
                <a:ext uri="{FF2B5EF4-FFF2-40B4-BE49-F238E27FC236}">
                  <a16:creationId xmlns:a16="http://schemas.microsoft.com/office/drawing/2014/main" id="{FDEBB39D-76DF-1DC8-CE5E-F17FED3C1826}"/>
                </a:ext>
              </a:extLst>
            </p:cNvPr>
            <p:cNvSpPr/>
            <p:nvPr/>
          </p:nvSpPr>
          <p:spPr>
            <a:xfrm>
              <a:off x="7293626"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4" name="Oval 303">
              <a:extLst>
                <a:ext uri="{FF2B5EF4-FFF2-40B4-BE49-F238E27FC236}">
                  <a16:creationId xmlns:a16="http://schemas.microsoft.com/office/drawing/2014/main" id="{C4EF84DA-69C8-0C3D-EC27-11682F93D0C8}"/>
                </a:ext>
              </a:extLst>
            </p:cNvPr>
            <p:cNvSpPr/>
            <p:nvPr/>
          </p:nvSpPr>
          <p:spPr>
            <a:xfrm>
              <a:off x="7564560"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5" name="Oval 304">
              <a:extLst>
                <a:ext uri="{FF2B5EF4-FFF2-40B4-BE49-F238E27FC236}">
                  <a16:creationId xmlns:a16="http://schemas.microsoft.com/office/drawing/2014/main" id="{E711CFF3-899E-4671-53D0-ACDFC6BDEE39}"/>
                </a:ext>
              </a:extLst>
            </p:cNvPr>
            <p:cNvSpPr/>
            <p:nvPr/>
          </p:nvSpPr>
          <p:spPr>
            <a:xfrm>
              <a:off x="7835494"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6" name="Oval 305">
              <a:extLst>
                <a:ext uri="{FF2B5EF4-FFF2-40B4-BE49-F238E27FC236}">
                  <a16:creationId xmlns:a16="http://schemas.microsoft.com/office/drawing/2014/main" id="{B8EFD4D4-9FEE-9D86-5B7F-609A3A7B0E71}"/>
                </a:ext>
              </a:extLst>
            </p:cNvPr>
            <p:cNvSpPr/>
            <p:nvPr/>
          </p:nvSpPr>
          <p:spPr>
            <a:xfrm>
              <a:off x="8106428" y="41767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7" name="Oval 306">
              <a:extLst>
                <a:ext uri="{FF2B5EF4-FFF2-40B4-BE49-F238E27FC236}">
                  <a16:creationId xmlns:a16="http://schemas.microsoft.com/office/drawing/2014/main" id="{2CABE384-A4B5-E9C6-9BBC-6C0002DB442E}"/>
                </a:ext>
              </a:extLst>
            </p:cNvPr>
            <p:cNvSpPr/>
            <p:nvPr/>
          </p:nvSpPr>
          <p:spPr>
            <a:xfrm>
              <a:off x="6217524"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8" name="Oval 307">
              <a:extLst>
                <a:ext uri="{FF2B5EF4-FFF2-40B4-BE49-F238E27FC236}">
                  <a16:creationId xmlns:a16="http://schemas.microsoft.com/office/drawing/2014/main" id="{1F942973-2565-4FE7-3CA0-E039ED12234D}"/>
                </a:ext>
              </a:extLst>
            </p:cNvPr>
            <p:cNvSpPr/>
            <p:nvPr/>
          </p:nvSpPr>
          <p:spPr>
            <a:xfrm>
              <a:off x="6488458"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9" name="Oval 308">
              <a:extLst>
                <a:ext uri="{FF2B5EF4-FFF2-40B4-BE49-F238E27FC236}">
                  <a16:creationId xmlns:a16="http://schemas.microsoft.com/office/drawing/2014/main" id="{CA6D3420-F2A2-44E1-4008-4C6BBCF24E46}"/>
                </a:ext>
              </a:extLst>
            </p:cNvPr>
            <p:cNvSpPr/>
            <p:nvPr/>
          </p:nvSpPr>
          <p:spPr>
            <a:xfrm>
              <a:off x="6759392"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0" name="Oval 309">
              <a:extLst>
                <a:ext uri="{FF2B5EF4-FFF2-40B4-BE49-F238E27FC236}">
                  <a16:creationId xmlns:a16="http://schemas.microsoft.com/office/drawing/2014/main" id="{F02B2E63-914A-5324-C339-00819875D932}"/>
                </a:ext>
              </a:extLst>
            </p:cNvPr>
            <p:cNvSpPr/>
            <p:nvPr/>
          </p:nvSpPr>
          <p:spPr>
            <a:xfrm>
              <a:off x="7030326"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1" name="Oval 310">
              <a:extLst>
                <a:ext uri="{FF2B5EF4-FFF2-40B4-BE49-F238E27FC236}">
                  <a16:creationId xmlns:a16="http://schemas.microsoft.com/office/drawing/2014/main" id="{5F59A7AE-1AE6-9F2A-1D1F-8822B23C28C8}"/>
                </a:ext>
              </a:extLst>
            </p:cNvPr>
            <p:cNvSpPr/>
            <p:nvPr/>
          </p:nvSpPr>
          <p:spPr>
            <a:xfrm>
              <a:off x="7293626"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2" name="Oval 311">
              <a:extLst>
                <a:ext uri="{FF2B5EF4-FFF2-40B4-BE49-F238E27FC236}">
                  <a16:creationId xmlns:a16="http://schemas.microsoft.com/office/drawing/2014/main" id="{65323D98-032B-A00B-A702-A6DE35E1FB4D}"/>
                </a:ext>
              </a:extLst>
            </p:cNvPr>
            <p:cNvSpPr/>
            <p:nvPr/>
          </p:nvSpPr>
          <p:spPr>
            <a:xfrm>
              <a:off x="7564560"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3" name="Oval 312">
              <a:extLst>
                <a:ext uri="{FF2B5EF4-FFF2-40B4-BE49-F238E27FC236}">
                  <a16:creationId xmlns:a16="http://schemas.microsoft.com/office/drawing/2014/main" id="{80C7CE72-3D8F-8407-C323-E969267528D4}"/>
                </a:ext>
              </a:extLst>
            </p:cNvPr>
            <p:cNvSpPr/>
            <p:nvPr/>
          </p:nvSpPr>
          <p:spPr>
            <a:xfrm>
              <a:off x="7835494"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4" name="Oval 313">
              <a:extLst>
                <a:ext uri="{FF2B5EF4-FFF2-40B4-BE49-F238E27FC236}">
                  <a16:creationId xmlns:a16="http://schemas.microsoft.com/office/drawing/2014/main" id="{C093DFC4-3956-ABDF-AE51-CCA096BBD851}"/>
                </a:ext>
              </a:extLst>
            </p:cNvPr>
            <p:cNvSpPr/>
            <p:nvPr/>
          </p:nvSpPr>
          <p:spPr>
            <a:xfrm>
              <a:off x="8106428" y="4428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5" name="Oval 314">
              <a:extLst>
                <a:ext uri="{FF2B5EF4-FFF2-40B4-BE49-F238E27FC236}">
                  <a16:creationId xmlns:a16="http://schemas.microsoft.com/office/drawing/2014/main" id="{A06709C3-4033-EDD8-55D6-B171E3EE1E4F}"/>
                </a:ext>
              </a:extLst>
            </p:cNvPr>
            <p:cNvSpPr/>
            <p:nvPr/>
          </p:nvSpPr>
          <p:spPr>
            <a:xfrm>
              <a:off x="6217524"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6" name="Oval 315">
              <a:extLst>
                <a:ext uri="{FF2B5EF4-FFF2-40B4-BE49-F238E27FC236}">
                  <a16:creationId xmlns:a16="http://schemas.microsoft.com/office/drawing/2014/main" id="{3B501574-B552-B81F-3225-19E02C132438}"/>
                </a:ext>
              </a:extLst>
            </p:cNvPr>
            <p:cNvSpPr/>
            <p:nvPr/>
          </p:nvSpPr>
          <p:spPr>
            <a:xfrm>
              <a:off x="6488458"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7" name="Oval 316">
              <a:extLst>
                <a:ext uri="{FF2B5EF4-FFF2-40B4-BE49-F238E27FC236}">
                  <a16:creationId xmlns:a16="http://schemas.microsoft.com/office/drawing/2014/main" id="{5628DF9B-D833-D420-B046-151335F4A4BB}"/>
                </a:ext>
              </a:extLst>
            </p:cNvPr>
            <p:cNvSpPr/>
            <p:nvPr/>
          </p:nvSpPr>
          <p:spPr>
            <a:xfrm>
              <a:off x="6759392"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8" name="Oval 317">
              <a:extLst>
                <a:ext uri="{FF2B5EF4-FFF2-40B4-BE49-F238E27FC236}">
                  <a16:creationId xmlns:a16="http://schemas.microsoft.com/office/drawing/2014/main" id="{2FAB1E45-D20F-B53A-6DDF-9D37CF028FA0}"/>
                </a:ext>
              </a:extLst>
            </p:cNvPr>
            <p:cNvSpPr/>
            <p:nvPr/>
          </p:nvSpPr>
          <p:spPr>
            <a:xfrm>
              <a:off x="7030326"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9" name="Oval 318">
              <a:extLst>
                <a:ext uri="{FF2B5EF4-FFF2-40B4-BE49-F238E27FC236}">
                  <a16:creationId xmlns:a16="http://schemas.microsoft.com/office/drawing/2014/main" id="{998230A4-41A6-4DA0-711D-A95E293B2076}"/>
                </a:ext>
              </a:extLst>
            </p:cNvPr>
            <p:cNvSpPr/>
            <p:nvPr/>
          </p:nvSpPr>
          <p:spPr>
            <a:xfrm>
              <a:off x="7293626"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0" name="Oval 319">
              <a:extLst>
                <a:ext uri="{FF2B5EF4-FFF2-40B4-BE49-F238E27FC236}">
                  <a16:creationId xmlns:a16="http://schemas.microsoft.com/office/drawing/2014/main" id="{172E12A1-C7AA-36D7-B931-B0B31104B121}"/>
                </a:ext>
              </a:extLst>
            </p:cNvPr>
            <p:cNvSpPr/>
            <p:nvPr/>
          </p:nvSpPr>
          <p:spPr>
            <a:xfrm>
              <a:off x="7564560"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1" name="Oval 320">
              <a:extLst>
                <a:ext uri="{FF2B5EF4-FFF2-40B4-BE49-F238E27FC236}">
                  <a16:creationId xmlns:a16="http://schemas.microsoft.com/office/drawing/2014/main" id="{0CCCE931-B54A-FBE1-F82C-43631B5D3CBC}"/>
                </a:ext>
              </a:extLst>
            </p:cNvPr>
            <p:cNvSpPr/>
            <p:nvPr/>
          </p:nvSpPr>
          <p:spPr>
            <a:xfrm>
              <a:off x="7835494"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2" name="Oval 321">
              <a:extLst>
                <a:ext uri="{FF2B5EF4-FFF2-40B4-BE49-F238E27FC236}">
                  <a16:creationId xmlns:a16="http://schemas.microsoft.com/office/drawing/2014/main" id="{FE0810FD-D89A-8AA1-6454-ADE962CF1422}"/>
                </a:ext>
              </a:extLst>
            </p:cNvPr>
            <p:cNvSpPr/>
            <p:nvPr/>
          </p:nvSpPr>
          <p:spPr>
            <a:xfrm>
              <a:off x="8106428" y="49498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3" name="Oval 322">
              <a:extLst>
                <a:ext uri="{FF2B5EF4-FFF2-40B4-BE49-F238E27FC236}">
                  <a16:creationId xmlns:a16="http://schemas.microsoft.com/office/drawing/2014/main" id="{CB3C84E2-5876-54ED-A3B7-6CC07585AC6C}"/>
                </a:ext>
              </a:extLst>
            </p:cNvPr>
            <p:cNvSpPr/>
            <p:nvPr/>
          </p:nvSpPr>
          <p:spPr>
            <a:xfrm>
              <a:off x="6217524"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4" name="Oval 323">
              <a:extLst>
                <a:ext uri="{FF2B5EF4-FFF2-40B4-BE49-F238E27FC236}">
                  <a16:creationId xmlns:a16="http://schemas.microsoft.com/office/drawing/2014/main" id="{4F7C559C-397B-95AA-B7B0-5D7A633DFB64}"/>
                </a:ext>
              </a:extLst>
            </p:cNvPr>
            <p:cNvSpPr/>
            <p:nvPr/>
          </p:nvSpPr>
          <p:spPr>
            <a:xfrm>
              <a:off x="6488458"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 name="Oval 324">
              <a:extLst>
                <a:ext uri="{FF2B5EF4-FFF2-40B4-BE49-F238E27FC236}">
                  <a16:creationId xmlns:a16="http://schemas.microsoft.com/office/drawing/2014/main" id="{917AD31A-8844-B337-3C85-EA5E73BBB7BA}"/>
                </a:ext>
              </a:extLst>
            </p:cNvPr>
            <p:cNvSpPr/>
            <p:nvPr/>
          </p:nvSpPr>
          <p:spPr>
            <a:xfrm>
              <a:off x="6759392"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6" name="Oval 325">
              <a:extLst>
                <a:ext uri="{FF2B5EF4-FFF2-40B4-BE49-F238E27FC236}">
                  <a16:creationId xmlns:a16="http://schemas.microsoft.com/office/drawing/2014/main" id="{0F3D6705-3A76-2014-6B94-3B5E042D1933}"/>
                </a:ext>
              </a:extLst>
            </p:cNvPr>
            <p:cNvSpPr/>
            <p:nvPr/>
          </p:nvSpPr>
          <p:spPr>
            <a:xfrm>
              <a:off x="7030326"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7" name="Oval 326">
              <a:extLst>
                <a:ext uri="{FF2B5EF4-FFF2-40B4-BE49-F238E27FC236}">
                  <a16:creationId xmlns:a16="http://schemas.microsoft.com/office/drawing/2014/main" id="{D5109285-14CB-5EEE-8CF2-5A2E8AAA7D4F}"/>
                </a:ext>
              </a:extLst>
            </p:cNvPr>
            <p:cNvSpPr/>
            <p:nvPr/>
          </p:nvSpPr>
          <p:spPr>
            <a:xfrm>
              <a:off x="7293626"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8" name="Oval 327">
              <a:extLst>
                <a:ext uri="{FF2B5EF4-FFF2-40B4-BE49-F238E27FC236}">
                  <a16:creationId xmlns:a16="http://schemas.microsoft.com/office/drawing/2014/main" id="{1CA4B884-DF07-5A5B-2DD7-DBC59793699C}"/>
                </a:ext>
              </a:extLst>
            </p:cNvPr>
            <p:cNvSpPr/>
            <p:nvPr/>
          </p:nvSpPr>
          <p:spPr>
            <a:xfrm>
              <a:off x="7564560"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9" name="Oval 328">
              <a:extLst>
                <a:ext uri="{FF2B5EF4-FFF2-40B4-BE49-F238E27FC236}">
                  <a16:creationId xmlns:a16="http://schemas.microsoft.com/office/drawing/2014/main" id="{84957338-923B-6CEF-91D3-0022D230E675}"/>
                </a:ext>
              </a:extLst>
            </p:cNvPr>
            <p:cNvSpPr/>
            <p:nvPr/>
          </p:nvSpPr>
          <p:spPr>
            <a:xfrm>
              <a:off x="7835494"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0" name="Oval 329">
              <a:extLst>
                <a:ext uri="{FF2B5EF4-FFF2-40B4-BE49-F238E27FC236}">
                  <a16:creationId xmlns:a16="http://schemas.microsoft.com/office/drawing/2014/main" id="{8F10A63E-364C-9B43-CC93-8F5262414595}"/>
                </a:ext>
              </a:extLst>
            </p:cNvPr>
            <p:cNvSpPr/>
            <p:nvPr/>
          </p:nvSpPr>
          <p:spPr>
            <a:xfrm>
              <a:off x="8106428" y="4682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5" name="Group 364">
            <a:extLst>
              <a:ext uri="{FF2B5EF4-FFF2-40B4-BE49-F238E27FC236}">
                <a16:creationId xmlns:a16="http://schemas.microsoft.com/office/drawing/2014/main" id="{D42B09DB-5296-2CFB-16E1-5B8C2574E942}"/>
              </a:ext>
            </a:extLst>
          </p:cNvPr>
          <p:cNvGrpSpPr/>
          <p:nvPr/>
        </p:nvGrpSpPr>
        <p:grpSpPr>
          <a:xfrm>
            <a:off x="4208677" y="1594226"/>
            <a:ext cx="2068904" cy="686193"/>
            <a:chOff x="610933" y="3975990"/>
            <a:chExt cx="2068904" cy="686193"/>
          </a:xfrm>
        </p:grpSpPr>
        <p:sp>
          <p:nvSpPr>
            <p:cNvPr id="333" name="Oval 332">
              <a:extLst>
                <a:ext uri="{FF2B5EF4-FFF2-40B4-BE49-F238E27FC236}">
                  <a16:creationId xmlns:a16="http://schemas.microsoft.com/office/drawing/2014/main" id="{52C01FFA-B11F-EB90-3F6C-B7AF61AF2AEF}"/>
                </a:ext>
              </a:extLst>
            </p:cNvPr>
            <p:cNvSpPr/>
            <p:nvPr/>
          </p:nvSpPr>
          <p:spPr>
            <a:xfrm>
              <a:off x="610933" y="39759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4" name="Oval 333">
              <a:extLst>
                <a:ext uri="{FF2B5EF4-FFF2-40B4-BE49-F238E27FC236}">
                  <a16:creationId xmlns:a16="http://schemas.microsoft.com/office/drawing/2014/main" id="{C2FDD552-E05F-2147-3333-25695157CCBD}"/>
                </a:ext>
              </a:extLst>
            </p:cNvPr>
            <p:cNvSpPr/>
            <p:nvPr/>
          </p:nvSpPr>
          <p:spPr>
            <a:xfrm>
              <a:off x="881867" y="39759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5" name="Oval 334">
              <a:extLst>
                <a:ext uri="{FF2B5EF4-FFF2-40B4-BE49-F238E27FC236}">
                  <a16:creationId xmlns:a16="http://schemas.microsoft.com/office/drawing/2014/main" id="{61F183F0-5BBD-9A01-8382-8A5818F88083}"/>
                </a:ext>
              </a:extLst>
            </p:cNvPr>
            <p:cNvSpPr/>
            <p:nvPr/>
          </p:nvSpPr>
          <p:spPr>
            <a:xfrm>
              <a:off x="1152801" y="39759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6" name="Oval 335">
              <a:extLst>
                <a:ext uri="{FF2B5EF4-FFF2-40B4-BE49-F238E27FC236}">
                  <a16:creationId xmlns:a16="http://schemas.microsoft.com/office/drawing/2014/main" id="{17FBBCA9-23D0-6A51-5C24-050B8BFFF16F}"/>
                </a:ext>
              </a:extLst>
            </p:cNvPr>
            <p:cNvSpPr/>
            <p:nvPr/>
          </p:nvSpPr>
          <p:spPr>
            <a:xfrm>
              <a:off x="1423735" y="39759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7" name="Oval 336">
              <a:extLst>
                <a:ext uri="{FF2B5EF4-FFF2-40B4-BE49-F238E27FC236}">
                  <a16:creationId xmlns:a16="http://schemas.microsoft.com/office/drawing/2014/main" id="{33BE6807-116B-C4F8-2E2D-78FF5B4F298A}"/>
                </a:ext>
              </a:extLst>
            </p:cNvPr>
            <p:cNvSpPr/>
            <p:nvPr/>
          </p:nvSpPr>
          <p:spPr>
            <a:xfrm>
              <a:off x="1687035" y="39759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8" name="Oval 337">
              <a:extLst>
                <a:ext uri="{FF2B5EF4-FFF2-40B4-BE49-F238E27FC236}">
                  <a16:creationId xmlns:a16="http://schemas.microsoft.com/office/drawing/2014/main" id="{86BC4B8E-8DF8-4A3F-D798-6C3AA70914C7}"/>
                </a:ext>
              </a:extLst>
            </p:cNvPr>
            <p:cNvSpPr/>
            <p:nvPr/>
          </p:nvSpPr>
          <p:spPr>
            <a:xfrm>
              <a:off x="1957969" y="39759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9" name="Oval 338">
              <a:extLst>
                <a:ext uri="{FF2B5EF4-FFF2-40B4-BE49-F238E27FC236}">
                  <a16:creationId xmlns:a16="http://schemas.microsoft.com/office/drawing/2014/main" id="{3C92DA5F-EC9B-9489-8ABA-4D32CAE37C5C}"/>
                </a:ext>
              </a:extLst>
            </p:cNvPr>
            <p:cNvSpPr/>
            <p:nvPr/>
          </p:nvSpPr>
          <p:spPr>
            <a:xfrm>
              <a:off x="2228903" y="39759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0" name="Oval 339">
              <a:extLst>
                <a:ext uri="{FF2B5EF4-FFF2-40B4-BE49-F238E27FC236}">
                  <a16:creationId xmlns:a16="http://schemas.microsoft.com/office/drawing/2014/main" id="{96E8CDAA-8BF5-5436-22AC-90847DA03D60}"/>
                </a:ext>
              </a:extLst>
            </p:cNvPr>
            <p:cNvSpPr/>
            <p:nvPr/>
          </p:nvSpPr>
          <p:spPr>
            <a:xfrm>
              <a:off x="2499837" y="39759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1" name="Oval 340">
              <a:extLst>
                <a:ext uri="{FF2B5EF4-FFF2-40B4-BE49-F238E27FC236}">
                  <a16:creationId xmlns:a16="http://schemas.microsoft.com/office/drawing/2014/main" id="{CEACEFAE-81BE-B3F7-6C5E-466C7B925596}"/>
                </a:ext>
              </a:extLst>
            </p:cNvPr>
            <p:cNvSpPr/>
            <p:nvPr/>
          </p:nvSpPr>
          <p:spPr>
            <a:xfrm>
              <a:off x="610933" y="42274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2" name="Oval 341">
              <a:extLst>
                <a:ext uri="{FF2B5EF4-FFF2-40B4-BE49-F238E27FC236}">
                  <a16:creationId xmlns:a16="http://schemas.microsoft.com/office/drawing/2014/main" id="{29A8580B-0B44-1C36-0F24-9E5DA1C52EA6}"/>
                </a:ext>
              </a:extLst>
            </p:cNvPr>
            <p:cNvSpPr/>
            <p:nvPr/>
          </p:nvSpPr>
          <p:spPr>
            <a:xfrm>
              <a:off x="881867" y="42274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3" name="Oval 342">
              <a:extLst>
                <a:ext uri="{FF2B5EF4-FFF2-40B4-BE49-F238E27FC236}">
                  <a16:creationId xmlns:a16="http://schemas.microsoft.com/office/drawing/2014/main" id="{2A609960-3041-AE52-F95D-A9642D89C68C}"/>
                </a:ext>
              </a:extLst>
            </p:cNvPr>
            <p:cNvSpPr/>
            <p:nvPr/>
          </p:nvSpPr>
          <p:spPr>
            <a:xfrm>
              <a:off x="1152801" y="42274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4" name="Oval 343">
              <a:extLst>
                <a:ext uri="{FF2B5EF4-FFF2-40B4-BE49-F238E27FC236}">
                  <a16:creationId xmlns:a16="http://schemas.microsoft.com/office/drawing/2014/main" id="{49895B47-A871-33AA-B42B-2DC720DA94F0}"/>
                </a:ext>
              </a:extLst>
            </p:cNvPr>
            <p:cNvSpPr/>
            <p:nvPr/>
          </p:nvSpPr>
          <p:spPr>
            <a:xfrm>
              <a:off x="1423735" y="42274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5" name="Oval 344">
              <a:extLst>
                <a:ext uri="{FF2B5EF4-FFF2-40B4-BE49-F238E27FC236}">
                  <a16:creationId xmlns:a16="http://schemas.microsoft.com/office/drawing/2014/main" id="{5968F2FA-8640-57EB-D124-7635B02227B1}"/>
                </a:ext>
              </a:extLst>
            </p:cNvPr>
            <p:cNvSpPr/>
            <p:nvPr/>
          </p:nvSpPr>
          <p:spPr>
            <a:xfrm>
              <a:off x="1687035" y="42274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6" name="Oval 345">
              <a:extLst>
                <a:ext uri="{FF2B5EF4-FFF2-40B4-BE49-F238E27FC236}">
                  <a16:creationId xmlns:a16="http://schemas.microsoft.com/office/drawing/2014/main" id="{898F0FDE-6E8E-86F9-6525-5B27ECC58670}"/>
                </a:ext>
              </a:extLst>
            </p:cNvPr>
            <p:cNvSpPr/>
            <p:nvPr/>
          </p:nvSpPr>
          <p:spPr>
            <a:xfrm>
              <a:off x="1957969" y="42274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7" name="Oval 346">
              <a:extLst>
                <a:ext uri="{FF2B5EF4-FFF2-40B4-BE49-F238E27FC236}">
                  <a16:creationId xmlns:a16="http://schemas.microsoft.com/office/drawing/2014/main" id="{F53410A0-C4AB-11AD-E6EC-6144734F636E}"/>
                </a:ext>
              </a:extLst>
            </p:cNvPr>
            <p:cNvSpPr/>
            <p:nvPr/>
          </p:nvSpPr>
          <p:spPr>
            <a:xfrm>
              <a:off x="2228903" y="42274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8" name="Oval 347">
              <a:extLst>
                <a:ext uri="{FF2B5EF4-FFF2-40B4-BE49-F238E27FC236}">
                  <a16:creationId xmlns:a16="http://schemas.microsoft.com/office/drawing/2014/main" id="{F76B3E13-B6D7-3089-1BEA-C73B11450CA2}"/>
                </a:ext>
              </a:extLst>
            </p:cNvPr>
            <p:cNvSpPr/>
            <p:nvPr/>
          </p:nvSpPr>
          <p:spPr>
            <a:xfrm>
              <a:off x="2499837" y="42274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7" name="Oval 356">
              <a:extLst>
                <a:ext uri="{FF2B5EF4-FFF2-40B4-BE49-F238E27FC236}">
                  <a16:creationId xmlns:a16="http://schemas.microsoft.com/office/drawing/2014/main" id="{235F028F-FC9C-2C17-2A50-5CF3BAB4587A}"/>
                </a:ext>
              </a:extLst>
            </p:cNvPr>
            <p:cNvSpPr/>
            <p:nvPr/>
          </p:nvSpPr>
          <p:spPr>
            <a:xfrm>
              <a:off x="610933" y="44821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8" name="Oval 357">
              <a:extLst>
                <a:ext uri="{FF2B5EF4-FFF2-40B4-BE49-F238E27FC236}">
                  <a16:creationId xmlns:a16="http://schemas.microsoft.com/office/drawing/2014/main" id="{AFBAB006-EB0D-00E5-73C6-C791B7E70C72}"/>
                </a:ext>
              </a:extLst>
            </p:cNvPr>
            <p:cNvSpPr/>
            <p:nvPr/>
          </p:nvSpPr>
          <p:spPr>
            <a:xfrm>
              <a:off x="881867" y="44821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9" name="Oval 358">
              <a:extLst>
                <a:ext uri="{FF2B5EF4-FFF2-40B4-BE49-F238E27FC236}">
                  <a16:creationId xmlns:a16="http://schemas.microsoft.com/office/drawing/2014/main" id="{5425E14F-120B-66D4-5F17-74099193E12D}"/>
                </a:ext>
              </a:extLst>
            </p:cNvPr>
            <p:cNvSpPr/>
            <p:nvPr/>
          </p:nvSpPr>
          <p:spPr>
            <a:xfrm>
              <a:off x="1152801" y="44821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0" name="Oval 359">
              <a:extLst>
                <a:ext uri="{FF2B5EF4-FFF2-40B4-BE49-F238E27FC236}">
                  <a16:creationId xmlns:a16="http://schemas.microsoft.com/office/drawing/2014/main" id="{6F9703FE-0CE9-145C-3D7E-60177DE38910}"/>
                </a:ext>
              </a:extLst>
            </p:cNvPr>
            <p:cNvSpPr/>
            <p:nvPr/>
          </p:nvSpPr>
          <p:spPr>
            <a:xfrm>
              <a:off x="1423735" y="44821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1" name="Oval 360">
              <a:extLst>
                <a:ext uri="{FF2B5EF4-FFF2-40B4-BE49-F238E27FC236}">
                  <a16:creationId xmlns:a16="http://schemas.microsoft.com/office/drawing/2014/main" id="{85F4C201-EDCB-9D84-C549-7F80F1ED1046}"/>
                </a:ext>
              </a:extLst>
            </p:cNvPr>
            <p:cNvSpPr/>
            <p:nvPr/>
          </p:nvSpPr>
          <p:spPr>
            <a:xfrm>
              <a:off x="1687035" y="44821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2" name="Oval 361">
              <a:extLst>
                <a:ext uri="{FF2B5EF4-FFF2-40B4-BE49-F238E27FC236}">
                  <a16:creationId xmlns:a16="http://schemas.microsoft.com/office/drawing/2014/main" id="{B524B2E4-1D80-B52C-6412-EE0CAE643669}"/>
                </a:ext>
              </a:extLst>
            </p:cNvPr>
            <p:cNvSpPr/>
            <p:nvPr/>
          </p:nvSpPr>
          <p:spPr>
            <a:xfrm>
              <a:off x="1957969" y="44821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3" name="Oval 362">
              <a:extLst>
                <a:ext uri="{FF2B5EF4-FFF2-40B4-BE49-F238E27FC236}">
                  <a16:creationId xmlns:a16="http://schemas.microsoft.com/office/drawing/2014/main" id="{88A28523-E410-EC80-FA86-3B4F71CB2536}"/>
                </a:ext>
              </a:extLst>
            </p:cNvPr>
            <p:cNvSpPr/>
            <p:nvPr/>
          </p:nvSpPr>
          <p:spPr>
            <a:xfrm>
              <a:off x="2228903" y="44821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4" name="Oval 363">
              <a:extLst>
                <a:ext uri="{FF2B5EF4-FFF2-40B4-BE49-F238E27FC236}">
                  <a16:creationId xmlns:a16="http://schemas.microsoft.com/office/drawing/2014/main" id="{D7BDD8FF-769E-4727-1D30-2395B42DE9BD}"/>
                </a:ext>
              </a:extLst>
            </p:cNvPr>
            <p:cNvSpPr/>
            <p:nvPr/>
          </p:nvSpPr>
          <p:spPr>
            <a:xfrm>
              <a:off x="2499837" y="44821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7" name="Group 406">
            <a:extLst>
              <a:ext uri="{FF2B5EF4-FFF2-40B4-BE49-F238E27FC236}">
                <a16:creationId xmlns:a16="http://schemas.microsoft.com/office/drawing/2014/main" id="{103635B4-12A9-2F47-4B7D-96439BBEF37D}"/>
              </a:ext>
            </a:extLst>
          </p:cNvPr>
          <p:cNvGrpSpPr/>
          <p:nvPr/>
        </p:nvGrpSpPr>
        <p:grpSpPr>
          <a:xfrm>
            <a:off x="4202818" y="4196472"/>
            <a:ext cx="2069607" cy="1220009"/>
            <a:chOff x="6849889" y="3720173"/>
            <a:chExt cx="2069607" cy="1220009"/>
          </a:xfrm>
        </p:grpSpPr>
        <p:sp>
          <p:nvSpPr>
            <p:cNvPr id="367" name="Oval 366">
              <a:extLst>
                <a:ext uri="{FF2B5EF4-FFF2-40B4-BE49-F238E27FC236}">
                  <a16:creationId xmlns:a16="http://schemas.microsoft.com/office/drawing/2014/main" id="{218BEB24-F18C-7D70-AC17-90F84B4DD863}"/>
                </a:ext>
              </a:extLst>
            </p:cNvPr>
            <p:cNvSpPr/>
            <p:nvPr/>
          </p:nvSpPr>
          <p:spPr>
            <a:xfrm>
              <a:off x="6849889" y="372017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8" name="Oval 367">
              <a:extLst>
                <a:ext uri="{FF2B5EF4-FFF2-40B4-BE49-F238E27FC236}">
                  <a16:creationId xmlns:a16="http://schemas.microsoft.com/office/drawing/2014/main" id="{CD978FF5-C602-3D20-7316-7CE268A3071A}"/>
                </a:ext>
              </a:extLst>
            </p:cNvPr>
            <p:cNvSpPr/>
            <p:nvPr/>
          </p:nvSpPr>
          <p:spPr>
            <a:xfrm>
              <a:off x="7120823" y="372017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9" name="Oval 368">
              <a:extLst>
                <a:ext uri="{FF2B5EF4-FFF2-40B4-BE49-F238E27FC236}">
                  <a16:creationId xmlns:a16="http://schemas.microsoft.com/office/drawing/2014/main" id="{AAA2163E-FC15-FF58-FB95-0684FA86CD1E}"/>
                </a:ext>
              </a:extLst>
            </p:cNvPr>
            <p:cNvSpPr/>
            <p:nvPr/>
          </p:nvSpPr>
          <p:spPr>
            <a:xfrm>
              <a:off x="7391757" y="372017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0" name="Oval 369">
              <a:extLst>
                <a:ext uri="{FF2B5EF4-FFF2-40B4-BE49-F238E27FC236}">
                  <a16:creationId xmlns:a16="http://schemas.microsoft.com/office/drawing/2014/main" id="{DAE0BF8B-4A4D-969F-062F-1ACA2305F808}"/>
                </a:ext>
              </a:extLst>
            </p:cNvPr>
            <p:cNvSpPr/>
            <p:nvPr/>
          </p:nvSpPr>
          <p:spPr>
            <a:xfrm>
              <a:off x="7662691" y="372017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1" name="Oval 370">
              <a:extLst>
                <a:ext uri="{FF2B5EF4-FFF2-40B4-BE49-F238E27FC236}">
                  <a16:creationId xmlns:a16="http://schemas.microsoft.com/office/drawing/2014/main" id="{CA7EFA14-B4A7-73E2-1AAD-6BEB23010DD1}"/>
                </a:ext>
              </a:extLst>
            </p:cNvPr>
            <p:cNvSpPr/>
            <p:nvPr/>
          </p:nvSpPr>
          <p:spPr>
            <a:xfrm>
              <a:off x="7925991" y="372017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2" name="Oval 371">
              <a:extLst>
                <a:ext uri="{FF2B5EF4-FFF2-40B4-BE49-F238E27FC236}">
                  <a16:creationId xmlns:a16="http://schemas.microsoft.com/office/drawing/2014/main" id="{5AB33A7D-D245-DDA8-1248-B1B2F337C195}"/>
                </a:ext>
              </a:extLst>
            </p:cNvPr>
            <p:cNvSpPr/>
            <p:nvPr/>
          </p:nvSpPr>
          <p:spPr>
            <a:xfrm>
              <a:off x="8196925" y="372017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3" name="Oval 372">
              <a:extLst>
                <a:ext uri="{FF2B5EF4-FFF2-40B4-BE49-F238E27FC236}">
                  <a16:creationId xmlns:a16="http://schemas.microsoft.com/office/drawing/2014/main" id="{D1FF96D5-7445-15F0-7A97-D93F1BE5FA12}"/>
                </a:ext>
              </a:extLst>
            </p:cNvPr>
            <p:cNvSpPr/>
            <p:nvPr/>
          </p:nvSpPr>
          <p:spPr>
            <a:xfrm>
              <a:off x="8467859" y="372017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4" name="Oval 373">
              <a:extLst>
                <a:ext uri="{FF2B5EF4-FFF2-40B4-BE49-F238E27FC236}">
                  <a16:creationId xmlns:a16="http://schemas.microsoft.com/office/drawing/2014/main" id="{5F5FE058-3CA4-2C8B-5513-D1CED870ECF7}"/>
                </a:ext>
              </a:extLst>
            </p:cNvPr>
            <p:cNvSpPr/>
            <p:nvPr/>
          </p:nvSpPr>
          <p:spPr>
            <a:xfrm>
              <a:off x="8738793" y="372017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5" name="Oval 374">
              <a:extLst>
                <a:ext uri="{FF2B5EF4-FFF2-40B4-BE49-F238E27FC236}">
                  <a16:creationId xmlns:a16="http://schemas.microsoft.com/office/drawing/2014/main" id="{296699A5-1BBA-3D57-8BDB-41A7385F1019}"/>
                </a:ext>
              </a:extLst>
            </p:cNvPr>
            <p:cNvSpPr/>
            <p:nvPr/>
          </p:nvSpPr>
          <p:spPr>
            <a:xfrm>
              <a:off x="6849889" y="39716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6" name="Oval 375">
              <a:extLst>
                <a:ext uri="{FF2B5EF4-FFF2-40B4-BE49-F238E27FC236}">
                  <a16:creationId xmlns:a16="http://schemas.microsoft.com/office/drawing/2014/main" id="{66B171E2-3205-8182-29A7-33BFACA50E35}"/>
                </a:ext>
              </a:extLst>
            </p:cNvPr>
            <p:cNvSpPr/>
            <p:nvPr/>
          </p:nvSpPr>
          <p:spPr>
            <a:xfrm>
              <a:off x="7120823" y="39716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7" name="Oval 376">
              <a:extLst>
                <a:ext uri="{FF2B5EF4-FFF2-40B4-BE49-F238E27FC236}">
                  <a16:creationId xmlns:a16="http://schemas.microsoft.com/office/drawing/2014/main" id="{D8FCF0AD-2DA8-D205-C76C-FCBBAA69049B}"/>
                </a:ext>
              </a:extLst>
            </p:cNvPr>
            <p:cNvSpPr/>
            <p:nvPr/>
          </p:nvSpPr>
          <p:spPr>
            <a:xfrm>
              <a:off x="7391757" y="39716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8" name="Oval 377">
              <a:extLst>
                <a:ext uri="{FF2B5EF4-FFF2-40B4-BE49-F238E27FC236}">
                  <a16:creationId xmlns:a16="http://schemas.microsoft.com/office/drawing/2014/main" id="{157326F2-F5F7-B1D4-3630-1D10E7168CE3}"/>
                </a:ext>
              </a:extLst>
            </p:cNvPr>
            <p:cNvSpPr/>
            <p:nvPr/>
          </p:nvSpPr>
          <p:spPr>
            <a:xfrm>
              <a:off x="7662691" y="39716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9" name="Oval 378">
              <a:extLst>
                <a:ext uri="{FF2B5EF4-FFF2-40B4-BE49-F238E27FC236}">
                  <a16:creationId xmlns:a16="http://schemas.microsoft.com/office/drawing/2014/main" id="{2B412037-CDE4-6E90-FD36-0A84EF9051C0}"/>
                </a:ext>
              </a:extLst>
            </p:cNvPr>
            <p:cNvSpPr/>
            <p:nvPr/>
          </p:nvSpPr>
          <p:spPr>
            <a:xfrm>
              <a:off x="7925991" y="39716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0" name="Oval 379">
              <a:extLst>
                <a:ext uri="{FF2B5EF4-FFF2-40B4-BE49-F238E27FC236}">
                  <a16:creationId xmlns:a16="http://schemas.microsoft.com/office/drawing/2014/main" id="{237A9AC8-22EC-C227-A2EA-3B2CB2C12E3C}"/>
                </a:ext>
              </a:extLst>
            </p:cNvPr>
            <p:cNvSpPr/>
            <p:nvPr/>
          </p:nvSpPr>
          <p:spPr>
            <a:xfrm>
              <a:off x="8196925" y="39716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1" name="Oval 380">
              <a:extLst>
                <a:ext uri="{FF2B5EF4-FFF2-40B4-BE49-F238E27FC236}">
                  <a16:creationId xmlns:a16="http://schemas.microsoft.com/office/drawing/2014/main" id="{F7EF0D8F-094A-A516-E487-73057D693B8C}"/>
                </a:ext>
              </a:extLst>
            </p:cNvPr>
            <p:cNvSpPr/>
            <p:nvPr/>
          </p:nvSpPr>
          <p:spPr>
            <a:xfrm>
              <a:off x="8467859" y="39716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2" name="Oval 381">
              <a:extLst>
                <a:ext uri="{FF2B5EF4-FFF2-40B4-BE49-F238E27FC236}">
                  <a16:creationId xmlns:a16="http://schemas.microsoft.com/office/drawing/2014/main" id="{0A8AB0F3-F9FA-00FB-625B-1FC54718DD71}"/>
                </a:ext>
              </a:extLst>
            </p:cNvPr>
            <p:cNvSpPr/>
            <p:nvPr/>
          </p:nvSpPr>
          <p:spPr>
            <a:xfrm>
              <a:off x="8738793" y="39716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3" name="Oval 382">
              <a:extLst>
                <a:ext uri="{FF2B5EF4-FFF2-40B4-BE49-F238E27FC236}">
                  <a16:creationId xmlns:a16="http://schemas.microsoft.com/office/drawing/2014/main" id="{CAA97AE2-9293-9B0E-5695-F4D38C234191}"/>
                </a:ext>
              </a:extLst>
            </p:cNvPr>
            <p:cNvSpPr/>
            <p:nvPr/>
          </p:nvSpPr>
          <p:spPr>
            <a:xfrm>
              <a:off x="6849889" y="449327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4" name="Oval 383">
              <a:extLst>
                <a:ext uri="{FF2B5EF4-FFF2-40B4-BE49-F238E27FC236}">
                  <a16:creationId xmlns:a16="http://schemas.microsoft.com/office/drawing/2014/main" id="{45E8B5BB-A6DB-9434-77EC-23E2AA139585}"/>
                </a:ext>
              </a:extLst>
            </p:cNvPr>
            <p:cNvSpPr/>
            <p:nvPr/>
          </p:nvSpPr>
          <p:spPr>
            <a:xfrm>
              <a:off x="7120823" y="449327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5" name="Oval 384">
              <a:extLst>
                <a:ext uri="{FF2B5EF4-FFF2-40B4-BE49-F238E27FC236}">
                  <a16:creationId xmlns:a16="http://schemas.microsoft.com/office/drawing/2014/main" id="{38FED065-4D2B-9D1A-85EB-476180C834E1}"/>
                </a:ext>
              </a:extLst>
            </p:cNvPr>
            <p:cNvSpPr/>
            <p:nvPr/>
          </p:nvSpPr>
          <p:spPr>
            <a:xfrm>
              <a:off x="7391757" y="449327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6" name="Oval 385">
              <a:extLst>
                <a:ext uri="{FF2B5EF4-FFF2-40B4-BE49-F238E27FC236}">
                  <a16:creationId xmlns:a16="http://schemas.microsoft.com/office/drawing/2014/main" id="{36873B17-185B-24D9-8A42-863EBB9DC7B7}"/>
                </a:ext>
              </a:extLst>
            </p:cNvPr>
            <p:cNvSpPr/>
            <p:nvPr/>
          </p:nvSpPr>
          <p:spPr>
            <a:xfrm>
              <a:off x="7662691" y="449327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7" name="Oval 386">
              <a:extLst>
                <a:ext uri="{FF2B5EF4-FFF2-40B4-BE49-F238E27FC236}">
                  <a16:creationId xmlns:a16="http://schemas.microsoft.com/office/drawing/2014/main" id="{D1EC8DAC-2127-95E1-7946-4DAA98FDB0B5}"/>
                </a:ext>
              </a:extLst>
            </p:cNvPr>
            <p:cNvSpPr/>
            <p:nvPr/>
          </p:nvSpPr>
          <p:spPr>
            <a:xfrm>
              <a:off x="7925991" y="449327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8" name="Oval 387">
              <a:extLst>
                <a:ext uri="{FF2B5EF4-FFF2-40B4-BE49-F238E27FC236}">
                  <a16:creationId xmlns:a16="http://schemas.microsoft.com/office/drawing/2014/main" id="{034D1866-DDDB-FE2B-0286-8826FEE8F2E1}"/>
                </a:ext>
              </a:extLst>
            </p:cNvPr>
            <p:cNvSpPr/>
            <p:nvPr/>
          </p:nvSpPr>
          <p:spPr>
            <a:xfrm>
              <a:off x="8196925" y="449327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9" name="Oval 388">
              <a:extLst>
                <a:ext uri="{FF2B5EF4-FFF2-40B4-BE49-F238E27FC236}">
                  <a16:creationId xmlns:a16="http://schemas.microsoft.com/office/drawing/2014/main" id="{30BFBB10-BF65-3F75-7DCD-0B924B537C7E}"/>
                </a:ext>
              </a:extLst>
            </p:cNvPr>
            <p:cNvSpPr/>
            <p:nvPr/>
          </p:nvSpPr>
          <p:spPr>
            <a:xfrm>
              <a:off x="8467859" y="449327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0" name="Oval 389">
              <a:extLst>
                <a:ext uri="{FF2B5EF4-FFF2-40B4-BE49-F238E27FC236}">
                  <a16:creationId xmlns:a16="http://schemas.microsoft.com/office/drawing/2014/main" id="{5E36A077-AD16-422A-4060-2A52E250A098}"/>
                </a:ext>
              </a:extLst>
            </p:cNvPr>
            <p:cNvSpPr/>
            <p:nvPr/>
          </p:nvSpPr>
          <p:spPr>
            <a:xfrm>
              <a:off x="8738793" y="449327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1" name="Oval 390">
              <a:extLst>
                <a:ext uri="{FF2B5EF4-FFF2-40B4-BE49-F238E27FC236}">
                  <a16:creationId xmlns:a16="http://schemas.microsoft.com/office/drawing/2014/main" id="{BAED0177-9A0E-7F8A-14C1-649A6DAE41E6}"/>
                </a:ext>
              </a:extLst>
            </p:cNvPr>
            <p:cNvSpPr/>
            <p:nvPr/>
          </p:nvSpPr>
          <p:spPr>
            <a:xfrm>
              <a:off x="6849889" y="4226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2" name="Oval 391">
              <a:extLst>
                <a:ext uri="{FF2B5EF4-FFF2-40B4-BE49-F238E27FC236}">
                  <a16:creationId xmlns:a16="http://schemas.microsoft.com/office/drawing/2014/main" id="{FEB3915D-6AE9-4752-4FA8-E6A824A85167}"/>
                </a:ext>
              </a:extLst>
            </p:cNvPr>
            <p:cNvSpPr/>
            <p:nvPr/>
          </p:nvSpPr>
          <p:spPr>
            <a:xfrm>
              <a:off x="7120823" y="4226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3" name="Oval 392">
              <a:extLst>
                <a:ext uri="{FF2B5EF4-FFF2-40B4-BE49-F238E27FC236}">
                  <a16:creationId xmlns:a16="http://schemas.microsoft.com/office/drawing/2014/main" id="{68B07B2D-B028-DAB4-8015-348838F89990}"/>
                </a:ext>
              </a:extLst>
            </p:cNvPr>
            <p:cNvSpPr/>
            <p:nvPr/>
          </p:nvSpPr>
          <p:spPr>
            <a:xfrm>
              <a:off x="7391757" y="4226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4" name="Oval 393">
              <a:extLst>
                <a:ext uri="{FF2B5EF4-FFF2-40B4-BE49-F238E27FC236}">
                  <a16:creationId xmlns:a16="http://schemas.microsoft.com/office/drawing/2014/main" id="{42D24553-7AF2-C25F-864F-CC7651F70F12}"/>
                </a:ext>
              </a:extLst>
            </p:cNvPr>
            <p:cNvSpPr/>
            <p:nvPr/>
          </p:nvSpPr>
          <p:spPr>
            <a:xfrm>
              <a:off x="7662691" y="4226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5" name="Oval 394">
              <a:extLst>
                <a:ext uri="{FF2B5EF4-FFF2-40B4-BE49-F238E27FC236}">
                  <a16:creationId xmlns:a16="http://schemas.microsoft.com/office/drawing/2014/main" id="{EA0B0261-BA21-094A-6863-78E769955368}"/>
                </a:ext>
              </a:extLst>
            </p:cNvPr>
            <p:cNvSpPr/>
            <p:nvPr/>
          </p:nvSpPr>
          <p:spPr>
            <a:xfrm>
              <a:off x="7925991" y="4226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6" name="Oval 395">
              <a:extLst>
                <a:ext uri="{FF2B5EF4-FFF2-40B4-BE49-F238E27FC236}">
                  <a16:creationId xmlns:a16="http://schemas.microsoft.com/office/drawing/2014/main" id="{18E110B4-4529-9AC3-C16B-234459AE2AC8}"/>
                </a:ext>
              </a:extLst>
            </p:cNvPr>
            <p:cNvSpPr/>
            <p:nvPr/>
          </p:nvSpPr>
          <p:spPr>
            <a:xfrm>
              <a:off x="8196925" y="4226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7" name="Oval 396">
              <a:extLst>
                <a:ext uri="{FF2B5EF4-FFF2-40B4-BE49-F238E27FC236}">
                  <a16:creationId xmlns:a16="http://schemas.microsoft.com/office/drawing/2014/main" id="{329FBED9-90F9-DB50-D280-EC5CF4051B79}"/>
                </a:ext>
              </a:extLst>
            </p:cNvPr>
            <p:cNvSpPr/>
            <p:nvPr/>
          </p:nvSpPr>
          <p:spPr>
            <a:xfrm>
              <a:off x="8467859" y="4226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8" name="Oval 397">
              <a:extLst>
                <a:ext uri="{FF2B5EF4-FFF2-40B4-BE49-F238E27FC236}">
                  <a16:creationId xmlns:a16="http://schemas.microsoft.com/office/drawing/2014/main" id="{CBAC1C35-79A1-1672-776A-B86652CEF942}"/>
                </a:ext>
              </a:extLst>
            </p:cNvPr>
            <p:cNvSpPr/>
            <p:nvPr/>
          </p:nvSpPr>
          <p:spPr>
            <a:xfrm>
              <a:off x="8738793" y="4226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9" name="Oval 398">
              <a:extLst>
                <a:ext uri="{FF2B5EF4-FFF2-40B4-BE49-F238E27FC236}">
                  <a16:creationId xmlns:a16="http://schemas.microsoft.com/office/drawing/2014/main" id="{B4298882-AFC0-5E68-98C7-80B0B551715A}"/>
                </a:ext>
              </a:extLst>
            </p:cNvPr>
            <p:cNvSpPr/>
            <p:nvPr/>
          </p:nvSpPr>
          <p:spPr>
            <a:xfrm>
              <a:off x="6850592" y="476018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0" name="Oval 399">
              <a:extLst>
                <a:ext uri="{FF2B5EF4-FFF2-40B4-BE49-F238E27FC236}">
                  <a16:creationId xmlns:a16="http://schemas.microsoft.com/office/drawing/2014/main" id="{C5422D86-A758-A29A-481F-40692BFAC6DC}"/>
                </a:ext>
              </a:extLst>
            </p:cNvPr>
            <p:cNvSpPr/>
            <p:nvPr/>
          </p:nvSpPr>
          <p:spPr>
            <a:xfrm>
              <a:off x="7121526" y="476018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1" name="Oval 400">
              <a:extLst>
                <a:ext uri="{FF2B5EF4-FFF2-40B4-BE49-F238E27FC236}">
                  <a16:creationId xmlns:a16="http://schemas.microsoft.com/office/drawing/2014/main" id="{AD59E026-215E-6E08-D4EF-7F4FACC544AB}"/>
                </a:ext>
              </a:extLst>
            </p:cNvPr>
            <p:cNvSpPr/>
            <p:nvPr/>
          </p:nvSpPr>
          <p:spPr>
            <a:xfrm>
              <a:off x="7392460" y="476018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2" name="Oval 401">
              <a:extLst>
                <a:ext uri="{FF2B5EF4-FFF2-40B4-BE49-F238E27FC236}">
                  <a16:creationId xmlns:a16="http://schemas.microsoft.com/office/drawing/2014/main" id="{6D13933C-F8E1-C907-B60B-1ADF74FE1D5B}"/>
                </a:ext>
              </a:extLst>
            </p:cNvPr>
            <p:cNvSpPr/>
            <p:nvPr/>
          </p:nvSpPr>
          <p:spPr>
            <a:xfrm>
              <a:off x="7663394" y="476018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3" name="Oval 402">
              <a:extLst>
                <a:ext uri="{FF2B5EF4-FFF2-40B4-BE49-F238E27FC236}">
                  <a16:creationId xmlns:a16="http://schemas.microsoft.com/office/drawing/2014/main" id="{D16E69EF-1C97-EA9F-F991-10B15A684348}"/>
                </a:ext>
              </a:extLst>
            </p:cNvPr>
            <p:cNvSpPr/>
            <p:nvPr/>
          </p:nvSpPr>
          <p:spPr>
            <a:xfrm>
              <a:off x="7926694" y="476018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4" name="Oval 403">
              <a:extLst>
                <a:ext uri="{FF2B5EF4-FFF2-40B4-BE49-F238E27FC236}">
                  <a16:creationId xmlns:a16="http://schemas.microsoft.com/office/drawing/2014/main" id="{F3B48A31-010F-C66A-A1C0-04CD913F42D4}"/>
                </a:ext>
              </a:extLst>
            </p:cNvPr>
            <p:cNvSpPr/>
            <p:nvPr/>
          </p:nvSpPr>
          <p:spPr>
            <a:xfrm>
              <a:off x="8197628" y="476018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5" name="Oval 404">
              <a:extLst>
                <a:ext uri="{FF2B5EF4-FFF2-40B4-BE49-F238E27FC236}">
                  <a16:creationId xmlns:a16="http://schemas.microsoft.com/office/drawing/2014/main" id="{CBE13FEF-B36D-908A-F145-75C630BD0390}"/>
                </a:ext>
              </a:extLst>
            </p:cNvPr>
            <p:cNvSpPr/>
            <p:nvPr/>
          </p:nvSpPr>
          <p:spPr>
            <a:xfrm>
              <a:off x="8468562" y="476018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6" name="Oval 405">
              <a:extLst>
                <a:ext uri="{FF2B5EF4-FFF2-40B4-BE49-F238E27FC236}">
                  <a16:creationId xmlns:a16="http://schemas.microsoft.com/office/drawing/2014/main" id="{88E4BA69-45FE-5645-3CC0-4D28A49FD10A}"/>
                </a:ext>
              </a:extLst>
            </p:cNvPr>
            <p:cNvSpPr/>
            <p:nvPr/>
          </p:nvSpPr>
          <p:spPr>
            <a:xfrm>
              <a:off x="8739496" y="476018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8" name="Group 407">
            <a:extLst>
              <a:ext uri="{FF2B5EF4-FFF2-40B4-BE49-F238E27FC236}">
                <a16:creationId xmlns:a16="http://schemas.microsoft.com/office/drawing/2014/main" id="{A7D77E36-8BFB-DF22-C41C-78594C88F15F}"/>
              </a:ext>
            </a:extLst>
          </p:cNvPr>
          <p:cNvGrpSpPr/>
          <p:nvPr/>
        </p:nvGrpSpPr>
        <p:grpSpPr>
          <a:xfrm>
            <a:off x="7257801" y="1361027"/>
            <a:ext cx="1283122" cy="1265368"/>
            <a:chOff x="469882" y="1614565"/>
            <a:chExt cx="1283122" cy="1265368"/>
          </a:xfrm>
        </p:grpSpPr>
        <p:sp>
          <p:nvSpPr>
            <p:cNvPr id="409" name="Oval 408">
              <a:extLst>
                <a:ext uri="{FF2B5EF4-FFF2-40B4-BE49-F238E27FC236}">
                  <a16:creationId xmlns:a16="http://schemas.microsoft.com/office/drawing/2014/main" id="{9F8DBBA3-6A50-838C-27FD-1556D593254B}"/>
                </a:ext>
              </a:extLst>
            </p:cNvPr>
            <p:cNvSpPr/>
            <p:nvPr/>
          </p:nvSpPr>
          <p:spPr>
            <a:xfrm>
              <a:off x="1019647" y="161456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0" name="Oval 409">
              <a:extLst>
                <a:ext uri="{FF2B5EF4-FFF2-40B4-BE49-F238E27FC236}">
                  <a16:creationId xmlns:a16="http://schemas.microsoft.com/office/drawing/2014/main" id="{CF1A441F-9E8B-B34D-1A3A-86818C07C6B7}"/>
                </a:ext>
              </a:extLst>
            </p:cNvPr>
            <p:cNvSpPr/>
            <p:nvPr/>
          </p:nvSpPr>
          <p:spPr>
            <a:xfrm>
              <a:off x="1019647" y="189365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1" name="Oval 410">
              <a:extLst>
                <a:ext uri="{FF2B5EF4-FFF2-40B4-BE49-F238E27FC236}">
                  <a16:creationId xmlns:a16="http://schemas.microsoft.com/office/drawing/2014/main" id="{A6AE93EB-37F2-9098-B766-2A606CA5E031}"/>
                </a:ext>
              </a:extLst>
            </p:cNvPr>
            <p:cNvSpPr/>
            <p:nvPr/>
          </p:nvSpPr>
          <p:spPr>
            <a:xfrm>
              <a:off x="101964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2" name="Oval 411">
              <a:extLst>
                <a:ext uri="{FF2B5EF4-FFF2-40B4-BE49-F238E27FC236}">
                  <a16:creationId xmlns:a16="http://schemas.microsoft.com/office/drawing/2014/main" id="{B3C7DD43-8DE0-2E81-D841-F5B6A3A76B15}"/>
                </a:ext>
              </a:extLst>
            </p:cNvPr>
            <p:cNvSpPr/>
            <p:nvPr/>
          </p:nvSpPr>
          <p:spPr>
            <a:xfrm>
              <a:off x="1019647" y="24208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3" name="Oval 412">
              <a:extLst>
                <a:ext uri="{FF2B5EF4-FFF2-40B4-BE49-F238E27FC236}">
                  <a16:creationId xmlns:a16="http://schemas.microsoft.com/office/drawing/2014/main" id="{2D55E397-D616-2BF9-A97E-51719BE6EBF0}"/>
                </a:ext>
              </a:extLst>
            </p:cNvPr>
            <p:cNvSpPr/>
            <p:nvPr/>
          </p:nvSpPr>
          <p:spPr>
            <a:xfrm>
              <a:off x="1019647" y="26999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4" name="Oval 413">
              <a:extLst>
                <a:ext uri="{FF2B5EF4-FFF2-40B4-BE49-F238E27FC236}">
                  <a16:creationId xmlns:a16="http://schemas.microsoft.com/office/drawing/2014/main" id="{0F5144C0-3E98-AE87-E3D9-28DD15B57AE1}"/>
                </a:ext>
              </a:extLst>
            </p:cNvPr>
            <p:cNvSpPr/>
            <p:nvPr/>
          </p:nvSpPr>
          <p:spPr>
            <a:xfrm>
              <a:off x="74913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5" name="Oval 414">
              <a:extLst>
                <a:ext uri="{FF2B5EF4-FFF2-40B4-BE49-F238E27FC236}">
                  <a16:creationId xmlns:a16="http://schemas.microsoft.com/office/drawing/2014/main" id="{BE6C9B52-DCEB-E5C7-907E-8758439C7644}"/>
                </a:ext>
              </a:extLst>
            </p:cNvPr>
            <p:cNvSpPr/>
            <p:nvPr/>
          </p:nvSpPr>
          <p:spPr>
            <a:xfrm>
              <a:off x="469882"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6" name="Oval 415">
              <a:extLst>
                <a:ext uri="{FF2B5EF4-FFF2-40B4-BE49-F238E27FC236}">
                  <a16:creationId xmlns:a16="http://schemas.microsoft.com/office/drawing/2014/main" id="{1F6FB097-680D-FDB2-18F7-F204B81CE481}"/>
                </a:ext>
              </a:extLst>
            </p:cNvPr>
            <p:cNvSpPr/>
            <p:nvPr/>
          </p:nvSpPr>
          <p:spPr>
            <a:xfrm>
              <a:off x="1573004"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7" name="Oval 416">
              <a:extLst>
                <a:ext uri="{FF2B5EF4-FFF2-40B4-BE49-F238E27FC236}">
                  <a16:creationId xmlns:a16="http://schemas.microsoft.com/office/drawing/2014/main" id="{210A78E0-50EA-74B5-7748-15F7BC13E68C}"/>
                </a:ext>
              </a:extLst>
            </p:cNvPr>
            <p:cNvSpPr/>
            <p:nvPr/>
          </p:nvSpPr>
          <p:spPr>
            <a:xfrm>
              <a:off x="1289377"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8" name="TextBox 417">
            <a:extLst>
              <a:ext uri="{FF2B5EF4-FFF2-40B4-BE49-F238E27FC236}">
                <a16:creationId xmlns:a16="http://schemas.microsoft.com/office/drawing/2014/main" id="{B4D28384-15F3-3DF0-7A46-C81DD83F8783}"/>
              </a:ext>
            </a:extLst>
          </p:cNvPr>
          <p:cNvSpPr txBox="1"/>
          <p:nvPr/>
        </p:nvSpPr>
        <p:spPr>
          <a:xfrm>
            <a:off x="6891223" y="3109682"/>
            <a:ext cx="423514" cy="523220"/>
          </a:xfrm>
          <a:prstGeom prst="rect">
            <a:avLst/>
          </a:prstGeom>
          <a:noFill/>
        </p:spPr>
        <p:txBody>
          <a:bodyPr wrap="none" rtlCol="0">
            <a:spAutoFit/>
          </a:bodyPr>
          <a:lstStyle/>
          <a:p>
            <a:pPr>
              <a:buNone/>
            </a:pPr>
            <a:r>
              <a:rPr lang="en-GB" dirty="0">
                <a:solidFill>
                  <a:srgbClr val="00628C"/>
                </a:solidFill>
              </a:rPr>
              <a:t>B</a:t>
            </a:r>
          </a:p>
        </p:txBody>
      </p:sp>
      <p:grpSp>
        <p:nvGrpSpPr>
          <p:cNvPr id="419" name="Group 418">
            <a:extLst>
              <a:ext uri="{FF2B5EF4-FFF2-40B4-BE49-F238E27FC236}">
                <a16:creationId xmlns:a16="http://schemas.microsoft.com/office/drawing/2014/main" id="{08235B07-52A2-9FB6-F2D9-823F387D5DE3}"/>
              </a:ext>
            </a:extLst>
          </p:cNvPr>
          <p:cNvGrpSpPr/>
          <p:nvPr/>
        </p:nvGrpSpPr>
        <p:grpSpPr>
          <a:xfrm>
            <a:off x="8063691" y="2720843"/>
            <a:ext cx="1846004" cy="1839048"/>
            <a:chOff x="186255" y="1319976"/>
            <a:chExt cx="1846004" cy="1839048"/>
          </a:xfrm>
        </p:grpSpPr>
        <p:sp>
          <p:nvSpPr>
            <p:cNvPr id="420" name="Oval 419">
              <a:extLst>
                <a:ext uri="{FF2B5EF4-FFF2-40B4-BE49-F238E27FC236}">
                  <a16:creationId xmlns:a16="http://schemas.microsoft.com/office/drawing/2014/main" id="{4B174172-D655-192A-1787-CC6DC08311E5}"/>
                </a:ext>
              </a:extLst>
            </p:cNvPr>
            <p:cNvSpPr/>
            <p:nvPr/>
          </p:nvSpPr>
          <p:spPr>
            <a:xfrm>
              <a:off x="1019647" y="13199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1" name="Oval 420">
              <a:extLst>
                <a:ext uri="{FF2B5EF4-FFF2-40B4-BE49-F238E27FC236}">
                  <a16:creationId xmlns:a16="http://schemas.microsoft.com/office/drawing/2014/main" id="{60FDCD75-BFB6-4282-D4CD-0C4E51589C81}"/>
                </a:ext>
              </a:extLst>
            </p:cNvPr>
            <p:cNvSpPr/>
            <p:nvPr/>
          </p:nvSpPr>
          <p:spPr>
            <a:xfrm>
              <a:off x="1019647" y="161456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2" name="Oval 421">
              <a:extLst>
                <a:ext uri="{FF2B5EF4-FFF2-40B4-BE49-F238E27FC236}">
                  <a16:creationId xmlns:a16="http://schemas.microsoft.com/office/drawing/2014/main" id="{7800A138-F33C-86D8-C805-A76320CC3876}"/>
                </a:ext>
              </a:extLst>
            </p:cNvPr>
            <p:cNvSpPr/>
            <p:nvPr/>
          </p:nvSpPr>
          <p:spPr>
            <a:xfrm>
              <a:off x="1019647" y="189365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3" name="Oval 422">
              <a:extLst>
                <a:ext uri="{FF2B5EF4-FFF2-40B4-BE49-F238E27FC236}">
                  <a16:creationId xmlns:a16="http://schemas.microsoft.com/office/drawing/2014/main" id="{A8A0FC33-DD85-A9D7-2095-60CE726192C9}"/>
                </a:ext>
              </a:extLst>
            </p:cNvPr>
            <p:cNvSpPr/>
            <p:nvPr/>
          </p:nvSpPr>
          <p:spPr>
            <a:xfrm>
              <a:off x="101964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4" name="Oval 423">
              <a:extLst>
                <a:ext uri="{FF2B5EF4-FFF2-40B4-BE49-F238E27FC236}">
                  <a16:creationId xmlns:a16="http://schemas.microsoft.com/office/drawing/2014/main" id="{9F8A333C-8C62-E05D-4C87-EB5D57912FB0}"/>
                </a:ext>
              </a:extLst>
            </p:cNvPr>
            <p:cNvSpPr/>
            <p:nvPr/>
          </p:nvSpPr>
          <p:spPr>
            <a:xfrm>
              <a:off x="1019647" y="24208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5" name="Oval 424">
              <a:extLst>
                <a:ext uri="{FF2B5EF4-FFF2-40B4-BE49-F238E27FC236}">
                  <a16:creationId xmlns:a16="http://schemas.microsoft.com/office/drawing/2014/main" id="{E5DFF438-1E8B-4FDE-1776-E3A2CA812A97}"/>
                </a:ext>
              </a:extLst>
            </p:cNvPr>
            <p:cNvSpPr/>
            <p:nvPr/>
          </p:nvSpPr>
          <p:spPr>
            <a:xfrm>
              <a:off x="1019647" y="26999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6" name="Oval 425">
              <a:extLst>
                <a:ext uri="{FF2B5EF4-FFF2-40B4-BE49-F238E27FC236}">
                  <a16:creationId xmlns:a16="http://schemas.microsoft.com/office/drawing/2014/main" id="{40ADC1A3-1B4A-4D6D-AF9A-5049A2584AFA}"/>
                </a:ext>
              </a:extLst>
            </p:cNvPr>
            <p:cNvSpPr/>
            <p:nvPr/>
          </p:nvSpPr>
          <p:spPr>
            <a:xfrm>
              <a:off x="1019647" y="297902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7" name="Oval 426">
              <a:extLst>
                <a:ext uri="{FF2B5EF4-FFF2-40B4-BE49-F238E27FC236}">
                  <a16:creationId xmlns:a16="http://schemas.microsoft.com/office/drawing/2014/main" id="{321D8220-31E9-4FE9-6CFF-65CDEF652ACA}"/>
                </a:ext>
              </a:extLst>
            </p:cNvPr>
            <p:cNvSpPr/>
            <p:nvPr/>
          </p:nvSpPr>
          <p:spPr>
            <a:xfrm>
              <a:off x="74913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8" name="Oval 427">
              <a:extLst>
                <a:ext uri="{FF2B5EF4-FFF2-40B4-BE49-F238E27FC236}">
                  <a16:creationId xmlns:a16="http://schemas.microsoft.com/office/drawing/2014/main" id="{12B114B5-F1C6-D7DE-9987-C8F0C98EAE4C}"/>
                </a:ext>
              </a:extLst>
            </p:cNvPr>
            <p:cNvSpPr/>
            <p:nvPr/>
          </p:nvSpPr>
          <p:spPr>
            <a:xfrm>
              <a:off x="469882"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9" name="Oval 428">
              <a:extLst>
                <a:ext uri="{FF2B5EF4-FFF2-40B4-BE49-F238E27FC236}">
                  <a16:creationId xmlns:a16="http://schemas.microsoft.com/office/drawing/2014/main" id="{43D51E88-D287-4604-1902-B4B94E6F1CC1}"/>
                </a:ext>
              </a:extLst>
            </p:cNvPr>
            <p:cNvSpPr/>
            <p:nvPr/>
          </p:nvSpPr>
          <p:spPr>
            <a:xfrm>
              <a:off x="186255"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0" name="Oval 429">
              <a:extLst>
                <a:ext uri="{FF2B5EF4-FFF2-40B4-BE49-F238E27FC236}">
                  <a16:creationId xmlns:a16="http://schemas.microsoft.com/office/drawing/2014/main" id="{1C141F71-3F1A-1269-EB08-4CD1CB13CC32}"/>
                </a:ext>
              </a:extLst>
            </p:cNvPr>
            <p:cNvSpPr/>
            <p:nvPr/>
          </p:nvSpPr>
          <p:spPr>
            <a:xfrm>
              <a:off x="1852259"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1" name="Oval 430">
              <a:extLst>
                <a:ext uri="{FF2B5EF4-FFF2-40B4-BE49-F238E27FC236}">
                  <a16:creationId xmlns:a16="http://schemas.microsoft.com/office/drawing/2014/main" id="{734DA8B0-687B-154E-EFA9-D5140E67A794}"/>
                </a:ext>
              </a:extLst>
            </p:cNvPr>
            <p:cNvSpPr/>
            <p:nvPr/>
          </p:nvSpPr>
          <p:spPr>
            <a:xfrm>
              <a:off x="1573004"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2" name="Oval 431">
              <a:extLst>
                <a:ext uri="{FF2B5EF4-FFF2-40B4-BE49-F238E27FC236}">
                  <a16:creationId xmlns:a16="http://schemas.microsoft.com/office/drawing/2014/main" id="{3B64A9AA-B38D-67DB-C24D-6B01EBD93600}"/>
                </a:ext>
              </a:extLst>
            </p:cNvPr>
            <p:cNvSpPr/>
            <p:nvPr/>
          </p:nvSpPr>
          <p:spPr>
            <a:xfrm>
              <a:off x="1289377"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3" name="Group 432">
            <a:extLst>
              <a:ext uri="{FF2B5EF4-FFF2-40B4-BE49-F238E27FC236}">
                <a16:creationId xmlns:a16="http://schemas.microsoft.com/office/drawing/2014/main" id="{84A59CF5-8B0E-2E5F-51D1-772D21B7B4A2}"/>
              </a:ext>
            </a:extLst>
          </p:cNvPr>
          <p:cNvGrpSpPr/>
          <p:nvPr/>
        </p:nvGrpSpPr>
        <p:grpSpPr>
          <a:xfrm>
            <a:off x="9296203" y="4165275"/>
            <a:ext cx="2410591" cy="2398311"/>
            <a:chOff x="4565886" y="1072096"/>
            <a:chExt cx="2410591" cy="2398311"/>
          </a:xfrm>
        </p:grpSpPr>
        <p:grpSp>
          <p:nvGrpSpPr>
            <p:cNvPr id="434" name="Group 433">
              <a:extLst>
                <a:ext uri="{FF2B5EF4-FFF2-40B4-BE49-F238E27FC236}">
                  <a16:creationId xmlns:a16="http://schemas.microsoft.com/office/drawing/2014/main" id="{C770C037-6508-BF62-6DF7-D79B1267443C}"/>
                </a:ext>
              </a:extLst>
            </p:cNvPr>
            <p:cNvGrpSpPr/>
            <p:nvPr/>
          </p:nvGrpSpPr>
          <p:grpSpPr>
            <a:xfrm>
              <a:off x="4851218" y="1352268"/>
              <a:ext cx="1846004" cy="1839048"/>
              <a:chOff x="186255" y="1319976"/>
              <a:chExt cx="1846004" cy="1839048"/>
            </a:xfrm>
          </p:grpSpPr>
          <p:sp>
            <p:nvSpPr>
              <p:cNvPr id="439" name="Oval 438">
                <a:extLst>
                  <a:ext uri="{FF2B5EF4-FFF2-40B4-BE49-F238E27FC236}">
                    <a16:creationId xmlns:a16="http://schemas.microsoft.com/office/drawing/2014/main" id="{F0D41D4E-2C75-F315-F2A5-41D670DF8368}"/>
                  </a:ext>
                </a:extLst>
              </p:cNvPr>
              <p:cNvSpPr/>
              <p:nvPr/>
            </p:nvSpPr>
            <p:spPr>
              <a:xfrm>
                <a:off x="1019647" y="13199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0" name="Oval 439">
                <a:extLst>
                  <a:ext uri="{FF2B5EF4-FFF2-40B4-BE49-F238E27FC236}">
                    <a16:creationId xmlns:a16="http://schemas.microsoft.com/office/drawing/2014/main" id="{457AE8FC-5AD5-AB65-1BCB-FCAFCBDB65D2}"/>
                  </a:ext>
                </a:extLst>
              </p:cNvPr>
              <p:cNvSpPr/>
              <p:nvPr/>
            </p:nvSpPr>
            <p:spPr>
              <a:xfrm>
                <a:off x="1019647" y="161456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1" name="Oval 440">
                <a:extLst>
                  <a:ext uri="{FF2B5EF4-FFF2-40B4-BE49-F238E27FC236}">
                    <a16:creationId xmlns:a16="http://schemas.microsoft.com/office/drawing/2014/main" id="{EBA22C0B-3C49-2567-999E-4053D06C3170}"/>
                  </a:ext>
                </a:extLst>
              </p:cNvPr>
              <p:cNvSpPr/>
              <p:nvPr/>
            </p:nvSpPr>
            <p:spPr>
              <a:xfrm>
                <a:off x="1019647" y="189365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2" name="Oval 441">
                <a:extLst>
                  <a:ext uri="{FF2B5EF4-FFF2-40B4-BE49-F238E27FC236}">
                    <a16:creationId xmlns:a16="http://schemas.microsoft.com/office/drawing/2014/main" id="{A7BC6061-510A-5239-8EF8-BAACF8F955AD}"/>
                  </a:ext>
                </a:extLst>
              </p:cNvPr>
              <p:cNvSpPr/>
              <p:nvPr/>
            </p:nvSpPr>
            <p:spPr>
              <a:xfrm>
                <a:off x="101964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3" name="Oval 442">
                <a:extLst>
                  <a:ext uri="{FF2B5EF4-FFF2-40B4-BE49-F238E27FC236}">
                    <a16:creationId xmlns:a16="http://schemas.microsoft.com/office/drawing/2014/main" id="{2F9DFE3F-E9CB-1BE4-1F18-05DAC8B4ECD9}"/>
                  </a:ext>
                </a:extLst>
              </p:cNvPr>
              <p:cNvSpPr/>
              <p:nvPr/>
            </p:nvSpPr>
            <p:spPr>
              <a:xfrm>
                <a:off x="1019647" y="24208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4" name="Oval 443">
                <a:extLst>
                  <a:ext uri="{FF2B5EF4-FFF2-40B4-BE49-F238E27FC236}">
                    <a16:creationId xmlns:a16="http://schemas.microsoft.com/office/drawing/2014/main" id="{A6FB7F03-1721-ECBC-A654-4C535E51DD72}"/>
                  </a:ext>
                </a:extLst>
              </p:cNvPr>
              <p:cNvSpPr/>
              <p:nvPr/>
            </p:nvSpPr>
            <p:spPr>
              <a:xfrm>
                <a:off x="1019647" y="26999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5" name="Oval 444">
                <a:extLst>
                  <a:ext uri="{FF2B5EF4-FFF2-40B4-BE49-F238E27FC236}">
                    <a16:creationId xmlns:a16="http://schemas.microsoft.com/office/drawing/2014/main" id="{C0E02E55-C0D7-6C04-7E18-76F8130EF179}"/>
                  </a:ext>
                </a:extLst>
              </p:cNvPr>
              <p:cNvSpPr/>
              <p:nvPr/>
            </p:nvSpPr>
            <p:spPr>
              <a:xfrm>
                <a:off x="1019647" y="297902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6" name="Oval 445">
                <a:extLst>
                  <a:ext uri="{FF2B5EF4-FFF2-40B4-BE49-F238E27FC236}">
                    <a16:creationId xmlns:a16="http://schemas.microsoft.com/office/drawing/2014/main" id="{641B4260-AFDD-F9EE-2D20-731C2E00A912}"/>
                  </a:ext>
                </a:extLst>
              </p:cNvPr>
              <p:cNvSpPr/>
              <p:nvPr/>
            </p:nvSpPr>
            <p:spPr>
              <a:xfrm>
                <a:off x="74913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7" name="Oval 446">
                <a:extLst>
                  <a:ext uri="{FF2B5EF4-FFF2-40B4-BE49-F238E27FC236}">
                    <a16:creationId xmlns:a16="http://schemas.microsoft.com/office/drawing/2014/main" id="{10C4A65D-A69E-5A54-A4F6-BD3A65F394B9}"/>
                  </a:ext>
                </a:extLst>
              </p:cNvPr>
              <p:cNvSpPr/>
              <p:nvPr/>
            </p:nvSpPr>
            <p:spPr>
              <a:xfrm>
                <a:off x="469882"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8" name="Oval 447">
                <a:extLst>
                  <a:ext uri="{FF2B5EF4-FFF2-40B4-BE49-F238E27FC236}">
                    <a16:creationId xmlns:a16="http://schemas.microsoft.com/office/drawing/2014/main" id="{1CCC116F-89F7-A104-AAD8-C7A850F7ECDF}"/>
                  </a:ext>
                </a:extLst>
              </p:cNvPr>
              <p:cNvSpPr/>
              <p:nvPr/>
            </p:nvSpPr>
            <p:spPr>
              <a:xfrm>
                <a:off x="186255"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9" name="Oval 448">
                <a:extLst>
                  <a:ext uri="{FF2B5EF4-FFF2-40B4-BE49-F238E27FC236}">
                    <a16:creationId xmlns:a16="http://schemas.microsoft.com/office/drawing/2014/main" id="{D2A82F71-CC2D-5BE2-F72D-D0BD4D5E88D0}"/>
                  </a:ext>
                </a:extLst>
              </p:cNvPr>
              <p:cNvSpPr/>
              <p:nvPr/>
            </p:nvSpPr>
            <p:spPr>
              <a:xfrm>
                <a:off x="1852259"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0" name="Oval 449">
                <a:extLst>
                  <a:ext uri="{FF2B5EF4-FFF2-40B4-BE49-F238E27FC236}">
                    <a16:creationId xmlns:a16="http://schemas.microsoft.com/office/drawing/2014/main" id="{AAC05A0C-A2E5-E0AC-5404-B61ACE628E45}"/>
                  </a:ext>
                </a:extLst>
              </p:cNvPr>
              <p:cNvSpPr/>
              <p:nvPr/>
            </p:nvSpPr>
            <p:spPr>
              <a:xfrm>
                <a:off x="1573004"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1" name="Oval 450">
                <a:extLst>
                  <a:ext uri="{FF2B5EF4-FFF2-40B4-BE49-F238E27FC236}">
                    <a16:creationId xmlns:a16="http://schemas.microsoft.com/office/drawing/2014/main" id="{09682089-AB96-A5D4-5D51-FF8850A7CD43}"/>
                  </a:ext>
                </a:extLst>
              </p:cNvPr>
              <p:cNvSpPr/>
              <p:nvPr/>
            </p:nvSpPr>
            <p:spPr>
              <a:xfrm>
                <a:off x="1289377" y="213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35" name="Oval 434">
              <a:extLst>
                <a:ext uri="{FF2B5EF4-FFF2-40B4-BE49-F238E27FC236}">
                  <a16:creationId xmlns:a16="http://schemas.microsoft.com/office/drawing/2014/main" id="{39909C1E-5B4D-90EE-972F-C8CB8F4A67D2}"/>
                </a:ext>
              </a:extLst>
            </p:cNvPr>
            <p:cNvSpPr/>
            <p:nvPr/>
          </p:nvSpPr>
          <p:spPr>
            <a:xfrm>
              <a:off x="5684610" y="329040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6" name="Oval 435">
              <a:extLst>
                <a:ext uri="{FF2B5EF4-FFF2-40B4-BE49-F238E27FC236}">
                  <a16:creationId xmlns:a16="http://schemas.microsoft.com/office/drawing/2014/main" id="{AFBA2DDE-A773-966B-B9B5-A52BE325AB3A}"/>
                </a:ext>
              </a:extLst>
            </p:cNvPr>
            <p:cNvSpPr/>
            <p:nvPr/>
          </p:nvSpPr>
          <p:spPr>
            <a:xfrm>
              <a:off x="5684610" y="107209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7" name="Oval 436">
              <a:extLst>
                <a:ext uri="{FF2B5EF4-FFF2-40B4-BE49-F238E27FC236}">
                  <a16:creationId xmlns:a16="http://schemas.microsoft.com/office/drawing/2014/main" id="{55B91FD5-D368-95B2-A760-FFBAA2AB96BD}"/>
                </a:ext>
              </a:extLst>
            </p:cNvPr>
            <p:cNvSpPr/>
            <p:nvPr/>
          </p:nvSpPr>
          <p:spPr>
            <a:xfrm>
              <a:off x="6796477" y="21613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8" name="Oval 437">
              <a:extLst>
                <a:ext uri="{FF2B5EF4-FFF2-40B4-BE49-F238E27FC236}">
                  <a16:creationId xmlns:a16="http://schemas.microsoft.com/office/drawing/2014/main" id="{9121B834-3B37-8007-2917-ADEAC2B1A9CE}"/>
                </a:ext>
              </a:extLst>
            </p:cNvPr>
            <p:cNvSpPr/>
            <p:nvPr/>
          </p:nvSpPr>
          <p:spPr>
            <a:xfrm>
              <a:off x="4565886" y="21702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37351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600"/>
            <a:ext cx="9993351" cy="5112568"/>
          </a:xfrm>
        </p:spPr>
        <p:txBody>
          <a:bodyPr>
            <a:normAutofit fontScale="92500" lnSpcReduction="10000"/>
          </a:bodyPr>
          <a:lstStyle/>
          <a:p>
            <a:r>
              <a:rPr lang="en-GB" sz="2200" dirty="0"/>
              <a:t>This resource is designed to be used in the classroom with Year 8 students, although it may be useful for other students.</a:t>
            </a:r>
          </a:p>
          <a:p>
            <a:r>
              <a:rPr lang="en-GB" sz="2200" dirty="0"/>
              <a:t>The Checkpoints are grouped around the key ideas in the core concept document, </a:t>
            </a:r>
            <a:r>
              <a:rPr lang="en-GB" sz="2200" dirty="0">
                <a:hlinkClick r:id="rId3"/>
              </a:rPr>
              <a:t>4.1 Sequences</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C61382-EB40-080C-8F63-F4E1EFAF0FBA}"/>
              </a:ext>
            </a:extLst>
          </p:cNvPr>
          <p:cNvSpPr>
            <a:spLocks noGrp="1"/>
          </p:cNvSpPr>
          <p:nvPr>
            <p:ph type="body" sz="quarter" idx="11"/>
          </p:nvPr>
        </p:nvSpPr>
        <p:spPr/>
        <p:txBody>
          <a:bodyPr vert="horz" lIns="91440" tIns="45720" rIns="91440" bIns="45720" rtlCol="0" anchor="t">
            <a:normAutofit/>
          </a:bodyPr>
          <a:lstStyle/>
          <a:p>
            <a:r>
              <a:rPr lang="en-GB" dirty="0">
                <a:latin typeface="Century Gothic"/>
                <a:cs typeface="Arial"/>
              </a:rPr>
              <a:t>Checkpoint 5: Snapshots (solutions to further thinking question part 2)</a:t>
            </a:r>
            <a:endParaRPr lang="en-GB" b="0" dirty="0">
              <a:latin typeface="Century Gothic"/>
              <a:cs typeface="Arial"/>
            </a:endParaRPr>
          </a:p>
          <a:p>
            <a:endParaRPr lang="en-GB" dirty="0"/>
          </a:p>
        </p:txBody>
      </p:sp>
      <p:grpSp>
        <p:nvGrpSpPr>
          <p:cNvPr id="52" name="Group 51">
            <a:extLst>
              <a:ext uri="{FF2B5EF4-FFF2-40B4-BE49-F238E27FC236}">
                <a16:creationId xmlns:a16="http://schemas.microsoft.com/office/drawing/2014/main" id="{DE6A8358-AED1-F7AE-821F-95681F502F3A}"/>
              </a:ext>
            </a:extLst>
          </p:cNvPr>
          <p:cNvGrpSpPr/>
          <p:nvPr/>
        </p:nvGrpSpPr>
        <p:grpSpPr>
          <a:xfrm>
            <a:off x="1548308" y="2358786"/>
            <a:ext cx="1776390" cy="2133510"/>
            <a:chOff x="3017085" y="1164996"/>
            <a:chExt cx="1776390" cy="2133510"/>
          </a:xfrm>
        </p:grpSpPr>
        <p:sp>
          <p:nvSpPr>
            <p:cNvPr id="53" name="Oval 52">
              <a:extLst>
                <a:ext uri="{FF2B5EF4-FFF2-40B4-BE49-F238E27FC236}">
                  <a16:creationId xmlns:a16="http://schemas.microsoft.com/office/drawing/2014/main" id="{343C3A54-66B5-0B83-E617-7FFB6E5FF861}"/>
                </a:ext>
              </a:extLst>
            </p:cNvPr>
            <p:cNvSpPr/>
            <p:nvPr/>
          </p:nvSpPr>
          <p:spPr>
            <a:xfrm>
              <a:off x="3858097" y="116499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4" name="Group 53">
              <a:extLst>
                <a:ext uri="{FF2B5EF4-FFF2-40B4-BE49-F238E27FC236}">
                  <a16:creationId xmlns:a16="http://schemas.microsoft.com/office/drawing/2014/main" id="{F70042E1-6597-A118-B36A-34F933134B6F}"/>
                </a:ext>
              </a:extLst>
            </p:cNvPr>
            <p:cNvGrpSpPr/>
            <p:nvPr/>
          </p:nvGrpSpPr>
          <p:grpSpPr>
            <a:xfrm>
              <a:off x="3017085" y="1490581"/>
              <a:ext cx="1776390" cy="1807925"/>
              <a:chOff x="3017085" y="1490581"/>
              <a:chExt cx="1776390" cy="1807925"/>
            </a:xfrm>
          </p:grpSpPr>
          <p:sp>
            <p:nvSpPr>
              <p:cNvPr id="55" name="Oval 54">
                <a:extLst>
                  <a:ext uri="{FF2B5EF4-FFF2-40B4-BE49-F238E27FC236}">
                    <a16:creationId xmlns:a16="http://schemas.microsoft.com/office/drawing/2014/main" id="{DFCF3A47-A0B5-ABD5-CF1E-8EC4E4802BBE}"/>
                  </a:ext>
                </a:extLst>
              </p:cNvPr>
              <p:cNvSpPr/>
              <p:nvPr/>
            </p:nvSpPr>
            <p:spPr>
              <a:xfrm>
                <a:off x="3858097" y="14905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D8946181-9BBB-465A-0C5B-D9DDA253A084}"/>
                  </a:ext>
                </a:extLst>
              </p:cNvPr>
              <p:cNvSpPr/>
              <p:nvPr/>
            </p:nvSpPr>
            <p:spPr>
              <a:xfrm>
                <a:off x="3858097" y="181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CE806835-EF1C-4E6C-E0D2-D03C555AA79E}"/>
                  </a:ext>
                </a:extLst>
              </p:cNvPr>
              <p:cNvSpPr/>
              <p:nvPr/>
            </p:nvSpPr>
            <p:spPr>
              <a:xfrm>
                <a:off x="385809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38BA0D82-F2D6-090B-3158-E9286CB2E76A}"/>
                  </a:ext>
                </a:extLst>
              </p:cNvPr>
              <p:cNvSpPr/>
              <p:nvPr/>
            </p:nvSpPr>
            <p:spPr>
              <a:xfrm>
                <a:off x="3858097" y="246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11401280-9B0F-585F-35F7-84C9754F42B9}"/>
                  </a:ext>
                </a:extLst>
              </p:cNvPr>
              <p:cNvSpPr/>
              <p:nvPr/>
            </p:nvSpPr>
            <p:spPr>
              <a:xfrm>
                <a:off x="3858097" y="27929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a:extLst>
                  <a:ext uri="{FF2B5EF4-FFF2-40B4-BE49-F238E27FC236}">
                    <a16:creationId xmlns:a16="http://schemas.microsoft.com/office/drawing/2014/main" id="{CA1934FE-CFCA-51A5-13FB-D74E45248446}"/>
                  </a:ext>
                </a:extLst>
              </p:cNvPr>
              <p:cNvSpPr/>
              <p:nvPr/>
            </p:nvSpPr>
            <p:spPr>
              <a:xfrm>
                <a:off x="3858097" y="311850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83C411F2-6497-CB2F-AD12-064D57B3169E}"/>
                  </a:ext>
                </a:extLst>
              </p:cNvPr>
              <p:cNvSpPr/>
              <p:nvPr/>
            </p:nvSpPr>
            <p:spPr>
              <a:xfrm>
                <a:off x="3594495" y="19964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5E608A2C-4261-9AA0-329E-27FA8435FC53}"/>
                  </a:ext>
                </a:extLst>
              </p:cNvPr>
              <p:cNvSpPr/>
              <p:nvPr/>
            </p:nvSpPr>
            <p:spPr>
              <a:xfrm>
                <a:off x="3605902" y="231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 62">
                <a:extLst>
                  <a:ext uri="{FF2B5EF4-FFF2-40B4-BE49-F238E27FC236}">
                    <a16:creationId xmlns:a16="http://schemas.microsoft.com/office/drawing/2014/main" id="{A8E7F9F8-8862-2CE1-8251-821B6EFCFAA6}"/>
                  </a:ext>
                </a:extLst>
              </p:cNvPr>
              <p:cNvSpPr/>
              <p:nvPr/>
            </p:nvSpPr>
            <p:spPr>
              <a:xfrm>
                <a:off x="4613475" y="16261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a:extLst>
                  <a:ext uri="{FF2B5EF4-FFF2-40B4-BE49-F238E27FC236}">
                    <a16:creationId xmlns:a16="http://schemas.microsoft.com/office/drawing/2014/main" id="{E3359D00-2F30-037C-EDF4-50AC6B53056F}"/>
                  </a:ext>
                </a:extLst>
              </p:cNvPr>
              <p:cNvSpPr/>
              <p:nvPr/>
            </p:nvSpPr>
            <p:spPr>
              <a:xfrm>
                <a:off x="4353719" y="18047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A22EBF9A-0222-9564-C2F2-1DB4BA375A21}"/>
                  </a:ext>
                </a:extLst>
              </p:cNvPr>
              <p:cNvSpPr/>
              <p:nvPr/>
            </p:nvSpPr>
            <p:spPr>
              <a:xfrm>
                <a:off x="4127827" y="228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Oval 65">
                <a:extLst>
                  <a:ext uri="{FF2B5EF4-FFF2-40B4-BE49-F238E27FC236}">
                    <a16:creationId xmlns:a16="http://schemas.microsoft.com/office/drawing/2014/main" id="{CFBFB430-D7FC-3A5C-5AAD-7DA28B51F84D}"/>
                  </a:ext>
                </a:extLst>
              </p:cNvPr>
              <p:cNvSpPr/>
              <p:nvPr/>
            </p:nvSpPr>
            <p:spPr>
              <a:xfrm>
                <a:off x="4127827" y="199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Oval 66">
                <a:extLst>
                  <a:ext uri="{FF2B5EF4-FFF2-40B4-BE49-F238E27FC236}">
                    <a16:creationId xmlns:a16="http://schemas.microsoft.com/office/drawing/2014/main" id="{0C41780E-0AF7-1AA6-F2B0-730D97918A10}"/>
                  </a:ext>
                </a:extLst>
              </p:cNvPr>
              <p:cNvSpPr/>
              <p:nvPr/>
            </p:nvSpPr>
            <p:spPr>
              <a:xfrm>
                <a:off x="4361280" y="24958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a:extLst>
                  <a:ext uri="{FF2B5EF4-FFF2-40B4-BE49-F238E27FC236}">
                    <a16:creationId xmlns:a16="http://schemas.microsoft.com/office/drawing/2014/main" id="{169C8CC6-50C6-50FC-908E-D7A240581D89}"/>
                  </a:ext>
                </a:extLst>
              </p:cNvPr>
              <p:cNvSpPr/>
              <p:nvPr/>
            </p:nvSpPr>
            <p:spPr>
              <a:xfrm>
                <a:off x="4613475" y="264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BF9D16A4-265D-61B5-9151-DC45CFEE9BA0}"/>
                  </a:ext>
                </a:extLst>
              </p:cNvPr>
              <p:cNvSpPr/>
              <p:nvPr/>
            </p:nvSpPr>
            <p:spPr>
              <a:xfrm>
                <a:off x="3315630" y="181150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a:extLst>
                  <a:ext uri="{FF2B5EF4-FFF2-40B4-BE49-F238E27FC236}">
                    <a16:creationId xmlns:a16="http://schemas.microsoft.com/office/drawing/2014/main" id="{0E093927-230E-1A26-9EC0-59C22E4CE948}"/>
                  </a:ext>
                </a:extLst>
              </p:cNvPr>
              <p:cNvSpPr/>
              <p:nvPr/>
            </p:nvSpPr>
            <p:spPr>
              <a:xfrm>
                <a:off x="3017085" y="163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a:extLst>
                  <a:ext uri="{FF2B5EF4-FFF2-40B4-BE49-F238E27FC236}">
                    <a16:creationId xmlns:a16="http://schemas.microsoft.com/office/drawing/2014/main" id="{0FDB6990-FD0D-D76B-6F5A-E03782517BEF}"/>
                  </a:ext>
                </a:extLst>
              </p:cNvPr>
              <p:cNvSpPr/>
              <p:nvPr/>
            </p:nvSpPr>
            <p:spPr>
              <a:xfrm>
                <a:off x="3329768" y="247540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a:extLst>
                  <a:ext uri="{FF2B5EF4-FFF2-40B4-BE49-F238E27FC236}">
                    <a16:creationId xmlns:a16="http://schemas.microsoft.com/office/drawing/2014/main" id="{485B5BF3-3BC5-47FB-883D-CAC61098ACA6}"/>
                  </a:ext>
                </a:extLst>
              </p:cNvPr>
              <p:cNvSpPr/>
              <p:nvPr/>
            </p:nvSpPr>
            <p:spPr>
              <a:xfrm>
                <a:off x="3017085" y="264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73" name="TextBox 72">
            <a:extLst>
              <a:ext uri="{FF2B5EF4-FFF2-40B4-BE49-F238E27FC236}">
                <a16:creationId xmlns:a16="http://schemas.microsoft.com/office/drawing/2014/main" id="{F793AF88-2D75-9AFF-DBD4-C34B2478DED6}"/>
              </a:ext>
            </a:extLst>
          </p:cNvPr>
          <p:cNvSpPr txBox="1"/>
          <p:nvPr/>
        </p:nvSpPr>
        <p:spPr>
          <a:xfrm>
            <a:off x="145680" y="3230609"/>
            <a:ext cx="444352" cy="523220"/>
          </a:xfrm>
          <a:prstGeom prst="rect">
            <a:avLst/>
          </a:prstGeom>
          <a:noFill/>
        </p:spPr>
        <p:txBody>
          <a:bodyPr wrap="none" rtlCol="0">
            <a:spAutoFit/>
          </a:bodyPr>
          <a:lstStyle/>
          <a:p>
            <a:pPr>
              <a:buNone/>
            </a:pPr>
            <a:r>
              <a:rPr lang="en-GB" dirty="0">
                <a:solidFill>
                  <a:srgbClr val="00628C"/>
                </a:solidFill>
              </a:rPr>
              <a:t>C</a:t>
            </a:r>
          </a:p>
        </p:txBody>
      </p:sp>
      <p:grpSp>
        <p:nvGrpSpPr>
          <p:cNvPr id="77" name="Group 76">
            <a:extLst>
              <a:ext uri="{FF2B5EF4-FFF2-40B4-BE49-F238E27FC236}">
                <a16:creationId xmlns:a16="http://schemas.microsoft.com/office/drawing/2014/main" id="{CBCB794E-A04D-460C-3B84-702FA0C48E3B}"/>
              </a:ext>
            </a:extLst>
          </p:cNvPr>
          <p:cNvGrpSpPr/>
          <p:nvPr/>
        </p:nvGrpSpPr>
        <p:grpSpPr>
          <a:xfrm>
            <a:off x="238596" y="1013332"/>
            <a:ext cx="1225650" cy="1482340"/>
            <a:chOff x="3315630" y="1490581"/>
            <a:chExt cx="1225650" cy="1482340"/>
          </a:xfrm>
        </p:grpSpPr>
        <p:sp>
          <p:nvSpPr>
            <p:cNvPr id="78" name="Oval 77">
              <a:extLst>
                <a:ext uri="{FF2B5EF4-FFF2-40B4-BE49-F238E27FC236}">
                  <a16:creationId xmlns:a16="http://schemas.microsoft.com/office/drawing/2014/main" id="{BE4DD6E3-E483-0112-3D53-F8FEEE68B45E}"/>
                </a:ext>
              </a:extLst>
            </p:cNvPr>
            <p:cNvSpPr/>
            <p:nvPr/>
          </p:nvSpPr>
          <p:spPr>
            <a:xfrm>
              <a:off x="3858097" y="14905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a:extLst>
                <a:ext uri="{FF2B5EF4-FFF2-40B4-BE49-F238E27FC236}">
                  <a16:creationId xmlns:a16="http://schemas.microsoft.com/office/drawing/2014/main" id="{330D906D-1EA8-B902-9E09-DC550CD11144}"/>
                </a:ext>
              </a:extLst>
            </p:cNvPr>
            <p:cNvSpPr/>
            <p:nvPr/>
          </p:nvSpPr>
          <p:spPr>
            <a:xfrm>
              <a:off x="3858097" y="181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Oval 100">
              <a:extLst>
                <a:ext uri="{FF2B5EF4-FFF2-40B4-BE49-F238E27FC236}">
                  <a16:creationId xmlns:a16="http://schemas.microsoft.com/office/drawing/2014/main" id="{4CE6DC48-F41D-823C-F0B2-951F9DC42DD8}"/>
                </a:ext>
              </a:extLst>
            </p:cNvPr>
            <p:cNvSpPr/>
            <p:nvPr/>
          </p:nvSpPr>
          <p:spPr>
            <a:xfrm>
              <a:off x="385809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Oval 101">
              <a:extLst>
                <a:ext uri="{FF2B5EF4-FFF2-40B4-BE49-F238E27FC236}">
                  <a16:creationId xmlns:a16="http://schemas.microsoft.com/office/drawing/2014/main" id="{355F59C5-D006-368F-27C8-60014C8D693D}"/>
                </a:ext>
              </a:extLst>
            </p:cNvPr>
            <p:cNvSpPr/>
            <p:nvPr/>
          </p:nvSpPr>
          <p:spPr>
            <a:xfrm>
              <a:off x="3858097" y="246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Oval 105">
              <a:extLst>
                <a:ext uri="{FF2B5EF4-FFF2-40B4-BE49-F238E27FC236}">
                  <a16:creationId xmlns:a16="http://schemas.microsoft.com/office/drawing/2014/main" id="{354FBC6C-D15B-8170-ADC3-F5F5009D88A7}"/>
                </a:ext>
              </a:extLst>
            </p:cNvPr>
            <p:cNvSpPr/>
            <p:nvPr/>
          </p:nvSpPr>
          <p:spPr>
            <a:xfrm>
              <a:off x="3858097" y="27929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Oval 107">
              <a:extLst>
                <a:ext uri="{FF2B5EF4-FFF2-40B4-BE49-F238E27FC236}">
                  <a16:creationId xmlns:a16="http://schemas.microsoft.com/office/drawing/2014/main" id="{2C9BA84C-4AE0-799F-3CFD-2B09368A0450}"/>
                </a:ext>
              </a:extLst>
            </p:cNvPr>
            <p:cNvSpPr/>
            <p:nvPr/>
          </p:nvSpPr>
          <p:spPr>
            <a:xfrm>
              <a:off x="3594495" y="19964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Oval 108">
              <a:extLst>
                <a:ext uri="{FF2B5EF4-FFF2-40B4-BE49-F238E27FC236}">
                  <a16:creationId xmlns:a16="http://schemas.microsoft.com/office/drawing/2014/main" id="{D74E26EB-0AEE-0EBF-5452-3784ECACCBBB}"/>
                </a:ext>
              </a:extLst>
            </p:cNvPr>
            <p:cNvSpPr/>
            <p:nvPr/>
          </p:nvSpPr>
          <p:spPr>
            <a:xfrm>
              <a:off x="3605902" y="231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Oval 110">
              <a:extLst>
                <a:ext uri="{FF2B5EF4-FFF2-40B4-BE49-F238E27FC236}">
                  <a16:creationId xmlns:a16="http://schemas.microsoft.com/office/drawing/2014/main" id="{ED086B4A-BA6D-39F5-98BC-C6856304CBEC}"/>
                </a:ext>
              </a:extLst>
            </p:cNvPr>
            <p:cNvSpPr/>
            <p:nvPr/>
          </p:nvSpPr>
          <p:spPr>
            <a:xfrm>
              <a:off x="4353719" y="18047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Oval 111">
              <a:extLst>
                <a:ext uri="{FF2B5EF4-FFF2-40B4-BE49-F238E27FC236}">
                  <a16:creationId xmlns:a16="http://schemas.microsoft.com/office/drawing/2014/main" id="{F1AED554-04D5-20E5-487C-B1FA46EE1F17}"/>
                </a:ext>
              </a:extLst>
            </p:cNvPr>
            <p:cNvSpPr/>
            <p:nvPr/>
          </p:nvSpPr>
          <p:spPr>
            <a:xfrm>
              <a:off x="4127827" y="228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a:extLst>
                <a:ext uri="{FF2B5EF4-FFF2-40B4-BE49-F238E27FC236}">
                  <a16:creationId xmlns:a16="http://schemas.microsoft.com/office/drawing/2014/main" id="{71C7A9F3-E2C0-7F5F-24BD-9511E1D206C3}"/>
                </a:ext>
              </a:extLst>
            </p:cNvPr>
            <p:cNvSpPr/>
            <p:nvPr/>
          </p:nvSpPr>
          <p:spPr>
            <a:xfrm>
              <a:off x="4127827" y="199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Oval 113">
              <a:extLst>
                <a:ext uri="{FF2B5EF4-FFF2-40B4-BE49-F238E27FC236}">
                  <a16:creationId xmlns:a16="http://schemas.microsoft.com/office/drawing/2014/main" id="{327A9989-A8A1-622F-9757-6CD0881B0399}"/>
                </a:ext>
              </a:extLst>
            </p:cNvPr>
            <p:cNvSpPr/>
            <p:nvPr/>
          </p:nvSpPr>
          <p:spPr>
            <a:xfrm>
              <a:off x="4361280" y="24958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Oval 116">
              <a:extLst>
                <a:ext uri="{FF2B5EF4-FFF2-40B4-BE49-F238E27FC236}">
                  <a16:creationId xmlns:a16="http://schemas.microsoft.com/office/drawing/2014/main" id="{8B10A5A3-4B38-B62E-9153-55B25E01CB99}"/>
                </a:ext>
              </a:extLst>
            </p:cNvPr>
            <p:cNvSpPr/>
            <p:nvPr/>
          </p:nvSpPr>
          <p:spPr>
            <a:xfrm>
              <a:off x="3315630" y="181150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Oval 118">
              <a:extLst>
                <a:ext uri="{FF2B5EF4-FFF2-40B4-BE49-F238E27FC236}">
                  <a16:creationId xmlns:a16="http://schemas.microsoft.com/office/drawing/2014/main" id="{BBB20603-9C82-6933-1B37-F815A358E05A}"/>
                </a:ext>
              </a:extLst>
            </p:cNvPr>
            <p:cNvSpPr/>
            <p:nvPr/>
          </p:nvSpPr>
          <p:spPr>
            <a:xfrm>
              <a:off x="3329768" y="247540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8" name="Group 147">
            <a:extLst>
              <a:ext uri="{FF2B5EF4-FFF2-40B4-BE49-F238E27FC236}">
                <a16:creationId xmlns:a16="http://schemas.microsoft.com/office/drawing/2014/main" id="{8C249FA0-AB5B-A573-7480-601B3D26999F}"/>
              </a:ext>
            </a:extLst>
          </p:cNvPr>
          <p:cNvGrpSpPr/>
          <p:nvPr/>
        </p:nvGrpSpPr>
        <p:grpSpPr>
          <a:xfrm>
            <a:off x="3913672" y="3764793"/>
            <a:ext cx="2295902" cy="2746065"/>
            <a:chOff x="2447924" y="3970155"/>
            <a:chExt cx="2295902" cy="2746065"/>
          </a:xfrm>
        </p:grpSpPr>
        <p:grpSp>
          <p:nvGrpSpPr>
            <p:cNvPr id="121" name="Group 120">
              <a:extLst>
                <a:ext uri="{FF2B5EF4-FFF2-40B4-BE49-F238E27FC236}">
                  <a16:creationId xmlns:a16="http://schemas.microsoft.com/office/drawing/2014/main" id="{2E5671D5-D0E6-27A4-02FC-6F086EE88D3B}"/>
                </a:ext>
              </a:extLst>
            </p:cNvPr>
            <p:cNvGrpSpPr/>
            <p:nvPr/>
          </p:nvGrpSpPr>
          <p:grpSpPr>
            <a:xfrm>
              <a:off x="2707680" y="4257125"/>
              <a:ext cx="1776390" cy="2133510"/>
              <a:chOff x="3017085" y="1164996"/>
              <a:chExt cx="1776390" cy="2133510"/>
            </a:xfrm>
          </p:grpSpPr>
          <p:sp>
            <p:nvSpPr>
              <p:cNvPr id="122" name="Oval 121">
                <a:extLst>
                  <a:ext uri="{FF2B5EF4-FFF2-40B4-BE49-F238E27FC236}">
                    <a16:creationId xmlns:a16="http://schemas.microsoft.com/office/drawing/2014/main" id="{C3F02D28-D25E-45C0-B6CC-7D2E49440BB4}"/>
                  </a:ext>
                </a:extLst>
              </p:cNvPr>
              <p:cNvSpPr/>
              <p:nvPr/>
            </p:nvSpPr>
            <p:spPr>
              <a:xfrm>
                <a:off x="3858097" y="116499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3" name="Group 122">
                <a:extLst>
                  <a:ext uri="{FF2B5EF4-FFF2-40B4-BE49-F238E27FC236}">
                    <a16:creationId xmlns:a16="http://schemas.microsoft.com/office/drawing/2014/main" id="{9EE1304F-48B2-0D64-6213-92DBD900B5E4}"/>
                  </a:ext>
                </a:extLst>
              </p:cNvPr>
              <p:cNvGrpSpPr/>
              <p:nvPr/>
            </p:nvGrpSpPr>
            <p:grpSpPr>
              <a:xfrm>
                <a:off x="3017085" y="1490581"/>
                <a:ext cx="1776390" cy="1807925"/>
                <a:chOff x="3017085" y="1490581"/>
                <a:chExt cx="1776390" cy="1807925"/>
              </a:xfrm>
            </p:grpSpPr>
            <p:sp>
              <p:nvSpPr>
                <p:cNvPr id="124" name="Oval 123">
                  <a:extLst>
                    <a:ext uri="{FF2B5EF4-FFF2-40B4-BE49-F238E27FC236}">
                      <a16:creationId xmlns:a16="http://schemas.microsoft.com/office/drawing/2014/main" id="{111673CF-DBE9-70DC-68C4-48F74F1FC1E6}"/>
                    </a:ext>
                  </a:extLst>
                </p:cNvPr>
                <p:cNvSpPr/>
                <p:nvPr/>
              </p:nvSpPr>
              <p:spPr>
                <a:xfrm>
                  <a:off x="3858097" y="14905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Oval 124">
                  <a:extLst>
                    <a:ext uri="{FF2B5EF4-FFF2-40B4-BE49-F238E27FC236}">
                      <a16:creationId xmlns:a16="http://schemas.microsoft.com/office/drawing/2014/main" id="{60C1BA02-6E3F-7538-6131-E82C6A35B048}"/>
                    </a:ext>
                  </a:extLst>
                </p:cNvPr>
                <p:cNvSpPr/>
                <p:nvPr/>
              </p:nvSpPr>
              <p:spPr>
                <a:xfrm>
                  <a:off x="3858097" y="181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Oval 125">
                  <a:extLst>
                    <a:ext uri="{FF2B5EF4-FFF2-40B4-BE49-F238E27FC236}">
                      <a16:creationId xmlns:a16="http://schemas.microsoft.com/office/drawing/2014/main" id="{72D569E0-3EAA-336A-64D9-F2DDAC56F22C}"/>
                    </a:ext>
                  </a:extLst>
                </p:cNvPr>
                <p:cNvSpPr/>
                <p:nvPr/>
              </p:nvSpPr>
              <p:spPr>
                <a:xfrm>
                  <a:off x="3858097" y="21417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Oval 126">
                  <a:extLst>
                    <a:ext uri="{FF2B5EF4-FFF2-40B4-BE49-F238E27FC236}">
                      <a16:creationId xmlns:a16="http://schemas.microsoft.com/office/drawing/2014/main" id="{B176E60C-47C8-BB28-80D2-FD3291B8B99E}"/>
                    </a:ext>
                  </a:extLst>
                </p:cNvPr>
                <p:cNvSpPr/>
                <p:nvPr/>
              </p:nvSpPr>
              <p:spPr>
                <a:xfrm>
                  <a:off x="3858097" y="246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Oval 127">
                  <a:extLst>
                    <a:ext uri="{FF2B5EF4-FFF2-40B4-BE49-F238E27FC236}">
                      <a16:creationId xmlns:a16="http://schemas.microsoft.com/office/drawing/2014/main" id="{5389AFAE-FABB-B380-A299-1C97176DBC61}"/>
                    </a:ext>
                  </a:extLst>
                </p:cNvPr>
                <p:cNvSpPr/>
                <p:nvPr/>
              </p:nvSpPr>
              <p:spPr>
                <a:xfrm>
                  <a:off x="3858097" y="27929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Oval 128">
                  <a:extLst>
                    <a:ext uri="{FF2B5EF4-FFF2-40B4-BE49-F238E27FC236}">
                      <a16:creationId xmlns:a16="http://schemas.microsoft.com/office/drawing/2014/main" id="{8F0C186B-E112-4691-30E9-70AD23A290D4}"/>
                    </a:ext>
                  </a:extLst>
                </p:cNvPr>
                <p:cNvSpPr/>
                <p:nvPr/>
              </p:nvSpPr>
              <p:spPr>
                <a:xfrm>
                  <a:off x="3858097" y="311850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2FBEA1D-BCB2-8A5E-7B38-EE87CB4B4835}"/>
                    </a:ext>
                  </a:extLst>
                </p:cNvPr>
                <p:cNvSpPr/>
                <p:nvPr/>
              </p:nvSpPr>
              <p:spPr>
                <a:xfrm>
                  <a:off x="3594495" y="19964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Oval 130">
                  <a:extLst>
                    <a:ext uri="{FF2B5EF4-FFF2-40B4-BE49-F238E27FC236}">
                      <a16:creationId xmlns:a16="http://schemas.microsoft.com/office/drawing/2014/main" id="{6ACD4D5C-8BAC-949A-0197-161C44A7D0A8}"/>
                    </a:ext>
                  </a:extLst>
                </p:cNvPr>
                <p:cNvSpPr/>
                <p:nvPr/>
              </p:nvSpPr>
              <p:spPr>
                <a:xfrm>
                  <a:off x="3605902" y="23179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Oval 131">
                  <a:extLst>
                    <a:ext uri="{FF2B5EF4-FFF2-40B4-BE49-F238E27FC236}">
                      <a16:creationId xmlns:a16="http://schemas.microsoft.com/office/drawing/2014/main" id="{169522FE-2833-24C0-9252-3E27BA53CEDE}"/>
                    </a:ext>
                  </a:extLst>
                </p:cNvPr>
                <p:cNvSpPr/>
                <p:nvPr/>
              </p:nvSpPr>
              <p:spPr>
                <a:xfrm>
                  <a:off x="4613475" y="16261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Oval 132">
                  <a:extLst>
                    <a:ext uri="{FF2B5EF4-FFF2-40B4-BE49-F238E27FC236}">
                      <a16:creationId xmlns:a16="http://schemas.microsoft.com/office/drawing/2014/main" id="{06DF65CF-EFF7-123E-C69A-04899D4472E4}"/>
                    </a:ext>
                  </a:extLst>
                </p:cNvPr>
                <p:cNvSpPr/>
                <p:nvPr/>
              </p:nvSpPr>
              <p:spPr>
                <a:xfrm>
                  <a:off x="4353719" y="18047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2B686D30-D34F-054A-44F4-E8887EA85213}"/>
                    </a:ext>
                  </a:extLst>
                </p:cNvPr>
                <p:cNvSpPr/>
                <p:nvPr/>
              </p:nvSpPr>
              <p:spPr>
                <a:xfrm>
                  <a:off x="4127827" y="228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Oval 134">
                  <a:extLst>
                    <a:ext uri="{FF2B5EF4-FFF2-40B4-BE49-F238E27FC236}">
                      <a16:creationId xmlns:a16="http://schemas.microsoft.com/office/drawing/2014/main" id="{9A3D6528-3339-6567-9400-38F06AB125F2}"/>
                    </a:ext>
                  </a:extLst>
                </p:cNvPr>
                <p:cNvSpPr/>
                <p:nvPr/>
              </p:nvSpPr>
              <p:spPr>
                <a:xfrm>
                  <a:off x="4127827" y="199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Oval 135">
                  <a:extLst>
                    <a:ext uri="{FF2B5EF4-FFF2-40B4-BE49-F238E27FC236}">
                      <a16:creationId xmlns:a16="http://schemas.microsoft.com/office/drawing/2014/main" id="{0B527116-C78C-7A9F-29AE-12F95814C98F}"/>
                    </a:ext>
                  </a:extLst>
                </p:cNvPr>
                <p:cNvSpPr/>
                <p:nvPr/>
              </p:nvSpPr>
              <p:spPr>
                <a:xfrm>
                  <a:off x="4361280" y="24958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Oval 136">
                  <a:extLst>
                    <a:ext uri="{FF2B5EF4-FFF2-40B4-BE49-F238E27FC236}">
                      <a16:creationId xmlns:a16="http://schemas.microsoft.com/office/drawing/2014/main" id="{60A3F148-87A2-BBA9-F535-7E52A2D60C37}"/>
                    </a:ext>
                  </a:extLst>
                </p:cNvPr>
                <p:cNvSpPr/>
                <p:nvPr/>
              </p:nvSpPr>
              <p:spPr>
                <a:xfrm>
                  <a:off x="4613475" y="264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Oval 137">
                  <a:extLst>
                    <a:ext uri="{FF2B5EF4-FFF2-40B4-BE49-F238E27FC236}">
                      <a16:creationId xmlns:a16="http://schemas.microsoft.com/office/drawing/2014/main" id="{7FD95A2F-02A6-C10B-8DB2-D103074156BA}"/>
                    </a:ext>
                  </a:extLst>
                </p:cNvPr>
                <p:cNvSpPr/>
                <p:nvPr/>
              </p:nvSpPr>
              <p:spPr>
                <a:xfrm>
                  <a:off x="3315630" y="181150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Oval 138">
                  <a:extLst>
                    <a:ext uri="{FF2B5EF4-FFF2-40B4-BE49-F238E27FC236}">
                      <a16:creationId xmlns:a16="http://schemas.microsoft.com/office/drawing/2014/main" id="{1ACC6B1E-9CCF-303A-E2D7-239DFD0AE6E2}"/>
                    </a:ext>
                  </a:extLst>
                </p:cNvPr>
                <p:cNvSpPr/>
                <p:nvPr/>
              </p:nvSpPr>
              <p:spPr>
                <a:xfrm>
                  <a:off x="3017085" y="16361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Oval 139">
                  <a:extLst>
                    <a:ext uri="{FF2B5EF4-FFF2-40B4-BE49-F238E27FC236}">
                      <a16:creationId xmlns:a16="http://schemas.microsoft.com/office/drawing/2014/main" id="{20BC5DF9-C881-2A07-47AB-1197E3ADE07C}"/>
                    </a:ext>
                  </a:extLst>
                </p:cNvPr>
                <p:cNvSpPr/>
                <p:nvPr/>
              </p:nvSpPr>
              <p:spPr>
                <a:xfrm>
                  <a:off x="3329768" y="247540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Oval 140">
                  <a:extLst>
                    <a:ext uri="{FF2B5EF4-FFF2-40B4-BE49-F238E27FC236}">
                      <a16:creationId xmlns:a16="http://schemas.microsoft.com/office/drawing/2014/main" id="{12A79FA2-389B-8B47-CB7A-1E80B3A4A08C}"/>
                    </a:ext>
                  </a:extLst>
                </p:cNvPr>
                <p:cNvSpPr/>
                <p:nvPr/>
              </p:nvSpPr>
              <p:spPr>
                <a:xfrm>
                  <a:off x="3017085" y="2647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42" name="Oval 141">
              <a:extLst>
                <a:ext uri="{FF2B5EF4-FFF2-40B4-BE49-F238E27FC236}">
                  <a16:creationId xmlns:a16="http://schemas.microsoft.com/office/drawing/2014/main" id="{A69E960A-92E7-3A11-C194-FE564CAAB3B1}"/>
                </a:ext>
              </a:extLst>
            </p:cNvPr>
            <p:cNvSpPr/>
            <p:nvPr/>
          </p:nvSpPr>
          <p:spPr>
            <a:xfrm>
              <a:off x="3546014" y="397015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Oval 142">
              <a:extLst>
                <a:ext uri="{FF2B5EF4-FFF2-40B4-BE49-F238E27FC236}">
                  <a16:creationId xmlns:a16="http://schemas.microsoft.com/office/drawing/2014/main" id="{B4FE5CCA-3672-4640-12AD-EC83CC79603B}"/>
                </a:ext>
              </a:extLst>
            </p:cNvPr>
            <p:cNvSpPr/>
            <p:nvPr/>
          </p:nvSpPr>
          <p:spPr>
            <a:xfrm>
              <a:off x="4563826" y="459325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Oval 143">
              <a:extLst>
                <a:ext uri="{FF2B5EF4-FFF2-40B4-BE49-F238E27FC236}">
                  <a16:creationId xmlns:a16="http://schemas.microsoft.com/office/drawing/2014/main" id="{F7E0C768-A9DF-C04F-802D-3AAEB3010B5C}"/>
                </a:ext>
              </a:extLst>
            </p:cNvPr>
            <p:cNvSpPr/>
            <p:nvPr/>
          </p:nvSpPr>
          <p:spPr>
            <a:xfrm>
              <a:off x="4555357" y="588505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Oval 144">
              <a:extLst>
                <a:ext uri="{FF2B5EF4-FFF2-40B4-BE49-F238E27FC236}">
                  <a16:creationId xmlns:a16="http://schemas.microsoft.com/office/drawing/2014/main" id="{149550F0-2A4A-CB27-C181-45DBCFE92530}"/>
                </a:ext>
              </a:extLst>
            </p:cNvPr>
            <p:cNvSpPr/>
            <p:nvPr/>
          </p:nvSpPr>
          <p:spPr>
            <a:xfrm>
              <a:off x="2447924" y="456574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Oval 145">
              <a:extLst>
                <a:ext uri="{FF2B5EF4-FFF2-40B4-BE49-F238E27FC236}">
                  <a16:creationId xmlns:a16="http://schemas.microsoft.com/office/drawing/2014/main" id="{9B04C5F8-0A79-B1CF-129A-F2E451B97150}"/>
                </a:ext>
              </a:extLst>
            </p:cNvPr>
            <p:cNvSpPr/>
            <p:nvPr/>
          </p:nvSpPr>
          <p:spPr>
            <a:xfrm>
              <a:off x="2463735" y="588505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Oval 146">
              <a:extLst>
                <a:ext uri="{FF2B5EF4-FFF2-40B4-BE49-F238E27FC236}">
                  <a16:creationId xmlns:a16="http://schemas.microsoft.com/office/drawing/2014/main" id="{7F71019F-0D45-B6F1-8598-8C678874EAA3}"/>
                </a:ext>
              </a:extLst>
            </p:cNvPr>
            <p:cNvSpPr/>
            <p:nvPr/>
          </p:nvSpPr>
          <p:spPr>
            <a:xfrm>
              <a:off x="3543936" y="653622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9" name="Group 148">
            <a:extLst>
              <a:ext uri="{FF2B5EF4-FFF2-40B4-BE49-F238E27FC236}">
                <a16:creationId xmlns:a16="http://schemas.microsoft.com/office/drawing/2014/main" id="{DBDBCD90-4A9D-263A-75E3-63F864D2A775}"/>
              </a:ext>
            </a:extLst>
          </p:cNvPr>
          <p:cNvGrpSpPr/>
          <p:nvPr/>
        </p:nvGrpSpPr>
        <p:grpSpPr>
          <a:xfrm>
            <a:off x="7117739" y="2905501"/>
            <a:ext cx="1537049" cy="1603633"/>
            <a:chOff x="1791979" y="2891584"/>
            <a:chExt cx="1537049" cy="1603633"/>
          </a:xfrm>
        </p:grpSpPr>
        <p:sp>
          <p:nvSpPr>
            <p:cNvPr id="150" name="Oval 149">
              <a:extLst>
                <a:ext uri="{FF2B5EF4-FFF2-40B4-BE49-F238E27FC236}">
                  <a16:creationId xmlns:a16="http://schemas.microsoft.com/office/drawing/2014/main" id="{39705344-EAD4-A8D9-990F-B2556F605424}"/>
                </a:ext>
              </a:extLst>
            </p:cNvPr>
            <p:cNvSpPr/>
            <p:nvPr/>
          </p:nvSpPr>
          <p:spPr>
            <a:xfrm>
              <a:off x="1791979" y="374153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Oval 150">
              <a:extLst>
                <a:ext uri="{FF2B5EF4-FFF2-40B4-BE49-F238E27FC236}">
                  <a16:creationId xmlns:a16="http://schemas.microsoft.com/office/drawing/2014/main" id="{DD2B59BC-0A3F-3D1D-3CD0-07D5393DAFBB}"/>
                </a:ext>
              </a:extLst>
            </p:cNvPr>
            <p:cNvSpPr/>
            <p:nvPr/>
          </p:nvSpPr>
          <p:spPr>
            <a:xfrm>
              <a:off x="1791979" y="403612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Oval 151">
              <a:extLst>
                <a:ext uri="{FF2B5EF4-FFF2-40B4-BE49-F238E27FC236}">
                  <a16:creationId xmlns:a16="http://schemas.microsoft.com/office/drawing/2014/main" id="{22907376-0702-4CC1-A728-93BA8DC38AA8}"/>
                </a:ext>
              </a:extLst>
            </p:cNvPr>
            <p:cNvSpPr/>
            <p:nvPr/>
          </p:nvSpPr>
          <p:spPr>
            <a:xfrm>
              <a:off x="1791979"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1BB3BE44-C0C4-78F9-DFC6-172174122DB5}"/>
                </a:ext>
              </a:extLst>
            </p:cNvPr>
            <p:cNvSpPr/>
            <p:nvPr/>
          </p:nvSpPr>
          <p:spPr>
            <a:xfrm>
              <a:off x="2062913"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Oval 153">
              <a:extLst>
                <a:ext uri="{FF2B5EF4-FFF2-40B4-BE49-F238E27FC236}">
                  <a16:creationId xmlns:a16="http://schemas.microsoft.com/office/drawing/2014/main" id="{009B56D2-A64C-1BB2-C377-86208D850DC0}"/>
                </a:ext>
              </a:extLst>
            </p:cNvPr>
            <p:cNvSpPr/>
            <p:nvPr/>
          </p:nvSpPr>
          <p:spPr>
            <a:xfrm>
              <a:off x="2333847"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Oval 154">
              <a:extLst>
                <a:ext uri="{FF2B5EF4-FFF2-40B4-BE49-F238E27FC236}">
                  <a16:creationId xmlns:a16="http://schemas.microsoft.com/office/drawing/2014/main" id="{FFD4463C-34BD-5FB3-DEC8-10710F0BA165}"/>
                </a:ext>
              </a:extLst>
            </p:cNvPr>
            <p:cNvSpPr/>
            <p:nvPr/>
          </p:nvSpPr>
          <p:spPr>
            <a:xfrm>
              <a:off x="2604781"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id="{2940BD16-A904-5DC8-F85D-98EEA39FAB20}"/>
                </a:ext>
              </a:extLst>
            </p:cNvPr>
            <p:cNvSpPr/>
            <p:nvPr/>
          </p:nvSpPr>
          <p:spPr>
            <a:xfrm>
              <a:off x="2875715"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F5B3D0DF-B8BC-5F30-65DE-C7AAC2B64330}"/>
                </a:ext>
              </a:extLst>
            </p:cNvPr>
            <p:cNvSpPr/>
            <p:nvPr/>
          </p:nvSpPr>
          <p:spPr>
            <a:xfrm>
              <a:off x="3146649" y="4315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id="{BE979A98-E82A-2FFC-18B7-881BA2C33557}"/>
                </a:ext>
              </a:extLst>
            </p:cNvPr>
            <p:cNvSpPr/>
            <p:nvPr/>
          </p:nvSpPr>
          <p:spPr>
            <a:xfrm>
              <a:off x="1791979" y="345031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Oval 158">
              <a:extLst>
                <a:ext uri="{FF2B5EF4-FFF2-40B4-BE49-F238E27FC236}">
                  <a16:creationId xmlns:a16="http://schemas.microsoft.com/office/drawing/2014/main" id="{3D0D410A-FE6A-DAE9-3CF1-2BB6157130E5}"/>
                </a:ext>
              </a:extLst>
            </p:cNvPr>
            <p:cNvSpPr/>
            <p:nvPr/>
          </p:nvSpPr>
          <p:spPr>
            <a:xfrm>
              <a:off x="1794358" y="31661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Oval 159">
              <a:extLst>
                <a:ext uri="{FF2B5EF4-FFF2-40B4-BE49-F238E27FC236}">
                  <a16:creationId xmlns:a16="http://schemas.microsoft.com/office/drawing/2014/main" id="{B43F0964-5A88-F442-0582-E80967231AB1}"/>
                </a:ext>
              </a:extLst>
            </p:cNvPr>
            <p:cNvSpPr/>
            <p:nvPr/>
          </p:nvSpPr>
          <p:spPr>
            <a:xfrm>
              <a:off x="1791979"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a:extLst>
                <a:ext uri="{FF2B5EF4-FFF2-40B4-BE49-F238E27FC236}">
                  <a16:creationId xmlns:a16="http://schemas.microsoft.com/office/drawing/2014/main" id="{8AAA5A7A-C558-71A7-8858-6B5F4066B990}"/>
                </a:ext>
              </a:extLst>
            </p:cNvPr>
            <p:cNvSpPr/>
            <p:nvPr/>
          </p:nvSpPr>
          <p:spPr>
            <a:xfrm>
              <a:off x="3146649" y="374153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Oval 161">
              <a:extLst>
                <a:ext uri="{FF2B5EF4-FFF2-40B4-BE49-F238E27FC236}">
                  <a16:creationId xmlns:a16="http://schemas.microsoft.com/office/drawing/2014/main" id="{463ABB15-D399-68F6-5835-BEE9FF8DD5F0}"/>
                </a:ext>
              </a:extLst>
            </p:cNvPr>
            <p:cNvSpPr/>
            <p:nvPr/>
          </p:nvSpPr>
          <p:spPr>
            <a:xfrm>
              <a:off x="3146649" y="403612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Oval 162">
              <a:extLst>
                <a:ext uri="{FF2B5EF4-FFF2-40B4-BE49-F238E27FC236}">
                  <a16:creationId xmlns:a16="http://schemas.microsoft.com/office/drawing/2014/main" id="{7C553565-294E-FD8B-DA99-9FF562CCB006}"/>
                </a:ext>
              </a:extLst>
            </p:cNvPr>
            <p:cNvSpPr/>
            <p:nvPr/>
          </p:nvSpPr>
          <p:spPr>
            <a:xfrm>
              <a:off x="3146649" y="345031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Oval 163">
              <a:extLst>
                <a:ext uri="{FF2B5EF4-FFF2-40B4-BE49-F238E27FC236}">
                  <a16:creationId xmlns:a16="http://schemas.microsoft.com/office/drawing/2014/main" id="{6A4CE9C4-ECEE-8C19-EF5E-8CA062550EF9}"/>
                </a:ext>
              </a:extLst>
            </p:cNvPr>
            <p:cNvSpPr/>
            <p:nvPr/>
          </p:nvSpPr>
          <p:spPr>
            <a:xfrm>
              <a:off x="3149028" y="31661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Oval 164">
              <a:extLst>
                <a:ext uri="{FF2B5EF4-FFF2-40B4-BE49-F238E27FC236}">
                  <a16:creationId xmlns:a16="http://schemas.microsoft.com/office/drawing/2014/main" id="{6F67F2CE-CE27-64E5-81C0-B1A85E893A68}"/>
                </a:ext>
              </a:extLst>
            </p:cNvPr>
            <p:cNvSpPr/>
            <p:nvPr/>
          </p:nvSpPr>
          <p:spPr>
            <a:xfrm>
              <a:off x="3146649"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Oval 166">
              <a:extLst>
                <a:ext uri="{FF2B5EF4-FFF2-40B4-BE49-F238E27FC236}">
                  <a16:creationId xmlns:a16="http://schemas.microsoft.com/office/drawing/2014/main" id="{E414070E-1FEF-9C1F-668C-645BC5A7FC66}"/>
                </a:ext>
              </a:extLst>
            </p:cNvPr>
            <p:cNvSpPr/>
            <p:nvPr/>
          </p:nvSpPr>
          <p:spPr>
            <a:xfrm>
              <a:off x="2062913"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Oval 167">
              <a:extLst>
                <a:ext uri="{FF2B5EF4-FFF2-40B4-BE49-F238E27FC236}">
                  <a16:creationId xmlns:a16="http://schemas.microsoft.com/office/drawing/2014/main" id="{8FDE5382-CD11-B639-A3D4-69522F281744}"/>
                </a:ext>
              </a:extLst>
            </p:cNvPr>
            <p:cNvSpPr/>
            <p:nvPr/>
          </p:nvSpPr>
          <p:spPr>
            <a:xfrm>
              <a:off x="2333847"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Oval 168">
              <a:extLst>
                <a:ext uri="{FF2B5EF4-FFF2-40B4-BE49-F238E27FC236}">
                  <a16:creationId xmlns:a16="http://schemas.microsoft.com/office/drawing/2014/main" id="{5BC3CC52-AE94-F862-C1E2-9EA29691D2C0}"/>
                </a:ext>
              </a:extLst>
            </p:cNvPr>
            <p:cNvSpPr/>
            <p:nvPr/>
          </p:nvSpPr>
          <p:spPr>
            <a:xfrm>
              <a:off x="2604781"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Oval 169">
              <a:extLst>
                <a:ext uri="{FF2B5EF4-FFF2-40B4-BE49-F238E27FC236}">
                  <a16:creationId xmlns:a16="http://schemas.microsoft.com/office/drawing/2014/main" id="{97D506E8-0593-5893-047D-131D5801F503}"/>
                </a:ext>
              </a:extLst>
            </p:cNvPr>
            <p:cNvSpPr/>
            <p:nvPr/>
          </p:nvSpPr>
          <p:spPr>
            <a:xfrm>
              <a:off x="2875715" y="28915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5" name="TextBox 174">
            <a:extLst>
              <a:ext uri="{FF2B5EF4-FFF2-40B4-BE49-F238E27FC236}">
                <a16:creationId xmlns:a16="http://schemas.microsoft.com/office/drawing/2014/main" id="{EFC397B0-C329-6D78-71D6-D44E54727D8C}"/>
              </a:ext>
            </a:extLst>
          </p:cNvPr>
          <p:cNvSpPr txBox="1"/>
          <p:nvPr/>
        </p:nvSpPr>
        <p:spPr>
          <a:xfrm>
            <a:off x="6376929" y="3025052"/>
            <a:ext cx="444352" cy="523220"/>
          </a:xfrm>
          <a:prstGeom prst="rect">
            <a:avLst/>
          </a:prstGeom>
          <a:noFill/>
        </p:spPr>
        <p:txBody>
          <a:bodyPr wrap="none" rtlCol="0">
            <a:spAutoFit/>
          </a:bodyPr>
          <a:lstStyle/>
          <a:p>
            <a:pPr>
              <a:buNone/>
            </a:pPr>
            <a:r>
              <a:rPr lang="en-GB" dirty="0">
                <a:solidFill>
                  <a:srgbClr val="00628C"/>
                </a:solidFill>
              </a:rPr>
              <a:t>D</a:t>
            </a:r>
          </a:p>
        </p:txBody>
      </p:sp>
      <p:grpSp>
        <p:nvGrpSpPr>
          <p:cNvPr id="288" name="Group 287">
            <a:extLst>
              <a:ext uri="{FF2B5EF4-FFF2-40B4-BE49-F238E27FC236}">
                <a16:creationId xmlns:a16="http://schemas.microsoft.com/office/drawing/2014/main" id="{688EBCC9-2162-7617-D0F2-A57ADB4F492F}"/>
              </a:ext>
            </a:extLst>
          </p:cNvPr>
          <p:cNvGrpSpPr/>
          <p:nvPr/>
        </p:nvGrpSpPr>
        <p:grpSpPr>
          <a:xfrm>
            <a:off x="7027739" y="4706105"/>
            <a:ext cx="1809428" cy="1893776"/>
            <a:chOff x="6122790" y="4528123"/>
            <a:chExt cx="1809428" cy="1893776"/>
          </a:xfrm>
        </p:grpSpPr>
        <p:sp>
          <p:nvSpPr>
            <p:cNvPr id="178" name="Oval 177">
              <a:extLst>
                <a:ext uri="{FF2B5EF4-FFF2-40B4-BE49-F238E27FC236}">
                  <a16:creationId xmlns:a16="http://schemas.microsoft.com/office/drawing/2014/main" id="{DDB45143-181B-8CC6-1D27-DA291E2D194B}"/>
                </a:ext>
              </a:extLst>
            </p:cNvPr>
            <p:cNvSpPr/>
            <p:nvPr/>
          </p:nvSpPr>
          <p:spPr>
            <a:xfrm>
              <a:off x="6122790" y="538368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182" name="Oval 181">
              <a:extLst>
                <a:ext uri="{FF2B5EF4-FFF2-40B4-BE49-F238E27FC236}">
                  <a16:creationId xmlns:a16="http://schemas.microsoft.com/office/drawing/2014/main" id="{90FD13B9-06FB-6E94-2E50-3910D7A58B4F}"/>
                </a:ext>
              </a:extLst>
            </p:cNvPr>
            <p:cNvSpPr/>
            <p:nvPr/>
          </p:nvSpPr>
          <p:spPr>
            <a:xfrm>
              <a:off x="6122790" y="567827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183" name="Oval 182">
              <a:extLst>
                <a:ext uri="{FF2B5EF4-FFF2-40B4-BE49-F238E27FC236}">
                  <a16:creationId xmlns:a16="http://schemas.microsoft.com/office/drawing/2014/main" id="{2F553439-F60A-6D43-F43F-4CB72EC32F47}"/>
                </a:ext>
              </a:extLst>
            </p:cNvPr>
            <p:cNvSpPr/>
            <p:nvPr/>
          </p:nvSpPr>
          <p:spPr>
            <a:xfrm>
              <a:off x="6396103" y="6237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184" name="Oval 183">
              <a:extLst>
                <a:ext uri="{FF2B5EF4-FFF2-40B4-BE49-F238E27FC236}">
                  <a16:creationId xmlns:a16="http://schemas.microsoft.com/office/drawing/2014/main" id="{137AA21A-AE1F-0031-DF6D-FF15421C1E7A}"/>
                </a:ext>
              </a:extLst>
            </p:cNvPr>
            <p:cNvSpPr/>
            <p:nvPr/>
          </p:nvSpPr>
          <p:spPr>
            <a:xfrm>
              <a:off x="6667037" y="6237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190" name="Oval 189">
              <a:extLst>
                <a:ext uri="{FF2B5EF4-FFF2-40B4-BE49-F238E27FC236}">
                  <a16:creationId xmlns:a16="http://schemas.microsoft.com/office/drawing/2014/main" id="{BFB898F7-55C3-029E-4B6E-1C8DC9C2F7E7}"/>
                </a:ext>
              </a:extLst>
            </p:cNvPr>
            <p:cNvSpPr/>
            <p:nvPr/>
          </p:nvSpPr>
          <p:spPr>
            <a:xfrm>
              <a:off x="6937971" y="6237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191" name="Oval 190">
              <a:extLst>
                <a:ext uri="{FF2B5EF4-FFF2-40B4-BE49-F238E27FC236}">
                  <a16:creationId xmlns:a16="http://schemas.microsoft.com/office/drawing/2014/main" id="{F264FE00-2D38-AA6C-33F9-50C7A26BFB24}"/>
                </a:ext>
              </a:extLst>
            </p:cNvPr>
            <p:cNvSpPr/>
            <p:nvPr/>
          </p:nvSpPr>
          <p:spPr>
            <a:xfrm>
              <a:off x="7208905" y="6237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192" name="Oval 191">
              <a:extLst>
                <a:ext uri="{FF2B5EF4-FFF2-40B4-BE49-F238E27FC236}">
                  <a16:creationId xmlns:a16="http://schemas.microsoft.com/office/drawing/2014/main" id="{13E4C828-A73A-C042-FEBF-A0F387275046}"/>
                </a:ext>
              </a:extLst>
            </p:cNvPr>
            <p:cNvSpPr/>
            <p:nvPr/>
          </p:nvSpPr>
          <p:spPr>
            <a:xfrm>
              <a:off x="7479839" y="6237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193" name="Oval 192">
              <a:extLst>
                <a:ext uri="{FF2B5EF4-FFF2-40B4-BE49-F238E27FC236}">
                  <a16:creationId xmlns:a16="http://schemas.microsoft.com/office/drawing/2014/main" id="{401E83DE-046F-B247-A05A-ACCBE079F3A0}"/>
                </a:ext>
              </a:extLst>
            </p:cNvPr>
            <p:cNvSpPr/>
            <p:nvPr/>
          </p:nvSpPr>
          <p:spPr>
            <a:xfrm>
              <a:off x="7749839" y="59573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197" name="Oval 196">
              <a:extLst>
                <a:ext uri="{FF2B5EF4-FFF2-40B4-BE49-F238E27FC236}">
                  <a16:creationId xmlns:a16="http://schemas.microsoft.com/office/drawing/2014/main" id="{71610126-E626-62AD-956E-4656A3CFCA27}"/>
                </a:ext>
              </a:extLst>
            </p:cNvPr>
            <p:cNvSpPr/>
            <p:nvPr/>
          </p:nvSpPr>
          <p:spPr>
            <a:xfrm>
              <a:off x="6122790" y="509246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198" name="Oval 197">
              <a:extLst>
                <a:ext uri="{FF2B5EF4-FFF2-40B4-BE49-F238E27FC236}">
                  <a16:creationId xmlns:a16="http://schemas.microsoft.com/office/drawing/2014/main" id="{6EC51D8A-2381-89D7-589D-EA55FEB97D44}"/>
                </a:ext>
              </a:extLst>
            </p:cNvPr>
            <p:cNvSpPr/>
            <p:nvPr/>
          </p:nvSpPr>
          <p:spPr>
            <a:xfrm>
              <a:off x="6125169" y="4808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199" name="Oval 198">
              <a:extLst>
                <a:ext uri="{FF2B5EF4-FFF2-40B4-BE49-F238E27FC236}">
                  <a16:creationId xmlns:a16="http://schemas.microsoft.com/office/drawing/2014/main" id="{70B44C36-5317-08B2-1FAC-CC95E430FA62}"/>
                </a:ext>
              </a:extLst>
            </p:cNvPr>
            <p:cNvSpPr/>
            <p:nvPr/>
          </p:nvSpPr>
          <p:spPr>
            <a:xfrm>
              <a:off x="6122790" y="45337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00" name="Oval 199">
              <a:extLst>
                <a:ext uri="{FF2B5EF4-FFF2-40B4-BE49-F238E27FC236}">
                  <a16:creationId xmlns:a16="http://schemas.microsoft.com/office/drawing/2014/main" id="{070A4086-F00D-036F-5C09-E8B1803A2CB7}"/>
                </a:ext>
              </a:extLst>
            </p:cNvPr>
            <p:cNvSpPr/>
            <p:nvPr/>
          </p:nvSpPr>
          <p:spPr>
            <a:xfrm>
              <a:off x="7749839" y="538368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01" name="Oval 200">
              <a:extLst>
                <a:ext uri="{FF2B5EF4-FFF2-40B4-BE49-F238E27FC236}">
                  <a16:creationId xmlns:a16="http://schemas.microsoft.com/office/drawing/2014/main" id="{775CAE56-58CA-D373-3F00-26D62A0BAF96}"/>
                </a:ext>
              </a:extLst>
            </p:cNvPr>
            <p:cNvSpPr/>
            <p:nvPr/>
          </p:nvSpPr>
          <p:spPr>
            <a:xfrm>
              <a:off x="7749839" y="567827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03" name="Oval 202">
              <a:extLst>
                <a:ext uri="{FF2B5EF4-FFF2-40B4-BE49-F238E27FC236}">
                  <a16:creationId xmlns:a16="http://schemas.microsoft.com/office/drawing/2014/main" id="{FE353395-CFA2-DCFE-6D12-F30EE11856E4}"/>
                </a:ext>
              </a:extLst>
            </p:cNvPr>
            <p:cNvSpPr/>
            <p:nvPr/>
          </p:nvSpPr>
          <p:spPr>
            <a:xfrm>
              <a:off x="7749839" y="509246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34" name="Oval 233">
              <a:extLst>
                <a:ext uri="{FF2B5EF4-FFF2-40B4-BE49-F238E27FC236}">
                  <a16:creationId xmlns:a16="http://schemas.microsoft.com/office/drawing/2014/main" id="{2F170B7E-7176-B294-C3B6-6E5AFCEE6D87}"/>
                </a:ext>
              </a:extLst>
            </p:cNvPr>
            <p:cNvSpPr/>
            <p:nvPr/>
          </p:nvSpPr>
          <p:spPr>
            <a:xfrm>
              <a:off x="7752218" y="48083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42" name="Oval 241">
              <a:extLst>
                <a:ext uri="{FF2B5EF4-FFF2-40B4-BE49-F238E27FC236}">
                  <a16:creationId xmlns:a16="http://schemas.microsoft.com/office/drawing/2014/main" id="{2914A731-6357-686A-F632-5334EDDACFBE}"/>
                </a:ext>
              </a:extLst>
            </p:cNvPr>
            <p:cNvSpPr/>
            <p:nvPr/>
          </p:nvSpPr>
          <p:spPr>
            <a:xfrm>
              <a:off x="7749839" y="45337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50" name="Oval 249">
              <a:extLst>
                <a:ext uri="{FF2B5EF4-FFF2-40B4-BE49-F238E27FC236}">
                  <a16:creationId xmlns:a16="http://schemas.microsoft.com/office/drawing/2014/main" id="{BDDA3E71-1D00-F531-E11B-8B8CCC71C593}"/>
                </a:ext>
              </a:extLst>
            </p:cNvPr>
            <p:cNvSpPr/>
            <p:nvPr/>
          </p:nvSpPr>
          <p:spPr>
            <a:xfrm>
              <a:off x="6393724" y="45337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58" name="Oval 257">
              <a:extLst>
                <a:ext uri="{FF2B5EF4-FFF2-40B4-BE49-F238E27FC236}">
                  <a16:creationId xmlns:a16="http://schemas.microsoft.com/office/drawing/2014/main" id="{7EF23BBA-80E8-E72D-F58A-E35B1648EF9C}"/>
                </a:ext>
              </a:extLst>
            </p:cNvPr>
            <p:cNvSpPr/>
            <p:nvPr/>
          </p:nvSpPr>
          <p:spPr>
            <a:xfrm>
              <a:off x="6664658" y="45337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59" name="Oval 258">
              <a:extLst>
                <a:ext uri="{FF2B5EF4-FFF2-40B4-BE49-F238E27FC236}">
                  <a16:creationId xmlns:a16="http://schemas.microsoft.com/office/drawing/2014/main" id="{6A74D16B-3325-524C-9C27-F9F6FC04061A}"/>
                </a:ext>
              </a:extLst>
            </p:cNvPr>
            <p:cNvSpPr/>
            <p:nvPr/>
          </p:nvSpPr>
          <p:spPr>
            <a:xfrm>
              <a:off x="6935592" y="45337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60" name="Oval 259">
              <a:extLst>
                <a:ext uri="{FF2B5EF4-FFF2-40B4-BE49-F238E27FC236}">
                  <a16:creationId xmlns:a16="http://schemas.microsoft.com/office/drawing/2014/main" id="{2014B80C-AC03-EB96-1DA3-A8E2169B1DC7}"/>
                </a:ext>
              </a:extLst>
            </p:cNvPr>
            <p:cNvSpPr/>
            <p:nvPr/>
          </p:nvSpPr>
          <p:spPr>
            <a:xfrm>
              <a:off x="7206526" y="45337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61" name="Oval 260">
              <a:extLst>
                <a:ext uri="{FF2B5EF4-FFF2-40B4-BE49-F238E27FC236}">
                  <a16:creationId xmlns:a16="http://schemas.microsoft.com/office/drawing/2014/main" id="{3751F060-767E-2E7C-80F7-CE937893030A}"/>
                </a:ext>
              </a:extLst>
            </p:cNvPr>
            <p:cNvSpPr/>
            <p:nvPr/>
          </p:nvSpPr>
          <p:spPr>
            <a:xfrm>
              <a:off x="7479839" y="45281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62" name="Oval 261">
              <a:extLst>
                <a:ext uri="{FF2B5EF4-FFF2-40B4-BE49-F238E27FC236}">
                  <a16:creationId xmlns:a16="http://schemas.microsoft.com/office/drawing/2014/main" id="{C8AB78AD-FB3D-E446-2D5E-68314084273B}"/>
                </a:ext>
              </a:extLst>
            </p:cNvPr>
            <p:cNvSpPr/>
            <p:nvPr/>
          </p:nvSpPr>
          <p:spPr>
            <a:xfrm>
              <a:off x="6122790" y="60027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63" name="Oval 262">
              <a:extLst>
                <a:ext uri="{FF2B5EF4-FFF2-40B4-BE49-F238E27FC236}">
                  <a16:creationId xmlns:a16="http://schemas.microsoft.com/office/drawing/2014/main" id="{932ECF6D-D12D-0675-4754-B81E3364FF0E}"/>
                </a:ext>
              </a:extLst>
            </p:cNvPr>
            <p:cNvSpPr/>
            <p:nvPr/>
          </p:nvSpPr>
          <p:spPr>
            <a:xfrm>
              <a:off x="7749839" y="621918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264" name="Oval 263">
              <a:extLst>
                <a:ext uri="{FF2B5EF4-FFF2-40B4-BE49-F238E27FC236}">
                  <a16:creationId xmlns:a16="http://schemas.microsoft.com/office/drawing/2014/main" id="{9DCC510F-55A0-E4C5-9ED3-779A945357F4}"/>
                </a:ext>
              </a:extLst>
            </p:cNvPr>
            <p:cNvSpPr/>
            <p:nvPr/>
          </p:nvSpPr>
          <p:spPr>
            <a:xfrm>
              <a:off x="6122790" y="624189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grpSp>
      <p:grpSp>
        <p:nvGrpSpPr>
          <p:cNvPr id="287" name="Group 286">
            <a:extLst>
              <a:ext uri="{FF2B5EF4-FFF2-40B4-BE49-F238E27FC236}">
                <a16:creationId xmlns:a16="http://schemas.microsoft.com/office/drawing/2014/main" id="{E52C100C-30D6-A7DA-6FBA-FEAAF33057C4}"/>
              </a:ext>
            </a:extLst>
          </p:cNvPr>
          <p:cNvGrpSpPr/>
          <p:nvPr/>
        </p:nvGrpSpPr>
        <p:grpSpPr>
          <a:xfrm>
            <a:off x="7210585" y="1082382"/>
            <a:ext cx="1259760" cy="1334018"/>
            <a:chOff x="9708148" y="2507126"/>
            <a:chExt cx="1259760" cy="1334018"/>
          </a:xfrm>
        </p:grpSpPr>
        <p:sp>
          <p:nvSpPr>
            <p:cNvPr id="267" name="Oval 266">
              <a:extLst>
                <a:ext uri="{FF2B5EF4-FFF2-40B4-BE49-F238E27FC236}">
                  <a16:creationId xmlns:a16="http://schemas.microsoft.com/office/drawing/2014/main" id="{E4D2E5A3-C1DC-1860-A6C4-91543F858E8E}"/>
                </a:ext>
              </a:extLst>
            </p:cNvPr>
            <p:cNvSpPr/>
            <p:nvPr/>
          </p:nvSpPr>
          <p:spPr>
            <a:xfrm>
              <a:off x="9708148" y="33699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9" name="Oval 268">
              <a:extLst>
                <a:ext uri="{FF2B5EF4-FFF2-40B4-BE49-F238E27FC236}">
                  <a16:creationId xmlns:a16="http://schemas.microsoft.com/office/drawing/2014/main" id="{CE81DF26-4571-573E-DCE8-7C8316199C9D}"/>
                </a:ext>
              </a:extLst>
            </p:cNvPr>
            <p:cNvSpPr/>
            <p:nvPr/>
          </p:nvSpPr>
          <p:spPr>
            <a:xfrm>
              <a:off x="9708148" y="366114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0" name="Oval 269">
              <a:extLst>
                <a:ext uri="{FF2B5EF4-FFF2-40B4-BE49-F238E27FC236}">
                  <a16:creationId xmlns:a16="http://schemas.microsoft.com/office/drawing/2014/main" id="{5271F784-1606-A182-0DD1-58D6CDBB089D}"/>
                </a:ext>
              </a:extLst>
            </p:cNvPr>
            <p:cNvSpPr/>
            <p:nvPr/>
          </p:nvSpPr>
          <p:spPr>
            <a:xfrm>
              <a:off x="9979082" y="366114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1" name="Oval 270">
              <a:extLst>
                <a:ext uri="{FF2B5EF4-FFF2-40B4-BE49-F238E27FC236}">
                  <a16:creationId xmlns:a16="http://schemas.microsoft.com/office/drawing/2014/main" id="{1C41F180-50BD-5EB7-8C2B-BBFC60913C50}"/>
                </a:ext>
              </a:extLst>
            </p:cNvPr>
            <p:cNvSpPr/>
            <p:nvPr/>
          </p:nvSpPr>
          <p:spPr>
            <a:xfrm>
              <a:off x="10250016" y="366114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2" name="Oval 271">
              <a:extLst>
                <a:ext uri="{FF2B5EF4-FFF2-40B4-BE49-F238E27FC236}">
                  <a16:creationId xmlns:a16="http://schemas.microsoft.com/office/drawing/2014/main" id="{C057E907-2D6E-4743-76D1-5F4E54D57D3B}"/>
                </a:ext>
              </a:extLst>
            </p:cNvPr>
            <p:cNvSpPr/>
            <p:nvPr/>
          </p:nvSpPr>
          <p:spPr>
            <a:xfrm>
              <a:off x="10520950" y="366114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4" name="Oval 273">
              <a:extLst>
                <a:ext uri="{FF2B5EF4-FFF2-40B4-BE49-F238E27FC236}">
                  <a16:creationId xmlns:a16="http://schemas.microsoft.com/office/drawing/2014/main" id="{E39EEE6E-BCF7-9946-0202-04EE7E945996}"/>
                </a:ext>
              </a:extLst>
            </p:cNvPr>
            <p:cNvSpPr/>
            <p:nvPr/>
          </p:nvSpPr>
          <p:spPr>
            <a:xfrm>
              <a:off x="10787908" y="36465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5" name="Oval 274">
              <a:extLst>
                <a:ext uri="{FF2B5EF4-FFF2-40B4-BE49-F238E27FC236}">
                  <a16:creationId xmlns:a16="http://schemas.microsoft.com/office/drawing/2014/main" id="{2DEF14DE-C4E5-4432-4B81-87380AE3817D}"/>
                </a:ext>
              </a:extLst>
            </p:cNvPr>
            <p:cNvSpPr/>
            <p:nvPr/>
          </p:nvSpPr>
          <p:spPr>
            <a:xfrm>
              <a:off x="9708148" y="30786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6" name="Oval 275">
              <a:extLst>
                <a:ext uri="{FF2B5EF4-FFF2-40B4-BE49-F238E27FC236}">
                  <a16:creationId xmlns:a16="http://schemas.microsoft.com/office/drawing/2014/main" id="{602F8D05-9367-5A52-AB28-880FBE30F4E6}"/>
                </a:ext>
              </a:extLst>
            </p:cNvPr>
            <p:cNvSpPr/>
            <p:nvPr/>
          </p:nvSpPr>
          <p:spPr>
            <a:xfrm>
              <a:off x="9710527" y="27945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7" name="Oval 276">
              <a:extLst>
                <a:ext uri="{FF2B5EF4-FFF2-40B4-BE49-F238E27FC236}">
                  <a16:creationId xmlns:a16="http://schemas.microsoft.com/office/drawing/2014/main" id="{19CB2947-2884-96A0-7F6C-A01C80CD6A52}"/>
                </a:ext>
              </a:extLst>
            </p:cNvPr>
            <p:cNvSpPr/>
            <p:nvPr/>
          </p:nvSpPr>
          <p:spPr>
            <a:xfrm>
              <a:off x="9708148" y="25199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8" name="Oval 277">
              <a:extLst>
                <a:ext uri="{FF2B5EF4-FFF2-40B4-BE49-F238E27FC236}">
                  <a16:creationId xmlns:a16="http://schemas.microsoft.com/office/drawing/2014/main" id="{F990C1A7-8D5D-A812-D4CC-7A1C7FC7A292}"/>
                </a:ext>
              </a:extLst>
            </p:cNvPr>
            <p:cNvSpPr/>
            <p:nvPr/>
          </p:nvSpPr>
          <p:spPr>
            <a:xfrm>
              <a:off x="10787908" y="307283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9" name="Oval 278">
              <a:extLst>
                <a:ext uri="{FF2B5EF4-FFF2-40B4-BE49-F238E27FC236}">
                  <a16:creationId xmlns:a16="http://schemas.microsoft.com/office/drawing/2014/main" id="{2A1897C4-1367-EEA1-613F-2730E8FD717E}"/>
                </a:ext>
              </a:extLst>
            </p:cNvPr>
            <p:cNvSpPr/>
            <p:nvPr/>
          </p:nvSpPr>
          <p:spPr>
            <a:xfrm>
              <a:off x="10787908" y="336742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0" name="Oval 279">
              <a:extLst>
                <a:ext uri="{FF2B5EF4-FFF2-40B4-BE49-F238E27FC236}">
                  <a16:creationId xmlns:a16="http://schemas.microsoft.com/office/drawing/2014/main" id="{FA2CDCEA-F26D-CED2-537F-9264CC325B34}"/>
                </a:ext>
              </a:extLst>
            </p:cNvPr>
            <p:cNvSpPr/>
            <p:nvPr/>
          </p:nvSpPr>
          <p:spPr>
            <a:xfrm>
              <a:off x="10787908" y="278160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2" name="Oval 281">
              <a:extLst>
                <a:ext uri="{FF2B5EF4-FFF2-40B4-BE49-F238E27FC236}">
                  <a16:creationId xmlns:a16="http://schemas.microsoft.com/office/drawing/2014/main" id="{14D71148-A449-B441-6865-50BE97DA0BEB}"/>
                </a:ext>
              </a:extLst>
            </p:cNvPr>
            <p:cNvSpPr/>
            <p:nvPr/>
          </p:nvSpPr>
          <p:spPr>
            <a:xfrm>
              <a:off x="10787908" y="250712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3" name="Oval 282">
              <a:extLst>
                <a:ext uri="{FF2B5EF4-FFF2-40B4-BE49-F238E27FC236}">
                  <a16:creationId xmlns:a16="http://schemas.microsoft.com/office/drawing/2014/main" id="{B2C2A941-A31F-B49B-33B8-E599555699F1}"/>
                </a:ext>
              </a:extLst>
            </p:cNvPr>
            <p:cNvSpPr/>
            <p:nvPr/>
          </p:nvSpPr>
          <p:spPr>
            <a:xfrm>
              <a:off x="9979082" y="25199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4" name="Oval 283">
              <a:extLst>
                <a:ext uri="{FF2B5EF4-FFF2-40B4-BE49-F238E27FC236}">
                  <a16:creationId xmlns:a16="http://schemas.microsoft.com/office/drawing/2014/main" id="{BBFFC1B7-B1B1-4F98-F1EC-288448D36A5A}"/>
                </a:ext>
              </a:extLst>
            </p:cNvPr>
            <p:cNvSpPr/>
            <p:nvPr/>
          </p:nvSpPr>
          <p:spPr>
            <a:xfrm>
              <a:off x="10250016" y="25199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5" name="Oval 284">
              <a:extLst>
                <a:ext uri="{FF2B5EF4-FFF2-40B4-BE49-F238E27FC236}">
                  <a16:creationId xmlns:a16="http://schemas.microsoft.com/office/drawing/2014/main" id="{71DB9C91-BE7E-D3A5-2169-AD40E5076B3F}"/>
                </a:ext>
              </a:extLst>
            </p:cNvPr>
            <p:cNvSpPr/>
            <p:nvPr/>
          </p:nvSpPr>
          <p:spPr>
            <a:xfrm>
              <a:off x="10520950" y="25199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9" name="Group 288">
            <a:extLst>
              <a:ext uri="{FF2B5EF4-FFF2-40B4-BE49-F238E27FC236}">
                <a16:creationId xmlns:a16="http://schemas.microsoft.com/office/drawing/2014/main" id="{6AB85811-5D4E-4DAE-0004-F17245C69F6F}"/>
              </a:ext>
            </a:extLst>
          </p:cNvPr>
          <p:cNvGrpSpPr/>
          <p:nvPr/>
        </p:nvGrpSpPr>
        <p:grpSpPr>
          <a:xfrm>
            <a:off x="10317853" y="2596604"/>
            <a:ext cx="1271600" cy="1319255"/>
            <a:chOff x="5437731" y="4460966"/>
            <a:chExt cx="1271600" cy="1319255"/>
          </a:xfrm>
        </p:grpSpPr>
        <p:sp>
          <p:nvSpPr>
            <p:cNvPr id="290" name="Oval 289">
              <a:extLst>
                <a:ext uri="{FF2B5EF4-FFF2-40B4-BE49-F238E27FC236}">
                  <a16:creationId xmlns:a16="http://schemas.microsoft.com/office/drawing/2014/main" id="{B49B5E11-BBAD-4394-8A28-CF6739A98E86}"/>
                </a:ext>
              </a:extLst>
            </p:cNvPr>
            <p:cNvSpPr/>
            <p:nvPr/>
          </p:nvSpPr>
          <p:spPr>
            <a:xfrm>
              <a:off x="5437731"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1" name="Oval 290">
              <a:extLst>
                <a:ext uri="{FF2B5EF4-FFF2-40B4-BE49-F238E27FC236}">
                  <a16:creationId xmlns:a16="http://schemas.microsoft.com/office/drawing/2014/main" id="{315C6DC0-8DFA-F1F6-5A64-4A72B746C5E9}"/>
                </a:ext>
              </a:extLst>
            </p:cNvPr>
            <p:cNvSpPr/>
            <p:nvPr/>
          </p:nvSpPr>
          <p:spPr>
            <a:xfrm>
              <a:off x="5708665"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2" name="Oval 291">
              <a:extLst>
                <a:ext uri="{FF2B5EF4-FFF2-40B4-BE49-F238E27FC236}">
                  <a16:creationId xmlns:a16="http://schemas.microsoft.com/office/drawing/2014/main" id="{D7F916BF-80F2-CC40-4AA0-AFEBE86E6561}"/>
                </a:ext>
              </a:extLst>
            </p:cNvPr>
            <p:cNvSpPr/>
            <p:nvPr/>
          </p:nvSpPr>
          <p:spPr>
            <a:xfrm>
              <a:off x="5971965"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3" name="Oval 292">
              <a:extLst>
                <a:ext uri="{FF2B5EF4-FFF2-40B4-BE49-F238E27FC236}">
                  <a16:creationId xmlns:a16="http://schemas.microsoft.com/office/drawing/2014/main" id="{AA6481A4-D7C7-D008-2A9E-1CF9CFE7FABC}"/>
                </a:ext>
              </a:extLst>
            </p:cNvPr>
            <p:cNvSpPr/>
            <p:nvPr/>
          </p:nvSpPr>
          <p:spPr>
            <a:xfrm>
              <a:off x="6242899"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2" name="Oval 331">
              <a:extLst>
                <a:ext uri="{FF2B5EF4-FFF2-40B4-BE49-F238E27FC236}">
                  <a16:creationId xmlns:a16="http://schemas.microsoft.com/office/drawing/2014/main" id="{35CF6A17-04D2-B399-F5DC-10C117B067B8}"/>
                </a:ext>
              </a:extLst>
            </p:cNvPr>
            <p:cNvSpPr/>
            <p:nvPr/>
          </p:nvSpPr>
          <p:spPr>
            <a:xfrm>
              <a:off x="6529331" y="56002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9" name="Oval 348">
              <a:extLst>
                <a:ext uri="{FF2B5EF4-FFF2-40B4-BE49-F238E27FC236}">
                  <a16:creationId xmlns:a16="http://schemas.microsoft.com/office/drawing/2014/main" id="{4D0D28BD-03EE-E58C-498D-EF1B59002EEE}"/>
                </a:ext>
              </a:extLst>
            </p:cNvPr>
            <p:cNvSpPr/>
            <p:nvPr/>
          </p:nvSpPr>
          <p:spPr>
            <a:xfrm>
              <a:off x="5603417"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0" name="Oval 349">
              <a:extLst>
                <a:ext uri="{FF2B5EF4-FFF2-40B4-BE49-F238E27FC236}">
                  <a16:creationId xmlns:a16="http://schemas.microsoft.com/office/drawing/2014/main" id="{7F6769D9-8838-B5EA-16F2-F6552C85106E}"/>
                </a:ext>
              </a:extLst>
            </p:cNvPr>
            <p:cNvSpPr/>
            <p:nvPr/>
          </p:nvSpPr>
          <p:spPr>
            <a:xfrm>
              <a:off x="5866717"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1" name="Oval 350">
              <a:extLst>
                <a:ext uri="{FF2B5EF4-FFF2-40B4-BE49-F238E27FC236}">
                  <a16:creationId xmlns:a16="http://schemas.microsoft.com/office/drawing/2014/main" id="{6D6B519C-1D36-582A-6BE1-B91D9D1CFE70}"/>
                </a:ext>
              </a:extLst>
            </p:cNvPr>
            <p:cNvSpPr/>
            <p:nvPr/>
          </p:nvSpPr>
          <p:spPr>
            <a:xfrm>
              <a:off x="6137651"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2" name="Oval 351">
              <a:extLst>
                <a:ext uri="{FF2B5EF4-FFF2-40B4-BE49-F238E27FC236}">
                  <a16:creationId xmlns:a16="http://schemas.microsoft.com/office/drawing/2014/main" id="{DAFB1919-A8FC-7BEC-37FC-2919958A66EF}"/>
                </a:ext>
              </a:extLst>
            </p:cNvPr>
            <p:cNvSpPr/>
            <p:nvPr/>
          </p:nvSpPr>
          <p:spPr>
            <a:xfrm>
              <a:off x="6408585" y="53274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3" name="Oval 352">
              <a:extLst>
                <a:ext uri="{FF2B5EF4-FFF2-40B4-BE49-F238E27FC236}">
                  <a16:creationId xmlns:a16="http://schemas.microsoft.com/office/drawing/2014/main" id="{DC0EAEB0-B822-0837-A50A-46946DDFED82}"/>
                </a:ext>
              </a:extLst>
            </p:cNvPr>
            <p:cNvSpPr/>
            <p:nvPr/>
          </p:nvSpPr>
          <p:spPr>
            <a:xfrm>
              <a:off x="5708665" y="50611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4" name="Oval 353">
              <a:extLst>
                <a:ext uri="{FF2B5EF4-FFF2-40B4-BE49-F238E27FC236}">
                  <a16:creationId xmlns:a16="http://schemas.microsoft.com/office/drawing/2014/main" id="{D03DA1F7-53C3-137E-AC7B-F8AE3589ECC2}"/>
                </a:ext>
              </a:extLst>
            </p:cNvPr>
            <p:cNvSpPr/>
            <p:nvPr/>
          </p:nvSpPr>
          <p:spPr>
            <a:xfrm>
              <a:off x="5971965" y="50611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5" name="Oval 354">
              <a:extLst>
                <a:ext uri="{FF2B5EF4-FFF2-40B4-BE49-F238E27FC236}">
                  <a16:creationId xmlns:a16="http://schemas.microsoft.com/office/drawing/2014/main" id="{8AA99A5E-AB4E-3597-0024-562D5456001F}"/>
                </a:ext>
              </a:extLst>
            </p:cNvPr>
            <p:cNvSpPr/>
            <p:nvPr/>
          </p:nvSpPr>
          <p:spPr>
            <a:xfrm>
              <a:off x="6242899" y="506113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6" name="Oval 355">
              <a:extLst>
                <a:ext uri="{FF2B5EF4-FFF2-40B4-BE49-F238E27FC236}">
                  <a16:creationId xmlns:a16="http://schemas.microsoft.com/office/drawing/2014/main" id="{2385A4B1-450E-5971-3E6E-6421B33F0277}"/>
                </a:ext>
              </a:extLst>
            </p:cNvPr>
            <p:cNvSpPr/>
            <p:nvPr/>
          </p:nvSpPr>
          <p:spPr>
            <a:xfrm>
              <a:off x="5866717" y="476105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6" name="Oval 365">
              <a:extLst>
                <a:ext uri="{FF2B5EF4-FFF2-40B4-BE49-F238E27FC236}">
                  <a16:creationId xmlns:a16="http://schemas.microsoft.com/office/drawing/2014/main" id="{4769BD28-8F77-DC9F-A8EB-2DA5C83228C5}"/>
                </a:ext>
              </a:extLst>
            </p:cNvPr>
            <p:cNvSpPr/>
            <p:nvPr/>
          </p:nvSpPr>
          <p:spPr>
            <a:xfrm>
              <a:off x="6137651" y="476105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8" name="Oval 407">
              <a:extLst>
                <a:ext uri="{FF2B5EF4-FFF2-40B4-BE49-F238E27FC236}">
                  <a16:creationId xmlns:a16="http://schemas.microsoft.com/office/drawing/2014/main" id="{B3310363-7AC6-E063-1951-D2FAB9D5C622}"/>
                </a:ext>
              </a:extLst>
            </p:cNvPr>
            <p:cNvSpPr/>
            <p:nvPr/>
          </p:nvSpPr>
          <p:spPr>
            <a:xfrm>
              <a:off x="5987713" y="44609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9" name="TextBox 408">
            <a:extLst>
              <a:ext uri="{FF2B5EF4-FFF2-40B4-BE49-F238E27FC236}">
                <a16:creationId xmlns:a16="http://schemas.microsoft.com/office/drawing/2014/main" id="{DD16B3BF-FAE7-288A-9797-38720691B978}"/>
              </a:ext>
            </a:extLst>
          </p:cNvPr>
          <p:cNvSpPr txBox="1"/>
          <p:nvPr/>
        </p:nvSpPr>
        <p:spPr>
          <a:xfrm>
            <a:off x="9665482" y="3088512"/>
            <a:ext cx="423514" cy="523220"/>
          </a:xfrm>
          <a:prstGeom prst="rect">
            <a:avLst/>
          </a:prstGeom>
          <a:noFill/>
        </p:spPr>
        <p:txBody>
          <a:bodyPr wrap="none" rtlCol="0">
            <a:spAutoFit/>
          </a:bodyPr>
          <a:lstStyle/>
          <a:p>
            <a:pPr>
              <a:buNone/>
            </a:pPr>
            <a:r>
              <a:rPr lang="en-GB" dirty="0">
                <a:solidFill>
                  <a:srgbClr val="00628C"/>
                </a:solidFill>
              </a:rPr>
              <a:t>E</a:t>
            </a:r>
          </a:p>
        </p:txBody>
      </p:sp>
      <p:grpSp>
        <p:nvGrpSpPr>
          <p:cNvPr id="441" name="Group 440">
            <a:extLst>
              <a:ext uri="{FF2B5EF4-FFF2-40B4-BE49-F238E27FC236}">
                <a16:creationId xmlns:a16="http://schemas.microsoft.com/office/drawing/2014/main" id="{4BD764A0-E5C4-B47F-9119-E3ABC4D1021A}"/>
              </a:ext>
            </a:extLst>
          </p:cNvPr>
          <p:cNvGrpSpPr/>
          <p:nvPr/>
        </p:nvGrpSpPr>
        <p:grpSpPr>
          <a:xfrm>
            <a:off x="10434255" y="1149599"/>
            <a:ext cx="985168" cy="1046468"/>
            <a:chOff x="9497066" y="1106857"/>
            <a:chExt cx="985168" cy="1046468"/>
          </a:xfrm>
        </p:grpSpPr>
        <p:sp>
          <p:nvSpPr>
            <p:cNvPr id="431" name="Oval 430">
              <a:extLst>
                <a:ext uri="{FF2B5EF4-FFF2-40B4-BE49-F238E27FC236}">
                  <a16:creationId xmlns:a16="http://schemas.microsoft.com/office/drawing/2014/main" id="{44EFE21D-EE02-3CAA-11C6-10D149DF63C6}"/>
                </a:ext>
              </a:extLst>
            </p:cNvPr>
            <p:cNvSpPr/>
            <p:nvPr/>
          </p:nvSpPr>
          <p:spPr>
            <a:xfrm>
              <a:off x="9497066" y="19733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2" name="Oval 431">
              <a:extLst>
                <a:ext uri="{FF2B5EF4-FFF2-40B4-BE49-F238E27FC236}">
                  <a16:creationId xmlns:a16="http://schemas.microsoft.com/office/drawing/2014/main" id="{6B618B8D-1847-2D44-C498-E272CE7CA0FA}"/>
                </a:ext>
              </a:extLst>
            </p:cNvPr>
            <p:cNvSpPr/>
            <p:nvPr/>
          </p:nvSpPr>
          <p:spPr>
            <a:xfrm>
              <a:off x="9760366" y="19733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3" name="Oval 432">
              <a:extLst>
                <a:ext uri="{FF2B5EF4-FFF2-40B4-BE49-F238E27FC236}">
                  <a16:creationId xmlns:a16="http://schemas.microsoft.com/office/drawing/2014/main" id="{E9359C31-58C2-29B9-BDC5-DB72B7201EB5}"/>
                </a:ext>
              </a:extLst>
            </p:cNvPr>
            <p:cNvSpPr/>
            <p:nvPr/>
          </p:nvSpPr>
          <p:spPr>
            <a:xfrm>
              <a:off x="10031300" y="19733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4" name="Oval 433">
              <a:extLst>
                <a:ext uri="{FF2B5EF4-FFF2-40B4-BE49-F238E27FC236}">
                  <a16:creationId xmlns:a16="http://schemas.microsoft.com/office/drawing/2014/main" id="{22FB5564-9B99-BC69-211A-13DE68435958}"/>
                </a:ext>
              </a:extLst>
            </p:cNvPr>
            <p:cNvSpPr/>
            <p:nvPr/>
          </p:nvSpPr>
          <p:spPr>
            <a:xfrm>
              <a:off x="10302234" y="19733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5" name="Oval 434">
              <a:extLst>
                <a:ext uri="{FF2B5EF4-FFF2-40B4-BE49-F238E27FC236}">
                  <a16:creationId xmlns:a16="http://schemas.microsoft.com/office/drawing/2014/main" id="{CBE3DE70-3515-6CF8-9906-8D8D9E587131}"/>
                </a:ext>
              </a:extLst>
            </p:cNvPr>
            <p:cNvSpPr/>
            <p:nvPr/>
          </p:nvSpPr>
          <p:spPr>
            <a:xfrm>
              <a:off x="9602314" y="17070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6" name="Oval 435">
              <a:extLst>
                <a:ext uri="{FF2B5EF4-FFF2-40B4-BE49-F238E27FC236}">
                  <a16:creationId xmlns:a16="http://schemas.microsoft.com/office/drawing/2014/main" id="{369670F4-E2EF-9B57-9256-EA0B8D7B2320}"/>
                </a:ext>
              </a:extLst>
            </p:cNvPr>
            <p:cNvSpPr/>
            <p:nvPr/>
          </p:nvSpPr>
          <p:spPr>
            <a:xfrm>
              <a:off x="9865614" y="17070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7" name="Oval 436">
              <a:extLst>
                <a:ext uri="{FF2B5EF4-FFF2-40B4-BE49-F238E27FC236}">
                  <a16:creationId xmlns:a16="http://schemas.microsoft.com/office/drawing/2014/main" id="{DE5F62C4-D9E6-8789-7E47-79DD0669482C}"/>
                </a:ext>
              </a:extLst>
            </p:cNvPr>
            <p:cNvSpPr/>
            <p:nvPr/>
          </p:nvSpPr>
          <p:spPr>
            <a:xfrm>
              <a:off x="10136548" y="17070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8" name="Oval 437">
              <a:extLst>
                <a:ext uri="{FF2B5EF4-FFF2-40B4-BE49-F238E27FC236}">
                  <a16:creationId xmlns:a16="http://schemas.microsoft.com/office/drawing/2014/main" id="{3CBF277D-1E8D-1C8F-79D6-49B038DAC472}"/>
                </a:ext>
              </a:extLst>
            </p:cNvPr>
            <p:cNvSpPr/>
            <p:nvPr/>
          </p:nvSpPr>
          <p:spPr>
            <a:xfrm>
              <a:off x="9760366" y="14069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9" name="Oval 438">
              <a:extLst>
                <a:ext uri="{FF2B5EF4-FFF2-40B4-BE49-F238E27FC236}">
                  <a16:creationId xmlns:a16="http://schemas.microsoft.com/office/drawing/2014/main" id="{426FC36A-C86C-7AFA-14CD-D696F634D872}"/>
                </a:ext>
              </a:extLst>
            </p:cNvPr>
            <p:cNvSpPr/>
            <p:nvPr/>
          </p:nvSpPr>
          <p:spPr>
            <a:xfrm>
              <a:off x="10031300" y="14069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0" name="Oval 439">
              <a:extLst>
                <a:ext uri="{FF2B5EF4-FFF2-40B4-BE49-F238E27FC236}">
                  <a16:creationId xmlns:a16="http://schemas.microsoft.com/office/drawing/2014/main" id="{EA2747FF-EA73-ED8F-BBD4-306ED401F5D2}"/>
                </a:ext>
              </a:extLst>
            </p:cNvPr>
            <p:cNvSpPr/>
            <p:nvPr/>
          </p:nvSpPr>
          <p:spPr>
            <a:xfrm>
              <a:off x="9881362" y="110685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8" name="Group 447">
            <a:extLst>
              <a:ext uri="{FF2B5EF4-FFF2-40B4-BE49-F238E27FC236}">
                <a16:creationId xmlns:a16="http://schemas.microsoft.com/office/drawing/2014/main" id="{9531CAFB-B2C9-3824-D8C9-0439AE465394}"/>
              </a:ext>
            </a:extLst>
          </p:cNvPr>
          <p:cNvGrpSpPr/>
          <p:nvPr/>
        </p:nvGrpSpPr>
        <p:grpSpPr>
          <a:xfrm>
            <a:off x="10193383" y="4402296"/>
            <a:ext cx="1558032" cy="1612852"/>
            <a:chOff x="9222158" y="4346133"/>
            <a:chExt cx="1558032" cy="1612852"/>
          </a:xfrm>
        </p:grpSpPr>
        <p:sp>
          <p:nvSpPr>
            <p:cNvPr id="411" name="Oval 410">
              <a:extLst>
                <a:ext uri="{FF2B5EF4-FFF2-40B4-BE49-F238E27FC236}">
                  <a16:creationId xmlns:a16="http://schemas.microsoft.com/office/drawing/2014/main" id="{7629B264-5013-1A09-05EB-D9C513F08EE7}"/>
                </a:ext>
              </a:extLst>
            </p:cNvPr>
            <p:cNvSpPr/>
            <p:nvPr/>
          </p:nvSpPr>
          <p:spPr>
            <a:xfrm>
              <a:off x="9347601" y="548538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2" name="Oval 411">
              <a:extLst>
                <a:ext uri="{FF2B5EF4-FFF2-40B4-BE49-F238E27FC236}">
                  <a16:creationId xmlns:a16="http://schemas.microsoft.com/office/drawing/2014/main" id="{44A54CF3-5E0E-BDD5-A207-73F304B544C3}"/>
                </a:ext>
              </a:extLst>
            </p:cNvPr>
            <p:cNvSpPr/>
            <p:nvPr/>
          </p:nvSpPr>
          <p:spPr>
            <a:xfrm>
              <a:off x="9618535" y="548538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3" name="Oval 412">
              <a:extLst>
                <a:ext uri="{FF2B5EF4-FFF2-40B4-BE49-F238E27FC236}">
                  <a16:creationId xmlns:a16="http://schemas.microsoft.com/office/drawing/2014/main" id="{F3F44E2A-E37B-35DA-F9FE-2658C3BAE19D}"/>
                </a:ext>
              </a:extLst>
            </p:cNvPr>
            <p:cNvSpPr/>
            <p:nvPr/>
          </p:nvSpPr>
          <p:spPr>
            <a:xfrm>
              <a:off x="9881835" y="548538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4" name="Oval 413">
              <a:extLst>
                <a:ext uri="{FF2B5EF4-FFF2-40B4-BE49-F238E27FC236}">
                  <a16:creationId xmlns:a16="http://schemas.microsoft.com/office/drawing/2014/main" id="{7B671E11-BE09-5AAF-4AAD-00F8CFF74371}"/>
                </a:ext>
              </a:extLst>
            </p:cNvPr>
            <p:cNvSpPr/>
            <p:nvPr/>
          </p:nvSpPr>
          <p:spPr>
            <a:xfrm>
              <a:off x="10152769" y="548538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5" name="Oval 414">
              <a:extLst>
                <a:ext uri="{FF2B5EF4-FFF2-40B4-BE49-F238E27FC236}">
                  <a16:creationId xmlns:a16="http://schemas.microsoft.com/office/drawing/2014/main" id="{DCDB1033-14A3-6A9A-C073-7069622AE3E5}"/>
                </a:ext>
              </a:extLst>
            </p:cNvPr>
            <p:cNvSpPr/>
            <p:nvPr/>
          </p:nvSpPr>
          <p:spPr>
            <a:xfrm>
              <a:off x="10439201" y="548538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6" name="Oval 415">
              <a:extLst>
                <a:ext uri="{FF2B5EF4-FFF2-40B4-BE49-F238E27FC236}">
                  <a16:creationId xmlns:a16="http://schemas.microsoft.com/office/drawing/2014/main" id="{F05585CC-5DA2-D2B1-66CF-6EDB9EBA9706}"/>
                </a:ext>
              </a:extLst>
            </p:cNvPr>
            <p:cNvSpPr/>
            <p:nvPr/>
          </p:nvSpPr>
          <p:spPr>
            <a:xfrm>
              <a:off x="9513287" y="521260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7" name="Oval 416">
              <a:extLst>
                <a:ext uri="{FF2B5EF4-FFF2-40B4-BE49-F238E27FC236}">
                  <a16:creationId xmlns:a16="http://schemas.microsoft.com/office/drawing/2014/main" id="{AE43B5F6-55C9-187A-75C2-3D67C3B51EC3}"/>
                </a:ext>
              </a:extLst>
            </p:cNvPr>
            <p:cNvSpPr/>
            <p:nvPr/>
          </p:nvSpPr>
          <p:spPr>
            <a:xfrm>
              <a:off x="9776587" y="521260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8" name="Oval 417">
              <a:extLst>
                <a:ext uri="{FF2B5EF4-FFF2-40B4-BE49-F238E27FC236}">
                  <a16:creationId xmlns:a16="http://schemas.microsoft.com/office/drawing/2014/main" id="{7EBF0E3F-D781-425E-91C0-48437D42713F}"/>
                </a:ext>
              </a:extLst>
            </p:cNvPr>
            <p:cNvSpPr/>
            <p:nvPr/>
          </p:nvSpPr>
          <p:spPr>
            <a:xfrm>
              <a:off x="10047521" y="521260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9" name="Oval 418">
              <a:extLst>
                <a:ext uri="{FF2B5EF4-FFF2-40B4-BE49-F238E27FC236}">
                  <a16:creationId xmlns:a16="http://schemas.microsoft.com/office/drawing/2014/main" id="{94CCE088-B19D-2F57-319B-1D4D2641A929}"/>
                </a:ext>
              </a:extLst>
            </p:cNvPr>
            <p:cNvSpPr/>
            <p:nvPr/>
          </p:nvSpPr>
          <p:spPr>
            <a:xfrm>
              <a:off x="10318455" y="521260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0" name="Oval 419">
              <a:extLst>
                <a:ext uri="{FF2B5EF4-FFF2-40B4-BE49-F238E27FC236}">
                  <a16:creationId xmlns:a16="http://schemas.microsoft.com/office/drawing/2014/main" id="{3E178D66-61D4-D194-8D2A-6DF2FA7B5BEF}"/>
                </a:ext>
              </a:extLst>
            </p:cNvPr>
            <p:cNvSpPr/>
            <p:nvPr/>
          </p:nvSpPr>
          <p:spPr>
            <a:xfrm>
              <a:off x="9618535" y="494630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1" name="Oval 420">
              <a:extLst>
                <a:ext uri="{FF2B5EF4-FFF2-40B4-BE49-F238E27FC236}">
                  <a16:creationId xmlns:a16="http://schemas.microsoft.com/office/drawing/2014/main" id="{C818B1D8-8111-BFDE-4FE8-37203B1D7DA4}"/>
                </a:ext>
              </a:extLst>
            </p:cNvPr>
            <p:cNvSpPr/>
            <p:nvPr/>
          </p:nvSpPr>
          <p:spPr>
            <a:xfrm>
              <a:off x="9881835" y="494630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2" name="Oval 421">
              <a:extLst>
                <a:ext uri="{FF2B5EF4-FFF2-40B4-BE49-F238E27FC236}">
                  <a16:creationId xmlns:a16="http://schemas.microsoft.com/office/drawing/2014/main" id="{097A7EDA-4C84-DCD6-A232-A7FD9B242296}"/>
                </a:ext>
              </a:extLst>
            </p:cNvPr>
            <p:cNvSpPr/>
            <p:nvPr/>
          </p:nvSpPr>
          <p:spPr>
            <a:xfrm>
              <a:off x="10152769" y="494630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3" name="Oval 422">
              <a:extLst>
                <a:ext uri="{FF2B5EF4-FFF2-40B4-BE49-F238E27FC236}">
                  <a16:creationId xmlns:a16="http://schemas.microsoft.com/office/drawing/2014/main" id="{23DDC71E-8BAB-5B6B-AA89-FD02126328F7}"/>
                </a:ext>
              </a:extLst>
            </p:cNvPr>
            <p:cNvSpPr/>
            <p:nvPr/>
          </p:nvSpPr>
          <p:spPr>
            <a:xfrm>
              <a:off x="9776587" y="4646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4" name="Oval 423">
              <a:extLst>
                <a:ext uri="{FF2B5EF4-FFF2-40B4-BE49-F238E27FC236}">
                  <a16:creationId xmlns:a16="http://schemas.microsoft.com/office/drawing/2014/main" id="{9EF1CFA5-76B1-FBD9-DF2F-254C5BB985AD}"/>
                </a:ext>
              </a:extLst>
            </p:cNvPr>
            <p:cNvSpPr/>
            <p:nvPr/>
          </p:nvSpPr>
          <p:spPr>
            <a:xfrm>
              <a:off x="10047521" y="46462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5" name="Oval 424">
              <a:extLst>
                <a:ext uri="{FF2B5EF4-FFF2-40B4-BE49-F238E27FC236}">
                  <a16:creationId xmlns:a16="http://schemas.microsoft.com/office/drawing/2014/main" id="{0576D021-CF92-E87F-4A62-53A255D72A39}"/>
                </a:ext>
              </a:extLst>
            </p:cNvPr>
            <p:cNvSpPr/>
            <p:nvPr/>
          </p:nvSpPr>
          <p:spPr>
            <a:xfrm>
              <a:off x="9897583" y="43461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2" name="Oval 441">
              <a:extLst>
                <a:ext uri="{FF2B5EF4-FFF2-40B4-BE49-F238E27FC236}">
                  <a16:creationId xmlns:a16="http://schemas.microsoft.com/office/drawing/2014/main" id="{736F4788-5504-FE25-F275-5A5221AF3354}"/>
                </a:ext>
              </a:extLst>
            </p:cNvPr>
            <p:cNvSpPr/>
            <p:nvPr/>
          </p:nvSpPr>
          <p:spPr>
            <a:xfrm>
              <a:off x="9222158" y="57789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3" name="Oval 442">
              <a:extLst>
                <a:ext uri="{FF2B5EF4-FFF2-40B4-BE49-F238E27FC236}">
                  <a16:creationId xmlns:a16="http://schemas.microsoft.com/office/drawing/2014/main" id="{A06918DE-23D0-4FB7-2625-246DB347844B}"/>
                </a:ext>
              </a:extLst>
            </p:cNvPr>
            <p:cNvSpPr/>
            <p:nvPr/>
          </p:nvSpPr>
          <p:spPr>
            <a:xfrm>
              <a:off x="9493092" y="57789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4" name="Oval 443">
              <a:extLst>
                <a:ext uri="{FF2B5EF4-FFF2-40B4-BE49-F238E27FC236}">
                  <a16:creationId xmlns:a16="http://schemas.microsoft.com/office/drawing/2014/main" id="{23DB15A2-0C6E-6410-958E-12375BB97FCD}"/>
                </a:ext>
              </a:extLst>
            </p:cNvPr>
            <p:cNvSpPr/>
            <p:nvPr/>
          </p:nvSpPr>
          <p:spPr>
            <a:xfrm>
              <a:off x="9756392" y="57789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5" name="Oval 444">
              <a:extLst>
                <a:ext uri="{FF2B5EF4-FFF2-40B4-BE49-F238E27FC236}">
                  <a16:creationId xmlns:a16="http://schemas.microsoft.com/office/drawing/2014/main" id="{4D64BE1C-57B0-DDE4-ECE8-7FEBB5BE55B1}"/>
                </a:ext>
              </a:extLst>
            </p:cNvPr>
            <p:cNvSpPr/>
            <p:nvPr/>
          </p:nvSpPr>
          <p:spPr>
            <a:xfrm>
              <a:off x="10027326" y="57789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6" name="Oval 445">
              <a:extLst>
                <a:ext uri="{FF2B5EF4-FFF2-40B4-BE49-F238E27FC236}">
                  <a16:creationId xmlns:a16="http://schemas.microsoft.com/office/drawing/2014/main" id="{744F5E42-AB0C-5BFD-A370-58CD16F6D7F0}"/>
                </a:ext>
              </a:extLst>
            </p:cNvPr>
            <p:cNvSpPr/>
            <p:nvPr/>
          </p:nvSpPr>
          <p:spPr>
            <a:xfrm>
              <a:off x="10313758" y="57789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7" name="Oval 446">
              <a:extLst>
                <a:ext uri="{FF2B5EF4-FFF2-40B4-BE49-F238E27FC236}">
                  <a16:creationId xmlns:a16="http://schemas.microsoft.com/office/drawing/2014/main" id="{6A34CC92-AF4A-3A3B-986C-519EC90CCD26}"/>
                </a:ext>
              </a:extLst>
            </p:cNvPr>
            <p:cNvSpPr/>
            <p:nvPr/>
          </p:nvSpPr>
          <p:spPr>
            <a:xfrm>
              <a:off x="10600190" y="57789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171751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969942808"/>
                  </p:ext>
                </p:extLst>
              </p:nvPr>
            </p:nvGraphicFramePr>
            <p:xfrm>
              <a:off x="267128" y="764704"/>
              <a:ext cx="11766038" cy="5989320"/>
            </p:xfrm>
            <a:graphic>
              <a:graphicData uri="http://schemas.openxmlformats.org/drawingml/2006/table">
                <a:tbl>
                  <a:tblPr firstRow="1" bandRow="1">
                    <a:tableStyleId>{5940675A-B579-460E-94D1-54222C63F5DA}</a:tableStyleId>
                  </a:tblPr>
                  <a:tblGrid>
                    <a:gridCol w="7243281">
                      <a:extLst>
                        <a:ext uri="{9D8B030D-6E8A-4147-A177-3AD203B41FA5}">
                          <a16:colId xmlns:a16="http://schemas.microsoft.com/office/drawing/2014/main" val="695237181"/>
                        </a:ext>
                      </a:extLst>
                    </a:gridCol>
                    <a:gridCol w="452275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If students find noticing a pattern challenging, offer some different suggestions. For example, for pattern C, ‘I see a vertical line with two Vs attached to it.’ Or ‘I see three lines crossing at the centre.’ By describing what they see, you might then be able to work with students to quantify the dots in different parts of the pattern.</a:t>
                          </a:r>
                          <a:endParaRPr lang="en-GB" sz="1600" i="1" u="none" dirty="0"/>
                        </a:p>
                        <a:p>
                          <a:r>
                            <a:rPr lang="en-GB" sz="1600" b="1" i="0" u="none" dirty="0"/>
                            <a:t>Challenge</a:t>
                          </a:r>
                        </a:p>
                        <a:p>
                          <a:pPr>
                            <a:spcAft>
                              <a:spcPts val="600"/>
                            </a:spcAft>
                          </a:pPr>
                          <a:r>
                            <a:rPr lang="en-GB" sz="1600" u="none" dirty="0"/>
                            <a:t>Ask</a:t>
                          </a:r>
                          <a:r>
                            <a:rPr lang="en-GB" sz="1600" u="none" baseline="0" dirty="0"/>
                            <a:t> </a:t>
                          </a:r>
                          <a:r>
                            <a:rPr lang="en-GB" sz="1600" u="none" dirty="0"/>
                            <a:t>how many different ways they can see to</a:t>
                          </a:r>
                          <a:r>
                            <a:rPr lang="en-GB" sz="1600" u="none" baseline="0" dirty="0"/>
                            <a:t> </a:t>
                          </a:r>
                          <a:r>
                            <a:rPr lang="en-GB" sz="1600" u="none" dirty="0"/>
                            <a:t>describe each pattern. They might, for example, see part D as a square with another square taken out, or as four lines of five, or two lines of seven and two of three. Write some mathematical expressions and ask students which ways of seeing they represent.</a:t>
                          </a:r>
                          <a:r>
                            <a:rPr lang="en-GB" sz="1600" u="none" baseline="0" dirty="0"/>
                            <a:t> Fo</a:t>
                          </a:r>
                          <a:r>
                            <a:rPr lang="en-GB" sz="1600" u="none" dirty="0"/>
                            <a:t>r example, the different interpretations of D</a:t>
                          </a:r>
                          <a:r>
                            <a:rPr lang="en-GB" sz="1600" u="none" baseline="0" dirty="0"/>
                            <a:t> </a:t>
                          </a:r>
                          <a:r>
                            <a:rPr lang="en-GB" sz="1600" u="none" dirty="0"/>
                            <a:t>above might be written as 6</a:t>
                          </a:r>
                          <a:r>
                            <a:rPr lang="en-GB" sz="1600" u="none" baseline="30000" dirty="0"/>
                            <a:t>2</a:t>
                          </a:r>
                          <a:r>
                            <a:rPr lang="en-GB" sz="1600" u="none" dirty="0"/>
                            <a:t> – 4</a:t>
                          </a:r>
                          <a:r>
                            <a:rPr lang="en-GB" sz="1600" u="none" baseline="30000" dirty="0"/>
                            <a:t>2</a:t>
                          </a:r>
                          <a:r>
                            <a:rPr lang="en-GB" sz="1600" u="none" dirty="0"/>
                            <a:t>, 4</a:t>
                          </a:r>
                          <a14:m>
                            <m:oMath xmlns:m="http://schemas.openxmlformats.org/officeDocument/2006/math">
                              <m:r>
                                <a:rPr lang="en-GB" sz="1600" b="0" i="0" u="none" baseline="0" smtClean="0">
                                  <a:latin typeface="Cambria Math" panose="02040503050406030204" pitchFamily="18" charset="0"/>
                                  <a:ea typeface="Cambria Math" panose="02040503050406030204" pitchFamily="18" charset="0"/>
                                </a:rPr>
                                <m:t> </m:t>
                              </m:r>
                              <m:r>
                                <a:rPr lang="en-GB" sz="1600" b="0" i="1" u="none" baseline="0" smtClean="0">
                                  <a:latin typeface="Cambria Math" panose="02040503050406030204" pitchFamily="18" charset="0"/>
                                  <a:ea typeface="Cambria Math" panose="02040503050406030204" pitchFamily="18" charset="0"/>
                                </a:rPr>
                                <m:t>×</m:t>
                              </m:r>
                            </m:oMath>
                          </a14:m>
                          <a:r>
                            <a:rPr lang="en-GB" sz="1600" u="none" dirty="0"/>
                            <a:t> 5 and (2</a:t>
                          </a:r>
                          <a14:m>
                            <m:oMath xmlns:m="http://schemas.openxmlformats.org/officeDocument/2006/math">
                              <m:r>
                                <a:rPr lang="en-GB" sz="1600" b="0" i="0" u="none" baseline="0" smtClean="0">
                                  <a:latin typeface="Cambria Math" panose="02040503050406030204" pitchFamily="18" charset="0"/>
                                  <a:ea typeface="Cambria Math" panose="02040503050406030204" pitchFamily="18" charset="0"/>
                                </a:rPr>
                                <m:t> </m:t>
                              </m:r>
                              <m:r>
                                <a:rPr lang="en-GB" sz="1600" b="0" i="1" u="none" baseline="0" smtClean="0">
                                  <a:latin typeface="Cambria Math" panose="02040503050406030204" pitchFamily="18" charset="0"/>
                                  <a:ea typeface="Cambria Math" panose="02040503050406030204" pitchFamily="18" charset="0"/>
                                </a:rPr>
                                <m:t>×</m:t>
                              </m:r>
                            </m:oMath>
                          </a14:m>
                          <a:r>
                            <a:rPr lang="en-GB" sz="1600" u="none" baseline="0" dirty="0"/>
                            <a:t> 7) + (2 </a:t>
                          </a:r>
                          <a14:m>
                            <m:oMath xmlns:m="http://schemas.openxmlformats.org/officeDocument/2006/math">
                              <m:r>
                                <a:rPr lang="en-GB" sz="1600" b="0" i="1" u="none" baseline="0" smtClean="0">
                                  <a:latin typeface="Cambria Math" panose="02040503050406030204" pitchFamily="18" charset="0"/>
                                  <a:ea typeface="Cambria Math" panose="02040503050406030204" pitchFamily="18" charset="0"/>
                                </a:rPr>
                                <m:t>×</m:t>
                              </m:r>
                            </m:oMath>
                          </a14:m>
                          <a:r>
                            <a:rPr lang="en-GB" sz="1600" u="none" baseline="0" dirty="0"/>
                            <a:t> 3).</a:t>
                          </a:r>
                          <a:r>
                            <a:rPr lang="en-GB" sz="1600" u="none" dirty="0"/>
                            <a:t> </a:t>
                          </a:r>
                        </a:p>
                        <a:p>
                          <a:r>
                            <a:rPr lang="en-GB" sz="1600" b="1" i="0" u="none" dirty="0"/>
                            <a:t>Representations</a:t>
                          </a:r>
                        </a:p>
                        <a:p>
                          <a:r>
                            <a:rPr lang="en-GB" sz="1600" b="0" i="0" u="none" dirty="0"/>
                            <a:t>Connecting the symbolic representation and the dot patterns is important in helping students build on their structural understanding. Encourage them to write expressions describing how they see the pattern, to help assess their understanding of structure and order of operations.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task exposes the ways that students see and work with the structure of a pattern. By showing the dots too quickly for counting to take place (and by keeping some of the ‘dimensions’ of the pattern low enough for students to subitise), students are required to rely on the structure of the dots to calculate the total. See how fluently students identify and work with structure, and whether they are able to manipulate the structure appropriately to see what’s the same and what’s different. For example, some students working on pattern B might see ‘two sevens take one’, while others might see ‘four threes plus one’, or ‘three plus three plus seven’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By describing pattern at a structural level, students can then use their developing knowledge of algebraic notation to record these structures.</a:t>
                          </a:r>
                        </a:p>
                      </a:txBody>
                      <a:tcPr/>
                    </a:tc>
                    <a:extLst>
                      <a:ext uri="{0D108BD9-81ED-4DB2-BD59-A6C34878D82A}">
                        <a16:rowId xmlns:a16="http://schemas.microsoft.com/office/drawing/2014/main" val="1616516725"/>
                      </a:ext>
                    </a:extLst>
                  </a:tr>
                  <a:tr h="648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B</a:t>
                          </a:r>
                          <a:r>
                            <a:rPr lang="en-GB" sz="1600" b="0" dirty="0"/>
                            <a:t> also plays with the idea of structure in sequences, and how you can predict ‘the next one’.</a:t>
                          </a:r>
                        </a:p>
                        <a:p>
                          <a:pPr marL="285750" indent="-285750">
                            <a:buFont typeface="Arial" panose="020B0604020202020204" pitchFamily="34" charset="0"/>
                            <a:buChar char="•"/>
                          </a:pPr>
                          <a:r>
                            <a:rPr lang="en-GB" sz="1600" b="0" dirty="0"/>
                            <a:t>If students find this hard, you might wish to explore dot patterns with smaller numbers (up to 7). See ‘things to think about’.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969942808"/>
                  </p:ext>
                </p:extLst>
              </p:nvPr>
            </p:nvGraphicFramePr>
            <p:xfrm>
              <a:off x="267128" y="764704"/>
              <a:ext cx="11766038" cy="5989320"/>
            </p:xfrm>
            <a:graphic>
              <a:graphicData uri="http://schemas.openxmlformats.org/drawingml/2006/table">
                <a:tbl>
                  <a:tblPr firstRow="1" bandRow="1">
                    <a:tableStyleId>{5940675A-B579-460E-94D1-54222C63F5DA}</a:tableStyleId>
                  </a:tblPr>
                  <a:tblGrid>
                    <a:gridCol w="7243281">
                      <a:extLst>
                        <a:ext uri="{9D8B030D-6E8A-4147-A177-3AD203B41FA5}">
                          <a16:colId xmlns:a16="http://schemas.microsoft.com/office/drawing/2014/main" val="695237181"/>
                        </a:ext>
                      </a:extLst>
                    </a:gridCol>
                    <a:gridCol w="4522757">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800600">
                    <a:tc>
                      <a:txBody>
                        <a:bodyPr/>
                        <a:lstStyle/>
                        <a:p>
                          <a:endParaRPr lang="en-US"/>
                        </a:p>
                      </a:txBody>
                      <a:tcPr>
                        <a:blipFill>
                          <a:blip r:embed="rId5"/>
                          <a:stretch>
                            <a:fillRect l="-84" t="-8249" r="-62658" b="-18782"/>
                          </a:stretch>
                        </a:blip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task exposes the ways that students see and work with the structure of a pattern. By showing the dots too quickly for counting to take place (and by keeping some of the ‘dimensions’ of the pattern low enough for students to subitise), students are required to rely on the structure of the dots to calculate the total. See how fluently students identify and work with structure, and whether they are able to manipulate the structure appropriately to see what’s the same and what’s different. For example, some students working on pattern B might see ‘two sevens take one’, while others might see ‘four threes plus one’, or ‘three plus three plus seven’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By describing pattern at a structural level, students can then use their developing knowledge of algebraic notation to record these structures.</a:t>
                          </a:r>
                        </a:p>
                      </a:txBody>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6" action="ppaction://hlinksldjump"/>
                            </a:rPr>
                            <a:t>B</a:t>
                          </a:r>
                          <a:r>
                            <a:rPr lang="en-GB" sz="1600" b="0" dirty="0"/>
                            <a:t> also plays with the idea of structure in sequences, and how you can predict ‘the next one’.</a:t>
                          </a:r>
                        </a:p>
                        <a:p>
                          <a:pPr marL="285750" indent="-285750">
                            <a:buFont typeface="Arial" panose="020B0604020202020204" pitchFamily="34" charset="0"/>
                            <a:buChar char="•"/>
                          </a:pPr>
                          <a:r>
                            <a:rPr lang="en-GB" sz="1600" b="0" dirty="0"/>
                            <a:t>If students find this hard, you might wish to explore dot patterns with smaller numbers (up to 7). See ‘things to think about’.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994707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a16="http://schemas.microsoft.com/office/drawing/2014/main" id="{8C7B1C97-B40F-40FF-8EF9-80CF20FD6292}"/>
              </a:ext>
            </a:extLst>
          </p:cNvPr>
          <p:cNvSpPr/>
          <p:nvPr/>
        </p:nvSpPr>
        <p:spPr>
          <a:xfrm>
            <a:off x="8778241" y="1337311"/>
            <a:ext cx="2663190" cy="367479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38AAF1F9-2B23-F2DC-2454-4F218266C9A3}"/>
              </a:ext>
            </a:extLst>
          </p:cNvPr>
          <p:cNvSpPr>
            <a:spLocks noGrp="1"/>
          </p:cNvSpPr>
          <p:nvPr>
            <p:ph type="body" sz="quarter" idx="10"/>
          </p:nvPr>
        </p:nvSpPr>
        <p:spPr>
          <a:xfrm>
            <a:off x="240288" y="1124744"/>
            <a:ext cx="7736393" cy="4381111"/>
          </a:xfrm>
        </p:spPr>
        <p:txBody>
          <a:bodyPr>
            <a:normAutofit/>
          </a:bodyPr>
          <a:lstStyle/>
          <a:p>
            <a:r>
              <a:rPr lang="en-GB" sz="2200" dirty="0"/>
              <a:t>Create sentences to describe each of the sequences below, using one or more words from the box.</a:t>
            </a:r>
          </a:p>
          <a:p>
            <a:r>
              <a:rPr lang="en-GB" sz="2200" dirty="0"/>
              <a:t>You do not need to use all of the words and you can use the words more than once.</a:t>
            </a:r>
          </a:p>
          <a:p>
            <a:pPr marL="457200" indent="-457200">
              <a:buAutoNum type="alphaLcParenR"/>
            </a:pPr>
            <a:r>
              <a:rPr lang="en-GB" sz="2200" dirty="0"/>
              <a:t>6, 15, 24, 33, 42 …</a:t>
            </a:r>
          </a:p>
          <a:p>
            <a:pPr marL="457200" indent="-457200">
              <a:buAutoNum type="alphaLcParenR"/>
            </a:pPr>
            <a:r>
              <a:rPr lang="en-GB" sz="2200" dirty="0"/>
              <a:t>101, 96, 91, 86, 81 …</a:t>
            </a:r>
          </a:p>
          <a:p>
            <a:pPr marL="457200" indent="-457200">
              <a:buAutoNum type="alphaLcParenR"/>
            </a:pPr>
            <a:r>
              <a:rPr lang="en-GB" sz="2200" dirty="0"/>
              <a:t>16, 8, 4, 2, 1 …</a:t>
            </a:r>
          </a:p>
          <a:p>
            <a:pPr marL="457200" indent="-457200">
              <a:buAutoNum type="alphaLcParenR"/>
            </a:pPr>
            <a:r>
              <a:rPr lang="en-GB" sz="2200" dirty="0"/>
              <a:t>1, 3, 6, 10, 15 …</a:t>
            </a:r>
          </a:p>
          <a:p>
            <a:pPr marL="457200" indent="-457200">
              <a:buAutoNum type="alphaLcParenR"/>
            </a:pPr>
            <a:r>
              <a:rPr lang="en-GB" sz="2200" dirty="0"/>
              <a:t>10 000, 1 000, 100, 10, 1, 0.1 …</a:t>
            </a:r>
          </a:p>
          <a:p>
            <a:pPr marL="457200" indent="-457200">
              <a:buAutoNum type="alphaLcParenR"/>
            </a:pPr>
            <a:r>
              <a:rPr lang="en-GB" sz="2200" dirty="0"/>
              <a:t>1, 4, 9, 16, 25 …</a:t>
            </a:r>
          </a:p>
        </p:txBody>
      </p:sp>
      <p:sp>
        <p:nvSpPr>
          <p:cNvPr id="3" name="Text Placeholder 2">
            <a:extLst>
              <a:ext uri="{FF2B5EF4-FFF2-40B4-BE49-F238E27FC236}">
                <a16:creationId xmlns:a16="http://schemas.microsoft.com/office/drawing/2014/main" id="{D9F14691-151B-35D8-6DA7-F5A264CC5E9D}"/>
              </a:ext>
            </a:extLst>
          </p:cNvPr>
          <p:cNvSpPr>
            <a:spLocks noGrp="1"/>
          </p:cNvSpPr>
          <p:nvPr>
            <p:ph type="body" sz="quarter" idx="11"/>
          </p:nvPr>
        </p:nvSpPr>
        <p:spPr/>
        <p:txBody>
          <a:bodyPr/>
          <a:lstStyle/>
          <a:p>
            <a:r>
              <a:rPr lang="en-GB" dirty="0"/>
              <a:t>Checkpoint 6: Tell me all about it</a:t>
            </a:r>
          </a:p>
        </p:txBody>
      </p:sp>
      <p:sp>
        <p:nvSpPr>
          <p:cNvPr id="6" name="TextBox 5">
            <a:extLst>
              <a:ext uri="{FF2B5EF4-FFF2-40B4-BE49-F238E27FC236}">
                <a16:creationId xmlns:a16="http://schemas.microsoft.com/office/drawing/2014/main" id="{6F4569F3-11F5-748A-3477-74CC5EE6F2A8}"/>
              </a:ext>
            </a:extLst>
          </p:cNvPr>
          <p:cNvSpPr txBox="1"/>
          <p:nvPr/>
        </p:nvSpPr>
        <p:spPr>
          <a:xfrm>
            <a:off x="6109172" y="2622596"/>
            <a:ext cx="1996400" cy="523220"/>
          </a:xfrm>
          <a:prstGeom prst="rect">
            <a:avLst/>
          </a:prstGeom>
          <a:noFill/>
        </p:spPr>
        <p:txBody>
          <a:bodyPr wrap="square" rtlCol="0">
            <a:spAutoFit/>
          </a:bodyPr>
          <a:lstStyle/>
          <a:p>
            <a:pPr>
              <a:buNone/>
            </a:pPr>
            <a:r>
              <a:rPr lang="en-GB" dirty="0">
                <a:solidFill>
                  <a:schemeClr val="bg1"/>
                </a:solidFill>
              </a:rPr>
              <a:t>ascending</a:t>
            </a:r>
          </a:p>
        </p:txBody>
      </p:sp>
      <p:sp>
        <p:nvSpPr>
          <p:cNvPr id="7" name="TextBox 6">
            <a:extLst>
              <a:ext uri="{FF2B5EF4-FFF2-40B4-BE49-F238E27FC236}">
                <a16:creationId xmlns:a16="http://schemas.microsoft.com/office/drawing/2014/main" id="{B57B61FB-5551-B40E-E941-1CBC7BFCC67A}"/>
              </a:ext>
            </a:extLst>
          </p:cNvPr>
          <p:cNvSpPr txBox="1"/>
          <p:nvPr/>
        </p:nvSpPr>
        <p:spPr>
          <a:xfrm>
            <a:off x="9165139" y="2120118"/>
            <a:ext cx="2401217" cy="523220"/>
          </a:xfrm>
          <a:prstGeom prst="rect">
            <a:avLst/>
          </a:prstGeom>
          <a:noFill/>
        </p:spPr>
        <p:txBody>
          <a:bodyPr wrap="square" rtlCol="0">
            <a:spAutoFit/>
          </a:bodyPr>
          <a:lstStyle/>
          <a:p>
            <a:pPr>
              <a:buNone/>
            </a:pPr>
            <a:r>
              <a:rPr lang="en-GB" dirty="0">
                <a:solidFill>
                  <a:schemeClr val="bg1"/>
                </a:solidFill>
              </a:rPr>
              <a:t>descending</a:t>
            </a:r>
          </a:p>
        </p:txBody>
      </p:sp>
      <p:sp>
        <p:nvSpPr>
          <p:cNvPr id="8" name="TextBox 7">
            <a:extLst>
              <a:ext uri="{FF2B5EF4-FFF2-40B4-BE49-F238E27FC236}">
                <a16:creationId xmlns:a16="http://schemas.microsoft.com/office/drawing/2014/main" id="{C69E5438-826E-C1F2-AC14-ED05D18660C4}"/>
              </a:ext>
            </a:extLst>
          </p:cNvPr>
          <p:cNvSpPr txBox="1"/>
          <p:nvPr/>
        </p:nvSpPr>
        <p:spPr>
          <a:xfrm>
            <a:off x="9170954" y="2648402"/>
            <a:ext cx="2401217" cy="523220"/>
          </a:xfrm>
          <a:prstGeom prst="rect">
            <a:avLst/>
          </a:prstGeom>
          <a:noFill/>
        </p:spPr>
        <p:txBody>
          <a:bodyPr wrap="square" rtlCol="0">
            <a:spAutoFit/>
          </a:bodyPr>
          <a:lstStyle/>
          <a:p>
            <a:pPr>
              <a:buNone/>
            </a:pPr>
            <a:r>
              <a:rPr lang="en-GB" dirty="0">
                <a:solidFill>
                  <a:schemeClr val="bg1"/>
                </a:solidFill>
              </a:rPr>
              <a:t>increasing</a:t>
            </a:r>
          </a:p>
        </p:txBody>
      </p:sp>
      <p:sp>
        <p:nvSpPr>
          <p:cNvPr id="9" name="TextBox 8">
            <a:extLst>
              <a:ext uri="{FF2B5EF4-FFF2-40B4-BE49-F238E27FC236}">
                <a16:creationId xmlns:a16="http://schemas.microsoft.com/office/drawing/2014/main" id="{AB2E30AC-A1C9-E2F4-1614-AADED2144391}"/>
              </a:ext>
            </a:extLst>
          </p:cNvPr>
          <p:cNvSpPr txBox="1"/>
          <p:nvPr/>
        </p:nvSpPr>
        <p:spPr>
          <a:xfrm>
            <a:off x="9165138" y="3171622"/>
            <a:ext cx="2401217" cy="523220"/>
          </a:xfrm>
          <a:prstGeom prst="rect">
            <a:avLst/>
          </a:prstGeom>
          <a:noFill/>
        </p:spPr>
        <p:txBody>
          <a:bodyPr wrap="square" rtlCol="0">
            <a:spAutoFit/>
          </a:bodyPr>
          <a:lstStyle/>
          <a:p>
            <a:pPr>
              <a:buNone/>
            </a:pPr>
            <a:r>
              <a:rPr lang="en-GB" dirty="0">
                <a:solidFill>
                  <a:schemeClr val="bg1"/>
                </a:solidFill>
              </a:rPr>
              <a:t>decreasing</a:t>
            </a:r>
          </a:p>
        </p:txBody>
      </p:sp>
      <p:sp>
        <p:nvSpPr>
          <p:cNvPr id="10" name="TextBox 9">
            <a:extLst>
              <a:ext uri="{FF2B5EF4-FFF2-40B4-BE49-F238E27FC236}">
                <a16:creationId xmlns:a16="http://schemas.microsoft.com/office/drawing/2014/main" id="{F7B2213D-B25C-0DB1-E316-2AC7FC7F98FD}"/>
              </a:ext>
            </a:extLst>
          </p:cNvPr>
          <p:cNvSpPr txBox="1"/>
          <p:nvPr/>
        </p:nvSpPr>
        <p:spPr>
          <a:xfrm>
            <a:off x="9170954" y="3698259"/>
            <a:ext cx="2401217" cy="523220"/>
          </a:xfrm>
          <a:prstGeom prst="rect">
            <a:avLst/>
          </a:prstGeom>
          <a:noFill/>
        </p:spPr>
        <p:txBody>
          <a:bodyPr wrap="square" rtlCol="0">
            <a:spAutoFit/>
          </a:bodyPr>
          <a:lstStyle/>
          <a:p>
            <a:pPr>
              <a:buNone/>
            </a:pPr>
            <a:r>
              <a:rPr lang="en-GB" dirty="0">
                <a:solidFill>
                  <a:schemeClr val="bg1"/>
                </a:solidFill>
              </a:rPr>
              <a:t>difference</a:t>
            </a:r>
          </a:p>
        </p:txBody>
      </p:sp>
      <p:sp>
        <p:nvSpPr>
          <p:cNvPr id="11" name="TextBox 10">
            <a:extLst>
              <a:ext uri="{FF2B5EF4-FFF2-40B4-BE49-F238E27FC236}">
                <a16:creationId xmlns:a16="http://schemas.microsoft.com/office/drawing/2014/main" id="{9444B1D7-23CE-F9A2-00CC-4612809C0D46}"/>
              </a:ext>
            </a:extLst>
          </p:cNvPr>
          <p:cNvSpPr txBox="1"/>
          <p:nvPr/>
        </p:nvSpPr>
        <p:spPr>
          <a:xfrm>
            <a:off x="9165138" y="4221479"/>
            <a:ext cx="2401217" cy="523220"/>
          </a:xfrm>
          <a:prstGeom prst="rect">
            <a:avLst/>
          </a:prstGeom>
          <a:noFill/>
        </p:spPr>
        <p:txBody>
          <a:bodyPr wrap="square" rtlCol="0">
            <a:spAutoFit/>
          </a:bodyPr>
          <a:lstStyle/>
          <a:p>
            <a:pPr>
              <a:buNone/>
            </a:pPr>
            <a:r>
              <a:rPr lang="en-GB" dirty="0">
                <a:solidFill>
                  <a:schemeClr val="bg1"/>
                </a:solidFill>
              </a:rPr>
              <a:t>term</a:t>
            </a:r>
          </a:p>
        </p:txBody>
      </p:sp>
      <p:sp>
        <p:nvSpPr>
          <p:cNvPr id="12" name="Action Button: Help 11">
            <a:hlinkClick r:id="" action="ppaction://noaction" highlightClick="1"/>
            <a:extLst>
              <a:ext uri="{FF2B5EF4-FFF2-40B4-BE49-F238E27FC236}">
                <a16:creationId xmlns:a16="http://schemas.microsoft.com/office/drawing/2014/main" id="{358AA249-7A35-8089-A891-36C80711DBF8}"/>
              </a:ext>
            </a:extLst>
          </p:cNvPr>
          <p:cNvSpPr/>
          <p:nvPr/>
        </p:nvSpPr>
        <p:spPr>
          <a:xfrm>
            <a:off x="240288" y="559248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DE06293-13FF-1A5D-01BB-5E9A58F7E1C1}"/>
              </a:ext>
            </a:extLst>
          </p:cNvPr>
          <p:cNvSpPr txBox="1"/>
          <p:nvPr/>
        </p:nvSpPr>
        <p:spPr>
          <a:xfrm>
            <a:off x="1252894" y="5647459"/>
            <a:ext cx="6180840" cy="769441"/>
          </a:xfrm>
          <a:prstGeom prst="rect">
            <a:avLst/>
          </a:prstGeom>
          <a:noFill/>
        </p:spPr>
        <p:txBody>
          <a:bodyPr wrap="square" lIns="91440" tIns="45720" rIns="91440" bIns="45720" rtlCol="0" anchor="t">
            <a:spAutoFit/>
          </a:bodyPr>
          <a:lstStyle/>
          <a:p>
            <a:pPr>
              <a:buNone/>
            </a:pPr>
            <a:r>
              <a:rPr lang="en-US" sz="2200" dirty="0">
                <a:latin typeface="Arial"/>
                <a:cs typeface="Arial"/>
              </a:rPr>
              <a:t>Can you describe any of the sequences using words that are not in the box?</a:t>
            </a:r>
          </a:p>
        </p:txBody>
      </p:sp>
      <p:sp>
        <p:nvSpPr>
          <p:cNvPr id="14" name="TextBox 13">
            <a:extLst>
              <a:ext uri="{FF2B5EF4-FFF2-40B4-BE49-F238E27FC236}">
                <a16:creationId xmlns:a16="http://schemas.microsoft.com/office/drawing/2014/main" id="{78B0E3D9-C400-3F02-9408-63FF183387C9}"/>
              </a:ext>
            </a:extLst>
          </p:cNvPr>
          <p:cNvSpPr txBox="1"/>
          <p:nvPr/>
        </p:nvSpPr>
        <p:spPr>
          <a:xfrm>
            <a:off x="9159324" y="1598856"/>
            <a:ext cx="2401217" cy="523220"/>
          </a:xfrm>
          <a:prstGeom prst="rect">
            <a:avLst/>
          </a:prstGeom>
          <a:noFill/>
        </p:spPr>
        <p:txBody>
          <a:bodyPr wrap="square" rtlCol="0">
            <a:spAutoFit/>
          </a:bodyPr>
          <a:lstStyle/>
          <a:p>
            <a:pPr>
              <a:buNone/>
            </a:pPr>
            <a:r>
              <a:rPr lang="en-GB" dirty="0">
                <a:solidFill>
                  <a:schemeClr val="bg1"/>
                </a:solidFill>
              </a:rPr>
              <a:t>ascending</a:t>
            </a:r>
          </a:p>
        </p:txBody>
      </p:sp>
    </p:spTree>
    <p:extLst>
      <p:ext uri="{BB962C8B-B14F-4D97-AF65-F5344CB8AC3E}">
        <p14:creationId xmlns:p14="http://schemas.microsoft.com/office/powerpoint/2010/main" val="37703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15100683"/>
              </p:ext>
            </p:extLst>
          </p:nvPr>
        </p:nvGraphicFramePr>
        <p:xfrm>
          <a:off x="267128" y="764704"/>
          <a:ext cx="11766038" cy="5447040"/>
        </p:xfrm>
        <a:graphic>
          <a:graphicData uri="http://schemas.openxmlformats.org/drawingml/2006/table">
            <a:tbl>
              <a:tblPr firstRow="1" bandRow="1">
                <a:tableStyleId>{5940675A-B579-460E-94D1-54222C63F5DA}</a:tableStyleId>
              </a:tblPr>
              <a:tblGrid>
                <a:gridCol w="6628347">
                  <a:extLst>
                    <a:ext uri="{9D8B030D-6E8A-4147-A177-3AD203B41FA5}">
                      <a16:colId xmlns:a16="http://schemas.microsoft.com/office/drawing/2014/main" val="695237181"/>
                    </a:ext>
                  </a:extLst>
                </a:gridCol>
                <a:gridCol w="513769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906231">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If students are struggling, try working with sentence stems. You could also express the sentences in simpler language first and then offer a choice between terms to check students’ understanding. For example, ‘The sequence in part a is getting ___. This means it is ascending/descending.’ </a:t>
                      </a:r>
                    </a:p>
                    <a:p>
                      <a:pPr>
                        <a:spcBef>
                          <a:spcPts val="600"/>
                        </a:spcBef>
                      </a:pPr>
                      <a:r>
                        <a:rPr lang="en-GB" sz="1600" b="1" i="0" u="none" dirty="0"/>
                        <a:t>Challenge</a:t>
                      </a:r>
                    </a:p>
                    <a:p>
                      <a:r>
                        <a:rPr lang="en-GB" sz="1600" u="none" dirty="0"/>
                        <a:t>Give students a set of sentences using the key terminology and ask them to create sequences that fit these descriptions.</a:t>
                      </a:r>
                    </a:p>
                    <a:p>
                      <a:pPr>
                        <a:spcBef>
                          <a:spcPts val="600"/>
                        </a:spcBef>
                      </a:pPr>
                      <a:r>
                        <a:rPr lang="en-GB" sz="1600" b="1" i="0" u="none" dirty="0"/>
                        <a:t>Representations</a:t>
                      </a:r>
                    </a:p>
                    <a:p>
                      <a:pPr>
                        <a:spcBef>
                          <a:spcPts val="0"/>
                        </a:spcBef>
                      </a:pPr>
                      <a:r>
                        <a:rPr lang="en-GB" sz="1600" b="0" i="0" u="none" dirty="0"/>
                        <a:t>This Checkpoint focuses on language as a representation: how students use their vocabulary to represent the sequences. We have offered some key terminology that is useful for working with sequences at Key Stage 3, but the further thinking question suggests asking students to choose their own vocabulary. This may be useful to ask all students earlier in the task.</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6 focuses on the language associated with sequences, so that you can be aware of which language is already familiar and which need to be explicitly taught at Key Stage 3. It is important that students understand that there is no perfect answer being sought. Rather, the intention is to listen and understand what they already know.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should be aware of vocabulary such as ‘ascending’, descending’, ‘increasing’ and ‘decreasing’ from primary school. The word ‘difference’ is not explicitly taught in relation to sequences, but students may be able to relate their understanding of subtraction to this situation. Similarly, while the primary curriculum has an expectation to find the ‘term-to-term’ rule, students may not have used the word ‘term’ in their work on sequences. </a:t>
                      </a:r>
                    </a:p>
                  </a:txBody>
                  <a:tcPr/>
                </a:tc>
                <a:extLst>
                  <a:ext uri="{0D108BD9-81ED-4DB2-BD59-A6C34878D82A}">
                    <a16:rowId xmlns:a16="http://schemas.microsoft.com/office/drawing/2014/main" val="1616516725"/>
                  </a:ext>
                </a:extLst>
              </a:tr>
              <a:tr h="936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27 of the Year 6 </a:t>
                      </a:r>
                      <a:r>
                        <a:rPr lang="en-GB" sz="1600" dirty="0">
                          <a:hlinkClick r:id="rId3"/>
                        </a:rPr>
                        <a:t>Primary Assessment Materials | NCETM</a:t>
                      </a:r>
                      <a:r>
                        <a:rPr lang="en-GB" sz="1600" dirty="0"/>
                        <a:t> explores ‘sequence-generating rules’ and might offer some insight into the language students have used at primary.</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44975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EB5398-657B-F8F8-777A-2F7C01DD9E69}"/>
              </a:ext>
            </a:extLst>
          </p:cNvPr>
          <p:cNvSpPr>
            <a:spLocks noGrp="1"/>
          </p:cNvSpPr>
          <p:nvPr>
            <p:ph type="body" sz="quarter" idx="10"/>
          </p:nvPr>
        </p:nvSpPr>
        <p:spPr>
          <a:xfrm>
            <a:off x="240288" y="1124744"/>
            <a:ext cx="11585952" cy="4812760"/>
          </a:xfrm>
        </p:spPr>
        <p:txBody>
          <a:bodyPr>
            <a:noAutofit/>
          </a:bodyPr>
          <a:lstStyle/>
          <a:p>
            <a:r>
              <a:rPr lang="en-GB" sz="2200" dirty="0"/>
              <a:t>Gina writes down the first two terms of a sequence: </a:t>
            </a:r>
            <a:r>
              <a:rPr lang="en-GB" sz="2200" dirty="0">
                <a:solidFill>
                  <a:schemeClr val="tx1"/>
                </a:solidFill>
              </a:rPr>
              <a:t>1, 3 </a:t>
            </a:r>
            <a:r>
              <a:rPr lang="en-GB" sz="2200" dirty="0">
                <a:solidFill>
                  <a:srgbClr val="00628C"/>
                </a:solidFill>
              </a:rPr>
              <a:t>…</a:t>
            </a:r>
          </a:p>
          <a:p>
            <a:pPr marL="457200" indent="-457200">
              <a:buFont typeface="+mj-lt"/>
              <a:buAutoNum type="alphaLcParenR"/>
            </a:pPr>
            <a:r>
              <a:rPr lang="en-GB" sz="2200" dirty="0"/>
              <a:t>What do you think the next two terms will be? </a:t>
            </a:r>
          </a:p>
          <a:p>
            <a:pPr marL="457200" indent="-457200">
              <a:buFont typeface="+mj-lt"/>
              <a:buAutoNum type="alphaLcParenR"/>
            </a:pPr>
            <a:endParaRPr lang="en-GB" sz="800" dirty="0"/>
          </a:p>
          <a:p>
            <a:r>
              <a:rPr lang="en-GB" sz="2200" dirty="0"/>
              <a:t>Here are three different ways that Gina could have continued the sequence:</a:t>
            </a:r>
          </a:p>
          <a:p>
            <a:endParaRPr lang="en-GB" sz="2200" dirty="0"/>
          </a:p>
          <a:p>
            <a:endParaRPr lang="en-GB" sz="2200" dirty="0"/>
          </a:p>
          <a:p>
            <a:pPr marL="457200" indent="-457200">
              <a:buFont typeface="+mj-lt"/>
              <a:buAutoNum type="alphaLcParenR" startAt="2"/>
            </a:pPr>
            <a:r>
              <a:rPr lang="en-GB" sz="2200" dirty="0"/>
              <a:t>What might Gina’s rule for each option have been?</a:t>
            </a:r>
          </a:p>
          <a:p>
            <a:pPr marL="457200" indent="-457200">
              <a:buFont typeface="+mj-lt"/>
              <a:buAutoNum type="alphaLcParenR" startAt="2"/>
            </a:pPr>
            <a:r>
              <a:rPr lang="en-GB" sz="2200" dirty="0"/>
              <a:t>Which sequence should Gina choose if she wants to:</a:t>
            </a:r>
          </a:p>
          <a:p>
            <a:pPr marL="1143000" lvl="1" indent="-457200"/>
            <a:r>
              <a:rPr lang="en-GB" sz="2200" dirty="0"/>
              <a:t>only have odd numbers</a:t>
            </a:r>
          </a:p>
          <a:p>
            <a:pPr marL="1143000" lvl="1" indent="-457200"/>
            <a:r>
              <a:rPr lang="en-GB" sz="2200" dirty="0"/>
              <a:t>reach 100 using the smallest number of terms</a:t>
            </a:r>
          </a:p>
          <a:p>
            <a:pPr marL="1143000" lvl="1" indent="-457200"/>
            <a:r>
              <a:rPr lang="en-GB" sz="2200" dirty="0"/>
              <a:t>include 45?</a:t>
            </a:r>
          </a:p>
          <a:p>
            <a:endParaRPr lang="en-GB" sz="2200" dirty="0"/>
          </a:p>
        </p:txBody>
      </p:sp>
      <p:sp>
        <p:nvSpPr>
          <p:cNvPr id="3" name="Text Placeholder 2">
            <a:extLst>
              <a:ext uri="{FF2B5EF4-FFF2-40B4-BE49-F238E27FC236}">
                <a16:creationId xmlns:a16="http://schemas.microsoft.com/office/drawing/2014/main" id="{E0FEA745-EEEE-6B35-B676-2C7C97760C6E}"/>
              </a:ext>
            </a:extLst>
          </p:cNvPr>
          <p:cNvSpPr>
            <a:spLocks noGrp="1"/>
          </p:cNvSpPr>
          <p:nvPr>
            <p:ph type="body" sz="quarter" idx="11"/>
          </p:nvPr>
        </p:nvSpPr>
        <p:spPr/>
        <p:txBody>
          <a:bodyPr/>
          <a:lstStyle/>
          <a:p>
            <a:r>
              <a:rPr lang="en-GB" dirty="0"/>
              <a:t>Checkpoint 7: 1, 3 … </a:t>
            </a:r>
          </a:p>
        </p:txBody>
      </p:sp>
      <p:sp>
        <p:nvSpPr>
          <p:cNvPr id="6" name="Rectangle: Rounded Corners 5">
            <a:extLst>
              <a:ext uri="{FF2B5EF4-FFF2-40B4-BE49-F238E27FC236}">
                <a16:creationId xmlns:a16="http://schemas.microsoft.com/office/drawing/2014/main" id="{E555473B-36C6-BC08-6EFB-6ADB5E1416A6}"/>
              </a:ext>
            </a:extLst>
          </p:cNvPr>
          <p:cNvSpPr/>
          <p:nvPr/>
        </p:nvSpPr>
        <p:spPr>
          <a:xfrm>
            <a:off x="1243584" y="2688336"/>
            <a:ext cx="2474976" cy="69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1, 3, 6, 10 …</a:t>
            </a:r>
          </a:p>
        </p:txBody>
      </p:sp>
      <p:sp>
        <p:nvSpPr>
          <p:cNvPr id="7" name="Rectangle: Rounded Corners 6">
            <a:extLst>
              <a:ext uri="{FF2B5EF4-FFF2-40B4-BE49-F238E27FC236}">
                <a16:creationId xmlns:a16="http://schemas.microsoft.com/office/drawing/2014/main" id="{19E1BE79-D2F8-1D3E-B93A-783622926CC5}"/>
              </a:ext>
            </a:extLst>
          </p:cNvPr>
          <p:cNvSpPr/>
          <p:nvPr/>
        </p:nvSpPr>
        <p:spPr>
          <a:xfrm>
            <a:off x="4114800" y="2688336"/>
            <a:ext cx="2474976" cy="69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1, 3, 5, 7 …</a:t>
            </a:r>
          </a:p>
        </p:txBody>
      </p:sp>
      <p:sp>
        <p:nvSpPr>
          <p:cNvPr id="8" name="Rectangle: Rounded Corners 7">
            <a:extLst>
              <a:ext uri="{FF2B5EF4-FFF2-40B4-BE49-F238E27FC236}">
                <a16:creationId xmlns:a16="http://schemas.microsoft.com/office/drawing/2014/main" id="{A7BC8238-D1A7-366D-941E-21F83784F1E3}"/>
              </a:ext>
            </a:extLst>
          </p:cNvPr>
          <p:cNvSpPr/>
          <p:nvPr/>
        </p:nvSpPr>
        <p:spPr>
          <a:xfrm>
            <a:off x="6986016" y="2688336"/>
            <a:ext cx="2474976" cy="69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1, 3, 9, 27 …</a:t>
            </a:r>
          </a:p>
        </p:txBody>
      </p:sp>
      <p:sp>
        <p:nvSpPr>
          <p:cNvPr id="9" name="Action Button: Help 8">
            <a:hlinkClick r:id="" action="ppaction://noaction" highlightClick="1"/>
            <a:extLst>
              <a:ext uri="{FF2B5EF4-FFF2-40B4-BE49-F238E27FC236}">
                <a16:creationId xmlns:a16="http://schemas.microsoft.com/office/drawing/2014/main" id="{EA591B5E-B420-5A6F-48AB-FBB0DD76F423}"/>
              </a:ext>
            </a:extLst>
          </p:cNvPr>
          <p:cNvSpPr/>
          <p:nvPr/>
        </p:nvSpPr>
        <p:spPr>
          <a:xfrm>
            <a:off x="272698" y="560998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2B19047-4A1D-F77C-10AA-6F5E040B97D6}"/>
              </a:ext>
            </a:extLst>
          </p:cNvPr>
          <p:cNvSpPr txBox="1"/>
          <p:nvPr/>
        </p:nvSpPr>
        <p:spPr>
          <a:xfrm>
            <a:off x="1294923" y="5592836"/>
            <a:ext cx="8114729" cy="1107996"/>
          </a:xfrm>
          <a:prstGeom prst="rect">
            <a:avLst/>
          </a:prstGeom>
          <a:noFill/>
        </p:spPr>
        <p:txBody>
          <a:bodyPr wrap="square" lIns="91440" tIns="45720" rIns="91440" bIns="45720" rtlCol="0" anchor="t">
            <a:spAutoFit/>
          </a:bodyPr>
          <a:lstStyle/>
          <a:p>
            <a:pPr>
              <a:buNone/>
            </a:pPr>
            <a:r>
              <a:rPr lang="en-GB" sz="2200" dirty="0">
                <a:latin typeface="Arial"/>
                <a:cs typeface="Arial"/>
              </a:rPr>
              <a:t>Gina says the only numbers common to her sequences are 1 and 3. Are there any other numbers common to two of the sequences? How about all three?</a:t>
            </a:r>
            <a:endParaRPr lang="en-US" sz="2200" dirty="0">
              <a:latin typeface="Arial"/>
              <a:cs typeface="Arial"/>
            </a:endParaRPr>
          </a:p>
        </p:txBody>
      </p:sp>
    </p:spTree>
    <p:extLst>
      <p:ext uri="{BB962C8B-B14F-4D97-AF65-F5344CB8AC3E}">
        <p14:creationId xmlns:p14="http://schemas.microsoft.com/office/powerpoint/2010/main" val="30216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7" grpId="0" animBg="1"/>
      <p:bldP spid="8" grpId="0" animBg="1"/>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593474274"/>
              </p:ext>
            </p:extLst>
          </p:nvPr>
        </p:nvGraphicFramePr>
        <p:xfrm>
          <a:off x="267128" y="764704"/>
          <a:ext cx="11766038" cy="5870711"/>
        </p:xfrm>
        <a:graphic>
          <a:graphicData uri="http://schemas.openxmlformats.org/drawingml/2006/table">
            <a:tbl>
              <a:tblPr firstRow="1" bandRow="1">
                <a:tableStyleId>{5940675A-B579-460E-94D1-54222C63F5DA}</a:tableStyleId>
              </a:tblPr>
              <a:tblGrid>
                <a:gridCol w="5676472">
                  <a:extLst>
                    <a:ext uri="{9D8B030D-6E8A-4147-A177-3AD203B41FA5}">
                      <a16:colId xmlns:a16="http://schemas.microsoft.com/office/drawing/2014/main" val="695237181"/>
                    </a:ext>
                  </a:extLst>
                </a:gridCol>
                <a:gridCol w="60895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Work just with the linear sequence and one other, so students are only grappling with two rules at a time. Then repeat the task, comparing the linear sequence with the other non-linear one.</a:t>
                      </a:r>
                    </a:p>
                    <a:p>
                      <a:r>
                        <a:rPr lang="en-GB" sz="1600" b="1" i="0" u="none" dirty="0"/>
                        <a:t>Challenge</a:t>
                      </a:r>
                    </a:p>
                    <a:p>
                      <a:pPr>
                        <a:spcAft>
                          <a:spcPts val="600"/>
                        </a:spcAft>
                      </a:pPr>
                      <a:r>
                        <a:rPr lang="en-GB" sz="1600" u="none" dirty="0"/>
                        <a:t>The further thinking question asks students to identify numbers in all three sequences (of which there are none before the 10</a:t>
                      </a:r>
                      <a:r>
                        <a:rPr lang="en-GB" sz="1600" u="none" baseline="30000" dirty="0"/>
                        <a:t>th</a:t>
                      </a:r>
                      <a:r>
                        <a:rPr lang="en-GB" sz="1600" u="none" dirty="0"/>
                        <a:t> power of three). This could turn into an exercise of listing terms. Instead, tell students they will not find any values and ask them to justify how they know this to be true.</a:t>
                      </a:r>
                    </a:p>
                    <a:p>
                      <a:r>
                        <a:rPr lang="en-GB" sz="1600" b="1" i="0" u="none" dirty="0"/>
                        <a:t>Representations</a:t>
                      </a:r>
                    </a:p>
                    <a:p>
                      <a:r>
                        <a:rPr lang="en-GB" sz="1600" b="0" i="0" u="none" dirty="0"/>
                        <a:t>The triangular numbers are not explicitly mentioned in the curriculum, but they are a useful and interesting sequence to explore. Show students a visual representation of how the sequence builds, using dots or digits arranged in a triangle.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non-statutory guidance for the primary curriculum states that children, ‘recognise and describe linear number sequences, including those involving fractions and decimals, and find the term-to-term rule’. This does not mean their experience of sequences in primary school will have been limited to linear sequences. For example, they also experience square and cube numbers from Year 5 onwards.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 whether students are aware that sequences do not always increase in equal steps. This is first checked in part a: do students all suggest five and seven as the next terms, or do some offer alternatives? Three options are then given so that, no matter what their initial response, they have the opportunity to identify different rules.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answer to part b is less important than the reasoning that it leads students engage with in part c. Dwell less on the rules and give students time to think about how each sequence will increase, and what they can generalise from this.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D</a:t>
                      </a:r>
                      <a:r>
                        <a:rPr lang="en-GB" sz="1600" b="0" dirty="0"/>
                        <a:t> explores non-linear sequences; </a:t>
                      </a:r>
                      <a:r>
                        <a:rPr lang="en-GB" sz="1600" b="0" dirty="0">
                          <a:hlinkClick r:id="rId4" action="ppaction://hlinksldjump"/>
                        </a:rPr>
                        <a:t>C</a:t>
                      </a:r>
                      <a:r>
                        <a:rPr lang="en-GB" sz="1600" b="0" dirty="0"/>
                        <a:t> also includes an example of a non-linear sequence.</a:t>
                      </a:r>
                    </a:p>
                    <a:p>
                      <a:pPr marL="285750" indent="-285750">
                        <a:buFont typeface="Arial" panose="020B0604020202020204" pitchFamily="34" charset="0"/>
                        <a:buChar char="•"/>
                      </a:pPr>
                      <a:r>
                        <a:rPr lang="en-GB" sz="1600" b="0" dirty="0"/>
                        <a:t>Page 22 of </a:t>
                      </a:r>
                      <a:r>
                        <a:rPr lang="en-GB" sz="1600" dirty="0">
                          <a:hlinkClick r:id="rId5"/>
                        </a:rPr>
                        <a:t>Secondary Assessment Materials | NCETM</a:t>
                      </a:r>
                      <a:r>
                        <a:rPr lang="en-GB" sz="1600" dirty="0"/>
                        <a:t> gives some examples of what students need to understand about geometric sequences at Key Stage 3.</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390203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48158-15AF-BB85-5050-706074767A8C}"/>
              </a:ext>
            </a:extLst>
          </p:cNvPr>
          <p:cNvSpPr>
            <a:spLocks noGrp="1"/>
          </p:cNvSpPr>
          <p:nvPr>
            <p:ph type="body" sz="quarter" idx="11"/>
          </p:nvPr>
        </p:nvSpPr>
        <p:spPr/>
        <p:txBody>
          <a:bodyPr/>
          <a:lstStyle/>
          <a:p>
            <a:r>
              <a:rPr lang="en-US" sz="2400" dirty="0">
                <a:latin typeface="Arial" panose="020B0604020202020204" pitchFamily="34" charset="0"/>
                <a:cs typeface="Arial" panose="020B0604020202020204" pitchFamily="34" charset="0"/>
              </a:rPr>
              <a:t>Checkpoint </a:t>
            </a:r>
            <a:r>
              <a:rPr lang="en-US" sz="2400" dirty="0">
                <a:latin typeface="Arial" panose="020B0604020202020204" pitchFamily="34" charset="0"/>
              </a:rPr>
              <a:t>8</a:t>
            </a:r>
            <a:r>
              <a:rPr lang="en-US" sz="2400" dirty="0">
                <a:latin typeface="Arial" panose="020B0604020202020204" pitchFamily="34" charset="0"/>
                <a:cs typeface="Arial" panose="020B0604020202020204" pitchFamily="34" charset="0"/>
              </a:rPr>
              <a:t>: Crossnumber</a:t>
            </a:r>
          </a:p>
          <a:p>
            <a:endParaRPr lang="en-GB" dirty="0"/>
          </a:p>
        </p:txBody>
      </p:sp>
      <p:sp>
        <p:nvSpPr>
          <p:cNvPr id="4" name="TextBox 3">
            <a:extLst>
              <a:ext uri="{FF2B5EF4-FFF2-40B4-BE49-F238E27FC236}">
                <a16:creationId xmlns:a16="http://schemas.microsoft.com/office/drawing/2014/main" id="{C2F7C9FF-7095-F649-997B-6925CEA7A659}"/>
              </a:ext>
            </a:extLst>
          </p:cNvPr>
          <p:cNvSpPr txBox="1"/>
          <p:nvPr/>
        </p:nvSpPr>
        <p:spPr>
          <a:xfrm>
            <a:off x="145680" y="1002014"/>
            <a:ext cx="10412730" cy="1175706"/>
          </a:xfrm>
          <a:prstGeom prst="rect">
            <a:avLst/>
          </a:prstGeom>
          <a:noFill/>
        </p:spPr>
        <p:txBody>
          <a:bodyPr wrap="square" rtlCol="0">
            <a:spAutoFit/>
          </a:bodyPr>
          <a:lstStyle/>
          <a:p>
            <a:pPr>
              <a:buNone/>
            </a:pPr>
            <a:r>
              <a:rPr lang="en-US" sz="2200" dirty="0">
                <a:cs typeface="Arial" panose="020B0604020202020204" pitchFamily="34" charset="0"/>
              </a:rPr>
              <a:t>This puzzle is made from sequences where the same number is added or subtracted each time. Each sequence across or down has a different rule.</a:t>
            </a:r>
          </a:p>
          <a:p>
            <a:pPr>
              <a:buNone/>
            </a:pPr>
            <a:r>
              <a:rPr lang="en-US" sz="2200" dirty="0">
                <a:cs typeface="Arial" panose="020B0604020202020204" pitchFamily="34" charset="0"/>
              </a:rPr>
              <a:t>Complete the puzzle and fill in the gaps to complete the rule for each sequence.</a:t>
            </a:r>
          </a:p>
        </p:txBody>
      </p:sp>
      <p:sp>
        <p:nvSpPr>
          <p:cNvPr id="42" name="TextBox 41">
            <a:extLst>
              <a:ext uri="{FF2B5EF4-FFF2-40B4-BE49-F238E27FC236}">
                <a16:creationId xmlns:a16="http://schemas.microsoft.com/office/drawing/2014/main" id="{91375D19-FA00-8141-9975-858FA351091F}"/>
              </a:ext>
            </a:extLst>
          </p:cNvPr>
          <p:cNvSpPr txBox="1"/>
          <p:nvPr/>
        </p:nvSpPr>
        <p:spPr>
          <a:xfrm>
            <a:off x="5937821" y="2183238"/>
            <a:ext cx="4775666" cy="3274743"/>
          </a:xfrm>
          <a:prstGeom prst="rect">
            <a:avLst/>
          </a:prstGeom>
          <a:noFill/>
        </p:spPr>
        <p:txBody>
          <a:bodyPr wrap="none" rtlCol="0">
            <a:spAutoFit/>
          </a:bodyPr>
          <a:lstStyle/>
          <a:p>
            <a:pPr>
              <a:buNone/>
            </a:pPr>
            <a:r>
              <a:rPr lang="en-US" sz="2200" b="1" dirty="0">
                <a:solidFill>
                  <a:schemeClr val="tx2"/>
                </a:solidFill>
              </a:rPr>
              <a:t>Across</a:t>
            </a:r>
          </a:p>
          <a:p>
            <a:pPr lvl="1">
              <a:buNone/>
            </a:pPr>
            <a:r>
              <a:rPr lang="en-US" sz="2200" dirty="0"/>
              <a:t>B: Start at __ and </a:t>
            </a:r>
            <a:r>
              <a:rPr lang="en-US" sz="2200" b="1" dirty="0"/>
              <a:t>+ 3 </a:t>
            </a:r>
            <a:r>
              <a:rPr lang="en-US" sz="2200" dirty="0"/>
              <a:t>each time.</a:t>
            </a:r>
          </a:p>
          <a:p>
            <a:pPr lvl="1">
              <a:buNone/>
            </a:pPr>
            <a:r>
              <a:rPr lang="en-US" sz="2200" dirty="0"/>
              <a:t>E: Start at </a:t>
            </a:r>
            <a:r>
              <a:rPr lang="en-US" sz="2200" b="1" dirty="0"/>
              <a:t>23</a:t>
            </a:r>
            <a:r>
              <a:rPr lang="en-US" sz="2200" dirty="0"/>
              <a:t> and __ each time.</a:t>
            </a:r>
          </a:p>
          <a:p>
            <a:pPr lvl="1">
              <a:buNone/>
            </a:pPr>
            <a:r>
              <a:rPr lang="en-US" sz="2200" dirty="0"/>
              <a:t>F: Start at __ and __ each time.</a:t>
            </a:r>
          </a:p>
          <a:p>
            <a:pPr>
              <a:buNone/>
            </a:pPr>
            <a:r>
              <a:rPr lang="en-US" sz="2200" b="1" dirty="0">
                <a:solidFill>
                  <a:schemeClr val="tx2"/>
                </a:solidFill>
              </a:rPr>
              <a:t>Down</a:t>
            </a:r>
          </a:p>
          <a:p>
            <a:pPr lvl="1">
              <a:buNone/>
            </a:pPr>
            <a:r>
              <a:rPr lang="en-US" sz="2200" dirty="0"/>
              <a:t>A: Start at __ and __ each time.</a:t>
            </a:r>
          </a:p>
          <a:p>
            <a:pPr lvl="1">
              <a:buNone/>
            </a:pPr>
            <a:r>
              <a:rPr lang="en-US" sz="2200" dirty="0"/>
              <a:t>C: Start at __ and __ each time.</a:t>
            </a:r>
          </a:p>
          <a:p>
            <a:pPr lvl="1">
              <a:buNone/>
            </a:pPr>
            <a:r>
              <a:rPr lang="en-US" sz="2200" dirty="0"/>
              <a:t>D: Start at __ and __ each time.</a:t>
            </a:r>
          </a:p>
        </p:txBody>
      </p:sp>
      <p:sp>
        <p:nvSpPr>
          <p:cNvPr id="44" name="Action Button: Help 43">
            <a:hlinkClick r:id="" action="ppaction://noaction" highlightClick="1"/>
            <a:extLst>
              <a:ext uri="{FF2B5EF4-FFF2-40B4-BE49-F238E27FC236}">
                <a16:creationId xmlns:a16="http://schemas.microsoft.com/office/drawing/2014/main" id="{F258CF0C-F05A-E4B6-C82E-AD1887F8299A}"/>
              </a:ext>
            </a:extLst>
          </p:cNvPr>
          <p:cNvSpPr/>
          <p:nvPr/>
        </p:nvSpPr>
        <p:spPr>
          <a:xfrm>
            <a:off x="5641989" y="558984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1DF90A1-F9B6-9C3F-F20E-8BE1E160530D}"/>
              </a:ext>
            </a:extLst>
          </p:cNvPr>
          <p:cNvSpPr txBox="1"/>
          <p:nvPr/>
        </p:nvSpPr>
        <p:spPr>
          <a:xfrm>
            <a:off x="6634520" y="5577581"/>
            <a:ext cx="5411800" cy="1107996"/>
          </a:xfrm>
          <a:prstGeom prst="rect">
            <a:avLst/>
          </a:prstGeom>
          <a:noFill/>
        </p:spPr>
        <p:txBody>
          <a:bodyPr wrap="square" lIns="91440" tIns="45720" rIns="91440" bIns="45720" rtlCol="0" anchor="t">
            <a:spAutoFit/>
          </a:bodyPr>
          <a:lstStyle/>
          <a:p>
            <a:pPr>
              <a:buNone/>
            </a:pPr>
            <a:r>
              <a:rPr lang="en-US" sz="2200" dirty="0">
                <a:latin typeface="Arial"/>
                <a:cs typeface="Arial"/>
              </a:rPr>
              <a:t>Continue sequences C and D. Write another clue ‘across’ to connect them. Will it be the same as F?</a:t>
            </a:r>
          </a:p>
        </p:txBody>
      </p:sp>
      <p:pic>
        <p:nvPicPr>
          <p:cNvPr id="3" name="Picture 2">
            <a:extLst>
              <a:ext uri="{FF2B5EF4-FFF2-40B4-BE49-F238E27FC236}">
                <a16:creationId xmlns:a16="http://schemas.microsoft.com/office/drawing/2014/main" id="{05BEB206-87D9-E7E4-D713-B2EA10E35298}"/>
              </a:ext>
            </a:extLst>
          </p:cNvPr>
          <p:cNvPicPr>
            <a:picLocks noChangeAspect="1"/>
          </p:cNvPicPr>
          <p:nvPr/>
        </p:nvPicPr>
        <p:blipFill>
          <a:blip r:embed="rId3"/>
          <a:stretch>
            <a:fillRect/>
          </a:stretch>
        </p:blipFill>
        <p:spPr>
          <a:xfrm>
            <a:off x="145680" y="2500396"/>
            <a:ext cx="5218628" cy="3968840"/>
          </a:xfrm>
          <a:prstGeom prst="rect">
            <a:avLst/>
          </a:prstGeom>
        </p:spPr>
      </p:pic>
    </p:spTree>
    <p:extLst>
      <p:ext uri="{BB962C8B-B14F-4D97-AF65-F5344CB8AC3E}">
        <p14:creationId xmlns:p14="http://schemas.microsoft.com/office/powerpoint/2010/main" val="419191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vert="horz" lIns="91440" tIns="45720" rIns="91440" bIns="45720" rtlCol="0" anchor="t">
            <a:normAutofit/>
          </a:bodyPr>
          <a:lstStyle/>
          <a:p>
            <a:r>
              <a:rPr lang="en-US" dirty="0">
                <a:latin typeface="Arial"/>
                <a:cs typeface="Arial"/>
              </a:rPr>
              <a:t>Checkpoint 8: Crossnumber (solutions)</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F7C9FF-7095-F649-997B-6925CEA7A659}"/>
              </a:ext>
            </a:extLst>
          </p:cNvPr>
          <p:cNvSpPr txBox="1"/>
          <p:nvPr/>
        </p:nvSpPr>
        <p:spPr>
          <a:xfrm>
            <a:off x="145680" y="1007057"/>
            <a:ext cx="10412730" cy="1175706"/>
          </a:xfrm>
          <a:prstGeom prst="rect">
            <a:avLst/>
          </a:prstGeom>
          <a:noFill/>
        </p:spPr>
        <p:txBody>
          <a:bodyPr wrap="square" rtlCol="0">
            <a:spAutoFit/>
          </a:bodyPr>
          <a:lstStyle/>
          <a:p>
            <a:pPr>
              <a:buNone/>
            </a:pPr>
            <a:r>
              <a:rPr lang="en-US" sz="2200" dirty="0">
                <a:cs typeface="Arial" panose="020B0604020202020204" pitchFamily="34" charset="0"/>
              </a:rPr>
              <a:t>This puzzle is made from sequences where the same number is added or subtracted each time. Each sequence across or down has a different rule.</a:t>
            </a:r>
          </a:p>
          <a:p>
            <a:pPr>
              <a:buNone/>
            </a:pPr>
            <a:r>
              <a:rPr lang="en-US" sz="2200" dirty="0">
                <a:cs typeface="Arial" panose="020B0604020202020204" pitchFamily="34" charset="0"/>
              </a:rPr>
              <a:t>Complete the puzzle and fill in the gaps to complete the rule for each sequence.</a:t>
            </a:r>
          </a:p>
        </p:txBody>
      </p:sp>
      <p:sp>
        <p:nvSpPr>
          <p:cNvPr id="42" name="TextBox 41">
            <a:extLst>
              <a:ext uri="{FF2B5EF4-FFF2-40B4-BE49-F238E27FC236}">
                <a16:creationId xmlns:a16="http://schemas.microsoft.com/office/drawing/2014/main" id="{91375D19-FA00-8141-9975-858FA351091F}"/>
              </a:ext>
            </a:extLst>
          </p:cNvPr>
          <p:cNvSpPr txBox="1"/>
          <p:nvPr/>
        </p:nvSpPr>
        <p:spPr>
          <a:xfrm>
            <a:off x="6232483" y="2504760"/>
            <a:ext cx="4721164" cy="3274743"/>
          </a:xfrm>
          <a:prstGeom prst="rect">
            <a:avLst/>
          </a:prstGeom>
          <a:noFill/>
        </p:spPr>
        <p:txBody>
          <a:bodyPr wrap="none" lIns="91440" tIns="45720" rIns="91440" bIns="45720" rtlCol="0" anchor="t">
            <a:spAutoFit/>
          </a:bodyPr>
          <a:lstStyle/>
          <a:p>
            <a:pPr>
              <a:buNone/>
            </a:pPr>
            <a:r>
              <a:rPr lang="en-US" sz="2200" b="1" dirty="0">
                <a:solidFill>
                  <a:schemeClr val="tx2"/>
                </a:solidFill>
              </a:rPr>
              <a:t>Across</a:t>
            </a:r>
          </a:p>
          <a:p>
            <a:pPr lvl="1">
              <a:buNone/>
            </a:pPr>
            <a:r>
              <a:rPr lang="en-US" sz="2200" dirty="0">
                <a:latin typeface="Arial"/>
                <a:cs typeface="Arial"/>
              </a:rPr>
              <a:t>B: Start at </a:t>
            </a:r>
            <a:r>
              <a:rPr lang="en-US" sz="2200" b="1" dirty="0">
                <a:solidFill>
                  <a:srgbClr val="FF0000"/>
                </a:solidFill>
                <a:latin typeface="Arial"/>
                <a:cs typeface="Arial"/>
              </a:rPr>
              <a:t>5</a:t>
            </a:r>
            <a:r>
              <a:rPr lang="en-US" sz="2200" dirty="0">
                <a:latin typeface="Arial"/>
                <a:cs typeface="Arial"/>
              </a:rPr>
              <a:t> and </a:t>
            </a:r>
            <a:r>
              <a:rPr lang="en-US" sz="2200" b="1" dirty="0">
                <a:latin typeface="Arial"/>
                <a:cs typeface="Arial"/>
              </a:rPr>
              <a:t>+ 3</a:t>
            </a:r>
            <a:r>
              <a:rPr lang="en-US" sz="2200" b="1" dirty="0">
                <a:solidFill>
                  <a:srgbClr val="00628C"/>
                </a:solidFill>
                <a:latin typeface="Arial"/>
                <a:cs typeface="Arial"/>
              </a:rPr>
              <a:t> </a:t>
            </a:r>
            <a:r>
              <a:rPr lang="en-US" sz="2200" dirty="0">
                <a:latin typeface="Arial"/>
                <a:cs typeface="Arial"/>
              </a:rPr>
              <a:t>each time.</a:t>
            </a:r>
          </a:p>
          <a:p>
            <a:pPr lvl="1">
              <a:buNone/>
            </a:pPr>
            <a:r>
              <a:rPr lang="en-US" sz="2200" dirty="0">
                <a:latin typeface="Arial"/>
                <a:cs typeface="Arial"/>
              </a:rPr>
              <a:t>E: Start at </a:t>
            </a:r>
            <a:r>
              <a:rPr lang="en-US" sz="2200" b="1" dirty="0">
                <a:latin typeface="Arial"/>
                <a:cs typeface="Arial"/>
              </a:rPr>
              <a:t>23</a:t>
            </a:r>
            <a:r>
              <a:rPr lang="en-US" sz="2200" dirty="0">
                <a:latin typeface="Arial"/>
                <a:cs typeface="Arial"/>
              </a:rPr>
              <a:t> and </a:t>
            </a:r>
            <a:r>
              <a:rPr lang="en-US" sz="2200" b="1" dirty="0">
                <a:solidFill>
                  <a:srgbClr val="FF0000"/>
                </a:solidFill>
                <a:latin typeface="Arial"/>
                <a:cs typeface="Arial"/>
              </a:rPr>
              <a:t>+ 6</a:t>
            </a:r>
            <a:r>
              <a:rPr lang="en-US" sz="2200" dirty="0">
                <a:latin typeface="Arial"/>
                <a:cs typeface="Arial"/>
              </a:rPr>
              <a:t> each time.</a:t>
            </a:r>
          </a:p>
          <a:p>
            <a:pPr lvl="1">
              <a:buNone/>
            </a:pPr>
            <a:r>
              <a:rPr lang="en-US" sz="2200" dirty="0">
                <a:latin typeface="Arial"/>
                <a:cs typeface="Arial"/>
              </a:rPr>
              <a:t>F: Start at </a:t>
            </a:r>
            <a:r>
              <a:rPr lang="en-US" sz="2200" b="1" dirty="0">
                <a:solidFill>
                  <a:srgbClr val="FF0000"/>
                </a:solidFill>
                <a:latin typeface="Arial"/>
                <a:cs typeface="Arial"/>
              </a:rPr>
              <a:t>51</a:t>
            </a:r>
            <a:r>
              <a:rPr lang="en-US" sz="2200" b="1" dirty="0">
                <a:latin typeface="Arial"/>
                <a:cs typeface="Arial"/>
              </a:rPr>
              <a:t> </a:t>
            </a:r>
            <a:r>
              <a:rPr lang="en-US" sz="2200" dirty="0">
                <a:latin typeface="Arial"/>
                <a:cs typeface="Arial"/>
              </a:rPr>
              <a:t>and </a:t>
            </a:r>
            <a:r>
              <a:rPr lang="en-US" sz="2200" dirty="0">
                <a:solidFill>
                  <a:srgbClr val="FF0000"/>
                </a:solidFill>
                <a:latin typeface="Arial"/>
                <a:cs typeface="Arial"/>
              </a:rPr>
              <a:t>-</a:t>
            </a:r>
            <a:r>
              <a:rPr lang="en-US" sz="2200" b="1" dirty="0">
                <a:solidFill>
                  <a:srgbClr val="FF0000"/>
                </a:solidFill>
                <a:latin typeface="Arial"/>
                <a:cs typeface="Arial"/>
              </a:rPr>
              <a:t> 1</a:t>
            </a:r>
            <a:r>
              <a:rPr lang="en-US" sz="2200" dirty="0">
                <a:latin typeface="Arial"/>
                <a:cs typeface="Arial"/>
              </a:rPr>
              <a:t> each time.</a:t>
            </a:r>
          </a:p>
          <a:p>
            <a:pPr>
              <a:buNone/>
            </a:pPr>
            <a:r>
              <a:rPr lang="en-US" sz="2200" b="1" dirty="0">
                <a:solidFill>
                  <a:schemeClr val="tx2"/>
                </a:solidFill>
              </a:rPr>
              <a:t>Down</a:t>
            </a:r>
          </a:p>
          <a:p>
            <a:pPr lvl="1">
              <a:buNone/>
            </a:pPr>
            <a:r>
              <a:rPr lang="en-US" sz="2200" dirty="0">
                <a:latin typeface="Arial"/>
                <a:cs typeface="Arial"/>
              </a:rPr>
              <a:t>A: Start at </a:t>
            </a:r>
            <a:r>
              <a:rPr lang="en-US" sz="2200" b="1" dirty="0">
                <a:solidFill>
                  <a:srgbClr val="FF0000"/>
                </a:solidFill>
                <a:latin typeface="Arial"/>
                <a:cs typeface="Arial"/>
              </a:rPr>
              <a:t>-3</a:t>
            </a:r>
            <a:r>
              <a:rPr lang="en-US" sz="2200" dirty="0">
                <a:latin typeface="Arial"/>
                <a:cs typeface="Arial"/>
              </a:rPr>
              <a:t> and </a:t>
            </a:r>
            <a:r>
              <a:rPr lang="en-US" sz="2200" b="1" dirty="0">
                <a:solidFill>
                  <a:srgbClr val="FF0000"/>
                </a:solidFill>
                <a:latin typeface="Arial"/>
                <a:cs typeface="Arial"/>
              </a:rPr>
              <a:t>+ 8</a:t>
            </a:r>
            <a:r>
              <a:rPr lang="en-US" sz="2200" b="1" dirty="0">
                <a:latin typeface="Arial"/>
                <a:cs typeface="Arial"/>
              </a:rPr>
              <a:t> </a:t>
            </a:r>
            <a:r>
              <a:rPr lang="en-US" sz="2200" dirty="0">
                <a:latin typeface="Arial"/>
                <a:cs typeface="Arial"/>
              </a:rPr>
              <a:t>each time.</a:t>
            </a:r>
          </a:p>
          <a:p>
            <a:pPr lvl="1">
              <a:buNone/>
            </a:pPr>
            <a:r>
              <a:rPr lang="en-US" sz="2200" dirty="0">
                <a:latin typeface="Arial"/>
                <a:cs typeface="Arial"/>
              </a:rPr>
              <a:t>C: Start at </a:t>
            </a:r>
            <a:r>
              <a:rPr lang="en-US" sz="2200" b="1" dirty="0">
                <a:solidFill>
                  <a:srgbClr val="FF0000"/>
                </a:solidFill>
                <a:latin typeface="Arial"/>
                <a:cs typeface="Arial"/>
              </a:rPr>
              <a:t>1</a:t>
            </a:r>
            <a:r>
              <a:rPr lang="en-US" sz="2200" dirty="0">
                <a:solidFill>
                  <a:srgbClr val="FF0000"/>
                </a:solidFill>
                <a:latin typeface="Arial"/>
                <a:cs typeface="Arial"/>
              </a:rPr>
              <a:t> </a:t>
            </a:r>
            <a:r>
              <a:rPr lang="en-US" sz="2200" dirty="0">
                <a:latin typeface="Arial"/>
                <a:cs typeface="Arial"/>
              </a:rPr>
              <a:t>and </a:t>
            </a:r>
            <a:r>
              <a:rPr lang="en-US" sz="2200" b="1" dirty="0">
                <a:solidFill>
                  <a:srgbClr val="FF0000"/>
                </a:solidFill>
                <a:latin typeface="Arial"/>
                <a:cs typeface="Arial"/>
              </a:rPr>
              <a:t>+ 10</a:t>
            </a:r>
            <a:r>
              <a:rPr lang="en-US" sz="2200" dirty="0">
                <a:latin typeface="Arial"/>
                <a:cs typeface="Arial"/>
              </a:rPr>
              <a:t> each time.</a:t>
            </a:r>
          </a:p>
          <a:p>
            <a:pPr lvl="1">
              <a:buNone/>
            </a:pPr>
            <a:r>
              <a:rPr lang="en-US" sz="2200" dirty="0">
                <a:latin typeface="Arial"/>
                <a:cs typeface="Arial"/>
              </a:rPr>
              <a:t>D: Start at </a:t>
            </a:r>
            <a:r>
              <a:rPr lang="en-US" sz="2200" b="1" dirty="0">
                <a:solidFill>
                  <a:srgbClr val="FF0000"/>
                </a:solidFill>
                <a:latin typeface="Arial"/>
                <a:cs typeface="Arial"/>
              </a:rPr>
              <a:t>20</a:t>
            </a:r>
            <a:r>
              <a:rPr lang="en-US" sz="2200" dirty="0">
                <a:latin typeface="Arial"/>
                <a:cs typeface="Arial"/>
              </a:rPr>
              <a:t> and </a:t>
            </a:r>
            <a:r>
              <a:rPr lang="en-US" sz="2200" b="1" dirty="0">
                <a:solidFill>
                  <a:srgbClr val="FF0000"/>
                </a:solidFill>
                <a:latin typeface="Arial"/>
                <a:cs typeface="Arial"/>
              </a:rPr>
              <a:t>+ 7</a:t>
            </a:r>
            <a:r>
              <a:rPr lang="en-US" sz="2200" dirty="0">
                <a:latin typeface="Arial"/>
                <a:cs typeface="Arial"/>
              </a:rPr>
              <a:t> each time.</a:t>
            </a:r>
          </a:p>
        </p:txBody>
      </p:sp>
      <p:pic>
        <p:nvPicPr>
          <p:cNvPr id="2" name="Picture 1">
            <a:extLst>
              <a:ext uri="{FF2B5EF4-FFF2-40B4-BE49-F238E27FC236}">
                <a16:creationId xmlns:a16="http://schemas.microsoft.com/office/drawing/2014/main" id="{4735714C-00AE-3671-C056-FD64F73DD5D0}"/>
              </a:ext>
            </a:extLst>
          </p:cNvPr>
          <p:cNvPicPr>
            <a:picLocks noChangeAspect="1"/>
          </p:cNvPicPr>
          <p:nvPr/>
        </p:nvPicPr>
        <p:blipFill>
          <a:blip r:embed="rId3"/>
          <a:stretch>
            <a:fillRect/>
          </a:stretch>
        </p:blipFill>
        <p:spPr>
          <a:xfrm>
            <a:off x="145680" y="2504760"/>
            <a:ext cx="5303980" cy="3968840"/>
          </a:xfrm>
          <a:prstGeom prst="rect">
            <a:avLst/>
          </a:prstGeom>
        </p:spPr>
      </p:pic>
    </p:spTree>
    <p:extLst>
      <p:ext uri="{BB962C8B-B14F-4D97-AF65-F5344CB8AC3E}">
        <p14:creationId xmlns:p14="http://schemas.microsoft.com/office/powerpoint/2010/main" val="4254582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16480296"/>
              </p:ext>
            </p:extLst>
          </p:nvPr>
        </p:nvGraphicFramePr>
        <p:xfrm>
          <a:off x="267128" y="764704"/>
          <a:ext cx="11766038" cy="5447040"/>
        </p:xfrm>
        <a:graphic>
          <a:graphicData uri="http://schemas.openxmlformats.org/drawingml/2006/table">
            <a:tbl>
              <a:tblPr firstRow="1" bandRow="1">
                <a:tableStyleId>{5940675A-B579-460E-94D1-54222C63F5DA}</a:tableStyleId>
              </a:tblPr>
              <a:tblGrid>
                <a:gridCol w="5236525">
                  <a:extLst>
                    <a:ext uri="{9D8B030D-6E8A-4147-A177-3AD203B41FA5}">
                      <a16:colId xmlns:a16="http://schemas.microsoft.com/office/drawing/2014/main" val="695237181"/>
                    </a:ext>
                  </a:extLst>
                </a:gridCol>
                <a:gridCol w="652951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Use a number line to draw attention to the fact that two empty boxes means that there has been three 'jumps’. Model arrows starting at the first number and taking three ‘jumps’ to each empty box and then the next number.</a:t>
                      </a:r>
                    </a:p>
                    <a:p>
                      <a:pPr>
                        <a:spcBef>
                          <a:spcPts val="600"/>
                        </a:spcBef>
                      </a:pPr>
                      <a:r>
                        <a:rPr lang="en-GB" sz="1600" b="1" i="0" u="none" dirty="0"/>
                        <a:t>Challenge</a:t>
                      </a:r>
                    </a:p>
                    <a:p>
                      <a:r>
                        <a:rPr lang="en-GB" sz="1600" u="none" dirty="0"/>
                        <a:t>Students could design their own crossnumber using sequences with different rules.</a:t>
                      </a:r>
                    </a:p>
                    <a:p>
                      <a:pPr>
                        <a:spcBef>
                          <a:spcPts val="600"/>
                        </a:spcBef>
                      </a:pPr>
                      <a:r>
                        <a:rPr lang="en-GB" sz="1600" b="1" i="0" u="none" dirty="0"/>
                        <a:t>Representations</a:t>
                      </a:r>
                    </a:p>
                    <a:p>
                      <a:pPr lvl="0">
                        <a:buNone/>
                      </a:pPr>
                      <a:r>
                        <a:rPr lang="en-GB" sz="1600" b="0" i="0" u="none" dirty="0"/>
                        <a:t>Providing a number line alongside this task might be useful for students to represent the start points and differences in each sequence. Look out for students who are using the number line to work out the answers (for example by counting on in ones) rather than to ‘see’ the relationships as they may need more support.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0" i="0" u="none" strike="noStrike" noProof="0" dirty="0">
                          <a:latin typeface="Arial"/>
                        </a:rPr>
                        <a:t>Assess whether students can reason about the way that a sequence grows. Are they able to identify that, for example, across sequence B, three has been added on six times? This is a key point for understanding the way a linear sequence is developed.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0" i="0" u="none" strike="noStrike" noProof="0" dirty="0">
                          <a:latin typeface="+mn-lt"/>
                        </a:rPr>
                        <a:t>Students will have likely described linear sequences using term-to-term rules at primary. They may have focused more on the rule, and continuing the sequence, than on stating the start number. The answers are structured here so that the focus is on both.</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0" i="0" u="none" strike="noStrike" noProof="0" dirty="0">
                          <a:latin typeface="Arial"/>
                        </a:rPr>
                        <a:t>Think about whether to give students the printable resource or not. Will this make them more or less likely to continue the sequences term-to-term? Some students might, for example, realise that they need to add on 3 five times to get the start of sequence D. This starts to shift students towards position-to-term thinking. Viewing the structure of the sequence in this way gives meaning to the notation that they will later learn and suggests a readiness for this new learning</a:t>
                      </a:r>
                      <a:r>
                        <a:rPr lang="en-US" sz="1600" b="0" i="0" u="none" strike="noStrike" noProof="0" dirty="0">
                          <a:latin typeface="+mn-lt"/>
                        </a:rPr>
                        <a:t>.</a:t>
                      </a:r>
                      <a:endParaRPr lang="en-US" dirty="0"/>
                    </a:p>
                  </a:txBody>
                  <a:tcPr/>
                </a:tc>
                <a:extLst>
                  <a:ext uri="{0D108BD9-81ED-4DB2-BD59-A6C34878D82A}">
                    <a16:rowId xmlns:a16="http://schemas.microsoft.com/office/drawing/2014/main" val="1616516725"/>
                  </a:ext>
                </a:extLst>
              </a:tr>
              <a:tr h="936000">
                <a:tc gridSpan="2">
                  <a:txBody>
                    <a:bodyPr/>
                    <a:lstStyle/>
                    <a:p>
                      <a:r>
                        <a:rPr lang="en-GB" sz="1600" b="1" dirty="0"/>
                        <a:t>Additional resources</a:t>
                      </a:r>
                    </a:p>
                    <a:p>
                      <a:pPr marL="285750" indent="-285750">
                        <a:buFont typeface="Arial" panose="020B0604020202020204" pitchFamily="34" charset="0"/>
                        <a:buChar char="•"/>
                      </a:pPr>
                      <a:r>
                        <a:rPr lang="en-GB" sz="1600" b="0" dirty="0"/>
                        <a:t>Pages 27 and 28 of the Year 6 </a:t>
                      </a:r>
                      <a:r>
                        <a:rPr lang="en-GB" sz="1600" dirty="0">
                          <a:hlinkClick r:id="rId3"/>
                        </a:rPr>
                        <a:t>Primary Assessment Materials | NCETM</a:t>
                      </a:r>
                      <a:r>
                        <a:rPr lang="en-GB" sz="1600" dirty="0"/>
                        <a:t> offer some examples of what students may have experienced of sequences at primary school.</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871139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9: Which sequence?</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80499" y="562088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302820" y="5531419"/>
            <a:ext cx="8447482" cy="430887"/>
          </a:xfrm>
          <a:prstGeom prst="rect">
            <a:avLst/>
          </a:prstGeom>
          <a:noFill/>
        </p:spPr>
        <p:txBody>
          <a:bodyPr wrap="square" rtlCol="0">
            <a:spAutoFit/>
          </a:bodyPr>
          <a:lstStyle/>
          <a:p>
            <a:pPr>
              <a:buNone/>
            </a:pPr>
            <a:r>
              <a:rPr lang="en-US" sz="2200" dirty="0">
                <a:cs typeface="Arial" panose="020B0604020202020204" pitchFamily="34" charset="0"/>
              </a:rPr>
              <a:t>Which of the statements are true for this sequence?</a:t>
            </a:r>
          </a:p>
        </p:txBody>
      </p:sp>
      <p:sp>
        <p:nvSpPr>
          <p:cNvPr id="11" name="TextBox 10">
            <a:extLst>
              <a:ext uri="{FF2B5EF4-FFF2-40B4-BE49-F238E27FC236}">
                <a16:creationId xmlns:a16="http://schemas.microsoft.com/office/drawing/2014/main" id="{20CF7EA3-620F-E6E0-0A2B-CA6EF2890180}"/>
              </a:ext>
            </a:extLst>
          </p:cNvPr>
          <p:cNvSpPr txBox="1"/>
          <p:nvPr/>
        </p:nvSpPr>
        <p:spPr>
          <a:xfrm>
            <a:off x="1302820" y="5893680"/>
            <a:ext cx="3174275" cy="523220"/>
          </a:xfrm>
          <a:prstGeom prst="rect">
            <a:avLst/>
          </a:prstGeom>
          <a:noFill/>
        </p:spPr>
        <p:txBody>
          <a:bodyPr wrap="square" rtlCol="0">
            <a:spAutoFit/>
          </a:bodyPr>
          <a:lstStyle/>
          <a:p>
            <a:pPr>
              <a:buNone/>
            </a:pPr>
            <a:r>
              <a:rPr lang="en-GB" sz="2800" dirty="0">
                <a:solidFill>
                  <a:srgbClr val="00628C"/>
                </a:solidFill>
              </a:rPr>
              <a:t>1, 3, 9, 27 ...</a:t>
            </a:r>
          </a:p>
        </p:txBody>
      </p:sp>
      <p:sp>
        <p:nvSpPr>
          <p:cNvPr id="13" name="TextBox 12">
            <a:extLst>
              <a:ext uri="{FF2B5EF4-FFF2-40B4-BE49-F238E27FC236}">
                <a16:creationId xmlns:a16="http://schemas.microsoft.com/office/drawing/2014/main" id="{75A2F8AA-9217-216A-3A02-6B5C70F36A00}"/>
              </a:ext>
            </a:extLst>
          </p:cNvPr>
          <p:cNvSpPr txBox="1"/>
          <p:nvPr/>
        </p:nvSpPr>
        <p:spPr>
          <a:xfrm>
            <a:off x="486828" y="1666251"/>
            <a:ext cx="3174275" cy="523220"/>
          </a:xfrm>
          <a:prstGeom prst="rect">
            <a:avLst/>
          </a:prstGeom>
          <a:noFill/>
        </p:spPr>
        <p:txBody>
          <a:bodyPr wrap="square" rtlCol="0">
            <a:spAutoFit/>
          </a:bodyPr>
          <a:lstStyle/>
          <a:p>
            <a:pPr>
              <a:buNone/>
            </a:pPr>
            <a:r>
              <a:rPr lang="en-GB" sz="2800" dirty="0">
                <a:solidFill>
                  <a:srgbClr val="00628C"/>
                </a:solidFill>
              </a:rPr>
              <a:t>A: 1, 4, 7, 10 ...</a:t>
            </a:r>
          </a:p>
        </p:txBody>
      </p:sp>
      <p:sp>
        <p:nvSpPr>
          <p:cNvPr id="14" name="TextBox 13">
            <a:extLst>
              <a:ext uri="{FF2B5EF4-FFF2-40B4-BE49-F238E27FC236}">
                <a16:creationId xmlns:a16="http://schemas.microsoft.com/office/drawing/2014/main" id="{4F3C0475-8C5D-0E66-7B21-6B5333CB27EA}"/>
              </a:ext>
            </a:extLst>
          </p:cNvPr>
          <p:cNvSpPr txBox="1"/>
          <p:nvPr/>
        </p:nvSpPr>
        <p:spPr>
          <a:xfrm>
            <a:off x="493464" y="2515719"/>
            <a:ext cx="3174275" cy="523220"/>
          </a:xfrm>
          <a:prstGeom prst="rect">
            <a:avLst/>
          </a:prstGeom>
          <a:noFill/>
        </p:spPr>
        <p:txBody>
          <a:bodyPr wrap="square" rtlCol="0">
            <a:spAutoFit/>
          </a:bodyPr>
          <a:lstStyle/>
          <a:p>
            <a:pPr>
              <a:buNone/>
            </a:pPr>
            <a:r>
              <a:rPr lang="en-GB" sz="2800" dirty="0">
                <a:solidFill>
                  <a:srgbClr val="00628C"/>
                </a:solidFill>
              </a:rPr>
              <a:t>B: 4, 7, 10, 13 ...</a:t>
            </a:r>
          </a:p>
        </p:txBody>
      </p:sp>
      <p:sp>
        <p:nvSpPr>
          <p:cNvPr id="18" name="TextBox 17">
            <a:extLst>
              <a:ext uri="{FF2B5EF4-FFF2-40B4-BE49-F238E27FC236}">
                <a16:creationId xmlns:a16="http://schemas.microsoft.com/office/drawing/2014/main" id="{96D588E1-7980-2572-8137-9BD0A5C9B367}"/>
              </a:ext>
            </a:extLst>
          </p:cNvPr>
          <p:cNvSpPr txBox="1"/>
          <p:nvPr/>
        </p:nvSpPr>
        <p:spPr>
          <a:xfrm>
            <a:off x="493464" y="4205430"/>
            <a:ext cx="3174275" cy="523220"/>
          </a:xfrm>
          <a:prstGeom prst="rect">
            <a:avLst/>
          </a:prstGeom>
          <a:noFill/>
        </p:spPr>
        <p:txBody>
          <a:bodyPr wrap="square" rtlCol="0">
            <a:spAutoFit/>
          </a:bodyPr>
          <a:lstStyle/>
          <a:p>
            <a:pPr>
              <a:buNone/>
            </a:pPr>
            <a:r>
              <a:rPr lang="en-GB" sz="2800" dirty="0">
                <a:solidFill>
                  <a:srgbClr val="00628C"/>
                </a:solidFill>
              </a:rPr>
              <a:t>D: 4, 1, -2, -5 ...</a:t>
            </a:r>
          </a:p>
        </p:txBody>
      </p:sp>
      <p:sp>
        <p:nvSpPr>
          <p:cNvPr id="19" name="TextBox 18">
            <a:extLst>
              <a:ext uri="{FF2B5EF4-FFF2-40B4-BE49-F238E27FC236}">
                <a16:creationId xmlns:a16="http://schemas.microsoft.com/office/drawing/2014/main" id="{3CEAD17D-7FA9-BFD8-987A-C885184D218A}"/>
              </a:ext>
            </a:extLst>
          </p:cNvPr>
          <p:cNvSpPr txBox="1"/>
          <p:nvPr/>
        </p:nvSpPr>
        <p:spPr>
          <a:xfrm>
            <a:off x="479813" y="3402661"/>
            <a:ext cx="3174275" cy="523220"/>
          </a:xfrm>
          <a:prstGeom prst="rect">
            <a:avLst/>
          </a:prstGeom>
          <a:noFill/>
        </p:spPr>
        <p:txBody>
          <a:bodyPr wrap="square" rtlCol="0">
            <a:spAutoFit/>
          </a:bodyPr>
          <a:lstStyle/>
          <a:p>
            <a:pPr>
              <a:buNone/>
            </a:pPr>
            <a:r>
              <a:rPr lang="en-GB" sz="2800" dirty="0">
                <a:solidFill>
                  <a:srgbClr val="00628C"/>
                </a:solidFill>
              </a:rPr>
              <a:t>C: 16, 13, 10, 7 ...</a:t>
            </a:r>
          </a:p>
        </p:txBody>
      </p:sp>
      <p:sp>
        <p:nvSpPr>
          <p:cNvPr id="2" name="TextBox 1">
            <a:extLst>
              <a:ext uri="{FF2B5EF4-FFF2-40B4-BE49-F238E27FC236}">
                <a16:creationId xmlns:a16="http://schemas.microsoft.com/office/drawing/2014/main" id="{A168C1E7-3F41-5B2D-114F-D1E6D1443632}"/>
              </a:ext>
            </a:extLst>
          </p:cNvPr>
          <p:cNvSpPr txBox="1"/>
          <p:nvPr/>
        </p:nvSpPr>
        <p:spPr>
          <a:xfrm>
            <a:off x="4602223" y="2718870"/>
            <a:ext cx="7284975" cy="1649682"/>
          </a:xfrm>
          <a:prstGeom prst="rect">
            <a:avLst/>
          </a:prstGeom>
          <a:noFill/>
        </p:spPr>
        <p:txBody>
          <a:bodyPr wrap="square" numCol="2" rtlCol="0">
            <a:spAutoFit/>
          </a:bodyPr>
          <a:lstStyle/>
          <a:p>
            <a:pPr marL="342900" indent="-342900"/>
            <a:r>
              <a:rPr lang="en-GB" sz="2200" dirty="0"/>
              <a:t>Has negative numbers.</a:t>
            </a:r>
          </a:p>
          <a:p>
            <a:pPr marL="342900" indent="-342900"/>
            <a:r>
              <a:rPr lang="en-GB" sz="2200" dirty="0"/>
              <a:t>Has 1 in it.</a:t>
            </a:r>
          </a:p>
          <a:p>
            <a:pPr marL="342900" indent="-342900"/>
            <a:r>
              <a:rPr lang="en-GB" sz="2200" dirty="0"/>
              <a:t>Has 4 in it.</a:t>
            </a:r>
          </a:p>
          <a:p>
            <a:pPr marL="342900" indent="-342900"/>
            <a:r>
              <a:rPr lang="en-GB" sz="2200" dirty="0"/>
              <a:t>Is ascending.</a:t>
            </a:r>
          </a:p>
          <a:p>
            <a:pPr marL="342900" indent="-342900"/>
            <a:r>
              <a:rPr lang="en-GB" sz="2200" dirty="0"/>
              <a:t>Has 19 in it.</a:t>
            </a:r>
          </a:p>
          <a:p>
            <a:pPr marL="342900" indent="-342900"/>
            <a:r>
              <a:rPr lang="en-GB" sz="2200" dirty="0"/>
              <a:t>Has a difference of 3.</a:t>
            </a:r>
          </a:p>
          <a:p>
            <a:pPr marL="342900" indent="-342900"/>
            <a:r>
              <a:rPr lang="en-GB" sz="2200" dirty="0"/>
              <a:t>Has 81 in it.</a:t>
            </a:r>
          </a:p>
          <a:p>
            <a:pPr marL="342900" indent="-342900"/>
            <a:r>
              <a:rPr lang="en-GB" sz="2200" dirty="0"/>
              <a:t>Has 82 in it.</a:t>
            </a:r>
          </a:p>
        </p:txBody>
      </p:sp>
      <p:sp>
        <p:nvSpPr>
          <p:cNvPr id="15" name="TextBox 14">
            <a:extLst>
              <a:ext uri="{FF2B5EF4-FFF2-40B4-BE49-F238E27FC236}">
                <a16:creationId xmlns:a16="http://schemas.microsoft.com/office/drawing/2014/main" id="{CD1F2FEF-9997-DE18-29C5-3B1F30D46E67}"/>
              </a:ext>
            </a:extLst>
          </p:cNvPr>
          <p:cNvSpPr txBox="1"/>
          <p:nvPr/>
        </p:nvSpPr>
        <p:spPr>
          <a:xfrm>
            <a:off x="145680" y="1095590"/>
            <a:ext cx="7277698" cy="430887"/>
          </a:xfrm>
          <a:prstGeom prst="rect">
            <a:avLst/>
          </a:prstGeom>
          <a:noFill/>
        </p:spPr>
        <p:txBody>
          <a:bodyPr wrap="none" rtlCol="0">
            <a:spAutoFit/>
          </a:bodyPr>
          <a:lstStyle/>
          <a:p>
            <a:pPr>
              <a:buNone/>
            </a:pPr>
            <a:r>
              <a:rPr lang="en-GB" sz="2200" dirty="0"/>
              <a:t>Below are the first four terms in four different sequences.</a:t>
            </a:r>
          </a:p>
        </p:txBody>
      </p:sp>
      <p:sp>
        <p:nvSpPr>
          <p:cNvPr id="16" name="TextBox 15">
            <a:extLst>
              <a:ext uri="{FF2B5EF4-FFF2-40B4-BE49-F238E27FC236}">
                <a16:creationId xmlns:a16="http://schemas.microsoft.com/office/drawing/2014/main" id="{7BB3A9A4-A72C-6F37-654B-AFC7C2F0FC73}"/>
              </a:ext>
            </a:extLst>
          </p:cNvPr>
          <p:cNvSpPr txBox="1"/>
          <p:nvPr/>
        </p:nvSpPr>
        <p:spPr>
          <a:xfrm>
            <a:off x="4602223" y="1852192"/>
            <a:ext cx="6957718" cy="837152"/>
          </a:xfrm>
          <a:prstGeom prst="rect">
            <a:avLst/>
          </a:prstGeom>
          <a:noFill/>
        </p:spPr>
        <p:txBody>
          <a:bodyPr wrap="square">
            <a:spAutoFit/>
          </a:bodyPr>
          <a:lstStyle/>
          <a:p>
            <a:pPr>
              <a:buNone/>
            </a:pPr>
            <a:r>
              <a:rPr lang="en-GB" sz="2200" dirty="0"/>
              <a:t>For which sequences will these statements be true?</a:t>
            </a:r>
          </a:p>
          <a:p>
            <a:pPr>
              <a:buNone/>
            </a:pPr>
            <a:r>
              <a:rPr lang="en-GB" sz="2200" dirty="0"/>
              <a:t>Explain your reasoning.</a:t>
            </a:r>
          </a:p>
        </p:txBody>
      </p:sp>
    </p:spTree>
    <p:extLst>
      <p:ext uri="{BB962C8B-B14F-4D97-AF65-F5344CB8AC3E}">
        <p14:creationId xmlns:p14="http://schemas.microsoft.com/office/powerpoint/2010/main" val="215127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3" grpId="0"/>
      <p:bldP spid="14" grpId="0"/>
      <p:bldP spid="18" grpId="0"/>
      <p:bldP spid="19" grpId="0"/>
      <p:bldP spid="2" grpId="0" build="p"/>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latin typeface="Century Gothic"/>
                <a:cs typeface="Arial"/>
              </a:rPr>
              <a:t>Checkpoints 1–8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694829095"/>
              </p:ext>
            </p:extLst>
          </p:nvPr>
        </p:nvGraphicFramePr>
        <p:xfrm>
          <a:off x="774918" y="1412777"/>
          <a:ext cx="10947572" cy="3644311"/>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t>1: Adders</a:t>
                      </a:r>
                    </a:p>
                  </a:txBody>
                  <a:tcPr anchor="ctr"/>
                </a:tc>
                <a:tc rowSpan="8">
                  <a:txBody>
                    <a:bodyPr/>
                    <a:lstStyle/>
                    <a:p>
                      <a:pPr marL="0" marR="0" lvl="0" indent="0" algn="l">
                        <a:lnSpc>
                          <a:spcPct val="100000"/>
                        </a:lnSpc>
                        <a:spcBef>
                          <a:spcPts val="0"/>
                        </a:spcBef>
                        <a:spcAft>
                          <a:spcPts val="0"/>
                        </a:spcAft>
                        <a:buNone/>
                      </a:pPr>
                      <a:r>
                        <a:rPr lang="en-GB" sz="1800" b="0" i="0" u="none" strike="noStrike" noProof="0" dirty="0">
                          <a:latin typeface="Arial"/>
                        </a:rPr>
                        <a:t>The structure of patterns and sequences</a:t>
                      </a:r>
                      <a:endParaRPr lang="en-US" b="0" dirty="0"/>
                    </a:p>
                  </a:txBody>
                  <a:tcPr anchor="ctr"/>
                </a:tc>
                <a:tc rowSpan="8">
                  <a:txBody>
                    <a:bodyPr/>
                    <a:lstStyle/>
                    <a:p>
                      <a:r>
                        <a:rPr lang="en-GB" dirty="0"/>
                        <a:t>4.1.1</a:t>
                      </a:r>
                    </a:p>
                    <a:p>
                      <a:pPr lvl="0">
                        <a:buNone/>
                      </a:pPr>
                      <a:r>
                        <a:rPr lang="en-GB" dirty="0"/>
                        <a:t>4.1.2</a:t>
                      </a:r>
                    </a:p>
                  </a:txBody>
                  <a:tcPr anchor="ctr"/>
                </a:tc>
                <a:extLst>
                  <a:ext uri="{0D108BD9-81ED-4DB2-BD59-A6C34878D82A}">
                    <a16:rowId xmlns:a16="http://schemas.microsoft.com/office/drawing/2014/main" val="1209749094"/>
                  </a:ext>
                </a:extLst>
              </a:tr>
              <a:tr h="409819">
                <a:tc>
                  <a:txBody>
                    <a:bodyPr/>
                    <a:lstStyle/>
                    <a:p>
                      <a:pPr marL="0" marR="0" lvl="0" indent="0" algn="l" rtl="0" eaLnBrk="1" fontAlgn="auto" latinLnBrk="0" hangingPunct="1">
                        <a:lnSpc>
                          <a:spcPct val="100000"/>
                        </a:lnSpc>
                        <a:spcBef>
                          <a:spcPts val="0"/>
                        </a:spcBef>
                        <a:spcAft>
                          <a:spcPts val="0"/>
                        </a:spcAft>
                        <a:buClrTx/>
                        <a:buSzTx/>
                        <a:buFontTx/>
                        <a:buNone/>
                      </a:pPr>
                      <a:r>
                        <a:rPr lang="en-GB" dirty="0"/>
                        <a:t>2: Counting counters</a:t>
                      </a: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rtl="0" eaLnBrk="1" fontAlgn="auto" latinLnBrk="0" hangingPunct="1">
                        <a:lnSpc>
                          <a:spcPct val="100000"/>
                        </a:lnSpc>
                        <a:spcBef>
                          <a:spcPts val="0"/>
                        </a:spcBef>
                        <a:spcAft>
                          <a:spcPts val="0"/>
                        </a:spcAft>
                        <a:buClrTx/>
                        <a:buSzTx/>
                        <a:buFontTx/>
                        <a:buNone/>
                      </a:pPr>
                      <a:r>
                        <a:rPr lang="en-GB" dirty="0">
                          <a:hlinkClick r:id="rId3" action="ppaction://hlinksldjump"/>
                        </a:rPr>
                        <a:t>3: Same jump?</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rtl="0" eaLnBrk="1" fontAlgn="auto" latinLnBrk="0" hangingPunct="1">
                        <a:lnSpc>
                          <a:spcPct val="100000"/>
                        </a:lnSpc>
                        <a:spcBef>
                          <a:spcPts val="0"/>
                        </a:spcBef>
                        <a:spcAft>
                          <a:spcPts val="0"/>
                        </a:spcAft>
                        <a:buClrTx/>
                        <a:buSzTx/>
                        <a:buFontTx/>
                        <a:buNone/>
                      </a:pPr>
                      <a:r>
                        <a:rPr lang="en-GB" dirty="0">
                          <a:hlinkClick r:id="rId4" action="ppaction://hlinksldjump"/>
                        </a:rPr>
                        <a:t>4: Multiples galore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rtl="0" eaLnBrk="1" fontAlgn="auto" latinLnBrk="0" hangingPunct="1">
                        <a:lnSpc>
                          <a:spcPct val="100000"/>
                        </a:lnSpc>
                        <a:spcBef>
                          <a:spcPts val="0"/>
                        </a:spcBef>
                        <a:spcAft>
                          <a:spcPts val="0"/>
                        </a:spcAft>
                        <a:buClrTx/>
                        <a:buSzTx/>
                        <a:buFontTx/>
                        <a:buNone/>
                      </a:pPr>
                      <a:r>
                        <a:rPr lang="en-GB" dirty="0">
                          <a:hlinkClick r:id="rId5" action="ppaction://hlinksldjump"/>
                        </a:rPr>
                        <a:t>5: Snapshots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rtl="0" eaLnBrk="1" fontAlgn="auto" latinLnBrk="0" hangingPunct="1">
                        <a:lnSpc>
                          <a:spcPct val="100000"/>
                        </a:lnSpc>
                        <a:spcBef>
                          <a:spcPts val="0"/>
                        </a:spcBef>
                        <a:spcAft>
                          <a:spcPts val="0"/>
                        </a:spcAft>
                        <a:buClrTx/>
                        <a:buSzTx/>
                        <a:buFontTx/>
                        <a:buNone/>
                      </a:pPr>
                      <a:r>
                        <a:rPr lang="en-GB" dirty="0">
                          <a:hlinkClick r:id="rId6" action="ppaction://hlinksldjump"/>
                        </a:rPr>
                        <a:t>6: Tell me all about it</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rtl="0" eaLnBrk="1" fontAlgn="auto" latinLnBrk="0" hangingPunct="1">
                        <a:lnSpc>
                          <a:spcPct val="100000"/>
                        </a:lnSpc>
                        <a:spcBef>
                          <a:spcPts val="0"/>
                        </a:spcBef>
                        <a:spcAft>
                          <a:spcPts val="0"/>
                        </a:spcAft>
                        <a:buClrTx/>
                        <a:buSzTx/>
                        <a:buFontTx/>
                        <a:buNone/>
                      </a:pPr>
                      <a:r>
                        <a:rPr lang="en-GB" dirty="0">
                          <a:hlinkClick r:id="rId7" action="ppaction://hlinksldjump"/>
                        </a:rPr>
                        <a:t>7: 1, 3 …</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8">
                <a:tc>
                  <a:txBody>
                    <a:bodyPr/>
                    <a:lstStyle/>
                    <a:p>
                      <a:pPr marL="0" lvl="0" indent="0" algn="l">
                        <a:lnSpc>
                          <a:spcPct val="100000"/>
                        </a:lnSpc>
                        <a:spcBef>
                          <a:spcPts val="0"/>
                        </a:spcBef>
                        <a:spcAft>
                          <a:spcPts val="0"/>
                        </a:spcAft>
                        <a:buNone/>
                      </a:pPr>
                      <a:r>
                        <a:rPr lang="en-GB" dirty="0">
                          <a:hlinkClick r:id="rId8" action="ppaction://hlinksldjump"/>
                        </a:rPr>
                        <a:t>8: Crossnumber</a:t>
                      </a:r>
                      <a:endParaRPr lang="en-GB" u="sng" dirty="0"/>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177473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9"/>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411177459"/>
              </p:ext>
            </p:extLst>
          </p:nvPr>
        </p:nvGraphicFramePr>
        <p:xfrm>
          <a:off x="267128" y="764705"/>
          <a:ext cx="11766038" cy="5159040"/>
        </p:xfrm>
        <a:graphic>
          <a:graphicData uri="http://schemas.openxmlformats.org/drawingml/2006/table">
            <a:tbl>
              <a:tblPr firstRow="1" bandRow="1">
                <a:tableStyleId>{5940675A-B579-460E-94D1-54222C63F5DA}</a:tableStyleId>
              </a:tblPr>
              <a:tblGrid>
                <a:gridCol w="5560795">
                  <a:extLst>
                    <a:ext uri="{9D8B030D-6E8A-4147-A177-3AD203B41FA5}">
                      <a16:colId xmlns:a16="http://schemas.microsoft.com/office/drawing/2014/main" val="695237181"/>
                    </a:ext>
                  </a:extLst>
                </a:gridCol>
                <a:gridCol w="6205243">
                  <a:extLst>
                    <a:ext uri="{9D8B030D-6E8A-4147-A177-3AD203B41FA5}">
                      <a16:colId xmlns:a16="http://schemas.microsoft.com/office/drawing/2014/main" val="300072507"/>
                    </a:ext>
                  </a:extLst>
                </a:gridCol>
              </a:tblGrid>
              <a:tr h="335402">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0122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Choose just two sequences to compare and discuss. First look at A compared with B, then A with C.</a:t>
                      </a:r>
                      <a:endParaRPr lang="en-GB" sz="1600" i="1" u="none" dirty="0"/>
                    </a:p>
                    <a:p>
                      <a:r>
                        <a:rPr lang="en-GB" sz="1600" b="1" i="0" u="none" dirty="0"/>
                        <a:t>Challenge</a:t>
                      </a:r>
                    </a:p>
                    <a:p>
                      <a:pPr>
                        <a:spcAft>
                          <a:spcPts val="600"/>
                        </a:spcAft>
                      </a:pPr>
                      <a:r>
                        <a:rPr lang="en-GB" sz="1600" u="none" dirty="0"/>
                        <a:t>Ask students to create their own sequences for which as many of the statements as possible are true. Can they create one where all eight statements are true? The maximum is seven statements (as sequences with a common difference of 3 cannot have both 81 and 82 in them); can they reason this?</a:t>
                      </a:r>
                    </a:p>
                    <a:p>
                      <a:r>
                        <a:rPr lang="en-GB" sz="1600" b="1" i="0" u="none" dirty="0"/>
                        <a:t>Representations</a:t>
                      </a:r>
                    </a:p>
                    <a:p>
                      <a:r>
                        <a:rPr lang="en-GB" sz="1600" b="0" i="0" u="none" dirty="0"/>
                        <a:t>The similarities and differences of these four sequences might be best teased out using a number line. Use different coloured marks to show each sequence and where they overlap. This will make it clear that, for example, 4 is in all four sequences but 1 and 10 are only in three.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9 explores linear sequences but, rather than asking students to continue them or state a rule, gives them statements to reason about. This encourages deeper that you can assess.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There are several key ideas here. One, that conventionally sequences continue indefinitely onwards, but the first number stated is the start number. So, although B follows the same pattern as A, it will not have a 1 in it (whereas C, which hasn’t yet reached 1, will).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Working with the same common difference, both ascending and descending, will help you to explore students’ current definitions of sequences and how they need to be developed to encompass new learning at Key Stage 3. Ask students whether, for example, A and B are the same sequence. When they come to work with position-to-term rules, they need to be clear that they are not.</a:t>
                      </a:r>
                    </a:p>
                  </a:txBody>
                  <a:tcPr/>
                </a:tc>
                <a:extLst>
                  <a:ext uri="{0D108BD9-81ED-4DB2-BD59-A6C34878D82A}">
                    <a16:rowId xmlns:a16="http://schemas.microsoft.com/office/drawing/2014/main" val="1616516725"/>
                  </a:ext>
                </a:extLst>
              </a:tr>
              <a:tr h="648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C</a:t>
                      </a:r>
                      <a:r>
                        <a:rPr lang="en-GB" sz="1600" b="0" dirty="0"/>
                        <a:t> also compares sequences to expose students’ understanding.</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867694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8C7AB-8027-4C35-9329-9379940B6387}"/>
              </a:ext>
            </a:extLst>
          </p:cNvPr>
          <p:cNvSpPr>
            <a:spLocks noGrp="1"/>
          </p:cNvSpPr>
          <p:nvPr>
            <p:ph type="body" sz="quarter" idx="10"/>
          </p:nvPr>
        </p:nvSpPr>
        <p:spPr>
          <a:xfrm>
            <a:off x="143340" y="1124744"/>
            <a:ext cx="11814186" cy="2799556"/>
          </a:xfrm>
        </p:spPr>
        <p:txBody>
          <a:bodyPr>
            <a:normAutofit/>
          </a:bodyPr>
          <a:lstStyle/>
          <a:p>
            <a:r>
              <a:rPr lang="en-GB" sz="2200" dirty="0"/>
              <a:t>Kayla creates a sequence of numbers using equal steps. </a:t>
            </a:r>
          </a:p>
          <a:p>
            <a:r>
              <a:rPr lang="en-GB" sz="2200" dirty="0"/>
              <a:t>She writes one term per card, but then drops the cards! </a:t>
            </a:r>
          </a:p>
        </p:txBody>
      </p:sp>
      <p:sp>
        <p:nvSpPr>
          <p:cNvPr id="3" name="Text Placeholder 2">
            <a:extLst>
              <a:ext uri="{FF2B5EF4-FFF2-40B4-BE49-F238E27FC236}">
                <a16:creationId xmlns:a16="http://schemas.microsoft.com/office/drawing/2014/main" id="{F01EEAB8-A197-49FD-98CC-835463187F7D}"/>
              </a:ext>
            </a:extLst>
          </p:cNvPr>
          <p:cNvSpPr>
            <a:spLocks noGrp="1"/>
          </p:cNvSpPr>
          <p:nvPr>
            <p:ph type="body" sz="quarter" idx="11"/>
          </p:nvPr>
        </p:nvSpPr>
        <p:spPr/>
        <p:txBody>
          <a:bodyPr/>
          <a:lstStyle/>
          <a:p>
            <a:r>
              <a:rPr lang="en-US" sz="2400" dirty="0"/>
              <a:t>Checkpoint 10: </a:t>
            </a:r>
            <a:r>
              <a:rPr lang="en-US" dirty="0"/>
              <a:t>Sequence jumble</a:t>
            </a:r>
            <a:endParaRPr lang="en-US" sz="2400" dirty="0"/>
          </a:p>
          <a:p>
            <a:endParaRPr lang="en-GB" dirty="0"/>
          </a:p>
        </p:txBody>
      </p:sp>
      <p:sp>
        <p:nvSpPr>
          <p:cNvPr id="11" name="Action Button: Help 10">
            <a:hlinkClick r:id="" action="ppaction://noaction" highlightClick="1"/>
            <a:extLst>
              <a:ext uri="{FF2B5EF4-FFF2-40B4-BE49-F238E27FC236}">
                <a16:creationId xmlns:a16="http://schemas.microsoft.com/office/drawing/2014/main" id="{2FC27E77-9687-43D4-8093-B216E42FB007}"/>
              </a:ext>
            </a:extLst>
          </p:cNvPr>
          <p:cNvSpPr/>
          <p:nvPr/>
        </p:nvSpPr>
        <p:spPr>
          <a:xfrm>
            <a:off x="143340" y="573325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3FC3E41-AB59-4EC4-B645-2805A0CFDED6}"/>
              </a:ext>
            </a:extLst>
          </p:cNvPr>
          <p:cNvSpPr/>
          <p:nvPr/>
        </p:nvSpPr>
        <p:spPr>
          <a:xfrm>
            <a:off x="4573748" y="2490192"/>
            <a:ext cx="1286647" cy="1685952"/>
          </a:xfrm>
          <a:prstGeom prst="roundRect">
            <a:avLst/>
          </a:prstGeom>
          <a:pattFill prst="plaid">
            <a:fgClr>
              <a:srgbClr val="CC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9A8561EB-C3A7-4AF3-9851-3A616A471127}"/>
                  </a:ext>
                </a:extLst>
              </p:cNvPr>
              <p:cNvSpPr/>
              <p:nvPr/>
            </p:nvSpPr>
            <p:spPr>
              <a:xfrm>
                <a:off x="3030697" y="2490192"/>
                <a:ext cx="1286647" cy="1685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5</m:t>
                          </m:r>
                        </m:num>
                        <m:den>
                          <m:r>
                            <a:rPr lang="en-GB" sz="4400" b="0" i="1" smtClean="0">
                              <a:solidFill>
                                <a:srgbClr val="585858"/>
                              </a:solidFill>
                              <a:latin typeface="Cambria Math" panose="02040503050406030204" pitchFamily="18" charset="0"/>
                            </a:rPr>
                            <m:t>4</m:t>
                          </m:r>
                        </m:den>
                      </m:f>
                    </m:oMath>
                  </m:oMathPara>
                </a14:m>
                <a:endParaRPr lang="en-GB" sz="4400" dirty="0">
                  <a:solidFill>
                    <a:srgbClr val="585858"/>
                  </a:solidFill>
                </a:endParaRPr>
              </a:p>
            </p:txBody>
          </p:sp>
        </mc:Choice>
        <mc:Fallback xmlns="">
          <p:sp>
            <p:nvSpPr>
              <p:cNvPr id="13" name="Rectangle: Rounded Corners 12">
                <a:extLst>
                  <a:ext uri="{FF2B5EF4-FFF2-40B4-BE49-F238E27FC236}">
                    <a16:creationId xmlns:a16="http://schemas.microsoft.com/office/drawing/2014/main" id="{9A8561EB-C3A7-4AF3-9851-3A616A471127}"/>
                  </a:ext>
                </a:extLst>
              </p:cNvPr>
              <p:cNvSpPr>
                <a:spLocks noRot="1" noChangeAspect="1" noMove="1" noResize="1" noEditPoints="1" noAdjustHandles="1" noChangeArrowheads="1" noChangeShapeType="1" noTextEdit="1"/>
              </p:cNvSpPr>
              <p:nvPr/>
            </p:nvSpPr>
            <p:spPr>
              <a:xfrm>
                <a:off x="3030697" y="2490192"/>
                <a:ext cx="1286647" cy="1685952"/>
              </a:xfrm>
              <a:prstGeom prst="roundRect">
                <a:avLst/>
              </a:prstGeom>
              <a:blipFill>
                <a:blip r:embed="rId4"/>
                <a:stretch>
                  <a:fillRect/>
                </a:stretch>
              </a:blipFill>
            </p:spPr>
            <p:txBody>
              <a:bodyPr/>
              <a:lstStyle/>
              <a:p>
                <a:r>
                  <a:rPr lang="en-GB">
                    <a:noFill/>
                  </a:rPr>
                  <a:t> </a:t>
                </a:r>
              </a:p>
            </p:txBody>
          </p:sp>
        </mc:Fallback>
      </mc:AlternateContent>
      <p:sp>
        <p:nvSpPr>
          <p:cNvPr id="15" name="Rectangle: Rounded Corners 14">
            <a:extLst>
              <a:ext uri="{FF2B5EF4-FFF2-40B4-BE49-F238E27FC236}">
                <a16:creationId xmlns:a16="http://schemas.microsoft.com/office/drawing/2014/main" id="{AAB84624-1E63-4AF6-A699-0D42256E5C47}"/>
              </a:ext>
            </a:extLst>
          </p:cNvPr>
          <p:cNvSpPr/>
          <p:nvPr/>
        </p:nvSpPr>
        <p:spPr>
          <a:xfrm>
            <a:off x="7690015" y="2490192"/>
            <a:ext cx="1286647" cy="1685952"/>
          </a:xfrm>
          <a:prstGeom prst="roundRect">
            <a:avLst/>
          </a:prstGeom>
          <a:pattFill prst="plaid">
            <a:fgClr>
              <a:srgbClr val="CC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E69C0953-6E69-433E-B2A6-BA6B4E289FDF}"/>
                  </a:ext>
                </a:extLst>
              </p:cNvPr>
              <p:cNvSpPr/>
              <p:nvPr/>
            </p:nvSpPr>
            <p:spPr>
              <a:xfrm>
                <a:off x="6235474" y="2490192"/>
                <a:ext cx="1286647" cy="1685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2</m:t>
                          </m:r>
                        </m:den>
                      </m:f>
                    </m:oMath>
                  </m:oMathPara>
                </a14:m>
                <a:endParaRPr lang="en-GB" sz="4400" dirty="0">
                  <a:solidFill>
                    <a:srgbClr val="585858"/>
                  </a:solidFill>
                </a:endParaRPr>
              </a:p>
            </p:txBody>
          </p:sp>
        </mc:Choice>
        <mc:Fallback xmlns="">
          <p:sp>
            <p:nvSpPr>
              <p:cNvPr id="16" name="Rectangle: Rounded Corners 15">
                <a:extLst>
                  <a:ext uri="{FF2B5EF4-FFF2-40B4-BE49-F238E27FC236}">
                    <a16:creationId xmlns:a16="http://schemas.microsoft.com/office/drawing/2014/main" id="{E69C0953-6E69-433E-B2A6-BA6B4E289FDF}"/>
                  </a:ext>
                </a:extLst>
              </p:cNvPr>
              <p:cNvSpPr>
                <a:spLocks noRot="1" noChangeAspect="1" noMove="1" noResize="1" noEditPoints="1" noAdjustHandles="1" noChangeArrowheads="1" noChangeShapeType="1" noTextEdit="1"/>
              </p:cNvSpPr>
              <p:nvPr/>
            </p:nvSpPr>
            <p:spPr>
              <a:xfrm>
                <a:off x="6235474" y="2490192"/>
                <a:ext cx="1286647" cy="1685952"/>
              </a:xfrm>
              <a:prstGeom prst="round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1214247B-995A-4AA5-8E4A-6611D2E3FA77}"/>
                  </a:ext>
                </a:extLst>
              </p:cNvPr>
              <p:cNvSpPr/>
              <p:nvPr/>
            </p:nvSpPr>
            <p:spPr>
              <a:xfrm>
                <a:off x="1368198" y="2490192"/>
                <a:ext cx="1286647" cy="1685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
                    </m:oMathParaPr>
                    <m:oMath xmlns:m="http://schemas.openxmlformats.org/officeDocument/2006/math">
                      <m:r>
                        <a:rPr lang="en-GB" sz="4400" b="0" i="1" smtClean="0">
                          <a:solidFill>
                            <a:srgbClr val="585858"/>
                          </a:solidFill>
                          <a:latin typeface="Cambria Math" panose="02040503050406030204" pitchFamily="18" charset="0"/>
                        </a:rPr>
                        <m:t>2</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3</m:t>
                          </m:r>
                        </m:num>
                        <m:den>
                          <m:r>
                            <a:rPr lang="en-GB" sz="4400" b="0" i="1" smtClean="0">
                              <a:solidFill>
                                <a:srgbClr val="585858"/>
                              </a:solidFill>
                              <a:latin typeface="Cambria Math" panose="02040503050406030204" pitchFamily="18" charset="0"/>
                            </a:rPr>
                            <m:t>4</m:t>
                          </m:r>
                        </m:den>
                      </m:f>
                    </m:oMath>
                  </m:oMathPara>
                </a14:m>
                <a:endParaRPr lang="en-GB" sz="4400" dirty="0">
                  <a:solidFill>
                    <a:srgbClr val="585858"/>
                  </a:solidFill>
                </a:endParaRPr>
              </a:p>
            </p:txBody>
          </p:sp>
        </mc:Choice>
        <mc:Fallback xmlns="">
          <p:sp>
            <p:nvSpPr>
              <p:cNvPr id="17" name="Rectangle: Rounded Corners 16">
                <a:extLst>
                  <a:ext uri="{FF2B5EF4-FFF2-40B4-BE49-F238E27FC236}">
                    <a16:creationId xmlns:a16="http://schemas.microsoft.com/office/drawing/2014/main" id="{1214247B-995A-4AA5-8E4A-6611D2E3FA77}"/>
                  </a:ext>
                </a:extLst>
              </p:cNvPr>
              <p:cNvSpPr>
                <a:spLocks noRot="1" noChangeAspect="1" noMove="1" noResize="1" noEditPoints="1" noAdjustHandles="1" noChangeArrowheads="1" noChangeShapeType="1" noTextEdit="1"/>
              </p:cNvSpPr>
              <p:nvPr/>
            </p:nvSpPr>
            <p:spPr>
              <a:xfrm>
                <a:off x="1368198" y="2490192"/>
                <a:ext cx="1286647" cy="1685952"/>
              </a:xfrm>
              <a:prstGeom prst="round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5DF847E6-B456-447D-B339-32CDE90BBB6E}"/>
                  </a:ext>
                </a:extLst>
              </p:cNvPr>
              <p:cNvSpPr/>
              <p:nvPr/>
            </p:nvSpPr>
            <p:spPr>
              <a:xfrm>
                <a:off x="9331098" y="2490192"/>
                <a:ext cx="1286647" cy="1685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
                    </m:oMathParaPr>
                    <m:oMath xmlns:m="http://schemas.openxmlformats.org/officeDocument/2006/math">
                      <m:r>
                        <a:rPr lang="en-GB" sz="4400" b="0" i="1" smtClean="0">
                          <a:solidFill>
                            <a:srgbClr val="585858"/>
                          </a:solidFill>
                          <a:latin typeface="Cambria Math" panose="02040503050406030204" pitchFamily="18" charset="0"/>
                        </a:rPr>
                        <m:t>3</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2</m:t>
                          </m:r>
                        </m:den>
                      </m:f>
                    </m:oMath>
                  </m:oMathPara>
                </a14:m>
                <a:endParaRPr lang="en-GB" sz="4400" dirty="0">
                  <a:solidFill>
                    <a:srgbClr val="585858"/>
                  </a:solidFill>
                </a:endParaRPr>
              </a:p>
            </p:txBody>
          </p:sp>
        </mc:Choice>
        <mc:Fallback xmlns="">
          <p:sp>
            <p:nvSpPr>
              <p:cNvPr id="18" name="Rectangle: Rounded Corners 17">
                <a:extLst>
                  <a:ext uri="{FF2B5EF4-FFF2-40B4-BE49-F238E27FC236}">
                    <a16:creationId xmlns:a16="http://schemas.microsoft.com/office/drawing/2014/main" id="{5DF847E6-B456-447D-B339-32CDE90BBB6E}"/>
                  </a:ext>
                </a:extLst>
              </p:cNvPr>
              <p:cNvSpPr>
                <a:spLocks noRot="1" noChangeAspect="1" noMove="1" noResize="1" noEditPoints="1" noAdjustHandles="1" noChangeArrowheads="1" noChangeShapeType="1" noTextEdit="1"/>
              </p:cNvSpPr>
              <p:nvPr/>
            </p:nvSpPr>
            <p:spPr>
              <a:xfrm>
                <a:off x="9331098" y="2490192"/>
                <a:ext cx="1286647" cy="1685952"/>
              </a:xfrm>
              <a:prstGeom prst="roundRect">
                <a:avLst/>
              </a:prstGeom>
              <a:blipFill>
                <a:blip r:embed="rId7"/>
                <a:stretch>
                  <a:fillRect/>
                </a:stretch>
              </a:blipFill>
            </p:spPr>
            <p:txBody>
              <a:bodyPr/>
              <a:lstStyle/>
              <a:p>
                <a:r>
                  <a:rPr lang="en-GB">
                    <a:noFill/>
                  </a:rPr>
                  <a:t> </a:t>
                </a:r>
              </a:p>
            </p:txBody>
          </p:sp>
        </mc:Fallback>
      </mc:AlternateContent>
      <p:sp>
        <p:nvSpPr>
          <p:cNvPr id="19" name="Text Placeholder 1">
            <a:extLst>
              <a:ext uri="{FF2B5EF4-FFF2-40B4-BE49-F238E27FC236}">
                <a16:creationId xmlns:a16="http://schemas.microsoft.com/office/drawing/2014/main" id="{3599CD35-8E9B-4E2C-BE03-7A30196CE646}"/>
              </a:ext>
            </a:extLst>
          </p:cNvPr>
          <p:cNvSpPr txBox="1">
            <a:spLocks/>
          </p:cNvSpPr>
          <p:nvPr/>
        </p:nvSpPr>
        <p:spPr>
          <a:xfrm>
            <a:off x="1051360" y="5733255"/>
            <a:ext cx="8515343" cy="12580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Kayla thinks the integer 4 is in the sequence. Is she correct? </a:t>
            </a:r>
          </a:p>
          <a:p>
            <a:pPr fontAlgn="auto">
              <a:spcAft>
                <a:spcPts val="0"/>
              </a:spcAft>
            </a:pPr>
            <a:r>
              <a:rPr lang="en-GB" sz="2200" dirty="0"/>
              <a:t>What other integers will be in the sequence?</a:t>
            </a:r>
          </a:p>
        </p:txBody>
      </p:sp>
      <p:sp>
        <p:nvSpPr>
          <p:cNvPr id="14" name="TextBox 13">
            <a:extLst>
              <a:ext uri="{FF2B5EF4-FFF2-40B4-BE49-F238E27FC236}">
                <a16:creationId xmlns:a16="http://schemas.microsoft.com/office/drawing/2014/main" id="{ED917CEC-88FC-F12E-3B8F-03941D8A5350}"/>
              </a:ext>
            </a:extLst>
          </p:cNvPr>
          <p:cNvSpPr txBox="1"/>
          <p:nvPr/>
        </p:nvSpPr>
        <p:spPr>
          <a:xfrm>
            <a:off x="143340" y="4452596"/>
            <a:ext cx="10328015" cy="837152"/>
          </a:xfrm>
          <a:prstGeom prst="rect">
            <a:avLst/>
          </a:prstGeom>
          <a:noFill/>
        </p:spPr>
        <p:txBody>
          <a:bodyPr wrap="square">
            <a:spAutoFit/>
          </a:bodyPr>
          <a:lstStyle/>
          <a:p>
            <a:pPr marL="457200" indent="-457200">
              <a:buAutoNum type="alphaLcParenR"/>
            </a:pPr>
            <a:r>
              <a:rPr lang="en-GB" sz="2200" dirty="0"/>
              <a:t>Rearrange Kayla’s cards with the terms in ascending order.</a:t>
            </a:r>
          </a:p>
          <a:p>
            <a:pPr marL="457200" indent="-457200">
              <a:buAutoNum type="alphaLcParenR"/>
            </a:pPr>
            <a:r>
              <a:rPr lang="en-GB" sz="2200" dirty="0"/>
              <a:t>What might be written on the upside-down cards?</a:t>
            </a:r>
          </a:p>
        </p:txBody>
      </p:sp>
    </p:spTree>
    <p:extLst>
      <p:ext uri="{BB962C8B-B14F-4D97-AF65-F5344CB8AC3E}">
        <p14:creationId xmlns:p14="http://schemas.microsoft.com/office/powerpoint/2010/main" val="41995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13" grpId="0" animBg="1"/>
      <p:bldP spid="15" grpId="0" animBg="1"/>
      <p:bldP spid="16" grpId="0" animBg="1"/>
      <p:bldP spid="17" grpId="0" animBg="1"/>
      <p:bldP spid="18" grpId="0" animBg="1"/>
      <p:bldP spid="19" grpId="0" build="allAtOnce"/>
      <p:bldP spid="14"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10: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000415387"/>
                  </p:ext>
                </p:extLst>
              </p:nvPr>
            </p:nvGraphicFramePr>
            <p:xfrm>
              <a:off x="267128" y="695692"/>
              <a:ext cx="11766038" cy="6139752"/>
            </p:xfrm>
            <a:graphic>
              <a:graphicData uri="http://schemas.openxmlformats.org/drawingml/2006/table">
                <a:tbl>
                  <a:tblPr firstRow="1" bandRow="1">
                    <a:tableStyleId>{5940675A-B579-460E-94D1-54222C63F5DA}</a:tableStyleId>
                  </a:tblPr>
                  <a:tblGrid>
                    <a:gridCol w="4460147">
                      <a:extLst>
                        <a:ext uri="{9D8B030D-6E8A-4147-A177-3AD203B41FA5}">
                          <a16:colId xmlns:a16="http://schemas.microsoft.com/office/drawing/2014/main" val="695237181"/>
                        </a:ext>
                      </a:extLst>
                    </a:gridCol>
                    <a:gridCol w="7305891">
                      <a:extLst>
                        <a:ext uri="{9D8B030D-6E8A-4147-A177-3AD203B41FA5}">
                          <a16:colId xmlns:a16="http://schemas.microsoft.com/office/drawing/2014/main" val="300072507"/>
                        </a:ext>
                      </a:extLst>
                    </a:gridCol>
                  </a:tblGrid>
                  <a:tr h="353231">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23072">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Give students pairs of numbers to compare, rather than the full set, to help them order the fractions. Alternatively give the fractions in order to assess just the sequences element.</a:t>
                          </a:r>
                        </a:p>
                        <a:p>
                          <a:pPr>
                            <a:spcAft>
                              <a:spcPts val="0"/>
                            </a:spcAft>
                          </a:pPr>
                          <a:r>
                            <a:rPr lang="en-GB" sz="1600" b="1" i="0" u="none" dirty="0"/>
                            <a:t>Challenge</a:t>
                          </a:r>
                        </a:p>
                        <a:p>
                          <a:pPr>
                            <a:spcAft>
                              <a:spcPts val="600"/>
                            </a:spcAft>
                          </a:pPr>
                          <a:r>
                            <a:rPr lang="en-GB" sz="1600" u="none" dirty="0"/>
                            <a:t>Repeat the task with different values. For example, replacing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2</m:t>
                                      </m:r>
                                    </m:den>
                                  </m:f>
                                </m:e>
                              </m:box>
                            </m:oMath>
                          </a14:m>
                          <a:r>
                            <a:rPr lang="en-GB" sz="1600" u="none" dirty="0"/>
                            <a:t> with</a:t>
                          </a:r>
                          <a:r>
                            <a:rPr lang="en-GB" sz="1600" u="none" baseline="0" dirty="0"/>
                            <a:t> </a:t>
                          </a:r>
                          <a14:m>
                            <m:oMath xmlns:m="http://schemas.openxmlformats.org/officeDocument/2006/math">
                              <m:box>
                                <m:boxPr>
                                  <m:ctrlPr>
                                    <a:rPr lang="en-GB" sz="1600" i="1" u="none" baseline="0" smtClean="0">
                                      <a:latin typeface="Cambria Math" panose="02040503050406030204" pitchFamily="18" charset="0"/>
                                    </a:rPr>
                                  </m:ctrlPr>
                                </m:boxPr>
                                <m:e>
                                  <m:argPr>
                                    <m:argSz m:val="-1"/>
                                  </m:argPr>
                                  <m:r>
                                    <m:rPr>
                                      <m:brk m:alnAt="63"/>
                                    </m:rPr>
                                    <a:rPr lang="en-GB" sz="1600" b="0" i="1" u="none" baseline="0" smtClean="0">
                                      <a:latin typeface="Cambria Math" panose="02040503050406030204" pitchFamily="18" charset="0"/>
                                    </a:rPr>
                                    <m:t>3</m:t>
                                  </m:r>
                                  <m:f>
                                    <m:fPr>
                                      <m:ctrlPr>
                                        <a:rPr lang="en-GB" sz="1600" i="1" u="none" baseline="0" smtClean="0">
                                          <a:latin typeface="Cambria Math" panose="02040503050406030204" pitchFamily="18" charset="0"/>
                                        </a:rPr>
                                      </m:ctrlPr>
                                    </m:fPr>
                                    <m:num>
                                      <m:r>
                                        <a:rPr lang="en-GB" sz="1600" b="0" i="1" u="none" baseline="0" smtClean="0">
                                          <a:latin typeface="Cambria Math" panose="02040503050406030204" pitchFamily="18" charset="0"/>
                                        </a:rPr>
                                        <m:t>1</m:t>
                                      </m:r>
                                    </m:num>
                                    <m:den>
                                      <m:r>
                                        <a:rPr lang="en-GB" sz="1600" b="0" i="1" u="none" baseline="0" smtClean="0">
                                          <a:latin typeface="Cambria Math" panose="02040503050406030204" pitchFamily="18" charset="0"/>
                                        </a:rPr>
                                        <m:t>8</m:t>
                                      </m:r>
                                    </m:den>
                                  </m:f>
                                </m:e>
                              </m:box>
                            </m:oMath>
                          </a14:m>
                          <a:r>
                            <a:rPr lang="en-GB" sz="1600" u="none" dirty="0"/>
                            <a:t> would mean the same card set could</a:t>
                          </a:r>
                          <a:r>
                            <a:rPr lang="en-GB" sz="1600" u="none" baseline="0" dirty="0"/>
                            <a:t> be used to create a sequence with a common difference of </a:t>
                          </a:r>
                          <a14:m>
                            <m:oMath xmlns:m="http://schemas.openxmlformats.org/officeDocument/2006/math">
                              <m:box>
                                <m:boxPr>
                                  <m:ctrlPr>
                                    <a:rPr lang="en-GB" sz="1600" i="1" u="none" baseline="0" smtClean="0">
                                      <a:latin typeface="Cambria Math" panose="02040503050406030204" pitchFamily="18" charset="0"/>
                                    </a:rPr>
                                  </m:ctrlPr>
                                </m:boxPr>
                                <m:e>
                                  <m:argPr>
                                    <m:argSz m:val="-1"/>
                                  </m:argPr>
                                  <m:f>
                                    <m:fPr>
                                      <m:ctrlPr>
                                        <a:rPr lang="en-GB" sz="1600" i="1" u="none" baseline="0" smtClean="0">
                                          <a:latin typeface="Cambria Math" panose="02040503050406030204" pitchFamily="18" charset="0"/>
                                        </a:rPr>
                                      </m:ctrlPr>
                                    </m:fPr>
                                    <m:num>
                                      <m:r>
                                        <a:rPr lang="en-GB" sz="1600" b="0" i="1" u="none" baseline="0" smtClean="0">
                                          <a:latin typeface="Cambria Math" panose="02040503050406030204" pitchFamily="18" charset="0"/>
                                        </a:rPr>
                                        <m:t>3</m:t>
                                      </m:r>
                                    </m:num>
                                    <m:den>
                                      <m:r>
                                        <a:rPr lang="en-GB" sz="1600" b="0" i="1" u="none" baseline="0" smtClean="0">
                                          <a:latin typeface="Cambria Math" panose="02040503050406030204" pitchFamily="18" charset="0"/>
                                        </a:rPr>
                                        <m:t>8</m:t>
                                      </m:r>
                                    </m:den>
                                  </m:f>
                                </m:e>
                              </m:box>
                            </m:oMath>
                          </a14:m>
                          <a:r>
                            <a:rPr lang="en-GB" sz="1600" u="none" dirty="0"/>
                            <a:t>.</a:t>
                          </a:r>
                        </a:p>
                        <a:p>
                          <a:pPr>
                            <a:spcAft>
                              <a:spcPts val="0"/>
                            </a:spcAft>
                          </a:pPr>
                          <a:r>
                            <a:rPr lang="en-GB" sz="1600" b="1" i="0" u="none" dirty="0"/>
                            <a:t>Representations</a:t>
                          </a:r>
                        </a:p>
                        <a:p>
                          <a:r>
                            <a:rPr lang="en-GB" sz="1600" b="0" i="0" u="none" dirty="0"/>
                            <a:t>Ask students to arrange </a:t>
                          </a:r>
                          <a:r>
                            <a:rPr lang="en-GB" sz="1600" b="0" i="0" u="none" dirty="0">
                              <a:hlinkClick r:id="rId3" action="ppaction://hlinksldjump"/>
                            </a:rPr>
                            <a:t>printable</a:t>
                          </a:r>
                          <a:r>
                            <a:rPr lang="en-GB" sz="1600" b="0" i="0" u="none" dirty="0"/>
                            <a:t> cards along the number line to help them identify the common differences and missing terms. Representing fractions visually, such as with circles/part circles, would also support seeing the structure. What is the difference between two consecutive images?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Much work on sequences in Key Stage 3 is around position-to-term rules, with curriculum time often spent working with integers to secure this understanding. At primary, students’ experience of sequences is focused on term-to-term rules. From year 3 onwards this involves integers, decimals and fractions.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11 checks how secure students are with a sequence that builds in steps of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e>
                              </m:box>
                            </m:oMath>
                          </a14:m>
                          <a:r>
                            <a:rPr lang="en-GB" sz="1600" dirty="0"/>
                            <a:t>. </a:t>
                          </a:r>
                          <a:r>
                            <a:rPr lang="en-GB" sz="1600" baseline="0" dirty="0"/>
                            <a:t>Use it to a</a:t>
                          </a:r>
                          <a:r>
                            <a:rPr lang="en-GB" sz="1600" dirty="0"/>
                            <a:t>ssess fluency of thinking between improper fractions and mixed</a:t>
                          </a:r>
                          <a:r>
                            <a:rPr lang="en-GB" sz="1600" baseline="0" dirty="0"/>
                            <a:t> numbers; ordering fractions; and fractions on a number line.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aseline="0" dirty="0"/>
                            <a:t>In part a, listen first for how readily students can order the fractions and whether they have a strategy for this. If they struggle, prompt them to rewrite the mixed numbers as improper fractions or to use a number line. In part b, students will need to identify the common difference. Those who rely on processes for calculating with fractions, rather than number sense, might find this more onerous. Students who write all of the fractions with a common denominator of 4 on the same number line are likely to find this more straightforward than those who try to use the values in the form they are given. However, any students who are able to work easily with the values as they are given – perhaps by identifying the difference without calculating – are likely to be pretty fluent with fractions.</a:t>
                          </a:r>
                          <a:endParaRPr lang="en-GB" sz="1600" dirty="0"/>
                        </a:p>
                      </a:txBody>
                      <a:tcPr/>
                    </a:tc>
                    <a:extLst>
                      <a:ext uri="{0D108BD9-81ED-4DB2-BD59-A6C34878D82A}">
                        <a16:rowId xmlns:a16="http://schemas.microsoft.com/office/drawing/2014/main" val="1616516725"/>
                      </a:ext>
                    </a:extLst>
                  </a:tr>
                  <a:tr h="10531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a:t>
                          </a:r>
                          <a:r>
                            <a:rPr lang="en-GB" sz="1600" b="0" baseline="0" dirty="0"/>
                            <a:t> </a:t>
                          </a:r>
                          <a:r>
                            <a:rPr lang="en-GB" sz="1600" b="0" baseline="0" dirty="0">
                              <a:hlinkClick r:id="rId4" action="ppaction://hlinksldjump"/>
                            </a:rPr>
                            <a:t>G</a:t>
                          </a:r>
                          <a:r>
                            <a:rPr lang="en-GB" sz="1600" b="0" dirty="0"/>
                            <a:t> is a simpler version of this task, with a common difference of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2</m:t>
                                      </m:r>
                                    </m:den>
                                  </m:f>
                                </m:e>
                              </m:box>
                              <m:r>
                                <a:rPr lang="en-GB" sz="1600" b="0" i="0" u="none" smtClean="0">
                                  <a:latin typeface="Cambria Math" panose="02040503050406030204" pitchFamily="18" charset="0"/>
                                </a:rPr>
                                <m:t>.</m:t>
                              </m:r>
                            </m:oMath>
                          </a14:m>
                          <a:endParaRPr lang="en-GB" sz="1600" b="0" dirty="0"/>
                        </a:p>
                        <a:p>
                          <a:pPr marL="285750" indent="-285750">
                            <a:buFont typeface="Arial" panose="020B0604020202020204" pitchFamily="34" charset="0"/>
                            <a:buChar char="•"/>
                          </a:pPr>
                          <a:r>
                            <a:rPr lang="en-GB" sz="1600" b="0" dirty="0"/>
                            <a:t>There are numerous activities exploring fractions as numbers in the </a:t>
                          </a:r>
                          <a:r>
                            <a:rPr lang="en-GB" sz="1600" dirty="0">
                              <a:hlinkClick r:id="rId5"/>
                            </a:rPr>
                            <a:t>Checkpoints | NCETM</a:t>
                          </a:r>
                          <a:r>
                            <a:rPr lang="en-GB" sz="1600" dirty="0"/>
                            <a:t> </a:t>
                          </a:r>
                          <a:r>
                            <a:rPr lang="en-GB" sz="1600" b="0" dirty="0"/>
                            <a:t>‘Arithmetic procedures with fractions’ deck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000415387"/>
                  </p:ext>
                </p:extLst>
              </p:nvPr>
            </p:nvGraphicFramePr>
            <p:xfrm>
              <a:off x="267128" y="695692"/>
              <a:ext cx="11766038" cy="6139752"/>
            </p:xfrm>
            <a:graphic>
              <a:graphicData uri="http://schemas.openxmlformats.org/drawingml/2006/table">
                <a:tbl>
                  <a:tblPr firstRow="1" bandRow="1">
                    <a:tableStyleId>{5940675A-B579-460E-94D1-54222C63F5DA}</a:tableStyleId>
                  </a:tblPr>
                  <a:tblGrid>
                    <a:gridCol w="4460147">
                      <a:extLst>
                        <a:ext uri="{9D8B030D-6E8A-4147-A177-3AD203B41FA5}">
                          <a16:colId xmlns:a16="http://schemas.microsoft.com/office/drawing/2014/main" val="695237181"/>
                        </a:ext>
                      </a:extLst>
                    </a:gridCol>
                    <a:gridCol w="7305891">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683506">
                    <a:tc>
                      <a:txBody>
                        <a:bodyPr/>
                        <a:lstStyle/>
                        <a:p>
                          <a:endParaRPr lang="en-US"/>
                        </a:p>
                      </a:txBody>
                      <a:tcPr>
                        <a:blipFill>
                          <a:blip r:embed="rId6"/>
                          <a:stretch>
                            <a:fillRect l="-137" t="-8453" r="-164208" b="-24837"/>
                          </a:stretch>
                        </a:blipFill>
                      </a:tcPr>
                    </a:tc>
                    <a:tc>
                      <a:txBody>
                        <a:bodyPr/>
                        <a:lstStyle/>
                        <a:p>
                          <a:endParaRPr lang="en-US"/>
                        </a:p>
                      </a:txBody>
                      <a:tcPr>
                        <a:blipFill>
                          <a:blip r:embed="rId6"/>
                          <a:stretch>
                            <a:fillRect l="-61134" t="-8453" r="-250" b="-24837"/>
                          </a:stretch>
                        </a:blipFill>
                      </a:tcPr>
                    </a:tc>
                    <a:extLst>
                      <a:ext uri="{0D108BD9-81ED-4DB2-BD59-A6C34878D82A}">
                        <a16:rowId xmlns:a16="http://schemas.microsoft.com/office/drawing/2014/main" val="1616516725"/>
                      </a:ext>
                    </a:extLst>
                  </a:tr>
                  <a:tr h="1090486">
                    <a:tc gridSpan="2">
                      <a:txBody>
                        <a:bodyPr/>
                        <a:lstStyle/>
                        <a:p>
                          <a:endParaRPr lang="en-US"/>
                        </a:p>
                      </a:txBody>
                      <a:tcPr>
                        <a:blipFill>
                          <a:blip r:embed="rId6"/>
                          <a:stretch>
                            <a:fillRect l="-52" t="-465922" r="-155" b="-6704"/>
                          </a:stretch>
                        </a:blipFill>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162239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vert="horz" lIns="91440" tIns="45720" rIns="91440" bIns="45720" rtlCol="0" anchor="t">
            <a:normAutofit/>
          </a:bodyPr>
          <a:lstStyle/>
          <a:p>
            <a:r>
              <a:rPr lang="en-US" dirty="0">
                <a:cs typeface="Arial"/>
              </a:rPr>
              <a:t>Checkpoint 11: Nine dots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37284" y="550514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B1824BF-1C98-471E-9503-3C4ADC237788}"/>
              </a:ext>
            </a:extLst>
          </p:cNvPr>
          <p:cNvSpPr txBox="1"/>
          <p:nvPr/>
        </p:nvSpPr>
        <p:spPr>
          <a:xfrm>
            <a:off x="237284" y="1149197"/>
            <a:ext cx="10335466" cy="430887"/>
          </a:xfrm>
          <a:prstGeom prst="rect">
            <a:avLst/>
          </a:prstGeom>
          <a:noFill/>
        </p:spPr>
        <p:txBody>
          <a:bodyPr wrap="square" rtlCol="0">
            <a:spAutoFit/>
          </a:bodyPr>
          <a:lstStyle/>
          <a:p>
            <a:pPr>
              <a:buNone/>
            </a:pPr>
            <a:r>
              <a:rPr lang="en-GB" sz="2200" dirty="0">
                <a:solidFill>
                  <a:srgbClr val="585858"/>
                </a:solidFill>
                <a:cs typeface="Arial" panose="020B0604020202020204" pitchFamily="34" charset="0"/>
              </a:rPr>
              <a:t>These nine dots represent the third pattern in a sequence.</a:t>
            </a:r>
          </a:p>
        </p:txBody>
      </p:sp>
      <p:grpSp>
        <p:nvGrpSpPr>
          <p:cNvPr id="8" name="Group 7">
            <a:extLst>
              <a:ext uri="{FF2B5EF4-FFF2-40B4-BE49-F238E27FC236}">
                <a16:creationId xmlns:a16="http://schemas.microsoft.com/office/drawing/2014/main" id="{49B78B52-8170-4815-80C2-C3EBC4001D55}"/>
              </a:ext>
            </a:extLst>
          </p:cNvPr>
          <p:cNvGrpSpPr/>
          <p:nvPr/>
        </p:nvGrpSpPr>
        <p:grpSpPr>
          <a:xfrm>
            <a:off x="604633" y="1751228"/>
            <a:ext cx="1511255" cy="1375900"/>
            <a:chOff x="7001768" y="3942646"/>
            <a:chExt cx="1161326" cy="1175920"/>
          </a:xfrm>
        </p:grpSpPr>
        <p:pic>
          <p:nvPicPr>
            <p:cNvPr id="163" name="Picture 162">
              <a:extLst>
                <a:ext uri="{FF2B5EF4-FFF2-40B4-BE49-F238E27FC236}">
                  <a16:creationId xmlns:a16="http://schemas.microsoft.com/office/drawing/2014/main" id="{6B13A96D-7542-491A-97E2-329F5A8C4E7C}"/>
                </a:ext>
              </a:extLst>
            </p:cNvPr>
            <p:cNvPicPr>
              <a:picLocks/>
            </p:cNvPicPr>
            <p:nvPr/>
          </p:nvPicPr>
          <p:blipFill>
            <a:blip r:embed="rId3"/>
            <a:stretch>
              <a:fillRect/>
            </a:stretch>
          </p:blipFill>
          <p:spPr>
            <a:xfrm>
              <a:off x="7457942" y="3942646"/>
              <a:ext cx="248978" cy="276908"/>
            </a:xfrm>
            <a:prstGeom prst="rect">
              <a:avLst/>
            </a:prstGeom>
          </p:spPr>
        </p:pic>
        <p:pic>
          <p:nvPicPr>
            <p:cNvPr id="164" name="Picture 163">
              <a:extLst>
                <a:ext uri="{FF2B5EF4-FFF2-40B4-BE49-F238E27FC236}">
                  <a16:creationId xmlns:a16="http://schemas.microsoft.com/office/drawing/2014/main" id="{FB2907FD-13F4-4054-87D2-CE45BB4A94C9}"/>
                </a:ext>
              </a:extLst>
            </p:cNvPr>
            <p:cNvPicPr>
              <a:picLocks/>
            </p:cNvPicPr>
            <p:nvPr/>
          </p:nvPicPr>
          <p:blipFill>
            <a:blip r:embed="rId3"/>
            <a:stretch>
              <a:fillRect/>
            </a:stretch>
          </p:blipFill>
          <p:spPr>
            <a:xfrm>
              <a:off x="7001768" y="4392152"/>
              <a:ext cx="248978" cy="276908"/>
            </a:xfrm>
            <a:prstGeom prst="rect">
              <a:avLst/>
            </a:prstGeom>
          </p:spPr>
        </p:pic>
        <p:pic>
          <p:nvPicPr>
            <p:cNvPr id="165" name="Picture 164">
              <a:extLst>
                <a:ext uri="{FF2B5EF4-FFF2-40B4-BE49-F238E27FC236}">
                  <a16:creationId xmlns:a16="http://schemas.microsoft.com/office/drawing/2014/main" id="{0822CA0E-0F26-4B0B-B574-ED4FD3D3FEB8}"/>
                </a:ext>
              </a:extLst>
            </p:cNvPr>
            <p:cNvPicPr>
              <a:picLocks/>
            </p:cNvPicPr>
            <p:nvPr/>
          </p:nvPicPr>
          <p:blipFill>
            <a:blip r:embed="rId3"/>
            <a:stretch>
              <a:fillRect/>
            </a:stretch>
          </p:blipFill>
          <p:spPr>
            <a:xfrm>
              <a:off x="7457942" y="4394560"/>
              <a:ext cx="248978" cy="276908"/>
            </a:xfrm>
            <a:prstGeom prst="rect">
              <a:avLst/>
            </a:prstGeom>
          </p:spPr>
        </p:pic>
        <p:pic>
          <p:nvPicPr>
            <p:cNvPr id="166" name="Picture 165">
              <a:extLst>
                <a:ext uri="{FF2B5EF4-FFF2-40B4-BE49-F238E27FC236}">
                  <a16:creationId xmlns:a16="http://schemas.microsoft.com/office/drawing/2014/main" id="{775624DD-D917-4D8A-A1F2-7E1C034CB93E}"/>
                </a:ext>
              </a:extLst>
            </p:cNvPr>
            <p:cNvPicPr>
              <a:picLocks/>
            </p:cNvPicPr>
            <p:nvPr/>
          </p:nvPicPr>
          <p:blipFill>
            <a:blip r:embed="rId3"/>
            <a:stretch>
              <a:fillRect/>
            </a:stretch>
          </p:blipFill>
          <p:spPr>
            <a:xfrm>
              <a:off x="7457942" y="4841657"/>
              <a:ext cx="248978" cy="276908"/>
            </a:xfrm>
            <a:prstGeom prst="rect">
              <a:avLst/>
            </a:prstGeom>
          </p:spPr>
        </p:pic>
        <p:pic>
          <p:nvPicPr>
            <p:cNvPr id="167" name="Picture 166">
              <a:extLst>
                <a:ext uri="{FF2B5EF4-FFF2-40B4-BE49-F238E27FC236}">
                  <a16:creationId xmlns:a16="http://schemas.microsoft.com/office/drawing/2014/main" id="{1C46ADE0-50F7-4CA1-8732-65A998D11617}"/>
                </a:ext>
              </a:extLst>
            </p:cNvPr>
            <p:cNvPicPr>
              <a:picLocks/>
            </p:cNvPicPr>
            <p:nvPr/>
          </p:nvPicPr>
          <p:blipFill>
            <a:blip r:embed="rId3"/>
            <a:stretch>
              <a:fillRect/>
            </a:stretch>
          </p:blipFill>
          <p:spPr>
            <a:xfrm>
              <a:off x="7001768" y="4841658"/>
              <a:ext cx="248978" cy="276908"/>
            </a:xfrm>
            <a:prstGeom prst="rect">
              <a:avLst/>
            </a:prstGeom>
          </p:spPr>
        </p:pic>
        <p:pic>
          <p:nvPicPr>
            <p:cNvPr id="171" name="Picture 170">
              <a:extLst>
                <a:ext uri="{FF2B5EF4-FFF2-40B4-BE49-F238E27FC236}">
                  <a16:creationId xmlns:a16="http://schemas.microsoft.com/office/drawing/2014/main" id="{78C75D1E-22FB-4270-8F71-E50E28D155AC}"/>
                </a:ext>
              </a:extLst>
            </p:cNvPr>
            <p:cNvPicPr>
              <a:picLocks/>
            </p:cNvPicPr>
            <p:nvPr/>
          </p:nvPicPr>
          <p:blipFill>
            <a:blip r:embed="rId3"/>
            <a:stretch>
              <a:fillRect/>
            </a:stretch>
          </p:blipFill>
          <p:spPr>
            <a:xfrm>
              <a:off x="7001768" y="3942646"/>
              <a:ext cx="248978" cy="276908"/>
            </a:xfrm>
            <a:prstGeom prst="rect">
              <a:avLst/>
            </a:prstGeom>
          </p:spPr>
        </p:pic>
        <p:pic>
          <p:nvPicPr>
            <p:cNvPr id="117" name="Picture 116">
              <a:extLst>
                <a:ext uri="{FF2B5EF4-FFF2-40B4-BE49-F238E27FC236}">
                  <a16:creationId xmlns:a16="http://schemas.microsoft.com/office/drawing/2014/main" id="{AC0930D6-51E7-4B41-9ABD-86652FB00F9A}"/>
                </a:ext>
              </a:extLst>
            </p:cNvPr>
            <p:cNvPicPr>
              <a:picLocks/>
            </p:cNvPicPr>
            <p:nvPr/>
          </p:nvPicPr>
          <p:blipFill>
            <a:blip r:embed="rId3"/>
            <a:stretch>
              <a:fillRect/>
            </a:stretch>
          </p:blipFill>
          <p:spPr>
            <a:xfrm>
              <a:off x="7914116" y="3942646"/>
              <a:ext cx="248978" cy="276908"/>
            </a:xfrm>
            <a:prstGeom prst="rect">
              <a:avLst/>
            </a:prstGeom>
          </p:spPr>
        </p:pic>
        <p:pic>
          <p:nvPicPr>
            <p:cNvPr id="118" name="Picture 117">
              <a:extLst>
                <a:ext uri="{FF2B5EF4-FFF2-40B4-BE49-F238E27FC236}">
                  <a16:creationId xmlns:a16="http://schemas.microsoft.com/office/drawing/2014/main" id="{63A1ABD4-1202-430A-8DBB-685701744F86}"/>
                </a:ext>
              </a:extLst>
            </p:cNvPr>
            <p:cNvPicPr>
              <a:picLocks/>
            </p:cNvPicPr>
            <p:nvPr/>
          </p:nvPicPr>
          <p:blipFill>
            <a:blip r:embed="rId3"/>
            <a:stretch>
              <a:fillRect/>
            </a:stretch>
          </p:blipFill>
          <p:spPr>
            <a:xfrm>
              <a:off x="7914116" y="4386839"/>
              <a:ext cx="248978" cy="276908"/>
            </a:xfrm>
            <a:prstGeom prst="rect">
              <a:avLst/>
            </a:prstGeom>
          </p:spPr>
        </p:pic>
        <p:pic>
          <p:nvPicPr>
            <p:cNvPr id="121" name="Picture 120">
              <a:extLst>
                <a:ext uri="{FF2B5EF4-FFF2-40B4-BE49-F238E27FC236}">
                  <a16:creationId xmlns:a16="http://schemas.microsoft.com/office/drawing/2014/main" id="{0B079114-6920-4C75-8F12-29A5B13CEF57}"/>
                </a:ext>
              </a:extLst>
            </p:cNvPr>
            <p:cNvPicPr>
              <a:picLocks/>
            </p:cNvPicPr>
            <p:nvPr/>
          </p:nvPicPr>
          <p:blipFill>
            <a:blip r:embed="rId3"/>
            <a:stretch>
              <a:fillRect/>
            </a:stretch>
          </p:blipFill>
          <p:spPr>
            <a:xfrm>
              <a:off x="7914116" y="4841657"/>
              <a:ext cx="248978" cy="276908"/>
            </a:xfrm>
            <a:prstGeom prst="rect">
              <a:avLst/>
            </a:prstGeom>
          </p:spPr>
        </p:pic>
      </p:grpSp>
      <p:sp>
        <p:nvSpPr>
          <p:cNvPr id="84" name="TextBox 83">
            <a:extLst>
              <a:ext uri="{FF2B5EF4-FFF2-40B4-BE49-F238E27FC236}">
                <a16:creationId xmlns:a16="http://schemas.microsoft.com/office/drawing/2014/main" id="{96D84E28-6AC1-03A8-8F89-D778123FFD20}"/>
              </a:ext>
            </a:extLst>
          </p:cNvPr>
          <p:cNvSpPr txBox="1"/>
          <p:nvPr/>
        </p:nvSpPr>
        <p:spPr>
          <a:xfrm>
            <a:off x="336436" y="3266072"/>
            <a:ext cx="9131974" cy="1988237"/>
          </a:xfrm>
          <a:prstGeom prst="rect">
            <a:avLst/>
          </a:prstGeom>
          <a:noFill/>
        </p:spPr>
        <p:txBody>
          <a:bodyPr wrap="square" rtlCol="0">
            <a:spAutoFit/>
          </a:bodyPr>
          <a:lstStyle/>
          <a:p>
            <a:pPr marL="457200" indent="-457200">
              <a:buFont typeface="+mj-lt"/>
              <a:buAutoNum type="alphaLcParenR"/>
            </a:pPr>
            <a:r>
              <a:rPr lang="en-GB" sz="2200" dirty="0">
                <a:solidFill>
                  <a:srgbClr val="585858"/>
                </a:solidFill>
                <a:cs typeface="Arial" panose="020B0604020202020204" pitchFamily="34" charset="0"/>
              </a:rPr>
              <a:t>What do you think the </a:t>
            </a:r>
            <a:r>
              <a:rPr lang="en-GB" sz="2200" b="1" dirty="0">
                <a:solidFill>
                  <a:srgbClr val="585858"/>
                </a:solidFill>
                <a:cs typeface="Arial" panose="020B0604020202020204" pitchFamily="34" charset="0"/>
              </a:rPr>
              <a:t>second</a:t>
            </a:r>
            <a:r>
              <a:rPr lang="en-GB" sz="2200" dirty="0">
                <a:solidFill>
                  <a:srgbClr val="585858"/>
                </a:solidFill>
                <a:cs typeface="Arial" panose="020B0604020202020204" pitchFamily="34" charset="0"/>
              </a:rPr>
              <a:t> pattern in the sequence could have looked like?</a:t>
            </a:r>
          </a:p>
          <a:p>
            <a:pPr marL="457200" indent="-457200">
              <a:buFont typeface="+mj-lt"/>
              <a:buAutoNum type="alphaLcParenR"/>
            </a:pPr>
            <a:r>
              <a:rPr lang="en-GB" sz="2200" dirty="0">
                <a:solidFill>
                  <a:srgbClr val="585858"/>
                </a:solidFill>
                <a:cs typeface="Arial" panose="020B0604020202020204" pitchFamily="34" charset="0"/>
              </a:rPr>
              <a:t>Using your rule, what would the </a:t>
            </a:r>
            <a:r>
              <a:rPr lang="en-GB" sz="2200" b="1" dirty="0">
                <a:solidFill>
                  <a:srgbClr val="585858"/>
                </a:solidFill>
                <a:cs typeface="Arial" panose="020B0604020202020204" pitchFamily="34" charset="0"/>
              </a:rPr>
              <a:t>next</a:t>
            </a:r>
            <a:r>
              <a:rPr lang="en-GB" sz="2200" dirty="0">
                <a:solidFill>
                  <a:srgbClr val="585858"/>
                </a:solidFill>
                <a:cs typeface="Arial" panose="020B0604020202020204" pitchFamily="34" charset="0"/>
              </a:rPr>
              <a:t> pattern in the sequence be?</a:t>
            </a:r>
          </a:p>
          <a:p>
            <a:pPr marL="457200" indent="-457200">
              <a:buFont typeface="+mj-lt"/>
              <a:buAutoNum type="alphaLcParenR"/>
            </a:pPr>
            <a:r>
              <a:rPr lang="en-GB" sz="2200" dirty="0">
                <a:solidFill>
                  <a:srgbClr val="585858"/>
                </a:solidFill>
                <a:cs typeface="Arial" panose="020B0604020202020204" pitchFamily="34" charset="0"/>
              </a:rPr>
              <a:t>Using your rule, how many dots would there be in the </a:t>
            </a:r>
            <a:r>
              <a:rPr lang="en-GB" sz="2200" b="1" dirty="0">
                <a:solidFill>
                  <a:srgbClr val="585858"/>
                </a:solidFill>
                <a:cs typeface="Arial" panose="020B0604020202020204" pitchFamily="34" charset="0"/>
              </a:rPr>
              <a:t>tenth</a:t>
            </a:r>
            <a:r>
              <a:rPr lang="en-GB" sz="2200" dirty="0">
                <a:solidFill>
                  <a:srgbClr val="585858"/>
                </a:solidFill>
                <a:cs typeface="Arial" panose="020B0604020202020204" pitchFamily="34" charset="0"/>
              </a:rPr>
              <a:t> pattern?</a:t>
            </a:r>
          </a:p>
          <a:p>
            <a:pPr marL="457200" indent="-457200">
              <a:buFont typeface="+mj-lt"/>
              <a:buAutoNum type="alphaLcParenR"/>
            </a:pPr>
            <a:r>
              <a:rPr lang="en-GB" sz="2200" dirty="0">
                <a:solidFill>
                  <a:srgbClr val="585858"/>
                </a:solidFill>
                <a:cs typeface="Arial" panose="020B0604020202020204" pitchFamily="34" charset="0"/>
              </a:rPr>
              <a:t>Is there more than one possible answer?</a:t>
            </a:r>
          </a:p>
        </p:txBody>
      </p:sp>
      <p:sp>
        <p:nvSpPr>
          <p:cNvPr id="142" name="TextBox 141">
            <a:extLst>
              <a:ext uri="{FF2B5EF4-FFF2-40B4-BE49-F238E27FC236}">
                <a16:creationId xmlns:a16="http://schemas.microsoft.com/office/drawing/2014/main" id="{2297E6D0-95D8-AC2C-708D-7F6FBBD3609E}"/>
              </a:ext>
            </a:extLst>
          </p:cNvPr>
          <p:cNvSpPr txBox="1"/>
          <p:nvPr/>
        </p:nvSpPr>
        <p:spPr>
          <a:xfrm>
            <a:off x="1341624" y="5410898"/>
            <a:ext cx="8126786" cy="1107996"/>
          </a:xfrm>
          <a:prstGeom prst="rect">
            <a:avLst/>
          </a:prstGeom>
          <a:noFill/>
        </p:spPr>
        <p:txBody>
          <a:bodyPr wrap="square">
            <a:spAutoFit/>
          </a:bodyPr>
          <a:lstStyle/>
          <a:p>
            <a:pPr>
              <a:buNone/>
            </a:pPr>
            <a:r>
              <a:rPr lang="en-GB" sz="2200" dirty="0">
                <a:solidFill>
                  <a:srgbClr val="585858"/>
                </a:solidFill>
                <a:cs typeface="Arial" panose="020B0604020202020204" pitchFamily="34" charset="0"/>
              </a:rPr>
              <a:t>Iman has 27 dots in her answer to part b. Gaia has 16 dots in her answer to part b. What might their rules be? How many more dots will Iman have than Gaia in their </a:t>
            </a:r>
            <a:r>
              <a:rPr lang="en-GB" sz="2200" b="1" dirty="0">
                <a:solidFill>
                  <a:srgbClr val="585858"/>
                </a:solidFill>
                <a:cs typeface="Arial" panose="020B0604020202020204" pitchFamily="34" charset="0"/>
              </a:rPr>
              <a:t>fifth</a:t>
            </a:r>
            <a:r>
              <a:rPr lang="en-GB" sz="2200" dirty="0">
                <a:solidFill>
                  <a:srgbClr val="585858"/>
                </a:solidFill>
                <a:cs typeface="Arial" panose="020B0604020202020204" pitchFamily="34" charset="0"/>
              </a:rPr>
              <a:t> patterns?</a:t>
            </a:r>
          </a:p>
        </p:txBody>
      </p:sp>
    </p:spTree>
    <p:extLst>
      <p:ext uri="{BB962C8B-B14F-4D97-AF65-F5344CB8AC3E}">
        <p14:creationId xmlns:p14="http://schemas.microsoft.com/office/powerpoint/2010/main" val="7444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4" grpId="0" build="p"/>
      <p:bldP spid="1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C34D8D-B27C-15CD-4741-9D93A39716BA}"/>
              </a:ext>
            </a:extLst>
          </p:cNvPr>
          <p:cNvSpPr>
            <a:spLocks noGrp="1"/>
          </p:cNvSpPr>
          <p:nvPr>
            <p:ph type="body" sz="quarter" idx="11"/>
          </p:nvPr>
        </p:nvSpPr>
        <p:spPr/>
        <p:txBody>
          <a:bodyPr vert="horz" lIns="91440" tIns="45720" rIns="91440" bIns="45720" rtlCol="0" anchor="t">
            <a:normAutofit/>
          </a:bodyPr>
          <a:lstStyle/>
          <a:p>
            <a:r>
              <a:rPr lang="en-US" dirty="0">
                <a:latin typeface="Arial"/>
                <a:cs typeface="Arial"/>
              </a:rPr>
              <a:t>Checkpoint 11: Nine dots (animated solution)</a:t>
            </a:r>
            <a:endParaRPr lang="en-US" dirty="0">
              <a:cs typeface="Arial"/>
            </a:endParaRPr>
          </a:p>
        </p:txBody>
      </p:sp>
      <p:sp>
        <p:nvSpPr>
          <p:cNvPr id="3" name="TextBox 2">
            <a:extLst>
              <a:ext uri="{FF2B5EF4-FFF2-40B4-BE49-F238E27FC236}">
                <a16:creationId xmlns:a16="http://schemas.microsoft.com/office/drawing/2014/main" id="{7A57AFBB-A613-B033-5EB0-3210737C685F}"/>
              </a:ext>
            </a:extLst>
          </p:cNvPr>
          <p:cNvSpPr txBox="1"/>
          <p:nvPr/>
        </p:nvSpPr>
        <p:spPr>
          <a:xfrm>
            <a:off x="3031522" y="1229895"/>
            <a:ext cx="1519968" cy="837152"/>
          </a:xfrm>
          <a:prstGeom prst="rect">
            <a:avLst/>
          </a:prstGeom>
          <a:noFill/>
        </p:spPr>
        <p:txBody>
          <a:bodyPr wrap="none" rtlCol="0">
            <a:spAutoFit/>
          </a:bodyPr>
          <a:lstStyle/>
          <a:p>
            <a:pPr>
              <a:buNone/>
            </a:pPr>
            <a:r>
              <a:rPr lang="en-GB" sz="2200" dirty="0"/>
              <a:t>Columns</a:t>
            </a:r>
          </a:p>
          <a:p>
            <a:pPr>
              <a:buNone/>
            </a:pPr>
            <a:r>
              <a:rPr lang="en-GB" sz="2200" dirty="0"/>
              <a:t>(3, 6, 9 …)</a:t>
            </a:r>
          </a:p>
        </p:txBody>
      </p:sp>
      <p:sp>
        <p:nvSpPr>
          <p:cNvPr id="88" name="TextBox 87">
            <a:extLst>
              <a:ext uri="{FF2B5EF4-FFF2-40B4-BE49-F238E27FC236}">
                <a16:creationId xmlns:a16="http://schemas.microsoft.com/office/drawing/2014/main" id="{8448F27B-416F-29E9-CD3E-D80C10F2F5CD}"/>
              </a:ext>
            </a:extLst>
          </p:cNvPr>
          <p:cNvSpPr txBox="1"/>
          <p:nvPr/>
        </p:nvSpPr>
        <p:spPr>
          <a:xfrm>
            <a:off x="3034466" y="3290496"/>
            <a:ext cx="1519968" cy="837152"/>
          </a:xfrm>
          <a:prstGeom prst="rect">
            <a:avLst/>
          </a:prstGeom>
          <a:noFill/>
        </p:spPr>
        <p:txBody>
          <a:bodyPr wrap="none" rtlCol="0">
            <a:spAutoFit/>
          </a:bodyPr>
          <a:lstStyle/>
          <a:p>
            <a:pPr>
              <a:buNone/>
            </a:pPr>
            <a:r>
              <a:rPr lang="en-GB" sz="2200" dirty="0"/>
              <a:t>Rows</a:t>
            </a:r>
          </a:p>
          <a:p>
            <a:pPr>
              <a:buNone/>
            </a:pPr>
            <a:r>
              <a:rPr lang="en-GB" sz="2200" dirty="0"/>
              <a:t>(3, 6, 9 …)</a:t>
            </a:r>
          </a:p>
        </p:txBody>
      </p:sp>
      <p:sp>
        <p:nvSpPr>
          <p:cNvPr id="89" name="TextBox 88">
            <a:extLst>
              <a:ext uri="{FF2B5EF4-FFF2-40B4-BE49-F238E27FC236}">
                <a16:creationId xmlns:a16="http://schemas.microsoft.com/office/drawing/2014/main" id="{3CC2A3E2-7605-11AF-59AE-9383A9BC967F}"/>
              </a:ext>
            </a:extLst>
          </p:cNvPr>
          <p:cNvSpPr txBox="1"/>
          <p:nvPr/>
        </p:nvSpPr>
        <p:spPr>
          <a:xfrm>
            <a:off x="3001508" y="5087108"/>
            <a:ext cx="1519968" cy="837152"/>
          </a:xfrm>
          <a:prstGeom prst="rect">
            <a:avLst/>
          </a:prstGeom>
          <a:noFill/>
        </p:spPr>
        <p:txBody>
          <a:bodyPr wrap="none" rtlCol="0">
            <a:spAutoFit/>
          </a:bodyPr>
          <a:lstStyle/>
          <a:p>
            <a:pPr>
              <a:buNone/>
            </a:pPr>
            <a:r>
              <a:rPr lang="en-GB" sz="2200" dirty="0"/>
              <a:t>Squares</a:t>
            </a:r>
          </a:p>
          <a:p>
            <a:pPr>
              <a:buNone/>
            </a:pPr>
            <a:r>
              <a:rPr lang="en-GB" sz="2200" dirty="0"/>
              <a:t>(1, 4, 9 …)</a:t>
            </a:r>
          </a:p>
        </p:txBody>
      </p:sp>
      <p:grpSp>
        <p:nvGrpSpPr>
          <p:cNvPr id="23" name="Group 22">
            <a:extLst>
              <a:ext uri="{FF2B5EF4-FFF2-40B4-BE49-F238E27FC236}">
                <a16:creationId xmlns:a16="http://schemas.microsoft.com/office/drawing/2014/main" id="{DFA9F1FC-68D8-E3CC-CFD2-95D9C2DC0F20}"/>
              </a:ext>
            </a:extLst>
          </p:cNvPr>
          <p:cNvGrpSpPr/>
          <p:nvPr/>
        </p:nvGrpSpPr>
        <p:grpSpPr>
          <a:xfrm>
            <a:off x="295192" y="1212952"/>
            <a:ext cx="2285338" cy="5238357"/>
            <a:chOff x="295192" y="1212952"/>
            <a:chExt cx="2285338" cy="5238357"/>
          </a:xfrm>
        </p:grpSpPr>
        <p:sp>
          <p:nvSpPr>
            <p:cNvPr id="24" name="TextBox 23">
              <a:extLst>
                <a:ext uri="{FF2B5EF4-FFF2-40B4-BE49-F238E27FC236}">
                  <a16:creationId xmlns:a16="http://schemas.microsoft.com/office/drawing/2014/main" id="{EB1824BF-1C98-471E-9503-3C4ADC237788}"/>
                </a:ext>
              </a:extLst>
            </p:cNvPr>
            <p:cNvSpPr txBox="1"/>
            <p:nvPr/>
          </p:nvSpPr>
          <p:spPr>
            <a:xfrm>
              <a:off x="295192" y="1212952"/>
              <a:ext cx="2285338" cy="5238357"/>
            </a:xfrm>
            <a:prstGeom prst="rect">
              <a:avLst/>
            </a:prstGeom>
            <a:noFill/>
          </p:spPr>
          <p:txBody>
            <a:bodyPr wrap="square" lIns="91440" tIns="45720" rIns="91440" bIns="45720" rtlCol="0" anchor="t">
              <a:spAutoFit/>
            </a:bodyPr>
            <a:lstStyle/>
            <a:p>
              <a:pPr>
                <a:buNone/>
              </a:pPr>
              <a:r>
                <a:rPr lang="en-GB" sz="2200" dirty="0">
                  <a:solidFill>
                    <a:srgbClr val="585858"/>
                  </a:solidFill>
                  <a:latin typeface="Arial"/>
                  <a:cs typeface="Arial"/>
                </a:rPr>
                <a:t>These nine dots represent the third pattern in a sequence.</a:t>
              </a:r>
            </a:p>
            <a:p>
              <a:pPr>
                <a:buNone/>
              </a:pPr>
              <a:endParaRPr lang="en-GB" sz="2200" dirty="0">
                <a:solidFill>
                  <a:srgbClr val="585858"/>
                </a:solidFill>
                <a:cs typeface="Arial" panose="020B0604020202020204" pitchFamily="34" charset="0"/>
              </a:endParaRPr>
            </a:p>
            <a:p>
              <a:pPr>
                <a:buNone/>
              </a:pPr>
              <a:endParaRPr lang="en-GB" sz="2200" dirty="0">
                <a:solidFill>
                  <a:srgbClr val="585858"/>
                </a:solidFill>
                <a:latin typeface="Arial"/>
                <a:cs typeface="Arial"/>
              </a:endParaRPr>
            </a:p>
            <a:p>
              <a:pPr>
                <a:buNone/>
              </a:pPr>
              <a:endParaRPr lang="en-GB" sz="2200" dirty="0">
                <a:solidFill>
                  <a:srgbClr val="585858"/>
                </a:solidFill>
                <a:latin typeface="Arial"/>
                <a:cs typeface="Arial"/>
              </a:endParaRPr>
            </a:p>
            <a:p>
              <a:pPr>
                <a:buNone/>
              </a:pPr>
              <a:endParaRPr lang="en-GB" sz="2200" dirty="0">
                <a:solidFill>
                  <a:srgbClr val="585858"/>
                </a:solidFill>
                <a:latin typeface="Arial"/>
                <a:cs typeface="Arial"/>
              </a:endParaRPr>
            </a:p>
            <a:p>
              <a:pPr>
                <a:buNone/>
              </a:pPr>
              <a:endParaRPr lang="en-GB" sz="2200" dirty="0">
                <a:solidFill>
                  <a:srgbClr val="585858"/>
                </a:solidFill>
                <a:latin typeface="Arial"/>
                <a:cs typeface="Arial"/>
              </a:endParaRPr>
            </a:p>
            <a:p>
              <a:pPr>
                <a:buNone/>
              </a:pPr>
              <a:r>
                <a:rPr lang="en-GB" sz="2200" dirty="0">
                  <a:solidFill>
                    <a:srgbClr val="585858"/>
                  </a:solidFill>
                  <a:latin typeface="Arial"/>
                  <a:cs typeface="Arial"/>
                </a:rPr>
                <a:t>Three possible previous patterns are shown; there are many others.</a:t>
              </a:r>
              <a:endParaRPr lang="en-GB" sz="2200" dirty="0">
                <a:solidFill>
                  <a:srgbClr val="585858"/>
                </a:solidFill>
                <a:cs typeface="Arial" panose="020B0604020202020204" pitchFamily="34" charset="0"/>
              </a:endParaRPr>
            </a:p>
          </p:txBody>
        </p:sp>
        <p:grpSp>
          <p:nvGrpSpPr>
            <p:cNvPr id="4" name="Group 3">
              <a:extLst>
                <a:ext uri="{FF2B5EF4-FFF2-40B4-BE49-F238E27FC236}">
                  <a16:creationId xmlns:a16="http://schemas.microsoft.com/office/drawing/2014/main" id="{786CA615-589F-EEC9-7CA2-B94E6B1C978B}"/>
                </a:ext>
              </a:extLst>
            </p:cNvPr>
            <p:cNvGrpSpPr/>
            <p:nvPr/>
          </p:nvGrpSpPr>
          <p:grpSpPr>
            <a:xfrm>
              <a:off x="389999" y="2881534"/>
              <a:ext cx="1511255" cy="1375900"/>
              <a:chOff x="7001768" y="3942646"/>
              <a:chExt cx="1161326" cy="1175920"/>
            </a:xfrm>
          </p:grpSpPr>
          <p:pic>
            <p:nvPicPr>
              <p:cNvPr id="6" name="Picture 5">
                <a:extLst>
                  <a:ext uri="{FF2B5EF4-FFF2-40B4-BE49-F238E27FC236}">
                    <a16:creationId xmlns:a16="http://schemas.microsoft.com/office/drawing/2014/main" id="{100FFAB9-210A-041D-7596-CEE6239CF8BA}"/>
                  </a:ext>
                </a:extLst>
              </p:cNvPr>
              <p:cNvPicPr>
                <a:picLocks/>
              </p:cNvPicPr>
              <p:nvPr/>
            </p:nvPicPr>
            <p:blipFill>
              <a:blip r:embed="rId3"/>
              <a:stretch>
                <a:fillRect/>
              </a:stretch>
            </p:blipFill>
            <p:spPr>
              <a:xfrm>
                <a:off x="7457942" y="3942646"/>
                <a:ext cx="248978" cy="276908"/>
              </a:xfrm>
              <a:prstGeom prst="rect">
                <a:avLst/>
              </a:prstGeom>
            </p:spPr>
          </p:pic>
          <p:pic>
            <p:nvPicPr>
              <p:cNvPr id="9" name="Picture 8">
                <a:extLst>
                  <a:ext uri="{FF2B5EF4-FFF2-40B4-BE49-F238E27FC236}">
                    <a16:creationId xmlns:a16="http://schemas.microsoft.com/office/drawing/2014/main" id="{0755D82E-D3EC-A9DD-A9BC-5AE4676E60FB}"/>
                  </a:ext>
                </a:extLst>
              </p:cNvPr>
              <p:cNvPicPr>
                <a:picLocks/>
              </p:cNvPicPr>
              <p:nvPr/>
            </p:nvPicPr>
            <p:blipFill>
              <a:blip r:embed="rId3"/>
              <a:stretch>
                <a:fillRect/>
              </a:stretch>
            </p:blipFill>
            <p:spPr>
              <a:xfrm>
                <a:off x="7001768" y="4392152"/>
                <a:ext cx="248978" cy="276908"/>
              </a:xfrm>
              <a:prstGeom prst="rect">
                <a:avLst/>
              </a:prstGeom>
            </p:spPr>
          </p:pic>
          <p:pic>
            <p:nvPicPr>
              <p:cNvPr id="10" name="Picture 9">
                <a:extLst>
                  <a:ext uri="{FF2B5EF4-FFF2-40B4-BE49-F238E27FC236}">
                    <a16:creationId xmlns:a16="http://schemas.microsoft.com/office/drawing/2014/main" id="{8BF34429-6BCC-8BCC-CCC0-FCCCED99BC57}"/>
                  </a:ext>
                </a:extLst>
              </p:cNvPr>
              <p:cNvPicPr>
                <a:picLocks/>
              </p:cNvPicPr>
              <p:nvPr/>
            </p:nvPicPr>
            <p:blipFill>
              <a:blip r:embed="rId3"/>
              <a:stretch>
                <a:fillRect/>
              </a:stretch>
            </p:blipFill>
            <p:spPr>
              <a:xfrm>
                <a:off x="7457942" y="4394560"/>
                <a:ext cx="248978" cy="276908"/>
              </a:xfrm>
              <a:prstGeom prst="rect">
                <a:avLst/>
              </a:prstGeom>
            </p:spPr>
          </p:pic>
          <p:pic>
            <p:nvPicPr>
              <p:cNvPr id="11" name="Picture 10">
                <a:extLst>
                  <a:ext uri="{FF2B5EF4-FFF2-40B4-BE49-F238E27FC236}">
                    <a16:creationId xmlns:a16="http://schemas.microsoft.com/office/drawing/2014/main" id="{9E48D459-61D3-D70F-6F57-5F11C4FC6A52}"/>
                  </a:ext>
                </a:extLst>
              </p:cNvPr>
              <p:cNvPicPr>
                <a:picLocks/>
              </p:cNvPicPr>
              <p:nvPr/>
            </p:nvPicPr>
            <p:blipFill>
              <a:blip r:embed="rId3"/>
              <a:stretch>
                <a:fillRect/>
              </a:stretch>
            </p:blipFill>
            <p:spPr>
              <a:xfrm>
                <a:off x="7457942" y="4841657"/>
                <a:ext cx="248978" cy="276908"/>
              </a:xfrm>
              <a:prstGeom prst="rect">
                <a:avLst/>
              </a:prstGeom>
            </p:spPr>
          </p:pic>
          <p:pic>
            <p:nvPicPr>
              <p:cNvPr id="13" name="Picture 12">
                <a:extLst>
                  <a:ext uri="{FF2B5EF4-FFF2-40B4-BE49-F238E27FC236}">
                    <a16:creationId xmlns:a16="http://schemas.microsoft.com/office/drawing/2014/main" id="{B7D167BA-173F-94AA-0930-F23AF4AFFC61}"/>
                  </a:ext>
                </a:extLst>
              </p:cNvPr>
              <p:cNvPicPr>
                <a:picLocks/>
              </p:cNvPicPr>
              <p:nvPr/>
            </p:nvPicPr>
            <p:blipFill>
              <a:blip r:embed="rId3"/>
              <a:stretch>
                <a:fillRect/>
              </a:stretch>
            </p:blipFill>
            <p:spPr>
              <a:xfrm>
                <a:off x="7001768" y="4841658"/>
                <a:ext cx="248978" cy="276908"/>
              </a:xfrm>
              <a:prstGeom prst="rect">
                <a:avLst/>
              </a:prstGeom>
            </p:spPr>
          </p:pic>
          <p:pic>
            <p:nvPicPr>
              <p:cNvPr id="14" name="Picture 13">
                <a:extLst>
                  <a:ext uri="{FF2B5EF4-FFF2-40B4-BE49-F238E27FC236}">
                    <a16:creationId xmlns:a16="http://schemas.microsoft.com/office/drawing/2014/main" id="{401A7989-FB0D-8C8F-00B7-14BE76A9DFDA}"/>
                  </a:ext>
                </a:extLst>
              </p:cNvPr>
              <p:cNvPicPr>
                <a:picLocks/>
              </p:cNvPicPr>
              <p:nvPr/>
            </p:nvPicPr>
            <p:blipFill>
              <a:blip r:embed="rId3"/>
              <a:stretch>
                <a:fillRect/>
              </a:stretch>
            </p:blipFill>
            <p:spPr>
              <a:xfrm>
                <a:off x="7001768" y="3942646"/>
                <a:ext cx="248978" cy="276908"/>
              </a:xfrm>
              <a:prstGeom prst="rect">
                <a:avLst/>
              </a:prstGeom>
            </p:spPr>
          </p:pic>
          <p:pic>
            <p:nvPicPr>
              <p:cNvPr id="18" name="Picture 17">
                <a:extLst>
                  <a:ext uri="{FF2B5EF4-FFF2-40B4-BE49-F238E27FC236}">
                    <a16:creationId xmlns:a16="http://schemas.microsoft.com/office/drawing/2014/main" id="{DD9FAC19-AAC6-6171-2535-CD501B0BD7B0}"/>
                  </a:ext>
                </a:extLst>
              </p:cNvPr>
              <p:cNvPicPr>
                <a:picLocks/>
              </p:cNvPicPr>
              <p:nvPr/>
            </p:nvPicPr>
            <p:blipFill>
              <a:blip r:embed="rId3"/>
              <a:stretch>
                <a:fillRect/>
              </a:stretch>
            </p:blipFill>
            <p:spPr>
              <a:xfrm>
                <a:off x="7914116" y="3942646"/>
                <a:ext cx="248978" cy="276908"/>
              </a:xfrm>
              <a:prstGeom prst="rect">
                <a:avLst/>
              </a:prstGeom>
            </p:spPr>
          </p:pic>
          <p:pic>
            <p:nvPicPr>
              <p:cNvPr id="20" name="Picture 19">
                <a:extLst>
                  <a:ext uri="{FF2B5EF4-FFF2-40B4-BE49-F238E27FC236}">
                    <a16:creationId xmlns:a16="http://schemas.microsoft.com/office/drawing/2014/main" id="{747D294C-7EB7-C965-EFD8-3E50DD34F4F3}"/>
                  </a:ext>
                </a:extLst>
              </p:cNvPr>
              <p:cNvPicPr>
                <a:picLocks/>
              </p:cNvPicPr>
              <p:nvPr/>
            </p:nvPicPr>
            <p:blipFill>
              <a:blip r:embed="rId3"/>
              <a:stretch>
                <a:fillRect/>
              </a:stretch>
            </p:blipFill>
            <p:spPr>
              <a:xfrm>
                <a:off x="7914116" y="4386839"/>
                <a:ext cx="248978" cy="276908"/>
              </a:xfrm>
              <a:prstGeom prst="rect">
                <a:avLst/>
              </a:prstGeom>
            </p:spPr>
          </p:pic>
          <p:pic>
            <p:nvPicPr>
              <p:cNvPr id="22" name="Picture 21">
                <a:extLst>
                  <a:ext uri="{FF2B5EF4-FFF2-40B4-BE49-F238E27FC236}">
                    <a16:creationId xmlns:a16="http://schemas.microsoft.com/office/drawing/2014/main" id="{C4BCB497-061A-94BB-9AB7-C59FA48F22AB}"/>
                  </a:ext>
                </a:extLst>
              </p:cNvPr>
              <p:cNvPicPr>
                <a:picLocks/>
              </p:cNvPicPr>
              <p:nvPr/>
            </p:nvPicPr>
            <p:blipFill>
              <a:blip r:embed="rId3"/>
              <a:stretch>
                <a:fillRect/>
              </a:stretch>
            </p:blipFill>
            <p:spPr>
              <a:xfrm>
                <a:off x="7914116" y="4841657"/>
                <a:ext cx="248978" cy="276908"/>
              </a:xfrm>
              <a:prstGeom prst="rect">
                <a:avLst/>
              </a:prstGeom>
            </p:spPr>
          </p:pic>
        </p:grpSp>
      </p:grpSp>
      <p:grpSp>
        <p:nvGrpSpPr>
          <p:cNvPr id="25" name="Group 24">
            <a:extLst>
              <a:ext uri="{FF2B5EF4-FFF2-40B4-BE49-F238E27FC236}">
                <a16:creationId xmlns:a16="http://schemas.microsoft.com/office/drawing/2014/main" id="{D9BBBC8C-DBAB-234A-0138-418CA83CF2A5}"/>
              </a:ext>
            </a:extLst>
          </p:cNvPr>
          <p:cNvGrpSpPr/>
          <p:nvPr/>
        </p:nvGrpSpPr>
        <p:grpSpPr>
          <a:xfrm>
            <a:off x="10178632" y="1223760"/>
            <a:ext cx="1511255" cy="1375900"/>
            <a:chOff x="7001768" y="3942646"/>
            <a:chExt cx="1161326" cy="1175920"/>
          </a:xfrm>
        </p:grpSpPr>
        <p:pic>
          <p:nvPicPr>
            <p:cNvPr id="26" name="Picture 25">
              <a:extLst>
                <a:ext uri="{FF2B5EF4-FFF2-40B4-BE49-F238E27FC236}">
                  <a16:creationId xmlns:a16="http://schemas.microsoft.com/office/drawing/2014/main" id="{AFAECE00-D34C-CE76-1588-5B42CBAAAB41}"/>
                </a:ext>
              </a:extLst>
            </p:cNvPr>
            <p:cNvPicPr>
              <a:picLocks/>
            </p:cNvPicPr>
            <p:nvPr/>
          </p:nvPicPr>
          <p:blipFill>
            <a:blip r:embed="rId3"/>
            <a:stretch>
              <a:fillRect/>
            </a:stretch>
          </p:blipFill>
          <p:spPr>
            <a:xfrm>
              <a:off x="7457942" y="3942646"/>
              <a:ext cx="248978" cy="276908"/>
            </a:xfrm>
            <a:prstGeom prst="rect">
              <a:avLst/>
            </a:prstGeom>
          </p:spPr>
        </p:pic>
        <p:pic>
          <p:nvPicPr>
            <p:cNvPr id="29" name="Picture 28">
              <a:extLst>
                <a:ext uri="{FF2B5EF4-FFF2-40B4-BE49-F238E27FC236}">
                  <a16:creationId xmlns:a16="http://schemas.microsoft.com/office/drawing/2014/main" id="{910C5684-ED80-5482-116B-221850333863}"/>
                </a:ext>
              </a:extLst>
            </p:cNvPr>
            <p:cNvPicPr>
              <a:picLocks/>
            </p:cNvPicPr>
            <p:nvPr/>
          </p:nvPicPr>
          <p:blipFill>
            <a:blip r:embed="rId3"/>
            <a:stretch>
              <a:fillRect/>
            </a:stretch>
          </p:blipFill>
          <p:spPr>
            <a:xfrm>
              <a:off x="7001768" y="4392152"/>
              <a:ext cx="248978" cy="276908"/>
            </a:xfrm>
            <a:prstGeom prst="rect">
              <a:avLst/>
            </a:prstGeom>
          </p:spPr>
        </p:pic>
        <p:pic>
          <p:nvPicPr>
            <p:cNvPr id="30" name="Picture 29">
              <a:extLst>
                <a:ext uri="{FF2B5EF4-FFF2-40B4-BE49-F238E27FC236}">
                  <a16:creationId xmlns:a16="http://schemas.microsoft.com/office/drawing/2014/main" id="{9D05D941-80D3-9325-F406-500B95EE19E0}"/>
                </a:ext>
              </a:extLst>
            </p:cNvPr>
            <p:cNvPicPr>
              <a:picLocks/>
            </p:cNvPicPr>
            <p:nvPr/>
          </p:nvPicPr>
          <p:blipFill>
            <a:blip r:embed="rId3"/>
            <a:stretch>
              <a:fillRect/>
            </a:stretch>
          </p:blipFill>
          <p:spPr>
            <a:xfrm>
              <a:off x="7457942" y="4394560"/>
              <a:ext cx="248978" cy="276908"/>
            </a:xfrm>
            <a:prstGeom prst="rect">
              <a:avLst/>
            </a:prstGeom>
          </p:spPr>
        </p:pic>
        <p:pic>
          <p:nvPicPr>
            <p:cNvPr id="31" name="Picture 30">
              <a:extLst>
                <a:ext uri="{FF2B5EF4-FFF2-40B4-BE49-F238E27FC236}">
                  <a16:creationId xmlns:a16="http://schemas.microsoft.com/office/drawing/2014/main" id="{C331A795-729A-A2AE-E386-6EDC915CD372}"/>
                </a:ext>
              </a:extLst>
            </p:cNvPr>
            <p:cNvPicPr>
              <a:picLocks/>
            </p:cNvPicPr>
            <p:nvPr/>
          </p:nvPicPr>
          <p:blipFill>
            <a:blip r:embed="rId3"/>
            <a:stretch>
              <a:fillRect/>
            </a:stretch>
          </p:blipFill>
          <p:spPr>
            <a:xfrm>
              <a:off x="7457942" y="4841657"/>
              <a:ext cx="248978" cy="276908"/>
            </a:xfrm>
            <a:prstGeom prst="rect">
              <a:avLst/>
            </a:prstGeom>
          </p:spPr>
        </p:pic>
        <p:pic>
          <p:nvPicPr>
            <p:cNvPr id="42" name="Picture 41">
              <a:extLst>
                <a:ext uri="{FF2B5EF4-FFF2-40B4-BE49-F238E27FC236}">
                  <a16:creationId xmlns:a16="http://schemas.microsoft.com/office/drawing/2014/main" id="{969FA29F-8D4F-7A84-6177-435446213384}"/>
                </a:ext>
              </a:extLst>
            </p:cNvPr>
            <p:cNvPicPr>
              <a:picLocks/>
            </p:cNvPicPr>
            <p:nvPr/>
          </p:nvPicPr>
          <p:blipFill>
            <a:blip r:embed="rId3"/>
            <a:stretch>
              <a:fillRect/>
            </a:stretch>
          </p:blipFill>
          <p:spPr>
            <a:xfrm>
              <a:off x="7001768" y="4841658"/>
              <a:ext cx="248978" cy="276908"/>
            </a:xfrm>
            <a:prstGeom prst="rect">
              <a:avLst/>
            </a:prstGeom>
          </p:spPr>
        </p:pic>
        <p:pic>
          <p:nvPicPr>
            <p:cNvPr id="49" name="Picture 48">
              <a:extLst>
                <a:ext uri="{FF2B5EF4-FFF2-40B4-BE49-F238E27FC236}">
                  <a16:creationId xmlns:a16="http://schemas.microsoft.com/office/drawing/2014/main" id="{A6946810-3C6C-784C-879E-7B00F37B9080}"/>
                </a:ext>
              </a:extLst>
            </p:cNvPr>
            <p:cNvPicPr>
              <a:picLocks/>
            </p:cNvPicPr>
            <p:nvPr/>
          </p:nvPicPr>
          <p:blipFill>
            <a:blip r:embed="rId3"/>
            <a:stretch>
              <a:fillRect/>
            </a:stretch>
          </p:blipFill>
          <p:spPr>
            <a:xfrm>
              <a:off x="7001768" y="3942646"/>
              <a:ext cx="248978" cy="276908"/>
            </a:xfrm>
            <a:prstGeom prst="rect">
              <a:avLst/>
            </a:prstGeom>
          </p:spPr>
        </p:pic>
        <p:pic>
          <p:nvPicPr>
            <p:cNvPr id="50" name="Picture 49">
              <a:extLst>
                <a:ext uri="{FF2B5EF4-FFF2-40B4-BE49-F238E27FC236}">
                  <a16:creationId xmlns:a16="http://schemas.microsoft.com/office/drawing/2014/main" id="{708B2CF7-20E4-C820-4B0E-B2D10900B23B}"/>
                </a:ext>
              </a:extLst>
            </p:cNvPr>
            <p:cNvPicPr>
              <a:picLocks/>
            </p:cNvPicPr>
            <p:nvPr/>
          </p:nvPicPr>
          <p:blipFill>
            <a:blip r:embed="rId3"/>
            <a:stretch>
              <a:fillRect/>
            </a:stretch>
          </p:blipFill>
          <p:spPr>
            <a:xfrm>
              <a:off x="7914116" y="3942646"/>
              <a:ext cx="248978" cy="276908"/>
            </a:xfrm>
            <a:prstGeom prst="rect">
              <a:avLst/>
            </a:prstGeom>
          </p:spPr>
        </p:pic>
        <p:pic>
          <p:nvPicPr>
            <p:cNvPr id="51" name="Picture 50">
              <a:extLst>
                <a:ext uri="{FF2B5EF4-FFF2-40B4-BE49-F238E27FC236}">
                  <a16:creationId xmlns:a16="http://schemas.microsoft.com/office/drawing/2014/main" id="{90C5EF2A-0840-7AB3-BA6C-D46FEAD8F5E9}"/>
                </a:ext>
              </a:extLst>
            </p:cNvPr>
            <p:cNvPicPr>
              <a:picLocks/>
            </p:cNvPicPr>
            <p:nvPr/>
          </p:nvPicPr>
          <p:blipFill>
            <a:blip r:embed="rId3"/>
            <a:stretch>
              <a:fillRect/>
            </a:stretch>
          </p:blipFill>
          <p:spPr>
            <a:xfrm>
              <a:off x="7914116" y="4386839"/>
              <a:ext cx="248978" cy="276908"/>
            </a:xfrm>
            <a:prstGeom prst="rect">
              <a:avLst/>
            </a:prstGeom>
          </p:spPr>
        </p:pic>
        <p:pic>
          <p:nvPicPr>
            <p:cNvPr id="52" name="Picture 51">
              <a:extLst>
                <a:ext uri="{FF2B5EF4-FFF2-40B4-BE49-F238E27FC236}">
                  <a16:creationId xmlns:a16="http://schemas.microsoft.com/office/drawing/2014/main" id="{26CBEA91-4E10-82BB-1DA6-30B77A89D1A0}"/>
                </a:ext>
              </a:extLst>
            </p:cNvPr>
            <p:cNvPicPr>
              <a:picLocks/>
            </p:cNvPicPr>
            <p:nvPr/>
          </p:nvPicPr>
          <p:blipFill>
            <a:blip r:embed="rId3"/>
            <a:stretch>
              <a:fillRect/>
            </a:stretch>
          </p:blipFill>
          <p:spPr>
            <a:xfrm>
              <a:off x="7914116" y="4841657"/>
              <a:ext cx="248978" cy="276908"/>
            </a:xfrm>
            <a:prstGeom prst="rect">
              <a:avLst/>
            </a:prstGeom>
          </p:spPr>
        </p:pic>
      </p:grpSp>
      <p:grpSp>
        <p:nvGrpSpPr>
          <p:cNvPr id="53" name="Group 52">
            <a:extLst>
              <a:ext uri="{FF2B5EF4-FFF2-40B4-BE49-F238E27FC236}">
                <a16:creationId xmlns:a16="http://schemas.microsoft.com/office/drawing/2014/main" id="{1F4F609B-55DB-C50D-E0BA-20537059A4FC}"/>
              </a:ext>
            </a:extLst>
          </p:cNvPr>
          <p:cNvGrpSpPr/>
          <p:nvPr/>
        </p:nvGrpSpPr>
        <p:grpSpPr>
          <a:xfrm>
            <a:off x="10178632" y="3200993"/>
            <a:ext cx="1511255" cy="1375900"/>
            <a:chOff x="7001768" y="3942646"/>
            <a:chExt cx="1161326" cy="1175920"/>
          </a:xfrm>
        </p:grpSpPr>
        <p:pic>
          <p:nvPicPr>
            <p:cNvPr id="54" name="Picture 53">
              <a:extLst>
                <a:ext uri="{FF2B5EF4-FFF2-40B4-BE49-F238E27FC236}">
                  <a16:creationId xmlns:a16="http://schemas.microsoft.com/office/drawing/2014/main" id="{CAD972AB-49BA-418C-1CB5-1767A68E6CB7}"/>
                </a:ext>
              </a:extLst>
            </p:cNvPr>
            <p:cNvPicPr>
              <a:picLocks/>
            </p:cNvPicPr>
            <p:nvPr/>
          </p:nvPicPr>
          <p:blipFill>
            <a:blip r:embed="rId3"/>
            <a:stretch>
              <a:fillRect/>
            </a:stretch>
          </p:blipFill>
          <p:spPr>
            <a:xfrm>
              <a:off x="7457942" y="3942646"/>
              <a:ext cx="248978" cy="276908"/>
            </a:xfrm>
            <a:prstGeom prst="rect">
              <a:avLst/>
            </a:prstGeom>
          </p:spPr>
        </p:pic>
        <p:pic>
          <p:nvPicPr>
            <p:cNvPr id="56" name="Picture 55">
              <a:extLst>
                <a:ext uri="{FF2B5EF4-FFF2-40B4-BE49-F238E27FC236}">
                  <a16:creationId xmlns:a16="http://schemas.microsoft.com/office/drawing/2014/main" id="{2429108F-1C7D-9A96-854B-ABDEC84911CC}"/>
                </a:ext>
              </a:extLst>
            </p:cNvPr>
            <p:cNvPicPr>
              <a:picLocks/>
            </p:cNvPicPr>
            <p:nvPr/>
          </p:nvPicPr>
          <p:blipFill>
            <a:blip r:embed="rId3"/>
            <a:stretch>
              <a:fillRect/>
            </a:stretch>
          </p:blipFill>
          <p:spPr>
            <a:xfrm>
              <a:off x="7001768" y="4392152"/>
              <a:ext cx="248978" cy="276908"/>
            </a:xfrm>
            <a:prstGeom prst="rect">
              <a:avLst/>
            </a:prstGeom>
          </p:spPr>
        </p:pic>
        <p:pic>
          <p:nvPicPr>
            <p:cNvPr id="57" name="Picture 56">
              <a:extLst>
                <a:ext uri="{FF2B5EF4-FFF2-40B4-BE49-F238E27FC236}">
                  <a16:creationId xmlns:a16="http://schemas.microsoft.com/office/drawing/2014/main" id="{B68013B4-3008-FDEB-F90B-B2870DE730AD}"/>
                </a:ext>
              </a:extLst>
            </p:cNvPr>
            <p:cNvPicPr>
              <a:picLocks/>
            </p:cNvPicPr>
            <p:nvPr/>
          </p:nvPicPr>
          <p:blipFill>
            <a:blip r:embed="rId3"/>
            <a:stretch>
              <a:fillRect/>
            </a:stretch>
          </p:blipFill>
          <p:spPr>
            <a:xfrm>
              <a:off x="7457942" y="4394560"/>
              <a:ext cx="248978" cy="276908"/>
            </a:xfrm>
            <a:prstGeom prst="rect">
              <a:avLst/>
            </a:prstGeom>
          </p:spPr>
        </p:pic>
        <p:pic>
          <p:nvPicPr>
            <p:cNvPr id="60" name="Picture 59">
              <a:extLst>
                <a:ext uri="{FF2B5EF4-FFF2-40B4-BE49-F238E27FC236}">
                  <a16:creationId xmlns:a16="http://schemas.microsoft.com/office/drawing/2014/main" id="{0C64E6D1-17F5-5629-73E3-AB5FCBFA18FF}"/>
                </a:ext>
              </a:extLst>
            </p:cNvPr>
            <p:cNvPicPr>
              <a:picLocks/>
            </p:cNvPicPr>
            <p:nvPr/>
          </p:nvPicPr>
          <p:blipFill>
            <a:blip r:embed="rId3"/>
            <a:stretch>
              <a:fillRect/>
            </a:stretch>
          </p:blipFill>
          <p:spPr>
            <a:xfrm>
              <a:off x="7457942" y="4841657"/>
              <a:ext cx="248978" cy="276908"/>
            </a:xfrm>
            <a:prstGeom prst="rect">
              <a:avLst/>
            </a:prstGeom>
          </p:spPr>
        </p:pic>
        <p:pic>
          <p:nvPicPr>
            <p:cNvPr id="61" name="Picture 60">
              <a:extLst>
                <a:ext uri="{FF2B5EF4-FFF2-40B4-BE49-F238E27FC236}">
                  <a16:creationId xmlns:a16="http://schemas.microsoft.com/office/drawing/2014/main" id="{9922B5A6-19FF-2F0B-EFF8-1CAD5833EE09}"/>
                </a:ext>
              </a:extLst>
            </p:cNvPr>
            <p:cNvPicPr>
              <a:picLocks/>
            </p:cNvPicPr>
            <p:nvPr/>
          </p:nvPicPr>
          <p:blipFill>
            <a:blip r:embed="rId3"/>
            <a:stretch>
              <a:fillRect/>
            </a:stretch>
          </p:blipFill>
          <p:spPr>
            <a:xfrm>
              <a:off x="7001768" y="4841658"/>
              <a:ext cx="248978" cy="276908"/>
            </a:xfrm>
            <a:prstGeom prst="rect">
              <a:avLst/>
            </a:prstGeom>
          </p:spPr>
        </p:pic>
        <p:pic>
          <p:nvPicPr>
            <p:cNvPr id="62" name="Picture 61">
              <a:extLst>
                <a:ext uri="{FF2B5EF4-FFF2-40B4-BE49-F238E27FC236}">
                  <a16:creationId xmlns:a16="http://schemas.microsoft.com/office/drawing/2014/main" id="{E1AEF814-CF55-65B6-8BD7-C463C7DBB514}"/>
                </a:ext>
              </a:extLst>
            </p:cNvPr>
            <p:cNvPicPr>
              <a:picLocks/>
            </p:cNvPicPr>
            <p:nvPr/>
          </p:nvPicPr>
          <p:blipFill>
            <a:blip r:embed="rId3"/>
            <a:stretch>
              <a:fillRect/>
            </a:stretch>
          </p:blipFill>
          <p:spPr>
            <a:xfrm>
              <a:off x="7001768" y="3942646"/>
              <a:ext cx="248978" cy="276908"/>
            </a:xfrm>
            <a:prstGeom prst="rect">
              <a:avLst/>
            </a:prstGeom>
          </p:spPr>
        </p:pic>
        <p:pic>
          <p:nvPicPr>
            <p:cNvPr id="63" name="Picture 62">
              <a:extLst>
                <a:ext uri="{FF2B5EF4-FFF2-40B4-BE49-F238E27FC236}">
                  <a16:creationId xmlns:a16="http://schemas.microsoft.com/office/drawing/2014/main" id="{F1792072-1463-221E-B653-7E854E9353C7}"/>
                </a:ext>
              </a:extLst>
            </p:cNvPr>
            <p:cNvPicPr>
              <a:picLocks/>
            </p:cNvPicPr>
            <p:nvPr/>
          </p:nvPicPr>
          <p:blipFill>
            <a:blip r:embed="rId3"/>
            <a:stretch>
              <a:fillRect/>
            </a:stretch>
          </p:blipFill>
          <p:spPr>
            <a:xfrm>
              <a:off x="7914116" y="3942646"/>
              <a:ext cx="248978" cy="276908"/>
            </a:xfrm>
            <a:prstGeom prst="rect">
              <a:avLst/>
            </a:prstGeom>
          </p:spPr>
        </p:pic>
        <p:pic>
          <p:nvPicPr>
            <p:cNvPr id="90" name="Picture 89">
              <a:extLst>
                <a:ext uri="{FF2B5EF4-FFF2-40B4-BE49-F238E27FC236}">
                  <a16:creationId xmlns:a16="http://schemas.microsoft.com/office/drawing/2014/main" id="{7766172B-D443-5F9C-4600-F30CC63C861F}"/>
                </a:ext>
              </a:extLst>
            </p:cNvPr>
            <p:cNvPicPr>
              <a:picLocks/>
            </p:cNvPicPr>
            <p:nvPr/>
          </p:nvPicPr>
          <p:blipFill>
            <a:blip r:embed="rId3"/>
            <a:stretch>
              <a:fillRect/>
            </a:stretch>
          </p:blipFill>
          <p:spPr>
            <a:xfrm>
              <a:off x="7914116" y="4386839"/>
              <a:ext cx="248978" cy="276908"/>
            </a:xfrm>
            <a:prstGeom prst="rect">
              <a:avLst/>
            </a:prstGeom>
          </p:spPr>
        </p:pic>
        <p:pic>
          <p:nvPicPr>
            <p:cNvPr id="91" name="Picture 90">
              <a:extLst>
                <a:ext uri="{FF2B5EF4-FFF2-40B4-BE49-F238E27FC236}">
                  <a16:creationId xmlns:a16="http://schemas.microsoft.com/office/drawing/2014/main" id="{36E125EB-F038-5F57-3B75-248FB49ECC35}"/>
                </a:ext>
              </a:extLst>
            </p:cNvPr>
            <p:cNvPicPr>
              <a:picLocks/>
            </p:cNvPicPr>
            <p:nvPr/>
          </p:nvPicPr>
          <p:blipFill>
            <a:blip r:embed="rId3"/>
            <a:stretch>
              <a:fillRect/>
            </a:stretch>
          </p:blipFill>
          <p:spPr>
            <a:xfrm>
              <a:off x="7914116" y="4841657"/>
              <a:ext cx="248978" cy="276908"/>
            </a:xfrm>
            <a:prstGeom prst="rect">
              <a:avLst/>
            </a:prstGeom>
          </p:spPr>
        </p:pic>
      </p:grpSp>
      <p:grpSp>
        <p:nvGrpSpPr>
          <p:cNvPr id="93" name="Group 92">
            <a:extLst>
              <a:ext uri="{FF2B5EF4-FFF2-40B4-BE49-F238E27FC236}">
                <a16:creationId xmlns:a16="http://schemas.microsoft.com/office/drawing/2014/main" id="{5B6A883F-084B-1D4E-8161-9B825C5763F1}"/>
              </a:ext>
            </a:extLst>
          </p:cNvPr>
          <p:cNvGrpSpPr/>
          <p:nvPr/>
        </p:nvGrpSpPr>
        <p:grpSpPr>
          <a:xfrm>
            <a:off x="10177856" y="5041000"/>
            <a:ext cx="1511255" cy="1375900"/>
            <a:chOff x="7001768" y="3942646"/>
            <a:chExt cx="1161326" cy="1175920"/>
          </a:xfrm>
        </p:grpSpPr>
        <p:pic>
          <p:nvPicPr>
            <p:cNvPr id="94" name="Picture 93">
              <a:extLst>
                <a:ext uri="{FF2B5EF4-FFF2-40B4-BE49-F238E27FC236}">
                  <a16:creationId xmlns:a16="http://schemas.microsoft.com/office/drawing/2014/main" id="{B2F2EBB8-0ADE-AE3E-A926-B0533B134E81}"/>
                </a:ext>
              </a:extLst>
            </p:cNvPr>
            <p:cNvPicPr>
              <a:picLocks/>
            </p:cNvPicPr>
            <p:nvPr/>
          </p:nvPicPr>
          <p:blipFill>
            <a:blip r:embed="rId3"/>
            <a:stretch>
              <a:fillRect/>
            </a:stretch>
          </p:blipFill>
          <p:spPr>
            <a:xfrm>
              <a:off x="7457942" y="3942646"/>
              <a:ext cx="248978" cy="276908"/>
            </a:xfrm>
            <a:prstGeom prst="rect">
              <a:avLst/>
            </a:prstGeom>
          </p:spPr>
        </p:pic>
        <p:pic>
          <p:nvPicPr>
            <p:cNvPr id="95" name="Picture 94">
              <a:extLst>
                <a:ext uri="{FF2B5EF4-FFF2-40B4-BE49-F238E27FC236}">
                  <a16:creationId xmlns:a16="http://schemas.microsoft.com/office/drawing/2014/main" id="{473A032C-E7C8-896F-3A23-71BD9E87EB0C}"/>
                </a:ext>
              </a:extLst>
            </p:cNvPr>
            <p:cNvPicPr>
              <a:picLocks/>
            </p:cNvPicPr>
            <p:nvPr/>
          </p:nvPicPr>
          <p:blipFill>
            <a:blip r:embed="rId3"/>
            <a:stretch>
              <a:fillRect/>
            </a:stretch>
          </p:blipFill>
          <p:spPr>
            <a:xfrm>
              <a:off x="7001768" y="4392152"/>
              <a:ext cx="248978" cy="276908"/>
            </a:xfrm>
            <a:prstGeom prst="rect">
              <a:avLst/>
            </a:prstGeom>
          </p:spPr>
        </p:pic>
        <p:pic>
          <p:nvPicPr>
            <p:cNvPr id="96" name="Picture 95">
              <a:extLst>
                <a:ext uri="{FF2B5EF4-FFF2-40B4-BE49-F238E27FC236}">
                  <a16:creationId xmlns:a16="http://schemas.microsoft.com/office/drawing/2014/main" id="{256E7030-2DAA-6853-0D97-1A2F3B680611}"/>
                </a:ext>
              </a:extLst>
            </p:cNvPr>
            <p:cNvPicPr>
              <a:picLocks/>
            </p:cNvPicPr>
            <p:nvPr/>
          </p:nvPicPr>
          <p:blipFill>
            <a:blip r:embed="rId3"/>
            <a:stretch>
              <a:fillRect/>
            </a:stretch>
          </p:blipFill>
          <p:spPr>
            <a:xfrm>
              <a:off x="7457942" y="4394560"/>
              <a:ext cx="248978" cy="276908"/>
            </a:xfrm>
            <a:prstGeom prst="rect">
              <a:avLst/>
            </a:prstGeom>
          </p:spPr>
        </p:pic>
        <p:pic>
          <p:nvPicPr>
            <p:cNvPr id="97" name="Picture 96">
              <a:extLst>
                <a:ext uri="{FF2B5EF4-FFF2-40B4-BE49-F238E27FC236}">
                  <a16:creationId xmlns:a16="http://schemas.microsoft.com/office/drawing/2014/main" id="{41DB7097-F0E2-6D23-234A-C282B6B09DB3}"/>
                </a:ext>
              </a:extLst>
            </p:cNvPr>
            <p:cNvPicPr>
              <a:picLocks/>
            </p:cNvPicPr>
            <p:nvPr/>
          </p:nvPicPr>
          <p:blipFill>
            <a:blip r:embed="rId3"/>
            <a:stretch>
              <a:fillRect/>
            </a:stretch>
          </p:blipFill>
          <p:spPr>
            <a:xfrm>
              <a:off x="7457942" y="4841657"/>
              <a:ext cx="248978" cy="276908"/>
            </a:xfrm>
            <a:prstGeom prst="rect">
              <a:avLst/>
            </a:prstGeom>
          </p:spPr>
        </p:pic>
        <p:pic>
          <p:nvPicPr>
            <p:cNvPr id="101" name="Picture 100">
              <a:extLst>
                <a:ext uri="{FF2B5EF4-FFF2-40B4-BE49-F238E27FC236}">
                  <a16:creationId xmlns:a16="http://schemas.microsoft.com/office/drawing/2014/main" id="{E51344C0-AE0B-2BD4-D902-FC7B28AE434D}"/>
                </a:ext>
              </a:extLst>
            </p:cNvPr>
            <p:cNvPicPr>
              <a:picLocks/>
            </p:cNvPicPr>
            <p:nvPr/>
          </p:nvPicPr>
          <p:blipFill>
            <a:blip r:embed="rId3"/>
            <a:stretch>
              <a:fillRect/>
            </a:stretch>
          </p:blipFill>
          <p:spPr>
            <a:xfrm>
              <a:off x="7001768" y="4841658"/>
              <a:ext cx="248978" cy="276908"/>
            </a:xfrm>
            <a:prstGeom prst="rect">
              <a:avLst/>
            </a:prstGeom>
          </p:spPr>
        </p:pic>
        <p:pic>
          <p:nvPicPr>
            <p:cNvPr id="102" name="Picture 101">
              <a:extLst>
                <a:ext uri="{FF2B5EF4-FFF2-40B4-BE49-F238E27FC236}">
                  <a16:creationId xmlns:a16="http://schemas.microsoft.com/office/drawing/2014/main" id="{11A79306-F0F1-BA72-1654-6547D5427ED0}"/>
                </a:ext>
              </a:extLst>
            </p:cNvPr>
            <p:cNvPicPr>
              <a:picLocks/>
            </p:cNvPicPr>
            <p:nvPr/>
          </p:nvPicPr>
          <p:blipFill>
            <a:blip r:embed="rId3"/>
            <a:stretch>
              <a:fillRect/>
            </a:stretch>
          </p:blipFill>
          <p:spPr>
            <a:xfrm>
              <a:off x="7001768" y="3942646"/>
              <a:ext cx="248978" cy="276908"/>
            </a:xfrm>
            <a:prstGeom prst="rect">
              <a:avLst/>
            </a:prstGeom>
          </p:spPr>
        </p:pic>
        <p:pic>
          <p:nvPicPr>
            <p:cNvPr id="104" name="Picture 103">
              <a:extLst>
                <a:ext uri="{FF2B5EF4-FFF2-40B4-BE49-F238E27FC236}">
                  <a16:creationId xmlns:a16="http://schemas.microsoft.com/office/drawing/2014/main" id="{9E94ED2F-F27D-07E1-0B8E-335F93C7297E}"/>
                </a:ext>
              </a:extLst>
            </p:cNvPr>
            <p:cNvPicPr>
              <a:picLocks/>
            </p:cNvPicPr>
            <p:nvPr/>
          </p:nvPicPr>
          <p:blipFill>
            <a:blip r:embed="rId3"/>
            <a:stretch>
              <a:fillRect/>
            </a:stretch>
          </p:blipFill>
          <p:spPr>
            <a:xfrm>
              <a:off x="7914116" y="3942646"/>
              <a:ext cx="248978" cy="276908"/>
            </a:xfrm>
            <a:prstGeom prst="rect">
              <a:avLst/>
            </a:prstGeom>
          </p:spPr>
        </p:pic>
        <p:pic>
          <p:nvPicPr>
            <p:cNvPr id="105" name="Picture 104">
              <a:extLst>
                <a:ext uri="{FF2B5EF4-FFF2-40B4-BE49-F238E27FC236}">
                  <a16:creationId xmlns:a16="http://schemas.microsoft.com/office/drawing/2014/main" id="{9E60EFAB-B547-9256-B060-4BF074695DF0}"/>
                </a:ext>
              </a:extLst>
            </p:cNvPr>
            <p:cNvPicPr>
              <a:picLocks/>
            </p:cNvPicPr>
            <p:nvPr/>
          </p:nvPicPr>
          <p:blipFill>
            <a:blip r:embed="rId3"/>
            <a:stretch>
              <a:fillRect/>
            </a:stretch>
          </p:blipFill>
          <p:spPr>
            <a:xfrm>
              <a:off x="7914116" y="4386839"/>
              <a:ext cx="248978" cy="276908"/>
            </a:xfrm>
            <a:prstGeom prst="rect">
              <a:avLst/>
            </a:prstGeom>
          </p:spPr>
        </p:pic>
        <p:pic>
          <p:nvPicPr>
            <p:cNvPr id="106" name="Picture 105">
              <a:extLst>
                <a:ext uri="{FF2B5EF4-FFF2-40B4-BE49-F238E27FC236}">
                  <a16:creationId xmlns:a16="http://schemas.microsoft.com/office/drawing/2014/main" id="{526C0907-55EF-CACA-4215-B2B5C0DD2F3E}"/>
                </a:ext>
              </a:extLst>
            </p:cNvPr>
            <p:cNvPicPr>
              <a:picLocks/>
            </p:cNvPicPr>
            <p:nvPr/>
          </p:nvPicPr>
          <p:blipFill>
            <a:blip r:embed="rId3"/>
            <a:stretch>
              <a:fillRect/>
            </a:stretch>
          </p:blipFill>
          <p:spPr>
            <a:xfrm>
              <a:off x="7914116" y="4841657"/>
              <a:ext cx="248978" cy="276908"/>
            </a:xfrm>
            <a:prstGeom prst="rect">
              <a:avLst/>
            </a:prstGeom>
          </p:spPr>
        </p:pic>
      </p:grpSp>
      <p:grpSp>
        <p:nvGrpSpPr>
          <p:cNvPr id="107" name="Group 106">
            <a:extLst>
              <a:ext uri="{FF2B5EF4-FFF2-40B4-BE49-F238E27FC236}">
                <a16:creationId xmlns:a16="http://schemas.microsoft.com/office/drawing/2014/main" id="{143DC852-316D-BA19-FAF9-49BEC1124175}"/>
              </a:ext>
            </a:extLst>
          </p:cNvPr>
          <p:cNvGrpSpPr/>
          <p:nvPr/>
        </p:nvGrpSpPr>
        <p:grpSpPr>
          <a:xfrm>
            <a:off x="7778096" y="5041001"/>
            <a:ext cx="917627" cy="852767"/>
            <a:chOff x="7001768" y="3942646"/>
            <a:chExt cx="705152" cy="728822"/>
          </a:xfrm>
        </p:grpSpPr>
        <p:pic>
          <p:nvPicPr>
            <p:cNvPr id="108" name="Picture 107">
              <a:extLst>
                <a:ext uri="{FF2B5EF4-FFF2-40B4-BE49-F238E27FC236}">
                  <a16:creationId xmlns:a16="http://schemas.microsoft.com/office/drawing/2014/main" id="{6EE01D1A-A805-8C44-7074-0CCA576D0276}"/>
                </a:ext>
              </a:extLst>
            </p:cNvPr>
            <p:cNvPicPr>
              <a:picLocks/>
            </p:cNvPicPr>
            <p:nvPr/>
          </p:nvPicPr>
          <p:blipFill>
            <a:blip r:embed="rId3"/>
            <a:stretch>
              <a:fillRect/>
            </a:stretch>
          </p:blipFill>
          <p:spPr>
            <a:xfrm>
              <a:off x="7457942" y="3942646"/>
              <a:ext cx="248978" cy="276908"/>
            </a:xfrm>
            <a:prstGeom prst="rect">
              <a:avLst/>
            </a:prstGeom>
          </p:spPr>
        </p:pic>
        <p:pic>
          <p:nvPicPr>
            <p:cNvPr id="109" name="Picture 108">
              <a:extLst>
                <a:ext uri="{FF2B5EF4-FFF2-40B4-BE49-F238E27FC236}">
                  <a16:creationId xmlns:a16="http://schemas.microsoft.com/office/drawing/2014/main" id="{F3F7D206-C8E5-06AA-E380-1FF30B39CDCD}"/>
                </a:ext>
              </a:extLst>
            </p:cNvPr>
            <p:cNvPicPr>
              <a:picLocks/>
            </p:cNvPicPr>
            <p:nvPr/>
          </p:nvPicPr>
          <p:blipFill>
            <a:blip r:embed="rId3"/>
            <a:stretch>
              <a:fillRect/>
            </a:stretch>
          </p:blipFill>
          <p:spPr>
            <a:xfrm>
              <a:off x="7001768" y="4392152"/>
              <a:ext cx="248978" cy="276908"/>
            </a:xfrm>
            <a:prstGeom prst="rect">
              <a:avLst/>
            </a:prstGeom>
          </p:spPr>
        </p:pic>
        <p:pic>
          <p:nvPicPr>
            <p:cNvPr id="110" name="Picture 109">
              <a:extLst>
                <a:ext uri="{FF2B5EF4-FFF2-40B4-BE49-F238E27FC236}">
                  <a16:creationId xmlns:a16="http://schemas.microsoft.com/office/drawing/2014/main" id="{C1C37755-52C9-566E-4006-1BAB6378A449}"/>
                </a:ext>
              </a:extLst>
            </p:cNvPr>
            <p:cNvPicPr>
              <a:picLocks/>
            </p:cNvPicPr>
            <p:nvPr/>
          </p:nvPicPr>
          <p:blipFill>
            <a:blip r:embed="rId3"/>
            <a:stretch>
              <a:fillRect/>
            </a:stretch>
          </p:blipFill>
          <p:spPr>
            <a:xfrm>
              <a:off x="7457942" y="4394560"/>
              <a:ext cx="248978" cy="276908"/>
            </a:xfrm>
            <a:prstGeom prst="rect">
              <a:avLst/>
            </a:prstGeom>
          </p:spPr>
        </p:pic>
        <p:pic>
          <p:nvPicPr>
            <p:cNvPr id="113" name="Picture 112">
              <a:extLst>
                <a:ext uri="{FF2B5EF4-FFF2-40B4-BE49-F238E27FC236}">
                  <a16:creationId xmlns:a16="http://schemas.microsoft.com/office/drawing/2014/main" id="{EAAC43BD-9904-62CD-F309-DA7A42A83351}"/>
                </a:ext>
              </a:extLst>
            </p:cNvPr>
            <p:cNvPicPr>
              <a:picLocks/>
            </p:cNvPicPr>
            <p:nvPr/>
          </p:nvPicPr>
          <p:blipFill>
            <a:blip r:embed="rId3"/>
            <a:stretch>
              <a:fillRect/>
            </a:stretch>
          </p:blipFill>
          <p:spPr>
            <a:xfrm>
              <a:off x="7001768" y="3942646"/>
              <a:ext cx="248978" cy="276908"/>
            </a:xfrm>
            <a:prstGeom prst="rect">
              <a:avLst/>
            </a:prstGeom>
          </p:spPr>
        </p:pic>
      </p:grpSp>
      <p:pic>
        <p:nvPicPr>
          <p:cNvPr id="119" name="Picture 118">
            <a:extLst>
              <a:ext uri="{FF2B5EF4-FFF2-40B4-BE49-F238E27FC236}">
                <a16:creationId xmlns:a16="http://schemas.microsoft.com/office/drawing/2014/main" id="{899AD29E-DB1A-E443-9415-7CCD3032B4E0}"/>
              </a:ext>
            </a:extLst>
          </p:cNvPr>
          <p:cNvPicPr>
            <a:picLocks/>
          </p:cNvPicPr>
          <p:nvPr/>
        </p:nvPicPr>
        <p:blipFill>
          <a:blip r:embed="rId3"/>
          <a:stretch>
            <a:fillRect/>
          </a:stretch>
        </p:blipFill>
        <p:spPr>
          <a:xfrm>
            <a:off x="5544089" y="5041001"/>
            <a:ext cx="324000" cy="324000"/>
          </a:xfrm>
          <a:prstGeom prst="rect">
            <a:avLst/>
          </a:prstGeom>
        </p:spPr>
      </p:pic>
      <p:grpSp>
        <p:nvGrpSpPr>
          <p:cNvPr id="120" name="Group 119">
            <a:extLst>
              <a:ext uri="{FF2B5EF4-FFF2-40B4-BE49-F238E27FC236}">
                <a16:creationId xmlns:a16="http://schemas.microsoft.com/office/drawing/2014/main" id="{94C3F4B9-FDA1-5D53-D98E-5C091FC54891}"/>
              </a:ext>
            </a:extLst>
          </p:cNvPr>
          <p:cNvGrpSpPr/>
          <p:nvPr/>
        </p:nvGrpSpPr>
        <p:grpSpPr>
          <a:xfrm>
            <a:off x="7776936" y="3194776"/>
            <a:ext cx="1511255" cy="852767"/>
            <a:chOff x="7001768" y="3942646"/>
            <a:chExt cx="1161326" cy="728822"/>
          </a:xfrm>
        </p:grpSpPr>
        <p:pic>
          <p:nvPicPr>
            <p:cNvPr id="122" name="Picture 121">
              <a:extLst>
                <a:ext uri="{FF2B5EF4-FFF2-40B4-BE49-F238E27FC236}">
                  <a16:creationId xmlns:a16="http://schemas.microsoft.com/office/drawing/2014/main" id="{0FE309F2-1755-7D75-4614-749EE57C0A52}"/>
                </a:ext>
              </a:extLst>
            </p:cNvPr>
            <p:cNvPicPr>
              <a:picLocks/>
            </p:cNvPicPr>
            <p:nvPr/>
          </p:nvPicPr>
          <p:blipFill>
            <a:blip r:embed="rId3"/>
            <a:stretch>
              <a:fillRect/>
            </a:stretch>
          </p:blipFill>
          <p:spPr>
            <a:xfrm>
              <a:off x="7457942" y="3942646"/>
              <a:ext cx="248978" cy="276908"/>
            </a:xfrm>
            <a:prstGeom prst="rect">
              <a:avLst/>
            </a:prstGeom>
          </p:spPr>
        </p:pic>
        <p:pic>
          <p:nvPicPr>
            <p:cNvPr id="123" name="Picture 122">
              <a:extLst>
                <a:ext uri="{FF2B5EF4-FFF2-40B4-BE49-F238E27FC236}">
                  <a16:creationId xmlns:a16="http://schemas.microsoft.com/office/drawing/2014/main" id="{05C70D83-AF5E-6470-BA7A-99467285B541}"/>
                </a:ext>
              </a:extLst>
            </p:cNvPr>
            <p:cNvPicPr>
              <a:picLocks/>
            </p:cNvPicPr>
            <p:nvPr/>
          </p:nvPicPr>
          <p:blipFill>
            <a:blip r:embed="rId3"/>
            <a:stretch>
              <a:fillRect/>
            </a:stretch>
          </p:blipFill>
          <p:spPr>
            <a:xfrm>
              <a:off x="7001768" y="4392152"/>
              <a:ext cx="248978" cy="276908"/>
            </a:xfrm>
            <a:prstGeom prst="rect">
              <a:avLst/>
            </a:prstGeom>
          </p:spPr>
        </p:pic>
        <p:pic>
          <p:nvPicPr>
            <p:cNvPr id="124" name="Picture 123">
              <a:extLst>
                <a:ext uri="{FF2B5EF4-FFF2-40B4-BE49-F238E27FC236}">
                  <a16:creationId xmlns:a16="http://schemas.microsoft.com/office/drawing/2014/main" id="{26E9EE46-BD9A-8EDB-B01F-EBAAFC923C2A}"/>
                </a:ext>
              </a:extLst>
            </p:cNvPr>
            <p:cNvPicPr>
              <a:picLocks/>
            </p:cNvPicPr>
            <p:nvPr/>
          </p:nvPicPr>
          <p:blipFill>
            <a:blip r:embed="rId3"/>
            <a:stretch>
              <a:fillRect/>
            </a:stretch>
          </p:blipFill>
          <p:spPr>
            <a:xfrm>
              <a:off x="7457942" y="4394560"/>
              <a:ext cx="248978" cy="276908"/>
            </a:xfrm>
            <a:prstGeom prst="rect">
              <a:avLst/>
            </a:prstGeom>
          </p:spPr>
        </p:pic>
        <p:pic>
          <p:nvPicPr>
            <p:cNvPr id="127" name="Picture 126">
              <a:extLst>
                <a:ext uri="{FF2B5EF4-FFF2-40B4-BE49-F238E27FC236}">
                  <a16:creationId xmlns:a16="http://schemas.microsoft.com/office/drawing/2014/main" id="{49EA147D-9A92-0AC6-AEF7-3A1065542422}"/>
                </a:ext>
              </a:extLst>
            </p:cNvPr>
            <p:cNvPicPr>
              <a:picLocks/>
            </p:cNvPicPr>
            <p:nvPr/>
          </p:nvPicPr>
          <p:blipFill>
            <a:blip r:embed="rId3"/>
            <a:stretch>
              <a:fillRect/>
            </a:stretch>
          </p:blipFill>
          <p:spPr>
            <a:xfrm>
              <a:off x="7001768" y="3942646"/>
              <a:ext cx="248978" cy="276908"/>
            </a:xfrm>
            <a:prstGeom prst="rect">
              <a:avLst/>
            </a:prstGeom>
          </p:spPr>
        </p:pic>
        <p:pic>
          <p:nvPicPr>
            <p:cNvPr id="128" name="Picture 127">
              <a:extLst>
                <a:ext uri="{FF2B5EF4-FFF2-40B4-BE49-F238E27FC236}">
                  <a16:creationId xmlns:a16="http://schemas.microsoft.com/office/drawing/2014/main" id="{0418A2AD-C42E-090C-3169-075D1B98205D}"/>
                </a:ext>
              </a:extLst>
            </p:cNvPr>
            <p:cNvPicPr>
              <a:picLocks/>
            </p:cNvPicPr>
            <p:nvPr/>
          </p:nvPicPr>
          <p:blipFill>
            <a:blip r:embed="rId3"/>
            <a:stretch>
              <a:fillRect/>
            </a:stretch>
          </p:blipFill>
          <p:spPr>
            <a:xfrm>
              <a:off x="7914116" y="3942646"/>
              <a:ext cx="248978" cy="276908"/>
            </a:xfrm>
            <a:prstGeom prst="rect">
              <a:avLst/>
            </a:prstGeom>
          </p:spPr>
        </p:pic>
        <p:pic>
          <p:nvPicPr>
            <p:cNvPr id="129" name="Picture 128">
              <a:extLst>
                <a:ext uri="{FF2B5EF4-FFF2-40B4-BE49-F238E27FC236}">
                  <a16:creationId xmlns:a16="http://schemas.microsoft.com/office/drawing/2014/main" id="{6CBD6DCF-FA36-2346-E172-B4A7B29D62F1}"/>
                </a:ext>
              </a:extLst>
            </p:cNvPr>
            <p:cNvPicPr>
              <a:picLocks/>
            </p:cNvPicPr>
            <p:nvPr/>
          </p:nvPicPr>
          <p:blipFill>
            <a:blip r:embed="rId3"/>
            <a:stretch>
              <a:fillRect/>
            </a:stretch>
          </p:blipFill>
          <p:spPr>
            <a:xfrm>
              <a:off x="7914116" y="4386839"/>
              <a:ext cx="248978" cy="276908"/>
            </a:xfrm>
            <a:prstGeom prst="rect">
              <a:avLst/>
            </a:prstGeom>
          </p:spPr>
        </p:pic>
      </p:grpSp>
      <p:grpSp>
        <p:nvGrpSpPr>
          <p:cNvPr id="131" name="Group 130">
            <a:extLst>
              <a:ext uri="{FF2B5EF4-FFF2-40B4-BE49-F238E27FC236}">
                <a16:creationId xmlns:a16="http://schemas.microsoft.com/office/drawing/2014/main" id="{60C52A60-4496-DA9C-0ACD-E23253488229}"/>
              </a:ext>
            </a:extLst>
          </p:cNvPr>
          <p:cNvGrpSpPr/>
          <p:nvPr/>
        </p:nvGrpSpPr>
        <p:grpSpPr>
          <a:xfrm>
            <a:off x="7776933" y="1226578"/>
            <a:ext cx="917627" cy="1375900"/>
            <a:chOff x="7001768" y="3942646"/>
            <a:chExt cx="705152" cy="1175920"/>
          </a:xfrm>
        </p:grpSpPr>
        <p:pic>
          <p:nvPicPr>
            <p:cNvPr id="132" name="Picture 131">
              <a:extLst>
                <a:ext uri="{FF2B5EF4-FFF2-40B4-BE49-F238E27FC236}">
                  <a16:creationId xmlns:a16="http://schemas.microsoft.com/office/drawing/2014/main" id="{6CE51552-4E84-0C6F-7CCB-A94B91A1B2D1}"/>
                </a:ext>
              </a:extLst>
            </p:cNvPr>
            <p:cNvPicPr>
              <a:picLocks/>
            </p:cNvPicPr>
            <p:nvPr/>
          </p:nvPicPr>
          <p:blipFill>
            <a:blip r:embed="rId3"/>
            <a:stretch>
              <a:fillRect/>
            </a:stretch>
          </p:blipFill>
          <p:spPr>
            <a:xfrm>
              <a:off x="7457942" y="3942646"/>
              <a:ext cx="248978" cy="276908"/>
            </a:xfrm>
            <a:prstGeom prst="rect">
              <a:avLst/>
            </a:prstGeom>
          </p:spPr>
        </p:pic>
        <p:pic>
          <p:nvPicPr>
            <p:cNvPr id="133" name="Picture 132">
              <a:extLst>
                <a:ext uri="{FF2B5EF4-FFF2-40B4-BE49-F238E27FC236}">
                  <a16:creationId xmlns:a16="http://schemas.microsoft.com/office/drawing/2014/main" id="{37B60BE6-3F12-819D-CC28-6D1CC5EB2B72}"/>
                </a:ext>
              </a:extLst>
            </p:cNvPr>
            <p:cNvPicPr>
              <a:picLocks/>
            </p:cNvPicPr>
            <p:nvPr/>
          </p:nvPicPr>
          <p:blipFill>
            <a:blip r:embed="rId3"/>
            <a:stretch>
              <a:fillRect/>
            </a:stretch>
          </p:blipFill>
          <p:spPr>
            <a:xfrm>
              <a:off x="7001768" y="4392152"/>
              <a:ext cx="248978" cy="276908"/>
            </a:xfrm>
            <a:prstGeom prst="rect">
              <a:avLst/>
            </a:prstGeom>
          </p:spPr>
        </p:pic>
        <p:pic>
          <p:nvPicPr>
            <p:cNvPr id="134" name="Picture 133">
              <a:extLst>
                <a:ext uri="{FF2B5EF4-FFF2-40B4-BE49-F238E27FC236}">
                  <a16:creationId xmlns:a16="http://schemas.microsoft.com/office/drawing/2014/main" id="{2B6C556D-BDEC-6CE8-A07A-BB9F71137DB6}"/>
                </a:ext>
              </a:extLst>
            </p:cNvPr>
            <p:cNvPicPr>
              <a:picLocks/>
            </p:cNvPicPr>
            <p:nvPr/>
          </p:nvPicPr>
          <p:blipFill>
            <a:blip r:embed="rId3"/>
            <a:stretch>
              <a:fillRect/>
            </a:stretch>
          </p:blipFill>
          <p:spPr>
            <a:xfrm>
              <a:off x="7457942" y="4394560"/>
              <a:ext cx="248978" cy="276908"/>
            </a:xfrm>
            <a:prstGeom prst="rect">
              <a:avLst/>
            </a:prstGeom>
          </p:spPr>
        </p:pic>
        <p:pic>
          <p:nvPicPr>
            <p:cNvPr id="135" name="Picture 134">
              <a:extLst>
                <a:ext uri="{FF2B5EF4-FFF2-40B4-BE49-F238E27FC236}">
                  <a16:creationId xmlns:a16="http://schemas.microsoft.com/office/drawing/2014/main" id="{5E527F1A-2839-1492-6E10-0D5992734F18}"/>
                </a:ext>
              </a:extLst>
            </p:cNvPr>
            <p:cNvPicPr>
              <a:picLocks/>
            </p:cNvPicPr>
            <p:nvPr/>
          </p:nvPicPr>
          <p:blipFill>
            <a:blip r:embed="rId3"/>
            <a:stretch>
              <a:fillRect/>
            </a:stretch>
          </p:blipFill>
          <p:spPr>
            <a:xfrm>
              <a:off x="7457942" y="4841657"/>
              <a:ext cx="248978" cy="276908"/>
            </a:xfrm>
            <a:prstGeom prst="rect">
              <a:avLst/>
            </a:prstGeom>
          </p:spPr>
        </p:pic>
        <p:pic>
          <p:nvPicPr>
            <p:cNvPr id="136" name="Picture 135">
              <a:extLst>
                <a:ext uri="{FF2B5EF4-FFF2-40B4-BE49-F238E27FC236}">
                  <a16:creationId xmlns:a16="http://schemas.microsoft.com/office/drawing/2014/main" id="{C37A2AE0-3E1E-8BC9-58F3-41DCEFA17463}"/>
                </a:ext>
              </a:extLst>
            </p:cNvPr>
            <p:cNvPicPr>
              <a:picLocks/>
            </p:cNvPicPr>
            <p:nvPr/>
          </p:nvPicPr>
          <p:blipFill>
            <a:blip r:embed="rId3"/>
            <a:stretch>
              <a:fillRect/>
            </a:stretch>
          </p:blipFill>
          <p:spPr>
            <a:xfrm>
              <a:off x="7001768" y="4841658"/>
              <a:ext cx="248978" cy="276908"/>
            </a:xfrm>
            <a:prstGeom prst="rect">
              <a:avLst/>
            </a:prstGeom>
          </p:spPr>
        </p:pic>
        <p:pic>
          <p:nvPicPr>
            <p:cNvPr id="137" name="Picture 136">
              <a:extLst>
                <a:ext uri="{FF2B5EF4-FFF2-40B4-BE49-F238E27FC236}">
                  <a16:creationId xmlns:a16="http://schemas.microsoft.com/office/drawing/2014/main" id="{2881F270-B2D4-1955-CF55-D833DCAAF04E}"/>
                </a:ext>
              </a:extLst>
            </p:cNvPr>
            <p:cNvPicPr>
              <a:picLocks/>
            </p:cNvPicPr>
            <p:nvPr/>
          </p:nvPicPr>
          <p:blipFill>
            <a:blip r:embed="rId3"/>
            <a:stretch>
              <a:fillRect/>
            </a:stretch>
          </p:blipFill>
          <p:spPr>
            <a:xfrm>
              <a:off x="7001768" y="3942646"/>
              <a:ext cx="248978" cy="276908"/>
            </a:xfrm>
            <a:prstGeom prst="rect">
              <a:avLst/>
            </a:prstGeom>
          </p:spPr>
        </p:pic>
      </p:grpSp>
      <p:grpSp>
        <p:nvGrpSpPr>
          <p:cNvPr id="141" name="Group 140">
            <a:extLst>
              <a:ext uri="{FF2B5EF4-FFF2-40B4-BE49-F238E27FC236}">
                <a16:creationId xmlns:a16="http://schemas.microsoft.com/office/drawing/2014/main" id="{170FFB3B-82FF-5AA8-DFC4-245D6213CF66}"/>
              </a:ext>
            </a:extLst>
          </p:cNvPr>
          <p:cNvGrpSpPr/>
          <p:nvPr/>
        </p:nvGrpSpPr>
        <p:grpSpPr>
          <a:xfrm>
            <a:off x="5582569" y="3204093"/>
            <a:ext cx="1511255" cy="323999"/>
            <a:chOff x="7001768" y="3942646"/>
            <a:chExt cx="1161326" cy="276908"/>
          </a:xfrm>
        </p:grpSpPr>
        <p:pic>
          <p:nvPicPr>
            <p:cNvPr id="142" name="Picture 141">
              <a:extLst>
                <a:ext uri="{FF2B5EF4-FFF2-40B4-BE49-F238E27FC236}">
                  <a16:creationId xmlns:a16="http://schemas.microsoft.com/office/drawing/2014/main" id="{B83B2F08-8400-48E7-4120-576BDA787188}"/>
                </a:ext>
              </a:extLst>
            </p:cNvPr>
            <p:cNvPicPr>
              <a:picLocks/>
            </p:cNvPicPr>
            <p:nvPr/>
          </p:nvPicPr>
          <p:blipFill>
            <a:blip r:embed="rId3"/>
            <a:stretch>
              <a:fillRect/>
            </a:stretch>
          </p:blipFill>
          <p:spPr>
            <a:xfrm>
              <a:off x="7457942" y="3942646"/>
              <a:ext cx="248978" cy="276908"/>
            </a:xfrm>
            <a:prstGeom prst="rect">
              <a:avLst/>
            </a:prstGeom>
          </p:spPr>
        </p:pic>
        <p:pic>
          <p:nvPicPr>
            <p:cNvPr id="145" name="Picture 144">
              <a:extLst>
                <a:ext uri="{FF2B5EF4-FFF2-40B4-BE49-F238E27FC236}">
                  <a16:creationId xmlns:a16="http://schemas.microsoft.com/office/drawing/2014/main" id="{767A6094-2574-8ACF-16C4-02EC2889E0F8}"/>
                </a:ext>
              </a:extLst>
            </p:cNvPr>
            <p:cNvPicPr>
              <a:picLocks/>
            </p:cNvPicPr>
            <p:nvPr/>
          </p:nvPicPr>
          <p:blipFill>
            <a:blip r:embed="rId3"/>
            <a:stretch>
              <a:fillRect/>
            </a:stretch>
          </p:blipFill>
          <p:spPr>
            <a:xfrm>
              <a:off x="7001768" y="3942646"/>
              <a:ext cx="248978" cy="276908"/>
            </a:xfrm>
            <a:prstGeom prst="rect">
              <a:avLst/>
            </a:prstGeom>
          </p:spPr>
        </p:pic>
        <p:pic>
          <p:nvPicPr>
            <p:cNvPr id="146" name="Picture 145">
              <a:extLst>
                <a:ext uri="{FF2B5EF4-FFF2-40B4-BE49-F238E27FC236}">
                  <a16:creationId xmlns:a16="http://schemas.microsoft.com/office/drawing/2014/main" id="{FE041941-2B47-1CE8-AAEC-927E68F6ADF8}"/>
                </a:ext>
              </a:extLst>
            </p:cNvPr>
            <p:cNvPicPr>
              <a:picLocks/>
            </p:cNvPicPr>
            <p:nvPr/>
          </p:nvPicPr>
          <p:blipFill>
            <a:blip r:embed="rId3"/>
            <a:stretch>
              <a:fillRect/>
            </a:stretch>
          </p:blipFill>
          <p:spPr>
            <a:xfrm>
              <a:off x="7914116" y="3942646"/>
              <a:ext cx="248978" cy="276908"/>
            </a:xfrm>
            <a:prstGeom prst="rect">
              <a:avLst/>
            </a:prstGeom>
          </p:spPr>
        </p:pic>
      </p:grpSp>
      <p:grpSp>
        <p:nvGrpSpPr>
          <p:cNvPr id="148" name="Group 147">
            <a:extLst>
              <a:ext uri="{FF2B5EF4-FFF2-40B4-BE49-F238E27FC236}">
                <a16:creationId xmlns:a16="http://schemas.microsoft.com/office/drawing/2014/main" id="{09AF20CA-806F-435D-CDA0-E57AB120FE09}"/>
              </a:ext>
            </a:extLst>
          </p:cNvPr>
          <p:cNvGrpSpPr/>
          <p:nvPr/>
        </p:nvGrpSpPr>
        <p:grpSpPr>
          <a:xfrm>
            <a:off x="5582578" y="1235903"/>
            <a:ext cx="324000" cy="1375900"/>
            <a:chOff x="7001768" y="3942646"/>
            <a:chExt cx="248978" cy="1175920"/>
          </a:xfrm>
        </p:grpSpPr>
        <p:pic>
          <p:nvPicPr>
            <p:cNvPr id="150" name="Picture 149">
              <a:extLst>
                <a:ext uri="{FF2B5EF4-FFF2-40B4-BE49-F238E27FC236}">
                  <a16:creationId xmlns:a16="http://schemas.microsoft.com/office/drawing/2014/main" id="{DB89AE6A-FCB2-A99D-4CCF-A9F932493BAF}"/>
                </a:ext>
              </a:extLst>
            </p:cNvPr>
            <p:cNvPicPr>
              <a:picLocks/>
            </p:cNvPicPr>
            <p:nvPr/>
          </p:nvPicPr>
          <p:blipFill>
            <a:blip r:embed="rId3"/>
            <a:stretch>
              <a:fillRect/>
            </a:stretch>
          </p:blipFill>
          <p:spPr>
            <a:xfrm>
              <a:off x="7001768" y="4392152"/>
              <a:ext cx="248978" cy="276908"/>
            </a:xfrm>
            <a:prstGeom prst="rect">
              <a:avLst/>
            </a:prstGeom>
          </p:spPr>
        </p:pic>
        <p:pic>
          <p:nvPicPr>
            <p:cNvPr id="153" name="Picture 152">
              <a:extLst>
                <a:ext uri="{FF2B5EF4-FFF2-40B4-BE49-F238E27FC236}">
                  <a16:creationId xmlns:a16="http://schemas.microsoft.com/office/drawing/2014/main" id="{CFD2F834-D655-86D2-1D33-CCB196DB2FC7}"/>
                </a:ext>
              </a:extLst>
            </p:cNvPr>
            <p:cNvPicPr>
              <a:picLocks/>
            </p:cNvPicPr>
            <p:nvPr/>
          </p:nvPicPr>
          <p:blipFill>
            <a:blip r:embed="rId3"/>
            <a:stretch>
              <a:fillRect/>
            </a:stretch>
          </p:blipFill>
          <p:spPr>
            <a:xfrm>
              <a:off x="7001768" y="4841658"/>
              <a:ext cx="248978" cy="276908"/>
            </a:xfrm>
            <a:prstGeom prst="rect">
              <a:avLst/>
            </a:prstGeom>
          </p:spPr>
        </p:pic>
        <p:pic>
          <p:nvPicPr>
            <p:cNvPr id="154" name="Picture 153">
              <a:extLst>
                <a:ext uri="{FF2B5EF4-FFF2-40B4-BE49-F238E27FC236}">
                  <a16:creationId xmlns:a16="http://schemas.microsoft.com/office/drawing/2014/main" id="{1ACCC61E-EB4F-6B8B-C84E-84ED6DB12895}"/>
                </a:ext>
              </a:extLst>
            </p:cNvPr>
            <p:cNvPicPr>
              <a:picLocks/>
            </p:cNvPicPr>
            <p:nvPr/>
          </p:nvPicPr>
          <p:blipFill>
            <a:blip r:embed="rId3"/>
            <a:stretch>
              <a:fillRect/>
            </a:stretch>
          </p:blipFill>
          <p:spPr>
            <a:xfrm>
              <a:off x="7001768" y="3942646"/>
              <a:ext cx="248978" cy="276908"/>
            </a:xfrm>
            <a:prstGeom prst="rect">
              <a:avLst/>
            </a:prstGeom>
          </p:spPr>
        </p:pic>
      </p:grpSp>
    </p:spTree>
    <p:extLst>
      <p:ext uri="{BB962C8B-B14F-4D97-AF65-F5344CB8AC3E}">
        <p14:creationId xmlns:p14="http://schemas.microsoft.com/office/powerpoint/2010/main" val="18123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11: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783941290"/>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4470125">
                      <a:extLst>
                        <a:ext uri="{9D8B030D-6E8A-4147-A177-3AD203B41FA5}">
                          <a16:colId xmlns:a16="http://schemas.microsoft.com/office/drawing/2014/main" val="695237181"/>
                        </a:ext>
                      </a:extLst>
                    </a:gridCol>
                    <a:gridCol w="729591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Provide students with a grid (an example is provided in </a:t>
                          </a:r>
                          <a:r>
                            <a:rPr lang="en-GB" sz="1600" i="0" u="none" dirty="0">
                              <a:hlinkClick r:id="rId3" action="ppaction://hlinksldjump"/>
                            </a:rPr>
                            <a:t>printable resources</a:t>
                          </a:r>
                          <a:r>
                            <a:rPr lang="en-GB" sz="1600" i="0" u="none" dirty="0"/>
                            <a:t>) to help them to structure their thinking.</a:t>
                          </a:r>
                        </a:p>
                        <a:p>
                          <a:r>
                            <a:rPr lang="en-GB" sz="1600" b="1" i="0" u="none" dirty="0"/>
                            <a:t>Challenge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u="none" dirty="0"/>
                            <a:t>Extend the further thinking question by asking students how many more dots Iman would have than Gaia in subsequent patterns, such as their tenth patterns. They might be surprise by how significant the difference is: Iman’s will be </a:t>
                          </a:r>
                          <a:r>
                            <a:rPr lang="en-GB" sz="1600" dirty="0">
                              <a:ea typeface="Calibri"/>
                              <a:cs typeface="Calibri"/>
                            </a:rPr>
                            <a:t>19 683 and Gaia’s will be 100, so Iman will have 18 683 more dots in her pattern!</a:t>
                          </a:r>
                        </a:p>
                        <a:p>
                          <a:r>
                            <a:rPr lang="en-GB" sz="1600" b="1" i="0" u="none" dirty="0"/>
                            <a:t>Representations</a:t>
                          </a:r>
                        </a:p>
                        <a:p>
                          <a:pPr lvl="0">
                            <a:buNone/>
                          </a:pPr>
                          <a:r>
                            <a:rPr lang="en-GB" sz="1600" b="0" i="0" u="none" dirty="0"/>
                            <a:t>Students can organise counters in arrays to support the building up of these sequence patterns.</a:t>
                          </a:r>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Check that students understand that one term is not enough information to know with certainty how a sequence has been derived. The image of nine dots lends itself to considering rows, columns or squares as structures that underpin the possible sequences. </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Be responsive to students’ suggestions. You might find, for example, that students are split on whether the second image should be two rows of three or two columns of three. A show of hands or using mini whiteboards to share answers to part a might promote discussion. If, as is possibly likely, students do not mention squares at this stage, then suggest this yourself by showing four dots as the previous term and asking what the pattern might be. The further thinking question also implies both squares and geometric sequences as alternatives – you may need to use visual prompts to support this thinking. </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Listen particularly to students’ strategies for part c (working out the tenth pattern). Those who need to list out all of the linear sequence, rather than deducing that the total number of dots will be 3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r>
                            <a:rPr lang="en-GB" sz="1600" dirty="0"/>
                            <a:t> 10, may need more work on the different ways to think about and describe sequences before moving onto the </a:t>
                          </a:r>
                          <a:r>
                            <a:rPr lang="en-GB" sz="1600" i="1" dirty="0"/>
                            <a:t>n</a:t>
                          </a:r>
                          <a:r>
                            <a:rPr lang="en-GB" sz="1600" i="0" dirty="0"/>
                            <a:t>th term.</a:t>
                          </a: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If students need more time to think about multiplicative as well as additive relationships, the </a:t>
                          </a:r>
                          <a:r>
                            <a:rPr lang="en-GB" sz="1600" dirty="0">
                              <a:hlinkClick r:id="rId4"/>
                            </a:rPr>
                            <a:t>Checkpoints | NCETM</a:t>
                          </a:r>
                          <a:r>
                            <a:rPr lang="en-GB" sz="1600" dirty="0"/>
                            <a:t> ‘</a:t>
                          </a:r>
                          <a:r>
                            <a:rPr lang="en-GB" sz="1600" b="0" dirty="0"/>
                            <a:t>Multiplicative relationships’ deck has some useful tasks.</a:t>
                          </a:r>
                        </a:p>
                        <a:p>
                          <a:pPr marL="285750" indent="-285750">
                            <a:buFont typeface="Arial" panose="020B0604020202020204" pitchFamily="34" charset="0"/>
                            <a:buChar char="•"/>
                          </a:pPr>
                          <a:r>
                            <a:rPr lang="en-GB" sz="1600" b="0" dirty="0"/>
                            <a:t>To see where this might lead at Key Stage 3, see pages 21 and 22 of </a:t>
                          </a:r>
                          <a:r>
                            <a:rPr lang="en-GB" sz="1600" dirty="0">
                              <a:hlinkClick r:id="rId5"/>
                            </a:rPr>
                            <a:t>Secondary Assessment Materials | NCETM</a:t>
                          </a:r>
                          <a:r>
                            <a:rPr lang="en-GB" sz="1600" dirty="0"/>
                            <a:t>.</a:t>
                          </a:r>
                        </a:p>
                        <a:p>
                          <a:pPr marL="285750" indent="-285750">
                            <a:buFont typeface="Arial" panose="020B0604020202020204" pitchFamily="34" charset="0"/>
                            <a:buChar char="•"/>
                          </a:pPr>
                          <a:r>
                            <a:rPr lang="en-GB" sz="1600" b="0" dirty="0"/>
                            <a:t>Additional activity </a:t>
                          </a:r>
                          <a:r>
                            <a:rPr lang="en-GB" sz="1600" b="0" dirty="0">
                              <a:hlinkClick r:id="rId6" action="ppaction://hlinksldjump"/>
                            </a:rPr>
                            <a:t>D</a:t>
                          </a:r>
                          <a:r>
                            <a:rPr lang="en-GB" sz="1600" b="0" dirty="0"/>
                            <a:t> explores other non-linear sequences.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783941290"/>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4470125">
                      <a:extLst>
                        <a:ext uri="{9D8B030D-6E8A-4147-A177-3AD203B41FA5}">
                          <a16:colId xmlns:a16="http://schemas.microsoft.com/office/drawing/2014/main" val="695237181"/>
                        </a:ext>
                      </a:extLst>
                    </a:gridCol>
                    <a:gridCol w="7295913">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89120">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Provide students with a grid (an example is provided in </a:t>
                          </a:r>
                          <a:r>
                            <a:rPr lang="en-GB" sz="1600" i="0" u="none" dirty="0">
                              <a:hlinkClick r:id="rId7" action="ppaction://hlinksldjump"/>
                            </a:rPr>
                            <a:t>printable resources</a:t>
                          </a:r>
                          <a:r>
                            <a:rPr lang="en-GB" sz="1600" i="0" u="none" dirty="0"/>
                            <a:t>) to help them to structure their thinking.</a:t>
                          </a:r>
                        </a:p>
                        <a:p>
                          <a:r>
                            <a:rPr lang="en-GB" sz="1600" b="1" i="0" u="none" dirty="0"/>
                            <a:t>Challenge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u="none" dirty="0"/>
                            <a:t>Extend the further thinking question by asking students how many more dots Iman would have than Gaia in subsequent patterns, such as their tenth patterns. They might be surprise by how significant the difference is: Iman’s will be </a:t>
                          </a:r>
                          <a:r>
                            <a:rPr lang="en-GB" sz="1600" dirty="0">
                              <a:ea typeface="Calibri"/>
                              <a:cs typeface="Calibri"/>
                            </a:rPr>
                            <a:t>19 683 and Gaia’s will be 100, so Iman will have 18 683 more dots in her pattern!</a:t>
                          </a:r>
                        </a:p>
                        <a:p>
                          <a:r>
                            <a:rPr lang="en-GB" sz="1600" b="1" i="0" u="none" dirty="0"/>
                            <a:t>Representations</a:t>
                          </a:r>
                        </a:p>
                        <a:p>
                          <a:pPr lvl="0">
                            <a:buNone/>
                          </a:pPr>
                          <a:r>
                            <a:rPr lang="en-GB" sz="1600" b="0" i="0" u="none" dirty="0"/>
                            <a:t>Students can organise counters in arrays to support the building up of these sequence patterns.</a:t>
                          </a:r>
                        </a:p>
                      </a:txBody>
                      <a:tcPr/>
                    </a:tc>
                    <a:tc>
                      <a:txBody>
                        <a:bodyPr/>
                        <a:lstStyle/>
                        <a:p>
                          <a:endParaRPr lang="en-US"/>
                        </a:p>
                      </a:txBody>
                      <a:tcPr>
                        <a:blipFill>
                          <a:blip r:embed="rId8"/>
                          <a:stretch>
                            <a:fillRect l="-61404" t="-9015" r="-251" b="-31484"/>
                          </a:stretch>
                        </a:blipFill>
                      </a:tcPr>
                    </a:tc>
                    <a:extLst>
                      <a:ext uri="{0D108BD9-81ED-4DB2-BD59-A6C34878D82A}">
                        <a16:rowId xmlns:a16="http://schemas.microsoft.com/office/drawing/2014/main" val="1616516725"/>
                      </a:ext>
                    </a:extLst>
                  </a:tr>
                  <a:tr h="1310640">
                    <a:tc gridSpan="2">
                      <a:txBody>
                        <a:bodyPr/>
                        <a:lstStyle/>
                        <a:p>
                          <a:r>
                            <a:rPr lang="en-GB" sz="1600" b="1" dirty="0"/>
                            <a:t>Additional resources</a:t>
                          </a:r>
                        </a:p>
                        <a:p>
                          <a:pPr marL="285750" indent="-285750">
                            <a:buFont typeface="Arial" panose="020B0604020202020204" pitchFamily="34" charset="0"/>
                            <a:buChar char="•"/>
                          </a:pPr>
                          <a:r>
                            <a:rPr lang="en-GB" sz="1600" b="0" dirty="0"/>
                            <a:t>If students need more time to think about multiplicative as well as additive relationships, the </a:t>
                          </a:r>
                          <a:r>
                            <a:rPr lang="en-GB" sz="1600" dirty="0">
                              <a:hlinkClick r:id="rId9"/>
                            </a:rPr>
                            <a:t>Checkpoints | NCETM</a:t>
                          </a:r>
                          <a:r>
                            <a:rPr lang="en-GB" sz="1600" dirty="0"/>
                            <a:t> ‘</a:t>
                          </a:r>
                          <a:r>
                            <a:rPr lang="en-GB" sz="1600" b="0" dirty="0"/>
                            <a:t>Multiplicative relationships’ deck has some useful tasks.</a:t>
                          </a:r>
                        </a:p>
                        <a:p>
                          <a:pPr marL="285750" indent="-285750">
                            <a:buFont typeface="Arial" panose="020B0604020202020204" pitchFamily="34" charset="0"/>
                            <a:buChar char="•"/>
                          </a:pPr>
                          <a:r>
                            <a:rPr lang="en-GB" sz="1600" b="0" dirty="0"/>
                            <a:t>To see where this might lead at Key Stage 3, see pages 21 and 22 of </a:t>
                          </a:r>
                          <a:r>
                            <a:rPr lang="en-GB" sz="1600" dirty="0">
                              <a:hlinkClick r:id="rId10"/>
                            </a:rPr>
                            <a:t>Secondary Assessment Materials | NCETM</a:t>
                          </a:r>
                          <a:r>
                            <a:rPr lang="en-GB" sz="1600" dirty="0"/>
                            <a:t>.</a:t>
                          </a:r>
                        </a:p>
                        <a:p>
                          <a:pPr marL="285750" indent="-285750">
                            <a:buFont typeface="Arial" panose="020B0604020202020204" pitchFamily="34" charset="0"/>
                            <a:buChar char="•"/>
                          </a:pPr>
                          <a:r>
                            <a:rPr lang="en-GB" sz="1600" b="0" dirty="0"/>
                            <a:t>Additional activity </a:t>
                          </a:r>
                          <a:r>
                            <a:rPr lang="en-GB" sz="1600" b="0" dirty="0">
                              <a:hlinkClick r:id="rId11" action="ppaction://hlinksldjump"/>
                            </a:rPr>
                            <a:t>D</a:t>
                          </a:r>
                          <a:r>
                            <a:rPr lang="en-GB" sz="1600" b="0" dirty="0"/>
                            <a:t> explores other non-linear sequences.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144621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D6440A6-CB3F-AB78-7038-D71D1497B2F5}"/>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Checkpoint 12: School dinners</a:t>
            </a:r>
          </a:p>
          <a:p>
            <a:endParaRPr lang="en-GB" dirty="0"/>
          </a:p>
        </p:txBody>
      </p:sp>
      <p:sp>
        <p:nvSpPr>
          <p:cNvPr id="37" name="TextBox 36">
            <a:extLst>
              <a:ext uri="{FF2B5EF4-FFF2-40B4-BE49-F238E27FC236}">
                <a16:creationId xmlns:a16="http://schemas.microsoft.com/office/drawing/2014/main" id="{6DEE6A4E-9951-4FF9-AD80-62EBD2A982C0}"/>
              </a:ext>
            </a:extLst>
          </p:cNvPr>
          <p:cNvSpPr txBox="1"/>
          <p:nvPr/>
        </p:nvSpPr>
        <p:spPr>
          <a:xfrm>
            <a:off x="250613" y="1098889"/>
            <a:ext cx="9983392" cy="430887"/>
          </a:xfrm>
          <a:prstGeom prst="rect">
            <a:avLst/>
          </a:prstGeom>
          <a:noFill/>
        </p:spPr>
        <p:txBody>
          <a:bodyPr wrap="square" rtlCol="0">
            <a:spAutoFit/>
          </a:bodyPr>
          <a:lstStyle/>
          <a:p>
            <a:pPr>
              <a:buNone/>
            </a:pPr>
            <a:r>
              <a:rPr lang="en-GB" sz="2200" dirty="0">
                <a:solidFill>
                  <a:srgbClr val="585858"/>
                </a:solidFill>
                <a:cs typeface="Arial" panose="020B0604020202020204" pitchFamily="34" charset="0"/>
              </a:rPr>
              <a:t>In a school dining hall, six chairs fit around one rectangular table.</a:t>
            </a:r>
          </a:p>
        </p:txBody>
      </p:sp>
      <p:grpSp>
        <p:nvGrpSpPr>
          <p:cNvPr id="11" name="Group 10">
            <a:extLst>
              <a:ext uri="{FF2B5EF4-FFF2-40B4-BE49-F238E27FC236}">
                <a16:creationId xmlns:a16="http://schemas.microsoft.com/office/drawing/2014/main" id="{8EBFD6F8-F11A-548B-40EC-4432A6852C43}"/>
              </a:ext>
            </a:extLst>
          </p:cNvPr>
          <p:cNvGrpSpPr/>
          <p:nvPr/>
        </p:nvGrpSpPr>
        <p:grpSpPr>
          <a:xfrm>
            <a:off x="8785785" y="1260509"/>
            <a:ext cx="1214615" cy="756684"/>
            <a:chOff x="9756934" y="958614"/>
            <a:chExt cx="1744541" cy="1050660"/>
          </a:xfrm>
        </p:grpSpPr>
        <p:sp>
          <p:nvSpPr>
            <p:cNvPr id="5" name="Rectangle 4">
              <a:extLst>
                <a:ext uri="{FF2B5EF4-FFF2-40B4-BE49-F238E27FC236}">
                  <a16:creationId xmlns:a16="http://schemas.microsoft.com/office/drawing/2014/main" id="{ECA94884-1CA7-6F36-B9DC-00E26FEDB53D}"/>
                </a:ext>
              </a:extLst>
            </p:cNvPr>
            <p:cNvSpPr/>
            <p:nvPr/>
          </p:nvSpPr>
          <p:spPr>
            <a:xfrm>
              <a:off x="9994650" y="1212343"/>
              <a:ext cx="1261527" cy="5570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FC856611-5A80-9593-0C10-6F2B6D43E16E}"/>
                </a:ext>
              </a:extLst>
            </p:cNvPr>
            <p:cNvSpPr/>
            <p:nvPr/>
          </p:nvSpPr>
          <p:spPr>
            <a:xfrm>
              <a:off x="11316848" y="1395166"/>
              <a:ext cx="184627" cy="19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4774405F-38B3-FF78-A75F-369703BBD060}"/>
                </a:ext>
              </a:extLst>
            </p:cNvPr>
            <p:cNvSpPr/>
            <p:nvPr/>
          </p:nvSpPr>
          <p:spPr>
            <a:xfrm>
              <a:off x="9756934" y="1395166"/>
              <a:ext cx="184627" cy="19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3F8AC787-7992-BD28-1B96-5A648261B155}"/>
                </a:ext>
              </a:extLst>
            </p:cNvPr>
            <p:cNvSpPr/>
            <p:nvPr/>
          </p:nvSpPr>
          <p:spPr>
            <a:xfrm>
              <a:off x="10259500" y="958614"/>
              <a:ext cx="184627" cy="19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32F48131-484D-1F49-0965-8C0576D7FA70}"/>
                </a:ext>
              </a:extLst>
            </p:cNvPr>
            <p:cNvSpPr/>
            <p:nvPr/>
          </p:nvSpPr>
          <p:spPr>
            <a:xfrm>
              <a:off x="10797933" y="958614"/>
              <a:ext cx="184627" cy="19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31D426A9-6774-BF2E-0AD0-7328B9729863}"/>
                </a:ext>
              </a:extLst>
            </p:cNvPr>
            <p:cNvSpPr/>
            <p:nvPr/>
          </p:nvSpPr>
          <p:spPr>
            <a:xfrm>
              <a:off x="10236917" y="1817874"/>
              <a:ext cx="184627" cy="19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A052C3EF-5DCE-6758-FABC-39E0BA51A3AB}"/>
                </a:ext>
              </a:extLst>
            </p:cNvPr>
            <p:cNvSpPr/>
            <p:nvPr/>
          </p:nvSpPr>
          <p:spPr>
            <a:xfrm>
              <a:off x="10797933" y="1817874"/>
              <a:ext cx="184627" cy="19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Rectangle 33">
            <a:extLst>
              <a:ext uri="{FF2B5EF4-FFF2-40B4-BE49-F238E27FC236}">
                <a16:creationId xmlns:a16="http://schemas.microsoft.com/office/drawing/2014/main" id="{4F7FE5F7-250E-4638-6C95-24D32BBFDF4D}"/>
              </a:ext>
            </a:extLst>
          </p:cNvPr>
          <p:cNvSpPr/>
          <p:nvPr/>
        </p:nvSpPr>
        <p:spPr>
          <a:xfrm>
            <a:off x="508189" y="2781314"/>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50" name="TextBox 49">
            <a:extLst>
              <a:ext uri="{FF2B5EF4-FFF2-40B4-BE49-F238E27FC236}">
                <a16:creationId xmlns:a16="http://schemas.microsoft.com/office/drawing/2014/main" id="{DF3414E6-DCC7-69C9-59BC-C7E101424934}"/>
              </a:ext>
            </a:extLst>
          </p:cNvPr>
          <p:cNvSpPr txBox="1"/>
          <p:nvPr/>
        </p:nvSpPr>
        <p:spPr>
          <a:xfrm>
            <a:off x="250613" y="1888826"/>
            <a:ext cx="9983392" cy="430887"/>
          </a:xfrm>
          <a:prstGeom prst="rect">
            <a:avLst/>
          </a:prstGeom>
          <a:noFill/>
        </p:spPr>
        <p:txBody>
          <a:bodyPr wrap="square" rtlCol="0">
            <a:spAutoFit/>
          </a:bodyPr>
          <a:lstStyle/>
          <a:p>
            <a:pPr>
              <a:buNone/>
            </a:pPr>
            <a:r>
              <a:rPr lang="en-GB" sz="2200" dirty="0">
                <a:solidFill>
                  <a:srgbClr val="585858"/>
                </a:solidFill>
                <a:cs typeface="Arial" panose="020B0604020202020204" pitchFamily="34" charset="0"/>
              </a:rPr>
              <a:t>Below are four ways, A to D, to arrange four tables.</a:t>
            </a:r>
          </a:p>
        </p:txBody>
      </p:sp>
      <p:sp>
        <p:nvSpPr>
          <p:cNvPr id="56" name="TextBox 55">
            <a:extLst>
              <a:ext uri="{FF2B5EF4-FFF2-40B4-BE49-F238E27FC236}">
                <a16:creationId xmlns:a16="http://schemas.microsoft.com/office/drawing/2014/main" id="{F9599B68-0720-76CC-50B0-6F6060ED621B}"/>
              </a:ext>
            </a:extLst>
          </p:cNvPr>
          <p:cNvSpPr txBox="1"/>
          <p:nvPr/>
        </p:nvSpPr>
        <p:spPr>
          <a:xfrm>
            <a:off x="226389" y="4165620"/>
            <a:ext cx="8559396" cy="1514261"/>
          </a:xfrm>
          <a:prstGeom prst="rect">
            <a:avLst/>
          </a:prstGeom>
          <a:noFill/>
        </p:spPr>
        <p:txBody>
          <a:bodyPr wrap="square" rtlCol="0">
            <a:spAutoFit/>
          </a:bodyPr>
          <a:lstStyle/>
          <a:p>
            <a:pPr marL="457200" indent="-457200">
              <a:buFont typeface="+mj-lt"/>
              <a:buAutoNum type="alphaLcParenR"/>
            </a:pPr>
            <a:r>
              <a:rPr lang="en-GB" sz="2200" dirty="0">
                <a:solidFill>
                  <a:srgbClr val="585858"/>
                </a:solidFill>
                <a:cs typeface="Arial" panose="020B0604020202020204" pitchFamily="34" charset="0"/>
              </a:rPr>
              <a:t>Describe how you would work out the maximum number of chairs you can add for each different arrangement of tables.</a:t>
            </a:r>
          </a:p>
          <a:p>
            <a:pPr marL="457200" indent="-457200">
              <a:buFont typeface="+mj-lt"/>
              <a:buAutoNum type="alphaLcParenR"/>
            </a:pPr>
            <a:r>
              <a:rPr lang="en-GB" sz="2200" dirty="0">
                <a:solidFill>
                  <a:srgbClr val="585858"/>
                </a:solidFill>
                <a:cs typeface="Arial" panose="020B0604020202020204" pitchFamily="34" charset="0"/>
              </a:rPr>
              <a:t>Mary adds two more tables to each of these arrangements. How many extra chairs could she add?</a:t>
            </a:r>
          </a:p>
        </p:txBody>
      </p:sp>
      <p:sp>
        <p:nvSpPr>
          <p:cNvPr id="42" name="Rectangle 41">
            <a:extLst>
              <a:ext uri="{FF2B5EF4-FFF2-40B4-BE49-F238E27FC236}">
                <a16:creationId xmlns:a16="http://schemas.microsoft.com/office/drawing/2014/main" id="{F56AD2CE-ACED-4FD6-6956-1FA6526474D2}"/>
              </a:ext>
            </a:extLst>
          </p:cNvPr>
          <p:cNvSpPr/>
          <p:nvPr/>
        </p:nvSpPr>
        <p:spPr>
          <a:xfrm>
            <a:off x="1818578" y="2771264"/>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347FA95E-CAC0-BD3E-7C7C-A9753AE5812E}"/>
              </a:ext>
            </a:extLst>
          </p:cNvPr>
          <p:cNvSpPr/>
          <p:nvPr/>
        </p:nvSpPr>
        <p:spPr>
          <a:xfrm>
            <a:off x="511731" y="3532508"/>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C5042C04-0E5B-8828-2796-7F9F8EA8005C}"/>
              </a:ext>
            </a:extLst>
          </p:cNvPr>
          <p:cNvSpPr/>
          <p:nvPr/>
        </p:nvSpPr>
        <p:spPr>
          <a:xfrm>
            <a:off x="1805846" y="3511743"/>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355002AE-B664-8838-3B60-5A2569616C70}"/>
              </a:ext>
            </a:extLst>
          </p:cNvPr>
          <p:cNvSpPr/>
          <p:nvPr/>
        </p:nvSpPr>
        <p:spPr>
          <a:xfrm>
            <a:off x="9727427" y="2884864"/>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1C562D05-D068-1E21-87BE-2D9E0178E6F4}"/>
              </a:ext>
            </a:extLst>
          </p:cNvPr>
          <p:cNvSpPr/>
          <p:nvPr/>
        </p:nvSpPr>
        <p:spPr>
          <a:xfrm>
            <a:off x="10624061" y="2884864"/>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83F1A3B2-7897-F91E-C081-2388AED1F26C}"/>
              </a:ext>
            </a:extLst>
          </p:cNvPr>
          <p:cNvSpPr/>
          <p:nvPr/>
        </p:nvSpPr>
        <p:spPr>
          <a:xfrm>
            <a:off x="9727427" y="3285012"/>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BB2789D1-452E-524C-DD14-B0B68C96128B}"/>
              </a:ext>
            </a:extLst>
          </p:cNvPr>
          <p:cNvSpPr/>
          <p:nvPr/>
        </p:nvSpPr>
        <p:spPr>
          <a:xfrm>
            <a:off x="10624061" y="3286446"/>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0CB2C027-922C-9680-0097-46F84FC98E3A}"/>
              </a:ext>
            </a:extLst>
          </p:cNvPr>
          <p:cNvSpPr/>
          <p:nvPr/>
        </p:nvSpPr>
        <p:spPr>
          <a:xfrm>
            <a:off x="5199483" y="3085291"/>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22D351D8-2D34-DD47-B50D-E439ED2F30B4}"/>
              </a:ext>
            </a:extLst>
          </p:cNvPr>
          <p:cNvSpPr/>
          <p:nvPr/>
        </p:nvSpPr>
        <p:spPr>
          <a:xfrm>
            <a:off x="6096117" y="3085291"/>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8572168B-A14B-5D65-9564-087EC230FAEB}"/>
              </a:ext>
            </a:extLst>
          </p:cNvPr>
          <p:cNvSpPr/>
          <p:nvPr/>
        </p:nvSpPr>
        <p:spPr>
          <a:xfrm>
            <a:off x="6992634" y="3085291"/>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23468758-5535-BD68-B49B-C1C6A186BE7C}"/>
              </a:ext>
            </a:extLst>
          </p:cNvPr>
          <p:cNvSpPr/>
          <p:nvPr/>
        </p:nvSpPr>
        <p:spPr>
          <a:xfrm>
            <a:off x="7889268" y="3085291"/>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1C898400-E884-D629-856C-9E0C39C052D3}"/>
              </a:ext>
            </a:extLst>
          </p:cNvPr>
          <p:cNvSpPr/>
          <p:nvPr/>
        </p:nvSpPr>
        <p:spPr>
          <a:xfrm>
            <a:off x="3456603" y="2459399"/>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5D1BA79C-D733-DFD4-1715-C5A498132F58}"/>
              </a:ext>
            </a:extLst>
          </p:cNvPr>
          <p:cNvSpPr/>
          <p:nvPr/>
        </p:nvSpPr>
        <p:spPr>
          <a:xfrm>
            <a:off x="3456603" y="2860253"/>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4BA389EF-CD23-85AC-2561-DB61D0FB9EC4}"/>
              </a:ext>
            </a:extLst>
          </p:cNvPr>
          <p:cNvSpPr/>
          <p:nvPr/>
        </p:nvSpPr>
        <p:spPr>
          <a:xfrm>
            <a:off x="3456603" y="3261107"/>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C631A059-FD16-E33A-45C9-581E4FCC7F27}"/>
              </a:ext>
            </a:extLst>
          </p:cNvPr>
          <p:cNvSpPr/>
          <p:nvPr/>
        </p:nvSpPr>
        <p:spPr>
          <a:xfrm>
            <a:off x="3456603" y="3653328"/>
            <a:ext cx="896517" cy="400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76" name="Action Button: Help 75">
            <a:hlinkClick r:id="" action="ppaction://noaction" highlightClick="1"/>
            <a:extLst>
              <a:ext uri="{FF2B5EF4-FFF2-40B4-BE49-F238E27FC236}">
                <a16:creationId xmlns:a16="http://schemas.microsoft.com/office/drawing/2014/main" id="{1B99BF4D-7CDC-CB2C-5874-7A3F2D38052E}"/>
              </a:ext>
            </a:extLst>
          </p:cNvPr>
          <p:cNvSpPr/>
          <p:nvPr/>
        </p:nvSpPr>
        <p:spPr>
          <a:xfrm>
            <a:off x="199969" y="574720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5052C642-81D8-B463-71E7-CBB3E4C8C8C7}"/>
              </a:ext>
            </a:extLst>
          </p:cNvPr>
          <p:cNvSpPr txBox="1"/>
          <p:nvPr/>
        </p:nvSpPr>
        <p:spPr>
          <a:xfrm>
            <a:off x="1134411" y="5685541"/>
            <a:ext cx="8789788" cy="1107996"/>
          </a:xfrm>
          <a:prstGeom prst="rect">
            <a:avLst/>
          </a:prstGeom>
          <a:noFill/>
        </p:spPr>
        <p:txBody>
          <a:bodyPr wrap="square" rtlCol="0">
            <a:spAutoFit/>
          </a:bodyPr>
          <a:lstStyle/>
          <a:p>
            <a:pPr>
              <a:buNone/>
            </a:pPr>
            <a:r>
              <a:rPr lang="en-GB" sz="2200" dirty="0">
                <a:solidFill>
                  <a:srgbClr val="585858"/>
                </a:solidFill>
                <a:cs typeface="Arial" panose="020B0604020202020204" pitchFamily="34" charset="0"/>
              </a:rPr>
              <a:t>Mary adds even more tables to one of the original arrangements. This means she adds twice the original number of chairs. Which arrangement has she added to? How many tables did she add?</a:t>
            </a:r>
          </a:p>
        </p:txBody>
      </p:sp>
      <p:sp>
        <p:nvSpPr>
          <p:cNvPr id="2" name="TextBox 1">
            <a:extLst>
              <a:ext uri="{FF2B5EF4-FFF2-40B4-BE49-F238E27FC236}">
                <a16:creationId xmlns:a16="http://schemas.microsoft.com/office/drawing/2014/main" id="{6D0B2C06-E1DA-6FEA-C6EF-01E2049295AA}"/>
              </a:ext>
            </a:extLst>
          </p:cNvPr>
          <p:cNvSpPr txBox="1"/>
          <p:nvPr/>
        </p:nvSpPr>
        <p:spPr>
          <a:xfrm>
            <a:off x="64504" y="3097299"/>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35" name="TextBox 34">
            <a:extLst>
              <a:ext uri="{FF2B5EF4-FFF2-40B4-BE49-F238E27FC236}">
                <a16:creationId xmlns:a16="http://schemas.microsoft.com/office/drawing/2014/main" id="{0FC48018-DB0F-D47C-B2BD-3E786E727A75}"/>
              </a:ext>
            </a:extLst>
          </p:cNvPr>
          <p:cNvSpPr txBox="1"/>
          <p:nvPr/>
        </p:nvSpPr>
        <p:spPr>
          <a:xfrm>
            <a:off x="3097117" y="3070274"/>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36" name="TextBox 35">
            <a:extLst>
              <a:ext uri="{FF2B5EF4-FFF2-40B4-BE49-F238E27FC236}">
                <a16:creationId xmlns:a16="http://schemas.microsoft.com/office/drawing/2014/main" id="{202FA093-6797-4923-816B-E751C4FB2768}"/>
              </a:ext>
            </a:extLst>
          </p:cNvPr>
          <p:cNvSpPr txBox="1"/>
          <p:nvPr/>
        </p:nvSpPr>
        <p:spPr>
          <a:xfrm>
            <a:off x="4807144" y="3088919"/>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38" name="TextBox 37">
            <a:extLst>
              <a:ext uri="{FF2B5EF4-FFF2-40B4-BE49-F238E27FC236}">
                <a16:creationId xmlns:a16="http://schemas.microsoft.com/office/drawing/2014/main" id="{455222A2-E3E1-9497-A84D-2DE5CC04061D}"/>
              </a:ext>
            </a:extLst>
          </p:cNvPr>
          <p:cNvSpPr txBox="1"/>
          <p:nvPr/>
        </p:nvSpPr>
        <p:spPr>
          <a:xfrm>
            <a:off x="9316675" y="3111696"/>
            <a:ext cx="388248" cy="430887"/>
          </a:xfrm>
          <a:prstGeom prst="rect">
            <a:avLst/>
          </a:prstGeom>
          <a:noFill/>
        </p:spPr>
        <p:txBody>
          <a:bodyPr wrap="none" rtlCol="0">
            <a:spAutoFit/>
          </a:bodyPr>
          <a:lstStyle/>
          <a:p>
            <a:pPr>
              <a:buNone/>
            </a:pPr>
            <a:r>
              <a:rPr lang="en-GB" sz="2200" dirty="0">
                <a:solidFill>
                  <a:srgbClr val="00628C"/>
                </a:solidFill>
              </a:rPr>
              <a:t>D</a:t>
            </a:r>
          </a:p>
        </p:txBody>
      </p:sp>
    </p:spTree>
    <p:extLst>
      <p:ext uri="{BB962C8B-B14F-4D97-AF65-F5344CB8AC3E}">
        <p14:creationId xmlns:p14="http://schemas.microsoft.com/office/powerpoint/2010/main" val="344419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0" grpId="0"/>
      <p:bldP spid="56" grpId="0" build="p"/>
      <p:bldP spid="42" grpId="0" animBg="1"/>
      <p:bldP spid="44" grpId="0" animBg="1"/>
      <p:bldP spid="45" grpId="0" animBg="1"/>
      <p:bldP spid="46" grpId="0" animBg="1"/>
      <p:bldP spid="47"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p:bldP spid="2" grpId="0"/>
      <p:bldP spid="35" grpId="0"/>
      <p:bldP spid="36" grpId="0"/>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04708245"/>
              </p:ext>
            </p:extLst>
          </p:nvPr>
        </p:nvGraphicFramePr>
        <p:xfrm>
          <a:off x="267128" y="764704"/>
          <a:ext cx="11766038" cy="5989320"/>
        </p:xfrm>
        <a:graphic>
          <a:graphicData uri="http://schemas.openxmlformats.org/drawingml/2006/table">
            <a:tbl>
              <a:tblPr firstRow="1" bandRow="1">
                <a:tableStyleId>{5940675A-B579-460E-94D1-54222C63F5DA}</a:tableStyleId>
              </a:tblPr>
              <a:tblGrid>
                <a:gridCol w="5039978">
                  <a:extLst>
                    <a:ext uri="{9D8B030D-6E8A-4147-A177-3AD203B41FA5}">
                      <a16:colId xmlns:a16="http://schemas.microsoft.com/office/drawing/2014/main" val="695237181"/>
                    </a:ext>
                  </a:extLst>
                </a:gridCol>
                <a:gridCol w="6726060">
                  <a:extLst>
                    <a:ext uri="{9D8B030D-6E8A-4147-A177-3AD203B41FA5}">
                      <a16:colId xmlns:a16="http://schemas.microsoft.com/office/drawing/2014/main" val="300072507"/>
                    </a:ext>
                  </a:extLst>
                </a:gridCol>
              </a:tblGrid>
              <a:tr h="32427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07417">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Working with just arrangements B and C would allow students to focus on what is the same and what is different, without introducing too many patterns at once.</a:t>
                      </a:r>
                    </a:p>
                    <a:p>
                      <a:r>
                        <a:rPr lang="en-GB" sz="1600" b="1" i="0" u="none" dirty="0"/>
                        <a:t>Challenge</a:t>
                      </a:r>
                    </a:p>
                    <a:p>
                      <a:pPr>
                        <a:spcAft>
                          <a:spcPts val="600"/>
                        </a:spcAft>
                      </a:pPr>
                      <a:r>
                        <a:rPr lang="en-GB" sz="1600" u="none" dirty="0"/>
                        <a:t>Extend the further thinking question by specifying a number of chairs and asking students to work out which arrangement of tables it could apply to. For example, 30 chairs could be five tables in arrangement A, 13 tables in arrangement B or seven tables in arrangement C.</a:t>
                      </a:r>
                    </a:p>
                    <a:p>
                      <a:r>
                        <a:rPr lang="en-GB" sz="1600" b="1" i="0" u="none" dirty="0"/>
                        <a:t>Representations</a:t>
                      </a:r>
                    </a:p>
                    <a:p>
                      <a:r>
                        <a:rPr lang="en-GB" sz="1600" b="0" i="0" u="none" dirty="0"/>
                        <a:t>Interpreting sequences that are represented diagrammatically is a key understanding at Key Stage 3. </a:t>
                      </a:r>
                      <a:r>
                        <a:rPr lang="en-GB" sz="1600" i="0" u="none" dirty="0"/>
                        <a:t>Help students to organise their thinking by suggesting they draw the different arrangements of tables and mark chairs as dots to help them count.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13 might not initially look like a sequences task; rather than showing sequences that are growing, the images show a ‘snapshot’ of the sequence. See whether students are able to identify the structure of the pattern. This is drawn out by the focus of the questions: rather than asking how many chairs are needed, students must to describe how they would work out their answers. Do not settle for numerical answers! Push students to talk about their strategy; can they spot where they can work multiplicatively rather than additively? Look out for students that count each chair in ones, rather than spotting where chairs can be counted in groups. These students may not have efficient strategies for counting and/or might find it more challenging to spot the mathematical structures.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In part b, students are encouraged to imagine a ‘next step’ in the sequence by working out how many chairs are needed for two more tables. Those who found it harder to identify a strategy for calculating chairs may find this more challenging. These students may need to be encouraged to draw out the table arrangements. Part D offers some ambiguity, as the pattern could grow in different ways – ask students if there is another way to answer this question.</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F</a:t>
                      </a:r>
                      <a:r>
                        <a:rPr lang="en-GB" sz="1600" b="0" dirty="0"/>
                        <a:t> looks in more detail at the ‘rules’ use to generate the number of chairs, and might be a suitable alternative or next step.</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812767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Preparing for the </a:t>
            </a:r>
            <a:r>
              <a:rPr lang="en-GB" sz="3200" i="1" dirty="0"/>
              <a:t>n</a:t>
            </a:r>
            <a:r>
              <a:rPr lang="en-GB" sz="3200" dirty="0"/>
              <a:t>th term</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2852935"/>
            <a:ext cx="6062463" cy="1152130"/>
          </a:xfrm>
        </p:spPr>
        <p:txBody>
          <a:bodyPr>
            <a:normAutofit/>
          </a:bodyPr>
          <a:lstStyle/>
          <a:p>
            <a:r>
              <a:rPr lang="en-GB" sz="1800" dirty="0">
                <a:latin typeface="Century Gothic" panose="020B0502020202020204" pitchFamily="34" charset="0"/>
              </a:rPr>
              <a:t>Checkpoints 13–22</a:t>
            </a:r>
          </a:p>
        </p:txBody>
      </p:sp>
    </p:spTree>
    <p:extLst>
      <p:ext uri="{BB962C8B-B14F-4D97-AF65-F5344CB8AC3E}">
        <p14:creationId xmlns:p14="http://schemas.microsoft.com/office/powerpoint/2010/main" val="2144018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t>Preparing for the </a:t>
            </a:r>
            <a:r>
              <a:rPr lang="en-GB" sz="3200" b="1" i="1" dirty="0"/>
              <a:t>n</a:t>
            </a:r>
            <a:r>
              <a:rPr lang="en-GB" sz="3200" b="1" dirty="0"/>
              <a:t>th term</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842162085"/>
              </p:ext>
            </p:extLst>
          </p:nvPr>
        </p:nvGraphicFramePr>
        <p:xfrm>
          <a:off x="417815" y="1140538"/>
          <a:ext cx="11426013" cy="4853136"/>
        </p:xfrm>
        <a:graphic>
          <a:graphicData uri="http://schemas.openxmlformats.org/drawingml/2006/table">
            <a:tbl>
              <a:tblPr firstRow="1" bandRow="1">
                <a:tableStyleId>{5940675A-B579-460E-94D1-54222C63F5DA}</a:tableStyleId>
              </a:tblPr>
              <a:tblGrid>
                <a:gridCol w="6147372">
                  <a:extLst>
                    <a:ext uri="{9D8B030D-6E8A-4147-A177-3AD203B41FA5}">
                      <a16:colId xmlns:a16="http://schemas.microsoft.com/office/drawing/2014/main" val="4178532543"/>
                    </a:ext>
                  </a:extLst>
                </a:gridCol>
                <a:gridCol w="5278641">
                  <a:extLst>
                    <a:ext uri="{9D8B030D-6E8A-4147-A177-3AD203B41FA5}">
                      <a16:colId xmlns:a16="http://schemas.microsoft.com/office/drawing/2014/main" val="864547500"/>
                    </a:ext>
                  </a:extLst>
                </a:gridCol>
              </a:tblGrid>
              <a:tr h="372576">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generate and describe linear number sentences, </a:t>
                      </a:r>
                      <a:r>
                        <a:rPr lang="en-GB" sz="1600" dirty="0"/>
                        <a:t>including those involving fractions and decimals, and find the term-to-term rule</a:t>
                      </a:r>
                      <a:endParaRPr lang="en-GB" sz="1600" i="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non-statutory guidance: pupils should be introduced to the use of symbols and letters to represent variables and unknowns in mathematical situations that they already understand, such as generalisations of number patterns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strike="noStrike"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strike="noStrike" dirty="0"/>
                        <a:t>As the </a:t>
                      </a:r>
                      <a:r>
                        <a:rPr lang="en-GB" sz="1600" i="1" strike="noStrike" dirty="0"/>
                        <a:t>n</a:t>
                      </a:r>
                      <a:r>
                        <a:rPr lang="en-GB" sz="1600" i="0" strike="noStrike" dirty="0"/>
                        <a:t>th term is new learning at Key Stage 3, there is no mention of it in either </a:t>
                      </a:r>
                      <a:r>
                        <a:rPr lang="en-GB" sz="1600" i="0" strike="noStrike" baseline="0" dirty="0"/>
                        <a:t>Teaching mathematics in primary schools or </a:t>
                      </a:r>
                      <a:r>
                        <a:rPr lang="en-GB" sz="1600" b="0" i="0" strike="noStrike" dirty="0"/>
                        <a:t>Primary Mastery Professional Development. </a:t>
                      </a:r>
                      <a:r>
                        <a:rPr lang="en-GB" sz="1600" kern="1200" dirty="0">
                          <a:solidFill>
                            <a:schemeClr val="tx1"/>
                          </a:solidFill>
                          <a:effectLst/>
                          <a:latin typeface="+mn-lt"/>
                          <a:ea typeface="+mn-ea"/>
                          <a:cs typeface="+mn-cs"/>
                        </a:rPr>
                        <a:t>You may, however, find that some primary teachers have touched on this concept so students may show some evidence of prior learning.</a:t>
                      </a:r>
                      <a:endParaRPr lang="en-GB" sz="1400" b="0" i="0" strike="noStrik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kern="1200" dirty="0">
                        <a:solidFill>
                          <a:schemeClr val="tx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Realise that generating many terms in a sequence using the term-to-term rule is not an efficient method and, using their understanding of the mathematical structure of a linear sequence, instead describe linear sequences using the </a:t>
                      </a:r>
                      <a:r>
                        <a:rPr lang="en-GB" sz="1600" i="1" kern="1200" dirty="0">
                          <a:solidFill>
                            <a:schemeClr val="tx1"/>
                          </a:solidFill>
                          <a:effectLst/>
                          <a:latin typeface="+mn-lt"/>
                          <a:ea typeface="+mn-ea"/>
                          <a:cs typeface="+mn-cs"/>
                        </a:rPr>
                        <a:t>n</a:t>
                      </a:r>
                      <a:r>
                        <a:rPr lang="en-GB" sz="1600" kern="1200" dirty="0">
                          <a:solidFill>
                            <a:schemeClr val="tx1"/>
                          </a:solidFill>
                          <a:effectLst/>
                          <a:latin typeface="+mn-lt"/>
                          <a:ea typeface="+mn-ea"/>
                          <a:cs typeface="+mn-cs"/>
                        </a:rPr>
                        <a:t>th term.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Develop a deep and secure understanding of the </a:t>
                      </a:r>
                      <a:r>
                        <a:rPr lang="en-GB" sz="1600" i="1" kern="1200" dirty="0">
                          <a:solidFill>
                            <a:schemeClr val="tx1"/>
                          </a:solidFill>
                          <a:effectLst/>
                          <a:latin typeface="+mn-lt"/>
                          <a:ea typeface="+mn-ea"/>
                          <a:cs typeface="+mn-cs"/>
                        </a:rPr>
                        <a:t>n</a:t>
                      </a:r>
                      <a:r>
                        <a:rPr lang="en-GB" sz="1600" kern="1200" dirty="0">
                          <a:solidFill>
                            <a:schemeClr val="tx1"/>
                          </a:solidFill>
                          <a:effectLst/>
                          <a:latin typeface="+mn-lt"/>
                          <a:ea typeface="+mn-ea"/>
                          <a:cs typeface="+mn-cs"/>
                        </a:rPr>
                        <a:t>th term and how to use it, including in a range of ascending and descending sequences, and those containing terms that are decimals and fractions.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Reason with the </a:t>
                      </a:r>
                      <a:r>
                        <a:rPr lang="en-GB" sz="1600" i="1" kern="1200" dirty="0">
                          <a:solidFill>
                            <a:schemeClr val="tx1"/>
                          </a:solidFill>
                          <a:effectLst/>
                          <a:latin typeface="+mn-lt"/>
                          <a:ea typeface="+mn-ea"/>
                          <a:cs typeface="+mn-cs"/>
                        </a:rPr>
                        <a:t>n</a:t>
                      </a:r>
                      <a:r>
                        <a:rPr lang="en-GB" sz="1600" kern="1200" dirty="0">
                          <a:solidFill>
                            <a:schemeClr val="tx1"/>
                          </a:solidFill>
                          <a:effectLst/>
                          <a:latin typeface="+mn-lt"/>
                          <a:ea typeface="+mn-ea"/>
                          <a:cs typeface="+mn-cs"/>
                        </a:rPr>
                        <a:t>th term rule and apply it in order to solve mathematical problems, such as finding the 50th and 100th terms of a linear sequence.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80875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latin typeface="Century Gothic"/>
                <a:cs typeface="Arial"/>
              </a:rPr>
              <a:t>Checkpoints 9–16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073530875"/>
              </p:ext>
            </p:extLst>
          </p:nvPr>
        </p:nvGraphicFramePr>
        <p:xfrm>
          <a:off x="774918" y="1412777"/>
          <a:ext cx="10947572" cy="3556194"/>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pPr marL="0" lvl="0" indent="0" algn="l">
                        <a:lnSpc>
                          <a:spcPct val="100000"/>
                        </a:lnSpc>
                        <a:spcBef>
                          <a:spcPts val="0"/>
                        </a:spcBef>
                        <a:spcAft>
                          <a:spcPts val="0"/>
                        </a:spcAft>
                        <a:buNone/>
                      </a:pPr>
                      <a:r>
                        <a:rPr lang="en-GB" dirty="0">
                          <a:hlinkClick r:id="rId3" action="ppaction://hlinksldjump"/>
                        </a:rPr>
                        <a:t>9: </a:t>
                      </a:r>
                      <a:r>
                        <a:rPr lang="en-GB" sz="1800" b="0" i="0" u="none" strike="noStrike" noProof="0" dirty="0">
                          <a:latin typeface="Arial"/>
                          <a:hlinkClick r:id="rId3" action="ppaction://hlinksldjump"/>
                        </a:rPr>
                        <a:t>Which sequence?</a:t>
                      </a:r>
                      <a:endParaRPr lang="en-GB" dirty="0"/>
                    </a:p>
                  </a:txBody>
                  <a:tcPr/>
                </a:tc>
                <a:tc rowSpan="4">
                  <a:txBody>
                    <a:bodyPr/>
                    <a:lstStyle/>
                    <a:p>
                      <a:pPr marL="0" marR="0" lvl="0" indent="0" algn="l">
                        <a:lnSpc>
                          <a:spcPct val="100000"/>
                        </a:lnSpc>
                        <a:spcBef>
                          <a:spcPts val="0"/>
                        </a:spcBef>
                        <a:spcAft>
                          <a:spcPts val="0"/>
                        </a:spcAft>
                        <a:buNone/>
                      </a:pPr>
                      <a:r>
                        <a:rPr lang="en-GB" sz="1800" b="0" i="0" u="none" strike="noStrike" noProof="0" dirty="0">
                          <a:latin typeface="Arial"/>
                        </a:rPr>
                        <a:t>The structure of patterns and sequences</a:t>
                      </a:r>
                      <a:endParaRPr lang="en-US" b="0" dirty="0"/>
                    </a:p>
                  </a:txBody>
                  <a:tcPr anchor="ctr"/>
                </a:tc>
                <a:tc rowSpan="4">
                  <a:txBody>
                    <a:bodyPr/>
                    <a:lstStyle/>
                    <a:p>
                      <a:r>
                        <a:rPr lang="en-GB" dirty="0"/>
                        <a:t>4.1.1</a:t>
                      </a:r>
                    </a:p>
                    <a:p>
                      <a:pPr lvl="0">
                        <a:buNone/>
                      </a:pPr>
                      <a:r>
                        <a:rPr lang="en-GB" dirty="0"/>
                        <a:t>4.1.2</a:t>
                      </a:r>
                    </a:p>
                  </a:txBody>
                  <a:tcPr anchor="ctr"/>
                </a:tc>
                <a:extLst>
                  <a:ext uri="{0D108BD9-81ED-4DB2-BD59-A6C34878D82A}">
                    <a16:rowId xmlns:a16="http://schemas.microsoft.com/office/drawing/2014/main" val="12097490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10: Sequence jumble</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14661797"/>
                  </a:ext>
                </a:extLst>
              </a:tr>
              <a:tr h="409819">
                <a:tc>
                  <a:txBody>
                    <a:bodyPr/>
                    <a:lstStyle/>
                    <a:p>
                      <a:pPr marL="0" marR="0" lvl="0" indent="0" algn="l" rtl="0" eaLnBrk="1" fontAlgn="auto" latinLnBrk="0" hangingPunct="1">
                        <a:lnSpc>
                          <a:spcPct val="100000"/>
                        </a:lnSpc>
                        <a:spcBef>
                          <a:spcPts val="0"/>
                        </a:spcBef>
                        <a:spcAft>
                          <a:spcPts val="0"/>
                        </a:spcAft>
                        <a:buClrTx/>
                        <a:buSzTx/>
                        <a:buFontTx/>
                        <a:buNone/>
                      </a:pPr>
                      <a:r>
                        <a:rPr lang="en-GB" dirty="0">
                          <a:hlinkClick r:id="rId5" action="ppaction://hlinksldjump"/>
                        </a:rPr>
                        <a:t>11: Nine dots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rtl="0" eaLnBrk="1" fontAlgn="auto" latinLnBrk="0" hangingPunct="1">
                        <a:lnSpc>
                          <a:spcPct val="100000"/>
                        </a:lnSpc>
                        <a:spcBef>
                          <a:spcPts val="0"/>
                        </a:spcBef>
                        <a:spcAft>
                          <a:spcPts val="0"/>
                        </a:spcAft>
                        <a:buClrTx/>
                        <a:buSzTx/>
                        <a:buFontTx/>
                        <a:buNone/>
                      </a:pPr>
                      <a:r>
                        <a:rPr lang="en-GB" dirty="0">
                          <a:hlinkClick r:id="rId6" action="ppaction://hlinksldjump"/>
                        </a:rPr>
                        <a:t>12: School dinners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326877">
                <a:tc>
                  <a:txBody>
                    <a:bodyPr/>
                    <a:lstStyle/>
                    <a:p>
                      <a:pPr marL="0" marR="0" lvl="0" indent="0" algn="l" rtl="0" eaLnBrk="1" fontAlgn="auto" latinLnBrk="0" hangingPunct="1">
                        <a:lnSpc>
                          <a:spcPct val="100000"/>
                        </a:lnSpc>
                        <a:spcBef>
                          <a:spcPts val="0"/>
                        </a:spcBef>
                        <a:spcAft>
                          <a:spcPts val="0"/>
                        </a:spcAft>
                        <a:buClrTx/>
                        <a:buSzTx/>
                        <a:buFontTx/>
                        <a:buNone/>
                      </a:pPr>
                      <a:r>
                        <a:rPr lang="en-GB" dirty="0">
                          <a:hlinkClick r:id="rId7" action="ppaction://hlinksldjump"/>
                        </a:rPr>
                        <a:t>13: Tiles and holes</a:t>
                      </a:r>
                      <a:endParaRPr lang="en-GB" dirty="0"/>
                    </a:p>
                  </a:txBody>
                  <a:tcPr anchor="ct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noProof="0" dirty="0"/>
                        <a:t>Preparing for the </a:t>
                      </a:r>
                      <a:r>
                        <a:rPr lang="en-GB" sz="1800" b="0" i="1" u="none" strike="noStrike" noProof="0" dirty="0"/>
                        <a:t>n</a:t>
                      </a:r>
                      <a:r>
                        <a:rPr lang="en-GB" sz="1800" b="0" i="0" u="none" strike="noStrike" noProof="0" dirty="0"/>
                        <a:t>th term</a:t>
                      </a:r>
                    </a:p>
                  </a:txBody>
                  <a:tcPr anchor="ctr"/>
                </a:tc>
                <a:tc rowSpan="4">
                  <a:txBody>
                    <a:bodyPr/>
                    <a:lstStyle/>
                    <a:p>
                      <a:r>
                        <a:rPr lang="en-GB" dirty="0"/>
                        <a:t>4.1.1</a:t>
                      </a:r>
                    </a:p>
                    <a:p>
                      <a:pPr lvl="0">
                        <a:buNone/>
                      </a:pPr>
                      <a:r>
                        <a:rPr lang="en-GB" dirty="0"/>
                        <a:t>4.1.2</a:t>
                      </a:r>
                    </a:p>
                  </a:txBody>
                  <a:tcPr anchor="ctr"/>
                </a:tc>
                <a:extLst>
                  <a:ext uri="{0D108BD9-81ED-4DB2-BD59-A6C34878D82A}">
                    <a16:rowId xmlns:a16="http://schemas.microsoft.com/office/drawing/2014/main" val="1881728802"/>
                  </a:ext>
                </a:extLst>
              </a:tr>
              <a:tr h="409819">
                <a:tc>
                  <a:txBody>
                    <a:bodyPr/>
                    <a:lstStyle/>
                    <a:p>
                      <a:pPr marL="0" marR="0" lvl="0" indent="0" algn="l" rtl="0" eaLnBrk="1" fontAlgn="auto" latinLnBrk="0" hangingPunct="1">
                        <a:lnSpc>
                          <a:spcPct val="100000"/>
                        </a:lnSpc>
                        <a:spcBef>
                          <a:spcPts val="0"/>
                        </a:spcBef>
                        <a:spcAft>
                          <a:spcPts val="0"/>
                        </a:spcAft>
                        <a:buClrTx/>
                        <a:buSzTx/>
                        <a:buFontTx/>
                        <a:buNone/>
                      </a:pPr>
                      <a:r>
                        <a:rPr lang="en-GB" dirty="0">
                          <a:hlinkClick r:id="rId8" action="ppaction://hlinksldjump"/>
                        </a:rPr>
                        <a:t>14: Patterns galore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rtl="0" eaLnBrk="1" fontAlgn="auto" latinLnBrk="0" hangingPunct="1">
                        <a:lnSpc>
                          <a:spcPct val="100000"/>
                        </a:lnSpc>
                        <a:spcBef>
                          <a:spcPts val="0"/>
                        </a:spcBef>
                        <a:spcAft>
                          <a:spcPts val="0"/>
                        </a:spcAft>
                        <a:buClrTx/>
                        <a:buSzTx/>
                        <a:buFontTx/>
                        <a:buNone/>
                      </a:pPr>
                      <a:r>
                        <a:rPr lang="en-GB" dirty="0">
                          <a:hlinkClick r:id="rId9" action="ppaction://hlinksldjump"/>
                        </a:rPr>
                        <a:t>15: Who gets there first?</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16: Square patterns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noProof="0" dirty="0"/>
                    </a:p>
                  </a:txBody>
                  <a:tcPr anchor="ctr"/>
                </a:tc>
                <a:tc vMerge="1">
                  <a:txBody>
                    <a:bodyPr/>
                    <a:lstStyle/>
                    <a:p>
                      <a:pPr lvl="0">
                        <a:buNone/>
                      </a:pPr>
                      <a:endParaRPr lang="en-GB" dirty="0"/>
                    </a:p>
                  </a:txBody>
                  <a:tcPr anchor="ctr"/>
                </a:tc>
                <a:extLst>
                  <a:ext uri="{0D108BD9-81ED-4DB2-BD59-A6C34878D82A}">
                    <a16:rowId xmlns:a16="http://schemas.microsoft.com/office/drawing/2014/main" val="2581633221"/>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1"/>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3844845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C1EBC3A-D0B3-3CA1-8C06-1260F0051264}"/>
              </a:ext>
            </a:extLst>
          </p:cNvPr>
          <p:cNvSpPr>
            <a:spLocks noGrp="1"/>
          </p:cNvSpPr>
          <p:nvPr>
            <p:ph type="body" sz="quarter" idx="11"/>
          </p:nvPr>
        </p:nvSpPr>
        <p:spPr/>
        <p:txBody>
          <a:bodyPr/>
          <a:lstStyle/>
          <a:p>
            <a:r>
              <a:rPr lang="en-US" sz="2400" dirty="0"/>
              <a:t>Checkpoint 13: Tiles and holes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87588" y="571491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095609" y="5600611"/>
            <a:ext cx="5901092" cy="1107996"/>
          </a:xfrm>
          <a:prstGeom prst="rect">
            <a:avLst/>
          </a:prstGeom>
          <a:noFill/>
        </p:spPr>
        <p:txBody>
          <a:bodyPr wrap="square" rtlCol="0">
            <a:spAutoFit/>
          </a:bodyPr>
          <a:lstStyle/>
          <a:p>
            <a:pPr>
              <a:buNone/>
            </a:pPr>
            <a:r>
              <a:rPr lang="en-US" sz="2200" dirty="0">
                <a:cs typeface="Arial" panose="020B0604020202020204" pitchFamily="34" charset="0"/>
              </a:rPr>
              <a:t>If a pattern has 217 holes, which of the two sequences is it from? Describe what the pattern looks like.</a:t>
            </a:r>
          </a:p>
        </p:txBody>
      </p:sp>
      <p:sp>
        <p:nvSpPr>
          <p:cNvPr id="12" name="TextBox 11">
            <a:extLst>
              <a:ext uri="{FF2B5EF4-FFF2-40B4-BE49-F238E27FC236}">
                <a16:creationId xmlns:a16="http://schemas.microsoft.com/office/drawing/2014/main" id="{3832781E-5651-4FED-83AB-D2DDE955C49B}"/>
              </a:ext>
            </a:extLst>
          </p:cNvPr>
          <p:cNvSpPr txBox="1"/>
          <p:nvPr/>
        </p:nvSpPr>
        <p:spPr>
          <a:xfrm>
            <a:off x="256114" y="1878271"/>
            <a:ext cx="6608716" cy="2259080"/>
          </a:xfrm>
          <a:prstGeom prst="rect">
            <a:avLst/>
          </a:prstGeom>
          <a:noFill/>
        </p:spPr>
        <p:txBody>
          <a:bodyPr wrap="square" rtlCol="0">
            <a:spAutoFit/>
          </a:bodyPr>
          <a:lstStyle/>
          <a:p>
            <a:pPr marL="514350" indent="-514350">
              <a:buFont typeface="+mj-lt"/>
              <a:buAutoNum type="alphaLcParenR"/>
            </a:pPr>
            <a:r>
              <a:rPr lang="en-GB" sz="2200" dirty="0"/>
              <a:t>How many green tiles are in the 3</a:t>
            </a:r>
            <a:r>
              <a:rPr lang="en-GB" sz="2200" baseline="30000" dirty="0"/>
              <a:t>rd</a:t>
            </a:r>
            <a:r>
              <a:rPr lang="en-GB" sz="2200" dirty="0"/>
              <a:t> pattern? The 6</a:t>
            </a:r>
            <a:r>
              <a:rPr lang="en-GB" sz="2200" baseline="30000" dirty="0"/>
              <a:t>th</a:t>
            </a:r>
            <a:r>
              <a:rPr lang="en-GB" sz="2200" dirty="0"/>
              <a:t> pattern? The 10</a:t>
            </a:r>
            <a:r>
              <a:rPr lang="en-GB" sz="2200" baseline="30000" dirty="0"/>
              <a:t>th</a:t>
            </a:r>
            <a:r>
              <a:rPr lang="en-GB" sz="2200" dirty="0"/>
              <a:t> pattern?</a:t>
            </a:r>
          </a:p>
          <a:p>
            <a:pPr marL="514350" indent="-514350">
              <a:buFont typeface="+mj-lt"/>
              <a:buAutoNum type="alphaLcParenR"/>
            </a:pPr>
            <a:r>
              <a:rPr lang="en-GB" sz="2200" dirty="0"/>
              <a:t>How many holes are there in the 3</a:t>
            </a:r>
            <a:r>
              <a:rPr lang="en-GB" sz="2200" baseline="30000" dirty="0"/>
              <a:t>rd</a:t>
            </a:r>
            <a:r>
              <a:rPr lang="en-GB" sz="2200" dirty="0"/>
              <a:t> pattern? The 6</a:t>
            </a:r>
            <a:r>
              <a:rPr lang="en-GB" sz="2200" baseline="30000" dirty="0"/>
              <a:t>th</a:t>
            </a:r>
            <a:r>
              <a:rPr lang="en-GB" sz="2200" dirty="0"/>
              <a:t> pattern? The 10</a:t>
            </a:r>
            <a:r>
              <a:rPr lang="en-GB" sz="2200" baseline="30000" dirty="0"/>
              <a:t>th</a:t>
            </a:r>
            <a:r>
              <a:rPr lang="en-GB" sz="2200" dirty="0"/>
              <a:t> pattern?</a:t>
            </a:r>
          </a:p>
          <a:p>
            <a:pPr marL="514350" indent="-514350">
              <a:buFont typeface="+mj-lt"/>
              <a:buAutoNum type="alphaLcParenR"/>
            </a:pPr>
            <a:r>
              <a:rPr lang="en-GB" sz="2200" dirty="0"/>
              <a:t>Describe in words the relationship between the number of tiles and the number of holes.</a:t>
            </a:r>
          </a:p>
        </p:txBody>
      </p:sp>
      <p:sp>
        <p:nvSpPr>
          <p:cNvPr id="2" name="TextBox 1">
            <a:extLst>
              <a:ext uri="{FF2B5EF4-FFF2-40B4-BE49-F238E27FC236}">
                <a16:creationId xmlns:a16="http://schemas.microsoft.com/office/drawing/2014/main" id="{E455C8C7-1F5C-4753-8DE1-10BBFC8DB667}"/>
              </a:ext>
            </a:extLst>
          </p:cNvPr>
          <p:cNvSpPr txBox="1"/>
          <p:nvPr/>
        </p:nvSpPr>
        <p:spPr>
          <a:xfrm>
            <a:off x="7361821" y="3356546"/>
            <a:ext cx="3848100" cy="523220"/>
          </a:xfrm>
          <a:prstGeom prst="rect">
            <a:avLst/>
          </a:prstGeom>
          <a:noFill/>
        </p:spPr>
        <p:txBody>
          <a:bodyPr wrap="square" rtlCol="0">
            <a:spAutoFit/>
          </a:bodyPr>
          <a:lstStyle/>
          <a:p>
            <a:pPr>
              <a:buNone/>
            </a:pPr>
            <a:r>
              <a:rPr lang="en-GB" dirty="0">
                <a:solidFill>
                  <a:srgbClr val="00628C"/>
                </a:solidFill>
              </a:rPr>
              <a:t>   1</a:t>
            </a:r>
            <a:r>
              <a:rPr lang="en-GB" baseline="30000" dirty="0">
                <a:solidFill>
                  <a:srgbClr val="00628C"/>
                </a:solidFill>
              </a:rPr>
              <a:t>st</a:t>
            </a:r>
            <a:r>
              <a:rPr lang="en-GB" dirty="0">
                <a:solidFill>
                  <a:srgbClr val="00628C"/>
                </a:solidFill>
              </a:rPr>
              <a:t>	    2</a:t>
            </a:r>
            <a:r>
              <a:rPr lang="en-GB" baseline="30000" dirty="0">
                <a:solidFill>
                  <a:srgbClr val="00628C"/>
                </a:solidFill>
              </a:rPr>
              <a:t>nd</a:t>
            </a:r>
            <a:r>
              <a:rPr lang="en-GB" dirty="0">
                <a:solidFill>
                  <a:srgbClr val="00628C"/>
                </a:solidFill>
              </a:rPr>
              <a:t>    3</a:t>
            </a:r>
            <a:r>
              <a:rPr lang="en-GB" baseline="30000" dirty="0">
                <a:solidFill>
                  <a:srgbClr val="00628C"/>
                </a:solidFill>
              </a:rPr>
              <a:t>rd</a:t>
            </a:r>
            <a:endParaRPr lang="en-GB" dirty="0">
              <a:solidFill>
                <a:srgbClr val="00628C"/>
              </a:solidFill>
            </a:endParaRPr>
          </a:p>
        </p:txBody>
      </p:sp>
      <p:sp>
        <p:nvSpPr>
          <p:cNvPr id="13" name="TextBox 12">
            <a:extLst>
              <a:ext uri="{FF2B5EF4-FFF2-40B4-BE49-F238E27FC236}">
                <a16:creationId xmlns:a16="http://schemas.microsoft.com/office/drawing/2014/main" id="{EA46D7D7-C244-4418-A546-E459CA5532F0}"/>
              </a:ext>
            </a:extLst>
          </p:cNvPr>
          <p:cNvSpPr txBox="1"/>
          <p:nvPr/>
        </p:nvSpPr>
        <p:spPr>
          <a:xfrm>
            <a:off x="304373" y="4447199"/>
            <a:ext cx="6608716" cy="1107996"/>
          </a:xfrm>
          <a:prstGeom prst="rect">
            <a:avLst/>
          </a:prstGeom>
          <a:noFill/>
        </p:spPr>
        <p:txBody>
          <a:bodyPr wrap="square">
            <a:spAutoFit/>
          </a:bodyPr>
          <a:lstStyle/>
          <a:p>
            <a:pPr marL="514350" indent="-514350">
              <a:buFont typeface="+mj-lt"/>
              <a:buAutoNum type="alphaLcParenR" startAt="4"/>
            </a:pPr>
            <a:r>
              <a:rPr lang="en-GB" sz="2200" dirty="0">
                <a:solidFill>
                  <a:srgbClr val="585858"/>
                </a:solidFill>
              </a:rPr>
              <a:t>How does your answer to part c change if the sequence looks like the one on the bottom right of this slide instead?</a:t>
            </a:r>
          </a:p>
        </p:txBody>
      </p:sp>
      <p:sp>
        <p:nvSpPr>
          <p:cNvPr id="14" name="TextBox 13">
            <a:extLst>
              <a:ext uri="{FF2B5EF4-FFF2-40B4-BE49-F238E27FC236}">
                <a16:creationId xmlns:a16="http://schemas.microsoft.com/office/drawing/2014/main" id="{40C5CE1F-9AF9-F978-93F9-F8F843F3824E}"/>
              </a:ext>
            </a:extLst>
          </p:cNvPr>
          <p:cNvSpPr txBox="1"/>
          <p:nvPr/>
        </p:nvSpPr>
        <p:spPr>
          <a:xfrm>
            <a:off x="242054" y="1041775"/>
            <a:ext cx="7436401" cy="769441"/>
          </a:xfrm>
          <a:prstGeom prst="rect">
            <a:avLst/>
          </a:prstGeom>
          <a:noFill/>
        </p:spPr>
        <p:txBody>
          <a:bodyPr wrap="square">
            <a:spAutoFit/>
          </a:bodyPr>
          <a:lstStyle/>
          <a:p>
            <a:pPr>
              <a:buNone/>
            </a:pPr>
            <a:r>
              <a:rPr lang="en-GB" sz="2200" dirty="0"/>
              <a:t>A sequence of patterns is made from green tiles, each with four holes.</a:t>
            </a:r>
          </a:p>
        </p:txBody>
      </p:sp>
      <p:pic>
        <p:nvPicPr>
          <p:cNvPr id="4" name="Picture 3" descr="A picture containing text, remote, indoor, remote control&#10;&#10;Description automatically generated">
            <a:extLst>
              <a:ext uri="{FF2B5EF4-FFF2-40B4-BE49-F238E27FC236}">
                <a16:creationId xmlns:a16="http://schemas.microsoft.com/office/drawing/2014/main" id="{08BFA38A-BCA7-597D-0BE4-F1B2C46BDDF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76"/>
          <a:stretch/>
        </p:blipFill>
        <p:spPr>
          <a:xfrm rot="16200000">
            <a:off x="7961350" y="3666145"/>
            <a:ext cx="2649040" cy="3214834"/>
          </a:xfrm>
          <a:prstGeom prst="rect">
            <a:avLst/>
          </a:prstGeom>
        </p:spPr>
      </p:pic>
      <p:pic>
        <p:nvPicPr>
          <p:cNvPr id="8" name="Picture 7" descr="A picture containing remote, controller, calculator, game&#10;&#10;Description automatically generated">
            <a:extLst>
              <a:ext uri="{FF2B5EF4-FFF2-40B4-BE49-F238E27FC236}">
                <a16:creationId xmlns:a16="http://schemas.microsoft.com/office/drawing/2014/main" id="{82BC04A2-1697-2396-BC14-632808F352B0}"/>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rot="16200000">
            <a:off x="8156331" y="619590"/>
            <a:ext cx="2259080" cy="3214832"/>
          </a:xfrm>
          <a:prstGeom prst="rect">
            <a:avLst/>
          </a:prstGeom>
        </p:spPr>
      </p:pic>
    </p:spTree>
    <p:extLst>
      <p:ext uri="{BB962C8B-B14F-4D97-AF65-F5344CB8AC3E}">
        <p14:creationId xmlns:p14="http://schemas.microsoft.com/office/powerpoint/2010/main" val="160305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72859175"/>
              </p:ext>
            </p:extLst>
          </p:nvPr>
        </p:nvGraphicFramePr>
        <p:xfrm>
          <a:off x="267128" y="764704"/>
          <a:ext cx="11766038" cy="5890560"/>
        </p:xfrm>
        <a:graphic>
          <a:graphicData uri="http://schemas.openxmlformats.org/drawingml/2006/table">
            <a:tbl>
              <a:tblPr firstRow="1" bandRow="1">
                <a:tableStyleId>{5940675A-B579-460E-94D1-54222C63F5DA}</a:tableStyleId>
              </a:tblPr>
              <a:tblGrid>
                <a:gridCol w="5304997">
                  <a:extLst>
                    <a:ext uri="{9D8B030D-6E8A-4147-A177-3AD203B41FA5}">
                      <a16:colId xmlns:a16="http://schemas.microsoft.com/office/drawing/2014/main" val="695237181"/>
                    </a:ext>
                  </a:extLst>
                </a:gridCol>
                <a:gridCol w="646104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a:lnSpc>
                          <a:spcPct val="100000"/>
                        </a:lnSpc>
                        <a:spcBef>
                          <a:spcPts val="0"/>
                        </a:spcBef>
                        <a:spcAft>
                          <a:spcPts val="600"/>
                        </a:spcAft>
                        <a:buNone/>
                      </a:pPr>
                      <a:r>
                        <a:rPr lang="en-GB" sz="1600" b="0" i="0" u="none" strike="noStrike" noProof="0" dirty="0">
                          <a:latin typeface="Arial"/>
                        </a:rPr>
                        <a:t>Give physical number frames for students to build the patterns before looking at the questions. This is particularly important for any students with red/green visual impairment who might find the images on the slide less accessible. Use sentence stems to support students to notice the relevant features. For example, the third pattern will have __ tiles and __ holes because __ is the third multiple of three. </a:t>
                      </a:r>
                      <a:endParaRPr lang="en-GB" sz="1600" i="1" u="none" dirty="0"/>
                    </a:p>
                    <a:p>
                      <a:r>
                        <a:rPr lang="en-GB" sz="1600" b="1" i="0" u="none" dirty="0"/>
                        <a:t>Challenge</a:t>
                      </a:r>
                    </a:p>
                    <a:p>
                      <a:pPr lvl="0">
                        <a:spcAft>
                          <a:spcPts val="600"/>
                        </a:spcAft>
                        <a:buNone/>
                      </a:pPr>
                      <a:r>
                        <a:rPr lang="en-GB" sz="1600" b="0" i="0" u="none" strike="noStrike" noProof="0" dirty="0">
                          <a:latin typeface="Arial"/>
                        </a:rPr>
                        <a:t>Challenge students extend the idea of the ‘further thinking’ question by considering which numbers of holes are possible or not in these sequence patterns.</a:t>
                      </a:r>
                    </a:p>
                    <a:p>
                      <a:r>
                        <a:rPr lang="en-GB" sz="1600" b="1" i="0" u="none" dirty="0"/>
                        <a:t>Representations</a:t>
                      </a:r>
                    </a:p>
                    <a:p>
                      <a:pPr lvl="0">
                        <a:buNone/>
                      </a:pPr>
                      <a:r>
                        <a:rPr lang="en-GB" sz="1600" b="0" i="0" u="none" strike="noStrike" noProof="0" dirty="0">
                          <a:latin typeface="Arial"/>
                        </a:rPr>
                        <a:t>The number frames are chosen as a representation that students are likely to be familiar with from primary school. Using them here in the context of sequences can be valuable for revealing mathematical structures at secondary level for all students.</a:t>
                      </a:r>
                      <a:endParaRPr lang="en-GB"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strike="noStrike" noProof="0" dirty="0">
                          <a:latin typeface="Arial"/>
                        </a:rPr>
                        <a:t>Assess students’ understanding and language, particularly whether they can comfortably shift to the position-to-term thinking they will need at Key Stage 3. </a:t>
                      </a:r>
                      <a:r>
                        <a:rPr lang="en-GB" sz="1600" b="0" i="0" u="none" strike="noStrike" noProof="0" dirty="0">
                          <a:latin typeface="+mn-lt"/>
                        </a:rPr>
                        <a:t>Students will be familiar with describing sequences using term-to-term rules but will not have formally worked with position-to-term rules at primary. The simplicity of the sequences, alongside the visual representation, should mean that the questions are nonetheless accessible. Expect language such as, ‘The 10th pattern will have 40 holes because the 10th multiple of four is 40’. The language of 1st term may not have been seen before but the 1st, 2nd, 3rd have been included in the diagram to support the later development of position-to-term rules. Part c emphasises this further by clarifying the relationship between tiles (or the ‘position’) and holes (the ‘terms’). This might require some discussion to ensure students have fully understood and articulated the relationship.</a:t>
                      </a:r>
                      <a:endParaRPr lang="en-GB" sz="1600" b="0" i="0" u="none" strike="noStrike" noProof="0" dirty="0">
                        <a:latin typeface="Arial"/>
                      </a:endParaRPr>
                    </a:p>
                    <a:p>
                      <a:pPr lvl="0" algn="l">
                        <a:lnSpc>
                          <a:spcPct val="100000"/>
                        </a:lnSpc>
                        <a:spcBef>
                          <a:spcPts val="0"/>
                        </a:spcBef>
                        <a:spcAft>
                          <a:spcPts val="600"/>
                        </a:spcAft>
                        <a:buNone/>
                      </a:pPr>
                      <a:r>
                        <a:rPr lang="en-GB" sz="1600" b="0" i="0" u="none" strike="noStrike" noProof="0" dirty="0">
                          <a:latin typeface="Arial"/>
                        </a:rPr>
                        <a:t>In part d, a second example encourages pattern spotting and looking at structure from patterns to help verbalise term-to-term and position-to-term rules using words.</a:t>
                      </a:r>
                      <a:endParaRPr lang="en-GB"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strike="noStrike" noProof="0" dirty="0">
                          <a:latin typeface="+mn-lt"/>
                        </a:rPr>
                        <a:t>Note at this stage we are </a:t>
                      </a:r>
                      <a:r>
                        <a:rPr lang="en-GB" sz="1600" b="1" i="0" u="none" strike="noStrike" noProof="0" dirty="0">
                          <a:latin typeface="+mn-lt"/>
                        </a:rPr>
                        <a:t>not </a:t>
                      </a:r>
                      <a:r>
                        <a:rPr lang="en-GB" sz="1600" b="0" i="0" u="none" strike="noStrike" noProof="0" dirty="0">
                          <a:latin typeface="+mn-lt"/>
                        </a:rPr>
                        <a:t>looking for students to be able to generalise for </a:t>
                      </a:r>
                      <a:r>
                        <a:rPr lang="en-GB" sz="1600" b="0" i="1" u="none" strike="noStrike" noProof="0" dirty="0">
                          <a:latin typeface="+mn-lt"/>
                        </a:rPr>
                        <a:t>n</a:t>
                      </a:r>
                      <a:r>
                        <a:rPr lang="en-GB" sz="1600" b="0" i="0" u="none" strike="noStrike" noProof="0" dirty="0">
                          <a:latin typeface="+mn-lt"/>
                        </a:rPr>
                        <a:t> tiles; this is new teaching at Key Stage 3.</a:t>
                      </a:r>
                      <a:endParaRPr lang="en-GB" sz="1600" b="0" i="0" u="none" strike="noStrike" noProof="0" dirty="0">
                        <a:latin typeface="Arial"/>
                      </a:endParaRPr>
                    </a:p>
                  </a:txBody>
                  <a:tcPr/>
                </a:tc>
                <a:extLst>
                  <a:ext uri="{0D108BD9-81ED-4DB2-BD59-A6C34878D82A}">
                    <a16:rowId xmlns:a16="http://schemas.microsoft.com/office/drawing/2014/main" val="1616516725"/>
                  </a:ext>
                </a:extLst>
              </a:tr>
              <a:tr h="648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E</a:t>
                      </a:r>
                      <a:r>
                        <a:rPr lang="en-GB" sz="1600" b="0" dirty="0"/>
                        <a:t> is a lightly less structured version of this task.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606147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8C7AB-8027-4C35-9329-9379940B6387}"/>
              </a:ext>
            </a:extLst>
          </p:cNvPr>
          <p:cNvSpPr>
            <a:spLocks noGrp="1"/>
          </p:cNvSpPr>
          <p:nvPr>
            <p:ph type="body" sz="quarter" idx="10"/>
          </p:nvPr>
        </p:nvSpPr>
        <p:spPr>
          <a:xfrm>
            <a:off x="7119800" y="1159194"/>
            <a:ext cx="4816480" cy="4464495"/>
          </a:xfrm>
        </p:spPr>
        <p:txBody>
          <a:bodyPr>
            <a:normAutofit/>
          </a:bodyPr>
          <a:lstStyle/>
          <a:p>
            <a:pPr marL="514350" indent="-514350">
              <a:buFont typeface="+mj-lt"/>
              <a:buAutoNum type="alphaLcParenR"/>
            </a:pPr>
            <a:r>
              <a:rPr lang="en-GB" sz="2200" dirty="0"/>
              <a:t>What is the same and what is different about the four sequences A to D on the left?</a:t>
            </a:r>
          </a:p>
          <a:p>
            <a:pPr marL="514350" indent="-514350">
              <a:buFont typeface="+mj-lt"/>
              <a:buAutoNum type="alphaLcParenR"/>
            </a:pPr>
            <a:r>
              <a:rPr lang="en-GB" sz="2200" dirty="0"/>
              <a:t>Describe the next pattern in each of A to D.</a:t>
            </a:r>
          </a:p>
          <a:p>
            <a:pPr marL="514350" indent="-514350">
              <a:buFont typeface="+mj-lt"/>
              <a:buAutoNum type="alphaLcParenR"/>
            </a:pPr>
            <a:r>
              <a:rPr lang="en-GB" sz="2200" dirty="0"/>
              <a:t>What would the 10</a:t>
            </a:r>
            <a:r>
              <a:rPr lang="en-GB" sz="2200" baseline="30000" dirty="0"/>
              <a:t>th</a:t>
            </a:r>
            <a:r>
              <a:rPr lang="en-GB" sz="2200" dirty="0"/>
              <a:t> pattern look like in each of A to D?</a:t>
            </a:r>
          </a:p>
          <a:p>
            <a:pPr marL="514350" indent="-514350">
              <a:buFont typeface="+mj-lt"/>
              <a:buAutoNum type="alphaLcParenR"/>
            </a:pPr>
            <a:r>
              <a:rPr lang="en-GB" sz="2200" dirty="0"/>
              <a:t>What would the 13</a:t>
            </a:r>
            <a:r>
              <a:rPr lang="en-GB" sz="2200" baseline="30000" dirty="0"/>
              <a:t>th</a:t>
            </a:r>
            <a:r>
              <a:rPr lang="en-GB" sz="2200" dirty="0"/>
              <a:t> pattern look like in each of A to D?</a:t>
            </a:r>
          </a:p>
          <a:p>
            <a:pPr marL="514350" indent="-514350">
              <a:buFont typeface="+mj-lt"/>
              <a:buAutoNum type="alphaLcParenR"/>
            </a:pPr>
            <a:r>
              <a:rPr lang="en-GB" sz="2200" dirty="0"/>
              <a:t>What was the same and what was different about your answers to parts b, c and d?</a:t>
            </a:r>
          </a:p>
          <a:p>
            <a:pPr marL="514350" indent="-514350">
              <a:buFont typeface="+mj-lt"/>
              <a:buAutoNum type="alphaLcParenR"/>
            </a:pPr>
            <a:endParaRPr lang="en-GB" sz="2200" dirty="0"/>
          </a:p>
        </p:txBody>
      </p:sp>
      <p:sp>
        <p:nvSpPr>
          <p:cNvPr id="3" name="Text Placeholder 2">
            <a:extLst>
              <a:ext uri="{FF2B5EF4-FFF2-40B4-BE49-F238E27FC236}">
                <a16:creationId xmlns:a16="http://schemas.microsoft.com/office/drawing/2014/main" id="{F01EEAB8-A197-49FD-98CC-835463187F7D}"/>
              </a:ext>
            </a:extLst>
          </p:cNvPr>
          <p:cNvSpPr>
            <a:spLocks noGrp="1"/>
          </p:cNvSpPr>
          <p:nvPr>
            <p:ph type="body" sz="quarter" idx="11"/>
          </p:nvPr>
        </p:nvSpPr>
        <p:spPr/>
        <p:txBody>
          <a:bodyPr vert="horz" lIns="91440" tIns="45720" rIns="91440" bIns="45720" rtlCol="0" anchor="t">
            <a:normAutofit/>
          </a:bodyPr>
          <a:lstStyle/>
          <a:p>
            <a:r>
              <a:rPr lang="en-US" sz="2400" dirty="0">
                <a:cs typeface="Arial"/>
              </a:rPr>
              <a:t>Checkpoint 14: </a:t>
            </a:r>
            <a:r>
              <a:rPr lang="en-US" dirty="0">
                <a:cs typeface="Arial"/>
              </a:rPr>
              <a:t>Patterns galore</a:t>
            </a:r>
            <a:endParaRPr lang="en-US" sz="2400" dirty="0">
              <a:cs typeface="Arial"/>
            </a:endParaRPr>
          </a:p>
          <a:p>
            <a:endParaRPr lang="en-GB" dirty="0"/>
          </a:p>
        </p:txBody>
      </p:sp>
      <p:sp>
        <p:nvSpPr>
          <p:cNvPr id="11" name="Action Button: Help 10">
            <a:hlinkClick r:id="" action="ppaction://noaction" highlightClick="1"/>
            <a:extLst>
              <a:ext uri="{FF2B5EF4-FFF2-40B4-BE49-F238E27FC236}">
                <a16:creationId xmlns:a16="http://schemas.microsoft.com/office/drawing/2014/main" id="{2FC27E77-9687-43D4-8093-B216E42FB007}"/>
              </a:ext>
            </a:extLst>
          </p:cNvPr>
          <p:cNvSpPr/>
          <p:nvPr/>
        </p:nvSpPr>
        <p:spPr>
          <a:xfrm>
            <a:off x="190159" y="566891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6A8FA4-989E-4426-BBED-3ED956C45A8B}"/>
              </a:ext>
            </a:extLst>
          </p:cNvPr>
          <p:cNvSpPr txBox="1"/>
          <p:nvPr/>
        </p:nvSpPr>
        <p:spPr>
          <a:xfrm>
            <a:off x="1183587" y="5772601"/>
            <a:ext cx="5936214" cy="775707"/>
          </a:xfrm>
          <a:prstGeom prst="rect">
            <a:avLst/>
          </a:prstGeom>
          <a:noFill/>
        </p:spPr>
        <p:txBody>
          <a:bodyPr wrap="square" lIns="91440" tIns="45720" rIns="91440" bIns="45720" rtlCol="0" anchor="t">
            <a:spAutoFit/>
          </a:bodyPr>
          <a:lstStyle/>
          <a:p>
            <a:pPr>
              <a:buNone/>
            </a:pPr>
            <a:r>
              <a:rPr lang="en-US" sz="2200" dirty="0">
                <a:latin typeface="Arial"/>
                <a:cs typeface="Arial"/>
              </a:rPr>
              <a:t>Design some other patterns that follow the same structure those in A to D.</a:t>
            </a:r>
          </a:p>
        </p:txBody>
      </p:sp>
      <p:pic>
        <p:nvPicPr>
          <p:cNvPr id="8" name="Picture 8" descr="Shape, rectangle&#10;&#10;Description automatically generated">
            <a:extLst>
              <a:ext uri="{FF2B5EF4-FFF2-40B4-BE49-F238E27FC236}">
                <a16:creationId xmlns:a16="http://schemas.microsoft.com/office/drawing/2014/main" id="{FC410781-A415-34B0-A222-96AA703E47F1}"/>
              </a:ext>
            </a:extLst>
          </p:cNvPr>
          <p:cNvPicPr>
            <a:picLocks noChangeAspect="1"/>
          </p:cNvPicPr>
          <p:nvPr/>
        </p:nvPicPr>
        <p:blipFill>
          <a:blip r:embed="rId3"/>
          <a:stretch>
            <a:fillRect/>
          </a:stretch>
        </p:blipFill>
        <p:spPr>
          <a:xfrm>
            <a:off x="3942028" y="1041080"/>
            <a:ext cx="2674983" cy="3220269"/>
          </a:xfrm>
          <a:prstGeom prst="rect">
            <a:avLst/>
          </a:prstGeom>
        </p:spPr>
      </p:pic>
      <p:pic>
        <p:nvPicPr>
          <p:cNvPr id="9" name="Picture 12" descr="Chart, bar chart&#10;&#10;Description automatically generated">
            <a:extLst>
              <a:ext uri="{FF2B5EF4-FFF2-40B4-BE49-F238E27FC236}">
                <a16:creationId xmlns:a16="http://schemas.microsoft.com/office/drawing/2014/main" id="{EC72E880-EE33-5DF6-DC25-11C36EBEFAC8}"/>
              </a:ext>
            </a:extLst>
          </p:cNvPr>
          <p:cNvPicPr>
            <a:picLocks noChangeAspect="1"/>
          </p:cNvPicPr>
          <p:nvPr/>
        </p:nvPicPr>
        <p:blipFill>
          <a:blip r:embed="rId4"/>
          <a:stretch>
            <a:fillRect/>
          </a:stretch>
        </p:blipFill>
        <p:spPr>
          <a:xfrm>
            <a:off x="627938" y="3404541"/>
            <a:ext cx="2566983" cy="2029044"/>
          </a:xfrm>
          <a:prstGeom prst="rect">
            <a:avLst/>
          </a:prstGeom>
        </p:spPr>
      </p:pic>
      <p:sp>
        <p:nvSpPr>
          <p:cNvPr id="13" name="Rectangle 12">
            <a:extLst>
              <a:ext uri="{FF2B5EF4-FFF2-40B4-BE49-F238E27FC236}">
                <a16:creationId xmlns:a16="http://schemas.microsoft.com/office/drawing/2014/main" id="{9186DCC2-18C9-D882-502D-65162A0A3035}"/>
              </a:ext>
            </a:extLst>
          </p:cNvPr>
          <p:cNvSpPr/>
          <p:nvPr/>
        </p:nvSpPr>
        <p:spPr>
          <a:xfrm>
            <a:off x="4245140" y="4575728"/>
            <a:ext cx="108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34E0417-E880-4D13-22C7-B73641A17B5E}"/>
              </a:ext>
            </a:extLst>
          </p:cNvPr>
          <p:cNvSpPr/>
          <p:nvPr/>
        </p:nvSpPr>
        <p:spPr>
          <a:xfrm rot="16200000">
            <a:off x="4685362" y="4344915"/>
            <a:ext cx="72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7A9B880-D701-66B0-7923-2E166CB13AAA}"/>
              </a:ext>
            </a:extLst>
          </p:cNvPr>
          <p:cNvSpPr/>
          <p:nvPr/>
        </p:nvSpPr>
        <p:spPr>
          <a:xfrm rot="16200000">
            <a:off x="4685362" y="4511517"/>
            <a:ext cx="72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67CC01A-8912-4787-0A0A-308DE023F05B}"/>
              </a:ext>
            </a:extLst>
          </p:cNvPr>
          <p:cNvSpPr/>
          <p:nvPr/>
        </p:nvSpPr>
        <p:spPr>
          <a:xfrm rot="16200000">
            <a:off x="4685362" y="4663796"/>
            <a:ext cx="72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763DA3D2-07F4-6758-AD1E-987732A5C50C}"/>
              </a:ext>
            </a:extLst>
          </p:cNvPr>
          <p:cNvSpPr/>
          <p:nvPr/>
        </p:nvSpPr>
        <p:spPr>
          <a:xfrm>
            <a:off x="5084768" y="4575728"/>
            <a:ext cx="108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6B106540-D7F8-776C-C909-30C507868D18}"/>
              </a:ext>
            </a:extLst>
          </p:cNvPr>
          <p:cNvSpPr/>
          <p:nvPr/>
        </p:nvSpPr>
        <p:spPr>
          <a:xfrm rot="16200000">
            <a:off x="5524990" y="4344915"/>
            <a:ext cx="72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3E52A97E-578E-C006-35FF-63108068101E}"/>
              </a:ext>
            </a:extLst>
          </p:cNvPr>
          <p:cNvSpPr/>
          <p:nvPr/>
        </p:nvSpPr>
        <p:spPr>
          <a:xfrm rot="16200000">
            <a:off x="5524990" y="4511517"/>
            <a:ext cx="72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CD2731C-938A-520B-9379-7776472B4444}"/>
              </a:ext>
            </a:extLst>
          </p:cNvPr>
          <p:cNvSpPr/>
          <p:nvPr/>
        </p:nvSpPr>
        <p:spPr>
          <a:xfrm rot="16200000">
            <a:off x="5524990" y="4663796"/>
            <a:ext cx="72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F2DA6E2C-D97B-B906-1414-AFFBA0323156}"/>
              </a:ext>
            </a:extLst>
          </p:cNvPr>
          <p:cNvSpPr/>
          <p:nvPr/>
        </p:nvSpPr>
        <p:spPr>
          <a:xfrm>
            <a:off x="5923509" y="4575728"/>
            <a:ext cx="108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E7A09E9C-E629-8B5C-E157-E36EB1BC6310}"/>
              </a:ext>
            </a:extLst>
          </p:cNvPr>
          <p:cNvSpPr/>
          <p:nvPr/>
        </p:nvSpPr>
        <p:spPr>
          <a:xfrm rot="16200000">
            <a:off x="6363731" y="4344915"/>
            <a:ext cx="72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E1F9B84C-A0A8-61C0-96A2-3F9F8F2D8798}"/>
              </a:ext>
            </a:extLst>
          </p:cNvPr>
          <p:cNvSpPr/>
          <p:nvPr/>
        </p:nvSpPr>
        <p:spPr>
          <a:xfrm rot="16200000">
            <a:off x="6363731" y="4511517"/>
            <a:ext cx="72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0B13F539-E26B-ADAE-A464-037F8C8080D0}"/>
              </a:ext>
            </a:extLst>
          </p:cNvPr>
          <p:cNvSpPr/>
          <p:nvPr/>
        </p:nvSpPr>
        <p:spPr>
          <a:xfrm rot="16200000">
            <a:off x="6363731" y="4663796"/>
            <a:ext cx="72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1DB465B1-AD67-37C7-71E3-ADDBCC489587}"/>
              </a:ext>
            </a:extLst>
          </p:cNvPr>
          <p:cNvSpPr/>
          <p:nvPr/>
        </p:nvSpPr>
        <p:spPr>
          <a:xfrm>
            <a:off x="6759096" y="4575728"/>
            <a:ext cx="108000" cy="736444"/>
          </a:xfrm>
          <a:prstGeom prst="rect">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CB7A1917-C720-751E-F960-22432CD7EC41}"/>
              </a:ext>
            </a:extLst>
          </p:cNvPr>
          <p:cNvSpPr txBox="1"/>
          <p:nvPr/>
        </p:nvSpPr>
        <p:spPr>
          <a:xfrm>
            <a:off x="255720" y="1229865"/>
            <a:ext cx="372218" cy="430887"/>
          </a:xfrm>
          <a:prstGeom prst="rect">
            <a:avLst/>
          </a:prstGeom>
          <a:noFill/>
        </p:spPr>
        <p:txBody>
          <a:bodyPr wrap="square" rtlCol="0">
            <a:spAutoFit/>
          </a:bodyPr>
          <a:lstStyle/>
          <a:p>
            <a:pPr>
              <a:buNone/>
            </a:pPr>
            <a:r>
              <a:rPr lang="en-GB" sz="2200" dirty="0">
                <a:solidFill>
                  <a:srgbClr val="00628C"/>
                </a:solidFill>
              </a:rPr>
              <a:t>A</a:t>
            </a:r>
          </a:p>
        </p:txBody>
      </p:sp>
      <p:sp>
        <p:nvSpPr>
          <p:cNvPr id="28" name="TextBox 27">
            <a:extLst>
              <a:ext uri="{FF2B5EF4-FFF2-40B4-BE49-F238E27FC236}">
                <a16:creationId xmlns:a16="http://schemas.microsoft.com/office/drawing/2014/main" id="{C1BADCCD-149B-92F8-47FC-637DEBFFB942}"/>
              </a:ext>
            </a:extLst>
          </p:cNvPr>
          <p:cNvSpPr txBox="1"/>
          <p:nvPr/>
        </p:nvSpPr>
        <p:spPr>
          <a:xfrm>
            <a:off x="3820277" y="1177400"/>
            <a:ext cx="372218" cy="430887"/>
          </a:xfrm>
          <a:prstGeom prst="rect">
            <a:avLst/>
          </a:prstGeom>
          <a:noFill/>
        </p:spPr>
        <p:txBody>
          <a:bodyPr wrap="square" rtlCol="0">
            <a:spAutoFit/>
          </a:bodyPr>
          <a:lstStyle/>
          <a:p>
            <a:pPr>
              <a:buNone/>
            </a:pPr>
            <a:r>
              <a:rPr lang="en-GB" sz="2200" dirty="0">
                <a:solidFill>
                  <a:srgbClr val="00628C"/>
                </a:solidFill>
              </a:rPr>
              <a:t>B</a:t>
            </a:r>
          </a:p>
        </p:txBody>
      </p:sp>
      <p:sp>
        <p:nvSpPr>
          <p:cNvPr id="29" name="TextBox 28">
            <a:extLst>
              <a:ext uri="{FF2B5EF4-FFF2-40B4-BE49-F238E27FC236}">
                <a16:creationId xmlns:a16="http://schemas.microsoft.com/office/drawing/2014/main" id="{68C864F7-3BDF-6FDE-6526-EC892E2157CB}"/>
              </a:ext>
            </a:extLst>
          </p:cNvPr>
          <p:cNvSpPr txBox="1"/>
          <p:nvPr/>
        </p:nvSpPr>
        <p:spPr>
          <a:xfrm>
            <a:off x="190159" y="3486354"/>
            <a:ext cx="388248" cy="430887"/>
          </a:xfrm>
          <a:prstGeom prst="rect">
            <a:avLst/>
          </a:prstGeom>
          <a:noFill/>
        </p:spPr>
        <p:txBody>
          <a:bodyPr wrap="square" rtlCol="0">
            <a:spAutoFit/>
          </a:bodyPr>
          <a:lstStyle/>
          <a:p>
            <a:pPr>
              <a:buNone/>
            </a:pPr>
            <a:r>
              <a:rPr lang="en-GB" sz="2200" dirty="0">
                <a:solidFill>
                  <a:srgbClr val="00628C"/>
                </a:solidFill>
              </a:rPr>
              <a:t>C</a:t>
            </a:r>
          </a:p>
        </p:txBody>
      </p:sp>
      <p:sp>
        <p:nvSpPr>
          <p:cNvPr id="30" name="TextBox 29">
            <a:extLst>
              <a:ext uri="{FF2B5EF4-FFF2-40B4-BE49-F238E27FC236}">
                <a16:creationId xmlns:a16="http://schemas.microsoft.com/office/drawing/2014/main" id="{A3402551-D5AA-63B5-C064-917364C8D964}"/>
              </a:ext>
            </a:extLst>
          </p:cNvPr>
          <p:cNvSpPr txBox="1"/>
          <p:nvPr/>
        </p:nvSpPr>
        <p:spPr>
          <a:xfrm>
            <a:off x="3793202" y="4478176"/>
            <a:ext cx="388248" cy="430887"/>
          </a:xfrm>
          <a:prstGeom prst="rect">
            <a:avLst/>
          </a:prstGeom>
          <a:noFill/>
        </p:spPr>
        <p:txBody>
          <a:bodyPr wrap="square" rtlCol="0">
            <a:spAutoFit/>
          </a:bodyPr>
          <a:lstStyle/>
          <a:p>
            <a:pPr>
              <a:buNone/>
            </a:pPr>
            <a:r>
              <a:rPr lang="en-GB" sz="2200" dirty="0">
                <a:solidFill>
                  <a:srgbClr val="00628C"/>
                </a:solidFill>
              </a:rPr>
              <a:t>D</a:t>
            </a:r>
          </a:p>
        </p:txBody>
      </p:sp>
      <p:pic>
        <p:nvPicPr>
          <p:cNvPr id="46" name="Picture 45">
            <a:extLst>
              <a:ext uri="{FF2B5EF4-FFF2-40B4-BE49-F238E27FC236}">
                <a16:creationId xmlns:a16="http://schemas.microsoft.com/office/drawing/2014/main" id="{79DC1F22-7C0F-04D3-7213-0B48394D916F}"/>
              </a:ext>
            </a:extLst>
          </p:cNvPr>
          <p:cNvPicPr>
            <a:picLocks noChangeAspect="1"/>
          </p:cNvPicPr>
          <p:nvPr/>
        </p:nvPicPr>
        <p:blipFill>
          <a:blip r:embed="rId5"/>
          <a:stretch>
            <a:fillRect/>
          </a:stretch>
        </p:blipFill>
        <p:spPr>
          <a:xfrm>
            <a:off x="578407" y="1211916"/>
            <a:ext cx="2674983" cy="1932736"/>
          </a:xfrm>
          <a:prstGeom prst="rect">
            <a:avLst/>
          </a:prstGeom>
        </p:spPr>
      </p:pic>
    </p:spTree>
    <p:extLst>
      <p:ext uri="{BB962C8B-B14F-4D97-AF65-F5344CB8AC3E}">
        <p14:creationId xmlns:p14="http://schemas.microsoft.com/office/powerpoint/2010/main" val="39022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362335013"/>
              </p:ext>
            </p:extLst>
          </p:nvPr>
        </p:nvGraphicFramePr>
        <p:xfrm>
          <a:off x="267128" y="764704"/>
          <a:ext cx="11766038" cy="5626871"/>
        </p:xfrm>
        <a:graphic>
          <a:graphicData uri="http://schemas.openxmlformats.org/drawingml/2006/table">
            <a:tbl>
              <a:tblPr firstRow="1" bandRow="1">
                <a:tableStyleId>{5940675A-B579-460E-94D1-54222C63F5DA}</a:tableStyleId>
              </a:tblPr>
              <a:tblGrid>
                <a:gridCol w="4647772">
                  <a:extLst>
                    <a:ext uri="{9D8B030D-6E8A-4147-A177-3AD203B41FA5}">
                      <a16:colId xmlns:a16="http://schemas.microsoft.com/office/drawing/2014/main" val="695237181"/>
                    </a:ext>
                  </a:extLst>
                </a:gridCol>
                <a:gridCol w="71182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Choose just two of the representations; the task could then be repeated with the remaining two another time.</a:t>
                      </a:r>
                      <a:endParaRPr lang="en-GB" sz="1600" i="1" u="none" dirty="0"/>
                    </a:p>
                    <a:p>
                      <a:r>
                        <a:rPr lang="en-GB" sz="1600" b="1" i="0" u="none" dirty="0"/>
                        <a:t>Challenge</a:t>
                      </a:r>
                    </a:p>
                    <a:p>
                      <a:pPr>
                        <a:spcAft>
                          <a:spcPts val="600"/>
                        </a:spcAft>
                      </a:pPr>
                      <a:r>
                        <a:rPr lang="en-GB" sz="1600" u="none" dirty="0"/>
                        <a:t>The further thinking question asks students to create a different representation of the same structure. To extend them, you could ask students to adapt the representations given to model a different structure.</a:t>
                      </a:r>
                    </a:p>
                    <a:p>
                      <a:r>
                        <a:rPr lang="en-GB" sz="1600" b="1" i="0" u="none" dirty="0"/>
                        <a:t>Representations</a:t>
                      </a:r>
                    </a:p>
                    <a:p>
                      <a:r>
                        <a:rPr lang="en-GB" sz="1600" b="0" i="0" u="none" dirty="0"/>
                        <a:t>Visual representations of sequences can help students to identify their structure. This can be more obvious in some representations than others. Do your students find one easier to access than others?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cs typeface="Calibri"/>
                        </a:rPr>
                        <a:t>Checkpoint 15 starts and ends with the same question: what is the same and what is different? These questions offer a useful framework for helping students to notice certain mathematical structures. The intention is that students look initially at what is the same and different about the images; at this stage, they might not notice the structural similarities. By asking students to continue the patterns parts b to d, they should have more experience of these similarities when they revisit the same/different question in part 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cs typeface="Calibri"/>
                        </a:rPr>
                        <a:t>The intention is not to use this to teach </a:t>
                      </a:r>
                      <a:r>
                        <a:rPr lang="en-GB" sz="1600" i="1" dirty="0">
                          <a:cs typeface="Calibri"/>
                        </a:rPr>
                        <a:t>n</a:t>
                      </a:r>
                      <a:r>
                        <a:rPr lang="en-GB" sz="1600" dirty="0">
                          <a:cs typeface="Calibri"/>
                        </a:rPr>
                        <a:t>th term, but to see whether students are ready for teaching. Do they notice the constant +1 in each pattern? Can they see which part of each pattern is increasing by four each time? Students may particularly single D out as different, as the ‘+1’ is harder to identify as one of the vertical poles, and they may think of it as going up in threes due to the three horizontal bars.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cs typeface="Calibri"/>
                        </a:rPr>
                        <a:t>You may recognise many of the images from Checkpoint 4; it might be helpful to use these two tasks in sequence, perhaps a few lessons apart, to support students to make connections between them.</a:t>
                      </a: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Page 28 of the Year 6 </a:t>
                      </a:r>
                      <a:r>
                        <a:rPr lang="en-GB" sz="1600" dirty="0">
                          <a:hlinkClick r:id="rId3"/>
                        </a:rPr>
                        <a:t>Primary Assessment Materials | NCETM</a:t>
                      </a:r>
                      <a:r>
                        <a:rPr lang="en-GB" sz="1600" dirty="0"/>
                        <a:t> </a:t>
                      </a:r>
                      <a:r>
                        <a:rPr lang="en-GB" sz="1600" b="0" dirty="0"/>
                        <a:t>features sequences built visually.</a:t>
                      </a:r>
                    </a:p>
                    <a:p>
                      <a:pPr marL="285750" indent="-285750">
                        <a:buFont typeface="Arial" panose="020B0604020202020204" pitchFamily="34" charset="0"/>
                        <a:buChar char="•"/>
                      </a:pPr>
                      <a:r>
                        <a:rPr lang="en-GB" sz="1600" b="0" dirty="0"/>
                        <a:t>Page 22 of </a:t>
                      </a:r>
                      <a:r>
                        <a:rPr lang="en-GB" sz="1600" dirty="0">
                          <a:hlinkClick r:id="rId4"/>
                        </a:rPr>
                        <a:t>Secondary Assessment Materials | NCETM</a:t>
                      </a:r>
                      <a:r>
                        <a:rPr lang="en-GB" sz="1600" dirty="0"/>
                        <a:t> features questions that use multilink to explore the structure of </a:t>
                      </a:r>
                      <a:r>
                        <a:rPr lang="en-GB" sz="1600" i="1" dirty="0"/>
                        <a:t>n</a:t>
                      </a:r>
                      <a:r>
                        <a:rPr lang="en-GB" sz="1600" i="0" dirty="0"/>
                        <a:t>th term, to help you think about the next teaching step for using representations to model the </a:t>
                      </a:r>
                      <a:r>
                        <a:rPr lang="en-GB" sz="1600" i="1" dirty="0"/>
                        <a:t>n</a:t>
                      </a:r>
                      <a:r>
                        <a:rPr lang="en-GB" sz="1600" i="0" dirty="0"/>
                        <a:t>th term.</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342144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57686-F254-4B5B-9053-FC1879244C95}"/>
              </a:ext>
            </a:extLst>
          </p:cNvPr>
          <p:cNvSpPr>
            <a:spLocks noGrp="1"/>
          </p:cNvSpPr>
          <p:nvPr>
            <p:ph type="body" sz="quarter" idx="10"/>
          </p:nvPr>
        </p:nvSpPr>
        <p:spPr>
          <a:xfrm>
            <a:off x="269317" y="1151422"/>
            <a:ext cx="7522961" cy="4044692"/>
          </a:xfrm>
        </p:spPr>
        <p:txBody>
          <a:bodyPr>
            <a:normAutofit/>
          </a:bodyPr>
          <a:lstStyle/>
          <a:p>
            <a:r>
              <a:rPr lang="en-GB" sz="2200" dirty="0"/>
              <a:t>Penny and James are writing different number patterns.</a:t>
            </a:r>
          </a:p>
          <a:p>
            <a:r>
              <a:rPr lang="en-GB" sz="2200" dirty="0"/>
              <a:t>Penny counts in steps of 4. James counts in steps of 3.</a:t>
            </a:r>
          </a:p>
          <a:p>
            <a:r>
              <a:rPr lang="en-GB" sz="2200" dirty="0"/>
              <a:t>Who will pass 20 first if:</a:t>
            </a:r>
          </a:p>
          <a:p>
            <a:pPr marL="457200" indent="-457200">
              <a:buAutoNum type="alphaLcParenR"/>
            </a:pPr>
            <a:r>
              <a:rPr lang="en-GB" sz="2200" dirty="0"/>
              <a:t>They both start at 0?</a:t>
            </a:r>
          </a:p>
          <a:p>
            <a:pPr marL="457200" indent="-457200">
              <a:buAutoNum type="alphaLcParenR"/>
            </a:pPr>
            <a:r>
              <a:rPr lang="en-GB" sz="2200" dirty="0"/>
              <a:t>Penny starts at 1 and James starts at 2?</a:t>
            </a:r>
          </a:p>
          <a:p>
            <a:pPr marL="457200" indent="-457200">
              <a:buFont typeface="Arial" panose="020B0604020202020204" pitchFamily="34" charset="0"/>
              <a:buAutoNum type="alphaLcParenR"/>
            </a:pPr>
            <a:r>
              <a:rPr lang="en-GB" sz="2200" dirty="0"/>
              <a:t>Penny starts at 1 and James starts at 11?</a:t>
            </a:r>
          </a:p>
          <a:p>
            <a:pPr marL="457200" indent="-457200">
              <a:buAutoNum type="alphaLcParenR"/>
            </a:pPr>
            <a:r>
              <a:rPr lang="en-GB" sz="2200" dirty="0"/>
              <a:t>Penny starts at 1 and James starts at 5?</a:t>
            </a:r>
          </a:p>
          <a:p>
            <a:pPr marL="457200" indent="-457200">
              <a:buAutoNum type="alphaLcParenR"/>
            </a:pPr>
            <a:r>
              <a:rPr lang="en-GB" sz="2200" dirty="0"/>
              <a:t>Penny starts at -1 and James starts at 4?</a:t>
            </a:r>
          </a:p>
        </p:txBody>
      </p:sp>
      <p:sp>
        <p:nvSpPr>
          <p:cNvPr id="3" name="Text Placeholder 2">
            <a:extLst>
              <a:ext uri="{FF2B5EF4-FFF2-40B4-BE49-F238E27FC236}">
                <a16:creationId xmlns:a16="http://schemas.microsoft.com/office/drawing/2014/main" id="{82C90CC9-2D9C-47E7-92E5-856E3E6FFAB6}"/>
              </a:ext>
            </a:extLst>
          </p:cNvPr>
          <p:cNvSpPr>
            <a:spLocks noGrp="1"/>
          </p:cNvSpPr>
          <p:nvPr>
            <p:ph type="body" sz="quarter" idx="11"/>
          </p:nvPr>
        </p:nvSpPr>
        <p:spPr/>
        <p:txBody>
          <a:bodyPr/>
          <a:lstStyle/>
          <a:p>
            <a:r>
              <a:rPr lang="en-GB" dirty="0"/>
              <a:t>Checkpoint 15: Who gets there first?</a:t>
            </a:r>
          </a:p>
        </p:txBody>
      </p:sp>
      <p:sp>
        <p:nvSpPr>
          <p:cNvPr id="4" name="Action Button: Help 3">
            <a:hlinkClick r:id="" action="ppaction://noaction" highlightClick="1"/>
            <a:extLst>
              <a:ext uri="{FF2B5EF4-FFF2-40B4-BE49-F238E27FC236}">
                <a16:creationId xmlns:a16="http://schemas.microsoft.com/office/drawing/2014/main" id="{AC930CB8-5BA4-42C4-9855-77DCA178FC00}"/>
              </a:ext>
            </a:extLst>
          </p:cNvPr>
          <p:cNvSpPr/>
          <p:nvPr/>
        </p:nvSpPr>
        <p:spPr>
          <a:xfrm>
            <a:off x="269317" y="532206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6DD6980-FC02-45AE-93B2-96411D3A786F}"/>
              </a:ext>
            </a:extLst>
          </p:cNvPr>
          <p:cNvSpPr txBox="1"/>
          <p:nvPr/>
        </p:nvSpPr>
        <p:spPr>
          <a:xfrm>
            <a:off x="1291485" y="5207763"/>
            <a:ext cx="7645675" cy="1107996"/>
          </a:xfrm>
          <a:prstGeom prst="rect">
            <a:avLst/>
          </a:prstGeom>
          <a:noFill/>
        </p:spPr>
        <p:txBody>
          <a:bodyPr wrap="square">
            <a:spAutoFit/>
          </a:bodyPr>
          <a:lstStyle/>
          <a:p>
            <a:pPr>
              <a:buNone/>
            </a:pPr>
            <a:r>
              <a:rPr lang="en-GB" sz="2200" dirty="0"/>
              <a:t>What is the smallest difference needed for their starting numbers if James is going to pass 20 first? How about if they are to reach 20 at the same time?</a:t>
            </a:r>
          </a:p>
        </p:txBody>
      </p:sp>
    </p:spTree>
    <p:extLst>
      <p:ext uri="{BB962C8B-B14F-4D97-AF65-F5344CB8AC3E}">
        <p14:creationId xmlns:p14="http://schemas.microsoft.com/office/powerpoint/2010/main" val="358669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198688237"/>
              </p:ext>
            </p:extLst>
          </p:nvPr>
        </p:nvGraphicFramePr>
        <p:xfrm>
          <a:off x="267128" y="764704"/>
          <a:ext cx="11766038" cy="5898720"/>
        </p:xfrm>
        <a:graphic>
          <a:graphicData uri="http://schemas.openxmlformats.org/drawingml/2006/table">
            <a:tbl>
              <a:tblPr firstRow="1" bandRow="1">
                <a:tableStyleId>{5940675A-B579-460E-94D1-54222C63F5DA}</a:tableStyleId>
              </a:tblPr>
              <a:tblGrid>
                <a:gridCol w="6202683">
                  <a:extLst>
                    <a:ext uri="{9D8B030D-6E8A-4147-A177-3AD203B41FA5}">
                      <a16:colId xmlns:a16="http://schemas.microsoft.com/office/drawing/2014/main" val="695237181"/>
                    </a:ext>
                  </a:extLst>
                </a:gridCol>
                <a:gridCol w="5563355">
                  <a:extLst>
                    <a:ext uri="{9D8B030D-6E8A-4147-A177-3AD203B41FA5}">
                      <a16:colId xmlns:a16="http://schemas.microsoft.com/office/drawing/2014/main" val="300072507"/>
                    </a:ext>
                  </a:extLst>
                </a:gridCol>
              </a:tblGrid>
              <a:tr h="34917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90141">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Offer students number lines and coloured pens so that they can highlight in different patterns or circle the two different patterns.</a:t>
                      </a:r>
                      <a:endParaRPr lang="en-GB" sz="1600" i="1" u="none" dirty="0"/>
                    </a:p>
                    <a:p>
                      <a:r>
                        <a:rPr lang="en-GB" sz="1600" b="1" i="0" u="none" dirty="0"/>
                        <a:t>Challenge</a:t>
                      </a:r>
                    </a:p>
                    <a:p>
                      <a:pPr>
                        <a:spcAft>
                          <a:spcPts val="600"/>
                        </a:spcAft>
                      </a:pPr>
                      <a:r>
                        <a:rPr lang="en-GB" sz="1600" u="none" dirty="0"/>
                        <a:t>Ask students to create their own pairs of sequences with constraints, such as, ‘The bigger jumps must reach the target number last’, or, ‘The lower start number must reach the target number first’.</a:t>
                      </a:r>
                    </a:p>
                    <a:p>
                      <a:r>
                        <a:rPr lang="en-GB" sz="1600" b="1" i="0" u="none" dirty="0"/>
                        <a:t>Representations</a:t>
                      </a:r>
                    </a:p>
                    <a:p>
                      <a:r>
                        <a:rPr lang="en-GB" sz="1600" b="0" i="0" u="none" dirty="0"/>
                        <a:t>Unlike the majority of other Checkpoints in this deck, this task is presented without any visual representations so that you can see which, if any, students naturally reach towards in their thinking. If students need support, a number line might be helpful (see above), or you could give counters for them to build up in piles of three or four. Squared paper could also be used: ask students to draw staircases representing their sequences, which offers a connection to later work on straight lines and gradient.</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16 explores the same ‘jumps’ with different start numbers. Play around with the sequences to see if students can anticipate when a greater start number is enough to ensure the smaller jumps reach a target number first.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first assessment point is the generation of the sequences – listen for how students do this. Do any of them think of shifting the entire times table, rather than building up in jumps from the start number? These students may find the shift to </a:t>
                      </a:r>
                      <a:r>
                        <a:rPr lang="en-GB" sz="1600" i="1" dirty="0"/>
                        <a:t>n</a:t>
                      </a:r>
                      <a:r>
                        <a:rPr lang="en-GB" sz="1600" i="0" dirty="0"/>
                        <a:t>th term less of a leap at Key Stage 3.</a:t>
                      </a:r>
                      <a:endParaRPr lang="en-GB" sz="16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Where both sequences reach a number greater than 20 at the same time (as in part e), students might debate which reached 20 first. If you have already taught the equations of lines then representing the sequences as graphs could be tempting. However, be sure to make clear the distinction between a continuous graph, which is represented by the line, and a discrete sequence, which is more accurately represented by the points on the line with integer </a:t>
                      </a:r>
                      <a:r>
                        <a:rPr lang="en-GB" sz="1600" i="1" dirty="0"/>
                        <a:t>x</a:t>
                      </a:r>
                      <a:r>
                        <a:rPr lang="en-GB" sz="1600" i="0" dirty="0"/>
                        <a:t>-coordinates.</a:t>
                      </a:r>
                      <a:endParaRPr lang="en-GB" sz="1600" dirty="0"/>
                    </a:p>
                  </a:txBody>
                  <a:tcPr/>
                </a:tc>
                <a:extLst>
                  <a:ext uri="{0D108BD9-81ED-4DB2-BD59-A6C34878D82A}">
                    <a16:rowId xmlns:a16="http://schemas.microsoft.com/office/drawing/2014/main" val="1616516725"/>
                  </a:ext>
                </a:extLst>
              </a:tr>
              <a:tr h="900000">
                <a:tc gridSpan="2">
                  <a:txBody>
                    <a:bodyPr/>
                    <a:lstStyle/>
                    <a:p>
                      <a:r>
                        <a:rPr lang="en-GB" sz="1600" b="1" dirty="0"/>
                        <a:t>Additional resources</a:t>
                      </a:r>
                    </a:p>
                    <a:p>
                      <a:pPr marL="285750" indent="-285750">
                        <a:buFont typeface="Arial" panose="020B0604020202020204" pitchFamily="34" charset="0"/>
                        <a:buChar char="•"/>
                      </a:pPr>
                      <a:r>
                        <a:rPr lang="en-GB" sz="1600" b="0" dirty="0"/>
                        <a:t>Page 27 of the Year 6 </a:t>
                      </a:r>
                      <a:r>
                        <a:rPr lang="en-GB" sz="1600" dirty="0">
                          <a:hlinkClick r:id="rId3"/>
                        </a:rPr>
                        <a:t>Primary Assessment Materials | NCETM</a:t>
                      </a:r>
                      <a:r>
                        <a:rPr lang="en-GB" sz="1600" dirty="0"/>
                        <a:t> explores sequence-generating rules and offers insight into the language students may have used to explore sequences at primary.</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922301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16: Square patterns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76421" y="558946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463736" y="5647459"/>
            <a:ext cx="8160907" cy="769441"/>
          </a:xfrm>
          <a:prstGeom prst="rect">
            <a:avLst/>
          </a:prstGeom>
          <a:noFill/>
        </p:spPr>
        <p:txBody>
          <a:bodyPr wrap="square" rtlCol="0">
            <a:spAutoFit/>
          </a:bodyPr>
          <a:lstStyle/>
          <a:p>
            <a:pPr>
              <a:buNone/>
            </a:pPr>
            <a:r>
              <a:rPr lang="en-US" sz="2200" dirty="0">
                <a:cs typeface="Arial" panose="020B0604020202020204" pitchFamily="34" charset="0"/>
              </a:rPr>
              <a:t>Create your own pattern. Can you think of one that doesn’t share any numbers with Nawisah or Ben’s patterns?</a:t>
            </a:r>
          </a:p>
        </p:txBody>
      </p:sp>
      <p:graphicFrame>
        <p:nvGraphicFramePr>
          <p:cNvPr id="8" name="Table 4">
            <a:extLst>
              <a:ext uri="{FF2B5EF4-FFF2-40B4-BE49-F238E27FC236}">
                <a16:creationId xmlns:a16="http://schemas.microsoft.com/office/drawing/2014/main" id="{DCFA52B4-61C3-4C42-B2DE-C8990549739B}"/>
              </a:ext>
            </a:extLst>
          </p:cNvPr>
          <p:cNvGraphicFramePr>
            <a:graphicFrameLocks noGrp="1"/>
          </p:cNvGraphicFramePr>
          <p:nvPr>
            <p:extLst>
              <p:ext uri="{D42A27DB-BD31-4B8C-83A1-F6EECF244321}">
                <p14:modId xmlns:p14="http://schemas.microsoft.com/office/powerpoint/2010/main" val="1752803595"/>
              </p:ext>
            </p:extLst>
          </p:nvPr>
        </p:nvGraphicFramePr>
        <p:xfrm>
          <a:off x="145680" y="1089000"/>
          <a:ext cx="4680000" cy="234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415192444"/>
                    </a:ext>
                  </a:extLst>
                </a:gridCol>
                <a:gridCol w="468000">
                  <a:extLst>
                    <a:ext uri="{9D8B030D-6E8A-4147-A177-3AD203B41FA5}">
                      <a16:colId xmlns:a16="http://schemas.microsoft.com/office/drawing/2014/main" val="2181790159"/>
                    </a:ext>
                  </a:extLst>
                </a:gridCol>
                <a:gridCol w="468000">
                  <a:extLst>
                    <a:ext uri="{9D8B030D-6E8A-4147-A177-3AD203B41FA5}">
                      <a16:colId xmlns:a16="http://schemas.microsoft.com/office/drawing/2014/main" val="1162074290"/>
                    </a:ext>
                  </a:extLst>
                </a:gridCol>
                <a:gridCol w="468000">
                  <a:extLst>
                    <a:ext uri="{9D8B030D-6E8A-4147-A177-3AD203B41FA5}">
                      <a16:colId xmlns:a16="http://schemas.microsoft.com/office/drawing/2014/main" val="2621503345"/>
                    </a:ext>
                  </a:extLst>
                </a:gridCol>
                <a:gridCol w="468000">
                  <a:extLst>
                    <a:ext uri="{9D8B030D-6E8A-4147-A177-3AD203B41FA5}">
                      <a16:colId xmlns:a16="http://schemas.microsoft.com/office/drawing/2014/main" val="2591615696"/>
                    </a:ext>
                  </a:extLst>
                </a:gridCol>
                <a:gridCol w="468000">
                  <a:extLst>
                    <a:ext uri="{9D8B030D-6E8A-4147-A177-3AD203B41FA5}">
                      <a16:colId xmlns:a16="http://schemas.microsoft.com/office/drawing/2014/main" val="1000251356"/>
                    </a:ext>
                  </a:extLst>
                </a:gridCol>
                <a:gridCol w="468000">
                  <a:extLst>
                    <a:ext uri="{9D8B030D-6E8A-4147-A177-3AD203B41FA5}">
                      <a16:colId xmlns:a16="http://schemas.microsoft.com/office/drawing/2014/main" val="1415505434"/>
                    </a:ext>
                  </a:extLst>
                </a:gridCol>
                <a:gridCol w="468000">
                  <a:extLst>
                    <a:ext uri="{9D8B030D-6E8A-4147-A177-3AD203B41FA5}">
                      <a16:colId xmlns:a16="http://schemas.microsoft.com/office/drawing/2014/main" val="2452712852"/>
                    </a:ext>
                  </a:extLst>
                </a:gridCol>
                <a:gridCol w="468000">
                  <a:extLst>
                    <a:ext uri="{9D8B030D-6E8A-4147-A177-3AD203B41FA5}">
                      <a16:colId xmlns:a16="http://schemas.microsoft.com/office/drawing/2014/main" val="900988846"/>
                    </a:ext>
                  </a:extLst>
                </a:gridCol>
                <a:gridCol w="468000">
                  <a:extLst>
                    <a:ext uri="{9D8B030D-6E8A-4147-A177-3AD203B41FA5}">
                      <a16:colId xmlns:a16="http://schemas.microsoft.com/office/drawing/2014/main" val="4282586621"/>
                    </a:ext>
                  </a:extLst>
                </a:gridCol>
              </a:tblGrid>
              <a:tr h="468000">
                <a:tc>
                  <a:txBody>
                    <a:bodyPr/>
                    <a:lstStyle/>
                    <a:p>
                      <a:pPr algn="ctr"/>
                      <a:r>
                        <a:rPr lang="en-GB" sz="1200" dirty="0"/>
                        <a:t>1</a:t>
                      </a:r>
                    </a:p>
                  </a:txBody>
                  <a:tcPr anchor="ctr">
                    <a:noFill/>
                  </a:tcPr>
                </a:tc>
                <a:tc>
                  <a:txBody>
                    <a:bodyPr/>
                    <a:lstStyle/>
                    <a:p>
                      <a:pPr algn="ctr"/>
                      <a:r>
                        <a:rPr lang="en-GB" sz="1200" dirty="0"/>
                        <a:t>2</a:t>
                      </a:r>
                    </a:p>
                  </a:txBody>
                  <a:tcPr anchor="ctr">
                    <a:noFill/>
                  </a:tcPr>
                </a:tc>
                <a:tc>
                  <a:txBody>
                    <a:bodyPr/>
                    <a:lstStyle/>
                    <a:p>
                      <a:pPr algn="ctr"/>
                      <a:r>
                        <a:rPr lang="en-GB" sz="1200" dirty="0"/>
                        <a:t>3</a:t>
                      </a:r>
                    </a:p>
                  </a:txBody>
                  <a:tcPr anchor="ctr">
                    <a:noFill/>
                  </a:tcPr>
                </a:tc>
                <a:tc>
                  <a:txBody>
                    <a:bodyPr/>
                    <a:lstStyle/>
                    <a:p>
                      <a:pPr algn="ctr"/>
                      <a:r>
                        <a:rPr lang="en-GB" sz="1200" dirty="0"/>
                        <a:t>4</a:t>
                      </a:r>
                    </a:p>
                  </a:txBody>
                  <a:tcPr anchor="ctr">
                    <a:noFill/>
                  </a:tcPr>
                </a:tc>
                <a:tc>
                  <a:txBody>
                    <a:bodyPr/>
                    <a:lstStyle/>
                    <a:p>
                      <a:pPr algn="ctr"/>
                      <a:r>
                        <a:rPr lang="en-GB" sz="1200" dirty="0"/>
                        <a:t>5</a:t>
                      </a:r>
                    </a:p>
                  </a:txBody>
                  <a:tcPr anchor="ctr">
                    <a:solidFill>
                      <a:srgbClr val="00B0F0"/>
                    </a:solidFill>
                  </a:tcPr>
                </a:tc>
                <a:tc>
                  <a:txBody>
                    <a:bodyPr/>
                    <a:lstStyle/>
                    <a:p>
                      <a:pPr algn="ctr"/>
                      <a:r>
                        <a:rPr lang="en-GB" sz="1200" dirty="0"/>
                        <a:t>6</a:t>
                      </a:r>
                    </a:p>
                  </a:txBody>
                  <a:tcPr anchor="ctr">
                    <a:noFill/>
                  </a:tcPr>
                </a:tc>
                <a:tc>
                  <a:txBody>
                    <a:bodyPr/>
                    <a:lstStyle/>
                    <a:p>
                      <a:pPr algn="ctr"/>
                      <a:r>
                        <a:rPr lang="en-GB" sz="1200" dirty="0"/>
                        <a:t>7</a:t>
                      </a:r>
                    </a:p>
                  </a:txBody>
                  <a:tcPr anchor="ctr">
                    <a:noFill/>
                  </a:tcPr>
                </a:tc>
                <a:tc>
                  <a:txBody>
                    <a:bodyPr/>
                    <a:lstStyle/>
                    <a:p>
                      <a:pPr algn="ctr"/>
                      <a:r>
                        <a:rPr lang="en-GB" sz="1200" dirty="0"/>
                        <a:t>8</a:t>
                      </a:r>
                    </a:p>
                  </a:txBody>
                  <a:tcPr anchor="ctr">
                    <a:noFill/>
                  </a:tcPr>
                </a:tc>
                <a:tc>
                  <a:txBody>
                    <a:bodyPr/>
                    <a:lstStyle/>
                    <a:p>
                      <a:pPr algn="ctr"/>
                      <a:r>
                        <a:rPr lang="en-GB" sz="1200" dirty="0"/>
                        <a:t>9</a:t>
                      </a:r>
                    </a:p>
                  </a:txBody>
                  <a:tcPr anchor="ctr">
                    <a:solidFill>
                      <a:srgbClr val="00B0F0"/>
                    </a:solidFill>
                  </a:tcPr>
                </a:tc>
                <a:tc>
                  <a:txBody>
                    <a:bodyPr/>
                    <a:lstStyle/>
                    <a:p>
                      <a:pPr algn="ctr"/>
                      <a:r>
                        <a:rPr lang="en-GB" sz="1200" dirty="0"/>
                        <a:t>10</a:t>
                      </a:r>
                    </a:p>
                  </a:txBody>
                  <a:tcPr anchor="ctr">
                    <a:noFill/>
                  </a:tcPr>
                </a:tc>
                <a:extLst>
                  <a:ext uri="{0D108BD9-81ED-4DB2-BD59-A6C34878D82A}">
                    <a16:rowId xmlns:a16="http://schemas.microsoft.com/office/drawing/2014/main" val="3855516518"/>
                  </a:ext>
                </a:extLst>
              </a:tr>
              <a:tr h="468000">
                <a:tc>
                  <a:txBody>
                    <a:bodyPr/>
                    <a:lstStyle/>
                    <a:p>
                      <a:pPr algn="ctr"/>
                      <a:r>
                        <a:rPr lang="en-GB" sz="1200" dirty="0"/>
                        <a:t>11</a:t>
                      </a:r>
                    </a:p>
                  </a:txBody>
                  <a:tcPr anchor="ctr">
                    <a:noFill/>
                  </a:tcPr>
                </a:tc>
                <a:tc>
                  <a:txBody>
                    <a:bodyPr/>
                    <a:lstStyle/>
                    <a:p>
                      <a:pPr algn="ctr"/>
                      <a:r>
                        <a:rPr lang="en-GB" sz="1200" dirty="0"/>
                        <a:t>12</a:t>
                      </a:r>
                    </a:p>
                  </a:txBody>
                  <a:tcPr anchor="ctr">
                    <a:pattFill prst="wdUpDiag">
                      <a:fgClr>
                        <a:srgbClr val="FFC000"/>
                      </a:fgClr>
                      <a:bgClr>
                        <a:schemeClr val="bg1"/>
                      </a:bgClr>
                    </a:pattFill>
                  </a:tcPr>
                </a:tc>
                <a:tc>
                  <a:txBody>
                    <a:bodyPr/>
                    <a:lstStyle/>
                    <a:p>
                      <a:pPr algn="ctr"/>
                      <a:r>
                        <a:rPr lang="en-GB" sz="1200" dirty="0"/>
                        <a:t>13</a:t>
                      </a:r>
                    </a:p>
                  </a:txBody>
                  <a:tcPr anchor="ctr">
                    <a:solidFill>
                      <a:srgbClr val="00B0F0"/>
                    </a:solidFill>
                  </a:tcPr>
                </a:tc>
                <a:tc>
                  <a:txBody>
                    <a:bodyPr/>
                    <a:lstStyle/>
                    <a:p>
                      <a:pPr algn="ctr"/>
                      <a:r>
                        <a:rPr lang="en-GB" sz="1200" dirty="0"/>
                        <a:t>14</a:t>
                      </a:r>
                    </a:p>
                  </a:txBody>
                  <a:tcPr anchor="ctr">
                    <a:noFill/>
                  </a:tcPr>
                </a:tc>
                <a:tc>
                  <a:txBody>
                    <a:bodyPr/>
                    <a:lstStyle/>
                    <a:p>
                      <a:pPr algn="ctr"/>
                      <a:r>
                        <a:rPr lang="en-GB" sz="1200" dirty="0"/>
                        <a:t>15</a:t>
                      </a:r>
                    </a:p>
                  </a:txBody>
                  <a:tcPr anchor="ctr">
                    <a:noFill/>
                  </a:tcPr>
                </a:tc>
                <a:tc>
                  <a:txBody>
                    <a:bodyPr/>
                    <a:lstStyle/>
                    <a:p>
                      <a:pPr algn="ctr"/>
                      <a:r>
                        <a:rPr lang="en-GB" sz="1200" dirty="0"/>
                        <a:t>16</a:t>
                      </a:r>
                    </a:p>
                  </a:txBody>
                  <a:tcPr anchor="ctr">
                    <a:noFill/>
                  </a:tcPr>
                </a:tc>
                <a:tc>
                  <a:txBody>
                    <a:bodyPr/>
                    <a:lstStyle/>
                    <a:p>
                      <a:pPr algn="ctr"/>
                      <a:r>
                        <a:rPr lang="en-GB" sz="1200" dirty="0"/>
                        <a:t>17</a:t>
                      </a:r>
                    </a:p>
                  </a:txBody>
                  <a:tcPr anchor="ctr">
                    <a:solidFill>
                      <a:srgbClr val="00B0F0"/>
                    </a:solidFill>
                  </a:tcPr>
                </a:tc>
                <a:tc>
                  <a:txBody>
                    <a:bodyPr/>
                    <a:lstStyle/>
                    <a:p>
                      <a:pPr algn="ctr"/>
                      <a:r>
                        <a:rPr lang="en-GB" sz="1200" dirty="0"/>
                        <a:t>18</a:t>
                      </a:r>
                    </a:p>
                  </a:txBody>
                  <a:tcPr anchor="ctr">
                    <a:noFill/>
                  </a:tcPr>
                </a:tc>
                <a:tc>
                  <a:txBody>
                    <a:bodyPr/>
                    <a:lstStyle/>
                    <a:p>
                      <a:pPr algn="ctr"/>
                      <a:r>
                        <a:rPr lang="en-GB" sz="1200" dirty="0"/>
                        <a:t>19</a:t>
                      </a:r>
                    </a:p>
                  </a:txBody>
                  <a:tcPr anchor="ctr">
                    <a:noFill/>
                  </a:tcPr>
                </a:tc>
                <a:tc>
                  <a:txBody>
                    <a:bodyPr/>
                    <a:lstStyle/>
                    <a:p>
                      <a:pPr algn="ctr"/>
                      <a:r>
                        <a:rPr lang="en-GB" sz="1200" dirty="0"/>
                        <a:t>20</a:t>
                      </a:r>
                    </a:p>
                  </a:txBody>
                  <a:tcPr anchor="ctr">
                    <a:noFill/>
                  </a:tcPr>
                </a:tc>
                <a:extLst>
                  <a:ext uri="{0D108BD9-81ED-4DB2-BD59-A6C34878D82A}">
                    <a16:rowId xmlns:a16="http://schemas.microsoft.com/office/drawing/2014/main" val="3630545671"/>
                  </a:ext>
                </a:extLst>
              </a:tr>
              <a:tr h="468000">
                <a:tc>
                  <a:txBody>
                    <a:bodyPr/>
                    <a:lstStyle/>
                    <a:p>
                      <a:pPr algn="ctr"/>
                      <a:r>
                        <a:rPr lang="en-GB" sz="1200" dirty="0"/>
                        <a:t>21</a:t>
                      </a:r>
                    </a:p>
                  </a:txBody>
                  <a:tcPr anchor="ctr">
                    <a:solidFill>
                      <a:srgbClr val="00B0F0"/>
                    </a:solidFill>
                  </a:tcPr>
                </a:tc>
                <a:tc>
                  <a:txBody>
                    <a:bodyPr/>
                    <a:lstStyle/>
                    <a:p>
                      <a:pPr algn="ctr"/>
                      <a:r>
                        <a:rPr lang="en-GB" sz="1200" dirty="0"/>
                        <a:t>22</a:t>
                      </a:r>
                    </a:p>
                  </a:txBody>
                  <a:tcPr anchor="ctr">
                    <a:pattFill prst="wdUpDiag">
                      <a:fgClr>
                        <a:srgbClr val="FFC000"/>
                      </a:fgClr>
                      <a:bgClr>
                        <a:schemeClr val="bg1"/>
                      </a:bgClr>
                    </a:pattFill>
                  </a:tcPr>
                </a:tc>
                <a:tc>
                  <a:txBody>
                    <a:bodyPr/>
                    <a:lstStyle/>
                    <a:p>
                      <a:pPr algn="ctr"/>
                      <a:r>
                        <a:rPr lang="en-GB" sz="1200" dirty="0"/>
                        <a:t>23</a:t>
                      </a:r>
                    </a:p>
                  </a:txBody>
                  <a:tcPr anchor="ctr">
                    <a:noFill/>
                  </a:tcPr>
                </a:tc>
                <a:tc>
                  <a:txBody>
                    <a:bodyPr/>
                    <a:lstStyle/>
                    <a:p>
                      <a:pPr algn="ctr"/>
                      <a:r>
                        <a:rPr lang="en-GB" sz="1200" dirty="0"/>
                        <a:t>24</a:t>
                      </a:r>
                    </a:p>
                  </a:txBody>
                  <a:tcPr anchor="ctr">
                    <a:noFill/>
                  </a:tcPr>
                </a:tc>
                <a:tc>
                  <a:txBody>
                    <a:bodyPr/>
                    <a:lstStyle/>
                    <a:p>
                      <a:pPr algn="ctr"/>
                      <a:r>
                        <a:rPr lang="en-GB" sz="1200" dirty="0"/>
                        <a:t>25</a:t>
                      </a:r>
                    </a:p>
                  </a:txBody>
                  <a:tcPr anchor="ctr">
                    <a:solidFill>
                      <a:srgbClr val="00B0F0"/>
                    </a:solidFill>
                  </a:tcPr>
                </a:tc>
                <a:tc>
                  <a:txBody>
                    <a:bodyPr/>
                    <a:lstStyle/>
                    <a:p>
                      <a:pPr algn="ctr"/>
                      <a:r>
                        <a:rPr lang="en-GB" sz="1200" dirty="0"/>
                        <a:t>26</a:t>
                      </a:r>
                    </a:p>
                  </a:txBody>
                  <a:tcPr anchor="ctr">
                    <a:noFill/>
                  </a:tcPr>
                </a:tc>
                <a:tc>
                  <a:txBody>
                    <a:bodyPr/>
                    <a:lstStyle/>
                    <a:p>
                      <a:pPr algn="ctr"/>
                      <a:r>
                        <a:rPr lang="en-GB" sz="1200" dirty="0"/>
                        <a:t>27</a:t>
                      </a:r>
                    </a:p>
                  </a:txBody>
                  <a:tcPr anchor="ctr">
                    <a:noFill/>
                  </a:tcPr>
                </a:tc>
                <a:tc>
                  <a:txBody>
                    <a:bodyPr/>
                    <a:lstStyle/>
                    <a:p>
                      <a:pPr algn="ctr"/>
                      <a:r>
                        <a:rPr lang="en-GB" sz="1200" dirty="0"/>
                        <a:t>28</a:t>
                      </a:r>
                    </a:p>
                  </a:txBody>
                  <a:tcPr anchor="ctr">
                    <a:noFill/>
                  </a:tcPr>
                </a:tc>
                <a:tc>
                  <a:txBody>
                    <a:bodyPr/>
                    <a:lstStyle/>
                    <a:p>
                      <a:pPr algn="ctr"/>
                      <a:r>
                        <a:rPr lang="en-GB" sz="1200" dirty="0"/>
                        <a:t>29</a:t>
                      </a:r>
                    </a:p>
                  </a:txBody>
                  <a:tcPr anchor="ctr">
                    <a:solidFill>
                      <a:srgbClr val="00B0F0"/>
                    </a:solidFill>
                  </a:tcPr>
                </a:tc>
                <a:tc>
                  <a:txBody>
                    <a:bodyPr/>
                    <a:lstStyle/>
                    <a:p>
                      <a:pPr algn="ctr"/>
                      <a:r>
                        <a:rPr lang="en-GB" sz="1200" dirty="0"/>
                        <a:t>30</a:t>
                      </a:r>
                    </a:p>
                  </a:txBody>
                  <a:tcPr anchor="ctr">
                    <a:noFill/>
                  </a:tcPr>
                </a:tc>
                <a:extLst>
                  <a:ext uri="{0D108BD9-81ED-4DB2-BD59-A6C34878D82A}">
                    <a16:rowId xmlns:a16="http://schemas.microsoft.com/office/drawing/2014/main" val="409453337"/>
                  </a:ext>
                </a:extLst>
              </a:tr>
              <a:tr h="468000">
                <a:tc>
                  <a:txBody>
                    <a:bodyPr/>
                    <a:lstStyle/>
                    <a:p>
                      <a:pPr algn="ctr"/>
                      <a:r>
                        <a:rPr lang="en-GB" sz="1200" dirty="0"/>
                        <a:t>31</a:t>
                      </a:r>
                    </a:p>
                  </a:txBody>
                  <a:tcPr anchor="ctr">
                    <a:noFill/>
                  </a:tcPr>
                </a:tc>
                <a:tc>
                  <a:txBody>
                    <a:bodyPr/>
                    <a:lstStyle/>
                    <a:p>
                      <a:pPr algn="ctr"/>
                      <a:r>
                        <a:rPr lang="en-GB" sz="1200" dirty="0"/>
                        <a:t>32</a:t>
                      </a:r>
                    </a:p>
                  </a:txBody>
                  <a:tcPr anchor="ctr">
                    <a:pattFill prst="wdUpDiag">
                      <a:fgClr>
                        <a:srgbClr val="FFC000"/>
                      </a:fgClr>
                      <a:bgClr>
                        <a:schemeClr val="bg1"/>
                      </a:bgClr>
                    </a:pattFill>
                  </a:tcPr>
                </a:tc>
                <a:tc>
                  <a:txBody>
                    <a:bodyPr/>
                    <a:lstStyle/>
                    <a:p>
                      <a:pPr algn="ctr"/>
                      <a:r>
                        <a:rPr lang="en-GB" sz="1200" dirty="0"/>
                        <a:t>33</a:t>
                      </a:r>
                    </a:p>
                  </a:txBody>
                  <a:tcPr anchor="ctr">
                    <a:solidFill>
                      <a:srgbClr val="00B0F0"/>
                    </a:solidFill>
                  </a:tcPr>
                </a:tc>
                <a:tc>
                  <a:txBody>
                    <a:bodyPr/>
                    <a:lstStyle/>
                    <a:p>
                      <a:pPr algn="ctr"/>
                      <a:r>
                        <a:rPr lang="en-GB" sz="1200" dirty="0"/>
                        <a:t>34</a:t>
                      </a:r>
                    </a:p>
                  </a:txBody>
                  <a:tcPr anchor="ctr">
                    <a:noFill/>
                  </a:tcPr>
                </a:tc>
                <a:tc>
                  <a:txBody>
                    <a:bodyPr/>
                    <a:lstStyle/>
                    <a:p>
                      <a:pPr algn="ctr"/>
                      <a:r>
                        <a:rPr lang="en-GB" sz="1200" dirty="0"/>
                        <a:t>35</a:t>
                      </a:r>
                    </a:p>
                  </a:txBody>
                  <a:tcPr anchor="ctr">
                    <a:noFill/>
                  </a:tcPr>
                </a:tc>
                <a:tc>
                  <a:txBody>
                    <a:bodyPr/>
                    <a:lstStyle/>
                    <a:p>
                      <a:pPr algn="ctr"/>
                      <a:r>
                        <a:rPr lang="en-GB" sz="1200" dirty="0"/>
                        <a:t>36</a:t>
                      </a:r>
                    </a:p>
                  </a:txBody>
                  <a:tcPr anchor="ctr">
                    <a:noFill/>
                  </a:tcPr>
                </a:tc>
                <a:tc>
                  <a:txBody>
                    <a:bodyPr/>
                    <a:lstStyle/>
                    <a:p>
                      <a:pPr algn="ctr"/>
                      <a:r>
                        <a:rPr lang="en-GB" sz="1200" dirty="0"/>
                        <a:t>37</a:t>
                      </a:r>
                    </a:p>
                  </a:txBody>
                  <a:tcPr anchor="ctr">
                    <a:solidFill>
                      <a:srgbClr val="00B0F0"/>
                    </a:solidFill>
                  </a:tcPr>
                </a:tc>
                <a:tc>
                  <a:txBody>
                    <a:bodyPr/>
                    <a:lstStyle/>
                    <a:p>
                      <a:pPr algn="ctr"/>
                      <a:r>
                        <a:rPr lang="en-GB" sz="1200" dirty="0"/>
                        <a:t>38</a:t>
                      </a:r>
                    </a:p>
                  </a:txBody>
                  <a:tcPr anchor="ctr">
                    <a:noFill/>
                  </a:tcPr>
                </a:tc>
                <a:tc>
                  <a:txBody>
                    <a:bodyPr/>
                    <a:lstStyle/>
                    <a:p>
                      <a:pPr algn="ctr"/>
                      <a:r>
                        <a:rPr lang="en-GB" sz="1200" dirty="0"/>
                        <a:t>39</a:t>
                      </a:r>
                    </a:p>
                  </a:txBody>
                  <a:tcPr anchor="ctr">
                    <a:noFill/>
                  </a:tcPr>
                </a:tc>
                <a:tc>
                  <a:txBody>
                    <a:bodyPr/>
                    <a:lstStyle/>
                    <a:p>
                      <a:pPr algn="ctr"/>
                      <a:r>
                        <a:rPr lang="en-GB" sz="1200" dirty="0"/>
                        <a:t>40</a:t>
                      </a:r>
                    </a:p>
                  </a:txBody>
                  <a:tcPr anchor="ctr">
                    <a:noFill/>
                  </a:tcPr>
                </a:tc>
                <a:extLst>
                  <a:ext uri="{0D108BD9-81ED-4DB2-BD59-A6C34878D82A}">
                    <a16:rowId xmlns:a16="http://schemas.microsoft.com/office/drawing/2014/main" val="912831613"/>
                  </a:ext>
                </a:extLst>
              </a:tr>
              <a:tr h="468000">
                <a:tc>
                  <a:txBody>
                    <a:bodyPr/>
                    <a:lstStyle/>
                    <a:p>
                      <a:pPr algn="ctr"/>
                      <a:r>
                        <a:rPr lang="en-GB" sz="1200" dirty="0"/>
                        <a:t>41</a:t>
                      </a:r>
                    </a:p>
                  </a:txBody>
                  <a:tcPr anchor="ctr">
                    <a:solidFill>
                      <a:srgbClr val="00B0F0"/>
                    </a:solidFill>
                  </a:tcPr>
                </a:tc>
                <a:tc>
                  <a:txBody>
                    <a:bodyPr/>
                    <a:lstStyle/>
                    <a:p>
                      <a:pPr algn="ctr"/>
                      <a:r>
                        <a:rPr lang="en-GB" sz="1200" dirty="0"/>
                        <a:t>42</a:t>
                      </a:r>
                    </a:p>
                  </a:txBody>
                  <a:tcPr anchor="ctr">
                    <a:pattFill prst="wdUpDiag">
                      <a:fgClr>
                        <a:srgbClr val="FFC000"/>
                      </a:fgClr>
                      <a:bgClr>
                        <a:schemeClr val="bg1"/>
                      </a:bgClr>
                    </a:pattFill>
                  </a:tcPr>
                </a:tc>
                <a:tc>
                  <a:txBody>
                    <a:bodyPr/>
                    <a:lstStyle/>
                    <a:p>
                      <a:pPr algn="ctr"/>
                      <a:r>
                        <a:rPr lang="en-GB" sz="1200" dirty="0"/>
                        <a:t>43</a:t>
                      </a:r>
                    </a:p>
                  </a:txBody>
                  <a:tcPr anchor="ctr">
                    <a:noFill/>
                  </a:tcPr>
                </a:tc>
                <a:tc>
                  <a:txBody>
                    <a:bodyPr/>
                    <a:lstStyle/>
                    <a:p>
                      <a:pPr algn="ctr"/>
                      <a:r>
                        <a:rPr lang="en-GB" sz="1200" dirty="0"/>
                        <a:t>44</a:t>
                      </a:r>
                    </a:p>
                  </a:txBody>
                  <a:tcPr anchor="ctr">
                    <a:noFill/>
                  </a:tcPr>
                </a:tc>
                <a:tc>
                  <a:txBody>
                    <a:bodyPr/>
                    <a:lstStyle/>
                    <a:p>
                      <a:pPr algn="ctr"/>
                      <a:r>
                        <a:rPr lang="en-GB" sz="1200" dirty="0"/>
                        <a:t>45</a:t>
                      </a:r>
                    </a:p>
                  </a:txBody>
                  <a:tcPr anchor="ctr">
                    <a:solidFill>
                      <a:srgbClr val="00B0F0"/>
                    </a:solidFill>
                  </a:tcPr>
                </a:tc>
                <a:tc>
                  <a:txBody>
                    <a:bodyPr/>
                    <a:lstStyle/>
                    <a:p>
                      <a:pPr algn="ctr"/>
                      <a:r>
                        <a:rPr lang="en-GB" sz="1200" dirty="0"/>
                        <a:t>46</a:t>
                      </a:r>
                    </a:p>
                  </a:txBody>
                  <a:tcPr anchor="ctr">
                    <a:noFill/>
                  </a:tcPr>
                </a:tc>
                <a:tc>
                  <a:txBody>
                    <a:bodyPr/>
                    <a:lstStyle/>
                    <a:p>
                      <a:pPr algn="ctr"/>
                      <a:r>
                        <a:rPr lang="en-GB" sz="1200" dirty="0"/>
                        <a:t>47</a:t>
                      </a:r>
                    </a:p>
                  </a:txBody>
                  <a:tcPr anchor="ctr">
                    <a:noFill/>
                  </a:tcPr>
                </a:tc>
                <a:tc>
                  <a:txBody>
                    <a:bodyPr/>
                    <a:lstStyle/>
                    <a:p>
                      <a:pPr algn="ctr"/>
                      <a:r>
                        <a:rPr lang="en-GB" sz="1200" dirty="0"/>
                        <a:t>48</a:t>
                      </a:r>
                    </a:p>
                  </a:txBody>
                  <a:tcPr anchor="ctr">
                    <a:noFill/>
                  </a:tcPr>
                </a:tc>
                <a:tc>
                  <a:txBody>
                    <a:bodyPr/>
                    <a:lstStyle/>
                    <a:p>
                      <a:pPr algn="ctr"/>
                      <a:r>
                        <a:rPr lang="en-GB" sz="1200" dirty="0"/>
                        <a:t>49</a:t>
                      </a:r>
                    </a:p>
                  </a:txBody>
                  <a:tcPr anchor="ctr">
                    <a:noFill/>
                  </a:tcPr>
                </a:tc>
                <a:tc>
                  <a:txBody>
                    <a:bodyPr/>
                    <a:lstStyle/>
                    <a:p>
                      <a:pPr algn="ctr"/>
                      <a:r>
                        <a:rPr lang="en-GB" sz="1200" dirty="0"/>
                        <a:t>50</a:t>
                      </a:r>
                    </a:p>
                  </a:txBody>
                  <a:tcPr anchor="ctr">
                    <a:noFill/>
                  </a:tcPr>
                </a:tc>
                <a:extLst>
                  <a:ext uri="{0D108BD9-81ED-4DB2-BD59-A6C34878D82A}">
                    <a16:rowId xmlns:a16="http://schemas.microsoft.com/office/drawing/2014/main" val="3676507301"/>
                  </a:ext>
                </a:extLst>
              </a:tr>
            </a:tbl>
          </a:graphicData>
        </a:graphic>
      </p:graphicFrame>
      <p:sp>
        <p:nvSpPr>
          <p:cNvPr id="2" name="TextBox 1">
            <a:extLst>
              <a:ext uri="{FF2B5EF4-FFF2-40B4-BE49-F238E27FC236}">
                <a16:creationId xmlns:a16="http://schemas.microsoft.com/office/drawing/2014/main" id="{02FD687F-9C10-49E0-9951-F6DA07C39BFF}"/>
              </a:ext>
            </a:extLst>
          </p:cNvPr>
          <p:cNvSpPr txBox="1"/>
          <p:nvPr/>
        </p:nvSpPr>
        <p:spPr>
          <a:xfrm>
            <a:off x="5093397" y="1096332"/>
            <a:ext cx="7098603" cy="4222694"/>
          </a:xfrm>
          <a:prstGeom prst="rect">
            <a:avLst/>
          </a:prstGeom>
          <a:noFill/>
        </p:spPr>
        <p:txBody>
          <a:bodyPr wrap="square" rtlCol="0">
            <a:spAutoFit/>
          </a:bodyPr>
          <a:lstStyle/>
          <a:p>
            <a:pPr>
              <a:buNone/>
            </a:pPr>
            <a:r>
              <a:rPr lang="en-GB" sz="2200" dirty="0"/>
              <a:t>Nawisah shades a number pattern in blue on the grid. She starts at 5.</a:t>
            </a:r>
          </a:p>
          <a:p>
            <a:pPr marL="514350" indent="-514350">
              <a:buFont typeface="+mj-lt"/>
              <a:buAutoNum type="alphaLcParenR"/>
            </a:pPr>
            <a:r>
              <a:rPr lang="en-GB" sz="2200" dirty="0"/>
              <a:t>What can you say about the pattern?</a:t>
            </a:r>
          </a:p>
          <a:p>
            <a:pPr marL="514350" indent="-514350">
              <a:buFont typeface="+mj-lt"/>
              <a:buAutoNum type="alphaLcParenR"/>
            </a:pPr>
            <a:r>
              <a:rPr lang="en-GB" sz="2200" dirty="0"/>
              <a:t>What will the next three numbers be after 45?</a:t>
            </a:r>
          </a:p>
          <a:p>
            <a:pPr marL="514350" indent="-514350">
              <a:buFont typeface="+mj-lt"/>
              <a:buAutoNum type="alphaLcParenR"/>
            </a:pPr>
            <a:r>
              <a:rPr lang="en-GB" sz="2200" dirty="0"/>
              <a:t>Will 80 be in the number pattern? Why/why not?</a:t>
            </a:r>
          </a:p>
          <a:p>
            <a:pPr marL="457200" indent="-457200">
              <a:buFont typeface="+mj-lt"/>
              <a:buAutoNum type="alphaLcParenR"/>
            </a:pPr>
            <a:r>
              <a:rPr lang="en-GB" sz="2200" dirty="0"/>
              <a:t>Ben starts a different pattern in orange stripes on the grid. Repeat questions a to c for his pattern.</a:t>
            </a:r>
          </a:p>
          <a:p>
            <a:pPr marL="457200" indent="-457200">
              <a:buFont typeface="+mj-lt"/>
              <a:buAutoNum type="alphaLcParenR"/>
            </a:pPr>
            <a:endParaRPr lang="en-GB" sz="2200" dirty="0"/>
          </a:p>
          <a:p>
            <a:pPr marL="457200" indent="-457200">
              <a:buFont typeface="+mj-lt"/>
              <a:buAutoNum type="alphaLcParenR"/>
            </a:pPr>
            <a:r>
              <a:rPr lang="en-GB" sz="2200" dirty="0"/>
              <a:t>Ben and Nawisah continue their patterns further down the grid. Have they shaded the correct numbers? How do you know?</a:t>
            </a:r>
          </a:p>
        </p:txBody>
      </p:sp>
      <p:graphicFrame>
        <p:nvGraphicFramePr>
          <p:cNvPr id="5" name="Table 4">
            <a:extLst>
              <a:ext uri="{FF2B5EF4-FFF2-40B4-BE49-F238E27FC236}">
                <a16:creationId xmlns:a16="http://schemas.microsoft.com/office/drawing/2014/main" id="{64B2A690-45B4-C8C3-9914-954AD21E421E}"/>
              </a:ext>
            </a:extLst>
          </p:cNvPr>
          <p:cNvGraphicFramePr>
            <a:graphicFrameLocks noGrp="1"/>
          </p:cNvGraphicFramePr>
          <p:nvPr>
            <p:extLst>
              <p:ext uri="{D42A27DB-BD31-4B8C-83A1-F6EECF244321}">
                <p14:modId xmlns:p14="http://schemas.microsoft.com/office/powerpoint/2010/main" val="3171197662"/>
              </p:ext>
            </p:extLst>
          </p:nvPr>
        </p:nvGraphicFramePr>
        <p:xfrm>
          <a:off x="182880" y="4278310"/>
          <a:ext cx="4680000" cy="936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1795444722"/>
                    </a:ext>
                  </a:extLst>
                </a:gridCol>
                <a:gridCol w="468000">
                  <a:extLst>
                    <a:ext uri="{9D8B030D-6E8A-4147-A177-3AD203B41FA5}">
                      <a16:colId xmlns:a16="http://schemas.microsoft.com/office/drawing/2014/main" val="521495880"/>
                    </a:ext>
                  </a:extLst>
                </a:gridCol>
                <a:gridCol w="468000">
                  <a:extLst>
                    <a:ext uri="{9D8B030D-6E8A-4147-A177-3AD203B41FA5}">
                      <a16:colId xmlns:a16="http://schemas.microsoft.com/office/drawing/2014/main" val="1217114678"/>
                    </a:ext>
                  </a:extLst>
                </a:gridCol>
                <a:gridCol w="468000">
                  <a:extLst>
                    <a:ext uri="{9D8B030D-6E8A-4147-A177-3AD203B41FA5}">
                      <a16:colId xmlns:a16="http://schemas.microsoft.com/office/drawing/2014/main" val="2153249052"/>
                    </a:ext>
                  </a:extLst>
                </a:gridCol>
                <a:gridCol w="468000">
                  <a:extLst>
                    <a:ext uri="{9D8B030D-6E8A-4147-A177-3AD203B41FA5}">
                      <a16:colId xmlns:a16="http://schemas.microsoft.com/office/drawing/2014/main" val="944895802"/>
                    </a:ext>
                  </a:extLst>
                </a:gridCol>
                <a:gridCol w="468000">
                  <a:extLst>
                    <a:ext uri="{9D8B030D-6E8A-4147-A177-3AD203B41FA5}">
                      <a16:colId xmlns:a16="http://schemas.microsoft.com/office/drawing/2014/main" val="1020944520"/>
                    </a:ext>
                  </a:extLst>
                </a:gridCol>
                <a:gridCol w="468000">
                  <a:extLst>
                    <a:ext uri="{9D8B030D-6E8A-4147-A177-3AD203B41FA5}">
                      <a16:colId xmlns:a16="http://schemas.microsoft.com/office/drawing/2014/main" val="3020600159"/>
                    </a:ext>
                  </a:extLst>
                </a:gridCol>
                <a:gridCol w="468000">
                  <a:extLst>
                    <a:ext uri="{9D8B030D-6E8A-4147-A177-3AD203B41FA5}">
                      <a16:colId xmlns:a16="http://schemas.microsoft.com/office/drawing/2014/main" val="1948034226"/>
                    </a:ext>
                  </a:extLst>
                </a:gridCol>
                <a:gridCol w="468000">
                  <a:extLst>
                    <a:ext uri="{9D8B030D-6E8A-4147-A177-3AD203B41FA5}">
                      <a16:colId xmlns:a16="http://schemas.microsoft.com/office/drawing/2014/main" val="4189311913"/>
                    </a:ext>
                  </a:extLst>
                </a:gridCol>
                <a:gridCol w="468000">
                  <a:extLst>
                    <a:ext uri="{9D8B030D-6E8A-4147-A177-3AD203B41FA5}">
                      <a16:colId xmlns:a16="http://schemas.microsoft.com/office/drawing/2014/main" val="2388933508"/>
                    </a:ext>
                  </a:extLst>
                </a:gridCol>
              </a:tblGrid>
              <a:tr h="468000">
                <a:tc>
                  <a:txBody>
                    <a:bodyPr/>
                    <a:lstStyle/>
                    <a:p>
                      <a:pPr algn="ctr"/>
                      <a:r>
                        <a:rPr lang="en-GB" sz="1200" dirty="0"/>
                        <a:t>81</a:t>
                      </a:r>
                    </a:p>
                  </a:txBody>
                  <a:tcPr anchor="ctr">
                    <a:noFill/>
                  </a:tcPr>
                </a:tc>
                <a:tc>
                  <a:txBody>
                    <a:bodyPr/>
                    <a:lstStyle/>
                    <a:p>
                      <a:pPr algn="ctr"/>
                      <a:r>
                        <a:rPr lang="en-GB" sz="1200" dirty="0"/>
                        <a:t>82</a:t>
                      </a:r>
                    </a:p>
                  </a:txBody>
                  <a:tcPr anchor="ctr">
                    <a:pattFill prst="wdUpDiag">
                      <a:fgClr>
                        <a:srgbClr val="FFC000"/>
                      </a:fgClr>
                      <a:bgClr>
                        <a:schemeClr val="bg1"/>
                      </a:bgClr>
                    </a:pattFill>
                  </a:tcPr>
                </a:tc>
                <a:tc>
                  <a:txBody>
                    <a:bodyPr/>
                    <a:lstStyle/>
                    <a:p>
                      <a:pPr algn="ctr"/>
                      <a:r>
                        <a:rPr lang="en-GB" sz="1200" dirty="0"/>
                        <a:t>83</a:t>
                      </a:r>
                    </a:p>
                  </a:txBody>
                  <a:tcPr anchor="ctr">
                    <a:solidFill>
                      <a:srgbClr val="4BAFEB"/>
                    </a:solidFill>
                  </a:tcPr>
                </a:tc>
                <a:tc>
                  <a:txBody>
                    <a:bodyPr/>
                    <a:lstStyle/>
                    <a:p>
                      <a:pPr algn="ctr"/>
                      <a:r>
                        <a:rPr lang="en-GB" sz="1200" dirty="0"/>
                        <a:t>84</a:t>
                      </a:r>
                    </a:p>
                  </a:txBody>
                  <a:tcPr anchor="ctr">
                    <a:noFill/>
                  </a:tcPr>
                </a:tc>
                <a:tc>
                  <a:txBody>
                    <a:bodyPr/>
                    <a:lstStyle/>
                    <a:p>
                      <a:pPr algn="ctr"/>
                      <a:r>
                        <a:rPr lang="en-GB" sz="1200" dirty="0"/>
                        <a:t>85</a:t>
                      </a:r>
                    </a:p>
                  </a:txBody>
                  <a:tcPr anchor="ctr">
                    <a:noFill/>
                  </a:tcPr>
                </a:tc>
                <a:tc>
                  <a:txBody>
                    <a:bodyPr/>
                    <a:lstStyle/>
                    <a:p>
                      <a:pPr algn="ctr"/>
                      <a:r>
                        <a:rPr lang="en-GB" sz="1200" dirty="0"/>
                        <a:t>86</a:t>
                      </a:r>
                    </a:p>
                  </a:txBody>
                  <a:tcPr anchor="ctr">
                    <a:noFill/>
                  </a:tcPr>
                </a:tc>
                <a:tc>
                  <a:txBody>
                    <a:bodyPr/>
                    <a:lstStyle/>
                    <a:p>
                      <a:pPr algn="ctr"/>
                      <a:r>
                        <a:rPr lang="en-GB" sz="1200" dirty="0"/>
                        <a:t>87</a:t>
                      </a:r>
                    </a:p>
                  </a:txBody>
                  <a:tcPr anchor="ctr">
                    <a:solidFill>
                      <a:srgbClr val="4BAFEB"/>
                    </a:solidFill>
                  </a:tcPr>
                </a:tc>
                <a:tc>
                  <a:txBody>
                    <a:bodyPr/>
                    <a:lstStyle/>
                    <a:p>
                      <a:pPr algn="ctr"/>
                      <a:r>
                        <a:rPr lang="en-GB" sz="1200" dirty="0"/>
                        <a:t>88</a:t>
                      </a:r>
                    </a:p>
                  </a:txBody>
                  <a:tcPr anchor="ctr">
                    <a:noFill/>
                  </a:tcPr>
                </a:tc>
                <a:tc>
                  <a:txBody>
                    <a:bodyPr/>
                    <a:lstStyle/>
                    <a:p>
                      <a:pPr algn="ctr"/>
                      <a:r>
                        <a:rPr lang="en-GB" sz="1200" dirty="0"/>
                        <a:t>89</a:t>
                      </a:r>
                    </a:p>
                  </a:txBody>
                  <a:tcPr anchor="ctr">
                    <a:noFill/>
                  </a:tcPr>
                </a:tc>
                <a:tc>
                  <a:txBody>
                    <a:bodyPr/>
                    <a:lstStyle/>
                    <a:p>
                      <a:pPr algn="ctr"/>
                      <a:r>
                        <a:rPr lang="en-GB" sz="1200" dirty="0"/>
                        <a:t>90</a:t>
                      </a:r>
                    </a:p>
                  </a:txBody>
                  <a:tcPr anchor="ctr">
                    <a:noFill/>
                  </a:tcPr>
                </a:tc>
                <a:extLst>
                  <a:ext uri="{0D108BD9-81ED-4DB2-BD59-A6C34878D82A}">
                    <a16:rowId xmlns:a16="http://schemas.microsoft.com/office/drawing/2014/main" val="2367505236"/>
                  </a:ext>
                </a:extLst>
              </a:tr>
              <a:tr h="468000">
                <a:tc>
                  <a:txBody>
                    <a:bodyPr/>
                    <a:lstStyle/>
                    <a:p>
                      <a:pPr algn="ctr"/>
                      <a:r>
                        <a:rPr lang="en-GB" sz="1200" dirty="0"/>
                        <a:t>91</a:t>
                      </a:r>
                    </a:p>
                  </a:txBody>
                  <a:tcPr anchor="ctr">
                    <a:solidFill>
                      <a:srgbClr val="4BAFEB"/>
                    </a:solidFill>
                  </a:tcPr>
                </a:tc>
                <a:tc>
                  <a:txBody>
                    <a:bodyPr/>
                    <a:lstStyle/>
                    <a:p>
                      <a:pPr algn="ctr"/>
                      <a:r>
                        <a:rPr lang="en-GB" sz="1200" dirty="0"/>
                        <a:t>92</a:t>
                      </a:r>
                    </a:p>
                  </a:txBody>
                  <a:tcPr anchor="ctr">
                    <a:pattFill prst="wdUpDiag">
                      <a:fgClr>
                        <a:srgbClr val="FFC000"/>
                      </a:fgClr>
                      <a:bgClr>
                        <a:schemeClr val="bg1"/>
                      </a:bgClr>
                    </a:pattFill>
                  </a:tcPr>
                </a:tc>
                <a:tc>
                  <a:txBody>
                    <a:bodyPr/>
                    <a:lstStyle/>
                    <a:p>
                      <a:pPr algn="ctr"/>
                      <a:r>
                        <a:rPr lang="en-GB" sz="1200" dirty="0"/>
                        <a:t>93</a:t>
                      </a:r>
                    </a:p>
                  </a:txBody>
                  <a:tcPr anchor="ctr">
                    <a:noFill/>
                  </a:tcPr>
                </a:tc>
                <a:tc>
                  <a:txBody>
                    <a:bodyPr/>
                    <a:lstStyle/>
                    <a:p>
                      <a:pPr algn="ctr"/>
                      <a:r>
                        <a:rPr lang="en-GB" sz="1200" dirty="0"/>
                        <a:t>94</a:t>
                      </a:r>
                    </a:p>
                  </a:txBody>
                  <a:tcPr anchor="ctr">
                    <a:noFill/>
                  </a:tcPr>
                </a:tc>
                <a:tc>
                  <a:txBody>
                    <a:bodyPr/>
                    <a:lstStyle/>
                    <a:p>
                      <a:pPr algn="ctr"/>
                      <a:r>
                        <a:rPr lang="en-GB" sz="1200" dirty="0"/>
                        <a:t>95</a:t>
                      </a:r>
                    </a:p>
                  </a:txBody>
                  <a:tcPr anchor="ctr">
                    <a:solidFill>
                      <a:srgbClr val="4BAFEB"/>
                    </a:solidFill>
                  </a:tcPr>
                </a:tc>
                <a:tc>
                  <a:txBody>
                    <a:bodyPr/>
                    <a:lstStyle/>
                    <a:p>
                      <a:pPr algn="ctr"/>
                      <a:r>
                        <a:rPr lang="en-GB" sz="1200" dirty="0"/>
                        <a:t>96</a:t>
                      </a:r>
                    </a:p>
                  </a:txBody>
                  <a:tcPr anchor="ctr">
                    <a:noFill/>
                  </a:tcPr>
                </a:tc>
                <a:tc>
                  <a:txBody>
                    <a:bodyPr/>
                    <a:lstStyle/>
                    <a:p>
                      <a:pPr algn="ctr"/>
                      <a:r>
                        <a:rPr lang="en-GB" sz="1200" dirty="0"/>
                        <a:t>97</a:t>
                      </a:r>
                    </a:p>
                  </a:txBody>
                  <a:tcPr anchor="ctr">
                    <a:noFill/>
                  </a:tcPr>
                </a:tc>
                <a:tc>
                  <a:txBody>
                    <a:bodyPr/>
                    <a:lstStyle/>
                    <a:p>
                      <a:pPr algn="ctr"/>
                      <a:r>
                        <a:rPr lang="en-GB" sz="1200" dirty="0"/>
                        <a:t>98</a:t>
                      </a:r>
                    </a:p>
                  </a:txBody>
                  <a:tcPr anchor="ctr">
                    <a:noFill/>
                  </a:tcPr>
                </a:tc>
                <a:tc>
                  <a:txBody>
                    <a:bodyPr/>
                    <a:lstStyle/>
                    <a:p>
                      <a:pPr algn="ctr"/>
                      <a:r>
                        <a:rPr lang="en-GB" sz="1200" dirty="0"/>
                        <a:t>99</a:t>
                      </a:r>
                    </a:p>
                  </a:txBody>
                  <a:tcPr anchor="ctr">
                    <a:solidFill>
                      <a:srgbClr val="4BAFEB"/>
                    </a:solidFill>
                  </a:tcPr>
                </a:tc>
                <a:tc>
                  <a:txBody>
                    <a:bodyPr/>
                    <a:lstStyle/>
                    <a:p>
                      <a:pPr algn="ctr"/>
                      <a:r>
                        <a:rPr lang="en-GB" sz="1200" dirty="0"/>
                        <a:t>100</a:t>
                      </a:r>
                    </a:p>
                  </a:txBody>
                  <a:tcPr anchor="ctr">
                    <a:noFill/>
                  </a:tcPr>
                </a:tc>
                <a:extLst>
                  <a:ext uri="{0D108BD9-81ED-4DB2-BD59-A6C34878D82A}">
                    <a16:rowId xmlns:a16="http://schemas.microsoft.com/office/drawing/2014/main" val="2836465743"/>
                  </a:ext>
                </a:extLst>
              </a:tr>
            </a:tbl>
          </a:graphicData>
        </a:graphic>
      </p:graphicFrame>
    </p:spTree>
    <p:extLst>
      <p:ext uri="{BB962C8B-B14F-4D97-AF65-F5344CB8AC3E}">
        <p14:creationId xmlns:p14="http://schemas.microsoft.com/office/powerpoint/2010/main" val="342131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583114193"/>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3936162">
                  <a:extLst>
                    <a:ext uri="{9D8B030D-6E8A-4147-A177-3AD203B41FA5}">
                      <a16:colId xmlns:a16="http://schemas.microsoft.com/office/drawing/2014/main" val="695237181"/>
                    </a:ext>
                  </a:extLst>
                </a:gridCol>
                <a:gridCol w="782987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Having access to their own physical hundred square might help students to consider and continue the patterns. </a:t>
                      </a:r>
                      <a:endParaRPr lang="en-GB" sz="1600" i="1" u="none" dirty="0"/>
                    </a:p>
                    <a:p>
                      <a:r>
                        <a:rPr lang="en-GB" sz="1600" b="1" i="0" u="none" dirty="0"/>
                        <a:t>Challenge</a:t>
                      </a:r>
                    </a:p>
                    <a:p>
                      <a:pPr>
                        <a:spcAft>
                          <a:spcPts val="600"/>
                        </a:spcAft>
                      </a:pPr>
                      <a:r>
                        <a:rPr lang="en-GB" sz="1600" u="none" dirty="0"/>
                        <a:t>Ask students to create their own sequences from descriptions, such as, ‘Must include half of Ben’s numbers and less than half of Nawisah’s numbers’.</a:t>
                      </a:r>
                    </a:p>
                    <a:p>
                      <a:r>
                        <a:rPr lang="en-GB" sz="1600" b="1" i="0" u="none" dirty="0"/>
                        <a:t>Representations</a:t>
                      </a:r>
                    </a:p>
                    <a:p>
                      <a:r>
                        <a:rPr lang="en-GB" sz="1600" b="0" i="0" u="none" dirty="0"/>
                        <a:t>Students will be familiar with the hundred square from primary school. Using it to help in making the links between linear sequences and patterns of multiples with the same common difference may be useful for teaching of the </a:t>
                      </a:r>
                      <a:r>
                        <a:rPr lang="en-GB" sz="1600" b="0" i="1" u="none" dirty="0"/>
                        <a:t>n</a:t>
                      </a:r>
                      <a:r>
                        <a:rPr lang="en-GB" sz="1600" b="0" i="0" u="none" dirty="0"/>
                        <a:t>th term over Key Stage 3.</a:t>
                      </a:r>
                      <a:endParaRPr lang="en-GB" sz="1600" b="1"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16 uses the hundred square to explore a sequence. Students might be used to seeing these patterns when shading times tables on the square. Now they are asked to consider the same patterns with different start numbers. Listen out for whether students automatically make links to the four and 10 times tables. If not, it will support future teaching to reinforce the links at this stage.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Questions a to c, which are repeated in d with a different sequence, are a mix of open and closed questions. Listen for how students describe the sequences in part a, as this will help you learn what understanding you have to build on. Similarly, students’ explanations for why 80 is not in either sequence will give insight into their mathematical thinking. ‘Because it doesn’t end in two,’ might be considered a less sophisticated answer than, ‘Because all Ben’s numbers are two more than a multiple of 10, and 80 is a multiple of 10’.</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justifications for why Nawisah’s shading is incorrect in part e will be interesting. How do they explain how they know the pattern is wrong? Do they talk about the value in the tens column, and how, for example. the numbers with a three in the ones column need to have an odd number of 10s? Or do they just continue the pattern, and notice Nawisah is wrong?</a:t>
                      </a:r>
                    </a:p>
                  </a:txBody>
                  <a:tcPr/>
                </a:tc>
                <a:extLst>
                  <a:ext uri="{0D108BD9-81ED-4DB2-BD59-A6C34878D82A}">
                    <a16:rowId xmlns:a16="http://schemas.microsoft.com/office/drawing/2014/main" val="1616516725"/>
                  </a:ext>
                </a:extLst>
              </a:tr>
              <a:tr h="936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4.1.1.1 from </a:t>
                      </a:r>
                      <a:r>
                        <a:rPr lang="en-GB" sz="1600" dirty="0">
                          <a:hlinkClick r:id="rId3"/>
                        </a:rPr>
                        <a:t>Secondary Mastery Professional Development | NCETM</a:t>
                      </a:r>
                      <a:r>
                        <a:rPr lang="en-GB" sz="1600" dirty="0"/>
                        <a:t> looks at ‘Understanding sequences’ and offers a range of different visualisations and ways to explore sequences and </a:t>
                      </a:r>
                      <a:r>
                        <a:rPr lang="en-GB" sz="1600" i="1" dirty="0"/>
                        <a:t>n</a:t>
                      </a:r>
                      <a:r>
                        <a:rPr lang="en-GB" sz="1600" i="0" dirty="0"/>
                        <a:t>th term at Key Stage 3.</a:t>
                      </a:r>
                      <a:r>
                        <a:rPr lang="en-GB" sz="1600" b="0"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Pages 27 and 28 of the Year 6 </a:t>
                      </a:r>
                      <a:r>
                        <a:rPr lang="en-GB" sz="1600" dirty="0">
                          <a:hlinkClick r:id="rId4"/>
                        </a:rPr>
                        <a:t>Primary Assessment Materials | NCETM</a:t>
                      </a:r>
                      <a:r>
                        <a:rPr lang="en-GB" sz="1600" dirty="0"/>
                        <a:t> offer some examples of what students may have experienced of sequences at primary school, including linking sequences to ‘shifts’ of times tables.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564226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154A4D-50D6-4AE0-BBA1-D1997097FB9E}"/>
              </a:ext>
            </a:extLst>
          </p:cNvPr>
          <p:cNvSpPr>
            <a:spLocks noGrp="1"/>
          </p:cNvSpPr>
          <p:nvPr>
            <p:ph type="body" sz="quarter" idx="10"/>
          </p:nvPr>
        </p:nvSpPr>
        <p:spPr>
          <a:xfrm>
            <a:off x="3917275" y="3825511"/>
            <a:ext cx="4245432" cy="1785104"/>
          </a:xfrm>
        </p:spPr>
        <p:txBody>
          <a:bodyPr>
            <a:noAutofit/>
          </a:bodyPr>
          <a:lstStyle/>
          <a:p>
            <a:pPr marL="457200" indent="-457200">
              <a:buFont typeface="+mj-lt"/>
              <a:buAutoNum type="alphaLcParenR"/>
            </a:pPr>
            <a:r>
              <a:rPr lang="en-GB" sz="2200" dirty="0"/>
              <a:t>Carla says she has shaded the multiples of nine. Is she correct? Why or why not?</a:t>
            </a:r>
          </a:p>
          <a:p>
            <a:pPr marL="457200" indent="-457200">
              <a:buFont typeface="+mj-lt"/>
              <a:buAutoNum type="alphaLcParenR"/>
            </a:pPr>
            <a:r>
              <a:rPr lang="en-GB" sz="2200" dirty="0"/>
              <a:t>How could Carla describe her numbers?</a:t>
            </a:r>
          </a:p>
        </p:txBody>
      </p:sp>
      <p:sp>
        <p:nvSpPr>
          <p:cNvPr id="3" name="Text Placeholder 2">
            <a:extLst>
              <a:ext uri="{FF2B5EF4-FFF2-40B4-BE49-F238E27FC236}">
                <a16:creationId xmlns:a16="http://schemas.microsoft.com/office/drawing/2014/main" id="{F01EEAB8-A197-49FD-98CC-835463187F7D}"/>
              </a:ext>
            </a:extLst>
          </p:cNvPr>
          <p:cNvSpPr>
            <a:spLocks noGrp="1"/>
          </p:cNvSpPr>
          <p:nvPr>
            <p:ph type="body" sz="quarter" idx="11"/>
          </p:nvPr>
        </p:nvSpPr>
        <p:spPr/>
        <p:txBody>
          <a:bodyPr/>
          <a:lstStyle/>
          <a:p>
            <a:r>
              <a:rPr lang="en-US" sz="2400" dirty="0"/>
              <a:t>Checkpoint </a:t>
            </a:r>
            <a:r>
              <a:rPr lang="en-US" dirty="0"/>
              <a:t>17</a:t>
            </a:r>
            <a:r>
              <a:rPr lang="en-US" sz="2400" dirty="0"/>
              <a:t>: Hidden numbers</a:t>
            </a:r>
            <a:endParaRPr lang="en-GB" dirty="0"/>
          </a:p>
        </p:txBody>
      </p:sp>
      <p:sp>
        <p:nvSpPr>
          <p:cNvPr id="11" name="Action Button: Help 10">
            <a:hlinkClick r:id="" action="ppaction://noaction" highlightClick="1"/>
            <a:extLst>
              <a:ext uri="{FF2B5EF4-FFF2-40B4-BE49-F238E27FC236}">
                <a16:creationId xmlns:a16="http://schemas.microsoft.com/office/drawing/2014/main" id="{2FC27E77-9687-43D4-8093-B216E42FB007}"/>
              </a:ext>
            </a:extLst>
          </p:cNvPr>
          <p:cNvSpPr/>
          <p:nvPr/>
        </p:nvSpPr>
        <p:spPr>
          <a:xfrm>
            <a:off x="254845" y="575340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6A8FA4-989E-4426-BBED-3ED956C45A8B}"/>
              </a:ext>
            </a:extLst>
          </p:cNvPr>
          <p:cNvSpPr txBox="1"/>
          <p:nvPr/>
        </p:nvSpPr>
        <p:spPr>
          <a:xfrm>
            <a:off x="1183743" y="5753406"/>
            <a:ext cx="8029705" cy="769441"/>
          </a:xfrm>
          <a:prstGeom prst="rect">
            <a:avLst/>
          </a:prstGeom>
          <a:noFill/>
        </p:spPr>
        <p:txBody>
          <a:bodyPr wrap="square" lIns="91440" tIns="45720" rIns="91440" bIns="45720" rtlCol="0" anchor="t">
            <a:spAutoFit/>
          </a:bodyPr>
          <a:lstStyle/>
          <a:p>
            <a:pPr>
              <a:buNone/>
            </a:pPr>
            <a:r>
              <a:rPr lang="en-GB" sz="2200" dirty="0">
                <a:latin typeface="Arial"/>
                <a:cs typeface="Arial"/>
              </a:rPr>
              <a:t>Using the same grid, Eva thinks of a rule and shades two columns</a:t>
            </a:r>
            <a:r>
              <a:rPr lang="en-US" sz="2200" dirty="0">
                <a:latin typeface="Arial"/>
                <a:cs typeface="Arial"/>
              </a:rPr>
              <a:t>. What do you know about the rule she has chosen? </a:t>
            </a:r>
            <a:endParaRPr lang="en-US" sz="2200" dirty="0">
              <a:cs typeface="Arial" panose="020B0604020202020204" pitchFamily="34" charset="0"/>
            </a:endParaRPr>
          </a:p>
        </p:txBody>
      </p:sp>
      <p:pic>
        <p:nvPicPr>
          <p:cNvPr id="17" name="Picture 16">
            <a:extLst>
              <a:ext uri="{FF2B5EF4-FFF2-40B4-BE49-F238E27FC236}">
                <a16:creationId xmlns:a16="http://schemas.microsoft.com/office/drawing/2014/main" id="{F02BE876-83CC-452E-8840-20FAD4AAC5A8}"/>
              </a:ext>
            </a:extLst>
          </p:cNvPr>
          <p:cNvPicPr>
            <a:picLocks noChangeAspect="1"/>
          </p:cNvPicPr>
          <p:nvPr/>
        </p:nvPicPr>
        <p:blipFill>
          <a:blip r:embed="rId3"/>
          <a:stretch>
            <a:fillRect/>
          </a:stretch>
        </p:blipFill>
        <p:spPr>
          <a:xfrm>
            <a:off x="612801" y="1073399"/>
            <a:ext cx="2679997" cy="2665666"/>
          </a:xfrm>
          <a:prstGeom prst="rect">
            <a:avLst/>
          </a:prstGeom>
        </p:spPr>
      </p:pic>
      <p:sp>
        <p:nvSpPr>
          <p:cNvPr id="2" name="Rectangle 1">
            <a:extLst>
              <a:ext uri="{FF2B5EF4-FFF2-40B4-BE49-F238E27FC236}">
                <a16:creationId xmlns:a16="http://schemas.microsoft.com/office/drawing/2014/main" id="{F09303F2-00DE-5AA4-2B33-E35614309FC0}"/>
              </a:ext>
            </a:extLst>
          </p:cNvPr>
          <p:cNvSpPr/>
          <p:nvPr/>
        </p:nvSpPr>
        <p:spPr>
          <a:xfrm>
            <a:off x="2975418" y="1068320"/>
            <a:ext cx="294520" cy="2659315"/>
          </a:xfrm>
          <a:prstGeom prst="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a:extLst>
              <a:ext uri="{FF2B5EF4-FFF2-40B4-BE49-F238E27FC236}">
                <a16:creationId xmlns:a16="http://schemas.microsoft.com/office/drawing/2014/main" id="{389324D5-98FD-A779-7EBD-9102B6844583}"/>
              </a:ext>
            </a:extLst>
          </p:cNvPr>
          <p:cNvPicPr>
            <a:picLocks noChangeAspect="1"/>
          </p:cNvPicPr>
          <p:nvPr/>
        </p:nvPicPr>
        <p:blipFill>
          <a:blip r:embed="rId3"/>
          <a:stretch>
            <a:fillRect/>
          </a:stretch>
        </p:blipFill>
        <p:spPr>
          <a:xfrm>
            <a:off x="4436048" y="1073399"/>
            <a:ext cx="2679997" cy="2665666"/>
          </a:xfrm>
          <a:prstGeom prst="rect">
            <a:avLst/>
          </a:prstGeom>
        </p:spPr>
      </p:pic>
      <p:sp>
        <p:nvSpPr>
          <p:cNvPr id="20" name="TextBox 19">
            <a:extLst>
              <a:ext uri="{FF2B5EF4-FFF2-40B4-BE49-F238E27FC236}">
                <a16:creationId xmlns:a16="http://schemas.microsoft.com/office/drawing/2014/main" id="{F4F93BE9-19F6-6DCD-5E75-4DB332DCB3A9}"/>
              </a:ext>
            </a:extLst>
          </p:cNvPr>
          <p:cNvSpPr txBox="1"/>
          <p:nvPr/>
        </p:nvSpPr>
        <p:spPr>
          <a:xfrm>
            <a:off x="485448" y="3769321"/>
            <a:ext cx="3006899" cy="1785104"/>
          </a:xfrm>
          <a:prstGeom prst="rect">
            <a:avLst/>
          </a:prstGeom>
          <a:noFill/>
        </p:spPr>
        <p:txBody>
          <a:bodyPr wrap="square">
            <a:spAutoFit/>
          </a:bodyPr>
          <a:lstStyle/>
          <a:p>
            <a:pPr>
              <a:buNone/>
            </a:pPr>
            <a:r>
              <a:rPr lang="en-GB" sz="2200" dirty="0"/>
              <a:t>Here is a 100 grid with most of the numbers hidden. Ben has shaded the multiples of 10.</a:t>
            </a:r>
          </a:p>
        </p:txBody>
      </p:sp>
      <p:sp>
        <p:nvSpPr>
          <p:cNvPr id="13" name="Rectangle 12">
            <a:extLst>
              <a:ext uri="{FF2B5EF4-FFF2-40B4-BE49-F238E27FC236}">
                <a16:creationId xmlns:a16="http://schemas.microsoft.com/office/drawing/2014/main" id="{EEEF47C2-490C-AC0E-6D35-E6176A90E0FE}"/>
              </a:ext>
            </a:extLst>
          </p:cNvPr>
          <p:cNvSpPr/>
          <p:nvPr/>
        </p:nvSpPr>
        <p:spPr>
          <a:xfrm>
            <a:off x="6549684" y="1077284"/>
            <a:ext cx="258662" cy="2650351"/>
          </a:xfrm>
          <a:prstGeom prst="rect">
            <a:avLst/>
          </a:prstGeom>
          <a:solidFill>
            <a:srgbClr val="9966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6E2BDE7B-3BA1-8244-74F2-18F260AC1C07}"/>
              </a:ext>
            </a:extLst>
          </p:cNvPr>
          <p:cNvPicPr>
            <a:picLocks noChangeAspect="1"/>
          </p:cNvPicPr>
          <p:nvPr/>
        </p:nvPicPr>
        <p:blipFill>
          <a:blip r:embed="rId3"/>
          <a:stretch>
            <a:fillRect/>
          </a:stretch>
        </p:blipFill>
        <p:spPr>
          <a:xfrm>
            <a:off x="8685080" y="1077284"/>
            <a:ext cx="2679997" cy="2665666"/>
          </a:xfrm>
          <a:prstGeom prst="rect">
            <a:avLst/>
          </a:prstGeom>
        </p:spPr>
      </p:pic>
      <p:sp>
        <p:nvSpPr>
          <p:cNvPr id="23" name="Rectangle 22">
            <a:extLst>
              <a:ext uri="{FF2B5EF4-FFF2-40B4-BE49-F238E27FC236}">
                <a16:creationId xmlns:a16="http://schemas.microsoft.com/office/drawing/2014/main" id="{98F536E5-75DD-E315-52B6-B140383147CE}"/>
              </a:ext>
            </a:extLst>
          </p:cNvPr>
          <p:cNvSpPr/>
          <p:nvPr/>
        </p:nvSpPr>
        <p:spPr>
          <a:xfrm>
            <a:off x="10806412" y="1334851"/>
            <a:ext cx="240733" cy="2374998"/>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6">
            <a:extLst>
              <a:ext uri="{FF2B5EF4-FFF2-40B4-BE49-F238E27FC236}">
                <a16:creationId xmlns:a16="http://schemas.microsoft.com/office/drawing/2014/main" id="{07A7330C-0C7A-C9F8-9C5C-81442979DB54}"/>
              </a:ext>
            </a:extLst>
          </p:cNvPr>
          <p:cNvSpPr txBox="1">
            <a:spLocks/>
          </p:cNvSpPr>
          <p:nvPr/>
        </p:nvSpPr>
        <p:spPr>
          <a:xfrm>
            <a:off x="8162707" y="3824012"/>
            <a:ext cx="3543845" cy="16003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mj-lt"/>
              <a:buAutoNum type="alphaLcParenR" startAt="3"/>
            </a:pPr>
            <a:r>
              <a:rPr lang="en-GB" sz="2200" dirty="0"/>
              <a:t>Dorian says he has used the same rule as Carla to colour in his squares. Do you agree?</a:t>
            </a:r>
          </a:p>
        </p:txBody>
      </p:sp>
    </p:spTree>
    <p:extLst>
      <p:ext uri="{BB962C8B-B14F-4D97-AF65-F5344CB8AC3E}">
        <p14:creationId xmlns:p14="http://schemas.microsoft.com/office/powerpoint/2010/main" val="11764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17: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977006905"/>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4472140">
                  <a:extLst>
                    <a:ext uri="{9D8B030D-6E8A-4147-A177-3AD203B41FA5}">
                      <a16:colId xmlns:a16="http://schemas.microsoft.com/office/drawing/2014/main" val="695237181"/>
                    </a:ext>
                  </a:extLst>
                </a:gridCol>
                <a:gridCol w="729389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Give students a hundred grid with all the numbers showing. Ask them to shade the columns that Ben and Carla shaded so they can see the numbers being referred to.</a:t>
                      </a:r>
                    </a:p>
                    <a:p>
                      <a:r>
                        <a:rPr lang="en-GB" sz="1600" b="1" i="0" u="none" dirty="0"/>
                        <a:t>Challenge</a:t>
                      </a:r>
                    </a:p>
                    <a:p>
                      <a:pPr>
                        <a:spcAft>
                          <a:spcPts val="600"/>
                        </a:spcAft>
                      </a:pPr>
                      <a:r>
                        <a:rPr lang="en-GB" sz="1600" u="none" dirty="0"/>
                        <a:t>Rules of adding ten result in columns being shaded in the hundred square. Ask students to explore what other addition rules result in complete columns being highlighted.</a:t>
                      </a:r>
                    </a:p>
                    <a:p>
                      <a:r>
                        <a:rPr lang="en-GB" sz="1600" b="1" i="0" u="none" dirty="0"/>
                        <a:t>Representations</a:t>
                      </a:r>
                    </a:p>
                    <a:p>
                      <a:pPr lvl="0">
                        <a:buNone/>
                      </a:pPr>
                      <a:r>
                        <a:rPr lang="en-GB" sz="1600" b="0" i="0" u="none" dirty="0"/>
                        <a:t>The hundred square is a familiar representation from primary. Students are likely to have explored patterns of multiples in a hundred square. This task hides the numbers so the structure can be made more evident.</a:t>
                      </a:r>
                    </a:p>
                  </a:txBody>
                  <a:tcPr/>
                </a:tc>
                <a:tc>
                  <a:txBody>
                    <a:bodyPr/>
                    <a:lstStyle/>
                    <a:p>
                      <a:pPr marL="0" marR="0" lvl="0" indent="0" algn="l">
                        <a:lnSpc>
                          <a:spcPct val="100000"/>
                        </a:lnSpc>
                        <a:spcBef>
                          <a:spcPts val="0"/>
                        </a:spcBef>
                        <a:spcAft>
                          <a:spcPts val="600"/>
                        </a:spcAft>
                        <a:buClrTx/>
                        <a:buSzTx/>
                        <a:buFont typeface="Arial" panose="020B0604020202020204" pitchFamily="34" charset="0"/>
                        <a:buNone/>
                      </a:pPr>
                      <a:r>
                        <a:rPr lang="en-GB" sz="1600" dirty="0"/>
                        <a:t>Checkpoint 17 looks at a sequence using the representation of a hundred square, focusing on the idea that a set of multiples can be ‘shifted’ up or down. This is a useful understanding for teaching of the </a:t>
                      </a:r>
                      <a:r>
                        <a:rPr lang="en-GB" sz="1600" i="1" dirty="0"/>
                        <a:t>n</a:t>
                      </a:r>
                      <a:r>
                        <a:rPr lang="en-GB" sz="1600" dirty="0"/>
                        <a:t>th term. The task does not stray into teaching, but instead works with the understanding that students are likely to have from primary. See how comfortable students are with thinking in this way, to help you gauge how ready they are for this new teaching.</a:t>
                      </a:r>
                    </a:p>
                    <a:p>
                      <a:pPr marL="0" marR="0" lvl="0" indent="0" algn="l">
                        <a:lnSpc>
                          <a:spcPct val="100000"/>
                        </a:lnSpc>
                        <a:spcBef>
                          <a:spcPts val="0"/>
                        </a:spcBef>
                        <a:spcAft>
                          <a:spcPts val="600"/>
                        </a:spcAft>
                        <a:buClrTx/>
                        <a:buSzTx/>
                        <a:buFont typeface="Arial" panose="020B0604020202020204" pitchFamily="34" charset="0"/>
                        <a:buNone/>
                      </a:pPr>
                      <a:r>
                        <a:rPr lang="en-GB" sz="1600" dirty="0"/>
                        <a:t>Students might have the misconception that, because multiples of 10 all appear in the same column (the 10th column), multiples of nine must also appear in a column. Check if students can articulate that numbers highlighted by Carla can be referred to as one less than the multiples of 10. This will support them make generalisations later. </a:t>
                      </a:r>
                    </a:p>
                    <a:p>
                      <a:pPr marL="0" marR="0" lvl="0" indent="0" algn="l">
                        <a:lnSpc>
                          <a:spcPct val="100000"/>
                        </a:lnSpc>
                        <a:spcBef>
                          <a:spcPts val="0"/>
                        </a:spcBef>
                        <a:spcAft>
                          <a:spcPts val="600"/>
                        </a:spcAft>
                        <a:buClrTx/>
                        <a:buSzTx/>
                        <a:buFont typeface="Arial" panose="020B0604020202020204" pitchFamily="34" charset="0"/>
                        <a:buNone/>
                      </a:pPr>
                      <a:r>
                        <a:rPr lang="en-GB" sz="1600" dirty="0"/>
                        <a:t>For part c, check that students recognise that, while all the numbers shaded do fit the rule of being one less than multiple of 10, this doesn’t define the sequence, as the starting number is not nine. Later, this will develop into understanding the difference between 10</a:t>
                      </a:r>
                      <a:r>
                        <a:rPr lang="en-GB" sz="1600" i="1" dirty="0"/>
                        <a:t>n</a:t>
                      </a:r>
                      <a:r>
                        <a:rPr lang="en-GB" sz="1600" i="0" dirty="0"/>
                        <a:t> + 9 and 10</a:t>
                      </a:r>
                      <a:r>
                        <a:rPr lang="en-GB" sz="1600" i="1" dirty="0"/>
                        <a:t>n</a:t>
                      </a:r>
                      <a:r>
                        <a:rPr lang="en-GB" sz="1600" i="0" dirty="0"/>
                        <a:t> – 1. At this stage check students understand that sequences with the same ‘jump’ but different start numbers are distinct. </a:t>
                      </a:r>
                      <a:endParaRPr lang="en-GB" dirty="0"/>
                    </a:p>
                  </a:txBody>
                  <a:tcPr/>
                </a:tc>
                <a:extLst>
                  <a:ext uri="{0D108BD9-81ED-4DB2-BD59-A6C34878D82A}">
                    <a16:rowId xmlns:a16="http://schemas.microsoft.com/office/drawing/2014/main" val="1616516725"/>
                  </a:ext>
                </a:extLst>
              </a:tr>
              <a:tr h="1044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4.1.1.1 from </a:t>
                      </a:r>
                      <a:r>
                        <a:rPr lang="en-GB" sz="1600" dirty="0">
                          <a:hlinkClick r:id="rId3"/>
                        </a:rPr>
                        <a:t>Secondary Mastery Professional Development | NCETM</a:t>
                      </a:r>
                      <a:r>
                        <a:rPr lang="en-GB" sz="1600" dirty="0"/>
                        <a:t> looks at ‘Understanding sequences’ and offers a range of different visualisations and ways to explore sequences and </a:t>
                      </a:r>
                      <a:r>
                        <a:rPr lang="en-GB" sz="1600" i="1" dirty="0"/>
                        <a:t>n</a:t>
                      </a:r>
                      <a:r>
                        <a:rPr lang="en-GB" sz="1600" i="0" dirty="0"/>
                        <a:t>th term at Key Stage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t>Checkpoint </a:t>
                      </a:r>
                      <a:r>
                        <a:rPr lang="en-GB" sz="1600" b="0" i="0" dirty="0">
                          <a:hlinkClick r:id="rId4" action="ppaction://hlinksldjump"/>
                        </a:rPr>
                        <a:t>20</a:t>
                      </a:r>
                      <a:r>
                        <a:rPr lang="en-GB" sz="1600" b="0" i="0" dirty="0"/>
                        <a:t> and </a:t>
                      </a:r>
                      <a:r>
                        <a:rPr lang="en-GB" sz="1600" b="0" i="0" u="none" strike="noStrike" noProof="0" dirty="0">
                          <a:latin typeface="+mn-lt"/>
                        </a:rPr>
                        <a:t>Additional activity </a:t>
                      </a:r>
                      <a:r>
                        <a:rPr lang="en-GB" sz="1600" b="0" i="0" u="none" strike="noStrike" noProof="0" dirty="0">
                          <a:latin typeface="+mn-lt"/>
                          <a:hlinkClick r:id="rId5" action="ppaction://hlinksldjump"/>
                        </a:rPr>
                        <a:t>I</a:t>
                      </a:r>
                      <a:r>
                        <a:rPr lang="en-GB" sz="1600" b="0" i="0" u="none" strike="noStrike" noProof="0" dirty="0">
                          <a:latin typeface="+mn-lt"/>
                        </a:rPr>
                        <a:t> offer different explorations of the same idea.</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58341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latin typeface="Century Gothic"/>
                <a:cs typeface="Arial"/>
              </a:rPr>
              <a:t>Checkpoints 17–22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926868012"/>
              </p:ext>
            </p:extLst>
          </p:nvPr>
        </p:nvGraphicFramePr>
        <p:xfrm>
          <a:off x="774918" y="1412777"/>
          <a:ext cx="10947572" cy="2824674"/>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pPr marL="0" lvl="0" indent="0" algn="l">
                        <a:lnSpc>
                          <a:spcPct val="100000"/>
                        </a:lnSpc>
                        <a:spcBef>
                          <a:spcPts val="0"/>
                        </a:spcBef>
                        <a:spcAft>
                          <a:spcPts val="0"/>
                        </a:spcAft>
                        <a:buNone/>
                      </a:pPr>
                      <a:r>
                        <a:rPr lang="en-GB" dirty="0">
                          <a:hlinkClick r:id="rId3" action="ppaction://hlinksldjump"/>
                        </a:rPr>
                        <a:t>17: Hidden numbers </a:t>
                      </a:r>
                      <a:endParaRPr lang="en-GB" dirty="0"/>
                    </a:p>
                  </a:txBody>
                  <a:tcPr/>
                </a:tc>
                <a:tc rowSpan="6">
                  <a:txBody>
                    <a:bodyPr/>
                    <a:lstStyle/>
                    <a:p>
                      <a:pPr marL="0" marR="0" lvl="0" indent="0" algn="l">
                        <a:lnSpc>
                          <a:spcPct val="100000"/>
                        </a:lnSpc>
                        <a:spcBef>
                          <a:spcPts val="0"/>
                        </a:spcBef>
                        <a:spcAft>
                          <a:spcPts val="0"/>
                        </a:spcAft>
                        <a:buNone/>
                      </a:pPr>
                      <a:r>
                        <a:rPr lang="en-GB" sz="1800" b="0" i="0" u="none" strike="noStrike" noProof="0" dirty="0"/>
                        <a:t>Preparing for the </a:t>
                      </a:r>
                      <a:r>
                        <a:rPr lang="en-GB" sz="1800" b="0" i="1" u="none" strike="noStrike" noProof="0" dirty="0"/>
                        <a:t>n</a:t>
                      </a:r>
                      <a:r>
                        <a:rPr lang="en-GB" sz="1800" b="0" i="0" u="none" strike="noStrike" noProof="0" dirty="0"/>
                        <a:t>th term</a:t>
                      </a:r>
                    </a:p>
                  </a:txBody>
                  <a:tcPr anchor="ctr"/>
                </a:tc>
                <a:tc rowSpan="6">
                  <a:txBody>
                    <a:bodyPr/>
                    <a:lstStyle/>
                    <a:p>
                      <a:r>
                        <a:rPr lang="en-GB" dirty="0"/>
                        <a:t>4.1.1</a:t>
                      </a:r>
                    </a:p>
                    <a:p>
                      <a:pPr lvl="0">
                        <a:buNone/>
                      </a:pPr>
                      <a:r>
                        <a:rPr lang="en-GB" dirty="0"/>
                        <a:t>4.1.2</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18: Left, right, up, down</a:t>
                      </a:r>
                      <a:endParaRPr lang="en-GB" dirty="0"/>
                    </a:p>
                  </a:txBody>
                  <a:tcPr anchor="ctr"/>
                </a:tc>
                <a:tc vMerge="1">
                  <a:txBody>
                    <a:bodyPr/>
                    <a:lstStyle/>
                    <a:p>
                      <a:endParaRPr lang="en-GB"/>
                    </a:p>
                  </a:txBody>
                  <a:tcPr/>
                </a:tc>
                <a:tc vMerge="1">
                  <a:txBody>
                    <a:bodyPr/>
                    <a:lstStyle/>
                    <a:p>
                      <a:endParaRPr lang="en-GB" dirty="0"/>
                    </a:p>
                  </a:txBody>
                  <a:tcPr/>
                </a:tc>
                <a:extLst>
                  <a:ext uri="{0D108BD9-81ED-4DB2-BD59-A6C34878D82A}">
                    <a16:rowId xmlns:a16="http://schemas.microsoft.com/office/drawing/2014/main" val="289393157"/>
                  </a:ext>
                </a:extLst>
              </a:tr>
              <a:tr h="409819">
                <a:tc>
                  <a:txBody>
                    <a:bodyPr/>
                    <a:lstStyle/>
                    <a:p>
                      <a:pPr lvl="0" algn="l">
                        <a:lnSpc>
                          <a:spcPct val="100000"/>
                        </a:lnSpc>
                        <a:spcBef>
                          <a:spcPts val="0"/>
                        </a:spcBef>
                        <a:spcAft>
                          <a:spcPts val="0"/>
                        </a:spcAft>
                        <a:buNone/>
                      </a:pPr>
                      <a:r>
                        <a:rPr lang="en-GB" sz="1800" b="0" i="0" u="none" strike="noStrike" noProof="0" dirty="0">
                          <a:latin typeface="Arial"/>
                          <a:hlinkClick r:id="rId5" action="ppaction://hlinksldjump"/>
                        </a:rPr>
                        <a:t>19: Off the page</a:t>
                      </a:r>
                      <a:endParaRPr lang="en-GB" sz="1800" b="0" i="0" u="none" strike="noStrike" noProof="0" dirty="0">
                        <a:latin typeface="Arial"/>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07275071"/>
                  </a:ext>
                </a:extLst>
              </a:tr>
              <a:tr h="409819">
                <a:tc>
                  <a:txBody>
                    <a:bodyPr/>
                    <a:lstStyle/>
                    <a:p>
                      <a:pPr marL="0" marR="0" lvl="0" indent="0" algn="l">
                        <a:lnSpc>
                          <a:spcPct val="100000"/>
                        </a:lnSpc>
                        <a:spcBef>
                          <a:spcPts val="0"/>
                        </a:spcBef>
                        <a:spcAft>
                          <a:spcPts val="0"/>
                        </a:spcAft>
                        <a:buNone/>
                      </a:pPr>
                      <a:r>
                        <a:rPr lang="en-US" dirty="0">
                          <a:hlinkClick r:id="rId6" action="ppaction://hlinksldjump"/>
                        </a:rPr>
                        <a:t>20: Four columns</a:t>
                      </a:r>
                      <a:endParaRPr lang="en-US"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a:lnSpc>
                          <a:spcPct val="100000"/>
                        </a:lnSpc>
                        <a:spcBef>
                          <a:spcPts val="0"/>
                        </a:spcBef>
                        <a:spcAft>
                          <a:spcPts val="0"/>
                        </a:spcAft>
                        <a:buNone/>
                      </a:pPr>
                      <a:r>
                        <a:rPr lang="en-US" dirty="0">
                          <a:hlinkClick r:id="rId7" action="ppaction://hlinksldjump"/>
                        </a:rPr>
                        <a:t>21: More holes</a:t>
                      </a:r>
                      <a:endParaRPr lang="en-US"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a:lnSpc>
                          <a:spcPct val="100000"/>
                        </a:lnSpc>
                        <a:spcBef>
                          <a:spcPts val="0"/>
                        </a:spcBef>
                        <a:spcAft>
                          <a:spcPts val="0"/>
                        </a:spcAft>
                        <a:buNone/>
                      </a:pPr>
                      <a:r>
                        <a:rPr lang="en-US" dirty="0">
                          <a:hlinkClick r:id="rId8" action="ppaction://hlinksldjump"/>
                        </a:rPr>
                        <a:t>22: Dice games</a:t>
                      </a:r>
                      <a:endParaRPr lang="en-US"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9"/>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4015010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C23AB-E989-B859-8792-1AFF7E9CAA17}"/>
              </a:ext>
            </a:extLst>
          </p:cNvPr>
          <p:cNvSpPr>
            <a:spLocks noGrp="1"/>
          </p:cNvSpPr>
          <p:nvPr>
            <p:ph type="body" sz="quarter" idx="11"/>
          </p:nvPr>
        </p:nvSpPr>
        <p:spPr/>
        <p:txBody>
          <a:bodyPr/>
          <a:lstStyle/>
          <a:p>
            <a:r>
              <a:rPr lang="en-GB" dirty="0"/>
              <a:t>Checkpoint 18: Left, right, up, down</a:t>
            </a:r>
          </a:p>
        </p:txBody>
      </p:sp>
      <p:graphicFrame>
        <p:nvGraphicFramePr>
          <p:cNvPr id="5" name="Table 5">
            <a:extLst>
              <a:ext uri="{FF2B5EF4-FFF2-40B4-BE49-F238E27FC236}">
                <a16:creationId xmlns:a16="http://schemas.microsoft.com/office/drawing/2014/main" id="{AF946A72-93CB-1B9B-022C-E6FDABA74BE9}"/>
              </a:ext>
            </a:extLst>
          </p:cNvPr>
          <p:cNvGraphicFramePr>
            <a:graphicFrameLocks noGrp="1"/>
          </p:cNvGraphicFramePr>
          <p:nvPr>
            <p:extLst>
              <p:ext uri="{D42A27DB-BD31-4B8C-83A1-F6EECF244321}">
                <p14:modId xmlns:p14="http://schemas.microsoft.com/office/powerpoint/2010/main" val="4049491405"/>
              </p:ext>
            </p:extLst>
          </p:nvPr>
        </p:nvGraphicFramePr>
        <p:xfrm>
          <a:off x="276037" y="1110565"/>
          <a:ext cx="3528000" cy="4032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3324654608"/>
                    </a:ext>
                  </a:extLst>
                </a:gridCol>
                <a:gridCol w="504000">
                  <a:extLst>
                    <a:ext uri="{9D8B030D-6E8A-4147-A177-3AD203B41FA5}">
                      <a16:colId xmlns:a16="http://schemas.microsoft.com/office/drawing/2014/main" val="3200712512"/>
                    </a:ext>
                  </a:extLst>
                </a:gridCol>
                <a:gridCol w="504000">
                  <a:extLst>
                    <a:ext uri="{9D8B030D-6E8A-4147-A177-3AD203B41FA5}">
                      <a16:colId xmlns:a16="http://schemas.microsoft.com/office/drawing/2014/main" val="2566212432"/>
                    </a:ext>
                  </a:extLst>
                </a:gridCol>
                <a:gridCol w="504000">
                  <a:extLst>
                    <a:ext uri="{9D8B030D-6E8A-4147-A177-3AD203B41FA5}">
                      <a16:colId xmlns:a16="http://schemas.microsoft.com/office/drawing/2014/main" val="1330180976"/>
                    </a:ext>
                  </a:extLst>
                </a:gridCol>
                <a:gridCol w="504000">
                  <a:extLst>
                    <a:ext uri="{9D8B030D-6E8A-4147-A177-3AD203B41FA5}">
                      <a16:colId xmlns:a16="http://schemas.microsoft.com/office/drawing/2014/main" val="1750337902"/>
                    </a:ext>
                  </a:extLst>
                </a:gridCol>
                <a:gridCol w="504000">
                  <a:extLst>
                    <a:ext uri="{9D8B030D-6E8A-4147-A177-3AD203B41FA5}">
                      <a16:colId xmlns:a16="http://schemas.microsoft.com/office/drawing/2014/main" val="3285531895"/>
                    </a:ext>
                  </a:extLst>
                </a:gridCol>
                <a:gridCol w="504000">
                  <a:extLst>
                    <a:ext uri="{9D8B030D-6E8A-4147-A177-3AD203B41FA5}">
                      <a16:colId xmlns:a16="http://schemas.microsoft.com/office/drawing/2014/main" val="3569554528"/>
                    </a:ext>
                  </a:extLst>
                </a:gridCol>
              </a:tblGrid>
              <a:tr h="504000">
                <a:tc>
                  <a:txBody>
                    <a:bodyPr/>
                    <a:lstStyle/>
                    <a:p>
                      <a:pPr algn="ctr"/>
                      <a:r>
                        <a:rPr lang="en-GB" sz="2000" b="1" dirty="0"/>
                        <a:t>1</a:t>
                      </a:r>
                    </a:p>
                  </a:txBody>
                  <a:tcPr anchor="ctr"/>
                </a:tc>
                <a:tc>
                  <a:txBody>
                    <a:bodyPr/>
                    <a:lstStyle/>
                    <a:p>
                      <a:pPr algn="ctr"/>
                      <a:r>
                        <a:rPr lang="en-GB" sz="2000" b="1" dirty="0"/>
                        <a:t>2</a:t>
                      </a:r>
                    </a:p>
                  </a:txBody>
                  <a:tcPr anchor="ctr"/>
                </a:tc>
                <a:tc>
                  <a:txBody>
                    <a:bodyPr/>
                    <a:lstStyle/>
                    <a:p>
                      <a:pPr algn="ctr"/>
                      <a:r>
                        <a:rPr lang="en-GB" sz="2000" b="1" dirty="0"/>
                        <a:t>3</a:t>
                      </a:r>
                    </a:p>
                  </a:txBody>
                  <a:tcPr anchor="ctr"/>
                </a:tc>
                <a:tc>
                  <a:txBody>
                    <a:bodyPr/>
                    <a:lstStyle/>
                    <a:p>
                      <a:pPr algn="ctr"/>
                      <a:r>
                        <a:rPr lang="en-GB" sz="2000" b="1" dirty="0"/>
                        <a:t>4</a:t>
                      </a:r>
                    </a:p>
                  </a:txBody>
                  <a:tcPr anchor="ctr"/>
                </a:tc>
                <a:tc>
                  <a:txBody>
                    <a:bodyPr/>
                    <a:lstStyle/>
                    <a:p>
                      <a:pPr algn="ctr"/>
                      <a:r>
                        <a:rPr lang="en-GB" sz="2000" b="1" dirty="0"/>
                        <a:t>5</a:t>
                      </a:r>
                    </a:p>
                  </a:txBody>
                  <a:tcPr anchor="ctr"/>
                </a:tc>
                <a:tc>
                  <a:txBody>
                    <a:bodyPr/>
                    <a:lstStyle/>
                    <a:p>
                      <a:pPr algn="ctr"/>
                      <a:r>
                        <a:rPr lang="en-GB" sz="2000" b="1" dirty="0"/>
                        <a:t>6</a:t>
                      </a:r>
                    </a:p>
                  </a:txBody>
                  <a:tcPr anchor="ctr"/>
                </a:tc>
                <a:tc>
                  <a:txBody>
                    <a:bodyPr/>
                    <a:lstStyle/>
                    <a:p>
                      <a:pPr algn="ctr"/>
                      <a:r>
                        <a:rPr lang="en-GB" sz="2000" b="1" dirty="0"/>
                        <a:t>7</a:t>
                      </a:r>
                    </a:p>
                  </a:txBody>
                  <a:tcPr anchor="ctr"/>
                </a:tc>
                <a:extLst>
                  <a:ext uri="{0D108BD9-81ED-4DB2-BD59-A6C34878D82A}">
                    <a16:rowId xmlns:a16="http://schemas.microsoft.com/office/drawing/2014/main" val="1715947877"/>
                  </a:ext>
                </a:extLst>
              </a:tr>
              <a:tr h="504000">
                <a:tc>
                  <a:txBody>
                    <a:bodyPr/>
                    <a:lstStyle/>
                    <a:p>
                      <a:pPr algn="ctr"/>
                      <a:r>
                        <a:rPr lang="en-GB" sz="2000" b="1" dirty="0"/>
                        <a:t>8</a:t>
                      </a:r>
                    </a:p>
                  </a:txBody>
                  <a:tcPr anchor="ctr"/>
                </a:tc>
                <a:tc>
                  <a:txBody>
                    <a:bodyPr/>
                    <a:lstStyle/>
                    <a:p>
                      <a:pPr algn="ctr"/>
                      <a:r>
                        <a:rPr lang="en-GB" sz="2000" b="1" dirty="0"/>
                        <a:t>9</a:t>
                      </a:r>
                    </a:p>
                  </a:txBody>
                  <a:tcPr anchor="ctr"/>
                </a:tc>
                <a:tc>
                  <a:txBody>
                    <a:bodyPr/>
                    <a:lstStyle/>
                    <a:p>
                      <a:pPr algn="ctr"/>
                      <a:r>
                        <a:rPr lang="en-GB" sz="2000" b="1" dirty="0"/>
                        <a:t>10</a:t>
                      </a:r>
                    </a:p>
                  </a:txBody>
                  <a:tcPr anchor="ctr"/>
                </a:tc>
                <a:tc>
                  <a:txBody>
                    <a:bodyPr/>
                    <a:lstStyle/>
                    <a:p>
                      <a:pPr algn="ctr"/>
                      <a:r>
                        <a:rPr lang="en-GB" sz="2000" b="1" dirty="0"/>
                        <a:t>11</a:t>
                      </a:r>
                    </a:p>
                  </a:txBody>
                  <a:tcPr anchor="ctr"/>
                </a:tc>
                <a:tc>
                  <a:txBody>
                    <a:bodyPr/>
                    <a:lstStyle/>
                    <a:p>
                      <a:pPr algn="ctr"/>
                      <a:r>
                        <a:rPr lang="en-GB" sz="2000" b="1" dirty="0"/>
                        <a:t>12</a:t>
                      </a:r>
                    </a:p>
                  </a:txBody>
                  <a:tcPr anchor="ctr"/>
                </a:tc>
                <a:tc>
                  <a:txBody>
                    <a:bodyPr/>
                    <a:lstStyle/>
                    <a:p>
                      <a:pPr algn="ctr"/>
                      <a:r>
                        <a:rPr lang="en-GB" sz="2000" b="1" dirty="0"/>
                        <a:t>13</a:t>
                      </a:r>
                    </a:p>
                  </a:txBody>
                  <a:tcPr anchor="ctr"/>
                </a:tc>
                <a:tc>
                  <a:txBody>
                    <a:bodyPr/>
                    <a:lstStyle/>
                    <a:p>
                      <a:pPr algn="ctr"/>
                      <a:r>
                        <a:rPr lang="en-GB" sz="2000" b="1" dirty="0"/>
                        <a:t>14</a:t>
                      </a:r>
                    </a:p>
                  </a:txBody>
                  <a:tcPr anchor="ctr"/>
                </a:tc>
                <a:extLst>
                  <a:ext uri="{0D108BD9-81ED-4DB2-BD59-A6C34878D82A}">
                    <a16:rowId xmlns:a16="http://schemas.microsoft.com/office/drawing/2014/main" val="3769134071"/>
                  </a:ext>
                </a:extLst>
              </a:tr>
              <a:tr h="504000">
                <a:tc>
                  <a:txBody>
                    <a:bodyPr/>
                    <a:lstStyle/>
                    <a:p>
                      <a:pPr algn="ctr"/>
                      <a:r>
                        <a:rPr lang="en-GB" sz="2000" b="1" dirty="0"/>
                        <a:t>15</a:t>
                      </a:r>
                    </a:p>
                  </a:txBody>
                  <a:tcPr anchor="ctr"/>
                </a:tc>
                <a:tc>
                  <a:txBody>
                    <a:bodyPr/>
                    <a:lstStyle/>
                    <a:p>
                      <a:pPr algn="ctr"/>
                      <a:r>
                        <a:rPr lang="en-GB" sz="2000" b="1" dirty="0"/>
                        <a:t>16</a:t>
                      </a:r>
                    </a:p>
                  </a:txBody>
                  <a:tcPr anchor="ctr"/>
                </a:tc>
                <a:tc>
                  <a:txBody>
                    <a:bodyPr/>
                    <a:lstStyle/>
                    <a:p>
                      <a:pPr algn="ctr"/>
                      <a:r>
                        <a:rPr lang="en-GB" sz="2000" b="1" dirty="0"/>
                        <a:t>17</a:t>
                      </a:r>
                    </a:p>
                  </a:txBody>
                  <a:tcPr anchor="ctr"/>
                </a:tc>
                <a:tc>
                  <a:txBody>
                    <a:bodyPr/>
                    <a:lstStyle/>
                    <a:p>
                      <a:pPr algn="ctr"/>
                      <a:r>
                        <a:rPr lang="en-GB" sz="2000" b="1" dirty="0"/>
                        <a:t>18</a:t>
                      </a:r>
                    </a:p>
                  </a:txBody>
                  <a:tcPr anchor="ctr"/>
                </a:tc>
                <a:tc>
                  <a:txBody>
                    <a:bodyPr/>
                    <a:lstStyle/>
                    <a:p>
                      <a:pPr algn="ctr"/>
                      <a:r>
                        <a:rPr lang="en-GB" sz="2000" b="1" dirty="0"/>
                        <a:t>19</a:t>
                      </a:r>
                    </a:p>
                  </a:txBody>
                  <a:tcPr anchor="ctr"/>
                </a:tc>
                <a:tc>
                  <a:txBody>
                    <a:bodyPr/>
                    <a:lstStyle/>
                    <a:p>
                      <a:pPr algn="ctr"/>
                      <a:r>
                        <a:rPr lang="en-GB" sz="2000" b="1" dirty="0"/>
                        <a:t>20</a:t>
                      </a:r>
                    </a:p>
                  </a:txBody>
                  <a:tcPr anchor="ctr"/>
                </a:tc>
                <a:tc>
                  <a:txBody>
                    <a:bodyPr/>
                    <a:lstStyle/>
                    <a:p>
                      <a:pPr algn="ctr"/>
                      <a:r>
                        <a:rPr lang="en-GB" sz="2000" b="1" dirty="0"/>
                        <a:t>21</a:t>
                      </a:r>
                    </a:p>
                  </a:txBody>
                  <a:tcPr anchor="ctr"/>
                </a:tc>
                <a:extLst>
                  <a:ext uri="{0D108BD9-81ED-4DB2-BD59-A6C34878D82A}">
                    <a16:rowId xmlns:a16="http://schemas.microsoft.com/office/drawing/2014/main" val="2095902292"/>
                  </a:ext>
                </a:extLst>
              </a:tr>
              <a:tr h="504000">
                <a:tc>
                  <a:txBody>
                    <a:bodyPr/>
                    <a:lstStyle/>
                    <a:p>
                      <a:pPr algn="ctr"/>
                      <a:r>
                        <a:rPr lang="en-GB" sz="2000" b="1" dirty="0"/>
                        <a:t>22</a:t>
                      </a:r>
                    </a:p>
                  </a:txBody>
                  <a:tcPr anchor="ctr"/>
                </a:tc>
                <a:tc>
                  <a:txBody>
                    <a:bodyPr/>
                    <a:lstStyle/>
                    <a:p>
                      <a:pPr algn="ctr"/>
                      <a:r>
                        <a:rPr lang="en-GB" sz="2000" b="1" dirty="0"/>
                        <a:t>23</a:t>
                      </a:r>
                    </a:p>
                  </a:txBody>
                  <a:tcPr anchor="ctr"/>
                </a:tc>
                <a:tc>
                  <a:txBody>
                    <a:bodyPr/>
                    <a:lstStyle/>
                    <a:p>
                      <a:pPr algn="ctr"/>
                      <a:r>
                        <a:rPr lang="en-GB" sz="2000" b="1" dirty="0"/>
                        <a:t>24</a:t>
                      </a:r>
                    </a:p>
                  </a:txBody>
                  <a:tcPr anchor="ctr"/>
                </a:tc>
                <a:tc>
                  <a:txBody>
                    <a:bodyPr/>
                    <a:lstStyle/>
                    <a:p>
                      <a:pPr algn="ctr"/>
                      <a:r>
                        <a:rPr lang="en-GB" sz="2000" b="1" dirty="0"/>
                        <a:t>25</a:t>
                      </a:r>
                    </a:p>
                  </a:txBody>
                  <a:tcPr anchor="ctr"/>
                </a:tc>
                <a:tc>
                  <a:txBody>
                    <a:bodyPr/>
                    <a:lstStyle/>
                    <a:p>
                      <a:pPr algn="ctr"/>
                      <a:r>
                        <a:rPr lang="en-GB" sz="2000" b="1" dirty="0"/>
                        <a:t>26</a:t>
                      </a:r>
                    </a:p>
                  </a:txBody>
                  <a:tcPr anchor="ctr"/>
                </a:tc>
                <a:tc>
                  <a:txBody>
                    <a:bodyPr/>
                    <a:lstStyle/>
                    <a:p>
                      <a:pPr algn="ctr"/>
                      <a:r>
                        <a:rPr lang="en-GB" sz="2000" b="1" dirty="0"/>
                        <a:t>27</a:t>
                      </a:r>
                    </a:p>
                  </a:txBody>
                  <a:tcPr anchor="ctr"/>
                </a:tc>
                <a:tc>
                  <a:txBody>
                    <a:bodyPr/>
                    <a:lstStyle/>
                    <a:p>
                      <a:pPr algn="ctr"/>
                      <a:r>
                        <a:rPr lang="en-GB" sz="2000" b="1" dirty="0"/>
                        <a:t>28</a:t>
                      </a:r>
                    </a:p>
                  </a:txBody>
                  <a:tcPr anchor="ctr"/>
                </a:tc>
                <a:extLst>
                  <a:ext uri="{0D108BD9-81ED-4DB2-BD59-A6C34878D82A}">
                    <a16:rowId xmlns:a16="http://schemas.microsoft.com/office/drawing/2014/main" val="2631368121"/>
                  </a:ext>
                </a:extLst>
              </a:tr>
              <a:tr h="504000">
                <a:tc>
                  <a:txBody>
                    <a:bodyPr/>
                    <a:lstStyle/>
                    <a:p>
                      <a:pPr algn="ctr"/>
                      <a:r>
                        <a:rPr lang="en-GB" sz="2000" b="1" dirty="0"/>
                        <a:t>29</a:t>
                      </a:r>
                    </a:p>
                  </a:txBody>
                  <a:tcPr anchor="ctr"/>
                </a:tc>
                <a:tc>
                  <a:txBody>
                    <a:bodyPr/>
                    <a:lstStyle/>
                    <a:p>
                      <a:pPr algn="ctr"/>
                      <a:r>
                        <a:rPr lang="en-GB" sz="2000" b="1" dirty="0"/>
                        <a:t>30</a:t>
                      </a:r>
                    </a:p>
                  </a:txBody>
                  <a:tcPr anchor="ctr"/>
                </a:tc>
                <a:tc>
                  <a:txBody>
                    <a:bodyPr/>
                    <a:lstStyle/>
                    <a:p>
                      <a:pPr algn="ctr"/>
                      <a:r>
                        <a:rPr lang="en-GB" sz="2000" b="1" dirty="0"/>
                        <a:t>31</a:t>
                      </a:r>
                    </a:p>
                  </a:txBody>
                  <a:tcPr anchor="ctr"/>
                </a:tc>
                <a:tc>
                  <a:txBody>
                    <a:bodyPr/>
                    <a:lstStyle/>
                    <a:p>
                      <a:pPr algn="ctr"/>
                      <a:r>
                        <a:rPr lang="en-GB" sz="2000" b="1" dirty="0"/>
                        <a:t>32</a:t>
                      </a:r>
                    </a:p>
                  </a:txBody>
                  <a:tcPr anchor="ctr"/>
                </a:tc>
                <a:tc>
                  <a:txBody>
                    <a:bodyPr/>
                    <a:lstStyle/>
                    <a:p>
                      <a:pPr algn="ctr"/>
                      <a:r>
                        <a:rPr lang="en-GB" sz="2000" b="1" dirty="0"/>
                        <a:t>33</a:t>
                      </a:r>
                    </a:p>
                  </a:txBody>
                  <a:tcPr anchor="ctr"/>
                </a:tc>
                <a:tc>
                  <a:txBody>
                    <a:bodyPr/>
                    <a:lstStyle/>
                    <a:p>
                      <a:pPr algn="ctr"/>
                      <a:r>
                        <a:rPr lang="en-GB" sz="2000" b="1" dirty="0"/>
                        <a:t>34</a:t>
                      </a:r>
                    </a:p>
                  </a:txBody>
                  <a:tcPr anchor="ctr"/>
                </a:tc>
                <a:tc>
                  <a:txBody>
                    <a:bodyPr/>
                    <a:lstStyle/>
                    <a:p>
                      <a:pPr algn="ctr"/>
                      <a:r>
                        <a:rPr lang="en-GB" sz="2000" b="1" dirty="0"/>
                        <a:t>35</a:t>
                      </a:r>
                    </a:p>
                  </a:txBody>
                  <a:tcPr anchor="ctr"/>
                </a:tc>
                <a:extLst>
                  <a:ext uri="{0D108BD9-81ED-4DB2-BD59-A6C34878D82A}">
                    <a16:rowId xmlns:a16="http://schemas.microsoft.com/office/drawing/2014/main" val="355856967"/>
                  </a:ext>
                </a:extLst>
              </a:tr>
              <a:tr h="504000">
                <a:tc>
                  <a:txBody>
                    <a:bodyPr/>
                    <a:lstStyle/>
                    <a:p>
                      <a:pPr algn="ctr"/>
                      <a:r>
                        <a:rPr lang="en-GB" sz="2000" b="1" dirty="0"/>
                        <a:t>36</a:t>
                      </a:r>
                    </a:p>
                  </a:txBody>
                  <a:tcPr anchor="ctr"/>
                </a:tc>
                <a:tc>
                  <a:txBody>
                    <a:bodyPr/>
                    <a:lstStyle/>
                    <a:p>
                      <a:pPr algn="ctr"/>
                      <a:r>
                        <a:rPr lang="en-GB" sz="2000" b="1" dirty="0"/>
                        <a:t>37</a:t>
                      </a:r>
                    </a:p>
                  </a:txBody>
                  <a:tcPr anchor="ctr"/>
                </a:tc>
                <a:tc>
                  <a:txBody>
                    <a:bodyPr/>
                    <a:lstStyle/>
                    <a:p>
                      <a:pPr algn="ctr"/>
                      <a:r>
                        <a:rPr lang="en-GB" sz="2000" b="1" dirty="0"/>
                        <a:t>38</a:t>
                      </a:r>
                    </a:p>
                  </a:txBody>
                  <a:tcPr anchor="ctr"/>
                </a:tc>
                <a:tc>
                  <a:txBody>
                    <a:bodyPr/>
                    <a:lstStyle/>
                    <a:p>
                      <a:pPr algn="ctr"/>
                      <a:r>
                        <a:rPr lang="en-GB" sz="2000" b="1" dirty="0"/>
                        <a:t>39</a:t>
                      </a:r>
                    </a:p>
                  </a:txBody>
                  <a:tcPr anchor="ctr"/>
                </a:tc>
                <a:tc>
                  <a:txBody>
                    <a:bodyPr/>
                    <a:lstStyle/>
                    <a:p>
                      <a:pPr algn="ctr"/>
                      <a:r>
                        <a:rPr lang="en-GB" sz="2000" b="1" dirty="0"/>
                        <a:t>40</a:t>
                      </a:r>
                    </a:p>
                  </a:txBody>
                  <a:tcPr anchor="ctr"/>
                </a:tc>
                <a:tc>
                  <a:txBody>
                    <a:bodyPr/>
                    <a:lstStyle/>
                    <a:p>
                      <a:pPr algn="ctr"/>
                      <a:r>
                        <a:rPr lang="en-GB" sz="2000" b="1" dirty="0"/>
                        <a:t>41</a:t>
                      </a:r>
                    </a:p>
                  </a:txBody>
                  <a:tcPr anchor="ctr"/>
                </a:tc>
                <a:tc>
                  <a:txBody>
                    <a:bodyPr/>
                    <a:lstStyle/>
                    <a:p>
                      <a:pPr algn="ctr"/>
                      <a:r>
                        <a:rPr lang="en-GB" sz="2000" b="1" dirty="0"/>
                        <a:t>42</a:t>
                      </a:r>
                    </a:p>
                  </a:txBody>
                  <a:tcPr anchor="ctr"/>
                </a:tc>
                <a:extLst>
                  <a:ext uri="{0D108BD9-81ED-4DB2-BD59-A6C34878D82A}">
                    <a16:rowId xmlns:a16="http://schemas.microsoft.com/office/drawing/2014/main" val="2737233976"/>
                  </a:ext>
                </a:extLst>
              </a:tr>
              <a:tr h="504000">
                <a:tc>
                  <a:txBody>
                    <a:bodyPr/>
                    <a:lstStyle/>
                    <a:p>
                      <a:pPr algn="ctr"/>
                      <a:r>
                        <a:rPr lang="en-GB" sz="2000" b="1" dirty="0"/>
                        <a:t>43</a:t>
                      </a:r>
                    </a:p>
                  </a:txBody>
                  <a:tcPr anchor="ctr"/>
                </a:tc>
                <a:tc>
                  <a:txBody>
                    <a:bodyPr/>
                    <a:lstStyle/>
                    <a:p>
                      <a:pPr algn="ctr"/>
                      <a:r>
                        <a:rPr lang="en-GB" sz="2000" b="1" dirty="0"/>
                        <a:t>44</a:t>
                      </a:r>
                    </a:p>
                  </a:txBody>
                  <a:tcPr anchor="ctr"/>
                </a:tc>
                <a:tc>
                  <a:txBody>
                    <a:bodyPr/>
                    <a:lstStyle/>
                    <a:p>
                      <a:pPr algn="ctr"/>
                      <a:r>
                        <a:rPr lang="en-GB" sz="2000" b="1" dirty="0"/>
                        <a:t>45</a:t>
                      </a:r>
                    </a:p>
                  </a:txBody>
                  <a:tcPr anchor="ctr"/>
                </a:tc>
                <a:tc>
                  <a:txBody>
                    <a:bodyPr/>
                    <a:lstStyle/>
                    <a:p>
                      <a:pPr algn="ctr"/>
                      <a:r>
                        <a:rPr lang="en-GB" sz="2000" b="1" dirty="0"/>
                        <a:t>46</a:t>
                      </a:r>
                    </a:p>
                  </a:txBody>
                  <a:tcPr anchor="ctr"/>
                </a:tc>
                <a:tc>
                  <a:txBody>
                    <a:bodyPr/>
                    <a:lstStyle/>
                    <a:p>
                      <a:pPr algn="ctr"/>
                      <a:r>
                        <a:rPr lang="en-GB" sz="2000" b="1" dirty="0"/>
                        <a:t>47</a:t>
                      </a:r>
                    </a:p>
                  </a:txBody>
                  <a:tcPr anchor="ctr"/>
                </a:tc>
                <a:tc>
                  <a:txBody>
                    <a:bodyPr/>
                    <a:lstStyle/>
                    <a:p>
                      <a:pPr algn="ctr"/>
                      <a:r>
                        <a:rPr lang="en-GB" sz="2000" b="1" dirty="0"/>
                        <a:t>48</a:t>
                      </a:r>
                    </a:p>
                  </a:txBody>
                  <a:tcPr anchor="ctr"/>
                </a:tc>
                <a:tc>
                  <a:txBody>
                    <a:bodyPr/>
                    <a:lstStyle/>
                    <a:p>
                      <a:pPr algn="ctr"/>
                      <a:r>
                        <a:rPr lang="en-GB" sz="2000" b="1" dirty="0"/>
                        <a:t>49</a:t>
                      </a:r>
                    </a:p>
                  </a:txBody>
                  <a:tcPr anchor="ctr"/>
                </a:tc>
                <a:extLst>
                  <a:ext uri="{0D108BD9-81ED-4DB2-BD59-A6C34878D82A}">
                    <a16:rowId xmlns:a16="http://schemas.microsoft.com/office/drawing/2014/main" val="839944336"/>
                  </a:ext>
                </a:extLst>
              </a:tr>
              <a:tr h="504000">
                <a:tc>
                  <a:txBody>
                    <a:bodyPr/>
                    <a:lstStyle/>
                    <a:p>
                      <a:pPr algn="ctr"/>
                      <a:r>
                        <a:rPr lang="en-GB" sz="2000" b="1" dirty="0"/>
                        <a:t>50</a:t>
                      </a:r>
                    </a:p>
                  </a:txBody>
                  <a:tcPr anchor="ctr"/>
                </a:tc>
                <a:tc>
                  <a:txBody>
                    <a:bodyPr/>
                    <a:lstStyle/>
                    <a:p>
                      <a:pPr algn="ctr"/>
                      <a:r>
                        <a:rPr lang="en-GB" sz="2000" b="1" dirty="0"/>
                        <a:t>51</a:t>
                      </a:r>
                    </a:p>
                  </a:txBody>
                  <a:tcPr anchor="ctr"/>
                </a:tc>
                <a:tc>
                  <a:txBody>
                    <a:bodyPr/>
                    <a:lstStyle/>
                    <a:p>
                      <a:pPr algn="ctr"/>
                      <a:r>
                        <a:rPr lang="en-GB" sz="2000" b="1" dirty="0"/>
                        <a:t>52</a:t>
                      </a:r>
                    </a:p>
                  </a:txBody>
                  <a:tcPr anchor="ctr"/>
                </a:tc>
                <a:tc>
                  <a:txBody>
                    <a:bodyPr/>
                    <a:lstStyle/>
                    <a:p>
                      <a:pPr algn="ctr"/>
                      <a:r>
                        <a:rPr lang="en-GB" sz="2000" b="1" dirty="0"/>
                        <a:t>53</a:t>
                      </a:r>
                    </a:p>
                  </a:txBody>
                  <a:tcPr anchor="ctr"/>
                </a:tc>
                <a:tc>
                  <a:txBody>
                    <a:bodyPr/>
                    <a:lstStyle/>
                    <a:p>
                      <a:pPr algn="ctr"/>
                      <a:r>
                        <a:rPr lang="en-GB" sz="2000" b="1" dirty="0"/>
                        <a:t>54</a:t>
                      </a:r>
                    </a:p>
                  </a:txBody>
                  <a:tcPr anchor="ctr"/>
                </a:tc>
                <a:tc>
                  <a:txBody>
                    <a:bodyPr/>
                    <a:lstStyle/>
                    <a:p>
                      <a:pPr algn="ctr"/>
                      <a:r>
                        <a:rPr lang="en-GB" sz="2000" b="1" dirty="0"/>
                        <a:t>55</a:t>
                      </a:r>
                    </a:p>
                  </a:txBody>
                  <a:tcPr anchor="ctr"/>
                </a:tc>
                <a:tc>
                  <a:txBody>
                    <a:bodyPr/>
                    <a:lstStyle/>
                    <a:p>
                      <a:pPr algn="ctr"/>
                      <a:r>
                        <a:rPr lang="en-GB" sz="2000" b="1" dirty="0"/>
                        <a:t>56</a:t>
                      </a:r>
                    </a:p>
                  </a:txBody>
                  <a:tcPr anchor="ctr"/>
                </a:tc>
                <a:extLst>
                  <a:ext uri="{0D108BD9-81ED-4DB2-BD59-A6C34878D82A}">
                    <a16:rowId xmlns:a16="http://schemas.microsoft.com/office/drawing/2014/main" val="1987276349"/>
                  </a:ext>
                </a:extLst>
              </a:tr>
            </a:tbl>
          </a:graphicData>
        </a:graphic>
      </p:graphicFrame>
      <p:sp>
        <p:nvSpPr>
          <p:cNvPr id="6" name="Rectangle: Rounded Corners 5">
            <a:extLst>
              <a:ext uri="{FF2B5EF4-FFF2-40B4-BE49-F238E27FC236}">
                <a16:creationId xmlns:a16="http://schemas.microsoft.com/office/drawing/2014/main" id="{73690733-6813-B41A-045A-3FDB4A84AE6F}"/>
              </a:ext>
            </a:extLst>
          </p:cNvPr>
          <p:cNvSpPr/>
          <p:nvPr/>
        </p:nvSpPr>
        <p:spPr>
          <a:xfrm>
            <a:off x="1288472" y="3144659"/>
            <a:ext cx="498764" cy="471055"/>
          </a:xfrm>
          <a:prstGeom prst="roundRect">
            <a:avLst/>
          </a:prstGeom>
          <a:solidFill>
            <a:srgbClr val="92D050">
              <a:alpha val="38824"/>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4255EED2-E6CB-53E1-AFED-746B3BE10A4A}"/>
              </a:ext>
            </a:extLst>
          </p:cNvPr>
          <p:cNvSpPr txBox="1"/>
          <p:nvPr/>
        </p:nvSpPr>
        <p:spPr>
          <a:xfrm>
            <a:off x="4100946" y="1287930"/>
            <a:ext cx="7495310" cy="3071610"/>
          </a:xfrm>
          <a:prstGeom prst="rect">
            <a:avLst/>
          </a:prstGeom>
          <a:noFill/>
        </p:spPr>
        <p:txBody>
          <a:bodyPr wrap="square" rtlCol="0">
            <a:spAutoFit/>
          </a:bodyPr>
          <a:lstStyle/>
          <a:p>
            <a:pPr marL="457200" indent="-457200">
              <a:buFont typeface="+mj-lt"/>
              <a:buAutoNum type="alphaLcParenR"/>
            </a:pPr>
            <a:r>
              <a:rPr lang="en-GB" sz="2200" dirty="0"/>
              <a:t>Describe the sequences created if you start at 31 (the green square) and move:</a:t>
            </a:r>
          </a:p>
          <a:p>
            <a:pPr marL="457200" indent="-457200">
              <a:buFont typeface="+mj-lt"/>
              <a:buAutoNum type="alphaLcParenR"/>
            </a:pPr>
            <a:endParaRPr lang="en-GB" sz="2200" dirty="0"/>
          </a:p>
          <a:p>
            <a:pPr marL="457200" indent="-457200">
              <a:buFont typeface="+mj-lt"/>
              <a:buAutoNum type="alphaLcParenR"/>
            </a:pPr>
            <a:endParaRPr lang="en-GB" sz="2200" dirty="0"/>
          </a:p>
          <a:p>
            <a:pPr marL="457200" indent="-457200">
              <a:buFont typeface="+mj-lt"/>
              <a:buAutoNum type="alphaLcParenR"/>
            </a:pPr>
            <a:r>
              <a:rPr lang="en-GB" sz="2200" dirty="0"/>
              <a:t>How would the sequences change if you moved the green square to a different place on the grid?</a:t>
            </a:r>
          </a:p>
          <a:p>
            <a:pPr marL="457200" indent="-457200">
              <a:buFont typeface="+mj-lt"/>
              <a:buAutoNum type="alphaLcParenR"/>
            </a:pPr>
            <a:r>
              <a:rPr lang="en-GB" sz="2200" dirty="0"/>
              <a:t>How would the sequences change if the grid was eight squares across, rather than seven?</a:t>
            </a:r>
          </a:p>
        </p:txBody>
      </p:sp>
      <p:sp>
        <p:nvSpPr>
          <p:cNvPr id="8" name="Arrow: Up 7">
            <a:extLst>
              <a:ext uri="{FF2B5EF4-FFF2-40B4-BE49-F238E27FC236}">
                <a16:creationId xmlns:a16="http://schemas.microsoft.com/office/drawing/2014/main" id="{8AAA3B9E-F20D-1F2B-768F-274C75AD609A}"/>
              </a:ext>
            </a:extLst>
          </p:cNvPr>
          <p:cNvSpPr/>
          <p:nvPr/>
        </p:nvSpPr>
        <p:spPr>
          <a:xfrm>
            <a:off x="1124263" y="1110566"/>
            <a:ext cx="824458" cy="2016000"/>
          </a:xfrm>
          <a:prstGeom prst="upArrow">
            <a:avLst/>
          </a:prstGeom>
          <a:solidFill>
            <a:srgbClr val="4BAFEB">
              <a:alpha val="64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row: Up 8">
            <a:extLst>
              <a:ext uri="{FF2B5EF4-FFF2-40B4-BE49-F238E27FC236}">
                <a16:creationId xmlns:a16="http://schemas.microsoft.com/office/drawing/2014/main" id="{C12AC263-95E0-4002-C622-C6CB98614A6C}"/>
              </a:ext>
            </a:extLst>
          </p:cNvPr>
          <p:cNvSpPr/>
          <p:nvPr/>
        </p:nvSpPr>
        <p:spPr>
          <a:xfrm rot="10800000">
            <a:off x="1124263" y="3633807"/>
            <a:ext cx="824458" cy="1526851"/>
          </a:xfrm>
          <a:prstGeom prst="upArrow">
            <a:avLst/>
          </a:prstGeom>
          <a:solidFill>
            <a:srgbClr val="FF0000">
              <a:alpha val="64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Up 9">
            <a:extLst>
              <a:ext uri="{FF2B5EF4-FFF2-40B4-BE49-F238E27FC236}">
                <a16:creationId xmlns:a16="http://schemas.microsoft.com/office/drawing/2014/main" id="{95C2A184-4935-A114-47AA-65E6468AE081}"/>
              </a:ext>
            </a:extLst>
          </p:cNvPr>
          <p:cNvSpPr/>
          <p:nvPr/>
        </p:nvSpPr>
        <p:spPr>
          <a:xfrm rot="5400000">
            <a:off x="2383407" y="2371787"/>
            <a:ext cx="824458" cy="2016800"/>
          </a:xfrm>
          <a:prstGeom prst="upArrow">
            <a:avLst/>
          </a:prstGeom>
          <a:solidFill>
            <a:srgbClr val="FFFF00">
              <a:alpha val="64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Up 10">
            <a:extLst>
              <a:ext uri="{FF2B5EF4-FFF2-40B4-BE49-F238E27FC236}">
                <a16:creationId xmlns:a16="http://schemas.microsoft.com/office/drawing/2014/main" id="{D63F3C90-C220-278D-368B-8577FB8D63F8}"/>
              </a:ext>
            </a:extLst>
          </p:cNvPr>
          <p:cNvSpPr/>
          <p:nvPr/>
        </p:nvSpPr>
        <p:spPr>
          <a:xfrm rot="16200000">
            <a:off x="370025" y="2864352"/>
            <a:ext cx="824458" cy="1012434"/>
          </a:xfrm>
          <a:prstGeom prst="upArrow">
            <a:avLst/>
          </a:prstGeom>
          <a:solidFill>
            <a:srgbClr val="FFC000">
              <a:alpha val="64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08428E7E-D9BA-E884-181C-91BAA35EE20A}"/>
              </a:ext>
            </a:extLst>
          </p:cNvPr>
          <p:cNvSpPr txBox="1"/>
          <p:nvPr/>
        </p:nvSpPr>
        <p:spPr>
          <a:xfrm>
            <a:off x="5163295" y="1987594"/>
            <a:ext cx="6033654" cy="837152"/>
          </a:xfrm>
          <a:prstGeom prst="rect">
            <a:avLst/>
          </a:prstGeom>
          <a:noFill/>
        </p:spPr>
        <p:txBody>
          <a:bodyPr wrap="square" numCol="2">
            <a:spAutoFit/>
          </a:bodyPr>
          <a:lstStyle/>
          <a:p>
            <a:pPr marL="514350" indent="-514350"/>
            <a:r>
              <a:rPr lang="en-GB" sz="2200" dirty="0"/>
              <a:t>left</a:t>
            </a:r>
          </a:p>
          <a:p>
            <a:pPr marL="514350" indent="-514350"/>
            <a:r>
              <a:rPr lang="en-GB" sz="2200" dirty="0"/>
              <a:t>right</a:t>
            </a:r>
          </a:p>
          <a:p>
            <a:pPr marL="514350" indent="-514350"/>
            <a:r>
              <a:rPr lang="en-GB" sz="2200" dirty="0"/>
              <a:t>up </a:t>
            </a:r>
          </a:p>
          <a:p>
            <a:pPr marL="514350" indent="-514350"/>
            <a:r>
              <a:rPr lang="en-GB" sz="2200" dirty="0"/>
              <a:t>down.</a:t>
            </a:r>
          </a:p>
        </p:txBody>
      </p:sp>
      <p:sp>
        <p:nvSpPr>
          <p:cNvPr id="15" name="Action Button: Help 14">
            <a:hlinkClick r:id="" action="ppaction://noaction" highlightClick="1"/>
            <a:extLst>
              <a:ext uri="{FF2B5EF4-FFF2-40B4-BE49-F238E27FC236}">
                <a16:creationId xmlns:a16="http://schemas.microsoft.com/office/drawing/2014/main" id="{8D52444B-24B0-A09C-32DA-A257DEC0FE15}"/>
              </a:ext>
            </a:extLst>
          </p:cNvPr>
          <p:cNvSpPr/>
          <p:nvPr/>
        </p:nvSpPr>
        <p:spPr>
          <a:xfrm>
            <a:off x="328243" y="563057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AC27B0C-263F-2D23-AC9C-DFF33471115C}"/>
              </a:ext>
            </a:extLst>
          </p:cNvPr>
          <p:cNvSpPr txBox="1"/>
          <p:nvPr/>
        </p:nvSpPr>
        <p:spPr>
          <a:xfrm>
            <a:off x="1288471" y="5502542"/>
            <a:ext cx="7998748" cy="1107996"/>
          </a:xfrm>
          <a:prstGeom prst="rect">
            <a:avLst/>
          </a:prstGeom>
          <a:noFill/>
        </p:spPr>
        <p:txBody>
          <a:bodyPr wrap="square" rtlCol="0">
            <a:spAutoFit/>
          </a:bodyPr>
          <a:lstStyle/>
          <a:p>
            <a:pPr>
              <a:buNone/>
            </a:pPr>
            <a:r>
              <a:rPr lang="en-US" sz="2200" dirty="0">
                <a:cs typeface="Arial" panose="020B0604020202020204" pitchFamily="34" charset="0"/>
              </a:rPr>
              <a:t>On a different grid, the red down arrow is placed over 25, 36 and 47. What can you tell about the grid? Where is the green square? Can you create a similar question about another grid?</a:t>
            </a:r>
          </a:p>
        </p:txBody>
      </p:sp>
    </p:spTree>
    <p:extLst>
      <p:ext uri="{BB962C8B-B14F-4D97-AF65-F5344CB8AC3E}">
        <p14:creationId xmlns:p14="http://schemas.microsoft.com/office/powerpoint/2010/main" val="152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childTnLst>
                                </p:cTn>
                              </p:par>
                              <p:par>
                                <p:cTn id="32" presetID="22"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P spid="11" grpId="0" animBg="1"/>
      <p:bldP spid="13" grpId="0" uiExpand="1" build="p"/>
      <p:bldP spid="15" grpId="0" animBg="1"/>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477074116"/>
              </p:ext>
            </p:extLst>
          </p:nvPr>
        </p:nvGraphicFramePr>
        <p:xfrm>
          <a:off x="267128" y="764704"/>
          <a:ext cx="11766038" cy="5778465"/>
        </p:xfrm>
        <a:graphic>
          <a:graphicData uri="http://schemas.openxmlformats.org/drawingml/2006/table">
            <a:tbl>
              <a:tblPr firstRow="1" bandRow="1">
                <a:tableStyleId>{5940675A-B579-460E-94D1-54222C63F5DA}</a:tableStyleId>
              </a:tblPr>
              <a:tblGrid>
                <a:gridCol w="7152244">
                  <a:extLst>
                    <a:ext uri="{9D8B030D-6E8A-4147-A177-3AD203B41FA5}">
                      <a16:colId xmlns:a16="http://schemas.microsoft.com/office/drawing/2014/main" val="695237181"/>
                    </a:ext>
                  </a:extLst>
                </a:gridCol>
                <a:gridCol w="4613794">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58225">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Focus just on the up and down arrows, to reduce the number of sequences being discussed while retaining the idea of sequences with the same ‘jump’. For part b, initially specify where the green square has moved to, such as one square to the right.</a:t>
                      </a:r>
                      <a:endParaRPr lang="en-GB" sz="1600" i="1" u="none" dirty="0"/>
                    </a:p>
                    <a:p>
                      <a:r>
                        <a:rPr lang="en-GB" sz="1600" b="1" i="0" u="none" dirty="0"/>
                        <a:t>Challenge</a:t>
                      </a:r>
                    </a:p>
                    <a:p>
                      <a:pPr>
                        <a:spcAft>
                          <a:spcPts val="600"/>
                        </a:spcAft>
                      </a:pPr>
                      <a:r>
                        <a:rPr lang="en-GB" sz="1600" i="0" dirty="0"/>
                        <a:t>Here, we consider the vertical and horizontal sequences. Consider the sequences that are made diagonally.</a:t>
                      </a:r>
                    </a:p>
                    <a:p>
                      <a:pPr>
                        <a:spcAft>
                          <a:spcPts val="0"/>
                        </a:spcAft>
                      </a:pPr>
                      <a:r>
                        <a:rPr lang="en-GB" sz="1600" b="1" i="0" u="none" dirty="0"/>
                        <a:t>Representations</a:t>
                      </a:r>
                    </a:p>
                    <a:p>
                      <a:r>
                        <a:rPr lang="en-GB" sz="1600" b="0" i="0" u="none" dirty="0"/>
                        <a:t>Checkpoint 18 is the first in a sequence of tasks that take a familiar representation – the number grid – and manipulate it so that the rows are different lengths. This is a useful representation for exposing the structure of linear sequences, as each column will have the same common difference, and all the columns represent a ‘shift’ of the multiples in the final column.</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Listen to how students describe sequences. Do they recognise the need to give a start number, direction and step size? Do they already use any of the terminology you wish to use at Key Stage 3, such as difference? Do they describe the blue and orange arrows (up and left respectively) in terms of subtraction or adding a negative?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Those students who are already thinking about the structure of sequences, and their relationship to multiples, might notice quickly that the blue and red arrows (looking up and down respectively) will always be in steps of 7. You could probe their understanding further in part c by asking them if they can generalise about any grid size.</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Checkpoints </a:t>
                      </a:r>
                      <a:r>
                        <a:rPr lang="en-GB" sz="1600" b="0" dirty="0">
                          <a:hlinkClick r:id="rId3" action="ppaction://hlinksldjump"/>
                        </a:rPr>
                        <a:t>19</a:t>
                      </a:r>
                      <a:r>
                        <a:rPr lang="en-GB" sz="1600" b="0" dirty="0"/>
                        <a:t> and </a:t>
                      </a:r>
                      <a:r>
                        <a:rPr lang="en-GB" sz="1600" b="0" dirty="0">
                          <a:hlinkClick r:id="rId4" action="ppaction://hlinksldjump"/>
                        </a:rPr>
                        <a:t>20</a:t>
                      </a:r>
                      <a:r>
                        <a:rPr lang="en-GB" sz="1600" b="0" dirty="0"/>
                        <a:t>, as well as Additional activity I, explore the roots of the </a:t>
                      </a:r>
                      <a:r>
                        <a:rPr lang="en-GB" sz="1600" b="0" i="1" dirty="0"/>
                        <a:t>n</a:t>
                      </a:r>
                      <a:r>
                        <a:rPr lang="en-GB" sz="1600" b="0" i="0" dirty="0"/>
                        <a:t>th term using</a:t>
                      </a:r>
                      <a:r>
                        <a:rPr lang="en-GB" sz="1600" b="0" i="1" dirty="0"/>
                        <a:t> </a:t>
                      </a:r>
                      <a:r>
                        <a:rPr lang="en-GB" sz="1600" b="0" i="0" dirty="0"/>
                        <a:t>a</a:t>
                      </a:r>
                      <a:r>
                        <a:rPr lang="en-GB" sz="1600" b="0" dirty="0"/>
                        <a:t> similar representation.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5" action="ppaction://hlinksldjump"/>
                        </a:rPr>
                        <a:t>H</a:t>
                      </a:r>
                      <a:r>
                        <a:rPr lang="en-GB" sz="1600" b="0" dirty="0"/>
                        <a:t> offers a version of this task that explores how the </a:t>
                      </a:r>
                      <a:r>
                        <a:rPr lang="en-GB" sz="1600" b="0" i="1" dirty="0"/>
                        <a:t>n</a:t>
                      </a:r>
                      <a:r>
                        <a:rPr lang="en-GB" sz="1600" b="0" i="0" dirty="0"/>
                        <a:t>th term changes, which might be useful once students have experienced some teaching at Key Stage 3.</a:t>
                      </a:r>
                      <a:endParaRPr lang="en-GB" sz="16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4.1.1.1 from </a:t>
                      </a:r>
                      <a:r>
                        <a:rPr lang="en-GB" sz="1600" dirty="0">
                          <a:hlinkClick r:id="rId6"/>
                        </a:rPr>
                        <a:t>Secondary Mastery Professional Development | NCETM</a:t>
                      </a:r>
                      <a:r>
                        <a:rPr lang="en-GB" sz="1600" dirty="0"/>
                        <a:t> looks at ‘Understanding sequences’ and offers a range of different visualisations and ways to explore sequences and </a:t>
                      </a:r>
                      <a:r>
                        <a:rPr lang="en-GB" sz="1600" i="1" dirty="0"/>
                        <a:t>n</a:t>
                      </a:r>
                      <a:r>
                        <a:rPr lang="en-GB" sz="1600" i="0" dirty="0"/>
                        <a:t>th term at Key Stage 3.</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460625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1EEAB8-A197-49FD-98CC-835463187F7D}"/>
              </a:ext>
            </a:extLst>
          </p:cNvPr>
          <p:cNvSpPr>
            <a:spLocks noGrp="1"/>
          </p:cNvSpPr>
          <p:nvPr>
            <p:ph type="body" sz="quarter" idx="11"/>
          </p:nvPr>
        </p:nvSpPr>
        <p:spPr/>
        <p:txBody>
          <a:bodyPr/>
          <a:lstStyle/>
          <a:p>
            <a:r>
              <a:rPr lang="en-US" sz="2400" dirty="0"/>
              <a:t>Checkpoint 19: Off the page </a:t>
            </a:r>
            <a:endParaRPr lang="en-GB" dirty="0"/>
          </a:p>
        </p:txBody>
      </p:sp>
      <p:sp>
        <p:nvSpPr>
          <p:cNvPr id="11" name="Action Button: Help 10">
            <a:hlinkClick r:id="" action="ppaction://noaction" highlightClick="1"/>
            <a:extLst>
              <a:ext uri="{FF2B5EF4-FFF2-40B4-BE49-F238E27FC236}">
                <a16:creationId xmlns:a16="http://schemas.microsoft.com/office/drawing/2014/main" id="{2FC27E77-9687-43D4-8093-B216E42FB007}"/>
              </a:ext>
            </a:extLst>
          </p:cNvPr>
          <p:cNvSpPr/>
          <p:nvPr/>
        </p:nvSpPr>
        <p:spPr>
          <a:xfrm>
            <a:off x="380937" y="493118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6A8FA4-989E-4426-BBED-3ED956C45A8B}"/>
              </a:ext>
            </a:extLst>
          </p:cNvPr>
          <p:cNvSpPr txBox="1"/>
          <p:nvPr/>
        </p:nvSpPr>
        <p:spPr>
          <a:xfrm>
            <a:off x="1355590" y="4931182"/>
            <a:ext cx="4889658" cy="1446550"/>
          </a:xfrm>
          <a:prstGeom prst="rect">
            <a:avLst/>
          </a:prstGeom>
          <a:noFill/>
        </p:spPr>
        <p:txBody>
          <a:bodyPr wrap="square" rtlCol="0">
            <a:spAutoFit/>
          </a:bodyPr>
          <a:lstStyle/>
          <a:p>
            <a:pPr>
              <a:buNone/>
            </a:pPr>
            <a:r>
              <a:rPr lang="en-US" sz="2200" dirty="0">
                <a:cs typeface="Arial" panose="020B0604020202020204" pitchFamily="34" charset="0"/>
              </a:rPr>
              <a:t>Ethan makes a new, similar pattern. Will any of the numbers be the same columns in this new grid as they were in the original grid?</a:t>
            </a:r>
          </a:p>
        </p:txBody>
      </p:sp>
      <p:sp>
        <p:nvSpPr>
          <p:cNvPr id="7" name="Text Placeholder 6">
            <a:extLst>
              <a:ext uri="{FF2B5EF4-FFF2-40B4-BE49-F238E27FC236}">
                <a16:creationId xmlns:a16="http://schemas.microsoft.com/office/drawing/2014/main" id="{95154A4D-50D6-4AE0-BBA1-D1997097FB9E}"/>
              </a:ext>
            </a:extLst>
          </p:cNvPr>
          <p:cNvSpPr>
            <a:spLocks noGrp="1"/>
          </p:cNvSpPr>
          <p:nvPr>
            <p:ph type="body" sz="quarter" idx="10"/>
          </p:nvPr>
        </p:nvSpPr>
        <p:spPr>
          <a:xfrm>
            <a:off x="4221390" y="1164300"/>
            <a:ext cx="7410192" cy="4446135"/>
          </a:xfrm>
        </p:spPr>
        <p:txBody>
          <a:bodyPr>
            <a:normAutofit/>
          </a:bodyPr>
          <a:lstStyle/>
          <a:p>
            <a:r>
              <a:rPr lang="en-GB" sz="2200" dirty="0"/>
              <a:t>The pattern of numbers in this grid continues off the page.</a:t>
            </a:r>
          </a:p>
          <a:p>
            <a:pPr marL="514350" indent="-514350">
              <a:buFont typeface="+mj-lt"/>
              <a:buAutoNum type="alphaLcParenR"/>
            </a:pPr>
            <a:r>
              <a:rPr lang="en-GB" sz="2200" dirty="0"/>
              <a:t>Which column will contain 60? How do you know?</a:t>
            </a:r>
          </a:p>
          <a:p>
            <a:pPr marL="514350" indent="-514350">
              <a:buFont typeface="+mj-lt"/>
              <a:buAutoNum type="alphaLcParenR"/>
            </a:pPr>
            <a:r>
              <a:rPr lang="en-GB" sz="2200" dirty="0"/>
              <a:t>Which column will contain 119? How do you know?</a:t>
            </a:r>
          </a:p>
          <a:p>
            <a:pPr marL="514350" indent="-514350">
              <a:buFont typeface="+mj-lt"/>
              <a:buAutoNum type="alphaLcParenR"/>
            </a:pPr>
            <a:r>
              <a:rPr lang="en-GB" sz="2200" dirty="0"/>
              <a:t>Ethan says all the numbers in the first (red) column are one more than a multiple of six. Is he correct?</a:t>
            </a:r>
          </a:p>
          <a:p>
            <a:pPr marL="514350" indent="-514350">
              <a:buFont typeface="+mj-lt"/>
              <a:buAutoNum type="alphaLcParenR"/>
            </a:pPr>
            <a:r>
              <a:rPr lang="en-GB" sz="2200" dirty="0"/>
              <a:t>Describe the numbers in the second (yellow) column.</a:t>
            </a:r>
          </a:p>
          <a:p>
            <a:pPr marL="514350" indent="-514350">
              <a:buFont typeface="+mj-lt"/>
              <a:buAutoNum type="alphaLcParenR"/>
            </a:pPr>
            <a:r>
              <a:rPr lang="en-GB" sz="2200" dirty="0"/>
              <a:t>Write down the numbers in the 100</a:t>
            </a:r>
            <a:r>
              <a:rPr lang="en-GB" sz="2200" baseline="30000" dirty="0"/>
              <a:t>th</a:t>
            </a:r>
            <a:r>
              <a:rPr lang="en-GB" sz="2200" dirty="0"/>
              <a:t> row.</a:t>
            </a:r>
          </a:p>
        </p:txBody>
      </p:sp>
      <p:graphicFrame>
        <p:nvGraphicFramePr>
          <p:cNvPr id="2" name="Table 3">
            <a:extLst>
              <a:ext uri="{FF2B5EF4-FFF2-40B4-BE49-F238E27FC236}">
                <a16:creationId xmlns:a16="http://schemas.microsoft.com/office/drawing/2014/main" id="{8672A0B0-B538-76AA-EF75-0D670D15CC47}"/>
              </a:ext>
            </a:extLst>
          </p:cNvPr>
          <p:cNvGraphicFramePr>
            <a:graphicFrameLocks noGrp="1"/>
          </p:cNvGraphicFramePr>
          <p:nvPr>
            <p:extLst>
              <p:ext uri="{D42A27DB-BD31-4B8C-83A1-F6EECF244321}">
                <p14:modId xmlns:p14="http://schemas.microsoft.com/office/powerpoint/2010/main" val="171467486"/>
              </p:ext>
            </p:extLst>
          </p:nvPr>
        </p:nvGraphicFramePr>
        <p:xfrm>
          <a:off x="560419" y="1292032"/>
          <a:ext cx="3240000" cy="252576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644490111"/>
                    </a:ext>
                  </a:extLst>
                </a:gridCol>
                <a:gridCol w="540000">
                  <a:extLst>
                    <a:ext uri="{9D8B030D-6E8A-4147-A177-3AD203B41FA5}">
                      <a16:colId xmlns:a16="http://schemas.microsoft.com/office/drawing/2014/main" val="3662921871"/>
                    </a:ext>
                  </a:extLst>
                </a:gridCol>
                <a:gridCol w="540000">
                  <a:extLst>
                    <a:ext uri="{9D8B030D-6E8A-4147-A177-3AD203B41FA5}">
                      <a16:colId xmlns:a16="http://schemas.microsoft.com/office/drawing/2014/main" val="1119003237"/>
                    </a:ext>
                  </a:extLst>
                </a:gridCol>
                <a:gridCol w="540000">
                  <a:extLst>
                    <a:ext uri="{9D8B030D-6E8A-4147-A177-3AD203B41FA5}">
                      <a16:colId xmlns:a16="http://schemas.microsoft.com/office/drawing/2014/main" val="2047081478"/>
                    </a:ext>
                  </a:extLst>
                </a:gridCol>
                <a:gridCol w="540000">
                  <a:extLst>
                    <a:ext uri="{9D8B030D-6E8A-4147-A177-3AD203B41FA5}">
                      <a16:colId xmlns:a16="http://schemas.microsoft.com/office/drawing/2014/main" val="144274806"/>
                    </a:ext>
                  </a:extLst>
                </a:gridCol>
                <a:gridCol w="540000">
                  <a:extLst>
                    <a:ext uri="{9D8B030D-6E8A-4147-A177-3AD203B41FA5}">
                      <a16:colId xmlns:a16="http://schemas.microsoft.com/office/drawing/2014/main" val="3811269569"/>
                    </a:ext>
                  </a:extLst>
                </a:gridCol>
              </a:tblGrid>
              <a:tr h="540000">
                <a:tc>
                  <a:txBody>
                    <a:bodyPr/>
                    <a:lstStyle/>
                    <a:p>
                      <a:pPr algn="ctr"/>
                      <a:r>
                        <a:rPr lang="en-GB" sz="2200" b="1" dirty="0">
                          <a:solidFill>
                            <a:schemeClr val="bg1"/>
                          </a:solidFill>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alpha val="61176"/>
                      </a:srgbClr>
                    </a:solidFill>
                  </a:tcPr>
                </a:tc>
                <a:tc>
                  <a:txBody>
                    <a:bodyPr/>
                    <a:lstStyle/>
                    <a:p>
                      <a:pPr algn="ctr"/>
                      <a:r>
                        <a:rPr lang="en-GB" sz="2200" b="1" dirty="0">
                          <a:solidFill>
                            <a:schemeClr val="bg1"/>
                          </a:solidFill>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00"/>
                    </a:solidFill>
                  </a:tcPr>
                </a:tc>
                <a:tc>
                  <a:txBody>
                    <a:bodyPr/>
                    <a:lstStyle/>
                    <a:p>
                      <a:pPr algn="ctr"/>
                      <a:r>
                        <a:rPr lang="en-GB" sz="2200" b="1" dirty="0">
                          <a:solidFill>
                            <a:schemeClr val="bg1"/>
                          </a:solidFill>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GB" sz="2200" b="1" dirty="0">
                          <a:solidFill>
                            <a:schemeClr val="bg1"/>
                          </a:solidFill>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C28C7">
                        <a:alpha val="69804"/>
                      </a:srgbClr>
                    </a:solidFill>
                  </a:tcPr>
                </a:tc>
                <a:tc>
                  <a:txBody>
                    <a:bodyPr/>
                    <a:lstStyle/>
                    <a:p>
                      <a:pPr algn="ctr"/>
                      <a:r>
                        <a:rPr lang="en-GB" sz="2200" b="1" dirty="0">
                          <a:solidFill>
                            <a:schemeClr val="bg1"/>
                          </a:solidFill>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en-GB" sz="2200" b="1" dirty="0">
                          <a:solidFill>
                            <a:schemeClr val="bg1"/>
                          </a:solidFill>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745964135"/>
                  </a:ext>
                </a:extLst>
              </a:tr>
              <a:tr h="540000">
                <a:tc>
                  <a:txBody>
                    <a:bodyPr/>
                    <a:lstStyle/>
                    <a:p>
                      <a:pPr algn="ctr"/>
                      <a:r>
                        <a:rPr lang="en-GB" sz="2200" b="1" dirty="0">
                          <a:solidFill>
                            <a:schemeClr val="bg1"/>
                          </a:solidFill>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alpha val="61176"/>
                      </a:srgbClr>
                    </a:solidFill>
                  </a:tcPr>
                </a:tc>
                <a:tc>
                  <a:txBody>
                    <a:bodyPr/>
                    <a:lstStyle/>
                    <a:p>
                      <a:pPr algn="ctr"/>
                      <a:r>
                        <a:rPr lang="en-GB" sz="2200" b="1" dirty="0">
                          <a:solidFill>
                            <a:schemeClr val="bg1"/>
                          </a:solidFill>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00"/>
                    </a:solidFill>
                  </a:tcPr>
                </a:tc>
                <a:tc>
                  <a:txBody>
                    <a:bodyPr/>
                    <a:lstStyle/>
                    <a:p>
                      <a:pPr algn="ctr"/>
                      <a:r>
                        <a:rPr lang="en-GB" sz="2200" b="1" dirty="0">
                          <a:solidFill>
                            <a:schemeClr val="bg1"/>
                          </a:solidFill>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GB" sz="2200" b="1" dirty="0">
                          <a:solidFill>
                            <a:schemeClr val="bg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C28C7">
                        <a:alpha val="69804"/>
                      </a:srgbClr>
                    </a:solidFill>
                  </a:tcPr>
                </a:tc>
                <a:tc>
                  <a:txBody>
                    <a:bodyPr/>
                    <a:lstStyle/>
                    <a:p>
                      <a:pPr algn="ctr"/>
                      <a:r>
                        <a:rPr lang="en-GB" sz="2200" b="1" dirty="0">
                          <a:solidFill>
                            <a:schemeClr val="bg1"/>
                          </a:solidFill>
                        </a:rPr>
                        <a:t>11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en-GB" sz="2200" b="1" dirty="0">
                          <a:solidFill>
                            <a:schemeClr val="bg1"/>
                          </a:solidFill>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302053164"/>
                  </a:ext>
                </a:extLst>
              </a:tr>
              <a:tr h="540000">
                <a:tc>
                  <a:txBody>
                    <a:bodyPr/>
                    <a:lstStyle/>
                    <a:p>
                      <a:pPr algn="ctr"/>
                      <a:r>
                        <a:rPr lang="en-GB" sz="2200" b="1" dirty="0">
                          <a:solidFill>
                            <a:schemeClr val="bg1"/>
                          </a:solidFill>
                        </a:rPr>
                        <a:t>13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alpha val="61176"/>
                      </a:srgbClr>
                    </a:solidFill>
                  </a:tcPr>
                </a:tc>
                <a:tc>
                  <a:txBody>
                    <a:bodyPr/>
                    <a:lstStyle/>
                    <a:p>
                      <a:pPr algn="ctr"/>
                      <a:r>
                        <a:rPr lang="en-GB" sz="2200" b="1" dirty="0">
                          <a:solidFill>
                            <a:schemeClr val="bg1"/>
                          </a:solidFill>
                        </a:rPr>
                        <a:t>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00"/>
                    </a:solidFill>
                  </a:tcPr>
                </a:tc>
                <a:tc>
                  <a:txBody>
                    <a:bodyPr/>
                    <a:lstStyle/>
                    <a:p>
                      <a:pPr algn="ctr"/>
                      <a:r>
                        <a:rPr lang="en-GB" sz="2200" b="1" dirty="0">
                          <a:solidFill>
                            <a:schemeClr val="bg1"/>
                          </a:solidFill>
                        </a:rPr>
                        <a:t>15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GB" sz="2200" b="1" dirty="0">
                          <a:solidFill>
                            <a:schemeClr val="bg1"/>
                          </a:solidFill>
                        </a:rPr>
                        <a:t>16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C28C7">
                        <a:alpha val="69804"/>
                      </a:srgbClr>
                    </a:solidFill>
                  </a:tcPr>
                </a:tc>
                <a:tc>
                  <a:txBody>
                    <a:bodyPr/>
                    <a:lstStyle/>
                    <a:p>
                      <a:pPr algn="ctr"/>
                      <a:r>
                        <a:rPr lang="en-GB" sz="2200" b="1" dirty="0">
                          <a:solidFill>
                            <a:schemeClr val="bg1"/>
                          </a:solidFill>
                        </a:rPr>
                        <a:t>17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en-GB" sz="2200" b="1" dirty="0">
                          <a:solidFill>
                            <a:schemeClr val="bg1"/>
                          </a:solidFill>
                        </a:rPr>
                        <a:t>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667385977"/>
                  </a:ext>
                </a:extLst>
              </a:tr>
              <a:tr h="540000">
                <a:tc>
                  <a:txBody>
                    <a:bodyPr/>
                    <a:lstStyle/>
                    <a:p>
                      <a:pPr algn="ctr"/>
                      <a:r>
                        <a:rPr lang="en-GB" sz="2200" b="1" dirty="0">
                          <a:solidFill>
                            <a:schemeClr val="bg1"/>
                          </a:solidFill>
                        </a:rPr>
                        <a:t>19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alpha val="61176"/>
                      </a:srgbClr>
                    </a:solidFill>
                  </a:tcPr>
                </a:tc>
                <a:tc>
                  <a:txBody>
                    <a:bodyPr/>
                    <a:lstStyle/>
                    <a:p>
                      <a:pPr algn="ctr"/>
                      <a:r>
                        <a:rPr lang="en-GB" sz="2200" b="1" dirty="0">
                          <a:solidFill>
                            <a:schemeClr val="bg1"/>
                          </a:solidFill>
                        </a:rPr>
                        <a:t>20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00"/>
                    </a:solidFill>
                  </a:tcPr>
                </a:tc>
                <a:tc>
                  <a:txBody>
                    <a:bodyPr/>
                    <a:lstStyle/>
                    <a:p>
                      <a:pPr algn="ctr"/>
                      <a:r>
                        <a:rPr lang="en-GB" sz="2200" b="1" dirty="0">
                          <a:solidFill>
                            <a:schemeClr val="bg1"/>
                          </a:solidFill>
                        </a:rPr>
                        <a:t>21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GB" sz="2200" b="1" dirty="0">
                          <a:solidFill>
                            <a:schemeClr val="bg1"/>
                          </a:solidFill>
                        </a:rPr>
                        <a:t>22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C28C7">
                        <a:alpha val="69804"/>
                      </a:srgbClr>
                    </a:solidFill>
                  </a:tcPr>
                </a:tc>
                <a:tc>
                  <a:txBody>
                    <a:bodyPr/>
                    <a:lstStyle/>
                    <a:p>
                      <a:pPr algn="ctr"/>
                      <a:r>
                        <a:rPr lang="en-GB" sz="2200" b="1" dirty="0">
                          <a:solidFill>
                            <a:schemeClr val="bg1"/>
                          </a:solidFill>
                        </a:rPr>
                        <a:t>23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en-GB" sz="2200" b="1" dirty="0">
                          <a:solidFill>
                            <a:schemeClr val="bg1"/>
                          </a:solidFill>
                        </a:rPr>
                        <a:t>24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3814358661"/>
                  </a:ext>
                </a:extLst>
              </a:tr>
              <a:tr h="324000">
                <a:tc>
                  <a:txBody>
                    <a:bodyPr/>
                    <a:lstStyle/>
                    <a:p>
                      <a:pPr algn="ctr"/>
                      <a:endParaRPr lang="en-GB"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F0000">
                        <a:alpha val="61176"/>
                      </a:srgbClr>
                    </a:solidFill>
                  </a:tcPr>
                </a:tc>
                <a:tc>
                  <a:txBody>
                    <a:bodyPr/>
                    <a:lstStyle/>
                    <a:p>
                      <a:pPr algn="ctr"/>
                      <a:endParaRPr lang="en-GB"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FCC00"/>
                    </a:solidFill>
                  </a:tcPr>
                </a:tc>
                <a:tc>
                  <a:txBody>
                    <a:bodyPr/>
                    <a:lstStyle/>
                    <a:p>
                      <a:pPr algn="ctr"/>
                      <a:endParaRPr lang="en-GB"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a:endParaRPr lang="en-GB"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EC28C7">
                        <a:alpha val="69804"/>
                      </a:srgbClr>
                    </a:solidFill>
                  </a:tcPr>
                </a:tc>
                <a:tc>
                  <a:txBody>
                    <a:bodyPr/>
                    <a:lstStyle/>
                    <a:p>
                      <a:pPr algn="ctr"/>
                      <a:endParaRPr lang="en-GB"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0070C0"/>
                    </a:solidFill>
                  </a:tcPr>
                </a:tc>
                <a:tc>
                  <a:txBody>
                    <a:bodyPr/>
                    <a:lstStyle/>
                    <a:p>
                      <a:pPr algn="ctr"/>
                      <a:endParaRPr lang="en-GB"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F9900"/>
                    </a:solidFill>
                  </a:tcPr>
                </a:tc>
                <a:extLst>
                  <a:ext uri="{0D108BD9-81ED-4DB2-BD59-A6C34878D82A}">
                    <a16:rowId xmlns:a16="http://schemas.microsoft.com/office/drawing/2014/main" val="742003380"/>
                  </a:ext>
                </a:extLst>
              </a:tr>
            </a:tbl>
          </a:graphicData>
        </a:graphic>
      </p:graphicFrame>
      <p:graphicFrame>
        <p:nvGraphicFramePr>
          <p:cNvPr id="4" name="Table 3">
            <a:extLst>
              <a:ext uri="{FF2B5EF4-FFF2-40B4-BE49-F238E27FC236}">
                <a16:creationId xmlns:a16="http://schemas.microsoft.com/office/drawing/2014/main" id="{ADBC5A3A-5748-C826-801B-F74A2B674BD1}"/>
              </a:ext>
            </a:extLst>
          </p:cNvPr>
          <p:cNvGraphicFramePr>
            <a:graphicFrameLocks noGrp="1"/>
          </p:cNvGraphicFramePr>
          <p:nvPr>
            <p:extLst>
              <p:ext uri="{D42A27DB-BD31-4B8C-83A1-F6EECF244321}">
                <p14:modId xmlns:p14="http://schemas.microsoft.com/office/powerpoint/2010/main" val="356063564"/>
              </p:ext>
            </p:extLst>
          </p:nvPr>
        </p:nvGraphicFramePr>
        <p:xfrm>
          <a:off x="6477680" y="4730157"/>
          <a:ext cx="2700000" cy="1848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644490111"/>
                    </a:ext>
                  </a:extLst>
                </a:gridCol>
                <a:gridCol w="540000">
                  <a:extLst>
                    <a:ext uri="{9D8B030D-6E8A-4147-A177-3AD203B41FA5}">
                      <a16:colId xmlns:a16="http://schemas.microsoft.com/office/drawing/2014/main" val="3662921871"/>
                    </a:ext>
                  </a:extLst>
                </a:gridCol>
                <a:gridCol w="540000">
                  <a:extLst>
                    <a:ext uri="{9D8B030D-6E8A-4147-A177-3AD203B41FA5}">
                      <a16:colId xmlns:a16="http://schemas.microsoft.com/office/drawing/2014/main" val="1119003237"/>
                    </a:ext>
                  </a:extLst>
                </a:gridCol>
                <a:gridCol w="540000">
                  <a:extLst>
                    <a:ext uri="{9D8B030D-6E8A-4147-A177-3AD203B41FA5}">
                      <a16:colId xmlns:a16="http://schemas.microsoft.com/office/drawing/2014/main" val="2047081478"/>
                    </a:ext>
                  </a:extLst>
                </a:gridCol>
                <a:gridCol w="540000">
                  <a:extLst>
                    <a:ext uri="{9D8B030D-6E8A-4147-A177-3AD203B41FA5}">
                      <a16:colId xmlns:a16="http://schemas.microsoft.com/office/drawing/2014/main" val="144274806"/>
                    </a:ext>
                  </a:extLst>
                </a:gridCol>
              </a:tblGrid>
              <a:tr h="540000">
                <a:tc>
                  <a:txBody>
                    <a:bodyPr/>
                    <a:lstStyle/>
                    <a:p>
                      <a:pPr algn="ctr"/>
                      <a:r>
                        <a:rPr lang="en-GB" sz="2200" b="1" dirty="0">
                          <a:solidFill>
                            <a:schemeClr val="bg1"/>
                          </a:solidFill>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6363"/>
                    </a:solidFill>
                  </a:tcPr>
                </a:tc>
                <a:tc>
                  <a:txBody>
                    <a:bodyPr/>
                    <a:lstStyle/>
                    <a:p>
                      <a:pPr algn="ctr"/>
                      <a:r>
                        <a:rPr lang="en-GB" sz="2200" b="1" dirty="0">
                          <a:solidFill>
                            <a:schemeClr val="bg1"/>
                          </a:solidFill>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00"/>
                    </a:solidFill>
                  </a:tcPr>
                </a:tc>
                <a:tc>
                  <a:txBody>
                    <a:bodyPr/>
                    <a:lstStyle/>
                    <a:p>
                      <a:pPr algn="ctr"/>
                      <a:r>
                        <a:rPr lang="en-GB" sz="2200" b="1" dirty="0">
                          <a:solidFill>
                            <a:schemeClr val="bg1"/>
                          </a:solidFill>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GB" sz="2200" b="1" dirty="0">
                          <a:solidFill>
                            <a:schemeClr val="bg1"/>
                          </a:solidFill>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69D8"/>
                    </a:solidFill>
                  </a:tcPr>
                </a:tc>
                <a:tc>
                  <a:txBody>
                    <a:bodyPr/>
                    <a:lstStyle/>
                    <a:p>
                      <a:pPr algn="ctr"/>
                      <a:r>
                        <a:rPr lang="en-GB" sz="2200" b="1" dirty="0">
                          <a:solidFill>
                            <a:schemeClr val="bg1"/>
                          </a:solidFill>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745964135"/>
                  </a:ext>
                </a:extLst>
              </a:tr>
              <a:tr h="540000">
                <a:tc>
                  <a:txBody>
                    <a:bodyPr/>
                    <a:lstStyle/>
                    <a:p>
                      <a:pPr algn="ctr"/>
                      <a:r>
                        <a:rPr lang="en-GB" sz="2200" b="1" dirty="0">
                          <a:solidFill>
                            <a:schemeClr val="bg1"/>
                          </a:solidFill>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6363"/>
                    </a:solidFill>
                  </a:tcPr>
                </a:tc>
                <a:tc>
                  <a:txBody>
                    <a:bodyPr/>
                    <a:lstStyle/>
                    <a:p>
                      <a:pPr algn="ctr"/>
                      <a:r>
                        <a:rPr lang="en-GB" sz="2200" b="1" dirty="0">
                          <a:solidFill>
                            <a:schemeClr val="bg1"/>
                          </a:solidFill>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00"/>
                    </a:solidFill>
                  </a:tcPr>
                </a:tc>
                <a:tc>
                  <a:txBody>
                    <a:bodyPr/>
                    <a:lstStyle/>
                    <a:p>
                      <a:pPr algn="ctr"/>
                      <a:r>
                        <a:rPr lang="en-GB" sz="2200" b="1" dirty="0">
                          <a:solidFill>
                            <a:schemeClr val="bg1"/>
                          </a:solidFill>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GB" sz="2200" b="1" dirty="0">
                          <a:solidFill>
                            <a:schemeClr val="bg1"/>
                          </a:solidFill>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69D8"/>
                    </a:solidFill>
                  </a:tcPr>
                </a:tc>
                <a:tc>
                  <a:txBody>
                    <a:bodyPr/>
                    <a:lstStyle/>
                    <a:p>
                      <a:pPr algn="ctr"/>
                      <a:r>
                        <a:rPr lang="en-GB" sz="2200" b="1" dirty="0">
                          <a:solidFill>
                            <a:schemeClr val="bg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2053164"/>
                  </a:ext>
                </a:extLst>
              </a:tr>
              <a:tr h="540000">
                <a:tc>
                  <a:txBody>
                    <a:bodyPr/>
                    <a:lstStyle/>
                    <a:p>
                      <a:pPr algn="ctr"/>
                      <a:r>
                        <a:rPr lang="en-GB" sz="2200" b="1" dirty="0">
                          <a:solidFill>
                            <a:schemeClr val="bg1"/>
                          </a:solidFill>
                        </a:rPr>
                        <a:t>11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6363"/>
                    </a:solidFill>
                  </a:tcPr>
                </a:tc>
                <a:tc>
                  <a:txBody>
                    <a:bodyPr/>
                    <a:lstStyle/>
                    <a:p>
                      <a:pPr algn="ctr"/>
                      <a:r>
                        <a:rPr lang="en-GB" sz="2200" b="1" dirty="0">
                          <a:solidFill>
                            <a:schemeClr val="bg1"/>
                          </a:solidFill>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00"/>
                    </a:solidFill>
                  </a:tcPr>
                </a:tc>
                <a:tc>
                  <a:txBody>
                    <a:bodyPr/>
                    <a:lstStyle/>
                    <a:p>
                      <a:pPr algn="ctr"/>
                      <a:r>
                        <a:rPr lang="en-GB" sz="2200" b="1" dirty="0">
                          <a:solidFill>
                            <a:schemeClr val="bg1"/>
                          </a:solidFill>
                        </a:rPr>
                        <a:t>13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GB" sz="2200" b="1" dirty="0">
                          <a:solidFill>
                            <a:schemeClr val="bg1"/>
                          </a:solidFill>
                        </a:rPr>
                        <a:t>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69D8"/>
                    </a:solidFill>
                  </a:tcPr>
                </a:tc>
                <a:tc>
                  <a:txBody>
                    <a:bodyPr/>
                    <a:lstStyle/>
                    <a:p>
                      <a:pPr algn="ctr"/>
                      <a:r>
                        <a:rPr lang="en-GB" sz="2200" b="1" dirty="0">
                          <a:solidFill>
                            <a:schemeClr val="bg1"/>
                          </a:solidFill>
                        </a:rPr>
                        <a:t>15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667385977"/>
                  </a:ext>
                </a:extLst>
              </a:tr>
              <a:tr h="216000">
                <a:tc>
                  <a:txBody>
                    <a:bodyPr/>
                    <a:lstStyle/>
                    <a:p>
                      <a:pPr algn="ctr"/>
                      <a:endParaRPr lang="en-GB" sz="900" b="1"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F6363"/>
                    </a:solidFill>
                  </a:tcPr>
                </a:tc>
                <a:tc>
                  <a:txBody>
                    <a:bodyPr/>
                    <a:lstStyle/>
                    <a:p>
                      <a:pPr algn="ctr"/>
                      <a:endParaRPr lang="en-GB" sz="900" b="1"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FCC00"/>
                    </a:solidFill>
                  </a:tcPr>
                </a:tc>
                <a:tc>
                  <a:txBody>
                    <a:bodyPr/>
                    <a:lstStyle/>
                    <a:p>
                      <a:pPr algn="ctr"/>
                      <a:endParaRPr lang="en-GB" sz="900" b="1"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a:endParaRPr lang="en-GB" sz="900" b="1"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269D8"/>
                    </a:solidFill>
                  </a:tcPr>
                </a:tc>
                <a:tc>
                  <a:txBody>
                    <a:bodyPr/>
                    <a:lstStyle/>
                    <a:p>
                      <a:pPr algn="ctr"/>
                      <a:endParaRPr lang="en-GB" sz="900" b="1"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0070C0"/>
                    </a:solidFill>
                  </a:tcPr>
                </a:tc>
                <a:extLst>
                  <a:ext uri="{0D108BD9-81ED-4DB2-BD59-A6C34878D82A}">
                    <a16:rowId xmlns:a16="http://schemas.microsoft.com/office/drawing/2014/main" val="742003380"/>
                  </a:ext>
                </a:extLst>
              </a:tr>
            </a:tbl>
          </a:graphicData>
        </a:graphic>
      </p:graphicFrame>
    </p:spTree>
    <p:extLst>
      <p:ext uri="{BB962C8B-B14F-4D97-AF65-F5344CB8AC3E}">
        <p14:creationId xmlns:p14="http://schemas.microsoft.com/office/powerpoint/2010/main" val="342585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19: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18701545"/>
              </p:ext>
            </p:extLst>
          </p:nvPr>
        </p:nvGraphicFramePr>
        <p:xfrm>
          <a:off x="267128" y="764704"/>
          <a:ext cx="11766038" cy="5938920"/>
        </p:xfrm>
        <a:graphic>
          <a:graphicData uri="http://schemas.openxmlformats.org/drawingml/2006/table">
            <a:tbl>
              <a:tblPr firstRow="1" bandRow="1">
                <a:tableStyleId>{5940675A-B579-460E-94D1-54222C63F5DA}</a:tableStyleId>
              </a:tblPr>
              <a:tblGrid>
                <a:gridCol w="5188275">
                  <a:extLst>
                    <a:ext uri="{9D8B030D-6E8A-4147-A177-3AD203B41FA5}">
                      <a16:colId xmlns:a16="http://schemas.microsoft.com/office/drawing/2014/main" val="695237181"/>
                    </a:ext>
                  </a:extLst>
                </a:gridCol>
                <a:gridCol w="657776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650404">
                <a:tc>
                  <a:txBody>
                    <a:bodyPr/>
                    <a:lstStyle/>
                    <a:p>
                      <a:r>
                        <a:rPr lang="en-GB" sz="1600" b="1" i="0" u="none" dirty="0"/>
                        <a:t>Support</a:t>
                      </a:r>
                    </a:p>
                    <a:p>
                      <a:pPr lvl="0">
                        <a:spcAft>
                          <a:spcPts val="600"/>
                        </a:spcAft>
                        <a:buNone/>
                      </a:pPr>
                      <a:r>
                        <a:rPr lang="en-GB" sz="1600" b="0" i="0" u="none" dirty="0"/>
                        <a:t>Provide the rectangular grid for students to continue writing the numbers down the page. Once the pattern of numbers has been written, discuss what they notice about sequence of numbers in each of the columns. </a:t>
                      </a:r>
                      <a:endParaRPr lang="en-GB" sz="1600" i="0" u="none" dirty="0"/>
                    </a:p>
                    <a:p>
                      <a:r>
                        <a:rPr lang="en-GB" sz="1600" b="1" i="0" u="none" dirty="0"/>
                        <a:t>Challenge</a:t>
                      </a:r>
                    </a:p>
                    <a:p>
                      <a:pPr>
                        <a:spcAft>
                          <a:spcPts val="600"/>
                        </a:spcAft>
                      </a:pPr>
                      <a:r>
                        <a:rPr lang="en-GB" sz="1600" u="none" dirty="0"/>
                        <a:t>This Checkpoint uses a grid of width six. The activity could be extended to widths larger than twelve, so students are reasoning with less familiar multiples.</a:t>
                      </a:r>
                    </a:p>
                    <a:p>
                      <a:r>
                        <a:rPr lang="en-GB" sz="1600" b="1" i="0" u="none" dirty="0"/>
                        <a:t>Representations</a:t>
                      </a:r>
                    </a:p>
                    <a:p>
                      <a:pPr lvl="0">
                        <a:buNone/>
                      </a:pPr>
                      <a:r>
                        <a:rPr lang="en-GB" sz="1600" b="0" i="0" u="none" dirty="0"/>
                        <a:t>This representation extends from the hundred grid, but also links to work on arrays and area. The 18 shown in the bottom right is the third multiple of six and the area of the rectangle shown as three rows </a:t>
                      </a:r>
                    </a:p>
                    <a:p>
                      <a:pPr lvl="0">
                        <a:buNone/>
                      </a:pPr>
                      <a:r>
                        <a:rPr lang="en-GB" sz="1600" b="0" i="0" u="none" dirty="0"/>
                        <a:t>of six:</a:t>
                      </a:r>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Asses whether students can work with multiples that cannot be found efficiently by counting on. The number 119 assesses whether students recognise this as a near multiple of six and understand why this is useful in this context.</a:t>
                      </a:r>
                      <a:endParaRPr lang="en-US" dirty="0"/>
                    </a:p>
                    <a:p>
                      <a:pPr marL="0" marR="0" lvl="0" indent="0" algn="l">
                        <a:lnSpc>
                          <a:spcPct val="100000"/>
                        </a:lnSpc>
                        <a:spcBef>
                          <a:spcPts val="0"/>
                        </a:spcBef>
                        <a:spcAft>
                          <a:spcPts val="600"/>
                        </a:spcAft>
                        <a:buClrTx/>
                        <a:buSzTx/>
                        <a:buFont typeface="Arial" panose="020B0604020202020204" pitchFamily="34" charset="0"/>
                        <a:buNone/>
                      </a:pPr>
                      <a:r>
                        <a:rPr lang="en-GB" sz="1600" dirty="0"/>
                        <a:t>As with Checkpoint 17, part b explores definitions that are true for most but not all values in the sequence. Do students understand why this is not a helpful way to describe these numbers, and can they suggest a better way?</a:t>
                      </a:r>
                    </a:p>
                    <a:p>
                      <a:pPr marL="0" marR="0" lvl="0" indent="0" algn="l">
                        <a:lnSpc>
                          <a:spcPct val="100000"/>
                        </a:lnSpc>
                        <a:spcBef>
                          <a:spcPts val="0"/>
                        </a:spcBef>
                        <a:spcAft>
                          <a:spcPts val="600"/>
                        </a:spcAft>
                        <a:buClrTx/>
                        <a:buSzTx/>
                        <a:buFont typeface="Arial" panose="020B0604020202020204" pitchFamily="34" charset="0"/>
                        <a:buNone/>
                      </a:pPr>
                      <a:r>
                        <a:rPr lang="en-GB" sz="1600" dirty="0"/>
                        <a:t>When describing the second (yellow) column, students may apply the model used to describe the first (red) column in part b. However, they may use different descriptions such as, They are all odd’. Discuss why that is not a sufficient description: while it is true, that definition would also include a lot of numbers that are </a:t>
                      </a:r>
                      <a:r>
                        <a:rPr lang="en-GB" sz="1600" b="1" i="0" dirty="0"/>
                        <a:t>not </a:t>
                      </a:r>
                      <a:r>
                        <a:rPr lang="en-GB" sz="1600" i="0" dirty="0"/>
                        <a:t>in that column.</a:t>
                      </a:r>
                      <a:r>
                        <a:rPr lang="en-GB" sz="1600" dirty="0"/>
                        <a:t> If students do describe them as odd numbers, also check they can generalise using the rule that adding an even number to an odd number results in another odd number.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When considering the 100th row, listen for students’ strategies. Do they find 600 first and then adjust to find the preceding numbers?</a:t>
                      </a: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Checkpoints </a:t>
                      </a:r>
                      <a:r>
                        <a:rPr lang="en-GB" sz="1600" b="0" dirty="0">
                          <a:hlinkClick r:id="rId3" action="ppaction://hlinksldjump"/>
                        </a:rPr>
                        <a:t>18</a:t>
                      </a:r>
                      <a:r>
                        <a:rPr lang="en-GB" sz="1600" b="0" dirty="0"/>
                        <a:t> and </a:t>
                      </a:r>
                      <a:r>
                        <a:rPr lang="en-GB" sz="1600" b="0" dirty="0">
                          <a:hlinkClick r:id="rId4" action="ppaction://hlinksldjump"/>
                        </a:rPr>
                        <a:t>20</a:t>
                      </a:r>
                      <a:r>
                        <a:rPr lang="en-GB" sz="1600" b="0" dirty="0"/>
                        <a:t>, as well as Additional activity </a:t>
                      </a:r>
                      <a:r>
                        <a:rPr lang="en-GB" sz="1600" b="0" dirty="0">
                          <a:hlinkClick r:id="rId5" action="ppaction://hlinksldjump"/>
                        </a:rPr>
                        <a:t>I</a:t>
                      </a:r>
                      <a:r>
                        <a:rPr lang="en-GB" sz="1600" b="0" dirty="0"/>
                        <a:t>, explore the roots of the </a:t>
                      </a:r>
                      <a:r>
                        <a:rPr lang="en-GB" sz="1600" b="0" i="1" dirty="0"/>
                        <a:t>n</a:t>
                      </a:r>
                      <a:r>
                        <a:rPr lang="en-GB" sz="1600" b="0" i="0" dirty="0"/>
                        <a:t>th term using</a:t>
                      </a:r>
                      <a:r>
                        <a:rPr lang="en-GB" sz="1600" b="0" i="1" dirty="0"/>
                        <a:t> </a:t>
                      </a:r>
                      <a:r>
                        <a:rPr lang="en-GB" sz="1600" b="0" i="0" dirty="0"/>
                        <a:t>a</a:t>
                      </a:r>
                      <a:r>
                        <a:rPr lang="en-GB" sz="1600" b="0" dirty="0"/>
                        <a:t> similar representation.</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pic>
        <p:nvPicPr>
          <p:cNvPr id="6" name="Picture 5">
            <a:extLst>
              <a:ext uri="{FF2B5EF4-FFF2-40B4-BE49-F238E27FC236}">
                <a16:creationId xmlns:a16="http://schemas.microsoft.com/office/drawing/2014/main" id="{6AC1C8A5-0137-AC6E-C353-51D5F18B93C5}"/>
              </a:ext>
            </a:extLst>
          </p:cNvPr>
          <p:cNvPicPr>
            <a:picLocks noChangeAspect="1"/>
          </p:cNvPicPr>
          <p:nvPr/>
        </p:nvPicPr>
        <p:blipFill>
          <a:blip r:embed="rId6"/>
          <a:stretch>
            <a:fillRect/>
          </a:stretch>
        </p:blipFill>
        <p:spPr>
          <a:xfrm>
            <a:off x="992363" y="4804338"/>
            <a:ext cx="1804460" cy="910662"/>
          </a:xfrm>
          <a:prstGeom prst="rect">
            <a:avLst/>
          </a:prstGeom>
        </p:spPr>
      </p:pic>
    </p:spTree>
    <p:extLst>
      <p:ext uri="{BB962C8B-B14F-4D97-AF65-F5344CB8AC3E}">
        <p14:creationId xmlns:p14="http://schemas.microsoft.com/office/powerpoint/2010/main" val="417002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1EEAB8-A197-49FD-98CC-835463187F7D}"/>
              </a:ext>
            </a:extLst>
          </p:cNvPr>
          <p:cNvSpPr>
            <a:spLocks noGrp="1"/>
          </p:cNvSpPr>
          <p:nvPr>
            <p:ph type="body" sz="quarter" idx="11"/>
          </p:nvPr>
        </p:nvSpPr>
        <p:spPr/>
        <p:txBody>
          <a:bodyPr/>
          <a:lstStyle/>
          <a:p>
            <a:r>
              <a:rPr lang="en-US" sz="2400" dirty="0"/>
              <a:t>Checkpoint </a:t>
            </a:r>
            <a:r>
              <a:rPr lang="en-US" dirty="0"/>
              <a:t>20</a:t>
            </a:r>
            <a:r>
              <a:rPr lang="en-US" sz="2400" dirty="0"/>
              <a:t>: </a:t>
            </a:r>
            <a:r>
              <a:rPr lang="en-US" dirty="0"/>
              <a:t>Four</a:t>
            </a:r>
            <a:r>
              <a:rPr lang="en-US" sz="2400" dirty="0"/>
              <a:t> columns </a:t>
            </a:r>
            <a:endParaRPr lang="en-GB" dirty="0"/>
          </a:p>
        </p:txBody>
      </p:sp>
      <p:sp>
        <p:nvSpPr>
          <p:cNvPr id="11" name="Action Button: Help 10">
            <a:hlinkClick r:id="" action="ppaction://noaction" highlightClick="1"/>
            <a:extLst>
              <a:ext uri="{FF2B5EF4-FFF2-40B4-BE49-F238E27FC236}">
                <a16:creationId xmlns:a16="http://schemas.microsoft.com/office/drawing/2014/main" id="{2FC27E77-9687-43D4-8093-B216E42FB007}"/>
              </a:ext>
            </a:extLst>
          </p:cNvPr>
          <p:cNvSpPr/>
          <p:nvPr/>
        </p:nvSpPr>
        <p:spPr>
          <a:xfrm>
            <a:off x="411303" y="554422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6A8FA4-989E-4426-BBED-3ED956C45A8B}"/>
              </a:ext>
            </a:extLst>
          </p:cNvPr>
          <p:cNvSpPr txBox="1"/>
          <p:nvPr/>
        </p:nvSpPr>
        <p:spPr>
          <a:xfrm>
            <a:off x="1470761" y="5544222"/>
            <a:ext cx="6518996" cy="769441"/>
          </a:xfrm>
          <a:prstGeom prst="rect">
            <a:avLst/>
          </a:prstGeom>
          <a:noFill/>
        </p:spPr>
        <p:txBody>
          <a:bodyPr wrap="square" rtlCol="0">
            <a:spAutoFit/>
          </a:bodyPr>
          <a:lstStyle/>
          <a:p>
            <a:pPr>
              <a:buNone/>
            </a:pPr>
            <a:r>
              <a:rPr lang="en-GB" sz="2200" dirty="0"/>
              <a:t>Describe the numbers shaded purple in the third column. Is there more than one way to do this?</a:t>
            </a:r>
            <a:endParaRPr lang="en-US" sz="2200" dirty="0">
              <a:cs typeface="Arial" panose="020B0604020202020204" pitchFamily="34" charset="0"/>
            </a:endParaRPr>
          </a:p>
        </p:txBody>
      </p:sp>
      <p:sp>
        <p:nvSpPr>
          <p:cNvPr id="7" name="Text Placeholder 6">
            <a:extLst>
              <a:ext uri="{FF2B5EF4-FFF2-40B4-BE49-F238E27FC236}">
                <a16:creationId xmlns:a16="http://schemas.microsoft.com/office/drawing/2014/main" id="{95154A4D-50D6-4AE0-BBA1-D1997097FB9E}"/>
              </a:ext>
            </a:extLst>
          </p:cNvPr>
          <p:cNvSpPr>
            <a:spLocks noGrp="1"/>
          </p:cNvSpPr>
          <p:nvPr>
            <p:ph type="body" sz="quarter" idx="10"/>
          </p:nvPr>
        </p:nvSpPr>
        <p:spPr>
          <a:xfrm>
            <a:off x="2199541" y="1266120"/>
            <a:ext cx="9555458" cy="4271389"/>
          </a:xfrm>
        </p:spPr>
        <p:txBody>
          <a:bodyPr vert="horz" lIns="91440" tIns="45720" rIns="91440" bIns="45720" rtlCol="0" anchor="t">
            <a:normAutofit/>
          </a:bodyPr>
          <a:lstStyle/>
          <a:p>
            <a:r>
              <a:rPr lang="en-GB" sz="2200" dirty="0">
                <a:latin typeface="Arial"/>
                <a:cs typeface="Arial"/>
              </a:rPr>
              <a:t>This array contains the numbers 1–40 in order but most of them are hidden.</a:t>
            </a:r>
          </a:p>
          <a:p>
            <a:pPr marL="514350" indent="-514350">
              <a:buFont typeface="+mj-lt"/>
              <a:buAutoNum type="alphaLcParenR"/>
            </a:pPr>
            <a:r>
              <a:rPr lang="en-GB" sz="2200" dirty="0">
                <a:latin typeface="Arial"/>
                <a:cs typeface="Arial"/>
              </a:rPr>
              <a:t>What do you notice about the numbers shaded yellow in the fourth column?</a:t>
            </a:r>
          </a:p>
          <a:p>
            <a:pPr marL="514350" indent="-514350">
              <a:buFont typeface="+mj-lt"/>
              <a:buAutoNum type="alphaLcParenR"/>
            </a:pPr>
            <a:r>
              <a:rPr lang="en-GB" sz="2200" dirty="0">
                <a:latin typeface="Arial"/>
                <a:cs typeface="Arial"/>
              </a:rPr>
              <a:t>Becky says, ‘The numbers shaded red in the second column are all in the 2 times table.’ Is this a good way to describe them? </a:t>
            </a:r>
            <a:endParaRPr lang="en-GB" sz="2200" dirty="0"/>
          </a:p>
          <a:p>
            <a:pPr marL="514350" indent="-514350">
              <a:buFont typeface="+mj-lt"/>
              <a:buAutoNum type="alphaLcParenR"/>
            </a:pPr>
            <a:r>
              <a:rPr lang="en-GB" sz="2200" dirty="0">
                <a:latin typeface="Arial"/>
                <a:cs typeface="Arial"/>
              </a:rPr>
              <a:t>Nic says, ‘The numbers shaded blue in the first column are all one more than a multiple of 4.’ Is this a good way to describe them?</a:t>
            </a:r>
          </a:p>
          <a:p>
            <a:pPr marL="514350" indent="-514350">
              <a:buFont typeface="+mj-lt"/>
              <a:buAutoNum type="alphaLcParenR"/>
            </a:pPr>
            <a:r>
              <a:rPr lang="en-GB" sz="2200" dirty="0">
                <a:latin typeface="Arial"/>
                <a:cs typeface="Arial"/>
              </a:rPr>
              <a:t>Rachel says, ‘The numbers shaded blue in the first column are all 3 less than a multiple of 4.’ Is this a good way to describe them?</a:t>
            </a:r>
          </a:p>
          <a:p>
            <a:pPr marL="514350" indent="-514350">
              <a:buFont typeface="+mj-lt"/>
              <a:buAutoNum type="alphaLcParenR"/>
            </a:pPr>
            <a:r>
              <a:rPr lang="en-GB" sz="2200" dirty="0">
                <a:latin typeface="Arial"/>
                <a:cs typeface="Arial"/>
              </a:rPr>
              <a:t>Richard says, ‘The numbers shaded blue in the first column are all 5 more than a multiple of 4.’ Is this a good way to describe them?</a:t>
            </a:r>
          </a:p>
        </p:txBody>
      </p:sp>
      <p:graphicFrame>
        <p:nvGraphicFramePr>
          <p:cNvPr id="2" name="Table 3">
            <a:extLst>
              <a:ext uri="{FF2B5EF4-FFF2-40B4-BE49-F238E27FC236}">
                <a16:creationId xmlns:a16="http://schemas.microsoft.com/office/drawing/2014/main" id="{05D40C5E-9054-90C4-6F4F-D9C77DB98AC8}"/>
              </a:ext>
            </a:extLst>
          </p:cNvPr>
          <p:cNvGraphicFramePr>
            <a:graphicFrameLocks noGrp="1"/>
          </p:cNvGraphicFramePr>
          <p:nvPr>
            <p:extLst>
              <p:ext uri="{D42A27DB-BD31-4B8C-83A1-F6EECF244321}">
                <p14:modId xmlns:p14="http://schemas.microsoft.com/office/powerpoint/2010/main" val="339007676"/>
              </p:ext>
            </p:extLst>
          </p:nvPr>
        </p:nvGraphicFramePr>
        <p:xfrm>
          <a:off x="324726" y="1264561"/>
          <a:ext cx="1728000" cy="3888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603411218"/>
                    </a:ext>
                  </a:extLst>
                </a:gridCol>
                <a:gridCol w="432000">
                  <a:extLst>
                    <a:ext uri="{9D8B030D-6E8A-4147-A177-3AD203B41FA5}">
                      <a16:colId xmlns:a16="http://schemas.microsoft.com/office/drawing/2014/main" val="3497351842"/>
                    </a:ext>
                  </a:extLst>
                </a:gridCol>
                <a:gridCol w="432000">
                  <a:extLst>
                    <a:ext uri="{9D8B030D-6E8A-4147-A177-3AD203B41FA5}">
                      <a16:colId xmlns:a16="http://schemas.microsoft.com/office/drawing/2014/main" val="415929793"/>
                    </a:ext>
                  </a:extLst>
                </a:gridCol>
                <a:gridCol w="432000">
                  <a:extLst>
                    <a:ext uri="{9D8B030D-6E8A-4147-A177-3AD203B41FA5}">
                      <a16:colId xmlns:a16="http://schemas.microsoft.com/office/drawing/2014/main" val="4052202152"/>
                    </a:ext>
                  </a:extLst>
                </a:gridCol>
              </a:tblGrid>
              <a:tr h="432000">
                <a:tc>
                  <a:txBody>
                    <a:bodyPr/>
                    <a:lstStyle/>
                    <a:p>
                      <a:pPr algn="ctr"/>
                      <a:r>
                        <a:rPr lang="en-GB" sz="2200" b="1" dirty="0">
                          <a:solidFill>
                            <a:srgbClr val="585858"/>
                          </a:solidFill>
                        </a:rPr>
                        <a:t>1</a:t>
                      </a:r>
                    </a:p>
                  </a:txBody>
                  <a:tcPr anchor="ctr"/>
                </a:tc>
                <a:tc>
                  <a:txBody>
                    <a:bodyPr/>
                    <a:lstStyle/>
                    <a:p>
                      <a:pPr algn="ctr"/>
                      <a:r>
                        <a:rPr lang="en-GB" sz="2200" b="1" dirty="0">
                          <a:solidFill>
                            <a:srgbClr val="585858"/>
                          </a:solidFill>
                        </a:rPr>
                        <a:t>2</a:t>
                      </a:r>
                    </a:p>
                  </a:txBody>
                  <a:tcPr anchor="ctr">
                    <a:solidFill>
                      <a:srgbClr val="FF0000">
                        <a:alpha val="67843"/>
                      </a:srgbClr>
                    </a:solidFill>
                  </a:tcPr>
                </a:tc>
                <a:tc>
                  <a:txBody>
                    <a:bodyPr/>
                    <a:lstStyle/>
                    <a:p>
                      <a:pPr algn="ctr"/>
                      <a:endParaRPr lang="en-GB" sz="2200" b="1" dirty="0">
                        <a:solidFill>
                          <a:srgbClr val="585858"/>
                        </a:solidFill>
                      </a:endParaRPr>
                    </a:p>
                  </a:txBody>
                  <a:tcPr anchor="ct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091476379"/>
                  </a:ext>
                </a:extLst>
              </a:tr>
              <a:tr h="432000">
                <a:tc>
                  <a:txBody>
                    <a:bodyPr/>
                    <a:lstStyle/>
                    <a:p>
                      <a:pPr algn="ctr"/>
                      <a:endParaRPr lang="en-GB" sz="2200" b="1" dirty="0">
                        <a:solidFill>
                          <a:srgbClr val="585858"/>
                        </a:solidFill>
                      </a:endParaRPr>
                    </a:p>
                  </a:txBody>
                  <a:tcPr anchor="ctr">
                    <a:solidFill>
                      <a:srgbClr val="0070C0">
                        <a:alpha val="78824"/>
                      </a:srgb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4004021067"/>
                  </a:ext>
                </a:extLst>
              </a:tr>
              <a:tr h="432000">
                <a:tc>
                  <a:txBody>
                    <a:bodyPr/>
                    <a:lstStyle/>
                    <a:p>
                      <a:pPr algn="ctr"/>
                      <a:endParaRPr lang="en-GB" sz="2200" b="1" dirty="0">
                        <a:solidFill>
                          <a:srgbClr val="585858"/>
                        </a:solidFill>
                      </a:endParaRPr>
                    </a:p>
                  </a:txBody>
                  <a:tcPr anchor="ctr">
                    <a:solidFill>
                      <a:srgbClr val="0070C0">
                        <a:alpha val="78824"/>
                      </a:srgb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rgbClr val="9900CC">
                        <a:alpha val="70980"/>
                      </a:srgbClr>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11330272"/>
                  </a:ext>
                </a:extLst>
              </a:tr>
              <a:tr h="432000">
                <a:tc>
                  <a:txBody>
                    <a:bodyPr/>
                    <a:lstStyle/>
                    <a:p>
                      <a:pPr algn="ctr"/>
                      <a:endParaRPr lang="en-GB" sz="2200" b="1" dirty="0">
                        <a:solidFill>
                          <a:srgbClr val="585858"/>
                        </a:solidFill>
                      </a:endParaRPr>
                    </a:p>
                  </a:txBody>
                  <a:tcPr anchor="ctr">
                    <a:solidFill>
                      <a:srgbClr val="0070C0">
                        <a:alpha val="78824"/>
                      </a:srgb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rgbClr val="9900CC">
                        <a:alpha val="70980"/>
                      </a:srgbClr>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871679327"/>
                  </a:ext>
                </a:extLst>
              </a:tr>
              <a:tr h="432000">
                <a:tc>
                  <a:txBody>
                    <a:bodyPr/>
                    <a:lstStyle/>
                    <a:p>
                      <a:pPr algn="ctr"/>
                      <a:endParaRPr lang="en-GB" sz="2200" b="1" dirty="0">
                        <a:solidFill>
                          <a:srgbClr val="585858"/>
                        </a:solidFill>
                      </a:endParaRPr>
                    </a:p>
                  </a:txBody>
                  <a:tcPr anchor="ctr">
                    <a:solidFill>
                      <a:srgbClr val="0070C0">
                        <a:alpha val="78824"/>
                      </a:srgb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rgbClr val="9900CC">
                        <a:alpha val="70980"/>
                      </a:srgbClr>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1902157246"/>
                  </a:ext>
                </a:extLst>
              </a:tr>
              <a:tr h="432000">
                <a:tc>
                  <a:txBody>
                    <a:bodyPr/>
                    <a:lstStyle/>
                    <a:p>
                      <a:pPr algn="ctr"/>
                      <a:endParaRPr lang="en-GB" sz="2200" b="1" dirty="0">
                        <a:solidFill>
                          <a:srgbClr val="585858"/>
                        </a:solidFill>
                      </a:endParaRPr>
                    </a:p>
                  </a:txBody>
                  <a:tcPr anchor="ctr">
                    <a:solidFill>
                      <a:srgbClr val="0070C0">
                        <a:alpha val="78824"/>
                      </a:srgb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rgbClr val="9900CC">
                        <a:alpha val="70980"/>
                      </a:srgbClr>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1833052656"/>
                  </a:ext>
                </a:extLst>
              </a:tr>
              <a:tr h="432000">
                <a:tc>
                  <a:txBody>
                    <a:bodyPr/>
                    <a:lstStyle/>
                    <a:p>
                      <a:pPr algn="ctr"/>
                      <a:endParaRPr lang="en-GB" sz="2200" b="1" dirty="0">
                        <a:solidFill>
                          <a:srgbClr val="585858"/>
                        </a:solidFill>
                      </a:endParaRPr>
                    </a:p>
                  </a:txBody>
                  <a:tcPr anchor="ctr">
                    <a:solidFill>
                      <a:srgbClr val="0070C0">
                        <a:alpha val="78824"/>
                      </a:srgb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rgbClr val="9900CC">
                        <a:alpha val="70980"/>
                      </a:srgbClr>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1332497194"/>
                  </a:ext>
                </a:extLst>
              </a:tr>
              <a:tr h="432000">
                <a:tc>
                  <a:txBody>
                    <a:bodyPr/>
                    <a:lstStyle/>
                    <a:p>
                      <a:pPr algn="ctr"/>
                      <a:endParaRPr lang="en-GB" sz="2200" b="1" dirty="0">
                        <a:solidFill>
                          <a:srgbClr val="585858"/>
                        </a:solidFill>
                      </a:endParaRPr>
                    </a:p>
                  </a:txBody>
                  <a:tcPr anchor="ctr">
                    <a:solidFill>
                      <a:srgbClr val="0070C0">
                        <a:alpha val="78824"/>
                      </a:srgb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rgbClr val="9900CC">
                        <a:alpha val="70980"/>
                      </a:srgbClr>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582876031"/>
                  </a:ext>
                </a:extLst>
              </a:tr>
              <a:tr h="432000">
                <a:tc>
                  <a:txBody>
                    <a:bodyPr/>
                    <a:lstStyle/>
                    <a:p>
                      <a:pPr algn="ctr"/>
                      <a:endParaRPr lang="en-GB" sz="2200" b="1" dirty="0">
                        <a:solidFill>
                          <a:srgbClr val="585858"/>
                        </a:solidFill>
                      </a:endParaRPr>
                    </a:p>
                  </a:txBody>
                  <a:tcPr anchor="ctr">
                    <a:solidFill>
                      <a:srgbClr val="0070C0">
                        <a:alpha val="78824"/>
                      </a:srgb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rgbClr val="9900CC">
                        <a:alpha val="70980"/>
                      </a:srgbClr>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44039150"/>
                  </a:ext>
                </a:extLst>
              </a:tr>
            </a:tbl>
          </a:graphicData>
        </a:graphic>
      </p:graphicFrame>
    </p:spTree>
    <p:extLst>
      <p:ext uri="{BB962C8B-B14F-4D97-AF65-F5344CB8AC3E}">
        <p14:creationId xmlns:p14="http://schemas.microsoft.com/office/powerpoint/2010/main" val="16265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703578025"/>
              </p:ext>
            </p:extLst>
          </p:nvPr>
        </p:nvGraphicFramePr>
        <p:xfrm>
          <a:off x="267128" y="764704"/>
          <a:ext cx="11766038" cy="5870711"/>
        </p:xfrm>
        <a:graphic>
          <a:graphicData uri="http://schemas.openxmlformats.org/drawingml/2006/table">
            <a:tbl>
              <a:tblPr firstRow="1" bandRow="1">
                <a:tableStyleId>{5940675A-B579-460E-94D1-54222C63F5DA}</a:tableStyleId>
              </a:tblPr>
              <a:tblGrid>
                <a:gridCol w="5564960">
                  <a:extLst>
                    <a:ext uri="{9D8B030D-6E8A-4147-A177-3AD203B41FA5}">
                      <a16:colId xmlns:a16="http://schemas.microsoft.com/office/drawing/2014/main" val="695237181"/>
                    </a:ext>
                  </a:extLst>
                </a:gridCol>
                <a:gridCol w="620107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106014">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If students struggle to justify what a ‘good’ description means, use s</a:t>
                      </a:r>
                      <a:r>
                        <a:rPr lang="en-GB" sz="1600" b="0" i="0" u="none" strike="noStrike" noProof="0" dirty="0">
                          <a:latin typeface="+mn-lt"/>
                        </a:rPr>
                        <a:t>tem sentences to support discussions. For example, ‘The numbers highlighted purple could be described as __ more than __, or __ less than __.’</a:t>
                      </a:r>
                      <a:endParaRPr lang="en-GB" sz="1600" i="0" u="none" dirty="0"/>
                    </a:p>
                    <a:p>
                      <a:r>
                        <a:rPr lang="en-GB" sz="1600" b="1" i="0" u="none" dirty="0"/>
                        <a:t>Challenge</a:t>
                      </a:r>
                    </a:p>
                    <a:p>
                      <a:pPr>
                        <a:spcAft>
                          <a:spcPts val="600"/>
                        </a:spcAft>
                      </a:pPr>
                      <a:r>
                        <a:rPr lang="en-GB" sz="1600" u="none" dirty="0"/>
                        <a:t>Ask students to experiment with moving the purple starting point to different places to see how their descriptions would change. Alternatively, the same ideas could be explored for different numbers of columns.</a:t>
                      </a:r>
                    </a:p>
                    <a:p>
                      <a:r>
                        <a:rPr lang="en-GB" sz="1600" b="1" i="0" u="none" dirty="0"/>
                        <a:t>Representations</a:t>
                      </a:r>
                    </a:p>
                    <a:p>
                      <a:pPr lvl="0" algn="l">
                        <a:lnSpc>
                          <a:spcPct val="100000"/>
                        </a:lnSpc>
                        <a:spcBef>
                          <a:spcPts val="0"/>
                        </a:spcBef>
                        <a:spcAft>
                          <a:spcPts val="0"/>
                        </a:spcAft>
                        <a:buNone/>
                      </a:pPr>
                      <a:r>
                        <a:rPr lang="en-GB" sz="1600" b="0" i="0" u="none" strike="noStrike" noProof="0" dirty="0">
                          <a:latin typeface="Arial"/>
                        </a:rPr>
                        <a:t>As with Checkpoints 18 and 19, this grid representation has been chosen to make the connection, with area and arrays, with multiplication tables. You want to know whether students notice that the multiples of four will all be in the right-hand column and, further, that all of the columns are sequences in steps of four.</a:t>
                      </a:r>
                    </a:p>
                  </a:txBody>
                  <a:tcPr/>
                </a:tc>
                <a:tc>
                  <a:txBody>
                    <a:bodyPr/>
                    <a:lstStyle/>
                    <a:p>
                      <a:pPr marL="0" marR="0" lvl="0" indent="0" algn="l">
                        <a:lnSpc>
                          <a:spcPct val="100000"/>
                        </a:lnSpc>
                        <a:spcBef>
                          <a:spcPts val="0"/>
                        </a:spcBef>
                        <a:spcAft>
                          <a:spcPts val="600"/>
                        </a:spcAft>
                        <a:buClrTx/>
                        <a:buSzTx/>
                        <a:buFont typeface="Arial" panose="020B0604020202020204" pitchFamily="34" charset="0"/>
                        <a:buNone/>
                      </a:pPr>
                      <a:r>
                        <a:rPr lang="en-GB" sz="1600" dirty="0"/>
                        <a:t>Checkpoint 20 continues some themes that have been touched on in previous checkpoints. First, using a grid to make the connection between linear sequences and multiples. In this case, the grid width is four so the comparison is with the four times table. Second, and explored more deeply here, is the idea of a ‘good’ description for a sequence. Do students understand that this description needs to include all values that are in the sequence, and exclude all values that are not? The prompts put forward by Nic, Rachel and Richard enable discussion to assess this. </a:t>
                      </a:r>
                    </a:p>
                    <a:p>
                      <a:pPr marL="0" marR="0" lvl="0" indent="0" algn="l">
                        <a:lnSpc>
                          <a:spcPct val="100000"/>
                        </a:lnSpc>
                        <a:spcBef>
                          <a:spcPts val="0"/>
                        </a:spcBef>
                        <a:spcAft>
                          <a:spcPts val="600"/>
                        </a:spcAft>
                        <a:buClrTx/>
                        <a:buSzTx/>
                        <a:buFont typeface="Arial" panose="020B0604020202020204" pitchFamily="34" charset="0"/>
                        <a:buNone/>
                      </a:pPr>
                      <a:r>
                        <a:rPr lang="en-GB" sz="1600" dirty="0"/>
                        <a:t>Check whether </a:t>
                      </a:r>
                      <a:r>
                        <a:rPr lang="en-GB" sz="1600" b="0" i="0" u="none" strike="noStrike" noProof="0" dirty="0">
                          <a:latin typeface="Arial"/>
                        </a:rPr>
                        <a:t>students know that the first multiple of four is four, and can see that it is useful to anchor ’near multiples’ to this starting point rather than the multiple of four they are closest to when describing sequences. For example, for the purple column, students will more accurately describe the sequence if they relate back to 4 than 12, which is the nearest multiple to the first purple square. This is a useful point to clarify before future teaching on position-to-term rules.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t>Checkpoint </a:t>
                      </a:r>
                      <a:r>
                        <a:rPr lang="en-GB" sz="1600" b="0" i="0" dirty="0">
                          <a:hlinkClick r:id="rId3" action="ppaction://hlinksldjump"/>
                        </a:rPr>
                        <a:t>17</a:t>
                      </a:r>
                      <a:r>
                        <a:rPr lang="en-GB" sz="1600" b="0" i="0" dirty="0"/>
                        <a:t> and </a:t>
                      </a:r>
                      <a:r>
                        <a:rPr lang="en-GB" sz="1600" b="0" i="0" u="none" strike="noStrike" noProof="0" dirty="0">
                          <a:latin typeface="+mn-lt"/>
                        </a:rPr>
                        <a:t>Additional activity </a:t>
                      </a:r>
                      <a:r>
                        <a:rPr lang="en-GB" sz="1600" b="0" i="0" u="none" strike="noStrike" noProof="0" dirty="0">
                          <a:latin typeface="+mn-lt"/>
                          <a:hlinkClick r:id="rId4" action="ppaction://hlinksldjump"/>
                        </a:rPr>
                        <a:t>I</a:t>
                      </a:r>
                      <a:r>
                        <a:rPr lang="en-GB" sz="1600" b="0" i="0" u="none" strike="noStrike" noProof="0" dirty="0">
                          <a:latin typeface="+mn-lt"/>
                        </a:rPr>
                        <a:t> offer different explorations of the same idea.</a:t>
                      </a:r>
                      <a:endParaRPr lang="en-GB" sz="1600" b="0" dirty="0"/>
                    </a:p>
                    <a:p>
                      <a:pPr marL="285750" indent="-285750">
                        <a:buFont typeface="Arial" panose="020B0604020202020204" pitchFamily="34" charset="0"/>
                        <a:buChar char="•"/>
                      </a:pPr>
                      <a:r>
                        <a:rPr lang="en-GB" sz="1600" b="0" dirty="0"/>
                        <a:t>The middle questions on page 7 of </a:t>
                      </a:r>
                      <a:r>
                        <a:rPr lang="en-GB" sz="1600" dirty="0">
                          <a:hlinkClick r:id="rId5"/>
                        </a:rPr>
                        <a:t>Primary Assessment Materials | NCETM</a:t>
                      </a:r>
                      <a:r>
                        <a:rPr lang="en-GB" sz="1600" dirty="0"/>
                        <a:t> explore the same idea, but without a visual representation.</a:t>
                      </a:r>
                      <a:endParaRPr lang="en-GB" sz="1600" b="0" dirty="0">
                        <a:highlight>
                          <a:srgbClr val="FFFF00"/>
                        </a:highlight>
                      </a:endParaRP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951903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21: More holes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46868" y="568138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54889" y="5567080"/>
            <a:ext cx="7497621" cy="1107996"/>
          </a:xfrm>
          <a:prstGeom prst="rect">
            <a:avLst/>
          </a:prstGeom>
          <a:noFill/>
        </p:spPr>
        <p:txBody>
          <a:bodyPr wrap="square" lIns="91440" tIns="45720" rIns="91440" bIns="45720" rtlCol="0" anchor="t">
            <a:spAutoFit/>
          </a:bodyPr>
          <a:lstStyle/>
          <a:p>
            <a:pPr>
              <a:buNone/>
              <a:defRPr/>
            </a:pPr>
            <a:r>
              <a:rPr lang="en-GB" sz="2200" dirty="0">
                <a:solidFill>
                  <a:srgbClr val="585858"/>
                </a:solidFill>
                <a:latin typeface="Arial"/>
                <a:cs typeface="Arial"/>
              </a:rPr>
              <a:t>There are only 19 green tiles available in total for both David and Sally to each make one of their patterns. Can they both make a pattern with the same number of holes?</a:t>
            </a:r>
            <a:endParaRPr lang="en-US" sz="2200" b="0" i="0" u="none" strike="noStrike" kern="1200" cap="none" spc="0" normalizeH="0" baseline="0" noProof="0" dirty="0">
              <a:ln>
                <a:noFill/>
              </a:ln>
              <a:solidFill>
                <a:srgbClr val="585858"/>
              </a:solidFill>
              <a:effectLst/>
              <a:highlight>
                <a:srgbClr val="FFFF00"/>
              </a:highlight>
              <a:uLnTx/>
              <a:uFillTx/>
              <a:latin typeface="Arial"/>
              <a:cs typeface="Arial"/>
            </a:endParaRPr>
          </a:p>
        </p:txBody>
      </p:sp>
      <p:sp>
        <p:nvSpPr>
          <p:cNvPr id="18" name="TextBox 17">
            <a:extLst>
              <a:ext uri="{FF2B5EF4-FFF2-40B4-BE49-F238E27FC236}">
                <a16:creationId xmlns:a16="http://schemas.microsoft.com/office/drawing/2014/main" id="{346722C4-6C29-FC62-8187-360D0311A675}"/>
              </a:ext>
            </a:extLst>
          </p:cNvPr>
          <p:cNvSpPr txBox="1"/>
          <p:nvPr/>
        </p:nvSpPr>
        <p:spPr>
          <a:xfrm>
            <a:off x="202252" y="971694"/>
            <a:ext cx="8509172" cy="837152"/>
          </a:xfrm>
          <a:prstGeom prst="rect">
            <a:avLst/>
          </a:prstGeom>
          <a:noFill/>
        </p:spPr>
        <p:txBody>
          <a:bodyPr wrap="square">
            <a:spAutoFit/>
          </a:bodyPr>
          <a:lstStyle/>
          <a:p>
            <a:pPr>
              <a:buNone/>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David and Sally are building sequences out of </a:t>
            </a:r>
            <a:r>
              <a:rPr lang="en-US" sz="2200" dirty="0">
                <a:solidFill>
                  <a:srgbClr val="585858"/>
                </a:solidFill>
                <a:cs typeface="Arial" panose="020B0604020202020204" pitchFamily="34" charset="0"/>
              </a:rPr>
              <a:t>these tiles.</a:t>
            </a:r>
          </a:p>
          <a:p>
            <a:pPr>
              <a:buNone/>
            </a:pPr>
            <a:r>
              <a:rPr lang="en-US" sz="2200" dirty="0">
                <a:solidFill>
                  <a:srgbClr val="585858"/>
                </a:solidFill>
                <a:cs typeface="Arial" panose="020B0604020202020204" pitchFamily="34" charset="0"/>
              </a:rPr>
              <a:t>They each choose two different types of tile. </a:t>
            </a:r>
            <a:endParaRPr lang="en-GB" sz="2200" dirty="0"/>
          </a:p>
        </p:txBody>
      </p:sp>
      <p:sp>
        <p:nvSpPr>
          <p:cNvPr id="19" name="TextBox 18">
            <a:extLst>
              <a:ext uri="{FF2B5EF4-FFF2-40B4-BE49-F238E27FC236}">
                <a16:creationId xmlns:a16="http://schemas.microsoft.com/office/drawing/2014/main" id="{EF33E62D-9B8B-0DD2-A4E7-EF745626F0CB}"/>
              </a:ext>
            </a:extLst>
          </p:cNvPr>
          <p:cNvSpPr txBox="1"/>
          <p:nvPr/>
        </p:nvSpPr>
        <p:spPr>
          <a:xfrm>
            <a:off x="6972300" y="2116525"/>
            <a:ext cx="4972831" cy="3410164"/>
          </a:xfrm>
          <a:prstGeom prst="rect">
            <a:avLst/>
          </a:prstGeom>
          <a:noFill/>
        </p:spPr>
        <p:txBody>
          <a:bodyPr wrap="square">
            <a:spAutoFit/>
          </a:bodyPr>
          <a:lstStyle/>
          <a:p>
            <a:pPr marL="457200" indent="-457200">
              <a:buFont typeface="+mj-lt"/>
              <a:buAutoNum type="alphaLcParenR"/>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Describe how David has created his sequence.</a:t>
            </a:r>
          </a:p>
          <a:p>
            <a:pPr marL="457200" indent="-457200">
              <a:buFont typeface="+mj-lt"/>
              <a:buAutoNum type="alphaLcParenR"/>
            </a:pPr>
            <a:r>
              <a:rPr lang="en-US" sz="2200" dirty="0">
                <a:solidFill>
                  <a:srgbClr val="585858"/>
                </a:solidFill>
                <a:cs typeface="Arial" panose="020B0604020202020204" pitchFamily="34" charset="0"/>
              </a:rPr>
              <a:t>Describe how Sally has created her sequence.</a:t>
            </a:r>
          </a:p>
          <a:p>
            <a:pPr>
              <a:buNone/>
            </a:pPr>
            <a:r>
              <a:rPr lang="en-US" sz="2200" dirty="0">
                <a:solidFill>
                  <a:srgbClr val="585858"/>
                </a:solidFill>
                <a:cs typeface="Arial" panose="020B0604020202020204" pitchFamily="34" charset="0"/>
              </a:rPr>
              <a:t>The sequences are both continued.</a:t>
            </a:r>
          </a:p>
          <a:p>
            <a:pPr marL="457200" indent="-457200">
              <a:buFont typeface="+mj-lt"/>
              <a:buAutoNum type="alphaLcParenR" startAt="3"/>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If there are 41 holes</a:t>
            </a:r>
            <a:r>
              <a:rPr lang="en-US" sz="2200" dirty="0">
                <a:solidFill>
                  <a:srgbClr val="585858"/>
                </a:solidFill>
                <a:cs typeface="Arial" panose="020B0604020202020204" pitchFamily="34" charset="0"/>
              </a:rPr>
              <a:t>, how many of each colour tile could there be?</a:t>
            </a:r>
          </a:p>
          <a:p>
            <a:pPr marL="457200" indent="-457200">
              <a:buFont typeface="+mj-lt"/>
              <a:buAutoNum type="alphaLcParenR" startAt="3"/>
            </a:pPr>
            <a:r>
              <a:rPr kumimoji="0" lang="en-US"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a:t>
            </a:r>
            <a:r>
              <a:rPr lang="en-US" sz="2200" dirty="0">
                <a:solidFill>
                  <a:srgbClr val="585858"/>
                </a:solidFill>
                <a:cs typeface="Arial" panose="020B0604020202020204" pitchFamily="34" charset="0"/>
              </a:rPr>
              <a:t>f there are 41 green tiles, how many holes could there be?</a:t>
            </a:r>
            <a:endParaRPr lang="en-GB" sz="2200" u="sng" dirty="0"/>
          </a:p>
        </p:txBody>
      </p:sp>
      <p:sp>
        <p:nvSpPr>
          <p:cNvPr id="16" name="TextBox 15">
            <a:extLst>
              <a:ext uri="{FF2B5EF4-FFF2-40B4-BE49-F238E27FC236}">
                <a16:creationId xmlns:a16="http://schemas.microsoft.com/office/drawing/2014/main" id="{2774339B-E497-362A-AC0B-91F906292225}"/>
              </a:ext>
            </a:extLst>
          </p:cNvPr>
          <p:cNvSpPr txBox="1"/>
          <p:nvPr/>
        </p:nvSpPr>
        <p:spPr>
          <a:xfrm>
            <a:off x="224411" y="1950795"/>
            <a:ext cx="2466975" cy="430887"/>
          </a:xfrm>
          <a:prstGeom prst="rect">
            <a:avLst/>
          </a:prstGeom>
          <a:noFill/>
        </p:spPr>
        <p:txBody>
          <a:bodyPr wrap="square">
            <a:spAutoFit/>
          </a:bodyPr>
          <a:lstStyle/>
          <a:p>
            <a:pPr>
              <a:buNone/>
            </a:pPr>
            <a:r>
              <a:rPr kumimoji="0" lang="en-US" sz="2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David’s </a:t>
            </a:r>
            <a:r>
              <a:rPr kumimoji="0" lang="en-US" sz="2200" b="0" i="0" u="none" strike="noStrike" kern="1200" cap="none" spc="0" normalizeH="0" baseline="0" noProof="0" dirty="0">
                <a:ln>
                  <a:noFill/>
                </a:ln>
                <a:solidFill>
                  <a:schemeClr val="tx2"/>
                </a:solidFill>
                <a:effectLst/>
                <a:uLnTx/>
                <a:uFillTx/>
                <a:cs typeface="Arial" panose="020B0604020202020204" pitchFamily="34" charset="0"/>
              </a:rPr>
              <a:t>sequence:</a:t>
            </a:r>
            <a:endParaRPr lang="en-GB" sz="2200" dirty="0">
              <a:solidFill>
                <a:schemeClr val="tx2"/>
              </a:solidFill>
            </a:endParaRPr>
          </a:p>
        </p:txBody>
      </p:sp>
      <p:sp>
        <p:nvSpPr>
          <p:cNvPr id="17" name="TextBox 16">
            <a:extLst>
              <a:ext uri="{FF2B5EF4-FFF2-40B4-BE49-F238E27FC236}">
                <a16:creationId xmlns:a16="http://schemas.microsoft.com/office/drawing/2014/main" id="{34E6D726-293B-FD2A-B8EC-C311B6486D3C}"/>
              </a:ext>
            </a:extLst>
          </p:cNvPr>
          <p:cNvSpPr txBox="1"/>
          <p:nvPr/>
        </p:nvSpPr>
        <p:spPr>
          <a:xfrm>
            <a:off x="3278565" y="1969084"/>
            <a:ext cx="2466975" cy="430887"/>
          </a:xfrm>
          <a:prstGeom prst="rect">
            <a:avLst/>
          </a:prstGeom>
          <a:noFill/>
        </p:spPr>
        <p:txBody>
          <a:bodyPr wrap="square">
            <a:spAutoFit/>
          </a:bodyPr>
          <a:lstStyle/>
          <a:p>
            <a:pPr>
              <a:buNone/>
            </a:pPr>
            <a:r>
              <a:rPr kumimoji="0" lang="en-US" sz="2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Sally’s </a:t>
            </a:r>
            <a:r>
              <a:rPr kumimoji="0" lang="en-US" sz="2200" b="0" i="0" u="none" strike="noStrike" kern="1200" cap="none" spc="0" normalizeH="0" baseline="0" noProof="0" dirty="0">
                <a:ln>
                  <a:noFill/>
                </a:ln>
                <a:solidFill>
                  <a:schemeClr val="tx2"/>
                </a:solidFill>
                <a:effectLst/>
                <a:uLnTx/>
                <a:uFillTx/>
                <a:cs typeface="Arial" panose="020B0604020202020204" pitchFamily="34" charset="0"/>
              </a:rPr>
              <a:t>sequence:</a:t>
            </a:r>
            <a:endParaRPr lang="en-GB" sz="2200" dirty="0">
              <a:solidFill>
                <a:schemeClr val="tx2"/>
              </a:solidFill>
            </a:endParaRPr>
          </a:p>
        </p:txBody>
      </p:sp>
      <p:pic>
        <p:nvPicPr>
          <p:cNvPr id="20" name="Picture 19" descr="A picture containing text, envelope&#10;&#10;Description automatically generated">
            <a:extLst>
              <a:ext uri="{FF2B5EF4-FFF2-40B4-BE49-F238E27FC236}">
                <a16:creationId xmlns:a16="http://schemas.microsoft.com/office/drawing/2014/main" id="{77E91A3F-5546-2A83-93A4-245CAB23B63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311429" y="2511004"/>
            <a:ext cx="3184540" cy="2621206"/>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92EF638A-ECE0-B296-6B96-E4B5FED3F590}"/>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89392" y="2511004"/>
            <a:ext cx="2545706" cy="2621206"/>
          </a:xfrm>
          <a:prstGeom prst="rect">
            <a:avLst/>
          </a:prstGeom>
        </p:spPr>
      </p:pic>
      <p:pic>
        <p:nvPicPr>
          <p:cNvPr id="1026" name="Picture 2">
            <a:extLst>
              <a:ext uri="{FF2B5EF4-FFF2-40B4-BE49-F238E27FC236}">
                <a16:creationId xmlns:a16="http://schemas.microsoft.com/office/drawing/2014/main" id="{34F04E73-DD4E-0896-68D5-189E0897B63F}"/>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199121" y="1069848"/>
            <a:ext cx="2926080" cy="91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44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9" grpId="0" uiExpand="1" build="p"/>
      <p:bldP spid="16"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926558272"/>
              </p:ext>
            </p:extLst>
          </p:nvPr>
        </p:nvGraphicFramePr>
        <p:xfrm>
          <a:off x="267128" y="764704"/>
          <a:ext cx="11766038" cy="5870711"/>
        </p:xfrm>
        <a:graphic>
          <a:graphicData uri="http://schemas.openxmlformats.org/drawingml/2006/table">
            <a:tbl>
              <a:tblPr firstRow="1" bandRow="1">
                <a:tableStyleId>{5940675A-B579-460E-94D1-54222C63F5DA}</a:tableStyleId>
              </a:tblPr>
              <a:tblGrid>
                <a:gridCol w="5219272">
                  <a:extLst>
                    <a:ext uri="{9D8B030D-6E8A-4147-A177-3AD203B41FA5}">
                      <a16:colId xmlns:a16="http://schemas.microsoft.com/office/drawing/2014/main" val="695237181"/>
                    </a:ext>
                  </a:extLst>
                </a:gridCol>
                <a:gridCol w="65467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Use physical number frames for students to build the patterns before looking at the questions. </a:t>
                      </a:r>
                      <a:r>
                        <a:rPr lang="en-GB" sz="1600" b="0" i="0" u="none" strike="noStrike" noProof="0" dirty="0">
                          <a:latin typeface="+mn-lt"/>
                        </a:rPr>
                        <a:t>This is particularly important for any students with red/green visual impairment who might find the images on the slide less accessible. </a:t>
                      </a:r>
                      <a:r>
                        <a:rPr lang="en-GB" sz="1600" i="0" u="none" dirty="0"/>
                        <a:t>Students could use a grid to record the values in each term, to help them compare. </a:t>
                      </a:r>
                    </a:p>
                    <a:p>
                      <a:r>
                        <a:rPr lang="en-GB" sz="1600" b="1" i="0" u="none" dirty="0"/>
                        <a:t>Challenge</a:t>
                      </a:r>
                    </a:p>
                    <a:p>
                      <a:pPr>
                        <a:spcAft>
                          <a:spcPts val="600"/>
                        </a:spcAft>
                      </a:pPr>
                      <a:r>
                        <a:rPr lang="en-GB" sz="1600" u="none" dirty="0"/>
                        <a:t>Challenge students to use the number frames to make different linear sequences that have the same number pattern as Sally (9, 13, 17 …) but look different.</a:t>
                      </a:r>
                    </a:p>
                    <a:p>
                      <a:r>
                        <a:rPr lang="en-GB" sz="1600" b="1" i="0" u="none" dirty="0"/>
                        <a:t>Representations</a:t>
                      </a:r>
                    </a:p>
                    <a:p>
                      <a:r>
                        <a:rPr lang="en-GB" sz="1600" b="0" i="0" u="none" strike="noStrike" noProof="0" dirty="0">
                          <a:latin typeface="Arial"/>
                        </a:rPr>
                        <a:t>Students are likely to be familiar with number frames from primary school. Using them here in the context of sequences can be valuable for revealing mathematical structures at secondary level for all students (see ‘support’ above).</a:t>
                      </a:r>
                      <a:endParaRPr lang="en-GB"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task explores whether students recognise that sequences with the same ‘jump’ but a different starting number are distinct. In this case, although in both cases you add a green (4) tile, the starting point is different due to the difference between a constant orange (1) tile in David’s sequence and red (5) tile in Sally’s. Students have explored similar ideas in Checkpoints 15 (with no representation) and 20 (using the four-column grid), but the number frames may make this distinction more visibly evident. Ask supporting questions, such as, ‘What is the same and what is different?’ to tease out this structure.</a:t>
                      </a:r>
                    </a:p>
                    <a:p>
                      <a:pPr marL="0" marR="0" lvl="0" indent="0" algn="l">
                        <a:lnSpc>
                          <a:spcPct val="100000"/>
                        </a:lnSpc>
                        <a:spcBef>
                          <a:spcPts val="0"/>
                        </a:spcBef>
                        <a:spcAft>
                          <a:spcPts val="600"/>
                        </a:spcAft>
                        <a:buClrTx/>
                        <a:buSzTx/>
                        <a:buFont typeface="Arial" panose="020B0604020202020204" pitchFamily="34" charset="0"/>
                        <a:buNone/>
                      </a:pPr>
                      <a:r>
                        <a:rPr lang="en-GB" sz="1600" dirty="0"/>
                        <a:t>Do students recognise that the number of green tiles corresponds to the position in the pattern? Those that do are likely to be more ready for teaching on </a:t>
                      </a:r>
                      <a:r>
                        <a:rPr lang="en-GB" sz="1600" i="1" dirty="0"/>
                        <a:t>n</a:t>
                      </a:r>
                      <a:r>
                        <a:rPr lang="en-GB" sz="1600" i="0" dirty="0"/>
                        <a:t>th term than those that do not. Spend more time on describing and building sequences according to their position before formally introducing position-to-term rules.</a:t>
                      </a:r>
                      <a:endParaRPr lang="en-GB" sz="1600" dirty="0"/>
                    </a:p>
                    <a:p>
                      <a:pPr marL="0" marR="0" lvl="0" indent="0" algn="l">
                        <a:lnSpc>
                          <a:spcPct val="100000"/>
                        </a:lnSpc>
                        <a:spcBef>
                          <a:spcPts val="0"/>
                        </a:spcBef>
                        <a:spcAft>
                          <a:spcPts val="600"/>
                        </a:spcAft>
                        <a:buClrTx/>
                        <a:buSzTx/>
                        <a:buFont typeface="Arial" panose="020B0604020202020204" pitchFamily="34" charset="0"/>
                        <a:buNone/>
                      </a:pPr>
                      <a:r>
                        <a:rPr lang="en-GB" sz="1600" dirty="0"/>
                        <a:t>Listen for the strategies and approaches that students are using to 'undo' the problem to get from the number of holes back to the tiles that were used to make the pattern.</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lvl="0" indent="-285750">
                        <a:buFont typeface="Arial" panose="020B0604020202020204" pitchFamily="34" charset="0"/>
                        <a:buChar char="•"/>
                      </a:pPr>
                      <a:r>
                        <a:rPr lang="en-GB" sz="1600" b="0" dirty="0"/>
                        <a:t>Checkpoint </a:t>
                      </a:r>
                      <a:r>
                        <a:rPr lang="en-GB" sz="1600" b="0" dirty="0">
                          <a:hlinkClick r:id="rId3" action="ppaction://hlinksldjump"/>
                        </a:rPr>
                        <a:t>13</a:t>
                      </a:r>
                      <a:r>
                        <a:rPr lang="en-GB" sz="1600" b="0" dirty="0"/>
                        <a:t> or Additional activity </a:t>
                      </a:r>
                      <a:r>
                        <a:rPr lang="en-GB" sz="1600" b="0" dirty="0">
                          <a:hlinkClick r:id="rId4" action="ppaction://hlinksldjump"/>
                        </a:rPr>
                        <a:t>E</a:t>
                      </a:r>
                      <a:r>
                        <a:rPr lang="en-GB" sz="1600" b="0" dirty="0"/>
                        <a:t> could be used as a precursor to this.</a:t>
                      </a:r>
                    </a:p>
                    <a:p>
                      <a:pPr marL="285750" lvl="0" indent="-285750">
                        <a:buFont typeface="Arial" panose="020B0604020202020204" pitchFamily="34" charset="0"/>
                        <a:buChar char="•"/>
                      </a:pPr>
                      <a:r>
                        <a:rPr lang="en-GB" sz="1600" b="0" dirty="0"/>
                        <a:t>The middle questions on page 7 of </a:t>
                      </a:r>
                      <a:r>
                        <a:rPr lang="en-GB" sz="1600" dirty="0">
                          <a:hlinkClick r:id="rId5"/>
                        </a:rPr>
                        <a:t>Primary Assessment Materials | NCETM</a:t>
                      </a:r>
                      <a:r>
                        <a:rPr lang="en-GB" sz="1600" dirty="0"/>
                        <a:t> explore the same idea, but without a visual representation.</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248534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22: Dice games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402403" y="56176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430439" y="5666218"/>
            <a:ext cx="6867741" cy="430887"/>
          </a:xfrm>
          <a:prstGeom prst="rect">
            <a:avLst/>
          </a:prstGeom>
          <a:noFill/>
        </p:spPr>
        <p:txBody>
          <a:bodyPr wrap="square" rtlCol="0">
            <a:spAutoFit/>
          </a:bodyPr>
          <a:lstStyle/>
          <a:p>
            <a:pPr>
              <a:buNone/>
            </a:pPr>
            <a:r>
              <a:rPr lang="en-US" sz="2200" dirty="0"/>
              <a:t>Who would you most expect to win? Explain why.</a:t>
            </a:r>
          </a:p>
        </p:txBody>
      </p:sp>
      <p:sp>
        <p:nvSpPr>
          <p:cNvPr id="8" name="TextBox 7">
            <a:extLst>
              <a:ext uri="{FF2B5EF4-FFF2-40B4-BE49-F238E27FC236}">
                <a16:creationId xmlns:a16="http://schemas.microsoft.com/office/drawing/2014/main" id="{62E2D834-E7C8-EB42-9756-BF878094D23B}"/>
              </a:ext>
            </a:extLst>
          </p:cNvPr>
          <p:cNvSpPr txBox="1"/>
          <p:nvPr/>
        </p:nvSpPr>
        <p:spPr>
          <a:xfrm>
            <a:off x="282388" y="1191782"/>
            <a:ext cx="9665843" cy="4425827"/>
          </a:xfrm>
          <a:prstGeom prst="rect">
            <a:avLst/>
          </a:prstGeom>
          <a:noFill/>
        </p:spPr>
        <p:txBody>
          <a:bodyPr wrap="square" lIns="91440" tIns="45720" rIns="91440" bIns="45720" rtlCol="0" anchor="t">
            <a:spAutoFit/>
          </a:bodyPr>
          <a:lstStyle/>
          <a:p>
            <a:pPr>
              <a:buNone/>
            </a:pPr>
            <a:r>
              <a:rPr lang="en-US" sz="2200" dirty="0">
                <a:latin typeface="Arial"/>
                <a:cs typeface="Arial"/>
              </a:rPr>
              <a:t>Two students are playing a game. They each write an algebraic expression. </a:t>
            </a:r>
            <a:endParaRPr lang="en-US" sz="2200" dirty="0"/>
          </a:p>
          <a:p>
            <a:pPr>
              <a:buNone/>
            </a:pPr>
            <a:r>
              <a:rPr lang="en-US" sz="2200" dirty="0">
                <a:latin typeface="Arial"/>
                <a:cs typeface="Arial"/>
              </a:rPr>
              <a:t>Cain writes 4</a:t>
            </a:r>
            <a:r>
              <a:rPr lang="en-US" sz="2200" i="1" dirty="0">
                <a:latin typeface="Arial"/>
                <a:cs typeface="Arial"/>
              </a:rPr>
              <a:t>n</a:t>
            </a:r>
            <a:r>
              <a:rPr lang="en-US" sz="2200" dirty="0">
                <a:latin typeface="Arial"/>
                <a:cs typeface="Arial"/>
              </a:rPr>
              <a:t> + 3.</a:t>
            </a:r>
          </a:p>
          <a:p>
            <a:pPr>
              <a:buNone/>
            </a:pPr>
            <a:r>
              <a:rPr lang="en-US" sz="2200" dirty="0">
                <a:latin typeface="Arial"/>
                <a:cs typeface="Arial"/>
              </a:rPr>
              <a:t>Steph writes 5</a:t>
            </a:r>
            <a:r>
              <a:rPr lang="en-US" sz="2200" i="1" dirty="0">
                <a:latin typeface="Arial"/>
                <a:cs typeface="Arial"/>
              </a:rPr>
              <a:t>n</a:t>
            </a:r>
            <a:r>
              <a:rPr lang="en-US" sz="2200" dirty="0">
                <a:latin typeface="Arial"/>
                <a:cs typeface="Arial"/>
              </a:rPr>
              <a:t> – 2.</a:t>
            </a:r>
          </a:p>
          <a:p>
            <a:pPr>
              <a:buNone/>
            </a:pPr>
            <a:r>
              <a:rPr lang="en-US" sz="2200" dirty="0">
                <a:latin typeface="Arial"/>
                <a:cs typeface="Arial"/>
              </a:rPr>
              <a:t>They roll a ten-sided die (labelled 0 to 9) and use the score on the die to be the number, </a:t>
            </a:r>
            <a:r>
              <a:rPr lang="en-US" sz="2200" i="1" dirty="0">
                <a:latin typeface="Arial"/>
                <a:cs typeface="Arial"/>
              </a:rPr>
              <a:t>n, </a:t>
            </a:r>
            <a:r>
              <a:rPr lang="en-US" sz="2200" dirty="0">
                <a:latin typeface="Arial"/>
                <a:cs typeface="Arial"/>
              </a:rPr>
              <a:t>in their expression.</a:t>
            </a:r>
          </a:p>
          <a:p>
            <a:pPr>
              <a:buNone/>
            </a:pPr>
            <a:r>
              <a:rPr lang="en-US" sz="2200" dirty="0">
                <a:latin typeface="Arial"/>
                <a:cs typeface="Arial"/>
              </a:rPr>
              <a:t>The winner is the person whose expression has the highest value. </a:t>
            </a:r>
            <a:endParaRPr lang="en-US" sz="2200" dirty="0">
              <a:cs typeface="Arial"/>
            </a:endParaRPr>
          </a:p>
          <a:p>
            <a:pPr>
              <a:buNone/>
            </a:pPr>
            <a:endParaRPr lang="en-US" sz="2200" dirty="0"/>
          </a:p>
          <a:p>
            <a:pPr marL="457200" indent="-457200">
              <a:buFont typeface="+mj-lt"/>
              <a:buAutoNum type="alphaLcParenR"/>
            </a:pPr>
            <a:r>
              <a:rPr lang="en-US" sz="2200" dirty="0">
                <a:latin typeface="Arial"/>
                <a:cs typeface="Arial"/>
              </a:rPr>
              <a:t>If the number on the die is 2, who wins?</a:t>
            </a:r>
          </a:p>
          <a:p>
            <a:pPr marL="457200" indent="-457200">
              <a:buFont typeface="+mj-lt"/>
              <a:buAutoNum type="alphaLcParenR"/>
            </a:pPr>
            <a:r>
              <a:rPr lang="en-US" sz="2200" dirty="0">
                <a:latin typeface="Arial"/>
                <a:cs typeface="Arial"/>
              </a:rPr>
              <a:t>If the number on the die is 9, who wins?</a:t>
            </a:r>
          </a:p>
          <a:p>
            <a:pPr marL="457200" indent="-457200">
              <a:buFont typeface="+mj-lt"/>
              <a:buAutoNum type="alphaLcParenR"/>
            </a:pPr>
            <a:r>
              <a:rPr lang="en-US" sz="2200" dirty="0">
                <a:latin typeface="Arial"/>
                <a:cs typeface="Arial"/>
              </a:rPr>
              <a:t>Is it possible for Cain and Steph to draw?</a:t>
            </a:r>
          </a:p>
          <a:p>
            <a:pPr marL="457200" indent="-457200">
              <a:buFont typeface="+mj-lt"/>
              <a:buAutoNum type="alphaLcParenR"/>
            </a:pPr>
            <a:endParaRPr lang="en-US" sz="2200" dirty="0"/>
          </a:p>
        </p:txBody>
      </p:sp>
    </p:spTree>
    <p:extLst>
      <p:ext uri="{BB962C8B-B14F-4D97-AF65-F5344CB8AC3E}">
        <p14:creationId xmlns:p14="http://schemas.microsoft.com/office/powerpoint/2010/main" val="26709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22: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693785085"/>
              </p:ext>
            </p:extLst>
          </p:nvPr>
        </p:nvGraphicFramePr>
        <p:xfrm>
          <a:off x="267128" y="764704"/>
          <a:ext cx="11766038" cy="5790720"/>
        </p:xfrm>
        <a:graphic>
          <a:graphicData uri="http://schemas.openxmlformats.org/drawingml/2006/table">
            <a:tbl>
              <a:tblPr firstRow="1" bandRow="1">
                <a:tableStyleId>{5940675A-B579-460E-94D1-54222C63F5DA}</a:tableStyleId>
              </a:tblPr>
              <a:tblGrid>
                <a:gridCol w="6273521">
                  <a:extLst>
                    <a:ext uri="{9D8B030D-6E8A-4147-A177-3AD203B41FA5}">
                      <a16:colId xmlns:a16="http://schemas.microsoft.com/office/drawing/2014/main" val="695237181"/>
                    </a:ext>
                  </a:extLst>
                </a:gridCol>
                <a:gridCol w="549251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Use dice to model playing the game with a pair of students. Use a table to capture the outcomes to help in identifying some of the structure of the rule, but take care that this does not become a formulaic strategy as students move to working more formally with the nth term rule for linear sequences.</a:t>
                      </a:r>
                    </a:p>
                    <a:p>
                      <a:pPr>
                        <a:spcBef>
                          <a:spcPts val="600"/>
                        </a:spcBef>
                      </a:pPr>
                      <a:r>
                        <a:rPr lang="en-GB" sz="1600" b="1" i="0" u="none" dirty="0"/>
                        <a:t>Challenge</a:t>
                      </a:r>
                    </a:p>
                    <a:p>
                      <a:r>
                        <a:rPr lang="en-GB" sz="1600" u="none" dirty="0"/>
                        <a:t>Add a third player into the game – is there a rule they could use which would mean that they always win? Or that they never win?</a:t>
                      </a:r>
                    </a:p>
                    <a:p>
                      <a:r>
                        <a:rPr lang="en-GB" sz="1600" u="none" dirty="0"/>
                        <a:t>Suggest that students swap the positions of the numbers in Cain’s rule so that 4</a:t>
                      </a:r>
                      <a:r>
                        <a:rPr lang="en-GB" sz="1600" i="1" u="none" dirty="0"/>
                        <a:t>n</a:t>
                      </a:r>
                      <a:r>
                        <a:rPr lang="en-GB" sz="1600" i="0" u="none" dirty="0"/>
                        <a:t> + 3 becomes 3</a:t>
                      </a:r>
                      <a:r>
                        <a:rPr lang="en-GB" sz="1600" i="1" u="none" dirty="0"/>
                        <a:t>n</a:t>
                      </a:r>
                      <a:r>
                        <a:rPr lang="en-GB" sz="1600" i="0" u="none" dirty="0"/>
                        <a:t> + 4. What difference does this make to Cain’s chance of winning? How about if Steph does the same?</a:t>
                      </a:r>
                      <a:endParaRPr lang="en-GB" sz="1600" u="none" dirty="0"/>
                    </a:p>
                    <a:p>
                      <a:pPr>
                        <a:spcBef>
                          <a:spcPts val="600"/>
                        </a:spcBef>
                      </a:pPr>
                      <a:r>
                        <a:rPr lang="en-GB" sz="1600" b="1" i="0" u="none" dirty="0"/>
                        <a:t>Representations</a:t>
                      </a:r>
                    </a:p>
                    <a:p>
                      <a:r>
                        <a:rPr lang="en-GB" sz="1600" b="0" i="0" u="none" dirty="0"/>
                        <a:t>Tabulating results can offer useful insight into the structure of the task. Some students may be comfortable in converting a table of values into a graph. This representation might offer insight, in part c, and also in identifying who is likely to win most often.</a:t>
                      </a:r>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See whether students can substitute into simple expressions. It is unlikely that they will not have met substitution as a topic, and they will almost certainly have used formulae (for example, in the context of area). This task gives insight into students’ understanding and fluency with expressions of the form a</a:t>
                      </a:r>
                      <a:r>
                        <a:rPr lang="en-GB" sz="1600" i="1" dirty="0"/>
                        <a:t>n</a:t>
                      </a:r>
                      <a:r>
                        <a:rPr lang="en-GB" sz="1600" i="0" dirty="0"/>
                        <a:t> + </a:t>
                      </a:r>
                      <a:r>
                        <a:rPr lang="en-GB" sz="1600" i="1" dirty="0"/>
                        <a:t>b</a:t>
                      </a:r>
                      <a:r>
                        <a:rPr lang="en-GB" sz="1600" i="0" dirty="0"/>
                        <a:t>.</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Use part c to check students’ understanding of the expressions. Those who make the two expressions equal are likely to show a deeper understanding than others who tackle this part of the task through trial and improvement strategies.</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The further thinking question asks students to think about who is most likely to win. Formal probability will not have been covered at primary school; instead we are exploring how students reason with this situation. They might, for example, realise they can list what each person will score for each possible number on the dice and count how many times each person wins.</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For more exploration of substitution, use the </a:t>
                      </a:r>
                      <a:r>
                        <a:rPr lang="en-GB" sz="1600" dirty="0">
                          <a:hlinkClick r:id="rId3"/>
                        </a:rPr>
                        <a:t>Checkpoints | NCETM</a:t>
                      </a:r>
                      <a:r>
                        <a:rPr lang="en-GB" sz="1600" dirty="0"/>
                        <a:t> deck on Expressions and equations.</a:t>
                      </a:r>
                      <a:r>
                        <a:rPr lang="en-GB" sz="1600" b="0" dirty="0"/>
                        <a:t>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33509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32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487030791"/>
              </p:ext>
            </p:extLst>
          </p:nvPr>
        </p:nvGraphicFramePr>
        <p:xfrm>
          <a:off x="635295" y="1210897"/>
          <a:ext cx="10450239" cy="4070139"/>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Understand the features of a sequence</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Code</a:t>
                      </a:r>
                    </a:p>
                  </a:txBody>
                  <a:tcPr>
                    <a:solidFill>
                      <a:schemeClr val="accent2"/>
                    </a:solidFill>
                  </a:tcPr>
                </a:tc>
                <a:extLst>
                  <a:ext uri="{0D108BD9-81ED-4DB2-BD59-A6C34878D82A}">
                    <a16:rowId xmlns:a16="http://schemas.microsoft.com/office/drawing/2014/main" val="979699445"/>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Appreciate that a sequence is a succession of terms formed according to a rule</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4.1.1.1*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that a sequence can be generated and described using term-to-term approaches</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4.1.1.2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that a sequence can be generated and described by a position-to-term rule</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4.1.1.3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1328538"/>
                  </a:ext>
                </a:extLst>
              </a:tr>
              <a:tr h="18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Recognise and describe arithmetic sequences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Code</a:t>
                      </a:r>
                    </a:p>
                  </a:txBody>
                  <a:tcPr anchor="ctr">
                    <a:solidFill>
                      <a:schemeClr val="accent2"/>
                    </a:solidFill>
                  </a:tcPr>
                </a:tc>
                <a:extLst>
                  <a:ext uri="{0D108BD9-81ED-4DB2-BD59-A6C34878D82A}">
                    <a16:rowId xmlns:a16="http://schemas.microsoft.com/office/drawing/2014/main" val="1983606207"/>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the features of an arithmetic sequence and be able to recognise one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4.1.2.1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7014955"/>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that any term in an arithmetic sequence can be expressed in terms of its position in the sequence (</a:t>
                      </a:r>
                      <a:r>
                        <a:rPr lang="en-GB" sz="1600" b="0" i="1" dirty="0">
                          <a:effectLst/>
                          <a:latin typeface="Arial" panose="020B0604020202020204" pitchFamily="34" charset="0"/>
                          <a:ea typeface="Calibri" panose="020F0502020204030204" pitchFamily="34" charset="0"/>
                          <a:cs typeface="Times New Roman" panose="02020603050405020304" pitchFamily="18" charset="0"/>
                        </a:rPr>
                        <a:t>n</a:t>
                      </a:r>
                      <a:r>
                        <a:rPr lang="en-GB" sz="1600" b="0" dirty="0">
                          <a:effectLst/>
                          <a:latin typeface="Arial" panose="020B0604020202020204" pitchFamily="34" charset="0"/>
                          <a:ea typeface="Calibri" panose="020F0502020204030204" pitchFamily="34" charset="0"/>
                          <a:cs typeface="Times New Roman" panose="02020603050405020304" pitchFamily="18" charset="0"/>
                        </a:rPr>
                        <a:t>th term)</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4.1.2.2*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9893030"/>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that the </a:t>
                      </a:r>
                      <a:r>
                        <a:rPr lang="en-GB" sz="1600" b="0" i="1" dirty="0">
                          <a:effectLst/>
                          <a:latin typeface="Arial" panose="020B0604020202020204" pitchFamily="34" charset="0"/>
                          <a:ea typeface="Calibri" panose="020F0502020204030204" pitchFamily="34" charset="0"/>
                          <a:cs typeface="Times New Roman" panose="02020603050405020304" pitchFamily="18" charset="0"/>
                        </a:rPr>
                        <a:t>n</a:t>
                      </a:r>
                      <a:r>
                        <a:rPr lang="en-GB" sz="1600" b="0" dirty="0">
                          <a:effectLst/>
                          <a:latin typeface="Arial" panose="020B0604020202020204" pitchFamily="34" charset="0"/>
                          <a:ea typeface="Calibri" panose="020F0502020204030204" pitchFamily="34" charset="0"/>
                          <a:cs typeface="Times New Roman" panose="02020603050405020304" pitchFamily="18" charset="0"/>
                        </a:rPr>
                        <a:t>th term allows for the calculation of any term</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4.1.2.3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2499767"/>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Determine whether a number is a term of a given arithmetic sequence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4.1.2.4</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2175046"/>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3860183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596903" y="2927691"/>
            <a:ext cx="6062463" cy="1152130"/>
          </a:xfrm>
        </p:spPr>
        <p:txBody>
          <a:bodyPr>
            <a:normAutofit/>
          </a:bodyPr>
          <a:lstStyle/>
          <a:p>
            <a:r>
              <a:rPr lang="en-GB" sz="1800" dirty="0">
                <a:latin typeface="Century Gothic" panose="020B0502020202020204" pitchFamily="34" charset="0"/>
              </a:rPr>
              <a:t>Activities A–I </a:t>
            </a:r>
          </a:p>
        </p:txBody>
      </p:sp>
    </p:spTree>
    <p:extLst>
      <p:ext uri="{BB962C8B-B14F-4D97-AF65-F5344CB8AC3E}">
        <p14:creationId xmlns:p14="http://schemas.microsoft.com/office/powerpoint/2010/main" val="52031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154A4D-50D6-4AE0-BBA1-D1997097FB9E}"/>
              </a:ext>
            </a:extLst>
          </p:cNvPr>
          <p:cNvSpPr>
            <a:spLocks noGrp="1"/>
          </p:cNvSpPr>
          <p:nvPr>
            <p:ph type="body" sz="quarter" idx="10"/>
          </p:nvPr>
        </p:nvSpPr>
        <p:spPr>
          <a:xfrm>
            <a:off x="240288" y="1124744"/>
            <a:ext cx="11717238" cy="720000"/>
          </a:xfrm>
        </p:spPr>
        <p:txBody>
          <a:bodyPr vert="horz" lIns="91440" tIns="45720" rIns="91440" bIns="45720" rtlCol="0" anchor="t">
            <a:noAutofit/>
          </a:bodyPr>
          <a:lstStyle/>
          <a:p>
            <a:r>
              <a:rPr lang="en-GB" sz="2200" dirty="0"/>
              <a:t>In each number line, fill in the missing values.</a:t>
            </a:r>
          </a:p>
          <a:p>
            <a:r>
              <a:rPr lang="en-GB" sz="2200" dirty="0">
                <a:latin typeface="Arial"/>
                <a:cs typeface="Arial"/>
              </a:rPr>
              <a:t>  </a:t>
            </a:r>
          </a:p>
          <a:p>
            <a:pPr marL="514350" indent="-514350">
              <a:buFont typeface="Arial" panose="020B0604020202020204" pitchFamily="34" charset="0"/>
              <a:buAutoNum type="alphaLcParenR"/>
            </a:pPr>
            <a:endParaRPr lang="en-GB" sz="2200" dirty="0"/>
          </a:p>
          <a:p>
            <a:pPr marL="514350" indent="-514350">
              <a:buFont typeface="+mj-lt"/>
              <a:buAutoNum type="alphaLcParenR"/>
            </a:pPr>
            <a:endParaRPr lang="en-GB" sz="2200" dirty="0"/>
          </a:p>
        </p:txBody>
      </p:sp>
      <p:sp>
        <p:nvSpPr>
          <p:cNvPr id="3" name="Text Placeholder 2">
            <a:extLst>
              <a:ext uri="{FF2B5EF4-FFF2-40B4-BE49-F238E27FC236}">
                <a16:creationId xmlns:a16="http://schemas.microsoft.com/office/drawing/2014/main" id="{F01EEAB8-A197-49FD-98CC-835463187F7D}"/>
              </a:ext>
            </a:extLst>
          </p:cNvPr>
          <p:cNvSpPr>
            <a:spLocks noGrp="1"/>
          </p:cNvSpPr>
          <p:nvPr>
            <p:ph type="body" sz="quarter" idx="11"/>
          </p:nvPr>
        </p:nvSpPr>
        <p:spPr/>
        <p:txBody>
          <a:bodyPr/>
          <a:lstStyle/>
          <a:p>
            <a:r>
              <a:rPr lang="en-US" sz="2400" dirty="0"/>
              <a:t>Activity A: Same jump</a:t>
            </a:r>
            <a:endParaRPr lang="en-GB" dirty="0"/>
          </a:p>
        </p:txBody>
      </p:sp>
      <p:sp>
        <p:nvSpPr>
          <p:cNvPr id="2" name="Rectangle 1">
            <a:extLst>
              <a:ext uri="{FF2B5EF4-FFF2-40B4-BE49-F238E27FC236}">
                <a16:creationId xmlns:a16="http://schemas.microsoft.com/office/drawing/2014/main" id="{6E5918BB-4579-E389-D4A7-8FFDA7C324CD}"/>
              </a:ext>
            </a:extLst>
          </p:cNvPr>
          <p:cNvSpPr/>
          <p:nvPr/>
        </p:nvSpPr>
        <p:spPr>
          <a:xfrm>
            <a:off x="6257601" y="5173951"/>
            <a:ext cx="4850250" cy="294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Help 10">
            <a:hlinkClick r:id="" action="ppaction://noaction" highlightClick="1"/>
            <a:extLst>
              <a:ext uri="{FF2B5EF4-FFF2-40B4-BE49-F238E27FC236}">
                <a16:creationId xmlns:a16="http://schemas.microsoft.com/office/drawing/2014/main" id="{2FC27E77-9687-43D4-8093-B216E42FB007}"/>
              </a:ext>
            </a:extLst>
          </p:cNvPr>
          <p:cNvSpPr/>
          <p:nvPr/>
        </p:nvSpPr>
        <p:spPr>
          <a:xfrm>
            <a:off x="143339" y="590998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6A8FA4-989E-4426-BBED-3ED956C45A8B}"/>
              </a:ext>
            </a:extLst>
          </p:cNvPr>
          <p:cNvSpPr txBox="1"/>
          <p:nvPr/>
        </p:nvSpPr>
        <p:spPr>
          <a:xfrm>
            <a:off x="1103445" y="5925277"/>
            <a:ext cx="8160907" cy="769441"/>
          </a:xfrm>
          <a:prstGeom prst="rect">
            <a:avLst/>
          </a:prstGeom>
          <a:noFill/>
        </p:spPr>
        <p:txBody>
          <a:bodyPr wrap="square" lIns="91440" tIns="45720" rIns="91440" bIns="45720" rtlCol="0" anchor="t">
            <a:spAutoFit/>
          </a:bodyPr>
          <a:lstStyle/>
          <a:p>
            <a:pPr>
              <a:buNone/>
            </a:pPr>
            <a:r>
              <a:rPr lang="en-US" sz="2200" dirty="0">
                <a:latin typeface="Arial"/>
                <a:cs typeface="Arial"/>
              </a:rPr>
              <a:t>Create your own sequence using the same jump each time. What is the minimum information you need to give?</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73A46E0-D3A0-5DE5-1333-6B07EA630D1D}"/>
                  </a:ext>
                </a:extLst>
              </p:cNvPr>
              <p:cNvSpPr txBox="1"/>
              <p:nvPr/>
            </p:nvSpPr>
            <p:spPr>
              <a:xfrm>
                <a:off x="2023209" y="4914240"/>
                <a:ext cx="717884" cy="55406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14:m>
                  <m:oMathPara xmlns:m="http://schemas.openxmlformats.org/officeDocument/2006/math">
                    <m:oMathParaPr>
                      <m:jc m:val="centerGroup"/>
                    </m:oMathParaPr>
                    <m:oMath xmlns:m="http://schemas.openxmlformats.org/officeDocument/2006/math">
                      <m:f>
                        <m:fPr>
                          <m:ctrlPr>
                            <a:rPr lang="en-GB" sz="1600" i="1" dirty="0" smtClean="0">
                              <a:latin typeface="Cambria Math" panose="02040503050406030204" pitchFamily="18" charset="0"/>
                              <a:cs typeface="Arial"/>
                            </a:rPr>
                          </m:ctrlPr>
                        </m:fPr>
                        <m:num>
                          <m:r>
                            <a:rPr lang="en-GB" sz="1600" b="0" i="1" dirty="0" smtClean="0">
                              <a:latin typeface="Cambria Math" panose="02040503050406030204" pitchFamily="18" charset="0"/>
                              <a:cs typeface="Arial"/>
                            </a:rPr>
                            <m:t>4</m:t>
                          </m:r>
                        </m:num>
                        <m:den>
                          <m:r>
                            <a:rPr lang="en-GB" sz="1600" b="0" i="1" dirty="0" smtClean="0">
                              <a:latin typeface="Cambria Math" panose="02040503050406030204" pitchFamily="18" charset="0"/>
                              <a:cs typeface="Arial"/>
                            </a:rPr>
                            <m:t>3</m:t>
                          </m:r>
                        </m:den>
                      </m:f>
                    </m:oMath>
                  </m:oMathPara>
                </a14:m>
                <a:endParaRPr lang="en-GB" sz="1600" dirty="0">
                  <a:latin typeface="Arial"/>
                  <a:cs typeface="Arial"/>
                </a:endParaRPr>
              </a:p>
            </p:txBody>
          </p:sp>
        </mc:Choice>
        <mc:Fallback xmlns="">
          <p:sp>
            <p:nvSpPr>
              <p:cNvPr id="22" name="TextBox 21">
                <a:extLst>
                  <a:ext uri="{FF2B5EF4-FFF2-40B4-BE49-F238E27FC236}">
                    <a16:creationId xmlns:a16="http://schemas.microsoft.com/office/drawing/2014/main" id="{973A46E0-D3A0-5DE5-1333-6B07EA630D1D}"/>
                  </a:ext>
                </a:extLst>
              </p:cNvPr>
              <p:cNvSpPr txBox="1">
                <a:spLocks noRot="1" noChangeAspect="1" noMove="1" noResize="1" noEditPoints="1" noAdjustHandles="1" noChangeArrowheads="1" noChangeShapeType="1" noTextEdit="1"/>
              </p:cNvSpPr>
              <p:nvPr/>
            </p:nvSpPr>
            <p:spPr>
              <a:xfrm>
                <a:off x="2023209" y="4914240"/>
                <a:ext cx="717884" cy="554062"/>
              </a:xfrm>
              <a:prstGeom prst="rect">
                <a:avLst/>
              </a:prstGeom>
              <a:blipFill>
                <a:blip r:embed="rId4"/>
                <a:stretch>
                  <a:fillRect/>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801C5E3A-13BC-5069-F09A-3F01B9168B41}"/>
              </a:ext>
            </a:extLst>
          </p:cNvPr>
          <p:cNvSpPr txBox="1"/>
          <p:nvPr/>
        </p:nvSpPr>
        <p:spPr>
          <a:xfrm>
            <a:off x="3443894" y="5105682"/>
            <a:ext cx="468311"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a:t>
            </a:r>
          </a:p>
        </p:txBody>
      </p:sp>
      <p:graphicFrame>
        <p:nvGraphicFramePr>
          <p:cNvPr id="5" name="Table 4">
            <a:extLst>
              <a:ext uri="{FF2B5EF4-FFF2-40B4-BE49-F238E27FC236}">
                <a16:creationId xmlns:a16="http://schemas.microsoft.com/office/drawing/2014/main" id="{7F4DDF82-7007-9BD1-8809-85D9E1EB4EFE}"/>
              </a:ext>
            </a:extLst>
          </p:cNvPr>
          <p:cNvGraphicFramePr>
            <a:graphicFrameLocks noGrp="1"/>
          </p:cNvGraphicFramePr>
          <p:nvPr>
            <p:extLst>
              <p:ext uri="{D42A27DB-BD31-4B8C-83A1-F6EECF244321}">
                <p14:modId xmlns:p14="http://schemas.microsoft.com/office/powerpoint/2010/main" val="219015896"/>
              </p:ext>
            </p:extLst>
          </p:nvPr>
        </p:nvGraphicFramePr>
        <p:xfrm>
          <a:off x="1002209" y="5495786"/>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graphicFrame>
        <p:nvGraphicFramePr>
          <p:cNvPr id="24" name="Table 23">
            <a:extLst>
              <a:ext uri="{FF2B5EF4-FFF2-40B4-BE49-F238E27FC236}">
                <a16:creationId xmlns:a16="http://schemas.microsoft.com/office/drawing/2014/main" id="{DAB47E15-2E9B-84F8-5223-36E1EE72BF25}"/>
              </a:ext>
            </a:extLst>
          </p:cNvPr>
          <p:cNvGraphicFramePr>
            <a:graphicFrameLocks noGrp="1"/>
          </p:cNvGraphicFramePr>
          <p:nvPr>
            <p:extLst>
              <p:ext uri="{D42A27DB-BD31-4B8C-83A1-F6EECF244321}">
                <p14:modId xmlns:p14="http://schemas.microsoft.com/office/powerpoint/2010/main" val="1785435648"/>
              </p:ext>
            </p:extLst>
          </p:nvPr>
        </p:nvGraphicFramePr>
        <p:xfrm>
          <a:off x="1002209" y="2079242"/>
          <a:ext cx="9376227" cy="11684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graphicFrame>
        <p:nvGraphicFramePr>
          <p:cNvPr id="25" name="Table 24">
            <a:extLst>
              <a:ext uri="{FF2B5EF4-FFF2-40B4-BE49-F238E27FC236}">
                <a16:creationId xmlns:a16="http://schemas.microsoft.com/office/drawing/2014/main" id="{91551A9B-EF2C-2EB7-7C52-3E8BA8CCB765}"/>
              </a:ext>
            </a:extLst>
          </p:cNvPr>
          <p:cNvGraphicFramePr>
            <a:graphicFrameLocks noGrp="1"/>
          </p:cNvGraphicFramePr>
          <p:nvPr>
            <p:extLst>
              <p:ext uri="{D42A27DB-BD31-4B8C-83A1-F6EECF244321}">
                <p14:modId xmlns:p14="http://schemas.microsoft.com/office/powerpoint/2010/main" val="3334692210"/>
              </p:ext>
            </p:extLst>
          </p:nvPr>
        </p:nvGraphicFramePr>
        <p:xfrm>
          <a:off x="1002209" y="2933378"/>
          <a:ext cx="9376227" cy="11684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graphicFrame>
        <p:nvGraphicFramePr>
          <p:cNvPr id="26" name="Table 25">
            <a:extLst>
              <a:ext uri="{FF2B5EF4-FFF2-40B4-BE49-F238E27FC236}">
                <a16:creationId xmlns:a16="http://schemas.microsoft.com/office/drawing/2014/main" id="{7279D2B8-6F54-6894-0BD8-E33500D117D4}"/>
              </a:ext>
            </a:extLst>
          </p:cNvPr>
          <p:cNvGraphicFramePr>
            <a:graphicFrameLocks noGrp="1"/>
          </p:cNvGraphicFramePr>
          <p:nvPr>
            <p:extLst>
              <p:ext uri="{D42A27DB-BD31-4B8C-83A1-F6EECF244321}">
                <p14:modId xmlns:p14="http://schemas.microsoft.com/office/powerpoint/2010/main" val="2439089603"/>
              </p:ext>
            </p:extLst>
          </p:nvPr>
        </p:nvGraphicFramePr>
        <p:xfrm>
          <a:off x="1002209" y="3787514"/>
          <a:ext cx="9376227" cy="11684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graphicFrame>
        <p:nvGraphicFramePr>
          <p:cNvPr id="27" name="Table 26">
            <a:extLst>
              <a:ext uri="{FF2B5EF4-FFF2-40B4-BE49-F238E27FC236}">
                <a16:creationId xmlns:a16="http://schemas.microsoft.com/office/drawing/2014/main" id="{3D01A70E-CCA8-E630-2351-D47EC3F1B4CA}"/>
              </a:ext>
            </a:extLst>
          </p:cNvPr>
          <p:cNvGraphicFramePr>
            <a:graphicFrameLocks noGrp="1"/>
          </p:cNvGraphicFramePr>
          <p:nvPr>
            <p:extLst>
              <p:ext uri="{D42A27DB-BD31-4B8C-83A1-F6EECF244321}">
                <p14:modId xmlns:p14="http://schemas.microsoft.com/office/powerpoint/2010/main" val="159685428"/>
              </p:ext>
            </p:extLst>
          </p:nvPr>
        </p:nvGraphicFramePr>
        <p:xfrm>
          <a:off x="1002209" y="4641650"/>
          <a:ext cx="9376227" cy="11684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28" name="TextBox 27">
            <a:extLst>
              <a:ext uri="{FF2B5EF4-FFF2-40B4-BE49-F238E27FC236}">
                <a16:creationId xmlns:a16="http://schemas.microsoft.com/office/drawing/2014/main" id="{475EF167-A30D-E5C5-556B-98EAFA4CE1F5}"/>
              </a:ext>
            </a:extLst>
          </p:cNvPr>
          <p:cNvSpPr txBox="1"/>
          <p:nvPr/>
        </p:nvSpPr>
        <p:spPr>
          <a:xfrm>
            <a:off x="752628" y="2531342"/>
            <a:ext cx="468311"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0</a:t>
            </a:r>
          </a:p>
        </p:txBody>
      </p:sp>
      <p:sp>
        <p:nvSpPr>
          <p:cNvPr id="29" name="TextBox 28">
            <a:extLst>
              <a:ext uri="{FF2B5EF4-FFF2-40B4-BE49-F238E27FC236}">
                <a16:creationId xmlns:a16="http://schemas.microsoft.com/office/drawing/2014/main" id="{F641C1ED-4BE6-016A-6C0F-1B059767F705}"/>
              </a:ext>
            </a:extLst>
          </p:cNvPr>
          <p:cNvSpPr txBox="1"/>
          <p:nvPr/>
        </p:nvSpPr>
        <p:spPr>
          <a:xfrm>
            <a:off x="4708730" y="2531342"/>
            <a:ext cx="573366"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0.9</a:t>
            </a:r>
          </a:p>
        </p:txBody>
      </p:sp>
      <p:sp>
        <p:nvSpPr>
          <p:cNvPr id="30" name="TextBox 29">
            <a:extLst>
              <a:ext uri="{FF2B5EF4-FFF2-40B4-BE49-F238E27FC236}">
                <a16:creationId xmlns:a16="http://schemas.microsoft.com/office/drawing/2014/main" id="{DFAF4F82-0B79-B14D-000D-041887161995}"/>
              </a:ext>
            </a:extLst>
          </p:cNvPr>
          <p:cNvSpPr txBox="1"/>
          <p:nvPr/>
        </p:nvSpPr>
        <p:spPr>
          <a:xfrm>
            <a:off x="8769887" y="2542754"/>
            <a:ext cx="573366"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1.8</a:t>
            </a:r>
          </a:p>
        </p:txBody>
      </p:sp>
      <p:sp>
        <p:nvSpPr>
          <p:cNvPr id="31" name="TextBox 30">
            <a:extLst>
              <a:ext uri="{FF2B5EF4-FFF2-40B4-BE49-F238E27FC236}">
                <a16:creationId xmlns:a16="http://schemas.microsoft.com/office/drawing/2014/main" id="{5A77246D-021A-102A-017F-642D62019175}"/>
              </a:ext>
            </a:extLst>
          </p:cNvPr>
          <p:cNvSpPr txBox="1"/>
          <p:nvPr/>
        </p:nvSpPr>
        <p:spPr>
          <a:xfrm>
            <a:off x="768053" y="1691374"/>
            <a:ext cx="46831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1</a:t>
            </a:r>
          </a:p>
        </p:txBody>
      </p:sp>
      <p:sp>
        <p:nvSpPr>
          <p:cNvPr id="32" name="TextBox 31">
            <a:extLst>
              <a:ext uri="{FF2B5EF4-FFF2-40B4-BE49-F238E27FC236}">
                <a16:creationId xmlns:a16="http://schemas.microsoft.com/office/drawing/2014/main" id="{47B7C35E-5FA7-03EA-DD47-50BEA7D6DBE0}"/>
              </a:ext>
            </a:extLst>
          </p:cNvPr>
          <p:cNvSpPr txBox="1"/>
          <p:nvPr/>
        </p:nvSpPr>
        <p:spPr>
          <a:xfrm>
            <a:off x="2093313" y="1691374"/>
            <a:ext cx="46831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5</a:t>
            </a:r>
          </a:p>
        </p:txBody>
      </p:sp>
      <p:sp>
        <p:nvSpPr>
          <p:cNvPr id="33" name="TextBox 32">
            <a:extLst>
              <a:ext uri="{FF2B5EF4-FFF2-40B4-BE49-F238E27FC236}">
                <a16:creationId xmlns:a16="http://schemas.microsoft.com/office/drawing/2014/main" id="{5310F6EA-71F6-A6E7-E7B2-DE7A77C5163B}"/>
              </a:ext>
            </a:extLst>
          </p:cNvPr>
          <p:cNvSpPr txBox="1"/>
          <p:nvPr/>
        </p:nvSpPr>
        <p:spPr>
          <a:xfrm>
            <a:off x="3443894" y="1691374"/>
            <a:ext cx="46831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9</a:t>
            </a:r>
          </a:p>
        </p:txBody>
      </p:sp>
      <p:sp>
        <p:nvSpPr>
          <p:cNvPr id="34" name="TextBox 33">
            <a:extLst>
              <a:ext uri="{FF2B5EF4-FFF2-40B4-BE49-F238E27FC236}">
                <a16:creationId xmlns:a16="http://schemas.microsoft.com/office/drawing/2014/main" id="{2627A445-F6E9-230C-8382-6307A568FDC3}"/>
              </a:ext>
            </a:extLst>
          </p:cNvPr>
          <p:cNvSpPr txBox="1"/>
          <p:nvPr/>
        </p:nvSpPr>
        <p:spPr>
          <a:xfrm>
            <a:off x="6018483" y="1662781"/>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17</a:t>
            </a:r>
          </a:p>
        </p:txBody>
      </p:sp>
      <p:sp>
        <p:nvSpPr>
          <p:cNvPr id="35" name="TextBox 34">
            <a:extLst>
              <a:ext uri="{FF2B5EF4-FFF2-40B4-BE49-F238E27FC236}">
                <a16:creationId xmlns:a16="http://schemas.microsoft.com/office/drawing/2014/main" id="{03589BA2-D54B-A03F-E8EB-5841B6762F87}"/>
              </a:ext>
            </a:extLst>
          </p:cNvPr>
          <p:cNvSpPr txBox="1"/>
          <p:nvPr/>
        </p:nvSpPr>
        <p:spPr>
          <a:xfrm>
            <a:off x="10056627" y="1684850"/>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29</a:t>
            </a:r>
          </a:p>
        </p:txBody>
      </p:sp>
      <p:sp>
        <p:nvSpPr>
          <p:cNvPr id="36" name="TextBox 35">
            <a:extLst>
              <a:ext uri="{FF2B5EF4-FFF2-40B4-BE49-F238E27FC236}">
                <a16:creationId xmlns:a16="http://schemas.microsoft.com/office/drawing/2014/main" id="{EF714076-A5DC-84DD-7C2F-EE0B5FF98C8D}"/>
              </a:ext>
            </a:extLst>
          </p:cNvPr>
          <p:cNvSpPr txBox="1"/>
          <p:nvPr/>
        </p:nvSpPr>
        <p:spPr>
          <a:xfrm>
            <a:off x="10073751" y="2555980"/>
            <a:ext cx="573366"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2.1</a:t>
            </a:r>
          </a:p>
        </p:txBody>
      </p:sp>
      <p:sp>
        <p:nvSpPr>
          <p:cNvPr id="37" name="TextBox 36">
            <a:extLst>
              <a:ext uri="{FF2B5EF4-FFF2-40B4-BE49-F238E27FC236}">
                <a16:creationId xmlns:a16="http://schemas.microsoft.com/office/drawing/2014/main" id="{F34338D4-DD1B-1408-08C7-537375C60421}"/>
              </a:ext>
            </a:extLst>
          </p:cNvPr>
          <p:cNvSpPr txBox="1"/>
          <p:nvPr/>
        </p:nvSpPr>
        <p:spPr>
          <a:xfrm>
            <a:off x="721777" y="3391434"/>
            <a:ext cx="57336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-1</a:t>
            </a:r>
          </a:p>
        </p:txBody>
      </p:sp>
      <p:sp>
        <p:nvSpPr>
          <p:cNvPr id="38" name="TextBox 37">
            <a:extLst>
              <a:ext uri="{FF2B5EF4-FFF2-40B4-BE49-F238E27FC236}">
                <a16:creationId xmlns:a16="http://schemas.microsoft.com/office/drawing/2014/main" id="{371B1FDC-FF17-3C62-08CA-C89E89BAC746}"/>
              </a:ext>
            </a:extLst>
          </p:cNvPr>
          <p:cNvSpPr txBox="1"/>
          <p:nvPr/>
        </p:nvSpPr>
        <p:spPr>
          <a:xfrm>
            <a:off x="2057064" y="3402018"/>
            <a:ext cx="57336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3</a:t>
            </a:r>
          </a:p>
        </p:txBody>
      </p:sp>
      <p:sp>
        <p:nvSpPr>
          <p:cNvPr id="39" name="TextBox 38">
            <a:extLst>
              <a:ext uri="{FF2B5EF4-FFF2-40B4-BE49-F238E27FC236}">
                <a16:creationId xmlns:a16="http://schemas.microsoft.com/office/drawing/2014/main" id="{FA3265DA-6869-BC43-0DA3-76663450A047}"/>
              </a:ext>
            </a:extLst>
          </p:cNvPr>
          <p:cNvSpPr txBox="1"/>
          <p:nvPr/>
        </p:nvSpPr>
        <p:spPr>
          <a:xfrm>
            <a:off x="4708730" y="3379831"/>
            <a:ext cx="57336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11</a:t>
            </a:r>
          </a:p>
        </p:txBody>
      </p:sp>
      <p:sp>
        <p:nvSpPr>
          <p:cNvPr id="40" name="TextBox 39">
            <a:extLst>
              <a:ext uri="{FF2B5EF4-FFF2-40B4-BE49-F238E27FC236}">
                <a16:creationId xmlns:a16="http://schemas.microsoft.com/office/drawing/2014/main" id="{F447D2B3-ECFB-FC76-8A45-328BEBE07B30}"/>
              </a:ext>
            </a:extLst>
          </p:cNvPr>
          <p:cNvSpPr txBox="1"/>
          <p:nvPr/>
        </p:nvSpPr>
        <p:spPr>
          <a:xfrm>
            <a:off x="10038625" y="3364265"/>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27</a:t>
            </a:r>
          </a:p>
        </p:txBody>
      </p:sp>
      <p:sp>
        <p:nvSpPr>
          <p:cNvPr id="41" name="TextBox 40">
            <a:extLst>
              <a:ext uri="{FF2B5EF4-FFF2-40B4-BE49-F238E27FC236}">
                <a16:creationId xmlns:a16="http://schemas.microsoft.com/office/drawing/2014/main" id="{80B2FD73-2F92-0F9C-48AA-76EEE7606511}"/>
              </a:ext>
            </a:extLst>
          </p:cNvPr>
          <p:cNvSpPr txBox="1"/>
          <p:nvPr/>
        </p:nvSpPr>
        <p:spPr>
          <a:xfrm>
            <a:off x="10083392" y="4280601"/>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34</a:t>
            </a:r>
          </a:p>
        </p:txBody>
      </p:sp>
      <p:sp>
        <p:nvSpPr>
          <p:cNvPr id="43" name="TextBox 42">
            <a:extLst>
              <a:ext uri="{FF2B5EF4-FFF2-40B4-BE49-F238E27FC236}">
                <a16:creationId xmlns:a16="http://schemas.microsoft.com/office/drawing/2014/main" id="{A87317E4-733D-6B40-0E05-06FD77D8FD0E}"/>
              </a:ext>
            </a:extLst>
          </p:cNvPr>
          <p:cNvSpPr txBox="1"/>
          <p:nvPr/>
        </p:nvSpPr>
        <p:spPr>
          <a:xfrm>
            <a:off x="8682726" y="4280601"/>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28</a:t>
            </a:r>
          </a:p>
        </p:txBody>
      </p:sp>
      <p:sp>
        <p:nvSpPr>
          <p:cNvPr id="44" name="TextBox 43">
            <a:extLst>
              <a:ext uri="{FF2B5EF4-FFF2-40B4-BE49-F238E27FC236}">
                <a16:creationId xmlns:a16="http://schemas.microsoft.com/office/drawing/2014/main" id="{2DDFDDF5-E041-9B65-9243-66CBF8160830}"/>
              </a:ext>
            </a:extLst>
          </p:cNvPr>
          <p:cNvSpPr txBox="1"/>
          <p:nvPr/>
        </p:nvSpPr>
        <p:spPr>
          <a:xfrm>
            <a:off x="7421695" y="4280601"/>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22</a:t>
            </a:r>
          </a:p>
        </p:txBody>
      </p:sp>
      <p:sp>
        <p:nvSpPr>
          <p:cNvPr id="45" name="TextBox 44">
            <a:extLst>
              <a:ext uri="{FF2B5EF4-FFF2-40B4-BE49-F238E27FC236}">
                <a16:creationId xmlns:a16="http://schemas.microsoft.com/office/drawing/2014/main" id="{17FCA45F-9006-95D6-0B40-9CE7C5C1188A}"/>
              </a:ext>
            </a:extLst>
          </p:cNvPr>
          <p:cNvSpPr txBox="1"/>
          <p:nvPr/>
        </p:nvSpPr>
        <p:spPr>
          <a:xfrm>
            <a:off x="155626" y="1863798"/>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46" name="TextBox 45">
            <a:extLst>
              <a:ext uri="{FF2B5EF4-FFF2-40B4-BE49-F238E27FC236}">
                <a16:creationId xmlns:a16="http://schemas.microsoft.com/office/drawing/2014/main" id="{AC71F4EA-716E-48DE-0DB8-04037C65B552}"/>
              </a:ext>
            </a:extLst>
          </p:cNvPr>
          <p:cNvSpPr txBox="1"/>
          <p:nvPr/>
        </p:nvSpPr>
        <p:spPr>
          <a:xfrm>
            <a:off x="154628" y="2735773"/>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47" name="TextBox 46">
            <a:extLst>
              <a:ext uri="{FF2B5EF4-FFF2-40B4-BE49-F238E27FC236}">
                <a16:creationId xmlns:a16="http://schemas.microsoft.com/office/drawing/2014/main" id="{D4055AE4-B945-CB47-BDB3-E987E0D8D6ED}"/>
              </a:ext>
            </a:extLst>
          </p:cNvPr>
          <p:cNvSpPr txBox="1"/>
          <p:nvPr/>
        </p:nvSpPr>
        <p:spPr>
          <a:xfrm>
            <a:off x="154628" y="4479723"/>
            <a:ext cx="436338" cy="430887"/>
          </a:xfrm>
          <a:prstGeom prst="rect">
            <a:avLst/>
          </a:prstGeom>
          <a:noFill/>
        </p:spPr>
        <p:txBody>
          <a:bodyPr wrap="none" rtlCol="0">
            <a:spAutoFit/>
          </a:bodyPr>
          <a:lstStyle/>
          <a:p>
            <a:pPr>
              <a:buNone/>
            </a:pPr>
            <a:r>
              <a:rPr lang="en-GB" sz="2200" dirty="0">
                <a:solidFill>
                  <a:srgbClr val="00628C"/>
                </a:solidFill>
              </a:rPr>
              <a:t>d)</a:t>
            </a:r>
          </a:p>
        </p:txBody>
      </p:sp>
      <p:sp>
        <p:nvSpPr>
          <p:cNvPr id="48" name="TextBox 47">
            <a:extLst>
              <a:ext uri="{FF2B5EF4-FFF2-40B4-BE49-F238E27FC236}">
                <a16:creationId xmlns:a16="http://schemas.microsoft.com/office/drawing/2014/main" id="{E07BE4BA-7694-FE54-83D0-158943281220}"/>
              </a:ext>
            </a:extLst>
          </p:cNvPr>
          <p:cNvSpPr txBox="1"/>
          <p:nvPr/>
        </p:nvSpPr>
        <p:spPr>
          <a:xfrm>
            <a:off x="171961" y="5351700"/>
            <a:ext cx="436338" cy="430887"/>
          </a:xfrm>
          <a:prstGeom prst="rect">
            <a:avLst/>
          </a:prstGeom>
          <a:noFill/>
        </p:spPr>
        <p:txBody>
          <a:bodyPr wrap="none" rtlCol="0">
            <a:spAutoFit/>
          </a:bodyPr>
          <a:lstStyle/>
          <a:p>
            <a:pPr>
              <a:buNone/>
            </a:pPr>
            <a:r>
              <a:rPr lang="en-GB" sz="2200" dirty="0">
                <a:solidFill>
                  <a:srgbClr val="00628C"/>
                </a:solidFill>
              </a:rPr>
              <a:t>e)</a:t>
            </a:r>
          </a:p>
        </p:txBody>
      </p:sp>
      <p:sp>
        <p:nvSpPr>
          <p:cNvPr id="49" name="TextBox 48">
            <a:extLst>
              <a:ext uri="{FF2B5EF4-FFF2-40B4-BE49-F238E27FC236}">
                <a16:creationId xmlns:a16="http://schemas.microsoft.com/office/drawing/2014/main" id="{342CDF96-5165-7FEE-7C9F-2FA354C02E76}"/>
              </a:ext>
            </a:extLst>
          </p:cNvPr>
          <p:cNvSpPr txBox="1"/>
          <p:nvPr/>
        </p:nvSpPr>
        <p:spPr>
          <a:xfrm>
            <a:off x="143548" y="3607748"/>
            <a:ext cx="436338" cy="430887"/>
          </a:xfrm>
          <a:prstGeom prst="rect">
            <a:avLst/>
          </a:prstGeom>
          <a:noFill/>
        </p:spPr>
        <p:txBody>
          <a:bodyPr wrap="none" rtlCol="0">
            <a:spAutoFit/>
          </a:bodyPr>
          <a:lstStyle/>
          <a:p>
            <a:pPr>
              <a:buNone/>
            </a:pPr>
            <a:r>
              <a:rPr lang="en-GB" sz="2200" dirty="0">
                <a:solidFill>
                  <a:srgbClr val="00628C"/>
                </a:solidFill>
              </a:rPr>
              <a:t>c)</a:t>
            </a:r>
          </a:p>
        </p:txBody>
      </p:sp>
    </p:spTree>
    <p:extLst>
      <p:ext uri="{BB962C8B-B14F-4D97-AF65-F5344CB8AC3E}">
        <p14:creationId xmlns:p14="http://schemas.microsoft.com/office/powerpoint/2010/main" val="11745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2" grpId="0" animBg="1"/>
      <p:bldP spid="23" grpId="0" animBg="1"/>
      <p:bldP spid="28" grpId="0" animBg="1"/>
      <p:bldP spid="29" grpId="0" animBg="1"/>
      <p:bldP spid="30" grpId="0" animBg="1"/>
      <p:bldP spid="31" grpId="0"/>
      <p:bldP spid="32" grpId="0"/>
      <p:bldP spid="33" grpId="0"/>
      <p:bldP spid="34" grpId="0"/>
      <p:bldP spid="35" grpId="0"/>
      <p:bldP spid="36" grpId="0" animBg="1"/>
      <p:bldP spid="37" grpId="0"/>
      <p:bldP spid="38" grpId="0"/>
      <p:bldP spid="39" grpId="0"/>
      <p:bldP spid="40" grpId="0"/>
      <p:bldP spid="41" grpId="0"/>
      <p:bldP spid="43" grpId="0"/>
      <p:bldP spid="44" grpId="0"/>
      <p:bldP spid="45" grpId="0"/>
      <p:bldP spid="46" grpId="0"/>
      <p:bldP spid="47" grpId="0"/>
      <p:bldP spid="48" grpId="0"/>
      <p:bldP spid="4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D1BE41E-9A85-99A6-EA40-4AACA064EF7E}"/>
              </a:ext>
            </a:extLst>
          </p:cNvPr>
          <p:cNvSpPr>
            <a:spLocks noGrp="1"/>
          </p:cNvSpPr>
          <p:nvPr>
            <p:ph type="body" sz="quarter" idx="11"/>
          </p:nvPr>
        </p:nvSpPr>
        <p:spPr/>
        <p:txBody>
          <a:bodyPr>
            <a:normAutofit lnSpcReduction="10000"/>
          </a:bodyPr>
          <a:lstStyle/>
          <a:p>
            <a:r>
              <a:rPr lang="en-US" sz="2600" dirty="0"/>
              <a:t>Activity B: </a:t>
            </a:r>
            <a:r>
              <a:rPr lang="en-GB" sz="2600" dirty="0"/>
              <a:t>−− −−−· −· ··· ·  −· −· −−− −·· ·</a:t>
            </a:r>
            <a:endParaRPr lang="en-US" sz="2600" dirty="0"/>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26191" y="497285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AF736B1-39F0-AD41-8272-3AFDC36C2D75}"/>
              </a:ext>
            </a:extLst>
          </p:cNvPr>
          <p:cNvSpPr txBox="1"/>
          <p:nvPr/>
        </p:nvSpPr>
        <p:spPr>
          <a:xfrm>
            <a:off x="196052" y="1128898"/>
            <a:ext cx="12009120" cy="430887"/>
          </a:xfrm>
          <a:prstGeom prst="rect">
            <a:avLst/>
          </a:prstGeom>
          <a:noFill/>
        </p:spPr>
        <p:txBody>
          <a:bodyPr wrap="square" rtlCol="0">
            <a:spAutoFit/>
          </a:bodyPr>
          <a:lstStyle/>
          <a:p>
            <a:pPr>
              <a:buNone/>
            </a:pPr>
            <a:r>
              <a:rPr lang="en-US" sz="2200" dirty="0"/>
              <a:t>Morse code is a way of writing messages using dots and dashes.</a:t>
            </a:r>
          </a:p>
        </p:txBody>
      </p:sp>
      <p:sp>
        <p:nvSpPr>
          <p:cNvPr id="13" name="TextBox 12">
            <a:extLst>
              <a:ext uri="{FF2B5EF4-FFF2-40B4-BE49-F238E27FC236}">
                <a16:creationId xmlns:a16="http://schemas.microsoft.com/office/drawing/2014/main" id="{7DEAEB7A-D8E8-C649-B9A8-07599902957C}"/>
              </a:ext>
            </a:extLst>
          </p:cNvPr>
          <p:cNvSpPr txBox="1"/>
          <p:nvPr/>
        </p:nvSpPr>
        <p:spPr>
          <a:xfrm>
            <a:off x="143339" y="1649824"/>
            <a:ext cx="6096000" cy="430887"/>
          </a:xfrm>
          <a:prstGeom prst="rect">
            <a:avLst/>
          </a:prstGeom>
          <a:noFill/>
        </p:spPr>
        <p:txBody>
          <a:bodyPr wrap="square">
            <a:spAutoFit/>
          </a:bodyPr>
          <a:lstStyle/>
          <a:p>
            <a:pPr>
              <a:buNone/>
            </a:pPr>
            <a:r>
              <a:rPr lang="en-US" sz="2200" dirty="0"/>
              <a:t>This is Morse code for the number 1:</a:t>
            </a:r>
          </a:p>
        </p:txBody>
      </p:sp>
      <p:sp>
        <p:nvSpPr>
          <p:cNvPr id="15" name="TextBox 14">
            <a:extLst>
              <a:ext uri="{FF2B5EF4-FFF2-40B4-BE49-F238E27FC236}">
                <a16:creationId xmlns:a16="http://schemas.microsoft.com/office/drawing/2014/main" id="{FE400997-B39D-FD46-9197-DA16EC187461}"/>
              </a:ext>
            </a:extLst>
          </p:cNvPr>
          <p:cNvSpPr txBox="1"/>
          <p:nvPr/>
        </p:nvSpPr>
        <p:spPr>
          <a:xfrm>
            <a:off x="143339" y="2260789"/>
            <a:ext cx="9276083" cy="769441"/>
          </a:xfrm>
          <a:prstGeom prst="rect">
            <a:avLst/>
          </a:prstGeom>
          <a:noFill/>
        </p:spPr>
        <p:txBody>
          <a:bodyPr wrap="square">
            <a:spAutoFit/>
          </a:bodyPr>
          <a:lstStyle/>
          <a:p>
            <a:pPr marL="457200" indent="-457200">
              <a:buFont typeface="+mj-lt"/>
              <a:buAutoNum type="alphaLcParenR"/>
            </a:pPr>
            <a:r>
              <a:rPr lang="en-US" sz="2200" dirty="0"/>
              <a:t>Do you have enough information to work out Morse code for the number 2 ? Why or why not?</a:t>
            </a:r>
          </a:p>
        </p:txBody>
      </p:sp>
      <p:sp>
        <p:nvSpPr>
          <p:cNvPr id="16" name="TextBox 15">
            <a:extLst>
              <a:ext uri="{FF2B5EF4-FFF2-40B4-BE49-F238E27FC236}">
                <a16:creationId xmlns:a16="http://schemas.microsoft.com/office/drawing/2014/main" id="{A4E4C6DB-DF4B-7F43-B6D6-7BE31F72EB27}"/>
              </a:ext>
            </a:extLst>
          </p:cNvPr>
          <p:cNvSpPr txBox="1"/>
          <p:nvPr/>
        </p:nvSpPr>
        <p:spPr>
          <a:xfrm>
            <a:off x="116881" y="3605349"/>
            <a:ext cx="8723570" cy="430887"/>
          </a:xfrm>
          <a:prstGeom prst="rect">
            <a:avLst/>
          </a:prstGeom>
          <a:noFill/>
        </p:spPr>
        <p:txBody>
          <a:bodyPr wrap="square">
            <a:spAutoFit/>
          </a:bodyPr>
          <a:lstStyle/>
          <a:p>
            <a:pPr marL="457200" indent="-457200">
              <a:buFont typeface="+mj-lt"/>
              <a:buAutoNum type="alphaLcParenR" startAt="2"/>
            </a:pPr>
            <a:r>
              <a:rPr lang="en-US" sz="2200" dirty="0"/>
              <a:t>What do you think Morse code for 3, 4 and 5 might be?</a:t>
            </a:r>
          </a:p>
        </p:txBody>
      </p:sp>
      <p:sp>
        <p:nvSpPr>
          <p:cNvPr id="17" name="TextBox 16">
            <a:extLst>
              <a:ext uri="{FF2B5EF4-FFF2-40B4-BE49-F238E27FC236}">
                <a16:creationId xmlns:a16="http://schemas.microsoft.com/office/drawing/2014/main" id="{9BC42E4E-BE81-1742-BFC0-7C0A112E211C}"/>
              </a:ext>
            </a:extLst>
          </p:cNvPr>
          <p:cNvSpPr txBox="1"/>
          <p:nvPr/>
        </p:nvSpPr>
        <p:spPr>
          <a:xfrm>
            <a:off x="101441" y="4067948"/>
            <a:ext cx="9802974" cy="430887"/>
          </a:xfrm>
          <a:prstGeom prst="rect">
            <a:avLst/>
          </a:prstGeom>
          <a:noFill/>
        </p:spPr>
        <p:txBody>
          <a:bodyPr wrap="square">
            <a:spAutoFit/>
          </a:bodyPr>
          <a:lstStyle/>
          <a:p>
            <a:pPr marL="457200" indent="-457200">
              <a:buFont typeface="+mj-lt"/>
              <a:buAutoNum type="alphaLcParenR" startAt="3"/>
            </a:pPr>
            <a:r>
              <a:rPr lang="en-US" sz="2200" dirty="0"/>
              <a:t>What do you predict might be Morse code for 6, 7, 8 and 9?</a:t>
            </a:r>
          </a:p>
        </p:txBody>
      </p:sp>
      <p:sp>
        <p:nvSpPr>
          <p:cNvPr id="18" name="TextBox 17">
            <a:extLst>
              <a:ext uri="{FF2B5EF4-FFF2-40B4-BE49-F238E27FC236}">
                <a16:creationId xmlns:a16="http://schemas.microsoft.com/office/drawing/2014/main" id="{092B0973-6E6F-6F5F-4ECB-9908336AA16F}"/>
              </a:ext>
            </a:extLst>
          </p:cNvPr>
          <p:cNvSpPr txBox="1"/>
          <p:nvPr/>
        </p:nvSpPr>
        <p:spPr>
          <a:xfrm>
            <a:off x="104612" y="3102346"/>
            <a:ext cx="6096000" cy="430887"/>
          </a:xfrm>
          <a:prstGeom prst="rect">
            <a:avLst/>
          </a:prstGeom>
          <a:noFill/>
        </p:spPr>
        <p:txBody>
          <a:bodyPr wrap="square">
            <a:spAutoFit/>
          </a:bodyPr>
          <a:lstStyle/>
          <a:p>
            <a:pPr>
              <a:buNone/>
            </a:pPr>
            <a:r>
              <a:rPr lang="en-US" sz="2200" dirty="0"/>
              <a:t>This is Morse code for the number 2:</a:t>
            </a:r>
          </a:p>
        </p:txBody>
      </p:sp>
      <p:sp>
        <p:nvSpPr>
          <p:cNvPr id="21" name="TextBox 20">
            <a:extLst>
              <a:ext uri="{FF2B5EF4-FFF2-40B4-BE49-F238E27FC236}">
                <a16:creationId xmlns:a16="http://schemas.microsoft.com/office/drawing/2014/main" id="{041FBABF-C4D5-8803-2761-54A7EA2AAF7D}"/>
              </a:ext>
            </a:extLst>
          </p:cNvPr>
          <p:cNvSpPr txBox="1"/>
          <p:nvPr/>
        </p:nvSpPr>
        <p:spPr>
          <a:xfrm>
            <a:off x="1368321" y="4805812"/>
            <a:ext cx="6220690" cy="1514261"/>
          </a:xfrm>
          <a:prstGeom prst="rect">
            <a:avLst/>
          </a:prstGeom>
          <a:noFill/>
        </p:spPr>
        <p:txBody>
          <a:bodyPr wrap="square">
            <a:spAutoFit/>
          </a:bodyPr>
          <a:lstStyle/>
          <a:p>
            <a:pPr>
              <a:buNone/>
            </a:pPr>
            <a:r>
              <a:rPr lang="en-GB" sz="2200" dirty="0"/>
              <a:t>Here is some more Morse code. Use this to check your answers to parts b and c. </a:t>
            </a:r>
          </a:p>
          <a:p>
            <a:pPr>
              <a:buNone/>
            </a:pPr>
            <a:r>
              <a:rPr lang="en-GB" sz="2200" dirty="0"/>
              <a:t>How do you think you would signal the number 10 in Morse code? How about 75? 84? 111? </a:t>
            </a:r>
          </a:p>
        </p:txBody>
      </p:sp>
      <p:pic>
        <p:nvPicPr>
          <p:cNvPr id="2" name="Picture 1">
            <a:extLst>
              <a:ext uri="{FF2B5EF4-FFF2-40B4-BE49-F238E27FC236}">
                <a16:creationId xmlns:a16="http://schemas.microsoft.com/office/drawing/2014/main" id="{0C845453-243B-CC4E-E3A0-EFCC274BAD61}"/>
              </a:ext>
            </a:extLst>
          </p:cNvPr>
          <p:cNvPicPr>
            <a:picLocks noChangeAspect="1"/>
          </p:cNvPicPr>
          <p:nvPr/>
        </p:nvPicPr>
        <p:blipFill>
          <a:blip r:embed="rId3"/>
          <a:stretch>
            <a:fillRect/>
          </a:stretch>
        </p:blipFill>
        <p:spPr>
          <a:xfrm>
            <a:off x="5122230" y="1767860"/>
            <a:ext cx="3468925" cy="225572"/>
          </a:xfrm>
          <a:prstGeom prst="rect">
            <a:avLst/>
          </a:prstGeom>
        </p:spPr>
      </p:pic>
      <p:pic>
        <p:nvPicPr>
          <p:cNvPr id="3" name="Picture 2">
            <a:extLst>
              <a:ext uri="{FF2B5EF4-FFF2-40B4-BE49-F238E27FC236}">
                <a16:creationId xmlns:a16="http://schemas.microsoft.com/office/drawing/2014/main" id="{2C7D8F78-513F-FC5A-0A1A-BB4257D547B5}"/>
              </a:ext>
            </a:extLst>
          </p:cNvPr>
          <p:cNvPicPr>
            <a:picLocks noChangeAspect="1"/>
          </p:cNvPicPr>
          <p:nvPr/>
        </p:nvPicPr>
        <p:blipFill>
          <a:blip r:embed="rId4"/>
          <a:stretch>
            <a:fillRect/>
          </a:stretch>
        </p:blipFill>
        <p:spPr>
          <a:xfrm>
            <a:off x="5122230" y="3218799"/>
            <a:ext cx="3072650" cy="225572"/>
          </a:xfrm>
          <a:prstGeom prst="rect">
            <a:avLst/>
          </a:prstGeom>
        </p:spPr>
      </p:pic>
      <p:pic>
        <p:nvPicPr>
          <p:cNvPr id="4" name="Picture 3">
            <a:extLst>
              <a:ext uri="{FF2B5EF4-FFF2-40B4-BE49-F238E27FC236}">
                <a16:creationId xmlns:a16="http://schemas.microsoft.com/office/drawing/2014/main" id="{22FAC738-A20C-630E-4E3C-D986EF95687D}"/>
              </a:ext>
            </a:extLst>
          </p:cNvPr>
          <p:cNvPicPr>
            <a:picLocks noChangeAspect="1"/>
          </p:cNvPicPr>
          <p:nvPr/>
        </p:nvPicPr>
        <p:blipFill>
          <a:blip r:embed="rId5"/>
          <a:stretch>
            <a:fillRect/>
          </a:stretch>
        </p:blipFill>
        <p:spPr>
          <a:xfrm>
            <a:off x="8094513" y="4878490"/>
            <a:ext cx="2280102" cy="231668"/>
          </a:xfrm>
          <a:prstGeom prst="rect">
            <a:avLst/>
          </a:prstGeom>
        </p:spPr>
      </p:pic>
      <p:sp>
        <p:nvSpPr>
          <p:cNvPr id="9" name="TextBox 8">
            <a:extLst>
              <a:ext uri="{FF2B5EF4-FFF2-40B4-BE49-F238E27FC236}">
                <a16:creationId xmlns:a16="http://schemas.microsoft.com/office/drawing/2014/main" id="{8A3C1BBE-FB24-76E0-7515-1A15A74AFCB7}"/>
              </a:ext>
            </a:extLst>
          </p:cNvPr>
          <p:cNvSpPr txBox="1"/>
          <p:nvPr/>
        </p:nvSpPr>
        <p:spPr>
          <a:xfrm>
            <a:off x="7595867" y="4778881"/>
            <a:ext cx="498646" cy="430887"/>
          </a:xfrm>
          <a:prstGeom prst="rect">
            <a:avLst/>
          </a:prstGeom>
          <a:noFill/>
        </p:spPr>
        <p:txBody>
          <a:bodyPr wrap="square">
            <a:spAutoFit/>
          </a:bodyPr>
          <a:lstStyle/>
          <a:p>
            <a:pPr>
              <a:buNone/>
            </a:pPr>
            <a:r>
              <a:rPr lang="en-US" sz="2200" dirty="0"/>
              <a:t>6:</a:t>
            </a:r>
            <a:endParaRPr lang="en-GB" sz="2200" dirty="0"/>
          </a:p>
        </p:txBody>
      </p:sp>
      <p:pic>
        <p:nvPicPr>
          <p:cNvPr id="10" name="Picture 9">
            <a:extLst>
              <a:ext uri="{FF2B5EF4-FFF2-40B4-BE49-F238E27FC236}">
                <a16:creationId xmlns:a16="http://schemas.microsoft.com/office/drawing/2014/main" id="{9F99EB2E-617C-A9CD-BDB9-DFE3DC79FEA1}"/>
              </a:ext>
            </a:extLst>
          </p:cNvPr>
          <p:cNvPicPr>
            <a:picLocks noChangeAspect="1"/>
          </p:cNvPicPr>
          <p:nvPr/>
        </p:nvPicPr>
        <p:blipFill>
          <a:blip r:embed="rId6"/>
          <a:stretch>
            <a:fillRect/>
          </a:stretch>
        </p:blipFill>
        <p:spPr>
          <a:xfrm>
            <a:off x="8094513" y="5376992"/>
            <a:ext cx="3475021" cy="256054"/>
          </a:xfrm>
          <a:prstGeom prst="rect">
            <a:avLst/>
          </a:prstGeom>
        </p:spPr>
      </p:pic>
      <p:sp>
        <p:nvSpPr>
          <p:cNvPr id="12" name="TextBox 11">
            <a:extLst>
              <a:ext uri="{FF2B5EF4-FFF2-40B4-BE49-F238E27FC236}">
                <a16:creationId xmlns:a16="http://schemas.microsoft.com/office/drawing/2014/main" id="{1522C0F3-DF20-4F00-51F5-732CE6A2AA68}"/>
              </a:ext>
            </a:extLst>
          </p:cNvPr>
          <p:cNvSpPr txBox="1"/>
          <p:nvPr/>
        </p:nvSpPr>
        <p:spPr>
          <a:xfrm>
            <a:off x="7595867" y="5288052"/>
            <a:ext cx="498646" cy="430887"/>
          </a:xfrm>
          <a:prstGeom prst="rect">
            <a:avLst/>
          </a:prstGeom>
          <a:noFill/>
        </p:spPr>
        <p:txBody>
          <a:bodyPr wrap="square">
            <a:spAutoFit/>
          </a:bodyPr>
          <a:lstStyle/>
          <a:p>
            <a:pPr>
              <a:buNone/>
            </a:pPr>
            <a:r>
              <a:rPr lang="en-US" sz="2200" dirty="0"/>
              <a:t>9:</a:t>
            </a:r>
            <a:endParaRPr lang="en-GB" sz="2200" dirty="0"/>
          </a:p>
        </p:txBody>
      </p:sp>
      <p:sp>
        <p:nvSpPr>
          <p:cNvPr id="14" name="TextBox 13">
            <a:extLst>
              <a:ext uri="{FF2B5EF4-FFF2-40B4-BE49-F238E27FC236}">
                <a16:creationId xmlns:a16="http://schemas.microsoft.com/office/drawing/2014/main" id="{4CC41B97-60C5-7319-19DE-D718E2DEC411}"/>
              </a:ext>
            </a:extLst>
          </p:cNvPr>
          <p:cNvSpPr txBox="1"/>
          <p:nvPr/>
        </p:nvSpPr>
        <p:spPr>
          <a:xfrm>
            <a:off x="7595867" y="5797222"/>
            <a:ext cx="498646" cy="430887"/>
          </a:xfrm>
          <a:prstGeom prst="rect">
            <a:avLst/>
          </a:prstGeom>
          <a:noFill/>
        </p:spPr>
        <p:txBody>
          <a:bodyPr wrap="square">
            <a:spAutoFit/>
          </a:bodyPr>
          <a:lstStyle/>
          <a:p>
            <a:pPr>
              <a:buNone/>
            </a:pPr>
            <a:r>
              <a:rPr lang="en-US" sz="2200" dirty="0"/>
              <a:t>0:</a:t>
            </a:r>
            <a:endParaRPr lang="en-GB" sz="2200" dirty="0"/>
          </a:p>
        </p:txBody>
      </p:sp>
      <p:pic>
        <p:nvPicPr>
          <p:cNvPr id="20" name="Picture 19">
            <a:extLst>
              <a:ext uri="{FF2B5EF4-FFF2-40B4-BE49-F238E27FC236}">
                <a16:creationId xmlns:a16="http://schemas.microsoft.com/office/drawing/2014/main" id="{99397540-A8F1-71B8-DF2D-8E8B5244A80E}"/>
              </a:ext>
            </a:extLst>
          </p:cNvPr>
          <p:cNvPicPr>
            <a:picLocks noChangeAspect="1"/>
          </p:cNvPicPr>
          <p:nvPr/>
        </p:nvPicPr>
        <p:blipFill>
          <a:blip r:embed="rId7"/>
          <a:stretch>
            <a:fillRect/>
          </a:stretch>
        </p:blipFill>
        <p:spPr>
          <a:xfrm>
            <a:off x="8094513" y="5899879"/>
            <a:ext cx="3871296" cy="225572"/>
          </a:xfrm>
          <a:prstGeom prst="rect">
            <a:avLst/>
          </a:prstGeom>
        </p:spPr>
      </p:pic>
    </p:spTree>
    <p:extLst>
      <p:ext uri="{BB962C8B-B14F-4D97-AF65-F5344CB8AC3E}">
        <p14:creationId xmlns:p14="http://schemas.microsoft.com/office/powerpoint/2010/main" val="59864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5" grpId="0"/>
      <p:bldP spid="16" grpId="0"/>
      <p:bldP spid="17" grpId="0"/>
      <p:bldP spid="18" grpId="0"/>
      <p:bldP spid="21" grpId="0"/>
      <p:bldP spid="9" grpId="0"/>
      <p:bldP spid="12"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C30A42-2D14-F4B9-B2ED-C30C6E083CE5}"/>
              </a:ext>
            </a:extLst>
          </p:cNvPr>
          <p:cNvSpPr>
            <a:spLocks noGrp="1"/>
          </p:cNvSpPr>
          <p:nvPr>
            <p:ph type="body" sz="quarter" idx="11"/>
          </p:nvPr>
        </p:nvSpPr>
        <p:spPr/>
        <p:txBody>
          <a:bodyPr>
            <a:noAutofit/>
          </a:bodyPr>
          <a:lstStyle/>
          <a:p>
            <a:r>
              <a:rPr lang="en-GB" dirty="0"/>
              <a:t>Activity B: </a:t>
            </a:r>
            <a:r>
              <a:rPr lang="en-GB" sz="2400" dirty="0"/>
              <a:t>−− −−−· −· ··· ·  −· −· −−− −·· · </a:t>
            </a:r>
            <a:r>
              <a:rPr lang="en-US" sz="2800" dirty="0"/>
              <a:t>(</a:t>
            </a:r>
            <a:r>
              <a:rPr lang="en-GB" dirty="0"/>
              <a:t>solutions for parts b and c)</a:t>
            </a:r>
          </a:p>
        </p:txBody>
      </p:sp>
      <p:sp>
        <p:nvSpPr>
          <p:cNvPr id="4" name="Action Button: Help 3">
            <a:hlinkClick r:id="" action="ppaction://noaction" highlightClick="1"/>
            <a:extLst>
              <a:ext uri="{FF2B5EF4-FFF2-40B4-BE49-F238E27FC236}">
                <a16:creationId xmlns:a16="http://schemas.microsoft.com/office/drawing/2014/main" id="{B626A791-8BAE-4CA3-5A1B-04F2B2DFD04A}"/>
              </a:ext>
            </a:extLst>
          </p:cNvPr>
          <p:cNvSpPr/>
          <p:nvPr/>
        </p:nvSpPr>
        <p:spPr>
          <a:xfrm>
            <a:off x="324806" y="123574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511B8E9-9942-E962-5221-93E1A9AADD70}"/>
              </a:ext>
            </a:extLst>
          </p:cNvPr>
          <p:cNvSpPr txBox="1"/>
          <p:nvPr/>
        </p:nvSpPr>
        <p:spPr>
          <a:xfrm>
            <a:off x="324806" y="2232115"/>
            <a:ext cx="6220690" cy="1514261"/>
          </a:xfrm>
          <a:prstGeom prst="rect">
            <a:avLst/>
          </a:prstGeom>
          <a:noFill/>
        </p:spPr>
        <p:txBody>
          <a:bodyPr wrap="square">
            <a:spAutoFit/>
          </a:bodyPr>
          <a:lstStyle/>
          <a:p>
            <a:pPr>
              <a:buNone/>
            </a:pPr>
            <a:r>
              <a:rPr lang="en-GB" sz="2200" dirty="0"/>
              <a:t>Here is some more Morse code. Use this to check your answers to parts b and c. </a:t>
            </a:r>
          </a:p>
          <a:p>
            <a:pPr>
              <a:buNone/>
            </a:pPr>
            <a:r>
              <a:rPr lang="en-GB" sz="2200" dirty="0"/>
              <a:t>How do you think you would signal the number 10? How about 75? 84? 111? </a:t>
            </a:r>
          </a:p>
        </p:txBody>
      </p:sp>
      <p:graphicFrame>
        <p:nvGraphicFramePr>
          <p:cNvPr id="2" name="Table 6">
            <a:extLst>
              <a:ext uri="{FF2B5EF4-FFF2-40B4-BE49-F238E27FC236}">
                <a16:creationId xmlns:a16="http://schemas.microsoft.com/office/drawing/2014/main" id="{58E65608-9249-3705-9AB3-503AC3C96DF2}"/>
              </a:ext>
            </a:extLst>
          </p:cNvPr>
          <p:cNvGraphicFramePr>
            <a:graphicFrameLocks noGrp="1"/>
          </p:cNvGraphicFramePr>
          <p:nvPr>
            <p:extLst>
              <p:ext uri="{D42A27DB-BD31-4B8C-83A1-F6EECF244321}">
                <p14:modId xmlns:p14="http://schemas.microsoft.com/office/powerpoint/2010/main" val="685299406"/>
              </p:ext>
            </p:extLst>
          </p:nvPr>
        </p:nvGraphicFramePr>
        <p:xfrm>
          <a:off x="6559759" y="1149679"/>
          <a:ext cx="4968000" cy="433672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332467883"/>
                    </a:ext>
                  </a:extLst>
                </a:gridCol>
                <a:gridCol w="4428000">
                  <a:extLst>
                    <a:ext uri="{9D8B030D-6E8A-4147-A177-3AD203B41FA5}">
                      <a16:colId xmlns:a16="http://schemas.microsoft.com/office/drawing/2014/main" val="1549026031"/>
                    </a:ext>
                  </a:extLst>
                </a:gridCol>
              </a:tblGrid>
              <a:tr h="433672">
                <a:tc>
                  <a:txBody>
                    <a:bodyPr/>
                    <a:lstStyle/>
                    <a:p>
                      <a:r>
                        <a:rPr lang="en-GB" sz="2200" b="0" dirty="0">
                          <a:solidFill>
                            <a:schemeClr val="bg1">
                              <a:lumMod val="50000"/>
                            </a:schemeClr>
                          </a:solidFill>
                        </a:rPr>
                        <a:t>1</a:t>
                      </a:r>
                    </a:p>
                  </a:txBody>
                  <a:tcPr anchor="ctr"/>
                </a:tc>
                <a:tc>
                  <a:txBody>
                    <a:bodyPr/>
                    <a:lstStyle/>
                    <a:p>
                      <a:endParaRPr lang="en-GB" sz="2200" b="0" dirty="0">
                        <a:solidFill>
                          <a:schemeClr val="bg1">
                            <a:lumMod val="50000"/>
                          </a:schemeClr>
                        </a:solidFill>
                      </a:endParaRPr>
                    </a:p>
                  </a:txBody>
                  <a:tcPr anchor="ctr"/>
                </a:tc>
                <a:extLst>
                  <a:ext uri="{0D108BD9-81ED-4DB2-BD59-A6C34878D82A}">
                    <a16:rowId xmlns:a16="http://schemas.microsoft.com/office/drawing/2014/main" val="758248319"/>
                  </a:ext>
                </a:extLst>
              </a:tr>
              <a:tr h="433672">
                <a:tc>
                  <a:txBody>
                    <a:bodyPr/>
                    <a:lstStyle/>
                    <a:p>
                      <a:r>
                        <a:rPr lang="en-GB" sz="2200" b="0" dirty="0">
                          <a:solidFill>
                            <a:schemeClr val="bg1">
                              <a:lumMod val="50000"/>
                            </a:schemeClr>
                          </a:solidFill>
                        </a:rPr>
                        <a:t>2</a:t>
                      </a:r>
                    </a:p>
                  </a:txBody>
                  <a:tcPr anchor="ctr"/>
                </a:tc>
                <a:tc>
                  <a:txBody>
                    <a:bodyPr/>
                    <a:lstStyle/>
                    <a:p>
                      <a:endParaRPr lang="en-GB" sz="2200" b="0" dirty="0">
                        <a:solidFill>
                          <a:schemeClr val="bg1">
                            <a:lumMod val="50000"/>
                          </a:schemeClr>
                        </a:solidFill>
                      </a:endParaRPr>
                    </a:p>
                  </a:txBody>
                  <a:tcPr anchor="ctr"/>
                </a:tc>
                <a:extLst>
                  <a:ext uri="{0D108BD9-81ED-4DB2-BD59-A6C34878D82A}">
                    <a16:rowId xmlns:a16="http://schemas.microsoft.com/office/drawing/2014/main" val="2176494303"/>
                  </a:ext>
                </a:extLst>
              </a:tr>
              <a:tr h="433672">
                <a:tc>
                  <a:txBody>
                    <a:bodyPr/>
                    <a:lstStyle/>
                    <a:p>
                      <a:r>
                        <a:rPr lang="en-GB" sz="2200" b="0" dirty="0">
                          <a:solidFill>
                            <a:schemeClr val="bg1">
                              <a:lumMod val="50000"/>
                            </a:schemeClr>
                          </a:solidFill>
                        </a:rPr>
                        <a:t>3</a:t>
                      </a:r>
                    </a:p>
                  </a:txBody>
                  <a:tcPr anchor="ctr"/>
                </a:tc>
                <a:tc>
                  <a:txBody>
                    <a:bodyPr/>
                    <a:lstStyle/>
                    <a:p>
                      <a:endParaRPr lang="en-GB" sz="2200" b="0" dirty="0">
                        <a:solidFill>
                          <a:schemeClr val="bg1">
                            <a:lumMod val="50000"/>
                          </a:schemeClr>
                        </a:solidFill>
                      </a:endParaRPr>
                    </a:p>
                  </a:txBody>
                  <a:tcPr anchor="ctr"/>
                </a:tc>
                <a:extLst>
                  <a:ext uri="{0D108BD9-81ED-4DB2-BD59-A6C34878D82A}">
                    <a16:rowId xmlns:a16="http://schemas.microsoft.com/office/drawing/2014/main" val="1778788888"/>
                  </a:ext>
                </a:extLst>
              </a:tr>
              <a:tr h="433672">
                <a:tc>
                  <a:txBody>
                    <a:bodyPr/>
                    <a:lstStyle/>
                    <a:p>
                      <a:r>
                        <a:rPr lang="en-GB" sz="2200" b="0" dirty="0">
                          <a:solidFill>
                            <a:schemeClr val="bg1">
                              <a:lumMod val="50000"/>
                            </a:schemeClr>
                          </a:solidFill>
                        </a:rPr>
                        <a:t>4</a:t>
                      </a:r>
                    </a:p>
                  </a:txBody>
                  <a:tcPr anchor="ctr"/>
                </a:tc>
                <a:tc>
                  <a:txBody>
                    <a:bodyPr/>
                    <a:lstStyle/>
                    <a:p>
                      <a:endParaRPr lang="en-GB" sz="2200" b="0" dirty="0">
                        <a:solidFill>
                          <a:schemeClr val="bg1">
                            <a:lumMod val="50000"/>
                          </a:schemeClr>
                        </a:solidFill>
                      </a:endParaRPr>
                    </a:p>
                  </a:txBody>
                  <a:tcPr anchor="ctr"/>
                </a:tc>
                <a:extLst>
                  <a:ext uri="{0D108BD9-81ED-4DB2-BD59-A6C34878D82A}">
                    <a16:rowId xmlns:a16="http://schemas.microsoft.com/office/drawing/2014/main" val="488142805"/>
                  </a:ext>
                </a:extLst>
              </a:tr>
              <a:tr h="433672">
                <a:tc>
                  <a:txBody>
                    <a:bodyPr/>
                    <a:lstStyle/>
                    <a:p>
                      <a:r>
                        <a:rPr lang="en-GB" sz="2200" b="0" dirty="0">
                          <a:solidFill>
                            <a:schemeClr val="bg1">
                              <a:lumMod val="50000"/>
                            </a:schemeClr>
                          </a:solidFill>
                        </a:rPr>
                        <a:t>5</a:t>
                      </a:r>
                    </a:p>
                  </a:txBody>
                  <a:tcPr anchor="ctr"/>
                </a:tc>
                <a:tc>
                  <a:txBody>
                    <a:bodyPr/>
                    <a:lstStyle/>
                    <a:p>
                      <a:endParaRPr lang="en-GB" sz="2200" b="0" dirty="0">
                        <a:solidFill>
                          <a:schemeClr val="bg1">
                            <a:lumMod val="50000"/>
                          </a:schemeClr>
                        </a:solidFill>
                      </a:endParaRPr>
                    </a:p>
                  </a:txBody>
                  <a:tcPr anchor="ctr"/>
                </a:tc>
                <a:extLst>
                  <a:ext uri="{0D108BD9-81ED-4DB2-BD59-A6C34878D82A}">
                    <a16:rowId xmlns:a16="http://schemas.microsoft.com/office/drawing/2014/main" val="543742719"/>
                  </a:ext>
                </a:extLst>
              </a:tr>
              <a:tr h="433672">
                <a:tc>
                  <a:txBody>
                    <a:bodyPr/>
                    <a:lstStyle/>
                    <a:p>
                      <a:r>
                        <a:rPr lang="en-GB" sz="2200" b="0" dirty="0">
                          <a:solidFill>
                            <a:schemeClr val="bg1">
                              <a:lumMod val="50000"/>
                            </a:schemeClr>
                          </a:solidFill>
                        </a:rPr>
                        <a:t>6</a:t>
                      </a:r>
                    </a:p>
                  </a:txBody>
                  <a:tcPr anchor="ctr"/>
                </a:tc>
                <a:tc>
                  <a:txBody>
                    <a:bodyPr/>
                    <a:lstStyle/>
                    <a:p>
                      <a:endParaRPr lang="en-GB" sz="2200" b="1" dirty="0">
                        <a:solidFill>
                          <a:schemeClr val="bg1">
                            <a:lumMod val="50000"/>
                          </a:schemeClr>
                        </a:solidFill>
                      </a:endParaRPr>
                    </a:p>
                  </a:txBody>
                  <a:tcPr anchor="ctr"/>
                </a:tc>
                <a:extLst>
                  <a:ext uri="{0D108BD9-81ED-4DB2-BD59-A6C34878D82A}">
                    <a16:rowId xmlns:a16="http://schemas.microsoft.com/office/drawing/2014/main" val="843503621"/>
                  </a:ext>
                </a:extLst>
              </a:tr>
              <a:tr h="433672">
                <a:tc>
                  <a:txBody>
                    <a:bodyPr/>
                    <a:lstStyle/>
                    <a:p>
                      <a:r>
                        <a:rPr lang="en-GB" sz="2200" b="0" dirty="0">
                          <a:solidFill>
                            <a:schemeClr val="bg1">
                              <a:lumMod val="50000"/>
                            </a:schemeClr>
                          </a:solidFill>
                        </a:rPr>
                        <a:t>7</a:t>
                      </a:r>
                    </a:p>
                  </a:txBody>
                  <a:tcPr anchor="ctr"/>
                </a:tc>
                <a:tc>
                  <a:txBody>
                    <a:bodyPr/>
                    <a:lstStyle/>
                    <a:p>
                      <a:endParaRPr lang="en-GB" sz="2200" b="0" dirty="0">
                        <a:solidFill>
                          <a:schemeClr val="bg1">
                            <a:lumMod val="50000"/>
                          </a:schemeClr>
                        </a:solidFill>
                      </a:endParaRPr>
                    </a:p>
                  </a:txBody>
                  <a:tcPr anchor="ctr"/>
                </a:tc>
                <a:extLst>
                  <a:ext uri="{0D108BD9-81ED-4DB2-BD59-A6C34878D82A}">
                    <a16:rowId xmlns:a16="http://schemas.microsoft.com/office/drawing/2014/main" val="1276290286"/>
                  </a:ext>
                </a:extLst>
              </a:tr>
              <a:tr h="433672">
                <a:tc>
                  <a:txBody>
                    <a:bodyPr/>
                    <a:lstStyle/>
                    <a:p>
                      <a:r>
                        <a:rPr lang="en-GB" sz="2200" b="0" dirty="0">
                          <a:solidFill>
                            <a:schemeClr val="bg1">
                              <a:lumMod val="50000"/>
                            </a:schemeClr>
                          </a:solidFill>
                        </a:rPr>
                        <a:t>8</a:t>
                      </a:r>
                    </a:p>
                  </a:txBody>
                  <a:tcPr anchor="ctr"/>
                </a:tc>
                <a:tc>
                  <a:txBody>
                    <a:bodyPr/>
                    <a:lstStyle/>
                    <a:p>
                      <a:endParaRPr lang="en-GB" sz="2200" b="0" dirty="0">
                        <a:solidFill>
                          <a:schemeClr val="bg1">
                            <a:lumMod val="50000"/>
                          </a:schemeClr>
                        </a:solidFill>
                      </a:endParaRPr>
                    </a:p>
                  </a:txBody>
                  <a:tcPr anchor="ctr"/>
                </a:tc>
                <a:extLst>
                  <a:ext uri="{0D108BD9-81ED-4DB2-BD59-A6C34878D82A}">
                    <a16:rowId xmlns:a16="http://schemas.microsoft.com/office/drawing/2014/main" val="1768909716"/>
                  </a:ext>
                </a:extLst>
              </a:tr>
              <a:tr h="433672">
                <a:tc>
                  <a:txBody>
                    <a:bodyPr/>
                    <a:lstStyle/>
                    <a:p>
                      <a:r>
                        <a:rPr lang="en-GB" sz="2200" b="0" dirty="0">
                          <a:solidFill>
                            <a:schemeClr val="bg1">
                              <a:lumMod val="50000"/>
                            </a:schemeClr>
                          </a:solidFill>
                        </a:rPr>
                        <a:t>9</a:t>
                      </a:r>
                    </a:p>
                  </a:txBody>
                  <a:tcPr anchor="ctr"/>
                </a:tc>
                <a:tc>
                  <a:txBody>
                    <a:bodyPr/>
                    <a:lstStyle/>
                    <a:p>
                      <a:endParaRPr lang="en-GB" sz="2200" b="0" dirty="0">
                        <a:solidFill>
                          <a:schemeClr val="bg1">
                            <a:lumMod val="50000"/>
                          </a:schemeClr>
                        </a:solidFill>
                      </a:endParaRPr>
                    </a:p>
                  </a:txBody>
                  <a:tcPr anchor="ctr"/>
                </a:tc>
                <a:extLst>
                  <a:ext uri="{0D108BD9-81ED-4DB2-BD59-A6C34878D82A}">
                    <a16:rowId xmlns:a16="http://schemas.microsoft.com/office/drawing/2014/main" val="845362468"/>
                  </a:ext>
                </a:extLst>
              </a:tr>
              <a:tr h="433672">
                <a:tc>
                  <a:txBody>
                    <a:bodyPr/>
                    <a:lstStyle/>
                    <a:p>
                      <a:r>
                        <a:rPr lang="en-GB" sz="2200" b="0" dirty="0">
                          <a:solidFill>
                            <a:schemeClr val="bg1">
                              <a:lumMod val="50000"/>
                            </a:schemeClr>
                          </a:solidFill>
                        </a:rPr>
                        <a:t>0</a:t>
                      </a:r>
                    </a:p>
                  </a:txBody>
                  <a:tcPr anchor="ctr"/>
                </a:tc>
                <a:tc>
                  <a:txBody>
                    <a:bodyPr/>
                    <a:lstStyle/>
                    <a:p>
                      <a:endParaRPr lang="en-GB" sz="2200" b="0" dirty="0">
                        <a:solidFill>
                          <a:schemeClr val="bg1">
                            <a:lumMod val="50000"/>
                          </a:schemeClr>
                        </a:solidFill>
                      </a:endParaRPr>
                    </a:p>
                  </a:txBody>
                  <a:tcPr anchor="ctr"/>
                </a:tc>
                <a:extLst>
                  <a:ext uri="{0D108BD9-81ED-4DB2-BD59-A6C34878D82A}">
                    <a16:rowId xmlns:a16="http://schemas.microsoft.com/office/drawing/2014/main" val="2571245432"/>
                  </a:ext>
                </a:extLst>
              </a:tr>
            </a:tbl>
          </a:graphicData>
        </a:graphic>
      </p:graphicFrame>
      <p:sp>
        <p:nvSpPr>
          <p:cNvPr id="7" name="Oval 6">
            <a:extLst>
              <a:ext uri="{FF2B5EF4-FFF2-40B4-BE49-F238E27FC236}">
                <a16:creationId xmlns:a16="http://schemas.microsoft.com/office/drawing/2014/main" id="{7BF2FA2F-0527-B2F5-2062-CE8D6BBDF094}"/>
              </a:ext>
            </a:extLst>
          </p:cNvPr>
          <p:cNvSpPr/>
          <p:nvPr/>
        </p:nvSpPr>
        <p:spPr>
          <a:xfrm>
            <a:off x="7262621" y="1266291"/>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5ECD17D9-BB6B-D2E8-BD71-B4F050E33AC6}"/>
              </a:ext>
            </a:extLst>
          </p:cNvPr>
          <p:cNvSpPr/>
          <p:nvPr/>
        </p:nvSpPr>
        <p:spPr>
          <a:xfrm>
            <a:off x="7674303" y="1266291"/>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92372E1-E591-AC6B-8D18-5E4FD251AC46}"/>
              </a:ext>
            </a:extLst>
          </p:cNvPr>
          <p:cNvSpPr/>
          <p:nvPr/>
        </p:nvSpPr>
        <p:spPr>
          <a:xfrm>
            <a:off x="8483956" y="1266291"/>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4A1B3B2-793E-CA23-669C-81608FCE5598}"/>
              </a:ext>
            </a:extLst>
          </p:cNvPr>
          <p:cNvSpPr/>
          <p:nvPr/>
        </p:nvSpPr>
        <p:spPr>
          <a:xfrm>
            <a:off x="9294438" y="1266291"/>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EECEE36-FA24-2A74-9C27-B62AB79235A2}"/>
              </a:ext>
            </a:extLst>
          </p:cNvPr>
          <p:cNvSpPr/>
          <p:nvPr/>
        </p:nvSpPr>
        <p:spPr>
          <a:xfrm>
            <a:off x="10103262" y="1266291"/>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B286C4EF-87E9-6A14-41A3-50EFD06AD719}"/>
              </a:ext>
            </a:extLst>
          </p:cNvPr>
          <p:cNvSpPr/>
          <p:nvPr/>
        </p:nvSpPr>
        <p:spPr>
          <a:xfrm>
            <a:off x="7671398" y="1694102"/>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C46811E2-7E4E-0B23-1811-A9C459DF3DAA}"/>
              </a:ext>
            </a:extLst>
          </p:cNvPr>
          <p:cNvSpPr/>
          <p:nvPr/>
        </p:nvSpPr>
        <p:spPr>
          <a:xfrm>
            <a:off x="8086770" y="1694102"/>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ADD84ED-DC9F-2605-D60C-521BA7FA5311}"/>
              </a:ext>
            </a:extLst>
          </p:cNvPr>
          <p:cNvSpPr/>
          <p:nvPr/>
        </p:nvSpPr>
        <p:spPr>
          <a:xfrm>
            <a:off x="8896423" y="1694102"/>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C8BE3FF-1606-3724-2428-83D6BF62C5E7}"/>
              </a:ext>
            </a:extLst>
          </p:cNvPr>
          <p:cNvSpPr/>
          <p:nvPr/>
        </p:nvSpPr>
        <p:spPr>
          <a:xfrm>
            <a:off x="9706076" y="1694102"/>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B494B3EE-597F-EE53-C5C3-F5E5AC1EF755}"/>
              </a:ext>
            </a:extLst>
          </p:cNvPr>
          <p:cNvSpPr/>
          <p:nvPr/>
        </p:nvSpPr>
        <p:spPr>
          <a:xfrm>
            <a:off x="7262621" y="1694102"/>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17" name="Oval 16">
            <a:extLst>
              <a:ext uri="{FF2B5EF4-FFF2-40B4-BE49-F238E27FC236}">
                <a16:creationId xmlns:a16="http://schemas.microsoft.com/office/drawing/2014/main" id="{897B90B9-4A15-68E9-D9BD-EEDA51BD27D5}"/>
              </a:ext>
            </a:extLst>
          </p:cNvPr>
          <p:cNvSpPr/>
          <p:nvPr/>
        </p:nvSpPr>
        <p:spPr>
          <a:xfrm>
            <a:off x="7262621" y="2124115"/>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18" name="Oval 17">
            <a:extLst>
              <a:ext uri="{FF2B5EF4-FFF2-40B4-BE49-F238E27FC236}">
                <a16:creationId xmlns:a16="http://schemas.microsoft.com/office/drawing/2014/main" id="{06B7261A-E7C8-FEB1-0E39-AB33E4C7D3A4}"/>
              </a:ext>
            </a:extLst>
          </p:cNvPr>
          <p:cNvSpPr/>
          <p:nvPr/>
        </p:nvSpPr>
        <p:spPr>
          <a:xfrm>
            <a:off x="7262621" y="254648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19" name="Oval 18">
            <a:extLst>
              <a:ext uri="{FF2B5EF4-FFF2-40B4-BE49-F238E27FC236}">
                <a16:creationId xmlns:a16="http://schemas.microsoft.com/office/drawing/2014/main" id="{6908251A-BBDD-EA24-4613-814A1BDBDEAE}"/>
              </a:ext>
            </a:extLst>
          </p:cNvPr>
          <p:cNvSpPr/>
          <p:nvPr/>
        </p:nvSpPr>
        <p:spPr>
          <a:xfrm>
            <a:off x="7262621" y="299975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20" name="Oval 19">
            <a:extLst>
              <a:ext uri="{FF2B5EF4-FFF2-40B4-BE49-F238E27FC236}">
                <a16:creationId xmlns:a16="http://schemas.microsoft.com/office/drawing/2014/main" id="{ED6BF4AF-A8C7-D442-9555-02C8F1F1A428}"/>
              </a:ext>
            </a:extLst>
          </p:cNvPr>
          <p:cNvSpPr/>
          <p:nvPr/>
        </p:nvSpPr>
        <p:spPr>
          <a:xfrm>
            <a:off x="7671398" y="2124115"/>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21" name="Oval 20">
            <a:extLst>
              <a:ext uri="{FF2B5EF4-FFF2-40B4-BE49-F238E27FC236}">
                <a16:creationId xmlns:a16="http://schemas.microsoft.com/office/drawing/2014/main" id="{5BB45E7A-3273-E575-B54C-B86A2CEEF3F4}"/>
              </a:ext>
            </a:extLst>
          </p:cNvPr>
          <p:cNvSpPr/>
          <p:nvPr/>
        </p:nvSpPr>
        <p:spPr>
          <a:xfrm>
            <a:off x="7671398" y="254648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22" name="Oval 21">
            <a:extLst>
              <a:ext uri="{FF2B5EF4-FFF2-40B4-BE49-F238E27FC236}">
                <a16:creationId xmlns:a16="http://schemas.microsoft.com/office/drawing/2014/main" id="{DEC4B063-1D17-489F-0DD9-4BEA94786101}"/>
              </a:ext>
            </a:extLst>
          </p:cNvPr>
          <p:cNvSpPr/>
          <p:nvPr/>
        </p:nvSpPr>
        <p:spPr>
          <a:xfrm>
            <a:off x="7671398" y="299975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23" name="Oval 22">
            <a:extLst>
              <a:ext uri="{FF2B5EF4-FFF2-40B4-BE49-F238E27FC236}">
                <a16:creationId xmlns:a16="http://schemas.microsoft.com/office/drawing/2014/main" id="{D4CC028C-6716-BF58-9B8A-A9B881772220}"/>
              </a:ext>
            </a:extLst>
          </p:cNvPr>
          <p:cNvSpPr/>
          <p:nvPr/>
        </p:nvSpPr>
        <p:spPr>
          <a:xfrm>
            <a:off x="8082724" y="2124115"/>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24" name="Rectangle 23">
            <a:extLst>
              <a:ext uri="{FF2B5EF4-FFF2-40B4-BE49-F238E27FC236}">
                <a16:creationId xmlns:a16="http://schemas.microsoft.com/office/drawing/2014/main" id="{E42F68F9-6426-4791-7773-E768ABA676F8}"/>
              </a:ext>
            </a:extLst>
          </p:cNvPr>
          <p:cNvSpPr/>
          <p:nvPr/>
        </p:nvSpPr>
        <p:spPr>
          <a:xfrm>
            <a:off x="8491145" y="2124115"/>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8BCB9832-1ED7-4951-30B8-D88B052F9E7D}"/>
              </a:ext>
            </a:extLst>
          </p:cNvPr>
          <p:cNvSpPr/>
          <p:nvPr/>
        </p:nvSpPr>
        <p:spPr>
          <a:xfrm>
            <a:off x="9294438" y="2124115"/>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225EFFEE-D658-DE9B-557A-F60C537AA3E8}"/>
              </a:ext>
            </a:extLst>
          </p:cNvPr>
          <p:cNvSpPr/>
          <p:nvPr/>
        </p:nvSpPr>
        <p:spPr>
          <a:xfrm>
            <a:off x="8082724" y="254648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EB136748-9E6B-E8ED-AC8C-0B4B8C0EC23A}"/>
              </a:ext>
            </a:extLst>
          </p:cNvPr>
          <p:cNvSpPr/>
          <p:nvPr/>
        </p:nvSpPr>
        <p:spPr>
          <a:xfrm>
            <a:off x="8930909" y="2546484"/>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8979758B-33A4-9104-56AB-A1B308B62A60}"/>
              </a:ext>
            </a:extLst>
          </p:cNvPr>
          <p:cNvSpPr/>
          <p:nvPr/>
        </p:nvSpPr>
        <p:spPr>
          <a:xfrm>
            <a:off x="8490831" y="254648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29" name="Oval 28">
            <a:extLst>
              <a:ext uri="{FF2B5EF4-FFF2-40B4-BE49-F238E27FC236}">
                <a16:creationId xmlns:a16="http://schemas.microsoft.com/office/drawing/2014/main" id="{68C22006-12BF-5E5D-B7A8-0653525C5988}"/>
              </a:ext>
            </a:extLst>
          </p:cNvPr>
          <p:cNvSpPr/>
          <p:nvPr/>
        </p:nvSpPr>
        <p:spPr>
          <a:xfrm>
            <a:off x="8082724" y="2989245"/>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30" name="Oval 29">
            <a:extLst>
              <a:ext uri="{FF2B5EF4-FFF2-40B4-BE49-F238E27FC236}">
                <a16:creationId xmlns:a16="http://schemas.microsoft.com/office/drawing/2014/main" id="{0DD7A6FD-F30D-9031-9D65-22EF90853F35}"/>
              </a:ext>
            </a:extLst>
          </p:cNvPr>
          <p:cNvSpPr/>
          <p:nvPr/>
        </p:nvSpPr>
        <p:spPr>
          <a:xfrm>
            <a:off x="8490831" y="299975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32" name="Oval 31">
            <a:extLst>
              <a:ext uri="{FF2B5EF4-FFF2-40B4-BE49-F238E27FC236}">
                <a16:creationId xmlns:a16="http://schemas.microsoft.com/office/drawing/2014/main" id="{D80A77A9-0B11-D62B-773A-238A91CCB176}"/>
              </a:ext>
            </a:extLst>
          </p:cNvPr>
          <p:cNvSpPr/>
          <p:nvPr/>
        </p:nvSpPr>
        <p:spPr>
          <a:xfrm>
            <a:off x="8901574" y="299975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33" name="Oval 32">
            <a:extLst>
              <a:ext uri="{FF2B5EF4-FFF2-40B4-BE49-F238E27FC236}">
                <a16:creationId xmlns:a16="http://schemas.microsoft.com/office/drawing/2014/main" id="{E0295DF5-8586-F939-A1CE-048FB071DB08}"/>
              </a:ext>
            </a:extLst>
          </p:cNvPr>
          <p:cNvSpPr/>
          <p:nvPr/>
        </p:nvSpPr>
        <p:spPr>
          <a:xfrm>
            <a:off x="8082724" y="345302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34" name="Oval 33">
            <a:extLst>
              <a:ext uri="{FF2B5EF4-FFF2-40B4-BE49-F238E27FC236}">
                <a16:creationId xmlns:a16="http://schemas.microsoft.com/office/drawing/2014/main" id="{150FFE74-3084-197C-21AC-C87FEA0EF640}"/>
              </a:ext>
            </a:extLst>
          </p:cNvPr>
          <p:cNvSpPr/>
          <p:nvPr/>
        </p:nvSpPr>
        <p:spPr>
          <a:xfrm>
            <a:off x="8491501" y="345302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35" name="Oval 34">
            <a:extLst>
              <a:ext uri="{FF2B5EF4-FFF2-40B4-BE49-F238E27FC236}">
                <a16:creationId xmlns:a16="http://schemas.microsoft.com/office/drawing/2014/main" id="{5959A9DC-79FF-9787-1384-37FD61DC2D8D}"/>
              </a:ext>
            </a:extLst>
          </p:cNvPr>
          <p:cNvSpPr/>
          <p:nvPr/>
        </p:nvSpPr>
        <p:spPr>
          <a:xfrm>
            <a:off x="8902827" y="345302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36" name="Rectangle 35">
            <a:extLst>
              <a:ext uri="{FF2B5EF4-FFF2-40B4-BE49-F238E27FC236}">
                <a16:creationId xmlns:a16="http://schemas.microsoft.com/office/drawing/2014/main" id="{3E9D7B34-A484-E8D1-B76F-789C37924ADF}"/>
              </a:ext>
            </a:extLst>
          </p:cNvPr>
          <p:cNvSpPr/>
          <p:nvPr/>
        </p:nvSpPr>
        <p:spPr>
          <a:xfrm>
            <a:off x="7262621" y="3453024"/>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D027C29E-78DE-5267-F7B2-C742E0C39944}"/>
              </a:ext>
            </a:extLst>
          </p:cNvPr>
          <p:cNvSpPr/>
          <p:nvPr/>
        </p:nvSpPr>
        <p:spPr>
          <a:xfrm>
            <a:off x="9310934" y="345302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38" name="Rectangle 37">
            <a:extLst>
              <a:ext uri="{FF2B5EF4-FFF2-40B4-BE49-F238E27FC236}">
                <a16:creationId xmlns:a16="http://schemas.microsoft.com/office/drawing/2014/main" id="{26ADD8EB-5387-3952-310C-44AB01E21E91}"/>
              </a:ext>
            </a:extLst>
          </p:cNvPr>
          <p:cNvSpPr/>
          <p:nvPr/>
        </p:nvSpPr>
        <p:spPr>
          <a:xfrm>
            <a:off x="7262621" y="3837803"/>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3A017909-30EF-DBDB-0268-9BE7A8F1FC9E}"/>
              </a:ext>
            </a:extLst>
          </p:cNvPr>
          <p:cNvSpPr/>
          <p:nvPr/>
        </p:nvSpPr>
        <p:spPr>
          <a:xfrm>
            <a:off x="8065914" y="3837803"/>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F12FB603-A240-2B9D-A3E1-46993ABB554E}"/>
              </a:ext>
            </a:extLst>
          </p:cNvPr>
          <p:cNvSpPr/>
          <p:nvPr/>
        </p:nvSpPr>
        <p:spPr>
          <a:xfrm>
            <a:off x="8907489" y="3837803"/>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41" name="Oval 40">
            <a:extLst>
              <a:ext uri="{FF2B5EF4-FFF2-40B4-BE49-F238E27FC236}">
                <a16:creationId xmlns:a16="http://schemas.microsoft.com/office/drawing/2014/main" id="{F0B9BEE8-27DC-5281-41A3-37007AACC6AA}"/>
              </a:ext>
            </a:extLst>
          </p:cNvPr>
          <p:cNvSpPr/>
          <p:nvPr/>
        </p:nvSpPr>
        <p:spPr>
          <a:xfrm>
            <a:off x="9316266" y="3837803"/>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42" name="Oval 41">
            <a:extLst>
              <a:ext uri="{FF2B5EF4-FFF2-40B4-BE49-F238E27FC236}">
                <a16:creationId xmlns:a16="http://schemas.microsoft.com/office/drawing/2014/main" id="{737D8757-83ED-0C4D-1A98-97F2E6D6CE9D}"/>
              </a:ext>
            </a:extLst>
          </p:cNvPr>
          <p:cNvSpPr/>
          <p:nvPr/>
        </p:nvSpPr>
        <p:spPr>
          <a:xfrm>
            <a:off x="9727592" y="3837803"/>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43" name="Rectangle 42">
            <a:extLst>
              <a:ext uri="{FF2B5EF4-FFF2-40B4-BE49-F238E27FC236}">
                <a16:creationId xmlns:a16="http://schemas.microsoft.com/office/drawing/2014/main" id="{F8EB528C-FB71-FA65-5148-911E4BF7DBB4}"/>
              </a:ext>
            </a:extLst>
          </p:cNvPr>
          <p:cNvSpPr/>
          <p:nvPr/>
        </p:nvSpPr>
        <p:spPr>
          <a:xfrm>
            <a:off x="7256261" y="4291073"/>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1B6E5FFD-978F-EC3E-0DC1-2963E7875E1E}"/>
              </a:ext>
            </a:extLst>
          </p:cNvPr>
          <p:cNvSpPr/>
          <p:nvPr/>
        </p:nvSpPr>
        <p:spPr>
          <a:xfrm>
            <a:off x="8065914" y="4291073"/>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F7E578E6-BADE-D8EB-DDE2-35E3BE7F41C8}"/>
              </a:ext>
            </a:extLst>
          </p:cNvPr>
          <p:cNvSpPr/>
          <p:nvPr/>
        </p:nvSpPr>
        <p:spPr>
          <a:xfrm>
            <a:off x="8875567" y="4291073"/>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BA8B7A22-89C4-1F22-591B-696CE18F81EE}"/>
              </a:ext>
            </a:extLst>
          </p:cNvPr>
          <p:cNvSpPr/>
          <p:nvPr/>
        </p:nvSpPr>
        <p:spPr>
          <a:xfrm>
            <a:off x="10088142" y="4291073"/>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47" name="Oval 46">
            <a:extLst>
              <a:ext uri="{FF2B5EF4-FFF2-40B4-BE49-F238E27FC236}">
                <a16:creationId xmlns:a16="http://schemas.microsoft.com/office/drawing/2014/main" id="{C0C73EFD-60ED-6E79-6963-A8D799B21936}"/>
              </a:ext>
            </a:extLst>
          </p:cNvPr>
          <p:cNvSpPr/>
          <p:nvPr/>
        </p:nvSpPr>
        <p:spPr>
          <a:xfrm>
            <a:off x="9679365" y="4291073"/>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48" name="Rectangle 47">
            <a:extLst>
              <a:ext uri="{FF2B5EF4-FFF2-40B4-BE49-F238E27FC236}">
                <a16:creationId xmlns:a16="http://schemas.microsoft.com/office/drawing/2014/main" id="{6D88CA1A-6558-F0B1-2349-6382EFE5C06C}"/>
              </a:ext>
            </a:extLst>
          </p:cNvPr>
          <p:cNvSpPr/>
          <p:nvPr/>
        </p:nvSpPr>
        <p:spPr>
          <a:xfrm>
            <a:off x="7256261" y="4731899"/>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CEF39D46-1296-AA03-776D-7E669F7736DA}"/>
              </a:ext>
            </a:extLst>
          </p:cNvPr>
          <p:cNvSpPr/>
          <p:nvPr/>
        </p:nvSpPr>
        <p:spPr>
          <a:xfrm>
            <a:off x="8065914" y="4731899"/>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DA949470-BE4A-6637-7A80-DC1A7108B2E5}"/>
              </a:ext>
            </a:extLst>
          </p:cNvPr>
          <p:cNvSpPr/>
          <p:nvPr/>
        </p:nvSpPr>
        <p:spPr>
          <a:xfrm>
            <a:off x="8876396" y="4731899"/>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4AA6C36A-CF5A-6E52-1D91-5716F86AA73E}"/>
              </a:ext>
            </a:extLst>
          </p:cNvPr>
          <p:cNvSpPr/>
          <p:nvPr/>
        </p:nvSpPr>
        <p:spPr>
          <a:xfrm>
            <a:off x="9685220" y="4731899"/>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955BFDA3-5262-AE7A-8D20-B0C3BD682FE4}"/>
              </a:ext>
            </a:extLst>
          </p:cNvPr>
          <p:cNvSpPr/>
          <p:nvPr/>
        </p:nvSpPr>
        <p:spPr>
          <a:xfrm>
            <a:off x="10500448" y="4708374"/>
            <a:ext cx="216000" cy="216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53" name="Rectangle 52">
            <a:extLst>
              <a:ext uri="{FF2B5EF4-FFF2-40B4-BE49-F238E27FC236}">
                <a16:creationId xmlns:a16="http://schemas.microsoft.com/office/drawing/2014/main" id="{73205567-7B2B-0360-2756-0F12C00DCAC4}"/>
              </a:ext>
            </a:extLst>
          </p:cNvPr>
          <p:cNvSpPr/>
          <p:nvPr/>
        </p:nvSpPr>
        <p:spPr>
          <a:xfrm>
            <a:off x="7256261" y="5150591"/>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3874FB56-7A5C-0DAE-341D-398B0B6D19EC}"/>
              </a:ext>
            </a:extLst>
          </p:cNvPr>
          <p:cNvSpPr/>
          <p:nvPr/>
        </p:nvSpPr>
        <p:spPr>
          <a:xfrm>
            <a:off x="8065914" y="5150591"/>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7B9E10E0-06DC-A1F7-966A-221B5AEA23CB}"/>
              </a:ext>
            </a:extLst>
          </p:cNvPr>
          <p:cNvSpPr/>
          <p:nvPr/>
        </p:nvSpPr>
        <p:spPr>
          <a:xfrm>
            <a:off x="8876396" y="5150591"/>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CFFCDA89-1CCF-ABA9-CD08-8CC62A6453D5}"/>
              </a:ext>
            </a:extLst>
          </p:cNvPr>
          <p:cNvSpPr/>
          <p:nvPr/>
        </p:nvSpPr>
        <p:spPr>
          <a:xfrm>
            <a:off x="9685220" y="5150591"/>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161FE2C0-63A2-835A-3C18-343FFBB2EEDD}"/>
              </a:ext>
            </a:extLst>
          </p:cNvPr>
          <p:cNvSpPr/>
          <p:nvPr/>
        </p:nvSpPr>
        <p:spPr>
          <a:xfrm>
            <a:off x="10500448" y="5150591"/>
            <a:ext cx="613186" cy="21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644091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1EEAB8-A197-49FD-98CC-835463187F7D}"/>
              </a:ext>
            </a:extLst>
          </p:cNvPr>
          <p:cNvSpPr>
            <a:spLocks noGrp="1"/>
          </p:cNvSpPr>
          <p:nvPr>
            <p:ph type="body" sz="quarter" idx="11"/>
          </p:nvPr>
        </p:nvSpPr>
        <p:spPr/>
        <p:txBody>
          <a:bodyPr/>
          <a:lstStyle/>
          <a:p>
            <a:r>
              <a:rPr lang="en-US" sz="2400" dirty="0"/>
              <a:t>Activity C: Twos</a:t>
            </a:r>
            <a:endParaRPr lang="en-GB" dirty="0"/>
          </a:p>
        </p:txBody>
      </p:sp>
      <p:sp>
        <p:nvSpPr>
          <p:cNvPr id="11" name="Action Button: Help 10">
            <a:hlinkClick r:id="" action="ppaction://noaction" highlightClick="1"/>
            <a:extLst>
              <a:ext uri="{FF2B5EF4-FFF2-40B4-BE49-F238E27FC236}">
                <a16:creationId xmlns:a16="http://schemas.microsoft.com/office/drawing/2014/main" id="{2FC27E77-9687-43D4-8093-B216E42FB007}"/>
              </a:ext>
            </a:extLst>
          </p:cNvPr>
          <p:cNvSpPr/>
          <p:nvPr/>
        </p:nvSpPr>
        <p:spPr>
          <a:xfrm>
            <a:off x="357414" y="563197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6A8FA4-989E-4426-BBED-3ED956C45A8B}"/>
              </a:ext>
            </a:extLst>
          </p:cNvPr>
          <p:cNvSpPr txBox="1"/>
          <p:nvPr/>
        </p:nvSpPr>
        <p:spPr>
          <a:xfrm>
            <a:off x="1413687" y="5517674"/>
            <a:ext cx="6870997" cy="1107996"/>
          </a:xfrm>
          <a:prstGeom prst="rect">
            <a:avLst/>
          </a:prstGeom>
          <a:noFill/>
        </p:spPr>
        <p:txBody>
          <a:bodyPr wrap="square" rtlCol="0">
            <a:spAutoFit/>
          </a:bodyPr>
          <a:lstStyle/>
          <a:p>
            <a:pPr>
              <a:buNone/>
            </a:pPr>
            <a:r>
              <a:rPr lang="en-US" sz="2200" dirty="0">
                <a:cs typeface="Arial" panose="020B0604020202020204" pitchFamily="34" charset="0"/>
              </a:rPr>
              <a:t>Can you design your own sequence with equal steps? How many terms do you need to reveal for someone to be able to continue the pattern?</a:t>
            </a:r>
          </a:p>
        </p:txBody>
      </p:sp>
      <p:sp>
        <p:nvSpPr>
          <p:cNvPr id="6" name="TextBox 5">
            <a:extLst>
              <a:ext uri="{FF2B5EF4-FFF2-40B4-BE49-F238E27FC236}">
                <a16:creationId xmlns:a16="http://schemas.microsoft.com/office/drawing/2014/main" id="{143D61F2-2648-D71C-BA34-A009704424F7}"/>
              </a:ext>
            </a:extLst>
          </p:cNvPr>
          <p:cNvSpPr txBox="1"/>
          <p:nvPr/>
        </p:nvSpPr>
        <p:spPr>
          <a:xfrm>
            <a:off x="4936166" y="1939102"/>
            <a:ext cx="6380784" cy="3003899"/>
          </a:xfrm>
          <a:prstGeom prst="rect">
            <a:avLst/>
          </a:prstGeom>
          <a:noFill/>
        </p:spPr>
        <p:txBody>
          <a:bodyPr wrap="square" lIns="91440" tIns="45720" rIns="91440" bIns="45720" rtlCol="0" anchor="t">
            <a:spAutoFit/>
          </a:bodyPr>
          <a:lstStyle/>
          <a:p>
            <a:pPr>
              <a:buNone/>
            </a:pPr>
            <a:r>
              <a:rPr lang="en-GB" sz="2200" dirty="0">
                <a:latin typeface="Arial"/>
                <a:cs typeface="Arial"/>
              </a:rPr>
              <a:t>Sufyan says, ‘I think 6, 4, 2, 0, -2, ... is the odd sequence out because it is the only one that will have negative numbers.’</a:t>
            </a:r>
          </a:p>
          <a:p>
            <a:pPr marL="457200" indent="-457200">
              <a:buAutoNum type="alphaLcParenR"/>
            </a:pPr>
            <a:r>
              <a:rPr lang="en-GB" sz="2200" dirty="0">
                <a:latin typeface="Arial"/>
                <a:cs typeface="Arial"/>
              </a:rPr>
              <a:t>Do you agree?</a:t>
            </a:r>
          </a:p>
          <a:p>
            <a:pPr marL="457200" indent="-457200">
              <a:buAutoNum type="alphaLcParenR"/>
            </a:pPr>
            <a:r>
              <a:rPr lang="en-GB" sz="2200" dirty="0">
                <a:latin typeface="Arial"/>
                <a:cs typeface="Arial"/>
              </a:rPr>
              <a:t>Can you think of a reason why each of the sequences could be described as the ‘odd one out’?</a:t>
            </a:r>
          </a:p>
          <a:p>
            <a:pPr>
              <a:buNone/>
            </a:pPr>
            <a:endParaRPr lang="en-GB" sz="2200" dirty="0"/>
          </a:p>
        </p:txBody>
      </p:sp>
      <p:sp>
        <p:nvSpPr>
          <p:cNvPr id="8" name="TextBox 7">
            <a:extLst>
              <a:ext uri="{FF2B5EF4-FFF2-40B4-BE49-F238E27FC236}">
                <a16:creationId xmlns:a16="http://schemas.microsoft.com/office/drawing/2014/main" id="{21559762-7ADE-5789-D321-4F914A6CC88C}"/>
              </a:ext>
            </a:extLst>
          </p:cNvPr>
          <p:cNvSpPr txBox="1"/>
          <p:nvPr/>
        </p:nvSpPr>
        <p:spPr>
          <a:xfrm>
            <a:off x="357414" y="1931516"/>
            <a:ext cx="3621756" cy="523220"/>
          </a:xfrm>
          <a:prstGeom prst="rect">
            <a:avLst/>
          </a:prstGeom>
          <a:noFill/>
        </p:spPr>
        <p:txBody>
          <a:bodyPr wrap="square" rtlCol="0">
            <a:spAutoFit/>
          </a:bodyPr>
          <a:lstStyle/>
          <a:p>
            <a:pPr>
              <a:buNone/>
            </a:pPr>
            <a:r>
              <a:rPr lang="en-GB" dirty="0">
                <a:solidFill>
                  <a:srgbClr val="00628C"/>
                </a:solidFill>
              </a:rPr>
              <a:t>A: 2, 4, 6, 8, 10, …</a:t>
            </a:r>
          </a:p>
        </p:txBody>
      </p:sp>
      <p:sp>
        <p:nvSpPr>
          <p:cNvPr id="13" name="TextBox 12">
            <a:extLst>
              <a:ext uri="{FF2B5EF4-FFF2-40B4-BE49-F238E27FC236}">
                <a16:creationId xmlns:a16="http://schemas.microsoft.com/office/drawing/2014/main" id="{2EB0718D-0BA2-7F31-4386-CBE3AE8FBC10}"/>
              </a:ext>
            </a:extLst>
          </p:cNvPr>
          <p:cNvSpPr txBox="1"/>
          <p:nvPr/>
        </p:nvSpPr>
        <p:spPr>
          <a:xfrm>
            <a:off x="357414" y="3741362"/>
            <a:ext cx="3893481" cy="523220"/>
          </a:xfrm>
          <a:prstGeom prst="rect">
            <a:avLst/>
          </a:prstGeom>
          <a:noFill/>
        </p:spPr>
        <p:txBody>
          <a:bodyPr wrap="square" rtlCol="0">
            <a:spAutoFit/>
          </a:bodyPr>
          <a:lstStyle/>
          <a:p>
            <a:pPr>
              <a:buNone/>
            </a:pPr>
            <a:r>
              <a:rPr lang="en-GB" dirty="0">
                <a:solidFill>
                  <a:srgbClr val="00628C"/>
                </a:solidFill>
              </a:rPr>
              <a:t>C: 2, 4, 8, 16, 32, …</a:t>
            </a:r>
          </a:p>
        </p:txBody>
      </p:sp>
      <p:sp>
        <p:nvSpPr>
          <p:cNvPr id="2" name="TextBox 1">
            <a:extLst>
              <a:ext uri="{FF2B5EF4-FFF2-40B4-BE49-F238E27FC236}">
                <a16:creationId xmlns:a16="http://schemas.microsoft.com/office/drawing/2014/main" id="{D153FF6B-4897-3E48-6AC8-5DCD1ECE5870}"/>
              </a:ext>
            </a:extLst>
          </p:cNvPr>
          <p:cNvSpPr txBox="1"/>
          <p:nvPr/>
        </p:nvSpPr>
        <p:spPr>
          <a:xfrm>
            <a:off x="357414" y="4646286"/>
            <a:ext cx="40944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GB" dirty="0">
                <a:solidFill>
                  <a:srgbClr val="00628C"/>
                </a:solidFill>
                <a:latin typeface="Arial"/>
                <a:cs typeface="Arial"/>
              </a:rPr>
              <a:t>D: 6, 4, 2, 0, -2, …</a:t>
            </a:r>
            <a:r>
              <a:rPr lang="en-GB" dirty="0">
                <a:latin typeface="Arial"/>
                <a:cs typeface="Arial"/>
              </a:rPr>
              <a:t>​</a:t>
            </a:r>
            <a:endParaRPr lang="en-GB" dirty="0">
              <a:latin typeface="Arial"/>
              <a:cs typeface="Arial" panose="020B0604020202020204" pitchFamily="34" charset="0"/>
            </a:endParaRPr>
          </a:p>
        </p:txBody>
      </p:sp>
      <p:sp>
        <p:nvSpPr>
          <p:cNvPr id="10" name="TextBox 9">
            <a:extLst>
              <a:ext uri="{FF2B5EF4-FFF2-40B4-BE49-F238E27FC236}">
                <a16:creationId xmlns:a16="http://schemas.microsoft.com/office/drawing/2014/main" id="{069901AB-227E-3E28-E32B-FEE70B9D1359}"/>
              </a:ext>
            </a:extLst>
          </p:cNvPr>
          <p:cNvSpPr txBox="1"/>
          <p:nvPr/>
        </p:nvSpPr>
        <p:spPr>
          <a:xfrm>
            <a:off x="357414" y="2836439"/>
            <a:ext cx="4224282" cy="523220"/>
          </a:xfrm>
          <a:prstGeom prst="rect">
            <a:avLst/>
          </a:prstGeom>
          <a:noFill/>
        </p:spPr>
        <p:txBody>
          <a:bodyPr wrap="square" rtlCol="0">
            <a:spAutoFit/>
          </a:bodyPr>
          <a:lstStyle/>
          <a:p>
            <a:pPr>
              <a:buNone/>
            </a:pPr>
            <a:r>
              <a:rPr lang="en-GB" dirty="0">
                <a:solidFill>
                  <a:srgbClr val="00628C"/>
                </a:solidFill>
              </a:rPr>
              <a:t>B: 11, 9, 7, 5, 3, …</a:t>
            </a:r>
          </a:p>
        </p:txBody>
      </p:sp>
      <p:sp>
        <p:nvSpPr>
          <p:cNvPr id="14" name="TextBox 13">
            <a:extLst>
              <a:ext uri="{FF2B5EF4-FFF2-40B4-BE49-F238E27FC236}">
                <a16:creationId xmlns:a16="http://schemas.microsoft.com/office/drawing/2014/main" id="{CE94A14C-4ABB-0C31-CD46-607F93DE1D95}"/>
              </a:ext>
            </a:extLst>
          </p:cNvPr>
          <p:cNvSpPr txBox="1"/>
          <p:nvPr/>
        </p:nvSpPr>
        <p:spPr>
          <a:xfrm>
            <a:off x="357414" y="1166093"/>
            <a:ext cx="8265239" cy="430887"/>
          </a:xfrm>
          <a:prstGeom prst="rect">
            <a:avLst/>
          </a:prstGeom>
          <a:noFill/>
        </p:spPr>
        <p:txBody>
          <a:bodyPr wrap="square">
            <a:spAutoFit/>
          </a:bodyPr>
          <a:lstStyle/>
          <a:p>
            <a:pPr>
              <a:buNone/>
            </a:pPr>
            <a:r>
              <a:rPr lang="en-GB" sz="2200" dirty="0">
                <a:latin typeface="Arial"/>
                <a:cs typeface="Arial"/>
              </a:rPr>
              <a:t>Here are four sequences, all linked to the number two. </a:t>
            </a:r>
            <a:endParaRPr lang="en-GB" sz="2200" dirty="0"/>
          </a:p>
        </p:txBody>
      </p:sp>
    </p:spTree>
    <p:extLst>
      <p:ext uri="{BB962C8B-B14F-4D97-AF65-F5344CB8AC3E}">
        <p14:creationId xmlns:p14="http://schemas.microsoft.com/office/powerpoint/2010/main" val="136874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6" grpId="0" build="p"/>
      <p:bldP spid="8" grpId="0"/>
      <p:bldP spid="13" grpId="0"/>
      <p:bldP spid="2"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E70B74-A0ED-0C6A-A00F-AFED3B70886E}"/>
              </a:ext>
            </a:extLst>
          </p:cNvPr>
          <p:cNvSpPr>
            <a:spLocks noGrp="1"/>
          </p:cNvSpPr>
          <p:nvPr>
            <p:ph type="body" sz="quarter" idx="10"/>
          </p:nvPr>
        </p:nvSpPr>
        <p:spPr>
          <a:xfrm>
            <a:off x="368347" y="1307417"/>
            <a:ext cx="5235655" cy="3953095"/>
          </a:xfrm>
        </p:spPr>
        <p:txBody>
          <a:bodyPr>
            <a:noAutofit/>
          </a:bodyPr>
          <a:lstStyle/>
          <a:p>
            <a:pPr>
              <a:lnSpc>
                <a:spcPct val="150000"/>
              </a:lnSpc>
            </a:pPr>
            <a:r>
              <a:rPr lang="en-GB" sz="2400" dirty="0">
                <a:solidFill>
                  <a:srgbClr val="00628C"/>
                </a:solidFill>
              </a:rPr>
              <a:t>A: 1, 3, 6, 10 …</a:t>
            </a:r>
          </a:p>
          <a:p>
            <a:pPr>
              <a:lnSpc>
                <a:spcPct val="150000"/>
              </a:lnSpc>
            </a:pPr>
            <a:r>
              <a:rPr lang="en-GB" sz="2400" dirty="0">
                <a:solidFill>
                  <a:srgbClr val="00628C"/>
                </a:solidFill>
              </a:rPr>
              <a:t>B: 1, 4, 9, 16 …</a:t>
            </a:r>
          </a:p>
          <a:p>
            <a:pPr>
              <a:lnSpc>
                <a:spcPct val="150000"/>
              </a:lnSpc>
            </a:pPr>
            <a:r>
              <a:rPr lang="en-GB" sz="2400" dirty="0">
                <a:solidFill>
                  <a:srgbClr val="00628C"/>
                </a:solidFill>
              </a:rPr>
              <a:t>C: 1, 8, 27, 64 …</a:t>
            </a:r>
          </a:p>
          <a:p>
            <a:pPr>
              <a:lnSpc>
                <a:spcPct val="150000"/>
              </a:lnSpc>
            </a:pPr>
            <a:r>
              <a:rPr lang="en-GB" sz="2400" dirty="0">
                <a:solidFill>
                  <a:srgbClr val="00628C"/>
                </a:solidFill>
              </a:rPr>
              <a:t>D: 1, 1, 2, 3, 5, 8 …</a:t>
            </a:r>
          </a:p>
          <a:p>
            <a:pPr>
              <a:lnSpc>
                <a:spcPct val="150000"/>
              </a:lnSpc>
            </a:pPr>
            <a:r>
              <a:rPr lang="en-GB" sz="2400" dirty="0">
                <a:solidFill>
                  <a:srgbClr val="00628C"/>
                </a:solidFill>
              </a:rPr>
              <a:t>E: 1, 2, 4, 8 …</a:t>
            </a:r>
          </a:p>
          <a:p>
            <a:pPr>
              <a:lnSpc>
                <a:spcPct val="150000"/>
              </a:lnSpc>
            </a:pPr>
            <a:r>
              <a:rPr lang="en-GB" sz="2400" dirty="0">
                <a:solidFill>
                  <a:srgbClr val="00628C"/>
                </a:solidFill>
              </a:rPr>
              <a:t>F: 1, 10, 100, 1000 …</a:t>
            </a:r>
          </a:p>
        </p:txBody>
      </p:sp>
      <p:sp>
        <p:nvSpPr>
          <p:cNvPr id="3" name="Text Placeholder 2">
            <a:extLst>
              <a:ext uri="{FF2B5EF4-FFF2-40B4-BE49-F238E27FC236}">
                <a16:creationId xmlns:a16="http://schemas.microsoft.com/office/drawing/2014/main" id="{6DACB612-71BF-2FA3-88CD-4657ADA1798F}"/>
              </a:ext>
            </a:extLst>
          </p:cNvPr>
          <p:cNvSpPr>
            <a:spLocks noGrp="1"/>
          </p:cNvSpPr>
          <p:nvPr>
            <p:ph type="body" sz="quarter" idx="11"/>
          </p:nvPr>
        </p:nvSpPr>
        <p:spPr/>
        <p:txBody>
          <a:bodyPr/>
          <a:lstStyle/>
          <a:p>
            <a:r>
              <a:rPr lang="en-GB" dirty="0"/>
              <a:t>Activity D: Bigger and bigger</a:t>
            </a:r>
          </a:p>
        </p:txBody>
      </p:sp>
      <p:sp>
        <p:nvSpPr>
          <p:cNvPr id="4" name="TextBox 3">
            <a:extLst>
              <a:ext uri="{FF2B5EF4-FFF2-40B4-BE49-F238E27FC236}">
                <a16:creationId xmlns:a16="http://schemas.microsoft.com/office/drawing/2014/main" id="{38EEAB7C-4AAA-61F4-DE87-63E384DAB3BA}"/>
              </a:ext>
            </a:extLst>
          </p:cNvPr>
          <p:cNvSpPr txBox="1"/>
          <p:nvPr/>
        </p:nvSpPr>
        <p:spPr>
          <a:xfrm>
            <a:off x="4379075" y="1410511"/>
            <a:ext cx="6053897" cy="4019562"/>
          </a:xfrm>
          <a:prstGeom prst="rect">
            <a:avLst/>
          </a:prstGeom>
          <a:noFill/>
        </p:spPr>
        <p:txBody>
          <a:bodyPr wrap="square" rtlCol="0">
            <a:spAutoFit/>
          </a:bodyPr>
          <a:lstStyle/>
          <a:p>
            <a:pPr>
              <a:buNone/>
            </a:pPr>
            <a:r>
              <a:rPr lang="en-GB" sz="2200" dirty="0"/>
              <a:t>These sequences get bigger and bigger.</a:t>
            </a:r>
          </a:p>
          <a:p>
            <a:pPr marL="457200" indent="-457200">
              <a:buAutoNum type="alphaLcParenR"/>
            </a:pPr>
            <a:r>
              <a:rPr lang="en-GB" sz="2200" dirty="0"/>
              <a:t>Do you recognise any of the sequences?</a:t>
            </a:r>
          </a:p>
          <a:p>
            <a:pPr marL="457200" indent="-457200">
              <a:buAutoNum type="alphaLcParenR"/>
            </a:pPr>
            <a:r>
              <a:rPr lang="en-GB" sz="2200" dirty="0"/>
              <a:t>Which sequence gets bigger the quickest? Which gets bigger the slowest?</a:t>
            </a:r>
          </a:p>
          <a:p>
            <a:pPr marL="457200" indent="-457200">
              <a:buAutoNum type="alphaLcParenR"/>
            </a:pPr>
            <a:r>
              <a:rPr lang="en-GB" sz="2200" dirty="0"/>
              <a:t>Which sequence would:</a:t>
            </a:r>
          </a:p>
          <a:p>
            <a:pPr marL="800100" lvl="1" indent="-342900"/>
            <a:r>
              <a:rPr lang="en-GB" sz="2200" dirty="0"/>
              <a:t>get you closest to 100 after five terms</a:t>
            </a:r>
          </a:p>
          <a:p>
            <a:pPr marL="800100" lvl="1" indent="-342900"/>
            <a:r>
              <a:rPr lang="en-GB" sz="2200" dirty="0"/>
              <a:t>get you closest to 100 after eight terms</a:t>
            </a:r>
          </a:p>
          <a:p>
            <a:pPr marL="800100" lvl="1" indent="-342900"/>
            <a:r>
              <a:rPr lang="en-GB" sz="2200" dirty="0"/>
              <a:t>be greater than 1000 after 10 terms</a:t>
            </a:r>
          </a:p>
          <a:p>
            <a:pPr marL="800100" lvl="1" indent="-342900"/>
            <a:r>
              <a:rPr lang="en-GB" sz="2200" dirty="0"/>
              <a:t>be greater than 1000 after 20 terms?</a:t>
            </a:r>
          </a:p>
          <a:p>
            <a:pPr lvl="1">
              <a:buNone/>
            </a:pPr>
            <a:endParaRPr lang="en-GB" sz="2200" dirty="0"/>
          </a:p>
        </p:txBody>
      </p:sp>
      <p:sp>
        <p:nvSpPr>
          <p:cNvPr id="6" name="TextBox 5">
            <a:extLst>
              <a:ext uri="{FF2B5EF4-FFF2-40B4-BE49-F238E27FC236}">
                <a16:creationId xmlns:a16="http://schemas.microsoft.com/office/drawing/2014/main" id="{7FDC60FE-E050-2A94-205A-A24ABC2F086E}"/>
              </a:ext>
            </a:extLst>
          </p:cNvPr>
          <p:cNvSpPr txBox="1"/>
          <p:nvPr/>
        </p:nvSpPr>
        <p:spPr>
          <a:xfrm>
            <a:off x="1593273" y="5531372"/>
            <a:ext cx="7218218" cy="769441"/>
          </a:xfrm>
          <a:prstGeom prst="rect">
            <a:avLst/>
          </a:prstGeom>
          <a:noFill/>
        </p:spPr>
        <p:txBody>
          <a:bodyPr wrap="square">
            <a:spAutoFit/>
          </a:bodyPr>
          <a:lstStyle/>
          <a:p>
            <a:pPr>
              <a:buNone/>
            </a:pPr>
            <a:r>
              <a:rPr lang="en-GB" sz="2200" dirty="0"/>
              <a:t>Which sequence would have an odd 100</a:t>
            </a:r>
            <a:r>
              <a:rPr lang="en-GB" sz="2200" baseline="30000" dirty="0"/>
              <a:t>th</a:t>
            </a:r>
            <a:r>
              <a:rPr lang="en-GB" sz="2200" dirty="0"/>
              <a:t> term? Which would have odd 100</a:t>
            </a:r>
            <a:r>
              <a:rPr lang="en-GB" sz="2200" baseline="30000" dirty="0"/>
              <a:t>th</a:t>
            </a:r>
            <a:r>
              <a:rPr lang="en-GB" sz="2200" dirty="0"/>
              <a:t> and 101</a:t>
            </a:r>
            <a:r>
              <a:rPr lang="en-GB" sz="2200" baseline="30000" dirty="0"/>
              <a:t>st</a:t>
            </a:r>
            <a:r>
              <a:rPr lang="en-GB" sz="2200" dirty="0"/>
              <a:t> terms?</a:t>
            </a:r>
          </a:p>
        </p:txBody>
      </p:sp>
      <p:sp>
        <p:nvSpPr>
          <p:cNvPr id="7" name="Action Button: Help 6">
            <a:hlinkClick r:id="" action="ppaction://noaction" highlightClick="1"/>
            <a:extLst>
              <a:ext uri="{FF2B5EF4-FFF2-40B4-BE49-F238E27FC236}">
                <a16:creationId xmlns:a16="http://schemas.microsoft.com/office/drawing/2014/main" id="{820AB168-AE8B-CB4D-33A2-644AC161C84D}"/>
              </a:ext>
            </a:extLst>
          </p:cNvPr>
          <p:cNvSpPr/>
          <p:nvPr/>
        </p:nvSpPr>
        <p:spPr>
          <a:xfrm>
            <a:off x="531398" y="563594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46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vert="horz" lIns="91440" tIns="45720" rIns="91440" bIns="45720" rtlCol="0" anchor="t">
            <a:normAutofit/>
          </a:bodyPr>
          <a:lstStyle/>
          <a:p>
            <a:r>
              <a:rPr lang="en-US" dirty="0">
                <a:cs typeface="Arial"/>
              </a:rPr>
              <a:t>Activity E: Number tiles</a:t>
            </a:r>
            <a:endParaRPr lang="en-US" dirty="0"/>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442767" y="580611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350788" y="5806110"/>
            <a:ext cx="8338476" cy="769441"/>
          </a:xfrm>
          <a:prstGeom prst="rect">
            <a:avLst/>
          </a:prstGeom>
          <a:noFill/>
        </p:spPr>
        <p:txBody>
          <a:bodyPr wrap="square" rtlCol="0">
            <a:spAutoFit/>
          </a:bodyPr>
          <a:lstStyle/>
          <a:p>
            <a:pPr>
              <a:buNone/>
            </a:pPr>
            <a:r>
              <a:rPr lang="en-US" sz="2200" dirty="0">
                <a:cs typeface="Arial" panose="020B0604020202020204" pitchFamily="34" charset="0"/>
              </a:rPr>
              <a:t>Describe to someone how to make these sequences using number frames. What about the 10</a:t>
            </a:r>
            <a:r>
              <a:rPr lang="en-US" sz="2200" baseline="30000" dirty="0">
                <a:cs typeface="Arial" panose="020B0604020202020204" pitchFamily="34" charset="0"/>
              </a:rPr>
              <a:t>th</a:t>
            </a:r>
            <a:r>
              <a:rPr lang="en-US" sz="2200" dirty="0">
                <a:cs typeface="Arial" panose="020B0604020202020204" pitchFamily="34" charset="0"/>
              </a:rPr>
              <a:t> pattern in the sequence?</a:t>
            </a:r>
          </a:p>
        </p:txBody>
      </p:sp>
      <p:sp>
        <p:nvSpPr>
          <p:cNvPr id="12" name="TextBox 11">
            <a:extLst>
              <a:ext uri="{FF2B5EF4-FFF2-40B4-BE49-F238E27FC236}">
                <a16:creationId xmlns:a16="http://schemas.microsoft.com/office/drawing/2014/main" id="{3832781E-5651-4FED-83AB-D2DDE955C49B}"/>
              </a:ext>
            </a:extLst>
          </p:cNvPr>
          <p:cNvSpPr txBox="1"/>
          <p:nvPr/>
        </p:nvSpPr>
        <p:spPr>
          <a:xfrm>
            <a:off x="3678949" y="1235312"/>
            <a:ext cx="7343774" cy="4290405"/>
          </a:xfrm>
          <a:prstGeom prst="rect">
            <a:avLst/>
          </a:prstGeom>
          <a:noFill/>
        </p:spPr>
        <p:txBody>
          <a:bodyPr wrap="square" rtlCol="0">
            <a:spAutoFit/>
          </a:bodyPr>
          <a:lstStyle/>
          <a:p>
            <a:pPr>
              <a:buNone/>
            </a:pPr>
            <a:r>
              <a:rPr lang="en-GB" sz="2200" dirty="0"/>
              <a:t>Here is a sequence made using number tiles.</a:t>
            </a:r>
          </a:p>
          <a:p>
            <a:pPr marL="514350" indent="-514350">
              <a:buFont typeface="+mj-lt"/>
              <a:buAutoNum type="alphaLcParenR"/>
            </a:pPr>
            <a:r>
              <a:rPr lang="en-GB" sz="2200" dirty="0"/>
              <a:t>Describe what you see.</a:t>
            </a:r>
          </a:p>
          <a:p>
            <a:pPr marL="514350" indent="-514350">
              <a:buFont typeface="+mj-lt"/>
              <a:buAutoNum type="alphaLcParenR"/>
            </a:pPr>
            <a:r>
              <a:rPr lang="en-GB" sz="2200" dirty="0"/>
              <a:t>Describe what the next pattern in the sequence will look like.</a:t>
            </a:r>
          </a:p>
          <a:p>
            <a:pPr marL="514350" indent="-514350">
              <a:buFont typeface="+mj-lt"/>
              <a:buAutoNum type="alphaLcParenR"/>
            </a:pPr>
            <a:endParaRPr lang="en-GB" sz="2200" dirty="0"/>
          </a:p>
          <a:p>
            <a:pPr marL="514350" indent="-514350">
              <a:buFont typeface="+mj-lt"/>
              <a:buAutoNum type="alphaLcParenR"/>
            </a:pPr>
            <a:endParaRPr lang="en-GB" sz="2200" dirty="0"/>
          </a:p>
          <a:p>
            <a:pPr>
              <a:buNone/>
            </a:pPr>
            <a:r>
              <a:rPr lang="en-GB" sz="2200" dirty="0"/>
              <a:t>Here is another sequence made using number tiles.</a:t>
            </a:r>
          </a:p>
          <a:p>
            <a:pPr marL="514350" indent="-514350">
              <a:buFont typeface="+mj-lt"/>
              <a:buAutoNum type="alphaLcParenR" startAt="3"/>
            </a:pPr>
            <a:r>
              <a:rPr lang="en-GB" sz="2200" dirty="0"/>
              <a:t>What is the same and what is different from the previous sequence?</a:t>
            </a:r>
          </a:p>
          <a:p>
            <a:pPr marL="514350" indent="-514350">
              <a:buFont typeface="+mj-lt"/>
              <a:buAutoNum type="alphaLcParenR" startAt="3"/>
            </a:pPr>
            <a:r>
              <a:rPr lang="en-GB" sz="2200" dirty="0"/>
              <a:t>Describe what the next pattern in the sequence will look like.</a:t>
            </a:r>
          </a:p>
        </p:txBody>
      </p:sp>
      <p:pic>
        <p:nvPicPr>
          <p:cNvPr id="13" name="Picture 12" descr="A picture containing text, remote, indoor, remote control&#10;&#10;Description automatically generated">
            <a:extLst>
              <a:ext uri="{FF2B5EF4-FFF2-40B4-BE49-F238E27FC236}">
                <a16:creationId xmlns:a16="http://schemas.microsoft.com/office/drawing/2014/main" id="{18392A18-1859-66BB-4544-920EB099A7A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76"/>
          <a:stretch/>
        </p:blipFill>
        <p:spPr>
          <a:xfrm rot="16200000">
            <a:off x="706654" y="3009403"/>
            <a:ext cx="2471009" cy="2998779"/>
          </a:xfrm>
          <a:prstGeom prst="rect">
            <a:avLst/>
          </a:prstGeom>
        </p:spPr>
      </p:pic>
      <p:pic>
        <p:nvPicPr>
          <p:cNvPr id="14" name="Picture 13" descr="A picture containing remote, controller, calculator, game&#10;&#10;Description automatically generated">
            <a:extLst>
              <a:ext uri="{FF2B5EF4-FFF2-40B4-BE49-F238E27FC236}">
                <a16:creationId xmlns:a16="http://schemas.microsoft.com/office/drawing/2014/main" id="{FA317B27-BF10-2920-BE0E-2AF57F6AA73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rot="16200000">
            <a:off x="888528" y="606130"/>
            <a:ext cx="2107257" cy="2998777"/>
          </a:xfrm>
          <a:prstGeom prst="rect">
            <a:avLst/>
          </a:prstGeom>
        </p:spPr>
      </p:pic>
    </p:spTree>
    <p:extLst>
      <p:ext uri="{BB962C8B-B14F-4D97-AF65-F5344CB8AC3E}">
        <p14:creationId xmlns:p14="http://schemas.microsoft.com/office/powerpoint/2010/main" val="155573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57096B-70A5-C183-C480-0ACA895B2DBF}"/>
              </a:ext>
            </a:extLst>
          </p:cNvPr>
          <p:cNvGrpSpPr/>
          <p:nvPr/>
        </p:nvGrpSpPr>
        <p:grpSpPr>
          <a:xfrm>
            <a:off x="343988" y="3167183"/>
            <a:ext cx="7418668" cy="557045"/>
            <a:chOff x="343988" y="3167183"/>
            <a:chExt cx="7418668" cy="557045"/>
          </a:xfrm>
        </p:grpSpPr>
        <p:sp>
          <p:nvSpPr>
            <p:cNvPr id="34" name="Rectangle 33">
              <a:extLst>
                <a:ext uri="{FF2B5EF4-FFF2-40B4-BE49-F238E27FC236}">
                  <a16:creationId xmlns:a16="http://schemas.microsoft.com/office/drawing/2014/main" id="{4F7FE5F7-250E-4638-6C95-24D32BBFDF4D}"/>
                </a:ext>
              </a:extLst>
            </p:cNvPr>
            <p:cNvSpPr/>
            <p:nvPr/>
          </p:nvSpPr>
          <p:spPr>
            <a:xfrm>
              <a:off x="758013" y="3167183"/>
              <a:ext cx="1261527" cy="5570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3A989F49-E274-5B25-94ED-40B174B20936}"/>
                </a:ext>
              </a:extLst>
            </p:cNvPr>
            <p:cNvSpPr/>
            <p:nvPr/>
          </p:nvSpPr>
          <p:spPr>
            <a:xfrm>
              <a:off x="2672385" y="3167183"/>
              <a:ext cx="1261527" cy="5570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C6631294-C564-40BE-0AF8-074674729ECC}"/>
                </a:ext>
              </a:extLst>
            </p:cNvPr>
            <p:cNvSpPr/>
            <p:nvPr/>
          </p:nvSpPr>
          <p:spPr>
            <a:xfrm>
              <a:off x="4586757" y="3167183"/>
              <a:ext cx="1261527" cy="5570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DE27C7CD-B958-E33F-2DFE-AF6BEAA0403D}"/>
                </a:ext>
              </a:extLst>
            </p:cNvPr>
            <p:cNvSpPr/>
            <p:nvPr/>
          </p:nvSpPr>
          <p:spPr>
            <a:xfrm>
              <a:off x="6501129" y="3167183"/>
              <a:ext cx="1261527" cy="5570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CC68A4D7-2FE6-BEFC-8701-B15A6E34E8C3}"/>
                </a:ext>
              </a:extLst>
            </p:cNvPr>
            <p:cNvSpPr txBox="1"/>
            <p:nvPr/>
          </p:nvSpPr>
          <p:spPr>
            <a:xfrm>
              <a:off x="343988" y="3167183"/>
              <a:ext cx="372218" cy="430887"/>
            </a:xfrm>
            <a:prstGeom prst="rect">
              <a:avLst/>
            </a:prstGeom>
            <a:noFill/>
          </p:spPr>
          <p:txBody>
            <a:bodyPr wrap="none" rtlCol="0">
              <a:spAutoFit/>
            </a:bodyPr>
            <a:lstStyle/>
            <a:p>
              <a:pPr>
                <a:buNone/>
              </a:pPr>
              <a:r>
                <a:rPr lang="en-GB" sz="2200" dirty="0">
                  <a:solidFill>
                    <a:srgbClr val="00628C"/>
                  </a:solidFill>
                </a:rPr>
                <a:t>A</a:t>
              </a:r>
            </a:p>
          </p:txBody>
        </p:sp>
      </p:grpSp>
      <p:sp>
        <p:nvSpPr>
          <p:cNvPr id="12" name="Text Placeholder 11">
            <a:extLst>
              <a:ext uri="{FF2B5EF4-FFF2-40B4-BE49-F238E27FC236}">
                <a16:creationId xmlns:a16="http://schemas.microsoft.com/office/drawing/2014/main" id="{0D6440A6-CB3F-AB78-7038-D71D1497B2F5}"/>
              </a:ext>
            </a:extLst>
          </p:cNvPr>
          <p:cNvSpPr>
            <a:spLocks noGrp="1"/>
          </p:cNvSpPr>
          <p:nvPr>
            <p:ph type="body" sz="quarter" idx="11"/>
          </p:nvPr>
        </p:nvSpPr>
        <p:spPr/>
        <p:txBody>
          <a:bodyPr/>
          <a:lstStyle/>
          <a:p>
            <a:r>
              <a:rPr lang="en-US" sz="2400" dirty="0"/>
              <a:t>Activity F: School dinners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78998"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DEE6A4E-9951-4FF9-AD80-62EBD2A982C0}"/>
              </a:ext>
            </a:extLst>
          </p:cNvPr>
          <p:cNvSpPr txBox="1"/>
          <p:nvPr/>
        </p:nvSpPr>
        <p:spPr>
          <a:xfrm>
            <a:off x="290449" y="1191455"/>
            <a:ext cx="5116231" cy="769441"/>
          </a:xfrm>
          <a:prstGeom prst="rect">
            <a:avLst/>
          </a:prstGeom>
          <a:noFill/>
        </p:spPr>
        <p:txBody>
          <a:bodyPr wrap="square" rtlCol="0">
            <a:spAutoFit/>
          </a:bodyPr>
          <a:lstStyle/>
          <a:p>
            <a:pPr>
              <a:buNone/>
            </a:pPr>
            <a:r>
              <a:rPr lang="en-GB" sz="2200" dirty="0">
                <a:solidFill>
                  <a:srgbClr val="585858"/>
                </a:solidFill>
                <a:cs typeface="Arial" panose="020B0604020202020204" pitchFamily="34" charset="0"/>
              </a:rPr>
              <a:t>In a school dining hall, six chairs fit around one rectangular table.</a:t>
            </a:r>
          </a:p>
        </p:txBody>
      </p:sp>
      <p:grpSp>
        <p:nvGrpSpPr>
          <p:cNvPr id="11" name="Group 10">
            <a:extLst>
              <a:ext uri="{FF2B5EF4-FFF2-40B4-BE49-F238E27FC236}">
                <a16:creationId xmlns:a16="http://schemas.microsoft.com/office/drawing/2014/main" id="{8EBFD6F8-F11A-548B-40EC-4432A6852C43}"/>
              </a:ext>
            </a:extLst>
          </p:cNvPr>
          <p:cNvGrpSpPr/>
          <p:nvPr/>
        </p:nvGrpSpPr>
        <p:grpSpPr>
          <a:xfrm>
            <a:off x="5118911" y="1163101"/>
            <a:ext cx="1739914" cy="1093038"/>
            <a:chOff x="9756934" y="956457"/>
            <a:chExt cx="1739914" cy="1093038"/>
          </a:xfrm>
        </p:grpSpPr>
        <p:sp>
          <p:nvSpPr>
            <p:cNvPr id="5" name="Rectangle 4">
              <a:extLst>
                <a:ext uri="{FF2B5EF4-FFF2-40B4-BE49-F238E27FC236}">
                  <a16:creationId xmlns:a16="http://schemas.microsoft.com/office/drawing/2014/main" id="{ECA94884-1CA7-6F36-B9DC-00E26FEDB53D}"/>
                </a:ext>
              </a:extLst>
            </p:cNvPr>
            <p:cNvSpPr/>
            <p:nvPr/>
          </p:nvSpPr>
          <p:spPr>
            <a:xfrm>
              <a:off x="9994650" y="1212343"/>
              <a:ext cx="1261527" cy="5570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FC856611-5A80-9593-0C10-6F2B6D43E16E}"/>
                </a:ext>
              </a:extLst>
            </p:cNvPr>
            <p:cNvSpPr/>
            <p:nvPr/>
          </p:nvSpPr>
          <p:spPr>
            <a:xfrm>
              <a:off x="11316848" y="1368245"/>
              <a:ext cx="180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4774405F-38B3-FF78-A75F-369703BBD060}"/>
                </a:ext>
              </a:extLst>
            </p:cNvPr>
            <p:cNvSpPr/>
            <p:nvPr/>
          </p:nvSpPr>
          <p:spPr>
            <a:xfrm>
              <a:off x="9756934" y="1370053"/>
              <a:ext cx="180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3F8AC787-7992-BD28-1B96-5A648261B155}"/>
                </a:ext>
              </a:extLst>
            </p:cNvPr>
            <p:cNvSpPr/>
            <p:nvPr/>
          </p:nvSpPr>
          <p:spPr>
            <a:xfrm>
              <a:off x="10259500" y="956457"/>
              <a:ext cx="180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32F48131-484D-1F49-0965-8C0576D7FA70}"/>
                </a:ext>
              </a:extLst>
            </p:cNvPr>
            <p:cNvSpPr/>
            <p:nvPr/>
          </p:nvSpPr>
          <p:spPr>
            <a:xfrm>
              <a:off x="10797933" y="958614"/>
              <a:ext cx="180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31D426A9-6774-BF2E-0AD0-7328B9729863}"/>
                </a:ext>
              </a:extLst>
            </p:cNvPr>
            <p:cNvSpPr/>
            <p:nvPr/>
          </p:nvSpPr>
          <p:spPr>
            <a:xfrm>
              <a:off x="10236917" y="1817874"/>
              <a:ext cx="180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A052C3EF-5DCE-6758-FABC-39E0BA51A3AB}"/>
                </a:ext>
              </a:extLst>
            </p:cNvPr>
            <p:cNvSpPr/>
            <p:nvPr/>
          </p:nvSpPr>
          <p:spPr>
            <a:xfrm>
              <a:off x="10797933" y="1833495"/>
              <a:ext cx="180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0" name="TextBox 49">
            <a:extLst>
              <a:ext uri="{FF2B5EF4-FFF2-40B4-BE49-F238E27FC236}">
                <a16:creationId xmlns:a16="http://schemas.microsoft.com/office/drawing/2014/main" id="{DF3414E6-DCC7-69C9-59BC-C7E101424934}"/>
              </a:ext>
            </a:extLst>
          </p:cNvPr>
          <p:cNvSpPr txBox="1"/>
          <p:nvPr/>
        </p:nvSpPr>
        <p:spPr>
          <a:xfrm>
            <a:off x="335906" y="2108958"/>
            <a:ext cx="4628794" cy="769441"/>
          </a:xfrm>
          <a:prstGeom prst="rect">
            <a:avLst/>
          </a:prstGeom>
          <a:noFill/>
        </p:spPr>
        <p:txBody>
          <a:bodyPr wrap="square" rtlCol="0">
            <a:spAutoFit/>
          </a:bodyPr>
          <a:lstStyle/>
          <a:p>
            <a:pPr>
              <a:buNone/>
            </a:pPr>
            <a:r>
              <a:rPr lang="en-GB" sz="2200" dirty="0">
                <a:solidFill>
                  <a:srgbClr val="585858"/>
                </a:solidFill>
                <a:cs typeface="Arial" panose="020B0604020202020204" pitchFamily="34" charset="0"/>
              </a:rPr>
              <a:t>Below are two ways, A and B, to arrange some tables.</a:t>
            </a:r>
          </a:p>
        </p:txBody>
      </p:sp>
      <p:sp>
        <p:nvSpPr>
          <p:cNvPr id="56" name="TextBox 55">
            <a:extLst>
              <a:ext uri="{FF2B5EF4-FFF2-40B4-BE49-F238E27FC236}">
                <a16:creationId xmlns:a16="http://schemas.microsoft.com/office/drawing/2014/main" id="{F9599B68-0720-76CC-50B0-6F6060ED621B}"/>
              </a:ext>
            </a:extLst>
          </p:cNvPr>
          <p:cNvSpPr txBox="1"/>
          <p:nvPr/>
        </p:nvSpPr>
        <p:spPr>
          <a:xfrm>
            <a:off x="8008914" y="2495132"/>
            <a:ext cx="4183086" cy="3207032"/>
          </a:xfrm>
          <a:prstGeom prst="rect">
            <a:avLst/>
          </a:prstGeom>
          <a:noFill/>
        </p:spPr>
        <p:txBody>
          <a:bodyPr wrap="square" rtlCol="0">
            <a:spAutoFit/>
          </a:bodyPr>
          <a:lstStyle/>
          <a:p>
            <a:pPr marL="457200" indent="-457200">
              <a:buFont typeface="+mj-lt"/>
              <a:buAutoNum type="alphaLcParenR"/>
            </a:pPr>
            <a:r>
              <a:rPr lang="en-GB" sz="2200" dirty="0">
                <a:solidFill>
                  <a:srgbClr val="585858"/>
                </a:solidFill>
                <a:cs typeface="Arial" panose="020B0604020202020204" pitchFamily="34" charset="0"/>
              </a:rPr>
              <a:t>To work out how many chairs she needs, the caretaker multiplies the number of tables by six. Which arrangement does she intend to use?</a:t>
            </a:r>
          </a:p>
          <a:p>
            <a:pPr marL="457200" indent="-457200">
              <a:buFont typeface="+mj-lt"/>
              <a:buAutoNum type="alphaLcParenR"/>
            </a:pPr>
            <a:r>
              <a:rPr lang="en-GB" sz="2200" dirty="0">
                <a:solidFill>
                  <a:srgbClr val="585858"/>
                </a:solidFill>
                <a:cs typeface="Arial" panose="020B0604020202020204" pitchFamily="34" charset="0"/>
              </a:rPr>
              <a:t>How could she work out the number of chairs for the other arrangement?</a:t>
            </a:r>
          </a:p>
        </p:txBody>
      </p:sp>
      <p:grpSp>
        <p:nvGrpSpPr>
          <p:cNvPr id="3" name="Group 2">
            <a:extLst>
              <a:ext uri="{FF2B5EF4-FFF2-40B4-BE49-F238E27FC236}">
                <a16:creationId xmlns:a16="http://schemas.microsoft.com/office/drawing/2014/main" id="{2439C214-38A8-5116-AF9E-0672887FCB89}"/>
              </a:ext>
            </a:extLst>
          </p:cNvPr>
          <p:cNvGrpSpPr/>
          <p:nvPr/>
        </p:nvGrpSpPr>
        <p:grpSpPr>
          <a:xfrm>
            <a:off x="343988" y="4252582"/>
            <a:ext cx="6721660" cy="545799"/>
            <a:chOff x="343988" y="4252582"/>
            <a:chExt cx="6721660" cy="545799"/>
          </a:xfrm>
        </p:grpSpPr>
        <p:sp>
          <p:nvSpPr>
            <p:cNvPr id="48" name="Rectangle 47">
              <a:extLst>
                <a:ext uri="{FF2B5EF4-FFF2-40B4-BE49-F238E27FC236}">
                  <a16:creationId xmlns:a16="http://schemas.microsoft.com/office/drawing/2014/main" id="{6A628B61-0D32-FCF5-41FA-DF600235F37B}"/>
                </a:ext>
              </a:extLst>
            </p:cNvPr>
            <p:cNvSpPr/>
            <p:nvPr/>
          </p:nvSpPr>
          <p:spPr>
            <a:xfrm>
              <a:off x="758013" y="4252582"/>
              <a:ext cx="1261527" cy="5457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B52EF2EC-AE86-5966-0251-6F007A960DEC}"/>
                </a:ext>
              </a:extLst>
            </p:cNvPr>
            <p:cNvSpPr/>
            <p:nvPr/>
          </p:nvSpPr>
          <p:spPr>
            <a:xfrm>
              <a:off x="2019540" y="4252582"/>
              <a:ext cx="1261527" cy="5457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E5FD90C5-93EA-0F9B-CB79-DD494EE79387}"/>
                </a:ext>
              </a:extLst>
            </p:cNvPr>
            <p:cNvSpPr/>
            <p:nvPr/>
          </p:nvSpPr>
          <p:spPr>
            <a:xfrm>
              <a:off x="3281067" y="4252582"/>
              <a:ext cx="1261527" cy="5457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AEC7E979-643C-A291-8371-DAC097E61E72}"/>
                </a:ext>
              </a:extLst>
            </p:cNvPr>
            <p:cNvSpPr/>
            <p:nvPr/>
          </p:nvSpPr>
          <p:spPr>
            <a:xfrm>
              <a:off x="4542594" y="4252582"/>
              <a:ext cx="1261527" cy="5457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48EDEACC-3584-DFEB-A169-0388890D3E90}"/>
                </a:ext>
              </a:extLst>
            </p:cNvPr>
            <p:cNvSpPr/>
            <p:nvPr/>
          </p:nvSpPr>
          <p:spPr>
            <a:xfrm>
              <a:off x="5804121" y="4252582"/>
              <a:ext cx="1261527" cy="5457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120B8804-EDDF-0730-2624-0D30C838AA85}"/>
                </a:ext>
              </a:extLst>
            </p:cNvPr>
            <p:cNvSpPr txBox="1"/>
            <p:nvPr/>
          </p:nvSpPr>
          <p:spPr>
            <a:xfrm>
              <a:off x="343988" y="4313943"/>
              <a:ext cx="372218" cy="430887"/>
            </a:xfrm>
            <a:prstGeom prst="rect">
              <a:avLst/>
            </a:prstGeom>
            <a:noFill/>
          </p:spPr>
          <p:txBody>
            <a:bodyPr wrap="none" rtlCol="0">
              <a:spAutoFit/>
            </a:bodyPr>
            <a:lstStyle/>
            <a:p>
              <a:pPr>
                <a:buNone/>
              </a:pPr>
              <a:r>
                <a:rPr lang="en-GB" sz="2200" dirty="0">
                  <a:solidFill>
                    <a:srgbClr val="00628C"/>
                  </a:solidFill>
                </a:rPr>
                <a:t>B</a:t>
              </a:r>
            </a:p>
          </p:txBody>
        </p:sp>
      </p:grpSp>
      <p:sp>
        <p:nvSpPr>
          <p:cNvPr id="26" name="TextBox 25">
            <a:extLst>
              <a:ext uri="{FF2B5EF4-FFF2-40B4-BE49-F238E27FC236}">
                <a16:creationId xmlns:a16="http://schemas.microsoft.com/office/drawing/2014/main" id="{DB3D1233-A939-FA80-46B0-BD287768EA93}"/>
              </a:ext>
            </a:extLst>
          </p:cNvPr>
          <p:cNvSpPr txBox="1"/>
          <p:nvPr/>
        </p:nvSpPr>
        <p:spPr>
          <a:xfrm>
            <a:off x="1398852" y="5439013"/>
            <a:ext cx="6610062" cy="1175706"/>
          </a:xfrm>
          <a:prstGeom prst="rect">
            <a:avLst/>
          </a:prstGeom>
          <a:noFill/>
        </p:spPr>
        <p:txBody>
          <a:bodyPr wrap="square" rtlCol="0">
            <a:spAutoFit/>
          </a:bodyPr>
          <a:lstStyle/>
          <a:p>
            <a:pPr>
              <a:buNone/>
            </a:pPr>
            <a:r>
              <a:rPr lang="en-GB" sz="2200" dirty="0">
                <a:solidFill>
                  <a:srgbClr val="585858"/>
                </a:solidFill>
                <a:cs typeface="Arial" panose="020B0604020202020204" pitchFamily="34" charset="0"/>
              </a:rPr>
              <a:t>What other ways can you arrange the four tables?</a:t>
            </a:r>
          </a:p>
          <a:p>
            <a:pPr>
              <a:buNone/>
            </a:pPr>
            <a:r>
              <a:rPr lang="en-GB" sz="2200" dirty="0">
                <a:solidFill>
                  <a:srgbClr val="585858"/>
                </a:solidFill>
                <a:cs typeface="Arial" panose="020B0604020202020204" pitchFamily="34" charset="0"/>
              </a:rPr>
              <a:t>Can you create an arrangement that uses eight tables and 36 chairs?</a:t>
            </a:r>
          </a:p>
        </p:txBody>
      </p:sp>
    </p:spTree>
    <p:extLst>
      <p:ext uri="{BB962C8B-B14F-4D97-AF65-F5344CB8AC3E}">
        <p14:creationId xmlns:p14="http://schemas.microsoft.com/office/powerpoint/2010/main" val="8967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0" grpId="0"/>
      <p:bldP spid="56" grpId="0" build="p"/>
      <p:bldP spid="2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8C7AB-8027-4C35-9329-9379940B6387}"/>
              </a:ext>
            </a:extLst>
          </p:cNvPr>
          <p:cNvSpPr>
            <a:spLocks noGrp="1"/>
          </p:cNvSpPr>
          <p:nvPr>
            <p:ph type="body" sz="quarter" idx="10"/>
          </p:nvPr>
        </p:nvSpPr>
        <p:spPr>
          <a:xfrm>
            <a:off x="143340" y="1124744"/>
            <a:ext cx="11814186" cy="2799556"/>
          </a:xfrm>
        </p:spPr>
        <p:txBody>
          <a:bodyPr>
            <a:normAutofit/>
          </a:bodyPr>
          <a:lstStyle/>
          <a:p>
            <a:r>
              <a:rPr lang="en-GB" sz="2200" dirty="0"/>
              <a:t>Kayla creates a sequence of numbers using equal steps. </a:t>
            </a:r>
          </a:p>
          <a:p>
            <a:r>
              <a:rPr lang="en-GB" sz="2200" dirty="0"/>
              <a:t>She writes one term per card, but then drops the cards!</a:t>
            </a:r>
          </a:p>
        </p:txBody>
      </p:sp>
      <p:sp>
        <p:nvSpPr>
          <p:cNvPr id="3" name="Text Placeholder 2">
            <a:extLst>
              <a:ext uri="{FF2B5EF4-FFF2-40B4-BE49-F238E27FC236}">
                <a16:creationId xmlns:a16="http://schemas.microsoft.com/office/drawing/2014/main" id="{F01EEAB8-A197-49FD-98CC-835463187F7D}"/>
              </a:ext>
            </a:extLst>
          </p:cNvPr>
          <p:cNvSpPr>
            <a:spLocks noGrp="1"/>
          </p:cNvSpPr>
          <p:nvPr>
            <p:ph type="body" sz="quarter" idx="11"/>
          </p:nvPr>
        </p:nvSpPr>
        <p:spPr/>
        <p:txBody>
          <a:bodyPr/>
          <a:lstStyle/>
          <a:p>
            <a:r>
              <a:rPr lang="en-US" sz="2400" dirty="0"/>
              <a:t>Activity G: More s</a:t>
            </a:r>
            <a:r>
              <a:rPr lang="en-US" dirty="0"/>
              <a:t>equence jumble</a:t>
            </a:r>
            <a:endParaRPr lang="en-US" sz="2400" dirty="0"/>
          </a:p>
          <a:p>
            <a:endParaRPr lang="en-GB" dirty="0"/>
          </a:p>
        </p:txBody>
      </p:sp>
      <p:sp>
        <p:nvSpPr>
          <p:cNvPr id="11" name="Action Button: Help 10">
            <a:hlinkClick r:id="" action="ppaction://noaction" highlightClick="1"/>
            <a:extLst>
              <a:ext uri="{FF2B5EF4-FFF2-40B4-BE49-F238E27FC236}">
                <a16:creationId xmlns:a16="http://schemas.microsoft.com/office/drawing/2014/main" id="{2FC27E77-9687-43D4-8093-B216E42FB007}"/>
              </a:ext>
            </a:extLst>
          </p:cNvPr>
          <p:cNvSpPr/>
          <p:nvPr/>
        </p:nvSpPr>
        <p:spPr>
          <a:xfrm>
            <a:off x="279527"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3FC3E41-AB59-4EC4-B645-2805A0CFDED6}"/>
              </a:ext>
            </a:extLst>
          </p:cNvPr>
          <p:cNvSpPr/>
          <p:nvPr/>
        </p:nvSpPr>
        <p:spPr>
          <a:xfrm>
            <a:off x="4568195" y="2459397"/>
            <a:ext cx="1286647" cy="1685952"/>
          </a:xfrm>
          <a:prstGeom prst="roundRect">
            <a:avLst/>
          </a:prstGeom>
          <a:pattFill prst="plaid">
            <a:fgClr>
              <a:srgbClr val="CC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9A8561EB-C3A7-4AF3-9851-3A616A471127}"/>
                  </a:ext>
                </a:extLst>
              </p:cNvPr>
              <p:cNvSpPr/>
              <p:nvPr/>
            </p:nvSpPr>
            <p:spPr>
              <a:xfrm>
                <a:off x="3025144" y="2459397"/>
                <a:ext cx="1286647" cy="1685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5</m:t>
                          </m:r>
                        </m:num>
                        <m:den>
                          <m:r>
                            <a:rPr lang="en-GB" sz="4400" b="0" i="1" smtClean="0">
                              <a:solidFill>
                                <a:srgbClr val="585858"/>
                              </a:solidFill>
                              <a:latin typeface="Cambria Math" panose="02040503050406030204" pitchFamily="18" charset="0"/>
                            </a:rPr>
                            <m:t>4</m:t>
                          </m:r>
                        </m:den>
                      </m:f>
                    </m:oMath>
                  </m:oMathPara>
                </a14:m>
                <a:endParaRPr lang="en-GB" sz="4400" dirty="0">
                  <a:solidFill>
                    <a:srgbClr val="585858"/>
                  </a:solidFill>
                </a:endParaRPr>
              </a:p>
            </p:txBody>
          </p:sp>
        </mc:Choice>
        <mc:Fallback xmlns="">
          <p:sp>
            <p:nvSpPr>
              <p:cNvPr id="13" name="Rectangle: Rounded Corners 12">
                <a:extLst>
                  <a:ext uri="{FF2B5EF4-FFF2-40B4-BE49-F238E27FC236}">
                    <a16:creationId xmlns:a16="http://schemas.microsoft.com/office/drawing/2014/main" id="{9A8561EB-C3A7-4AF3-9851-3A616A471127}"/>
                  </a:ext>
                </a:extLst>
              </p:cNvPr>
              <p:cNvSpPr>
                <a:spLocks noRot="1" noChangeAspect="1" noMove="1" noResize="1" noEditPoints="1" noAdjustHandles="1" noChangeArrowheads="1" noChangeShapeType="1" noTextEdit="1"/>
              </p:cNvSpPr>
              <p:nvPr/>
            </p:nvSpPr>
            <p:spPr>
              <a:xfrm>
                <a:off x="3025144" y="2459397"/>
                <a:ext cx="1286647" cy="1685952"/>
              </a:xfrm>
              <a:prstGeom prst="roundRect">
                <a:avLst/>
              </a:prstGeom>
              <a:blipFill>
                <a:blip r:embed="rId3"/>
                <a:stretch>
                  <a:fillRect/>
                </a:stretch>
              </a:blipFill>
            </p:spPr>
            <p:txBody>
              <a:bodyPr/>
              <a:lstStyle/>
              <a:p>
                <a:r>
                  <a:rPr lang="en-GB">
                    <a:noFill/>
                  </a:rPr>
                  <a:t> </a:t>
                </a:r>
              </a:p>
            </p:txBody>
          </p:sp>
        </mc:Fallback>
      </mc:AlternateContent>
      <p:sp>
        <p:nvSpPr>
          <p:cNvPr id="15" name="Rectangle: Rounded Corners 14">
            <a:extLst>
              <a:ext uri="{FF2B5EF4-FFF2-40B4-BE49-F238E27FC236}">
                <a16:creationId xmlns:a16="http://schemas.microsoft.com/office/drawing/2014/main" id="{AAB84624-1E63-4AF6-A699-0D42256E5C47}"/>
              </a:ext>
            </a:extLst>
          </p:cNvPr>
          <p:cNvSpPr/>
          <p:nvPr/>
        </p:nvSpPr>
        <p:spPr>
          <a:xfrm>
            <a:off x="7684462" y="2459397"/>
            <a:ext cx="1286647" cy="1685952"/>
          </a:xfrm>
          <a:prstGeom prst="roundRect">
            <a:avLst/>
          </a:prstGeom>
          <a:pattFill prst="plaid">
            <a:fgClr>
              <a:srgbClr val="CC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E69C0953-6E69-433E-B2A6-BA6B4E289FDF}"/>
                  </a:ext>
                </a:extLst>
              </p:cNvPr>
              <p:cNvSpPr/>
              <p:nvPr/>
            </p:nvSpPr>
            <p:spPr>
              <a:xfrm>
                <a:off x="6229921" y="2459397"/>
                <a:ext cx="1286647" cy="1685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
                    </m:oMathParaPr>
                    <m:oMath xmlns:m="http://schemas.openxmlformats.org/officeDocument/2006/math">
                      <m:r>
                        <a:rPr lang="en-GB" sz="4400" i="1" smtClean="0">
                          <a:solidFill>
                            <a:srgbClr val="585858"/>
                          </a:solidFill>
                          <a:latin typeface="Cambria Math" panose="02040503050406030204" pitchFamily="18" charset="0"/>
                        </a:rPr>
                        <m:t>2</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4</m:t>
                          </m:r>
                        </m:den>
                      </m:f>
                    </m:oMath>
                  </m:oMathPara>
                </a14:m>
                <a:endParaRPr lang="en-GB" sz="4400" dirty="0">
                  <a:solidFill>
                    <a:srgbClr val="585858"/>
                  </a:solidFill>
                </a:endParaRPr>
              </a:p>
            </p:txBody>
          </p:sp>
        </mc:Choice>
        <mc:Fallback xmlns="">
          <p:sp>
            <p:nvSpPr>
              <p:cNvPr id="16" name="Rectangle: Rounded Corners 15">
                <a:extLst>
                  <a:ext uri="{FF2B5EF4-FFF2-40B4-BE49-F238E27FC236}">
                    <a16:creationId xmlns:a16="http://schemas.microsoft.com/office/drawing/2014/main" id="{E69C0953-6E69-433E-B2A6-BA6B4E289FDF}"/>
                  </a:ext>
                </a:extLst>
              </p:cNvPr>
              <p:cNvSpPr>
                <a:spLocks noRot="1" noChangeAspect="1" noMove="1" noResize="1" noEditPoints="1" noAdjustHandles="1" noChangeArrowheads="1" noChangeShapeType="1" noTextEdit="1"/>
              </p:cNvSpPr>
              <p:nvPr/>
            </p:nvSpPr>
            <p:spPr>
              <a:xfrm>
                <a:off x="6229921" y="2459397"/>
                <a:ext cx="1286647" cy="1685952"/>
              </a:xfrm>
              <a:prstGeom prst="round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1214247B-995A-4AA5-8E4A-6611D2E3FA77}"/>
                  </a:ext>
                </a:extLst>
              </p:cNvPr>
              <p:cNvSpPr/>
              <p:nvPr/>
            </p:nvSpPr>
            <p:spPr>
              <a:xfrm>
                <a:off x="1362645" y="2459397"/>
                <a:ext cx="1286647" cy="1685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3</m:t>
                          </m:r>
                        </m:num>
                        <m:den>
                          <m:r>
                            <a:rPr lang="en-GB" sz="4400" b="0" i="1" smtClean="0">
                              <a:solidFill>
                                <a:srgbClr val="585858"/>
                              </a:solidFill>
                              <a:latin typeface="Cambria Math" panose="02040503050406030204" pitchFamily="18" charset="0"/>
                            </a:rPr>
                            <m:t>4</m:t>
                          </m:r>
                        </m:den>
                      </m:f>
                    </m:oMath>
                  </m:oMathPara>
                </a14:m>
                <a:endParaRPr lang="en-GB" sz="4400" dirty="0">
                  <a:solidFill>
                    <a:srgbClr val="585858"/>
                  </a:solidFill>
                </a:endParaRPr>
              </a:p>
            </p:txBody>
          </p:sp>
        </mc:Choice>
        <mc:Fallback xmlns="">
          <p:sp>
            <p:nvSpPr>
              <p:cNvPr id="17" name="Rectangle: Rounded Corners 16">
                <a:extLst>
                  <a:ext uri="{FF2B5EF4-FFF2-40B4-BE49-F238E27FC236}">
                    <a16:creationId xmlns:a16="http://schemas.microsoft.com/office/drawing/2014/main" id="{1214247B-995A-4AA5-8E4A-6611D2E3FA77}"/>
                  </a:ext>
                </a:extLst>
              </p:cNvPr>
              <p:cNvSpPr>
                <a:spLocks noRot="1" noChangeAspect="1" noMove="1" noResize="1" noEditPoints="1" noAdjustHandles="1" noChangeArrowheads="1" noChangeShapeType="1" noTextEdit="1"/>
              </p:cNvSpPr>
              <p:nvPr/>
            </p:nvSpPr>
            <p:spPr>
              <a:xfrm>
                <a:off x="1362645" y="2459397"/>
                <a:ext cx="1286647" cy="1685952"/>
              </a:xfrm>
              <a:prstGeom prst="round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5DF847E6-B456-447D-B339-32CDE90BBB6E}"/>
                  </a:ext>
                </a:extLst>
              </p:cNvPr>
              <p:cNvSpPr/>
              <p:nvPr/>
            </p:nvSpPr>
            <p:spPr>
              <a:xfrm>
                <a:off x="9325545" y="2459397"/>
                <a:ext cx="1286647" cy="1685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4</m:t>
                          </m:r>
                        </m:den>
                      </m:f>
                    </m:oMath>
                  </m:oMathPara>
                </a14:m>
                <a:endParaRPr lang="en-GB" sz="4400" dirty="0">
                  <a:solidFill>
                    <a:srgbClr val="585858"/>
                  </a:solidFill>
                </a:endParaRPr>
              </a:p>
            </p:txBody>
          </p:sp>
        </mc:Choice>
        <mc:Fallback xmlns="">
          <p:sp>
            <p:nvSpPr>
              <p:cNvPr id="18" name="Rectangle: Rounded Corners 17">
                <a:extLst>
                  <a:ext uri="{FF2B5EF4-FFF2-40B4-BE49-F238E27FC236}">
                    <a16:creationId xmlns:a16="http://schemas.microsoft.com/office/drawing/2014/main" id="{5DF847E6-B456-447D-B339-32CDE90BBB6E}"/>
                  </a:ext>
                </a:extLst>
              </p:cNvPr>
              <p:cNvSpPr>
                <a:spLocks noRot="1" noChangeAspect="1" noMove="1" noResize="1" noEditPoints="1" noAdjustHandles="1" noChangeArrowheads="1" noChangeShapeType="1" noTextEdit="1"/>
              </p:cNvSpPr>
              <p:nvPr/>
            </p:nvSpPr>
            <p:spPr>
              <a:xfrm>
                <a:off x="9325545" y="2459397"/>
                <a:ext cx="1286647" cy="1685952"/>
              </a:xfrm>
              <a:prstGeom prst="roundRect">
                <a:avLst/>
              </a:prstGeom>
              <a:blipFill>
                <a:blip r:embed="rId6"/>
                <a:stretch>
                  <a:fillRect/>
                </a:stretch>
              </a:blipFill>
            </p:spPr>
            <p:txBody>
              <a:bodyPr/>
              <a:lstStyle/>
              <a:p>
                <a:r>
                  <a:rPr lang="en-GB">
                    <a:noFill/>
                  </a:rPr>
                  <a:t> </a:t>
                </a:r>
              </a:p>
            </p:txBody>
          </p:sp>
        </mc:Fallback>
      </mc:AlternateContent>
      <p:sp>
        <p:nvSpPr>
          <p:cNvPr id="19" name="Text Placeholder 1">
            <a:extLst>
              <a:ext uri="{FF2B5EF4-FFF2-40B4-BE49-F238E27FC236}">
                <a16:creationId xmlns:a16="http://schemas.microsoft.com/office/drawing/2014/main" id="{3599CD35-8E9B-4E2C-BE03-7A30196CE646}"/>
              </a:ext>
            </a:extLst>
          </p:cNvPr>
          <p:cNvSpPr txBox="1">
            <a:spLocks/>
          </p:cNvSpPr>
          <p:nvPr/>
        </p:nvSpPr>
        <p:spPr>
          <a:xfrm>
            <a:off x="1362645" y="5510797"/>
            <a:ext cx="7746752" cy="12580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Kayla thinks the number 3 is in the sequence. Is she correct? </a:t>
            </a:r>
          </a:p>
          <a:p>
            <a:pPr fontAlgn="auto">
              <a:spcAft>
                <a:spcPts val="0"/>
              </a:spcAft>
            </a:pPr>
            <a:r>
              <a:rPr lang="en-GB" sz="2200" dirty="0"/>
              <a:t>What integers will be in the sequence?</a:t>
            </a:r>
          </a:p>
        </p:txBody>
      </p:sp>
      <p:sp>
        <p:nvSpPr>
          <p:cNvPr id="14" name="TextBox 13">
            <a:extLst>
              <a:ext uri="{FF2B5EF4-FFF2-40B4-BE49-F238E27FC236}">
                <a16:creationId xmlns:a16="http://schemas.microsoft.com/office/drawing/2014/main" id="{39AB83EA-269D-C1C9-96AF-5AA2D614E7F3}"/>
              </a:ext>
            </a:extLst>
          </p:cNvPr>
          <p:cNvSpPr txBox="1"/>
          <p:nvPr/>
        </p:nvSpPr>
        <p:spPr>
          <a:xfrm>
            <a:off x="233682" y="4409497"/>
            <a:ext cx="11633501" cy="837152"/>
          </a:xfrm>
          <a:prstGeom prst="rect">
            <a:avLst/>
          </a:prstGeom>
          <a:noFill/>
        </p:spPr>
        <p:txBody>
          <a:bodyPr wrap="square">
            <a:spAutoFit/>
          </a:bodyPr>
          <a:lstStyle/>
          <a:p>
            <a:pPr marL="457200" indent="-457200">
              <a:buAutoNum type="alphaLcParenR"/>
            </a:pPr>
            <a:r>
              <a:rPr lang="en-GB" sz="2200" dirty="0"/>
              <a:t>Rearrange the sequence with the terms in ascending order.</a:t>
            </a:r>
          </a:p>
          <a:p>
            <a:pPr marL="457200" indent="-457200">
              <a:buAutoNum type="alphaLcParenR"/>
            </a:pPr>
            <a:r>
              <a:rPr lang="en-GB" sz="2200" dirty="0"/>
              <a:t>What might be written on the upside-down cards?</a:t>
            </a:r>
          </a:p>
        </p:txBody>
      </p:sp>
    </p:spTree>
    <p:extLst>
      <p:ext uri="{BB962C8B-B14F-4D97-AF65-F5344CB8AC3E}">
        <p14:creationId xmlns:p14="http://schemas.microsoft.com/office/powerpoint/2010/main" val="58125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C23AB-E989-B859-8792-1AFF7E9CAA17}"/>
              </a:ext>
            </a:extLst>
          </p:cNvPr>
          <p:cNvSpPr>
            <a:spLocks noGrp="1"/>
          </p:cNvSpPr>
          <p:nvPr>
            <p:ph type="body" sz="quarter" idx="11"/>
          </p:nvPr>
        </p:nvSpPr>
        <p:spPr/>
        <p:txBody>
          <a:bodyPr/>
          <a:lstStyle/>
          <a:p>
            <a:r>
              <a:rPr lang="en-GB" dirty="0"/>
              <a:t>Activity H: Left, right, up, down again</a:t>
            </a:r>
          </a:p>
        </p:txBody>
      </p:sp>
      <p:graphicFrame>
        <p:nvGraphicFramePr>
          <p:cNvPr id="5" name="Table 5">
            <a:extLst>
              <a:ext uri="{FF2B5EF4-FFF2-40B4-BE49-F238E27FC236}">
                <a16:creationId xmlns:a16="http://schemas.microsoft.com/office/drawing/2014/main" id="{AF946A72-93CB-1B9B-022C-E6FDABA74BE9}"/>
              </a:ext>
            </a:extLst>
          </p:cNvPr>
          <p:cNvGraphicFramePr>
            <a:graphicFrameLocks noGrp="1"/>
          </p:cNvGraphicFramePr>
          <p:nvPr/>
        </p:nvGraphicFramePr>
        <p:xfrm>
          <a:off x="276037" y="1110565"/>
          <a:ext cx="3528000" cy="4032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3324654608"/>
                    </a:ext>
                  </a:extLst>
                </a:gridCol>
                <a:gridCol w="504000">
                  <a:extLst>
                    <a:ext uri="{9D8B030D-6E8A-4147-A177-3AD203B41FA5}">
                      <a16:colId xmlns:a16="http://schemas.microsoft.com/office/drawing/2014/main" val="3200712512"/>
                    </a:ext>
                  </a:extLst>
                </a:gridCol>
                <a:gridCol w="504000">
                  <a:extLst>
                    <a:ext uri="{9D8B030D-6E8A-4147-A177-3AD203B41FA5}">
                      <a16:colId xmlns:a16="http://schemas.microsoft.com/office/drawing/2014/main" val="2566212432"/>
                    </a:ext>
                  </a:extLst>
                </a:gridCol>
                <a:gridCol w="504000">
                  <a:extLst>
                    <a:ext uri="{9D8B030D-6E8A-4147-A177-3AD203B41FA5}">
                      <a16:colId xmlns:a16="http://schemas.microsoft.com/office/drawing/2014/main" val="1330180976"/>
                    </a:ext>
                  </a:extLst>
                </a:gridCol>
                <a:gridCol w="504000">
                  <a:extLst>
                    <a:ext uri="{9D8B030D-6E8A-4147-A177-3AD203B41FA5}">
                      <a16:colId xmlns:a16="http://schemas.microsoft.com/office/drawing/2014/main" val="1750337902"/>
                    </a:ext>
                  </a:extLst>
                </a:gridCol>
                <a:gridCol w="504000">
                  <a:extLst>
                    <a:ext uri="{9D8B030D-6E8A-4147-A177-3AD203B41FA5}">
                      <a16:colId xmlns:a16="http://schemas.microsoft.com/office/drawing/2014/main" val="3285531895"/>
                    </a:ext>
                  </a:extLst>
                </a:gridCol>
                <a:gridCol w="504000">
                  <a:extLst>
                    <a:ext uri="{9D8B030D-6E8A-4147-A177-3AD203B41FA5}">
                      <a16:colId xmlns:a16="http://schemas.microsoft.com/office/drawing/2014/main" val="3569554528"/>
                    </a:ext>
                  </a:extLst>
                </a:gridCol>
              </a:tblGrid>
              <a:tr h="504000">
                <a:tc>
                  <a:txBody>
                    <a:bodyPr/>
                    <a:lstStyle/>
                    <a:p>
                      <a:pPr algn="ctr"/>
                      <a:r>
                        <a:rPr lang="en-GB" sz="2000" b="1" dirty="0"/>
                        <a:t>1</a:t>
                      </a:r>
                    </a:p>
                  </a:txBody>
                  <a:tcPr anchor="ctr"/>
                </a:tc>
                <a:tc>
                  <a:txBody>
                    <a:bodyPr/>
                    <a:lstStyle/>
                    <a:p>
                      <a:pPr algn="ctr"/>
                      <a:r>
                        <a:rPr lang="en-GB" sz="2000" b="1" dirty="0"/>
                        <a:t>2</a:t>
                      </a:r>
                    </a:p>
                  </a:txBody>
                  <a:tcPr anchor="ctr"/>
                </a:tc>
                <a:tc>
                  <a:txBody>
                    <a:bodyPr/>
                    <a:lstStyle/>
                    <a:p>
                      <a:pPr algn="ctr"/>
                      <a:r>
                        <a:rPr lang="en-GB" sz="2000" b="1" dirty="0"/>
                        <a:t>3</a:t>
                      </a:r>
                    </a:p>
                  </a:txBody>
                  <a:tcPr anchor="ctr"/>
                </a:tc>
                <a:tc>
                  <a:txBody>
                    <a:bodyPr/>
                    <a:lstStyle/>
                    <a:p>
                      <a:pPr algn="ctr"/>
                      <a:r>
                        <a:rPr lang="en-GB" sz="2000" b="1" dirty="0"/>
                        <a:t>4</a:t>
                      </a:r>
                    </a:p>
                  </a:txBody>
                  <a:tcPr anchor="ctr"/>
                </a:tc>
                <a:tc>
                  <a:txBody>
                    <a:bodyPr/>
                    <a:lstStyle/>
                    <a:p>
                      <a:pPr algn="ctr"/>
                      <a:r>
                        <a:rPr lang="en-GB" sz="2000" b="1" dirty="0"/>
                        <a:t>5</a:t>
                      </a:r>
                    </a:p>
                  </a:txBody>
                  <a:tcPr anchor="ctr"/>
                </a:tc>
                <a:tc>
                  <a:txBody>
                    <a:bodyPr/>
                    <a:lstStyle/>
                    <a:p>
                      <a:pPr algn="ctr"/>
                      <a:r>
                        <a:rPr lang="en-GB" sz="2000" b="1" dirty="0"/>
                        <a:t>6</a:t>
                      </a:r>
                    </a:p>
                  </a:txBody>
                  <a:tcPr anchor="ctr"/>
                </a:tc>
                <a:tc>
                  <a:txBody>
                    <a:bodyPr/>
                    <a:lstStyle/>
                    <a:p>
                      <a:pPr algn="ctr"/>
                      <a:r>
                        <a:rPr lang="en-GB" sz="2000" b="1" dirty="0"/>
                        <a:t>7</a:t>
                      </a:r>
                    </a:p>
                  </a:txBody>
                  <a:tcPr anchor="ctr"/>
                </a:tc>
                <a:extLst>
                  <a:ext uri="{0D108BD9-81ED-4DB2-BD59-A6C34878D82A}">
                    <a16:rowId xmlns:a16="http://schemas.microsoft.com/office/drawing/2014/main" val="1715947877"/>
                  </a:ext>
                </a:extLst>
              </a:tr>
              <a:tr h="504000">
                <a:tc>
                  <a:txBody>
                    <a:bodyPr/>
                    <a:lstStyle/>
                    <a:p>
                      <a:pPr algn="ctr"/>
                      <a:r>
                        <a:rPr lang="en-GB" sz="2000" b="1" dirty="0"/>
                        <a:t>8</a:t>
                      </a:r>
                    </a:p>
                  </a:txBody>
                  <a:tcPr anchor="ctr"/>
                </a:tc>
                <a:tc>
                  <a:txBody>
                    <a:bodyPr/>
                    <a:lstStyle/>
                    <a:p>
                      <a:pPr algn="ctr"/>
                      <a:r>
                        <a:rPr lang="en-GB" sz="2000" b="1" dirty="0"/>
                        <a:t>9</a:t>
                      </a:r>
                    </a:p>
                  </a:txBody>
                  <a:tcPr anchor="ctr"/>
                </a:tc>
                <a:tc>
                  <a:txBody>
                    <a:bodyPr/>
                    <a:lstStyle/>
                    <a:p>
                      <a:pPr algn="ctr"/>
                      <a:r>
                        <a:rPr lang="en-GB" sz="2000" b="1" dirty="0"/>
                        <a:t>10</a:t>
                      </a:r>
                    </a:p>
                  </a:txBody>
                  <a:tcPr anchor="ctr"/>
                </a:tc>
                <a:tc>
                  <a:txBody>
                    <a:bodyPr/>
                    <a:lstStyle/>
                    <a:p>
                      <a:pPr algn="ctr"/>
                      <a:r>
                        <a:rPr lang="en-GB" sz="2000" b="1" dirty="0"/>
                        <a:t>11</a:t>
                      </a:r>
                    </a:p>
                  </a:txBody>
                  <a:tcPr anchor="ctr"/>
                </a:tc>
                <a:tc>
                  <a:txBody>
                    <a:bodyPr/>
                    <a:lstStyle/>
                    <a:p>
                      <a:pPr algn="ctr"/>
                      <a:r>
                        <a:rPr lang="en-GB" sz="2000" b="1" dirty="0"/>
                        <a:t>12</a:t>
                      </a:r>
                    </a:p>
                  </a:txBody>
                  <a:tcPr anchor="ctr"/>
                </a:tc>
                <a:tc>
                  <a:txBody>
                    <a:bodyPr/>
                    <a:lstStyle/>
                    <a:p>
                      <a:pPr algn="ctr"/>
                      <a:r>
                        <a:rPr lang="en-GB" sz="2000" b="1" dirty="0"/>
                        <a:t>13</a:t>
                      </a:r>
                    </a:p>
                  </a:txBody>
                  <a:tcPr anchor="ctr"/>
                </a:tc>
                <a:tc>
                  <a:txBody>
                    <a:bodyPr/>
                    <a:lstStyle/>
                    <a:p>
                      <a:pPr algn="ctr"/>
                      <a:r>
                        <a:rPr lang="en-GB" sz="2000" b="1" dirty="0"/>
                        <a:t>14</a:t>
                      </a:r>
                    </a:p>
                  </a:txBody>
                  <a:tcPr anchor="ctr"/>
                </a:tc>
                <a:extLst>
                  <a:ext uri="{0D108BD9-81ED-4DB2-BD59-A6C34878D82A}">
                    <a16:rowId xmlns:a16="http://schemas.microsoft.com/office/drawing/2014/main" val="3769134071"/>
                  </a:ext>
                </a:extLst>
              </a:tr>
              <a:tr h="504000">
                <a:tc>
                  <a:txBody>
                    <a:bodyPr/>
                    <a:lstStyle/>
                    <a:p>
                      <a:pPr algn="ctr"/>
                      <a:r>
                        <a:rPr lang="en-GB" sz="2000" b="1" dirty="0"/>
                        <a:t>15</a:t>
                      </a:r>
                    </a:p>
                  </a:txBody>
                  <a:tcPr anchor="ctr"/>
                </a:tc>
                <a:tc>
                  <a:txBody>
                    <a:bodyPr/>
                    <a:lstStyle/>
                    <a:p>
                      <a:pPr algn="ctr"/>
                      <a:r>
                        <a:rPr lang="en-GB" sz="2000" b="1" dirty="0"/>
                        <a:t>16</a:t>
                      </a:r>
                    </a:p>
                  </a:txBody>
                  <a:tcPr anchor="ctr"/>
                </a:tc>
                <a:tc>
                  <a:txBody>
                    <a:bodyPr/>
                    <a:lstStyle/>
                    <a:p>
                      <a:pPr algn="ctr"/>
                      <a:r>
                        <a:rPr lang="en-GB" sz="2000" b="1" dirty="0"/>
                        <a:t>17</a:t>
                      </a:r>
                    </a:p>
                  </a:txBody>
                  <a:tcPr anchor="ctr"/>
                </a:tc>
                <a:tc>
                  <a:txBody>
                    <a:bodyPr/>
                    <a:lstStyle/>
                    <a:p>
                      <a:pPr algn="ctr"/>
                      <a:r>
                        <a:rPr lang="en-GB" sz="2000" b="1" dirty="0"/>
                        <a:t>18</a:t>
                      </a:r>
                    </a:p>
                  </a:txBody>
                  <a:tcPr anchor="ctr"/>
                </a:tc>
                <a:tc>
                  <a:txBody>
                    <a:bodyPr/>
                    <a:lstStyle/>
                    <a:p>
                      <a:pPr algn="ctr"/>
                      <a:r>
                        <a:rPr lang="en-GB" sz="2000" b="1" dirty="0"/>
                        <a:t>19</a:t>
                      </a:r>
                    </a:p>
                  </a:txBody>
                  <a:tcPr anchor="ctr"/>
                </a:tc>
                <a:tc>
                  <a:txBody>
                    <a:bodyPr/>
                    <a:lstStyle/>
                    <a:p>
                      <a:pPr algn="ctr"/>
                      <a:r>
                        <a:rPr lang="en-GB" sz="2000" b="1" dirty="0"/>
                        <a:t>20</a:t>
                      </a:r>
                    </a:p>
                  </a:txBody>
                  <a:tcPr anchor="ctr"/>
                </a:tc>
                <a:tc>
                  <a:txBody>
                    <a:bodyPr/>
                    <a:lstStyle/>
                    <a:p>
                      <a:pPr algn="ctr"/>
                      <a:r>
                        <a:rPr lang="en-GB" sz="2000" b="1" dirty="0"/>
                        <a:t>21</a:t>
                      </a:r>
                    </a:p>
                  </a:txBody>
                  <a:tcPr anchor="ctr"/>
                </a:tc>
                <a:extLst>
                  <a:ext uri="{0D108BD9-81ED-4DB2-BD59-A6C34878D82A}">
                    <a16:rowId xmlns:a16="http://schemas.microsoft.com/office/drawing/2014/main" val="2095902292"/>
                  </a:ext>
                </a:extLst>
              </a:tr>
              <a:tr h="504000">
                <a:tc>
                  <a:txBody>
                    <a:bodyPr/>
                    <a:lstStyle/>
                    <a:p>
                      <a:pPr algn="ctr"/>
                      <a:r>
                        <a:rPr lang="en-GB" sz="2000" b="1" dirty="0"/>
                        <a:t>22</a:t>
                      </a:r>
                    </a:p>
                  </a:txBody>
                  <a:tcPr anchor="ctr"/>
                </a:tc>
                <a:tc>
                  <a:txBody>
                    <a:bodyPr/>
                    <a:lstStyle/>
                    <a:p>
                      <a:pPr algn="ctr"/>
                      <a:r>
                        <a:rPr lang="en-GB" sz="2000" b="1" dirty="0"/>
                        <a:t>23</a:t>
                      </a:r>
                    </a:p>
                  </a:txBody>
                  <a:tcPr anchor="ctr"/>
                </a:tc>
                <a:tc>
                  <a:txBody>
                    <a:bodyPr/>
                    <a:lstStyle/>
                    <a:p>
                      <a:pPr algn="ctr"/>
                      <a:r>
                        <a:rPr lang="en-GB" sz="2000" b="1" dirty="0"/>
                        <a:t>24</a:t>
                      </a:r>
                    </a:p>
                  </a:txBody>
                  <a:tcPr anchor="ctr"/>
                </a:tc>
                <a:tc>
                  <a:txBody>
                    <a:bodyPr/>
                    <a:lstStyle/>
                    <a:p>
                      <a:pPr algn="ctr"/>
                      <a:r>
                        <a:rPr lang="en-GB" sz="2000" b="1" dirty="0"/>
                        <a:t>25</a:t>
                      </a:r>
                    </a:p>
                  </a:txBody>
                  <a:tcPr anchor="ctr"/>
                </a:tc>
                <a:tc>
                  <a:txBody>
                    <a:bodyPr/>
                    <a:lstStyle/>
                    <a:p>
                      <a:pPr algn="ctr"/>
                      <a:r>
                        <a:rPr lang="en-GB" sz="2000" b="1" dirty="0"/>
                        <a:t>26</a:t>
                      </a:r>
                    </a:p>
                  </a:txBody>
                  <a:tcPr anchor="ctr"/>
                </a:tc>
                <a:tc>
                  <a:txBody>
                    <a:bodyPr/>
                    <a:lstStyle/>
                    <a:p>
                      <a:pPr algn="ctr"/>
                      <a:r>
                        <a:rPr lang="en-GB" sz="2000" b="1" dirty="0"/>
                        <a:t>27</a:t>
                      </a:r>
                    </a:p>
                  </a:txBody>
                  <a:tcPr anchor="ctr"/>
                </a:tc>
                <a:tc>
                  <a:txBody>
                    <a:bodyPr/>
                    <a:lstStyle/>
                    <a:p>
                      <a:pPr algn="ctr"/>
                      <a:r>
                        <a:rPr lang="en-GB" sz="2000" b="1" dirty="0"/>
                        <a:t>28</a:t>
                      </a:r>
                    </a:p>
                  </a:txBody>
                  <a:tcPr anchor="ctr"/>
                </a:tc>
                <a:extLst>
                  <a:ext uri="{0D108BD9-81ED-4DB2-BD59-A6C34878D82A}">
                    <a16:rowId xmlns:a16="http://schemas.microsoft.com/office/drawing/2014/main" val="2631368121"/>
                  </a:ext>
                </a:extLst>
              </a:tr>
              <a:tr h="504000">
                <a:tc>
                  <a:txBody>
                    <a:bodyPr/>
                    <a:lstStyle/>
                    <a:p>
                      <a:pPr algn="ctr"/>
                      <a:r>
                        <a:rPr lang="en-GB" sz="2000" b="1" dirty="0"/>
                        <a:t>29</a:t>
                      </a:r>
                    </a:p>
                  </a:txBody>
                  <a:tcPr anchor="ctr"/>
                </a:tc>
                <a:tc>
                  <a:txBody>
                    <a:bodyPr/>
                    <a:lstStyle/>
                    <a:p>
                      <a:pPr algn="ctr"/>
                      <a:r>
                        <a:rPr lang="en-GB" sz="2000" b="1" dirty="0"/>
                        <a:t>30</a:t>
                      </a:r>
                    </a:p>
                  </a:txBody>
                  <a:tcPr anchor="ctr"/>
                </a:tc>
                <a:tc>
                  <a:txBody>
                    <a:bodyPr/>
                    <a:lstStyle/>
                    <a:p>
                      <a:pPr algn="ctr"/>
                      <a:r>
                        <a:rPr lang="en-GB" sz="2000" b="1" dirty="0"/>
                        <a:t>31</a:t>
                      </a:r>
                    </a:p>
                  </a:txBody>
                  <a:tcPr anchor="ctr"/>
                </a:tc>
                <a:tc>
                  <a:txBody>
                    <a:bodyPr/>
                    <a:lstStyle/>
                    <a:p>
                      <a:pPr algn="ctr"/>
                      <a:r>
                        <a:rPr lang="en-GB" sz="2000" b="1" dirty="0"/>
                        <a:t>32</a:t>
                      </a:r>
                    </a:p>
                  </a:txBody>
                  <a:tcPr anchor="ctr"/>
                </a:tc>
                <a:tc>
                  <a:txBody>
                    <a:bodyPr/>
                    <a:lstStyle/>
                    <a:p>
                      <a:pPr algn="ctr"/>
                      <a:r>
                        <a:rPr lang="en-GB" sz="2000" b="1" dirty="0"/>
                        <a:t>33</a:t>
                      </a:r>
                    </a:p>
                  </a:txBody>
                  <a:tcPr anchor="ctr"/>
                </a:tc>
                <a:tc>
                  <a:txBody>
                    <a:bodyPr/>
                    <a:lstStyle/>
                    <a:p>
                      <a:pPr algn="ctr"/>
                      <a:r>
                        <a:rPr lang="en-GB" sz="2000" b="1" dirty="0"/>
                        <a:t>34</a:t>
                      </a:r>
                    </a:p>
                  </a:txBody>
                  <a:tcPr anchor="ctr"/>
                </a:tc>
                <a:tc>
                  <a:txBody>
                    <a:bodyPr/>
                    <a:lstStyle/>
                    <a:p>
                      <a:pPr algn="ctr"/>
                      <a:r>
                        <a:rPr lang="en-GB" sz="2000" b="1" dirty="0"/>
                        <a:t>35</a:t>
                      </a:r>
                    </a:p>
                  </a:txBody>
                  <a:tcPr anchor="ctr"/>
                </a:tc>
                <a:extLst>
                  <a:ext uri="{0D108BD9-81ED-4DB2-BD59-A6C34878D82A}">
                    <a16:rowId xmlns:a16="http://schemas.microsoft.com/office/drawing/2014/main" val="355856967"/>
                  </a:ext>
                </a:extLst>
              </a:tr>
              <a:tr h="504000">
                <a:tc>
                  <a:txBody>
                    <a:bodyPr/>
                    <a:lstStyle/>
                    <a:p>
                      <a:pPr algn="ctr"/>
                      <a:r>
                        <a:rPr lang="en-GB" sz="2000" b="1" dirty="0"/>
                        <a:t>36</a:t>
                      </a:r>
                    </a:p>
                  </a:txBody>
                  <a:tcPr anchor="ctr"/>
                </a:tc>
                <a:tc>
                  <a:txBody>
                    <a:bodyPr/>
                    <a:lstStyle/>
                    <a:p>
                      <a:pPr algn="ctr"/>
                      <a:r>
                        <a:rPr lang="en-GB" sz="2000" b="1" dirty="0"/>
                        <a:t>37</a:t>
                      </a:r>
                    </a:p>
                  </a:txBody>
                  <a:tcPr anchor="ctr"/>
                </a:tc>
                <a:tc>
                  <a:txBody>
                    <a:bodyPr/>
                    <a:lstStyle/>
                    <a:p>
                      <a:pPr algn="ctr"/>
                      <a:r>
                        <a:rPr lang="en-GB" sz="2000" b="1" dirty="0"/>
                        <a:t>38</a:t>
                      </a:r>
                    </a:p>
                  </a:txBody>
                  <a:tcPr anchor="ctr"/>
                </a:tc>
                <a:tc>
                  <a:txBody>
                    <a:bodyPr/>
                    <a:lstStyle/>
                    <a:p>
                      <a:pPr algn="ctr"/>
                      <a:r>
                        <a:rPr lang="en-GB" sz="2000" b="1" dirty="0"/>
                        <a:t>39</a:t>
                      </a:r>
                    </a:p>
                  </a:txBody>
                  <a:tcPr anchor="ctr"/>
                </a:tc>
                <a:tc>
                  <a:txBody>
                    <a:bodyPr/>
                    <a:lstStyle/>
                    <a:p>
                      <a:pPr algn="ctr"/>
                      <a:r>
                        <a:rPr lang="en-GB" sz="2000" b="1" dirty="0"/>
                        <a:t>40</a:t>
                      </a:r>
                    </a:p>
                  </a:txBody>
                  <a:tcPr anchor="ctr"/>
                </a:tc>
                <a:tc>
                  <a:txBody>
                    <a:bodyPr/>
                    <a:lstStyle/>
                    <a:p>
                      <a:pPr algn="ctr"/>
                      <a:r>
                        <a:rPr lang="en-GB" sz="2000" b="1" dirty="0"/>
                        <a:t>41</a:t>
                      </a:r>
                    </a:p>
                  </a:txBody>
                  <a:tcPr anchor="ctr"/>
                </a:tc>
                <a:tc>
                  <a:txBody>
                    <a:bodyPr/>
                    <a:lstStyle/>
                    <a:p>
                      <a:pPr algn="ctr"/>
                      <a:r>
                        <a:rPr lang="en-GB" sz="2000" b="1" dirty="0"/>
                        <a:t>42</a:t>
                      </a:r>
                    </a:p>
                  </a:txBody>
                  <a:tcPr anchor="ctr"/>
                </a:tc>
                <a:extLst>
                  <a:ext uri="{0D108BD9-81ED-4DB2-BD59-A6C34878D82A}">
                    <a16:rowId xmlns:a16="http://schemas.microsoft.com/office/drawing/2014/main" val="2737233976"/>
                  </a:ext>
                </a:extLst>
              </a:tr>
              <a:tr h="504000">
                <a:tc>
                  <a:txBody>
                    <a:bodyPr/>
                    <a:lstStyle/>
                    <a:p>
                      <a:pPr algn="ctr"/>
                      <a:r>
                        <a:rPr lang="en-GB" sz="2000" b="1" dirty="0"/>
                        <a:t>43</a:t>
                      </a:r>
                    </a:p>
                  </a:txBody>
                  <a:tcPr anchor="ctr"/>
                </a:tc>
                <a:tc>
                  <a:txBody>
                    <a:bodyPr/>
                    <a:lstStyle/>
                    <a:p>
                      <a:pPr algn="ctr"/>
                      <a:r>
                        <a:rPr lang="en-GB" sz="2000" b="1" dirty="0"/>
                        <a:t>44</a:t>
                      </a:r>
                    </a:p>
                  </a:txBody>
                  <a:tcPr anchor="ctr"/>
                </a:tc>
                <a:tc>
                  <a:txBody>
                    <a:bodyPr/>
                    <a:lstStyle/>
                    <a:p>
                      <a:pPr algn="ctr"/>
                      <a:r>
                        <a:rPr lang="en-GB" sz="2000" b="1" dirty="0"/>
                        <a:t>45</a:t>
                      </a:r>
                    </a:p>
                  </a:txBody>
                  <a:tcPr anchor="ctr"/>
                </a:tc>
                <a:tc>
                  <a:txBody>
                    <a:bodyPr/>
                    <a:lstStyle/>
                    <a:p>
                      <a:pPr algn="ctr"/>
                      <a:r>
                        <a:rPr lang="en-GB" sz="2000" b="1" dirty="0"/>
                        <a:t>46</a:t>
                      </a:r>
                    </a:p>
                  </a:txBody>
                  <a:tcPr anchor="ctr"/>
                </a:tc>
                <a:tc>
                  <a:txBody>
                    <a:bodyPr/>
                    <a:lstStyle/>
                    <a:p>
                      <a:pPr algn="ctr"/>
                      <a:r>
                        <a:rPr lang="en-GB" sz="2000" b="1" dirty="0"/>
                        <a:t>47</a:t>
                      </a:r>
                    </a:p>
                  </a:txBody>
                  <a:tcPr anchor="ctr"/>
                </a:tc>
                <a:tc>
                  <a:txBody>
                    <a:bodyPr/>
                    <a:lstStyle/>
                    <a:p>
                      <a:pPr algn="ctr"/>
                      <a:r>
                        <a:rPr lang="en-GB" sz="2000" b="1" dirty="0"/>
                        <a:t>48</a:t>
                      </a:r>
                    </a:p>
                  </a:txBody>
                  <a:tcPr anchor="ctr"/>
                </a:tc>
                <a:tc>
                  <a:txBody>
                    <a:bodyPr/>
                    <a:lstStyle/>
                    <a:p>
                      <a:pPr algn="ctr"/>
                      <a:r>
                        <a:rPr lang="en-GB" sz="2000" b="1" dirty="0"/>
                        <a:t>49</a:t>
                      </a:r>
                    </a:p>
                  </a:txBody>
                  <a:tcPr anchor="ctr"/>
                </a:tc>
                <a:extLst>
                  <a:ext uri="{0D108BD9-81ED-4DB2-BD59-A6C34878D82A}">
                    <a16:rowId xmlns:a16="http://schemas.microsoft.com/office/drawing/2014/main" val="839944336"/>
                  </a:ext>
                </a:extLst>
              </a:tr>
              <a:tr h="504000">
                <a:tc>
                  <a:txBody>
                    <a:bodyPr/>
                    <a:lstStyle/>
                    <a:p>
                      <a:pPr algn="ctr"/>
                      <a:r>
                        <a:rPr lang="en-GB" sz="2000" b="1" dirty="0"/>
                        <a:t>50</a:t>
                      </a:r>
                    </a:p>
                  </a:txBody>
                  <a:tcPr anchor="ctr"/>
                </a:tc>
                <a:tc>
                  <a:txBody>
                    <a:bodyPr/>
                    <a:lstStyle/>
                    <a:p>
                      <a:pPr algn="ctr"/>
                      <a:r>
                        <a:rPr lang="en-GB" sz="2000" b="1" dirty="0"/>
                        <a:t>51</a:t>
                      </a:r>
                    </a:p>
                  </a:txBody>
                  <a:tcPr anchor="ctr"/>
                </a:tc>
                <a:tc>
                  <a:txBody>
                    <a:bodyPr/>
                    <a:lstStyle/>
                    <a:p>
                      <a:pPr algn="ctr"/>
                      <a:r>
                        <a:rPr lang="en-GB" sz="2000" b="1" dirty="0"/>
                        <a:t>52</a:t>
                      </a:r>
                    </a:p>
                  </a:txBody>
                  <a:tcPr anchor="ctr"/>
                </a:tc>
                <a:tc>
                  <a:txBody>
                    <a:bodyPr/>
                    <a:lstStyle/>
                    <a:p>
                      <a:pPr algn="ctr"/>
                      <a:r>
                        <a:rPr lang="en-GB" sz="2000" b="1" dirty="0"/>
                        <a:t>53</a:t>
                      </a:r>
                    </a:p>
                  </a:txBody>
                  <a:tcPr anchor="ctr"/>
                </a:tc>
                <a:tc>
                  <a:txBody>
                    <a:bodyPr/>
                    <a:lstStyle/>
                    <a:p>
                      <a:pPr algn="ctr"/>
                      <a:r>
                        <a:rPr lang="en-GB" sz="2000" b="1" dirty="0"/>
                        <a:t>54</a:t>
                      </a:r>
                    </a:p>
                  </a:txBody>
                  <a:tcPr anchor="ctr"/>
                </a:tc>
                <a:tc>
                  <a:txBody>
                    <a:bodyPr/>
                    <a:lstStyle/>
                    <a:p>
                      <a:pPr algn="ctr"/>
                      <a:r>
                        <a:rPr lang="en-GB" sz="2000" b="1" dirty="0"/>
                        <a:t>55</a:t>
                      </a:r>
                    </a:p>
                  </a:txBody>
                  <a:tcPr anchor="ctr"/>
                </a:tc>
                <a:tc>
                  <a:txBody>
                    <a:bodyPr/>
                    <a:lstStyle/>
                    <a:p>
                      <a:pPr algn="ctr"/>
                      <a:r>
                        <a:rPr lang="en-GB" sz="2000" b="1" dirty="0"/>
                        <a:t>56</a:t>
                      </a:r>
                    </a:p>
                  </a:txBody>
                  <a:tcPr anchor="ctr"/>
                </a:tc>
                <a:extLst>
                  <a:ext uri="{0D108BD9-81ED-4DB2-BD59-A6C34878D82A}">
                    <a16:rowId xmlns:a16="http://schemas.microsoft.com/office/drawing/2014/main" val="1987276349"/>
                  </a:ext>
                </a:extLst>
              </a:tr>
            </a:tbl>
          </a:graphicData>
        </a:graphic>
      </p:graphicFrame>
      <p:sp>
        <p:nvSpPr>
          <p:cNvPr id="6" name="Rectangle: Rounded Corners 5">
            <a:extLst>
              <a:ext uri="{FF2B5EF4-FFF2-40B4-BE49-F238E27FC236}">
                <a16:creationId xmlns:a16="http://schemas.microsoft.com/office/drawing/2014/main" id="{73690733-6813-B41A-045A-3FDB4A84AE6F}"/>
              </a:ext>
            </a:extLst>
          </p:cNvPr>
          <p:cNvSpPr/>
          <p:nvPr/>
        </p:nvSpPr>
        <p:spPr>
          <a:xfrm>
            <a:off x="1288472" y="3144659"/>
            <a:ext cx="498764" cy="471055"/>
          </a:xfrm>
          <a:prstGeom prst="roundRect">
            <a:avLst/>
          </a:prstGeom>
          <a:solidFill>
            <a:srgbClr val="92D050">
              <a:alpha val="38824"/>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4255EED2-E6CB-53E1-AFED-746B3BE10A4A}"/>
              </a:ext>
            </a:extLst>
          </p:cNvPr>
          <p:cNvSpPr txBox="1"/>
          <p:nvPr/>
        </p:nvSpPr>
        <p:spPr>
          <a:xfrm>
            <a:off x="4100946" y="1287930"/>
            <a:ext cx="7495310" cy="3139321"/>
          </a:xfrm>
          <a:prstGeom prst="rect">
            <a:avLst/>
          </a:prstGeom>
          <a:noFill/>
        </p:spPr>
        <p:txBody>
          <a:bodyPr wrap="square" rtlCol="0">
            <a:spAutoFit/>
          </a:bodyPr>
          <a:lstStyle/>
          <a:p>
            <a:pPr marL="457200" indent="-457200">
              <a:buFont typeface="+mj-lt"/>
              <a:buAutoNum type="alphaLcParenR"/>
            </a:pPr>
            <a:r>
              <a:rPr lang="en-GB" sz="2200" dirty="0"/>
              <a:t>What are the</a:t>
            </a:r>
            <a:r>
              <a:rPr lang="en-GB" sz="2200" i="1" dirty="0"/>
              <a:t> n</a:t>
            </a:r>
            <a:r>
              <a:rPr lang="en-GB" sz="2200" dirty="0"/>
              <a:t>th terms of the sequences that are created if you start at 31 (the green square) and move:</a:t>
            </a:r>
          </a:p>
          <a:p>
            <a:pPr marL="457200" indent="-457200">
              <a:buFont typeface="+mj-lt"/>
              <a:buAutoNum type="alphaLcParenR"/>
            </a:pPr>
            <a:endParaRPr lang="en-GB" sz="2200" dirty="0"/>
          </a:p>
          <a:p>
            <a:pPr marL="457200" indent="-457200">
              <a:buFont typeface="+mj-lt"/>
              <a:buAutoNum type="alphaLcParenR"/>
            </a:pPr>
            <a:endParaRPr lang="en-GB" sz="2200" dirty="0"/>
          </a:p>
          <a:p>
            <a:pPr marL="457200" indent="-457200">
              <a:buFont typeface="+mj-lt"/>
              <a:buAutoNum type="alphaLcParenR"/>
            </a:pPr>
            <a:r>
              <a:rPr lang="en-GB" sz="2200" dirty="0"/>
              <a:t>How would the </a:t>
            </a:r>
            <a:r>
              <a:rPr lang="en-GB" sz="2200" i="1" dirty="0"/>
              <a:t>n</a:t>
            </a:r>
            <a:r>
              <a:rPr lang="en-GB" sz="2200" dirty="0"/>
              <a:t>th terms change as the green square moves around the grid?</a:t>
            </a:r>
            <a:endParaRPr lang="en-GB" sz="2200" i="1" dirty="0"/>
          </a:p>
          <a:p>
            <a:pPr marL="457200" indent="-457200">
              <a:buFont typeface="+mj-lt"/>
              <a:buAutoNum type="alphaLcParenR"/>
            </a:pPr>
            <a:r>
              <a:rPr lang="en-GB" sz="2200" dirty="0"/>
              <a:t>How would the </a:t>
            </a:r>
            <a:r>
              <a:rPr lang="en-GB" sz="2200" i="1" dirty="0"/>
              <a:t>n</a:t>
            </a:r>
            <a:r>
              <a:rPr lang="en-GB" sz="2200" dirty="0"/>
              <a:t>th terms change as the grid changes?</a:t>
            </a:r>
            <a:endParaRPr lang="en-GB" sz="2200" i="1" dirty="0"/>
          </a:p>
          <a:p>
            <a:pPr marL="457200" indent="-457200">
              <a:buFont typeface="+mj-lt"/>
              <a:buAutoNum type="alphaLcParenR"/>
            </a:pPr>
            <a:endParaRPr lang="en-GB" sz="2200" dirty="0"/>
          </a:p>
        </p:txBody>
      </p:sp>
      <p:sp>
        <p:nvSpPr>
          <p:cNvPr id="8" name="Arrow: Up 7">
            <a:extLst>
              <a:ext uri="{FF2B5EF4-FFF2-40B4-BE49-F238E27FC236}">
                <a16:creationId xmlns:a16="http://schemas.microsoft.com/office/drawing/2014/main" id="{8AAA3B9E-F20D-1F2B-768F-274C75AD609A}"/>
              </a:ext>
            </a:extLst>
          </p:cNvPr>
          <p:cNvSpPr/>
          <p:nvPr/>
        </p:nvSpPr>
        <p:spPr>
          <a:xfrm>
            <a:off x="1124263" y="1110566"/>
            <a:ext cx="824458" cy="2016000"/>
          </a:xfrm>
          <a:prstGeom prst="upArrow">
            <a:avLst/>
          </a:prstGeom>
          <a:solidFill>
            <a:srgbClr val="4BAFEB">
              <a:alpha val="64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row: Up 8">
            <a:extLst>
              <a:ext uri="{FF2B5EF4-FFF2-40B4-BE49-F238E27FC236}">
                <a16:creationId xmlns:a16="http://schemas.microsoft.com/office/drawing/2014/main" id="{C12AC263-95E0-4002-C622-C6CB98614A6C}"/>
              </a:ext>
            </a:extLst>
          </p:cNvPr>
          <p:cNvSpPr/>
          <p:nvPr/>
        </p:nvSpPr>
        <p:spPr>
          <a:xfrm rot="10800000">
            <a:off x="1124263" y="3633807"/>
            <a:ext cx="824458" cy="1526851"/>
          </a:xfrm>
          <a:prstGeom prst="upArrow">
            <a:avLst/>
          </a:prstGeom>
          <a:solidFill>
            <a:srgbClr val="FF0000">
              <a:alpha val="64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Up 9">
            <a:extLst>
              <a:ext uri="{FF2B5EF4-FFF2-40B4-BE49-F238E27FC236}">
                <a16:creationId xmlns:a16="http://schemas.microsoft.com/office/drawing/2014/main" id="{95C2A184-4935-A114-47AA-65E6468AE081}"/>
              </a:ext>
            </a:extLst>
          </p:cNvPr>
          <p:cNvSpPr/>
          <p:nvPr/>
        </p:nvSpPr>
        <p:spPr>
          <a:xfrm rot="5400000">
            <a:off x="2383407" y="2371787"/>
            <a:ext cx="824458" cy="2016800"/>
          </a:xfrm>
          <a:prstGeom prst="upArrow">
            <a:avLst/>
          </a:prstGeom>
          <a:solidFill>
            <a:srgbClr val="FFFF00">
              <a:alpha val="64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Up 10">
            <a:extLst>
              <a:ext uri="{FF2B5EF4-FFF2-40B4-BE49-F238E27FC236}">
                <a16:creationId xmlns:a16="http://schemas.microsoft.com/office/drawing/2014/main" id="{D63F3C90-C220-278D-368B-8577FB8D63F8}"/>
              </a:ext>
            </a:extLst>
          </p:cNvPr>
          <p:cNvSpPr/>
          <p:nvPr/>
        </p:nvSpPr>
        <p:spPr>
          <a:xfrm rot="16200000">
            <a:off x="370025" y="2864352"/>
            <a:ext cx="824458" cy="1012434"/>
          </a:xfrm>
          <a:prstGeom prst="upArrow">
            <a:avLst/>
          </a:prstGeom>
          <a:solidFill>
            <a:srgbClr val="FFC000">
              <a:alpha val="64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08428E7E-D9BA-E884-181C-91BAA35EE20A}"/>
              </a:ext>
            </a:extLst>
          </p:cNvPr>
          <p:cNvSpPr txBox="1"/>
          <p:nvPr/>
        </p:nvSpPr>
        <p:spPr>
          <a:xfrm>
            <a:off x="5163295" y="1987594"/>
            <a:ext cx="6033654" cy="837152"/>
          </a:xfrm>
          <a:prstGeom prst="rect">
            <a:avLst/>
          </a:prstGeom>
          <a:noFill/>
        </p:spPr>
        <p:txBody>
          <a:bodyPr wrap="square" numCol="2">
            <a:spAutoFit/>
          </a:bodyPr>
          <a:lstStyle/>
          <a:p>
            <a:pPr marL="514350" indent="-514350"/>
            <a:r>
              <a:rPr lang="en-GB" sz="2200" dirty="0"/>
              <a:t>left</a:t>
            </a:r>
          </a:p>
          <a:p>
            <a:pPr marL="514350" indent="-514350"/>
            <a:r>
              <a:rPr lang="en-GB" sz="2200" dirty="0"/>
              <a:t>right</a:t>
            </a:r>
          </a:p>
          <a:p>
            <a:pPr marL="514350" indent="-514350"/>
            <a:r>
              <a:rPr lang="en-GB" sz="2200" dirty="0"/>
              <a:t>up </a:t>
            </a:r>
          </a:p>
          <a:p>
            <a:pPr marL="514350" indent="-514350"/>
            <a:r>
              <a:rPr lang="en-GB" sz="2200" dirty="0"/>
              <a:t>down.</a:t>
            </a:r>
          </a:p>
        </p:txBody>
      </p:sp>
      <p:sp>
        <p:nvSpPr>
          <p:cNvPr id="15" name="Action Button: Help 14">
            <a:hlinkClick r:id="" action="ppaction://noaction" highlightClick="1"/>
            <a:extLst>
              <a:ext uri="{FF2B5EF4-FFF2-40B4-BE49-F238E27FC236}">
                <a16:creationId xmlns:a16="http://schemas.microsoft.com/office/drawing/2014/main" id="{8D52444B-24B0-A09C-32DA-A257DEC0FE15}"/>
              </a:ext>
            </a:extLst>
          </p:cNvPr>
          <p:cNvSpPr/>
          <p:nvPr/>
        </p:nvSpPr>
        <p:spPr>
          <a:xfrm>
            <a:off x="328243" y="563057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AC27B0C-263F-2D23-AC9C-DFF33471115C}"/>
              </a:ext>
            </a:extLst>
          </p:cNvPr>
          <p:cNvSpPr txBox="1"/>
          <p:nvPr/>
        </p:nvSpPr>
        <p:spPr>
          <a:xfrm>
            <a:off x="1288471" y="5685546"/>
            <a:ext cx="8160907" cy="769441"/>
          </a:xfrm>
          <a:prstGeom prst="rect">
            <a:avLst/>
          </a:prstGeom>
          <a:noFill/>
        </p:spPr>
        <p:txBody>
          <a:bodyPr wrap="square" rtlCol="0">
            <a:spAutoFit/>
          </a:bodyPr>
          <a:lstStyle/>
          <a:p>
            <a:pPr>
              <a:buNone/>
            </a:pPr>
            <a:r>
              <a:rPr lang="en-US" sz="2200" dirty="0">
                <a:cs typeface="Arial" panose="020B0604020202020204" pitchFamily="34" charset="0"/>
              </a:rPr>
              <a:t>On a new grid, the sequence for the red arrow is 13</a:t>
            </a:r>
            <a:r>
              <a:rPr lang="en-US" sz="2200" i="1" dirty="0">
                <a:cs typeface="Arial" panose="020B0604020202020204" pitchFamily="34" charset="0"/>
              </a:rPr>
              <a:t>n</a:t>
            </a:r>
            <a:r>
              <a:rPr lang="en-US" sz="2200" dirty="0">
                <a:cs typeface="Arial" panose="020B0604020202020204" pitchFamily="34" charset="0"/>
              </a:rPr>
              <a:t> + 60. What are the </a:t>
            </a:r>
            <a:r>
              <a:rPr lang="en-US" sz="2200" i="1" dirty="0">
                <a:cs typeface="Arial" panose="020B0604020202020204" pitchFamily="34" charset="0"/>
              </a:rPr>
              <a:t>n</a:t>
            </a:r>
            <a:r>
              <a:rPr lang="en-US" sz="2200" dirty="0">
                <a:cs typeface="Arial" panose="020B0604020202020204" pitchFamily="34" charset="0"/>
              </a:rPr>
              <a:t>th terms for the other arrows?</a:t>
            </a:r>
          </a:p>
        </p:txBody>
      </p:sp>
    </p:spTree>
    <p:extLst>
      <p:ext uri="{BB962C8B-B14F-4D97-AF65-F5344CB8AC3E}">
        <p14:creationId xmlns:p14="http://schemas.microsoft.com/office/powerpoint/2010/main" val="89281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childTnLst>
                                </p:cTn>
                              </p:par>
                              <p:par>
                                <p:cTn id="32" presetID="22"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P spid="11" grpId="0" animBg="1"/>
      <p:bldP spid="13" grpId="0" uiExpand="1" build="p"/>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960089"/>
          </a:xfrm>
        </p:spPr>
        <p:txBody>
          <a:bodyPr>
            <a:noAutofit/>
          </a:bodyPr>
          <a:lstStyle/>
          <a:p>
            <a:r>
              <a:rPr lang="en-GB" sz="3200" dirty="0"/>
              <a:t>The structure of patterns and sequences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596903" y="3191738"/>
            <a:ext cx="6062463" cy="1152130"/>
          </a:xfrm>
        </p:spPr>
        <p:txBody>
          <a:bodyPr>
            <a:normAutofit/>
          </a:bodyPr>
          <a:lstStyle/>
          <a:p>
            <a:r>
              <a:rPr lang="en-GB" sz="1800" dirty="0">
                <a:latin typeface="Century Gothic" panose="020B0502020202020204" pitchFamily="34" charset="0"/>
              </a:rPr>
              <a:t>Checkpoints 1–12</a:t>
            </a:r>
          </a:p>
        </p:txBody>
      </p:sp>
    </p:spTree>
    <p:extLst>
      <p:ext uri="{BB962C8B-B14F-4D97-AF65-F5344CB8AC3E}">
        <p14:creationId xmlns:p14="http://schemas.microsoft.com/office/powerpoint/2010/main" val="21073488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1EEAB8-A197-49FD-98CC-835463187F7D}"/>
              </a:ext>
            </a:extLst>
          </p:cNvPr>
          <p:cNvSpPr>
            <a:spLocks noGrp="1"/>
          </p:cNvSpPr>
          <p:nvPr>
            <p:ph type="body" sz="quarter" idx="11"/>
          </p:nvPr>
        </p:nvSpPr>
        <p:spPr/>
        <p:txBody>
          <a:bodyPr/>
          <a:lstStyle/>
          <a:p>
            <a:r>
              <a:rPr lang="en-US" sz="2400" dirty="0"/>
              <a:t>Activity I: Four more columns</a:t>
            </a:r>
            <a:endParaRPr lang="en-GB" dirty="0"/>
          </a:p>
        </p:txBody>
      </p:sp>
      <p:sp>
        <p:nvSpPr>
          <p:cNvPr id="11" name="Action Button: Help 10">
            <a:hlinkClick r:id="" action="ppaction://noaction" highlightClick="1"/>
            <a:extLst>
              <a:ext uri="{FF2B5EF4-FFF2-40B4-BE49-F238E27FC236}">
                <a16:creationId xmlns:a16="http://schemas.microsoft.com/office/drawing/2014/main" id="{2FC27E77-9687-43D4-8093-B216E42FB007}"/>
              </a:ext>
            </a:extLst>
          </p:cNvPr>
          <p:cNvSpPr/>
          <p:nvPr/>
        </p:nvSpPr>
        <p:spPr>
          <a:xfrm>
            <a:off x="195424" y="566124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6A8FA4-989E-4426-BBED-3ED956C45A8B}"/>
              </a:ext>
            </a:extLst>
          </p:cNvPr>
          <p:cNvSpPr txBox="1"/>
          <p:nvPr/>
        </p:nvSpPr>
        <p:spPr>
          <a:xfrm>
            <a:off x="1239632" y="5771197"/>
            <a:ext cx="6676817" cy="769441"/>
          </a:xfrm>
          <a:prstGeom prst="rect">
            <a:avLst/>
          </a:prstGeom>
          <a:noFill/>
        </p:spPr>
        <p:txBody>
          <a:bodyPr wrap="square" rtlCol="0">
            <a:spAutoFit/>
          </a:bodyPr>
          <a:lstStyle/>
          <a:p>
            <a:pPr>
              <a:buNone/>
            </a:pPr>
            <a:r>
              <a:rPr lang="en-US" sz="2200" dirty="0">
                <a:cs typeface="Arial" panose="020B0604020202020204" pitchFamily="34" charset="0"/>
              </a:rPr>
              <a:t>Create a similar arrangement of cells on a grid that has six columns. How would your answers change?</a:t>
            </a:r>
          </a:p>
        </p:txBody>
      </p:sp>
      <p:sp>
        <p:nvSpPr>
          <p:cNvPr id="7" name="Text Placeholder 6">
            <a:extLst>
              <a:ext uri="{FF2B5EF4-FFF2-40B4-BE49-F238E27FC236}">
                <a16:creationId xmlns:a16="http://schemas.microsoft.com/office/drawing/2014/main" id="{95154A4D-50D6-4AE0-BBA1-D1997097FB9E}"/>
              </a:ext>
            </a:extLst>
          </p:cNvPr>
          <p:cNvSpPr>
            <a:spLocks noGrp="1"/>
          </p:cNvSpPr>
          <p:nvPr>
            <p:ph type="body" sz="quarter" idx="10"/>
          </p:nvPr>
        </p:nvSpPr>
        <p:spPr>
          <a:xfrm>
            <a:off x="402250" y="1196752"/>
            <a:ext cx="5375408" cy="4464495"/>
          </a:xfrm>
        </p:spPr>
        <p:txBody>
          <a:bodyPr>
            <a:normAutofit/>
          </a:bodyPr>
          <a:lstStyle/>
          <a:p>
            <a:r>
              <a:rPr lang="en-GB" sz="2200" dirty="0"/>
              <a:t>This array contains the numbers 1 to 40 in order but most of them are hidden.</a:t>
            </a:r>
          </a:p>
          <a:p>
            <a:r>
              <a:rPr lang="en-GB" sz="2200" dirty="0"/>
              <a:t>Nia shades two columns of her array.</a:t>
            </a:r>
          </a:p>
          <a:p>
            <a:pPr marL="457200" indent="-457200">
              <a:buFont typeface="+mj-lt"/>
              <a:buAutoNum type="alphaLcParenR"/>
            </a:pPr>
            <a:r>
              <a:rPr lang="en-GB" sz="2200" dirty="0"/>
              <a:t>What do you know about the numbers shaded yellow in the fourth column?</a:t>
            </a:r>
          </a:p>
          <a:p>
            <a:pPr marL="457200" indent="-457200">
              <a:buFont typeface="+mj-lt"/>
              <a:buAutoNum type="alphaLcParenR"/>
            </a:pPr>
            <a:r>
              <a:rPr lang="en-GB" sz="2200" dirty="0"/>
              <a:t>What can you do to work out the numbers shaded red in the second column?</a:t>
            </a:r>
          </a:p>
          <a:p>
            <a:r>
              <a:rPr lang="en-GB" sz="2200" dirty="0"/>
              <a:t>Alex shades his columns a bit differently.</a:t>
            </a:r>
          </a:p>
          <a:p>
            <a:pPr marL="457200" indent="-457200">
              <a:buFont typeface="+mj-lt"/>
              <a:buAutoNum type="alphaLcParenR" startAt="3"/>
            </a:pPr>
            <a:r>
              <a:rPr lang="en-GB" sz="2200" dirty="0"/>
              <a:t>Is your answer to part b the same or different?</a:t>
            </a:r>
          </a:p>
          <a:p>
            <a:endParaRPr lang="en-GB" sz="2200" dirty="0"/>
          </a:p>
        </p:txBody>
      </p:sp>
      <p:sp>
        <p:nvSpPr>
          <p:cNvPr id="5" name="TextBox 4">
            <a:extLst>
              <a:ext uri="{FF2B5EF4-FFF2-40B4-BE49-F238E27FC236}">
                <a16:creationId xmlns:a16="http://schemas.microsoft.com/office/drawing/2014/main" id="{8E86B61B-896A-4878-8C56-C4932A7605D0}"/>
              </a:ext>
            </a:extLst>
          </p:cNvPr>
          <p:cNvSpPr txBox="1"/>
          <p:nvPr/>
        </p:nvSpPr>
        <p:spPr>
          <a:xfrm>
            <a:off x="6776141" y="1008406"/>
            <a:ext cx="1616918" cy="430887"/>
          </a:xfrm>
          <a:prstGeom prst="rect">
            <a:avLst/>
          </a:prstGeom>
          <a:noFill/>
        </p:spPr>
        <p:txBody>
          <a:bodyPr wrap="none" rtlCol="0">
            <a:spAutoFit/>
          </a:bodyPr>
          <a:lstStyle/>
          <a:p>
            <a:pPr>
              <a:buNone/>
            </a:pPr>
            <a:r>
              <a:rPr lang="en-GB" sz="2200" b="1" dirty="0">
                <a:solidFill>
                  <a:schemeClr val="tx2"/>
                </a:solidFill>
              </a:rPr>
              <a:t>Nia’s array</a:t>
            </a:r>
          </a:p>
        </p:txBody>
      </p:sp>
      <p:sp>
        <p:nvSpPr>
          <p:cNvPr id="13" name="TextBox 12">
            <a:extLst>
              <a:ext uri="{FF2B5EF4-FFF2-40B4-BE49-F238E27FC236}">
                <a16:creationId xmlns:a16="http://schemas.microsoft.com/office/drawing/2014/main" id="{A126F4D9-4035-465F-8661-CD7018A26C5A}"/>
              </a:ext>
            </a:extLst>
          </p:cNvPr>
          <p:cNvSpPr txBox="1"/>
          <p:nvPr/>
        </p:nvSpPr>
        <p:spPr>
          <a:xfrm>
            <a:off x="9750059" y="989678"/>
            <a:ext cx="1774012" cy="430887"/>
          </a:xfrm>
          <a:prstGeom prst="rect">
            <a:avLst/>
          </a:prstGeom>
          <a:noFill/>
        </p:spPr>
        <p:txBody>
          <a:bodyPr wrap="none" rtlCol="0">
            <a:spAutoFit/>
          </a:bodyPr>
          <a:lstStyle/>
          <a:p>
            <a:pPr>
              <a:buNone/>
            </a:pPr>
            <a:r>
              <a:rPr lang="en-GB" sz="2200" b="1" dirty="0">
                <a:solidFill>
                  <a:schemeClr val="tx2"/>
                </a:solidFill>
              </a:rPr>
              <a:t>Alex’s array</a:t>
            </a:r>
          </a:p>
        </p:txBody>
      </p:sp>
      <p:graphicFrame>
        <p:nvGraphicFramePr>
          <p:cNvPr id="4" name="Table 3">
            <a:extLst>
              <a:ext uri="{FF2B5EF4-FFF2-40B4-BE49-F238E27FC236}">
                <a16:creationId xmlns:a16="http://schemas.microsoft.com/office/drawing/2014/main" id="{3B783AE5-09B0-FE5A-E740-47DA25A7E0DC}"/>
              </a:ext>
            </a:extLst>
          </p:cNvPr>
          <p:cNvGraphicFramePr>
            <a:graphicFrameLocks noGrp="1"/>
          </p:cNvGraphicFramePr>
          <p:nvPr>
            <p:extLst>
              <p:ext uri="{D42A27DB-BD31-4B8C-83A1-F6EECF244321}">
                <p14:modId xmlns:p14="http://schemas.microsoft.com/office/powerpoint/2010/main" val="1072465672"/>
              </p:ext>
            </p:extLst>
          </p:nvPr>
        </p:nvGraphicFramePr>
        <p:xfrm>
          <a:off x="6776141" y="1485799"/>
          <a:ext cx="1728000" cy="3888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603411218"/>
                    </a:ext>
                  </a:extLst>
                </a:gridCol>
                <a:gridCol w="432000">
                  <a:extLst>
                    <a:ext uri="{9D8B030D-6E8A-4147-A177-3AD203B41FA5}">
                      <a16:colId xmlns:a16="http://schemas.microsoft.com/office/drawing/2014/main" val="3497351842"/>
                    </a:ext>
                  </a:extLst>
                </a:gridCol>
                <a:gridCol w="432000">
                  <a:extLst>
                    <a:ext uri="{9D8B030D-6E8A-4147-A177-3AD203B41FA5}">
                      <a16:colId xmlns:a16="http://schemas.microsoft.com/office/drawing/2014/main" val="415929793"/>
                    </a:ext>
                  </a:extLst>
                </a:gridCol>
                <a:gridCol w="432000">
                  <a:extLst>
                    <a:ext uri="{9D8B030D-6E8A-4147-A177-3AD203B41FA5}">
                      <a16:colId xmlns:a16="http://schemas.microsoft.com/office/drawing/2014/main" val="4052202152"/>
                    </a:ext>
                  </a:extLst>
                </a:gridCol>
              </a:tblGrid>
              <a:tr h="432000">
                <a:tc>
                  <a:txBody>
                    <a:bodyPr/>
                    <a:lstStyle/>
                    <a:p>
                      <a:pPr algn="ctr"/>
                      <a:r>
                        <a:rPr lang="en-GB" sz="2200" b="1" dirty="0">
                          <a:solidFill>
                            <a:srgbClr val="585858"/>
                          </a:solidFill>
                        </a:rPr>
                        <a:t>1</a:t>
                      </a:r>
                    </a:p>
                  </a:txBody>
                  <a:tcPr anchor="ctr"/>
                </a:tc>
                <a:tc>
                  <a:txBody>
                    <a:bodyPr/>
                    <a:lstStyle/>
                    <a:p>
                      <a:pPr algn="ctr"/>
                      <a:r>
                        <a:rPr lang="en-GB" sz="2200" b="1" dirty="0">
                          <a:solidFill>
                            <a:srgbClr val="585858"/>
                          </a:solidFill>
                        </a:rPr>
                        <a:t>2</a:t>
                      </a:r>
                    </a:p>
                  </a:txBody>
                  <a:tcPr anchor="ctr">
                    <a:solidFill>
                      <a:srgbClr val="FF0000">
                        <a:alpha val="67843"/>
                      </a:srgbClr>
                    </a:solidFill>
                  </a:tcPr>
                </a:tc>
                <a:tc>
                  <a:txBody>
                    <a:bodyPr/>
                    <a:lstStyle/>
                    <a:p>
                      <a:pPr algn="ctr"/>
                      <a:endParaRPr lang="en-GB" sz="2200" b="1" dirty="0">
                        <a:solidFill>
                          <a:srgbClr val="585858"/>
                        </a:solidFill>
                      </a:endParaRPr>
                    </a:p>
                  </a:txBody>
                  <a:tcPr anchor="ct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091476379"/>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4004021067"/>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11330272"/>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871679327"/>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1902157246"/>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1833052656"/>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1332497194"/>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582876031"/>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44039150"/>
                  </a:ext>
                </a:extLst>
              </a:tr>
            </a:tbl>
          </a:graphicData>
        </a:graphic>
      </p:graphicFrame>
      <p:graphicFrame>
        <p:nvGraphicFramePr>
          <p:cNvPr id="6" name="Table 5">
            <a:extLst>
              <a:ext uri="{FF2B5EF4-FFF2-40B4-BE49-F238E27FC236}">
                <a16:creationId xmlns:a16="http://schemas.microsoft.com/office/drawing/2014/main" id="{ED69F6E8-07F2-082F-5AE7-BE822D5373D3}"/>
              </a:ext>
            </a:extLst>
          </p:cNvPr>
          <p:cNvGraphicFramePr>
            <a:graphicFrameLocks noGrp="1"/>
          </p:cNvGraphicFramePr>
          <p:nvPr>
            <p:extLst>
              <p:ext uri="{D42A27DB-BD31-4B8C-83A1-F6EECF244321}">
                <p14:modId xmlns:p14="http://schemas.microsoft.com/office/powerpoint/2010/main" val="3493891984"/>
              </p:ext>
            </p:extLst>
          </p:nvPr>
        </p:nvGraphicFramePr>
        <p:xfrm>
          <a:off x="9713241" y="1479609"/>
          <a:ext cx="1728000" cy="3888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603411218"/>
                    </a:ext>
                  </a:extLst>
                </a:gridCol>
                <a:gridCol w="432000">
                  <a:extLst>
                    <a:ext uri="{9D8B030D-6E8A-4147-A177-3AD203B41FA5}">
                      <a16:colId xmlns:a16="http://schemas.microsoft.com/office/drawing/2014/main" val="3497351842"/>
                    </a:ext>
                  </a:extLst>
                </a:gridCol>
                <a:gridCol w="432000">
                  <a:extLst>
                    <a:ext uri="{9D8B030D-6E8A-4147-A177-3AD203B41FA5}">
                      <a16:colId xmlns:a16="http://schemas.microsoft.com/office/drawing/2014/main" val="415929793"/>
                    </a:ext>
                  </a:extLst>
                </a:gridCol>
                <a:gridCol w="432000">
                  <a:extLst>
                    <a:ext uri="{9D8B030D-6E8A-4147-A177-3AD203B41FA5}">
                      <a16:colId xmlns:a16="http://schemas.microsoft.com/office/drawing/2014/main" val="4052202152"/>
                    </a:ext>
                  </a:extLst>
                </a:gridCol>
              </a:tblGrid>
              <a:tr h="432000">
                <a:tc>
                  <a:txBody>
                    <a:bodyPr/>
                    <a:lstStyle/>
                    <a:p>
                      <a:pPr algn="ctr"/>
                      <a:r>
                        <a:rPr lang="en-GB" sz="2200" b="1" dirty="0">
                          <a:solidFill>
                            <a:srgbClr val="585858"/>
                          </a:solidFill>
                        </a:rPr>
                        <a:t>1</a:t>
                      </a:r>
                    </a:p>
                  </a:txBody>
                  <a:tcPr anchor="ctr"/>
                </a:tc>
                <a:tc>
                  <a:txBody>
                    <a:bodyPr/>
                    <a:lstStyle/>
                    <a:p>
                      <a:pPr algn="ctr"/>
                      <a:r>
                        <a:rPr lang="en-GB" sz="2200" b="1" dirty="0">
                          <a:solidFill>
                            <a:srgbClr val="585858"/>
                          </a:solidFill>
                        </a:rPr>
                        <a:t>2</a:t>
                      </a:r>
                    </a:p>
                  </a:txBody>
                  <a:tcPr anchor="ctr">
                    <a:solidFill>
                      <a:schemeClr val="bg1">
                        <a:alpha val="67843"/>
                      </a:schemeClr>
                    </a:solidFill>
                  </a:tcPr>
                </a:tc>
                <a:tc>
                  <a:txBody>
                    <a:bodyPr/>
                    <a:lstStyle/>
                    <a:p>
                      <a:pPr algn="ctr"/>
                      <a:endParaRPr lang="en-GB" sz="2200" b="1" dirty="0">
                        <a:solidFill>
                          <a:srgbClr val="585858"/>
                        </a:solidFill>
                      </a:endParaRPr>
                    </a:p>
                  </a:txBody>
                  <a:tcPr anchor="ct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091476379"/>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4004021067"/>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11330272"/>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871679327"/>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1902157246"/>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1833052656"/>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1332497194"/>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582876031"/>
                  </a:ext>
                </a:extLst>
              </a:tr>
              <a:tr h="432000">
                <a:tc>
                  <a:txBody>
                    <a:bodyPr/>
                    <a:lstStyle/>
                    <a:p>
                      <a:pPr algn="ctr"/>
                      <a:endParaRPr lang="en-GB" sz="2200" b="1" dirty="0">
                        <a:solidFill>
                          <a:srgbClr val="585858"/>
                        </a:solidFill>
                      </a:endParaRPr>
                    </a:p>
                  </a:txBody>
                  <a:tcPr anchor="ctr">
                    <a:solidFill>
                      <a:schemeClr val="bg1">
                        <a:alpha val="78824"/>
                      </a:schemeClr>
                    </a:solidFill>
                  </a:tcPr>
                </a:tc>
                <a:tc>
                  <a:txBody>
                    <a:bodyPr/>
                    <a:lstStyle/>
                    <a:p>
                      <a:pPr algn="ctr"/>
                      <a:endParaRPr lang="en-GB" sz="2200" b="1" dirty="0">
                        <a:solidFill>
                          <a:srgbClr val="585858"/>
                        </a:solidFill>
                      </a:endParaRPr>
                    </a:p>
                  </a:txBody>
                  <a:tcPr anchor="ctr">
                    <a:solidFill>
                      <a:srgbClr val="FF0000">
                        <a:alpha val="67843"/>
                      </a:srgbClr>
                    </a:solidFill>
                  </a:tcPr>
                </a:tc>
                <a:tc>
                  <a:txBody>
                    <a:bodyPr/>
                    <a:lstStyle/>
                    <a:p>
                      <a:pPr algn="ctr"/>
                      <a:endParaRPr lang="en-GB" sz="2200" b="1" dirty="0">
                        <a:solidFill>
                          <a:srgbClr val="585858"/>
                        </a:solidFill>
                      </a:endParaRPr>
                    </a:p>
                  </a:txBody>
                  <a:tcPr anchor="ctr">
                    <a:solidFill>
                      <a:schemeClr val="bg1"/>
                    </a:solidFill>
                  </a:tcPr>
                </a:tc>
                <a:tc>
                  <a:txBody>
                    <a:bodyPr/>
                    <a:lstStyle/>
                    <a:p>
                      <a:pPr algn="ctr"/>
                      <a:endParaRPr lang="en-GB" sz="2200" b="1" dirty="0">
                        <a:solidFill>
                          <a:srgbClr val="585858"/>
                        </a:solidFill>
                      </a:endParaRPr>
                    </a:p>
                  </a:txBody>
                  <a:tcPr anchor="ctr">
                    <a:solidFill>
                      <a:srgbClr val="FFC000">
                        <a:alpha val="72941"/>
                      </a:srgbClr>
                    </a:solidFill>
                  </a:tcPr>
                </a:tc>
                <a:extLst>
                  <a:ext uri="{0D108BD9-81ED-4DB2-BD59-A6C34878D82A}">
                    <a16:rowId xmlns:a16="http://schemas.microsoft.com/office/drawing/2014/main" val="344039150"/>
                  </a:ext>
                </a:extLst>
              </a:tr>
            </a:tbl>
          </a:graphicData>
        </a:graphic>
      </p:graphicFrame>
    </p:spTree>
    <p:extLst>
      <p:ext uri="{BB962C8B-B14F-4D97-AF65-F5344CB8AC3E}">
        <p14:creationId xmlns:p14="http://schemas.microsoft.com/office/powerpoint/2010/main" val="29460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128962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1BBF418-EF46-53C1-2F81-D1D881CFFE0C}"/>
              </a:ext>
            </a:extLst>
          </p:cNvPr>
          <p:cNvGraphicFramePr>
            <a:graphicFrameLocks noGrp="1"/>
          </p:cNvGraphicFramePr>
          <p:nvPr>
            <p:extLst>
              <p:ext uri="{D42A27DB-BD31-4B8C-83A1-F6EECF244321}">
                <p14:modId xmlns:p14="http://schemas.microsoft.com/office/powerpoint/2010/main" val="2602017344"/>
              </p:ext>
            </p:extLst>
          </p:nvPr>
        </p:nvGraphicFramePr>
        <p:xfrm>
          <a:off x="1073812" y="720246"/>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3" name="TextBox 2">
            <a:extLst>
              <a:ext uri="{FF2B5EF4-FFF2-40B4-BE49-F238E27FC236}">
                <a16:creationId xmlns:a16="http://schemas.microsoft.com/office/drawing/2014/main" id="{20CEA105-01A6-D0DC-00EA-4FA637635ECD}"/>
              </a:ext>
            </a:extLst>
          </p:cNvPr>
          <p:cNvSpPr txBox="1"/>
          <p:nvPr/>
        </p:nvSpPr>
        <p:spPr>
          <a:xfrm>
            <a:off x="3559046" y="345112"/>
            <a:ext cx="341760" cy="430887"/>
          </a:xfrm>
          <a:prstGeom prst="rect">
            <a:avLst/>
          </a:prstGeom>
          <a:noFill/>
        </p:spPr>
        <p:txBody>
          <a:bodyPr wrap="none" rtlCol="0">
            <a:spAutoFit/>
          </a:bodyPr>
          <a:lstStyle/>
          <a:p>
            <a:pPr algn="ctr">
              <a:buNone/>
            </a:pPr>
            <a:r>
              <a:rPr lang="en-GB" sz="2200" dirty="0"/>
              <a:t>1</a:t>
            </a:r>
          </a:p>
        </p:txBody>
      </p:sp>
      <p:sp>
        <p:nvSpPr>
          <p:cNvPr id="4" name="TextBox 3">
            <a:extLst>
              <a:ext uri="{FF2B5EF4-FFF2-40B4-BE49-F238E27FC236}">
                <a16:creationId xmlns:a16="http://schemas.microsoft.com/office/drawing/2014/main" id="{BF71A668-B31B-0A60-4BE5-D3830D9CB942}"/>
              </a:ext>
            </a:extLst>
          </p:cNvPr>
          <p:cNvSpPr txBox="1"/>
          <p:nvPr/>
        </p:nvSpPr>
        <p:spPr>
          <a:xfrm>
            <a:off x="4927017" y="334692"/>
            <a:ext cx="341760" cy="430887"/>
          </a:xfrm>
          <a:prstGeom prst="rect">
            <a:avLst/>
          </a:prstGeom>
          <a:noFill/>
        </p:spPr>
        <p:txBody>
          <a:bodyPr wrap="none" rtlCol="0">
            <a:spAutoFit/>
          </a:bodyPr>
          <a:lstStyle/>
          <a:p>
            <a:pPr algn="ctr">
              <a:buNone/>
            </a:pPr>
            <a:r>
              <a:rPr lang="en-GB" sz="2200" dirty="0"/>
              <a:t>5</a:t>
            </a:r>
          </a:p>
        </p:txBody>
      </p:sp>
      <p:sp>
        <p:nvSpPr>
          <p:cNvPr id="6" name="TextBox 5">
            <a:extLst>
              <a:ext uri="{FF2B5EF4-FFF2-40B4-BE49-F238E27FC236}">
                <a16:creationId xmlns:a16="http://schemas.microsoft.com/office/drawing/2014/main" id="{E47FF43D-E04F-077A-85F7-7840EBAC692C}"/>
              </a:ext>
            </a:extLst>
          </p:cNvPr>
          <p:cNvSpPr txBox="1"/>
          <p:nvPr/>
        </p:nvSpPr>
        <p:spPr>
          <a:xfrm>
            <a:off x="7544498" y="345110"/>
            <a:ext cx="498855" cy="430887"/>
          </a:xfrm>
          <a:prstGeom prst="rect">
            <a:avLst/>
          </a:prstGeom>
          <a:noFill/>
        </p:spPr>
        <p:txBody>
          <a:bodyPr wrap="none" rtlCol="0">
            <a:spAutoFit/>
          </a:bodyPr>
          <a:lstStyle/>
          <a:p>
            <a:pPr algn="ctr">
              <a:buNone/>
            </a:pPr>
            <a:r>
              <a:rPr lang="en-GB" sz="2200" dirty="0"/>
              <a:t>13</a:t>
            </a:r>
          </a:p>
        </p:txBody>
      </p:sp>
      <p:sp>
        <p:nvSpPr>
          <p:cNvPr id="7" name="TextBox 6">
            <a:extLst>
              <a:ext uri="{FF2B5EF4-FFF2-40B4-BE49-F238E27FC236}">
                <a16:creationId xmlns:a16="http://schemas.microsoft.com/office/drawing/2014/main" id="{DC711726-923D-941A-D22E-8D609B7E9A28}"/>
              </a:ext>
            </a:extLst>
          </p:cNvPr>
          <p:cNvSpPr txBox="1"/>
          <p:nvPr/>
        </p:nvSpPr>
        <p:spPr>
          <a:xfrm>
            <a:off x="10200612" y="345108"/>
            <a:ext cx="498855" cy="430887"/>
          </a:xfrm>
          <a:prstGeom prst="rect">
            <a:avLst/>
          </a:prstGeom>
          <a:noFill/>
        </p:spPr>
        <p:txBody>
          <a:bodyPr wrap="none" rtlCol="0">
            <a:spAutoFit/>
          </a:bodyPr>
          <a:lstStyle/>
          <a:p>
            <a:pPr algn="ctr">
              <a:buNone/>
            </a:pPr>
            <a:r>
              <a:rPr lang="en-GB" sz="2200" dirty="0"/>
              <a:t>21</a:t>
            </a:r>
          </a:p>
        </p:txBody>
      </p:sp>
      <p:graphicFrame>
        <p:nvGraphicFramePr>
          <p:cNvPr id="8" name="Table 7">
            <a:extLst>
              <a:ext uri="{FF2B5EF4-FFF2-40B4-BE49-F238E27FC236}">
                <a16:creationId xmlns:a16="http://schemas.microsoft.com/office/drawing/2014/main" id="{1F983EB5-D1AE-27E2-D1AD-512F1E24BF0D}"/>
              </a:ext>
            </a:extLst>
          </p:cNvPr>
          <p:cNvGraphicFramePr>
            <a:graphicFrameLocks noGrp="1"/>
          </p:cNvGraphicFramePr>
          <p:nvPr>
            <p:extLst>
              <p:ext uri="{D42A27DB-BD31-4B8C-83A1-F6EECF244321}">
                <p14:modId xmlns:p14="http://schemas.microsoft.com/office/powerpoint/2010/main" val="4264595966"/>
              </p:ext>
            </p:extLst>
          </p:nvPr>
        </p:nvGraphicFramePr>
        <p:xfrm>
          <a:off x="1073812" y="5033600"/>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9" name="TextBox 8">
            <a:extLst>
              <a:ext uri="{FF2B5EF4-FFF2-40B4-BE49-F238E27FC236}">
                <a16:creationId xmlns:a16="http://schemas.microsoft.com/office/drawing/2014/main" id="{45BAC03D-4DA2-DDF9-BDBB-FBD400A18948}"/>
              </a:ext>
            </a:extLst>
          </p:cNvPr>
          <p:cNvSpPr txBox="1"/>
          <p:nvPr/>
        </p:nvSpPr>
        <p:spPr>
          <a:xfrm>
            <a:off x="902932" y="4658468"/>
            <a:ext cx="341760" cy="430887"/>
          </a:xfrm>
          <a:prstGeom prst="rect">
            <a:avLst/>
          </a:prstGeom>
          <a:noFill/>
        </p:spPr>
        <p:txBody>
          <a:bodyPr wrap="none" rtlCol="0">
            <a:spAutoFit/>
          </a:bodyPr>
          <a:lstStyle/>
          <a:p>
            <a:pPr algn="ctr">
              <a:buNone/>
            </a:pPr>
            <a:r>
              <a:rPr lang="en-GB" sz="2200" dirty="0"/>
              <a:t>0</a:t>
            </a:r>
          </a:p>
        </p:txBody>
      </p:sp>
      <p:sp>
        <p:nvSpPr>
          <p:cNvPr id="10" name="TextBox 9">
            <a:extLst>
              <a:ext uri="{FF2B5EF4-FFF2-40B4-BE49-F238E27FC236}">
                <a16:creationId xmlns:a16="http://schemas.microsoft.com/office/drawing/2014/main" id="{96B6F224-32BB-99D9-26B0-9BB16A4C615B}"/>
              </a:ext>
            </a:extLst>
          </p:cNvPr>
          <p:cNvSpPr txBox="1"/>
          <p:nvPr/>
        </p:nvSpPr>
        <p:spPr>
          <a:xfrm>
            <a:off x="4769282" y="4658465"/>
            <a:ext cx="577402" cy="430887"/>
          </a:xfrm>
          <a:prstGeom prst="rect">
            <a:avLst/>
          </a:prstGeom>
          <a:noFill/>
        </p:spPr>
        <p:txBody>
          <a:bodyPr wrap="none" rtlCol="0">
            <a:spAutoFit/>
          </a:bodyPr>
          <a:lstStyle/>
          <a:p>
            <a:pPr algn="ctr">
              <a:buNone/>
            </a:pPr>
            <a:r>
              <a:rPr lang="en-GB" sz="2200" dirty="0"/>
              <a:t>0.3</a:t>
            </a:r>
          </a:p>
        </p:txBody>
      </p:sp>
      <p:sp>
        <p:nvSpPr>
          <p:cNvPr id="11" name="TextBox 10">
            <a:extLst>
              <a:ext uri="{FF2B5EF4-FFF2-40B4-BE49-F238E27FC236}">
                <a16:creationId xmlns:a16="http://schemas.microsoft.com/office/drawing/2014/main" id="{2080A5D7-2B44-F3C2-AB3C-3A8CE0CCD7C4}"/>
              </a:ext>
            </a:extLst>
          </p:cNvPr>
          <p:cNvSpPr txBox="1"/>
          <p:nvPr/>
        </p:nvSpPr>
        <p:spPr>
          <a:xfrm>
            <a:off x="8833281" y="4658463"/>
            <a:ext cx="577402" cy="430887"/>
          </a:xfrm>
          <a:prstGeom prst="rect">
            <a:avLst/>
          </a:prstGeom>
          <a:noFill/>
        </p:spPr>
        <p:txBody>
          <a:bodyPr wrap="none" rtlCol="0">
            <a:spAutoFit/>
          </a:bodyPr>
          <a:lstStyle/>
          <a:p>
            <a:pPr algn="ctr">
              <a:buNone/>
            </a:pPr>
            <a:r>
              <a:rPr lang="en-GB" sz="2200" dirty="0"/>
              <a:t>0.9</a:t>
            </a:r>
          </a:p>
        </p:txBody>
      </p:sp>
      <p:sp>
        <p:nvSpPr>
          <p:cNvPr id="12" name="TextBox 11">
            <a:extLst>
              <a:ext uri="{FF2B5EF4-FFF2-40B4-BE49-F238E27FC236}">
                <a16:creationId xmlns:a16="http://schemas.microsoft.com/office/drawing/2014/main" id="{73769D20-C5D1-984A-E5BD-E2DE78CB70EF}"/>
              </a:ext>
            </a:extLst>
          </p:cNvPr>
          <p:cNvSpPr txBox="1"/>
          <p:nvPr/>
        </p:nvSpPr>
        <p:spPr>
          <a:xfrm>
            <a:off x="230888" y="496249"/>
            <a:ext cx="436338" cy="430887"/>
          </a:xfrm>
          <a:prstGeom prst="rect">
            <a:avLst/>
          </a:prstGeom>
          <a:noFill/>
        </p:spPr>
        <p:txBody>
          <a:bodyPr wrap="none" rtlCol="0">
            <a:spAutoFit/>
          </a:bodyPr>
          <a:lstStyle/>
          <a:p>
            <a:pPr>
              <a:buNone/>
            </a:pPr>
            <a:r>
              <a:rPr lang="en-GB" sz="2200" dirty="0">
                <a:solidFill>
                  <a:srgbClr val="00628C"/>
                </a:solidFill>
              </a:rPr>
              <a:t>a)</a:t>
            </a:r>
          </a:p>
        </p:txBody>
      </p:sp>
      <p:graphicFrame>
        <p:nvGraphicFramePr>
          <p:cNvPr id="13" name="Table 12">
            <a:extLst>
              <a:ext uri="{FF2B5EF4-FFF2-40B4-BE49-F238E27FC236}">
                <a16:creationId xmlns:a16="http://schemas.microsoft.com/office/drawing/2014/main" id="{C9D6FF93-48D0-F1C9-CB46-F5067F0AD281}"/>
              </a:ext>
            </a:extLst>
          </p:cNvPr>
          <p:cNvGraphicFramePr>
            <a:graphicFrameLocks noGrp="1"/>
          </p:cNvGraphicFramePr>
          <p:nvPr>
            <p:extLst>
              <p:ext uri="{D42A27DB-BD31-4B8C-83A1-F6EECF244321}">
                <p14:modId xmlns:p14="http://schemas.microsoft.com/office/powerpoint/2010/main" val="2507529795"/>
              </p:ext>
            </p:extLst>
          </p:nvPr>
        </p:nvGraphicFramePr>
        <p:xfrm>
          <a:off x="1073812" y="2172965"/>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15" name="TextBox 14">
            <a:extLst>
              <a:ext uri="{FF2B5EF4-FFF2-40B4-BE49-F238E27FC236}">
                <a16:creationId xmlns:a16="http://schemas.microsoft.com/office/drawing/2014/main" id="{58E68DDC-3AA2-376C-8D95-2EE47FB73408}"/>
              </a:ext>
            </a:extLst>
          </p:cNvPr>
          <p:cNvSpPr txBox="1"/>
          <p:nvPr/>
        </p:nvSpPr>
        <p:spPr>
          <a:xfrm>
            <a:off x="785111" y="1797833"/>
            <a:ext cx="577402" cy="430887"/>
          </a:xfrm>
          <a:prstGeom prst="rect">
            <a:avLst/>
          </a:prstGeom>
          <a:noFill/>
        </p:spPr>
        <p:txBody>
          <a:bodyPr wrap="none" rtlCol="0">
            <a:spAutoFit/>
          </a:bodyPr>
          <a:lstStyle/>
          <a:p>
            <a:pPr algn="ctr">
              <a:buNone/>
            </a:pPr>
            <a:r>
              <a:rPr lang="en-GB" sz="2200" dirty="0"/>
              <a:t>0.1</a:t>
            </a:r>
          </a:p>
        </p:txBody>
      </p:sp>
      <p:sp>
        <p:nvSpPr>
          <p:cNvPr id="16" name="TextBox 15">
            <a:extLst>
              <a:ext uri="{FF2B5EF4-FFF2-40B4-BE49-F238E27FC236}">
                <a16:creationId xmlns:a16="http://schemas.microsoft.com/office/drawing/2014/main" id="{D9DCA100-34AA-70DB-BBAC-6F88509C06B5}"/>
              </a:ext>
            </a:extLst>
          </p:cNvPr>
          <p:cNvSpPr txBox="1"/>
          <p:nvPr/>
        </p:nvSpPr>
        <p:spPr>
          <a:xfrm>
            <a:off x="6177167" y="1797830"/>
            <a:ext cx="577402" cy="430887"/>
          </a:xfrm>
          <a:prstGeom prst="rect">
            <a:avLst/>
          </a:prstGeom>
          <a:noFill/>
        </p:spPr>
        <p:txBody>
          <a:bodyPr wrap="none" rtlCol="0">
            <a:spAutoFit/>
          </a:bodyPr>
          <a:lstStyle/>
          <a:p>
            <a:pPr algn="ctr">
              <a:buNone/>
            </a:pPr>
            <a:r>
              <a:rPr lang="en-GB" sz="2200" dirty="0"/>
              <a:t>0.3</a:t>
            </a:r>
          </a:p>
        </p:txBody>
      </p:sp>
      <p:sp>
        <p:nvSpPr>
          <p:cNvPr id="17" name="TextBox 16">
            <a:extLst>
              <a:ext uri="{FF2B5EF4-FFF2-40B4-BE49-F238E27FC236}">
                <a16:creationId xmlns:a16="http://schemas.microsoft.com/office/drawing/2014/main" id="{98014DED-46A5-300B-1580-29662C01BDB7}"/>
              </a:ext>
            </a:extLst>
          </p:cNvPr>
          <p:cNvSpPr txBox="1"/>
          <p:nvPr/>
        </p:nvSpPr>
        <p:spPr>
          <a:xfrm>
            <a:off x="230888" y="1939136"/>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18" name="TextBox 17">
            <a:extLst>
              <a:ext uri="{FF2B5EF4-FFF2-40B4-BE49-F238E27FC236}">
                <a16:creationId xmlns:a16="http://schemas.microsoft.com/office/drawing/2014/main" id="{E5D904BC-0E43-4282-17A2-7842BC7D4F11}"/>
              </a:ext>
            </a:extLst>
          </p:cNvPr>
          <p:cNvSpPr txBox="1"/>
          <p:nvPr/>
        </p:nvSpPr>
        <p:spPr>
          <a:xfrm>
            <a:off x="230888" y="4813090"/>
            <a:ext cx="436338" cy="430887"/>
          </a:xfrm>
          <a:prstGeom prst="rect">
            <a:avLst/>
          </a:prstGeom>
          <a:noFill/>
        </p:spPr>
        <p:txBody>
          <a:bodyPr wrap="none" rtlCol="0">
            <a:spAutoFit/>
          </a:bodyPr>
          <a:lstStyle/>
          <a:p>
            <a:pPr>
              <a:buNone/>
            </a:pPr>
            <a:r>
              <a:rPr lang="en-GB" sz="2200" dirty="0">
                <a:solidFill>
                  <a:srgbClr val="00628C"/>
                </a:solidFill>
              </a:rPr>
              <a:t>d)</a:t>
            </a:r>
          </a:p>
        </p:txBody>
      </p:sp>
      <p:graphicFrame>
        <p:nvGraphicFramePr>
          <p:cNvPr id="19" name="Table 18">
            <a:extLst>
              <a:ext uri="{FF2B5EF4-FFF2-40B4-BE49-F238E27FC236}">
                <a16:creationId xmlns:a16="http://schemas.microsoft.com/office/drawing/2014/main" id="{A9741F95-9DC1-B83A-A00B-7F403BD15E4D}"/>
              </a:ext>
            </a:extLst>
          </p:cNvPr>
          <p:cNvGraphicFramePr>
            <a:graphicFrameLocks noGrp="1"/>
          </p:cNvGraphicFramePr>
          <p:nvPr>
            <p:extLst>
              <p:ext uri="{D42A27DB-BD31-4B8C-83A1-F6EECF244321}">
                <p14:modId xmlns:p14="http://schemas.microsoft.com/office/powerpoint/2010/main" val="3983165651"/>
              </p:ext>
            </p:extLst>
          </p:nvPr>
        </p:nvGraphicFramePr>
        <p:xfrm>
          <a:off x="1058352" y="6486851"/>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22" name="TextBox 21">
            <a:extLst>
              <a:ext uri="{FF2B5EF4-FFF2-40B4-BE49-F238E27FC236}">
                <a16:creationId xmlns:a16="http://schemas.microsoft.com/office/drawing/2014/main" id="{28E00775-C748-3C21-6C3C-658CFB0C9923}"/>
              </a:ext>
            </a:extLst>
          </p:cNvPr>
          <p:cNvSpPr txBox="1"/>
          <p:nvPr/>
        </p:nvSpPr>
        <p:spPr>
          <a:xfrm>
            <a:off x="3543585" y="6111717"/>
            <a:ext cx="341760" cy="430887"/>
          </a:xfrm>
          <a:prstGeom prst="rect">
            <a:avLst/>
          </a:prstGeom>
          <a:noFill/>
        </p:spPr>
        <p:txBody>
          <a:bodyPr wrap="none" rtlCol="0">
            <a:spAutoFit/>
          </a:bodyPr>
          <a:lstStyle/>
          <a:p>
            <a:pPr algn="ctr">
              <a:buNone/>
            </a:pPr>
            <a:r>
              <a:rPr lang="en-GB" sz="2200" dirty="0"/>
              <a:t>2</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AAFC8AA-B43C-68D2-5845-FC2343ACEDB4}"/>
                  </a:ext>
                </a:extLst>
              </p:cNvPr>
              <p:cNvSpPr txBox="1"/>
              <p:nvPr/>
            </p:nvSpPr>
            <p:spPr>
              <a:xfrm>
                <a:off x="4993192" y="6005632"/>
                <a:ext cx="299369" cy="488339"/>
              </a:xfrm>
              <a:prstGeom prst="rect">
                <a:avLst/>
              </a:prstGeom>
              <a:noFill/>
            </p:spPr>
            <p:txBody>
              <a:bodyPr wrap="square" rtlCol="0">
                <a:spAutoFit/>
              </a:bodyPr>
              <a:lstStyle/>
              <a:p>
                <a:pPr algn="ctr">
                  <a:buNone/>
                </a:pPr>
                <a14:m>
                  <m:oMathPara xmlns:m="http://schemas.openxmlformats.org/officeDocument/2006/math">
                    <m:oMathParaPr>
                      <m:jc m:val="centerGroup"/>
                    </m:oMathParaPr>
                    <m:oMath xmlns:m="http://schemas.openxmlformats.org/officeDocument/2006/math">
                      <m:box>
                        <m:boxPr>
                          <m:ctrlPr>
                            <a:rPr lang="en-GB" sz="2200" i="1" smtClean="0">
                              <a:latin typeface="Cambria Math" panose="02040503050406030204" pitchFamily="18" charset="0"/>
                            </a:rPr>
                          </m:ctrlPr>
                        </m:boxPr>
                        <m:e>
                          <m:argPr>
                            <m:argSz m:val="-1"/>
                          </m:argPr>
                          <m:f>
                            <m:fPr>
                              <m:ctrlPr>
                                <a:rPr lang="en-GB" sz="2200" i="1" smtClean="0">
                                  <a:latin typeface="Cambria Math" panose="02040503050406030204" pitchFamily="18" charset="0"/>
                                </a:rPr>
                              </m:ctrlPr>
                            </m:fPr>
                            <m:num>
                              <m:r>
                                <a:rPr lang="en-GB" sz="2200" b="0" i="1" smtClean="0">
                                  <a:latin typeface="Cambria Math" panose="02040503050406030204" pitchFamily="18" charset="0"/>
                                </a:rPr>
                                <m:t>4</m:t>
                              </m:r>
                            </m:num>
                            <m:den>
                              <m:r>
                                <a:rPr lang="en-GB" sz="2200" b="0" i="1" smtClean="0">
                                  <a:latin typeface="Cambria Math" panose="02040503050406030204" pitchFamily="18" charset="0"/>
                                </a:rPr>
                                <m:t>3</m:t>
                              </m:r>
                            </m:den>
                          </m:f>
                        </m:e>
                      </m:box>
                    </m:oMath>
                  </m:oMathPara>
                </a14:m>
                <a:endParaRPr lang="en-GB" sz="2200" dirty="0"/>
              </a:p>
            </p:txBody>
          </p:sp>
        </mc:Choice>
        <mc:Fallback xmlns="">
          <p:sp>
            <p:nvSpPr>
              <p:cNvPr id="23" name="TextBox 22">
                <a:extLst>
                  <a:ext uri="{FF2B5EF4-FFF2-40B4-BE49-F238E27FC236}">
                    <a16:creationId xmlns:a16="http://schemas.microsoft.com/office/drawing/2014/main" id="{EAAFC8AA-B43C-68D2-5845-FC2343ACEDB4}"/>
                  </a:ext>
                </a:extLst>
              </p:cNvPr>
              <p:cNvSpPr txBox="1">
                <a:spLocks noRot="1" noChangeAspect="1" noMove="1" noResize="1" noEditPoints="1" noAdjustHandles="1" noChangeArrowheads="1" noChangeShapeType="1" noTextEdit="1"/>
              </p:cNvSpPr>
              <p:nvPr/>
            </p:nvSpPr>
            <p:spPr>
              <a:xfrm>
                <a:off x="4993192" y="6005632"/>
                <a:ext cx="299369" cy="488339"/>
              </a:xfrm>
              <a:prstGeom prst="rect">
                <a:avLst/>
              </a:prstGeom>
              <a:blipFill>
                <a:blip r:embed="rId3"/>
                <a:stretch>
                  <a:fillRect l="-6122" b="-3750"/>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D1484D71-D6C9-7DA6-1550-3B4E1E2738E5}"/>
              </a:ext>
            </a:extLst>
          </p:cNvPr>
          <p:cNvSpPr txBox="1"/>
          <p:nvPr/>
        </p:nvSpPr>
        <p:spPr>
          <a:xfrm>
            <a:off x="230888" y="6244157"/>
            <a:ext cx="436338" cy="430887"/>
          </a:xfrm>
          <a:prstGeom prst="rect">
            <a:avLst/>
          </a:prstGeom>
          <a:noFill/>
        </p:spPr>
        <p:txBody>
          <a:bodyPr wrap="none" rtlCol="0">
            <a:spAutoFit/>
          </a:bodyPr>
          <a:lstStyle/>
          <a:p>
            <a:pPr>
              <a:buNone/>
            </a:pPr>
            <a:r>
              <a:rPr lang="en-GB" sz="2200" dirty="0">
                <a:solidFill>
                  <a:srgbClr val="00628C"/>
                </a:solidFill>
              </a:rPr>
              <a:t>e)</a:t>
            </a:r>
          </a:p>
        </p:txBody>
      </p:sp>
      <p:sp>
        <p:nvSpPr>
          <p:cNvPr id="32" name="TextBox 31">
            <a:extLst>
              <a:ext uri="{FF2B5EF4-FFF2-40B4-BE49-F238E27FC236}">
                <a16:creationId xmlns:a16="http://schemas.microsoft.com/office/drawing/2014/main" id="{1C30AF01-9C99-0A86-65AF-C6D045B22ECF}"/>
              </a:ext>
            </a:extLst>
          </p:cNvPr>
          <p:cNvSpPr txBox="1"/>
          <p:nvPr/>
        </p:nvSpPr>
        <p:spPr>
          <a:xfrm>
            <a:off x="230888" y="3382023"/>
            <a:ext cx="436338" cy="430887"/>
          </a:xfrm>
          <a:prstGeom prst="rect">
            <a:avLst/>
          </a:prstGeom>
          <a:noFill/>
        </p:spPr>
        <p:txBody>
          <a:bodyPr wrap="none" rtlCol="0">
            <a:spAutoFit/>
          </a:bodyPr>
          <a:lstStyle/>
          <a:p>
            <a:pPr>
              <a:buNone/>
            </a:pPr>
            <a:r>
              <a:rPr lang="en-GB" sz="2200" dirty="0">
                <a:solidFill>
                  <a:srgbClr val="00628C"/>
                </a:solidFill>
              </a:rPr>
              <a:t>c)</a:t>
            </a:r>
          </a:p>
        </p:txBody>
      </p:sp>
      <p:graphicFrame>
        <p:nvGraphicFramePr>
          <p:cNvPr id="33" name="Table 32">
            <a:extLst>
              <a:ext uri="{FF2B5EF4-FFF2-40B4-BE49-F238E27FC236}">
                <a16:creationId xmlns:a16="http://schemas.microsoft.com/office/drawing/2014/main" id="{351A054A-9FAF-D3DE-8714-5F7C84789292}"/>
              </a:ext>
            </a:extLst>
          </p:cNvPr>
          <p:cNvGraphicFramePr>
            <a:graphicFrameLocks noGrp="1"/>
          </p:cNvGraphicFramePr>
          <p:nvPr>
            <p:extLst>
              <p:ext uri="{D42A27DB-BD31-4B8C-83A1-F6EECF244321}">
                <p14:modId xmlns:p14="http://schemas.microsoft.com/office/powerpoint/2010/main" val="2318413024"/>
              </p:ext>
            </p:extLst>
          </p:nvPr>
        </p:nvGraphicFramePr>
        <p:xfrm>
          <a:off x="1058352" y="3598185"/>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34" name="TextBox 33">
            <a:extLst>
              <a:ext uri="{FF2B5EF4-FFF2-40B4-BE49-F238E27FC236}">
                <a16:creationId xmlns:a16="http://schemas.microsoft.com/office/drawing/2014/main" id="{7D84F0B3-D91C-9595-7C72-E09FE81DA523}"/>
              </a:ext>
            </a:extLst>
          </p:cNvPr>
          <p:cNvSpPr txBox="1"/>
          <p:nvPr/>
        </p:nvSpPr>
        <p:spPr>
          <a:xfrm>
            <a:off x="2136982" y="3223052"/>
            <a:ext cx="498855" cy="430887"/>
          </a:xfrm>
          <a:prstGeom prst="rect">
            <a:avLst/>
          </a:prstGeom>
          <a:noFill/>
        </p:spPr>
        <p:txBody>
          <a:bodyPr wrap="none" rtlCol="0">
            <a:spAutoFit/>
          </a:bodyPr>
          <a:lstStyle/>
          <a:p>
            <a:pPr algn="ctr">
              <a:buNone/>
            </a:pPr>
            <a:r>
              <a:rPr lang="en-GB" sz="2200" dirty="0"/>
              <a:t>28</a:t>
            </a:r>
          </a:p>
        </p:txBody>
      </p:sp>
      <p:sp>
        <p:nvSpPr>
          <p:cNvPr id="35" name="TextBox 34">
            <a:extLst>
              <a:ext uri="{FF2B5EF4-FFF2-40B4-BE49-F238E27FC236}">
                <a16:creationId xmlns:a16="http://schemas.microsoft.com/office/drawing/2014/main" id="{CB9B4F16-78F0-994C-226B-ED44A92A46E3}"/>
              </a:ext>
            </a:extLst>
          </p:cNvPr>
          <p:cNvSpPr txBox="1"/>
          <p:nvPr/>
        </p:nvSpPr>
        <p:spPr>
          <a:xfrm>
            <a:off x="4793096" y="3223050"/>
            <a:ext cx="498855" cy="430887"/>
          </a:xfrm>
          <a:prstGeom prst="rect">
            <a:avLst/>
          </a:prstGeom>
          <a:noFill/>
        </p:spPr>
        <p:txBody>
          <a:bodyPr wrap="none" rtlCol="0">
            <a:spAutoFit/>
          </a:bodyPr>
          <a:lstStyle/>
          <a:p>
            <a:pPr algn="ctr">
              <a:buNone/>
            </a:pPr>
            <a:r>
              <a:rPr lang="en-GB" sz="2200" dirty="0"/>
              <a:t>16</a:t>
            </a:r>
          </a:p>
        </p:txBody>
      </p:sp>
      <p:sp>
        <p:nvSpPr>
          <p:cNvPr id="36" name="TextBox 35">
            <a:extLst>
              <a:ext uri="{FF2B5EF4-FFF2-40B4-BE49-F238E27FC236}">
                <a16:creationId xmlns:a16="http://schemas.microsoft.com/office/drawing/2014/main" id="{4F57D67B-FA3A-A129-00EC-85ED00AD56C5}"/>
              </a:ext>
            </a:extLst>
          </p:cNvPr>
          <p:cNvSpPr txBox="1"/>
          <p:nvPr/>
        </p:nvSpPr>
        <p:spPr>
          <a:xfrm>
            <a:off x="8935642" y="3223048"/>
            <a:ext cx="341760" cy="430887"/>
          </a:xfrm>
          <a:prstGeom prst="rect">
            <a:avLst/>
          </a:prstGeom>
          <a:noFill/>
        </p:spPr>
        <p:txBody>
          <a:bodyPr wrap="none" rtlCol="0">
            <a:spAutoFit/>
          </a:bodyPr>
          <a:lstStyle/>
          <a:p>
            <a:pPr algn="ctr">
              <a:buNone/>
            </a:pPr>
            <a:r>
              <a:rPr lang="en-GB" sz="2200" dirty="0"/>
              <a:t>4</a:t>
            </a:r>
          </a:p>
        </p:txBody>
      </p:sp>
    </p:spTree>
    <p:extLst>
      <p:ext uri="{BB962C8B-B14F-4D97-AF65-F5344CB8AC3E}">
        <p14:creationId xmlns:p14="http://schemas.microsoft.com/office/powerpoint/2010/main" val="41035907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F7C9FF-7095-F649-997B-6925CEA7A659}"/>
              </a:ext>
            </a:extLst>
          </p:cNvPr>
          <p:cNvSpPr txBox="1"/>
          <p:nvPr/>
        </p:nvSpPr>
        <p:spPr>
          <a:xfrm>
            <a:off x="74253" y="119580"/>
            <a:ext cx="10412730" cy="1175706"/>
          </a:xfrm>
          <a:prstGeom prst="rect">
            <a:avLst/>
          </a:prstGeom>
          <a:noFill/>
        </p:spPr>
        <p:txBody>
          <a:bodyPr wrap="square" rtlCol="0">
            <a:spAutoFit/>
          </a:bodyPr>
          <a:lstStyle/>
          <a:p>
            <a:pPr>
              <a:buNone/>
            </a:pPr>
            <a:r>
              <a:rPr lang="en-US" sz="2200" dirty="0">
                <a:cs typeface="Arial" panose="020B0604020202020204" pitchFamily="34" charset="0"/>
              </a:rPr>
              <a:t>This puzzle is made from sequences where the same number is added or subtracted each time. Each sequence across or down has a different rule.</a:t>
            </a:r>
          </a:p>
          <a:p>
            <a:pPr>
              <a:buNone/>
            </a:pPr>
            <a:r>
              <a:rPr lang="en-US" sz="2200" dirty="0">
                <a:cs typeface="Arial" panose="020B0604020202020204" pitchFamily="34" charset="0"/>
              </a:rPr>
              <a:t>Complete the puzzle and fill in the gaps to complete the rule for each sequence.</a:t>
            </a:r>
          </a:p>
        </p:txBody>
      </p:sp>
      <p:grpSp>
        <p:nvGrpSpPr>
          <p:cNvPr id="43" name="Group 42">
            <a:extLst>
              <a:ext uri="{FF2B5EF4-FFF2-40B4-BE49-F238E27FC236}">
                <a16:creationId xmlns:a16="http://schemas.microsoft.com/office/drawing/2014/main" id="{0399DE1E-7390-E445-9608-7405B9F181A2}"/>
              </a:ext>
            </a:extLst>
          </p:cNvPr>
          <p:cNvGrpSpPr/>
          <p:nvPr/>
        </p:nvGrpSpPr>
        <p:grpSpPr>
          <a:xfrm>
            <a:off x="260698" y="1374123"/>
            <a:ext cx="5121324" cy="3786738"/>
            <a:chOff x="551384" y="1556792"/>
            <a:chExt cx="5184576" cy="3888432"/>
          </a:xfrm>
        </p:grpSpPr>
        <p:grpSp>
          <p:nvGrpSpPr>
            <p:cNvPr id="33" name="Group 32">
              <a:extLst>
                <a:ext uri="{FF2B5EF4-FFF2-40B4-BE49-F238E27FC236}">
                  <a16:creationId xmlns:a16="http://schemas.microsoft.com/office/drawing/2014/main" id="{7A78D8DF-2708-F74A-AB8E-FD000A250BCA}"/>
                </a:ext>
              </a:extLst>
            </p:cNvPr>
            <p:cNvGrpSpPr/>
            <p:nvPr/>
          </p:nvGrpSpPr>
          <p:grpSpPr>
            <a:xfrm>
              <a:off x="551384" y="1556792"/>
              <a:ext cx="5184576" cy="3888432"/>
              <a:chOff x="2999656" y="1196752"/>
              <a:chExt cx="5184576" cy="3888432"/>
            </a:xfrm>
          </p:grpSpPr>
          <p:sp>
            <p:nvSpPr>
              <p:cNvPr id="5" name="Rectangle 4">
                <a:extLst>
                  <a:ext uri="{FF2B5EF4-FFF2-40B4-BE49-F238E27FC236}">
                    <a16:creationId xmlns:a16="http://schemas.microsoft.com/office/drawing/2014/main" id="{C766FAF3-54C7-044B-81BD-F1C3ECE2790F}"/>
                  </a:ext>
                </a:extLst>
              </p:cNvPr>
              <p:cNvSpPr/>
              <p:nvPr/>
            </p:nvSpPr>
            <p:spPr>
              <a:xfrm>
                <a:off x="3647728" y="1844824"/>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buNone/>
                </a:pPr>
                <a:r>
                  <a:rPr lang="en-US" dirty="0"/>
                  <a:t>5</a:t>
                </a:r>
              </a:p>
            </p:txBody>
          </p:sp>
          <p:sp>
            <p:nvSpPr>
              <p:cNvPr id="10" name="Rectangle 9">
                <a:extLst>
                  <a:ext uri="{FF2B5EF4-FFF2-40B4-BE49-F238E27FC236}">
                    <a16:creationId xmlns:a16="http://schemas.microsoft.com/office/drawing/2014/main" id="{6E42493C-6017-7544-8001-B33F4E392CD1}"/>
                  </a:ext>
                </a:extLst>
              </p:cNvPr>
              <p:cNvSpPr/>
              <p:nvPr/>
            </p:nvSpPr>
            <p:spPr>
              <a:xfrm>
                <a:off x="5591944" y="1844824"/>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285B5-333F-2E4A-B4B9-F7F8B9E111BC}"/>
                  </a:ext>
                </a:extLst>
              </p:cNvPr>
              <p:cNvSpPr/>
              <p:nvPr/>
            </p:nvSpPr>
            <p:spPr>
              <a:xfrm>
                <a:off x="4295800" y="1844824"/>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buNone/>
                </a:pPr>
                <a:r>
                  <a:rPr lang="en-US" dirty="0"/>
                  <a:t>8</a:t>
                </a:r>
              </a:p>
            </p:txBody>
          </p:sp>
          <p:sp>
            <p:nvSpPr>
              <p:cNvPr id="12" name="Rectangle 11">
                <a:extLst>
                  <a:ext uri="{FF2B5EF4-FFF2-40B4-BE49-F238E27FC236}">
                    <a16:creationId xmlns:a16="http://schemas.microsoft.com/office/drawing/2014/main" id="{C0460B9E-442F-0C45-B9AC-D5D0963CE208}"/>
                  </a:ext>
                </a:extLst>
              </p:cNvPr>
              <p:cNvSpPr/>
              <p:nvPr/>
            </p:nvSpPr>
            <p:spPr>
              <a:xfrm>
                <a:off x="4943872" y="1844824"/>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CA8950-D524-3549-9596-7D67D7C23DB4}"/>
                  </a:ext>
                </a:extLst>
              </p:cNvPr>
              <p:cNvSpPr/>
              <p:nvPr/>
            </p:nvSpPr>
            <p:spPr>
              <a:xfrm>
                <a:off x="6240016" y="1844824"/>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BDB889D-380D-1140-A2F1-83593B4F456B}"/>
                  </a:ext>
                </a:extLst>
              </p:cNvPr>
              <p:cNvSpPr/>
              <p:nvPr/>
            </p:nvSpPr>
            <p:spPr>
              <a:xfrm>
                <a:off x="6888088" y="1844824"/>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798EBBD-CA09-B747-BF40-5BD02F7CFBDD}"/>
                  </a:ext>
                </a:extLst>
              </p:cNvPr>
              <p:cNvSpPr/>
              <p:nvPr/>
            </p:nvSpPr>
            <p:spPr>
              <a:xfrm>
                <a:off x="4943872" y="1196752"/>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9FEDF45-A135-E744-AB28-7CFCB0478F40}"/>
                  </a:ext>
                </a:extLst>
              </p:cNvPr>
              <p:cNvSpPr/>
              <p:nvPr/>
            </p:nvSpPr>
            <p:spPr>
              <a:xfrm>
                <a:off x="4943872" y="3789040"/>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buNone/>
                </a:pPr>
                <a:r>
                  <a:rPr lang="en-US" dirty="0"/>
                  <a:t>41</a:t>
                </a:r>
              </a:p>
            </p:txBody>
          </p:sp>
          <p:sp>
            <p:nvSpPr>
              <p:cNvPr id="17" name="Rectangle 16">
                <a:extLst>
                  <a:ext uri="{FF2B5EF4-FFF2-40B4-BE49-F238E27FC236}">
                    <a16:creationId xmlns:a16="http://schemas.microsoft.com/office/drawing/2014/main" id="{F54D02AF-E2E3-7946-A4BB-7890CB21AA31}"/>
                  </a:ext>
                </a:extLst>
              </p:cNvPr>
              <p:cNvSpPr/>
              <p:nvPr/>
            </p:nvSpPr>
            <p:spPr>
              <a:xfrm>
                <a:off x="4943872" y="2492896"/>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6663DF5-047D-4244-9B09-44CE64D501C3}"/>
                  </a:ext>
                </a:extLst>
              </p:cNvPr>
              <p:cNvSpPr/>
              <p:nvPr/>
            </p:nvSpPr>
            <p:spPr>
              <a:xfrm>
                <a:off x="4943872" y="3140968"/>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D77026B-0233-4643-ABFE-43A9CFD7657E}"/>
                  </a:ext>
                </a:extLst>
              </p:cNvPr>
              <p:cNvSpPr/>
              <p:nvPr/>
            </p:nvSpPr>
            <p:spPr>
              <a:xfrm>
                <a:off x="4943872" y="4437112"/>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9F087D5-A56B-224F-AAD4-B7EF2CAD05B8}"/>
                  </a:ext>
                </a:extLst>
              </p:cNvPr>
              <p:cNvSpPr/>
              <p:nvPr/>
            </p:nvSpPr>
            <p:spPr>
              <a:xfrm>
                <a:off x="3647728" y="2492896"/>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4D154EF-8E7D-D14D-9FA0-31CB7871695E}"/>
                  </a:ext>
                </a:extLst>
              </p:cNvPr>
              <p:cNvSpPr/>
              <p:nvPr/>
            </p:nvSpPr>
            <p:spPr>
              <a:xfrm>
                <a:off x="3647728" y="3140968"/>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2CD70F2-0D1A-8447-A1A6-FC22197B0179}"/>
                  </a:ext>
                </a:extLst>
              </p:cNvPr>
              <p:cNvSpPr/>
              <p:nvPr/>
            </p:nvSpPr>
            <p:spPr>
              <a:xfrm>
                <a:off x="3647728" y="3789040"/>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8B1AB87-D74A-9A4A-9D8F-8CEEF7CF477F}"/>
                  </a:ext>
                </a:extLst>
              </p:cNvPr>
              <p:cNvSpPr/>
              <p:nvPr/>
            </p:nvSpPr>
            <p:spPr>
              <a:xfrm>
                <a:off x="5591944" y="4437112"/>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24DAF87-ADFD-2C41-ADB3-3119051EB43E}"/>
                  </a:ext>
                </a:extLst>
              </p:cNvPr>
              <p:cNvSpPr/>
              <p:nvPr/>
            </p:nvSpPr>
            <p:spPr>
              <a:xfrm>
                <a:off x="6240016" y="4437112"/>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B6713FB-BF57-FF4F-8A7F-5DE25F446B88}"/>
                  </a:ext>
                </a:extLst>
              </p:cNvPr>
              <p:cNvSpPr/>
              <p:nvPr/>
            </p:nvSpPr>
            <p:spPr>
              <a:xfrm>
                <a:off x="2999656" y="3789040"/>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buNone/>
                </a:pPr>
                <a:r>
                  <a:rPr lang="en-US" dirty="0"/>
                  <a:t>23</a:t>
                </a:r>
              </a:p>
            </p:txBody>
          </p:sp>
          <p:sp>
            <p:nvSpPr>
              <p:cNvPr id="27" name="Rectangle 26">
                <a:extLst>
                  <a:ext uri="{FF2B5EF4-FFF2-40B4-BE49-F238E27FC236}">
                    <a16:creationId xmlns:a16="http://schemas.microsoft.com/office/drawing/2014/main" id="{E3C6DC59-3D70-D34E-8D5F-5DABE45DDB60}"/>
                  </a:ext>
                </a:extLst>
              </p:cNvPr>
              <p:cNvSpPr/>
              <p:nvPr/>
            </p:nvSpPr>
            <p:spPr>
              <a:xfrm>
                <a:off x="4295800" y="3789040"/>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None/>
                </a:pPr>
                <a:endParaRPr lang="en-US" dirty="0"/>
              </a:p>
            </p:txBody>
          </p:sp>
          <p:sp>
            <p:nvSpPr>
              <p:cNvPr id="28" name="Rectangle 27">
                <a:extLst>
                  <a:ext uri="{FF2B5EF4-FFF2-40B4-BE49-F238E27FC236}">
                    <a16:creationId xmlns:a16="http://schemas.microsoft.com/office/drawing/2014/main" id="{471C1A95-A287-834E-8673-5AC30E87C929}"/>
                  </a:ext>
                </a:extLst>
              </p:cNvPr>
              <p:cNvSpPr/>
              <p:nvPr/>
            </p:nvSpPr>
            <p:spPr>
              <a:xfrm>
                <a:off x="6888088" y="4437112"/>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buNone/>
                </a:pPr>
                <a:r>
                  <a:rPr lang="en-US" dirty="0"/>
                  <a:t>48</a:t>
                </a:r>
              </a:p>
            </p:txBody>
          </p:sp>
          <p:sp>
            <p:nvSpPr>
              <p:cNvPr id="29" name="Rectangle 28">
                <a:extLst>
                  <a:ext uri="{FF2B5EF4-FFF2-40B4-BE49-F238E27FC236}">
                    <a16:creationId xmlns:a16="http://schemas.microsoft.com/office/drawing/2014/main" id="{053390E1-606A-7542-AE60-CAF221CC8DC2}"/>
                  </a:ext>
                </a:extLst>
              </p:cNvPr>
              <p:cNvSpPr/>
              <p:nvPr/>
            </p:nvSpPr>
            <p:spPr>
              <a:xfrm>
                <a:off x="7536160" y="4437112"/>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57CD2F8-1935-BF4D-9351-90FA86548431}"/>
                  </a:ext>
                </a:extLst>
              </p:cNvPr>
              <p:cNvSpPr/>
              <p:nvPr/>
            </p:nvSpPr>
            <p:spPr>
              <a:xfrm>
                <a:off x="6888088" y="3789040"/>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423A506-65BC-6B4B-B1F5-CAB1092A506B}"/>
                  </a:ext>
                </a:extLst>
              </p:cNvPr>
              <p:cNvSpPr/>
              <p:nvPr/>
            </p:nvSpPr>
            <p:spPr>
              <a:xfrm>
                <a:off x="6888088" y="2492896"/>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E503462-2E2E-B543-82D1-B622C24E4465}"/>
                  </a:ext>
                </a:extLst>
              </p:cNvPr>
              <p:cNvSpPr/>
              <p:nvPr/>
            </p:nvSpPr>
            <p:spPr>
              <a:xfrm>
                <a:off x="6888088" y="3140968"/>
                <a:ext cx="64807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34" name="Rectangle 33">
              <a:extLst>
                <a:ext uri="{FF2B5EF4-FFF2-40B4-BE49-F238E27FC236}">
                  <a16:creationId xmlns:a16="http://schemas.microsoft.com/office/drawing/2014/main" id="{002DCBD5-72E9-DC47-9E59-E1EE109D511B}"/>
                </a:ext>
              </a:extLst>
            </p:cNvPr>
            <p:cNvSpPr/>
            <p:nvPr/>
          </p:nvSpPr>
          <p:spPr>
            <a:xfrm>
              <a:off x="1199456" y="1556792"/>
              <a:ext cx="648072" cy="648072"/>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a:spcBef>
                  <a:spcPts val="0"/>
                </a:spcBef>
                <a:buNone/>
              </a:pPr>
              <a:r>
                <a:rPr lang="en-US" sz="1200" dirty="0"/>
                <a:t>A</a:t>
              </a:r>
              <a:endParaRPr lang="en-US" sz="800" dirty="0"/>
            </a:p>
          </p:txBody>
        </p:sp>
        <p:sp>
          <p:nvSpPr>
            <p:cNvPr id="37" name="Rectangle 36">
              <a:extLst>
                <a:ext uri="{FF2B5EF4-FFF2-40B4-BE49-F238E27FC236}">
                  <a16:creationId xmlns:a16="http://schemas.microsoft.com/office/drawing/2014/main" id="{527D0ACA-66DC-0F4B-A615-294766B16FD7}"/>
                </a:ext>
              </a:extLst>
            </p:cNvPr>
            <p:cNvSpPr/>
            <p:nvPr/>
          </p:nvSpPr>
          <p:spPr>
            <a:xfrm>
              <a:off x="1199456" y="2204864"/>
              <a:ext cx="648072" cy="648072"/>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a:spcBef>
                  <a:spcPts val="0"/>
                </a:spcBef>
                <a:buNone/>
              </a:pPr>
              <a:r>
                <a:rPr lang="en-US" sz="1200" dirty="0"/>
                <a:t>B</a:t>
              </a:r>
              <a:endParaRPr lang="en-US" sz="800" dirty="0"/>
            </a:p>
          </p:txBody>
        </p:sp>
        <p:sp>
          <p:nvSpPr>
            <p:cNvPr id="38" name="Rectangle 37">
              <a:extLst>
                <a:ext uri="{FF2B5EF4-FFF2-40B4-BE49-F238E27FC236}">
                  <a16:creationId xmlns:a16="http://schemas.microsoft.com/office/drawing/2014/main" id="{0DD3FC3E-EF70-4345-8B87-A39CB6AAB5FB}"/>
                </a:ext>
              </a:extLst>
            </p:cNvPr>
            <p:cNvSpPr/>
            <p:nvPr/>
          </p:nvSpPr>
          <p:spPr>
            <a:xfrm>
              <a:off x="2495600" y="1556792"/>
              <a:ext cx="648072" cy="648072"/>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a:spcBef>
                  <a:spcPts val="0"/>
                </a:spcBef>
                <a:buNone/>
              </a:pPr>
              <a:r>
                <a:rPr lang="en-US" sz="1200" dirty="0"/>
                <a:t>C</a:t>
              </a:r>
              <a:endParaRPr lang="en-US" sz="800" dirty="0"/>
            </a:p>
          </p:txBody>
        </p:sp>
        <p:sp>
          <p:nvSpPr>
            <p:cNvPr id="39" name="Rectangle 38">
              <a:extLst>
                <a:ext uri="{FF2B5EF4-FFF2-40B4-BE49-F238E27FC236}">
                  <a16:creationId xmlns:a16="http://schemas.microsoft.com/office/drawing/2014/main" id="{8E55954A-ED4F-B64B-8FB4-1325B01923B2}"/>
                </a:ext>
              </a:extLst>
            </p:cNvPr>
            <p:cNvSpPr/>
            <p:nvPr/>
          </p:nvSpPr>
          <p:spPr>
            <a:xfrm>
              <a:off x="4439816" y="2204864"/>
              <a:ext cx="648072" cy="648072"/>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a:spcBef>
                  <a:spcPts val="0"/>
                </a:spcBef>
                <a:buNone/>
              </a:pPr>
              <a:r>
                <a:rPr lang="en-US" sz="1200" dirty="0"/>
                <a:t>D</a:t>
              </a:r>
              <a:endParaRPr lang="en-US" sz="800" dirty="0"/>
            </a:p>
          </p:txBody>
        </p:sp>
        <p:sp>
          <p:nvSpPr>
            <p:cNvPr id="40" name="Rectangle 39">
              <a:extLst>
                <a:ext uri="{FF2B5EF4-FFF2-40B4-BE49-F238E27FC236}">
                  <a16:creationId xmlns:a16="http://schemas.microsoft.com/office/drawing/2014/main" id="{FFFFBF76-17C0-AB45-B301-7EAB28934017}"/>
                </a:ext>
              </a:extLst>
            </p:cNvPr>
            <p:cNvSpPr/>
            <p:nvPr/>
          </p:nvSpPr>
          <p:spPr>
            <a:xfrm>
              <a:off x="551384" y="4149080"/>
              <a:ext cx="648072" cy="648072"/>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a:spcBef>
                  <a:spcPts val="0"/>
                </a:spcBef>
                <a:buNone/>
              </a:pPr>
              <a:r>
                <a:rPr lang="en-US" sz="1200" dirty="0"/>
                <a:t>E</a:t>
              </a:r>
              <a:endParaRPr lang="en-US" sz="800" dirty="0"/>
            </a:p>
          </p:txBody>
        </p:sp>
        <p:sp>
          <p:nvSpPr>
            <p:cNvPr id="41" name="Rectangle 40">
              <a:extLst>
                <a:ext uri="{FF2B5EF4-FFF2-40B4-BE49-F238E27FC236}">
                  <a16:creationId xmlns:a16="http://schemas.microsoft.com/office/drawing/2014/main" id="{09FEA99F-EBB0-7140-AF28-FB948ABF921F}"/>
                </a:ext>
              </a:extLst>
            </p:cNvPr>
            <p:cNvSpPr/>
            <p:nvPr/>
          </p:nvSpPr>
          <p:spPr>
            <a:xfrm>
              <a:off x="2495600" y="4797152"/>
              <a:ext cx="648072" cy="648072"/>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pPr>
                <a:spcBef>
                  <a:spcPts val="0"/>
                </a:spcBef>
                <a:buNone/>
              </a:pPr>
              <a:r>
                <a:rPr lang="en-US" sz="1200" dirty="0"/>
                <a:t>F</a:t>
              </a:r>
              <a:endParaRPr lang="en-US" sz="800" dirty="0"/>
            </a:p>
          </p:txBody>
        </p:sp>
      </p:grpSp>
      <p:sp>
        <p:nvSpPr>
          <p:cNvPr id="42" name="TextBox 41">
            <a:extLst>
              <a:ext uri="{FF2B5EF4-FFF2-40B4-BE49-F238E27FC236}">
                <a16:creationId xmlns:a16="http://schemas.microsoft.com/office/drawing/2014/main" id="{91375D19-FA00-8141-9975-858FA351091F}"/>
              </a:ext>
            </a:extLst>
          </p:cNvPr>
          <p:cNvSpPr txBox="1"/>
          <p:nvPr/>
        </p:nvSpPr>
        <p:spPr>
          <a:xfrm>
            <a:off x="5937821" y="1624562"/>
            <a:ext cx="4713150" cy="3274743"/>
          </a:xfrm>
          <a:prstGeom prst="rect">
            <a:avLst/>
          </a:prstGeom>
          <a:noFill/>
        </p:spPr>
        <p:txBody>
          <a:bodyPr wrap="none" rtlCol="0">
            <a:spAutoFit/>
          </a:bodyPr>
          <a:lstStyle/>
          <a:p>
            <a:pPr>
              <a:buNone/>
            </a:pPr>
            <a:r>
              <a:rPr lang="en-US" sz="2200" dirty="0"/>
              <a:t>Across</a:t>
            </a:r>
          </a:p>
          <a:p>
            <a:pPr lvl="1">
              <a:buNone/>
            </a:pPr>
            <a:r>
              <a:rPr lang="en-US" sz="2200" dirty="0"/>
              <a:t>B: Start at __ and </a:t>
            </a:r>
            <a:r>
              <a:rPr lang="en-US" sz="2200" b="1" dirty="0">
                <a:solidFill>
                  <a:srgbClr val="00628C"/>
                </a:solidFill>
              </a:rPr>
              <a:t>+ 3 </a:t>
            </a:r>
            <a:r>
              <a:rPr lang="en-US" sz="2200" dirty="0"/>
              <a:t>each time</a:t>
            </a:r>
          </a:p>
          <a:p>
            <a:pPr lvl="1">
              <a:buNone/>
            </a:pPr>
            <a:r>
              <a:rPr lang="en-US" sz="2200" dirty="0"/>
              <a:t>E: Start at </a:t>
            </a:r>
            <a:r>
              <a:rPr lang="en-US" sz="2200" b="1" dirty="0">
                <a:solidFill>
                  <a:srgbClr val="00628C"/>
                </a:solidFill>
              </a:rPr>
              <a:t>23</a:t>
            </a:r>
            <a:r>
              <a:rPr lang="en-US" sz="2200" dirty="0"/>
              <a:t> and ___ each time</a:t>
            </a:r>
          </a:p>
          <a:p>
            <a:pPr lvl="1">
              <a:buNone/>
            </a:pPr>
            <a:r>
              <a:rPr lang="en-US" sz="2200" dirty="0"/>
              <a:t>F: Start at __ and ___ each time</a:t>
            </a:r>
          </a:p>
          <a:p>
            <a:pPr>
              <a:buNone/>
            </a:pPr>
            <a:r>
              <a:rPr lang="en-US" sz="2200" dirty="0"/>
              <a:t>Down</a:t>
            </a:r>
          </a:p>
          <a:p>
            <a:pPr lvl="1">
              <a:buNone/>
            </a:pPr>
            <a:r>
              <a:rPr lang="en-US" sz="2200" dirty="0"/>
              <a:t>A: Start at __ and ___ each time</a:t>
            </a:r>
          </a:p>
          <a:p>
            <a:pPr lvl="1">
              <a:buNone/>
            </a:pPr>
            <a:r>
              <a:rPr lang="en-US" sz="2200" dirty="0"/>
              <a:t>C: Start at __ and ___ each time</a:t>
            </a:r>
          </a:p>
          <a:p>
            <a:pPr lvl="1">
              <a:buNone/>
            </a:pPr>
            <a:r>
              <a:rPr lang="en-US" sz="2200" dirty="0"/>
              <a:t>D: Start at __ and ___ each time</a:t>
            </a:r>
          </a:p>
        </p:txBody>
      </p:sp>
      <p:sp>
        <p:nvSpPr>
          <p:cNvPr id="44" name="Action Button: Help 43">
            <a:hlinkClick r:id="" action="ppaction://noaction" highlightClick="1"/>
            <a:extLst>
              <a:ext uri="{FF2B5EF4-FFF2-40B4-BE49-F238E27FC236}">
                <a16:creationId xmlns:a16="http://schemas.microsoft.com/office/drawing/2014/main" id="{F258CF0C-F05A-E4B6-C82E-AD1887F8299A}"/>
              </a:ext>
            </a:extLst>
          </p:cNvPr>
          <p:cNvSpPr/>
          <p:nvPr/>
        </p:nvSpPr>
        <p:spPr>
          <a:xfrm>
            <a:off x="5641989" y="565774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1DF90A1-F9B6-9C3F-F20E-8BE1E160530D}"/>
              </a:ext>
            </a:extLst>
          </p:cNvPr>
          <p:cNvSpPr txBox="1"/>
          <p:nvPr/>
        </p:nvSpPr>
        <p:spPr>
          <a:xfrm>
            <a:off x="6611660" y="5543442"/>
            <a:ext cx="5282660" cy="1107996"/>
          </a:xfrm>
          <a:prstGeom prst="rect">
            <a:avLst/>
          </a:prstGeom>
          <a:noFill/>
        </p:spPr>
        <p:txBody>
          <a:bodyPr wrap="square" lIns="91440" tIns="45720" rIns="91440" bIns="45720" rtlCol="0" anchor="t">
            <a:spAutoFit/>
          </a:bodyPr>
          <a:lstStyle/>
          <a:p>
            <a:pPr>
              <a:buNone/>
            </a:pPr>
            <a:r>
              <a:rPr lang="en-US" sz="2200" dirty="0">
                <a:latin typeface="Arial"/>
                <a:cs typeface="Arial"/>
              </a:rPr>
              <a:t>Continue sequences C and D down. Could you add in another clue ‘across’ to connect them? Will it be the same as F?</a:t>
            </a:r>
          </a:p>
        </p:txBody>
      </p:sp>
    </p:spTree>
    <p:extLst>
      <p:ext uri="{BB962C8B-B14F-4D97-AF65-F5344CB8AC3E}">
        <p14:creationId xmlns:p14="http://schemas.microsoft.com/office/powerpoint/2010/main" val="29784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CF328275-FF29-0379-0191-DDAF24631714}"/>
                  </a:ext>
                </a:extLst>
              </p:cNvPr>
              <p:cNvGraphicFramePr>
                <a:graphicFrameLocks noGrp="1"/>
              </p:cNvGraphicFramePr>
              <p:nvPr>
                <p:extLst>
                  <p:ext uri="{D42A27DB-BD31-4B8C-83A1-F6EECF244321}">
                    <p14:modId xmlns:p14="http://schemas.microsoft.com/office/powerpoint/2010/main" val="1763972584"/>
                  </p:ext>
                </p:extLst>
              </p:nvPr>
            </p:nvGraphicFramePr>
            <p:xfrm>
              <a:off x="0" y="-1"/>
              <a:ext cx="12192000" cy="6824548"/>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73395411"/>
                        </a:ext>
                      </a:extLst>
                    </a:gridCol>
                    <a:gridCol w="2032000">
                      <a:extLst>
                        <a:ext uri="{9D8B030D-6E8A-4147-A177-3AD203B41FA5}">
                          <a16:colId xmlns:a16="http://schemas.microsoft.com/office/drawing/2014/main" val="3815636408"/>
                        </a:ext>
                      </a:extLst>
                    </a:gridCol>
                    <a:gridCol w="2032000">
                      <a:extLst>
                        <a:ext uri="{9D8B030D-6E8A-4147-A177-3AD203B41FA5}">
                          <a16:colId xmlns:a16="http://schemas.microsoft.com/office/drawing/2014/main" val="2964571287"/>
                        </a:ext>
                      </a:extLst>
                    </a:gridCol>
                    <a:gridCol w="2032000">
                      <a:extLst>
                        <a:ext uri="{9D8B030D-6E8A-4147-A177-3AD203B41FA5}">
                          <a16:colId xmlns:a16="http://schemas.microsoft.com/office/drawing/2014/main" val="2274803481"/>
                        </a:ext>
                      </a:extLst>
                    </a:gridCol>
                    <a:gridCol w="2032000">
                      <a:extLst>
                        <a:ext uri="{9D8B030D-6E8A-4147-A177-3AD203B41FA5}">
                          <a16:colId xmlns:a16="http://schemas.microsoft.com/office/drawing/2014/main" val="4002785863"/>
                        </a:ext>
                      </a:extLst>
                    </a:gridCol>
                    <a:gridCol w="2032000">
                      <a:extLst>
                        <a:ext uri="{9D8B030D-6E8A-4147-A177-3AD203B41FA5}">
                          <a16:colId xmlns:a16="http://schemas.microsoft.com/office/drawing/2014/main" val="2102544065"/>
                        </a:ext>
                      </a:extLst>
                    </a:gridCol>
                  </a:tblGrid>
                  <a:tr h="1706137">
                    <a:tc>
                      <a:txBody>
                        <a:bodyPr/>
                        <a:lstStyle/>
                        <a:p>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2</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3</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5</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2</m:t>
                                    </m:r>
                                  </m:den>
                                </m:f>
                              </m:oMath>
                            </m:oMathPara>
                          </a14:m>
                          <a:endParaRPr lang="en-GB" sz="4400" dirty="0"/>
                        </a:p>
                      </a:txBody>
                      <a:tcPr anchor="ctr"/>
                    </a:tc>
                    <a:tc>
                      <a:txBody>
                        <a:bodyPr/>
                        <a:lstStyle/>
                        <a:p>
                          <a:endParaRPr lang="en-GB" sz="4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3</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2</m:t>
                                    </m:r>
                                  </m:den>
                                </m:f>
                              </m:oMath>
                            </m:oMathPara>
                          </a14:m>
                          <a:endParaRPr lang="en-GB" sz="4400" dirty="0">
                            <a:solidFill>
                              <a:srgbClr val="585858"/>
                            </a:solidFill>
                          </a:endParaRPr>
                        </a:p>
                      </a:txBody>
                      <a:tcPr anchor="ctr"/>
                    </a:tc>
                    <a:extLst>
                      <a:ext uri="{0D108BD9-81ED-4DB2-BD59-A6C34878D82A}">
                        <a16:rowId xmlns:a16="http://schemas.microsoft.com/office/drawing/2014/main" val="3310350363"/>
                      </a:ext>
                    </a:extLst>
                  </a:tr>
                  <a:tr h="1706137">
                    <a:tc>
                      <a:txBody>
                        <a:bodyPr/>
                        <a:lstStyle/>
                        <a:p>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2</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3</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5</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2</m:t>
                                    </m:r>
                                  </m:den>
                                </m:f>
                              </m:oMath>
                            </m:oMathPara>
                          </a14:m>
                          <a:endParaRPr lang="en-GB" sz="4400" dirty="0"/>
                        </a:p>
                      </a:txBody>
                      <a:tcPr anchor="ctr"/>
                    </a:tc>
                    <a:tc>
                      <a:txBody>
                        <a:bodyPr/>
                        <a:lstStyle/>
                        <a:p>
                          <a:endParaRPr lang="en-GB" sz="4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3</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2</m:t>
                                    </m:r>
                                  </m:den>
                                </m:f>
                              </m:oMath>
                            </m:oMathPara>
                          </a14:m>
                          <a:endParaRPr lang="en-GB" sz="4400" dirty="0">
                            <a:solidFill>
                              <a:srgbClr val="585858"/>
                            </a:solidFill>
                          </a:endParaRPr>
                        </a:p>
                      </a:txBody>
                      <a:tcPr anchor="ctr"/>
                    </a:tc>
                    <a:extLst>
                      <a:ext uri="{0D108BD9-81ED-4DB2-BD59-A6C34878D82A}">
                        <a16:rowId xmlns:a16="http://schemas.microsoft.com/office/drawing/2014/main" val="4180897128"/>
                      </a:ext>
                    </a:extLst>
                  </a:tr>
                  <a:tr h="1706137">
                    <a:tc>
                      <a:txBody>
                        <a:bodyPr/>
                        <a:lstStyle/>
                        <a:p>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2</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3</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5</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2</m:t>
                                    </m:r>
                                  </m:den>
                                </m:f>
                              </m:oMath>
                            </m:oMathPara>
                          </a14:m>
                          <a:endParaRPr lang="en-GB" sz="4400" dirty="0"/>
                        </a:p>
                      </a:txBody>
                      <a:tcPr anchor="ctr"/>
                    </a:tc>
                    <a:tc>
                      <a:txBody>
                        <a:bodyPr/>
                        <a:lstStyle/>
                        <a:p>
                          <a:endParaRPr lang="en-GB" sz="4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3</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2</m:t>
                                    </m:r>
                                  </m:den>
                                </m:f>
                              </m:oMath>
                            </m:oMathPara>
                          </a14:m>
                          <a:endParaRPr lang="en-GB" sz="4400" dirty="0">
                            <a:solidFill>
                              <a:srgbClr val="585858"/>
                            </a:solidFill>
                          </a:endParaRPr>
                        </a:p>
                      </a:txBody>
                      <a:tcPr anchor="ctr"/>
                    </a:tc>
                    <a:extLst>
                      <a:ext uri="{0D108BD9-81ED-4DB2-BD59-A6C34878D82A}">
                        <a16:rowId xmlns:a16="http://schemas.microsoft.com/office/drawing/2014/main" val="2460365862"/>
                      </a:ext>
                    </a:extLst>
                  </a:tr>
                  <a:tr h="1706137">
                    <a:tc>
                      <a:txBody>
                        <a:bodyPr/>
                        <a:lstStyle/>
                        <a:p>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2</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3</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5</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2</m:t>
                                    </m:r>
                                  </m:den>
                                </m:f>
                              </m:oMath>
                            </m:oMathPara>
                          </a14:m>
                          <a:endParaRPr lang="en-GB" sz="4400" dirty="0"/>
                        </a:p>
                      </a:txBody>
                      <a:tcPr anchor="ctr"/>
                    </a:tc>
                    <a:tc>
                      <a:txBody>
                        <a:bodyPr/>
                        <a:lstStyle/>
                        <a:p>
                          <a:endParaRPr lang="en-GB" sz="4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3</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2</m:t>
                                    </m:r>
                                  </m:den>
                                </m:f>
                              </m:oMath>
                            </m:oMathPara>
                          </a14:m>
                          <a:endParaRPr lang="en-GB" sz="4400" dirty="0">
                            <a:solidFill>
                              <a:srgbClr val="585858"/>
                            </a:solidFill>
                          </a:endParaRPr>
                        </a:p>
                      </a:txBody>
                      <a:tcPr anchor="ctr"/>
                    </a:tc>
                    <a:extLst>
                      <a:ext uri="{0D108BD9-81ED-4DB2-BD59-A6C34878D82A}">
                        <a16:rowId xmlns:a16="http://schemas.microsoft.com/office/drawing/2014/main" val="284916615"/>
                      </a:ext>
                    </a:extLst>
                  </a:tr>
                </a:tbl>
              </a:graphicData>
            </a:graphic>
          </p:graphicFrame>
        </mc:Choice>
        <mc:Fallback xmlns="">
          <p:graphicFrame>
            <p:nvGraphicFramePr>
              <p:cNvPr id="8" name="Table 8">
                <a:extLst>
                  <a:ext uri="{FF2B5EF4-FFF2-40B4-BE49-F238E27FC236}">
                    <a16:creationId xmlns:a16="http://schemas.microsoft.com/office/drawing/2014/main" id="{CF328275-FF29-0379-0191-DDAF24631714}"/>
                  </a:ext>
                </a:extLst>
              </p:cNvPr>
              <p:cNvGraphicFramePr>
                <a:graphicFrameLocks noGrp="1"/>
              </p:cNvGraphicFramePr>
              <p:nvPr>
                <p:extLst>
                  <p:ext uri="{D42A27DB-BD31-4B8C-83A1-F6EECF244321}">
                    <p14:modId xmlns:p14="http://schemas.microsoft.com/office/powerpoint/2010/main" val="1763972584"/>
                  </p:ext>
                </p:extLst>
              </p:nvPr>
            </p:nvGraphicFramePr>
            <p:xfrm>
              <a:off x="0" y="-1"/>
              <a:ext cx="12192000" cy="6824548"/>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73395411"/>
                        </a:ext>
                      </a:extLst>
                    </a:gridCol>
                    <a:gridCol w="2032000">
                      <a:extLst>
                        <a:ext uri="{9D8B030D-6E8A-4147-A177-3AD203B41FA5}">
                          <a16:colId xmlns:a16="http://schemas.microsoft.com/office/drawing/2014/main" val="3815636408"/>
                        </a:ext>
                      </a:extLst>
                    </a:gridCol>
                    <a:gridCol w="2032000">
                      <a:extLst>
                        <a:ext uri="{9D8B030D-6E8A-4147-A177-3AD203B41FA5}">
                          <a16:colId xmlns:a16="http://schemas.microsoft.com/office/drawing/2014/main" val="2964571287"/>
                        </a:ext>
                      </a:extLst>
                    </a:gridCol>
                    <a:gridCol w="2032000">
                      <a:extLst>
                        <a:ext uri="{9D8B030D-6E8A-4147-A177-3AD203B41FA5}">
                          <a16:colId xmlns:a16="http://schemas.microsoft.com/office/drawing/2014/main" val="2274803481"/>
                        </a:ext>
                      </a:extLst>
                    </a:gridCol>
                    <a:gridCol w="2032000">
                      <a:extLst>
                        <a:ext uri="{9D8B030D-6E8A-4147-A177-3AD203B41FA5}">
                          <a16:colId xmlns:a16="http://schemas.microsoft.com/office/drawing/2014/main" val="4002785863"/>
                        </a:ext>
                      </a:extLst>
                    </a:gridCol>
                    <a:gridCol w="2032000">
                      <a:extLst>
                        <a:ext uri="{9D8B030D-6E8A-4147-A177-3AD203B41FA5}">
                          <a16:colId xmlns:a16="http://schemas.microsoft.com/office/drawing/2014/main" val="2102544065"/>
                        </a:ext>
                      </a:extLst>
                    </a:gridCol>
                  </a:tblGrid>
                  <a:tr h="1706137">
                    <a:tc>
                      <a:txBody>
                        <a:bodyPr/>
                        <a:lstStyle/>
                        <a:p>
                          <a:endParaRPr lang="en-US"/>
                        </a:p>
                      </a:txBody>
                      <a:tcPr anchor="ctr">
                        <a:blipFill>
                          <a:blip r:embed="rId3"/>
                          <a:stretch>
                            <a:fillRect l="-601" t="-357" r="-501502" b="-301071"/>
                          </a:stretch>
                        </a:blipFill>
                      </a:tcPr>
                    </a:tc>
                    <a:tc>
                      <a:txBody>
                        <a:bodyPr/>
                        <a:lstStyle/>
                        <a:p>
                          <a:endParaRPr lang="en-US"/>
                        </a:p>
                      </a:txBody>
                      <a:tcPr anchor="ctr">
                        <a:blipFill>
                          <a:blip r:embed="rId3"/>
                          <a:stretch>
                            <a:fillRect l="-100299" t="-357" r="-400000" b="-301071"/>
                          </a:stretch>
                        </a:blipFill>
                      </a:tcPr>
                    </a:tc>
                    <a:tc>
                      <a:txBody>
                        <a:bodyPr/>
                        <a:lstStyle/>
                        <a:p>
                          <a:endParaRPr lang="en-GB" sz="4400"/>
                        </a:p>
                      </a:txBody>
                      <a:tcPr anchor="ctr"/>
                    </a:tc>
                    <a:tc>
                      <a:txBody>
                        <a:bodyPr/>
                        <a:lstStyle/>
                        <a:p>
                          <a:endParaRPr lang="en-US"/>
                        </a:p>
                      </a:txBody>
                      <a:tcPr anchor="ctr">
                        <a:blipFill>
                          <a:blip r:embed="rId3"/>
                          <a:stretch>
                            <a:fillRect l="-300901" t="-357" r="-201201" b="-301071"/>
                          </a:stretch>
                        </a:blipFill>
                      </a:tcPr>
                    </a:tc>
                    <a:tc>
                      <a:txBody>
                        <a:bodyPr/>
                        <a:lstStyle/>
                        <a:p>
                          <a:endParaRPr lang="en-GB" sz="4400"/>
                        </a:p>
                      </a:txBody>
                      <a:tcPr anchor="ctr"/>
                    </a:tc>
                    <a:tc>
                      <a:txBody>
                        <a:bodyPr/>
                        <a:lstStyle/>
                        <a:p>
                          <a:endParaRPr lang="en-US"/>
                        </a:p>
                      </a:txBody>
                      <a:tcPr anchor="ctr">
                        <a:blipFill>
                          <a:blip r:embed="rId3"/>
                          <a:stretch>
                            <a:fillRect l="-501201" t="-357" r="-901" b="-301071"/>
                          </a:stretch>
                        </a:blipFill>
                      </a:tcPr>
                    </a:tc>
                    <a:extLst>
                      <a:ext uri="{0D108BD9-81ED-4DB2-BD59-A6C34878D82A}">
                        <a16:rowId xmlns:a16="http://schemas.microsoft.com/office/drawing/2014/main" val="3310350363"/>
                      </a:ext>
                    </a:extLst>
                  </a:tr>
                  <a:tr h="1706137">
                    <a:tc>
                      <a:txBody>
                        <a:bodyPr/>
                        <a:lstStyle/>
                        <a:p>
                          <a:endParaRPr lang="en-US"/>
                        </a:p>
                      </a:txBody>
                      <a:tcPr anchor="ctr">
                        <a:blipFill>
                          <a:blip r:embed="rId3"/>
                          <a:stretch>
                            <a:fillRect l="-601" t="-100000" r="-501502" b="-200000"/>
                          </a:stretch>
                        </a:blipFill>
                      </a:tcPr>
                    </a:tc>
                    <a:tc>
                      <a:txBody>
                        <a:bodyPr/>
                        <a:lstStyle/>
                        <a:p>
                          <a:endParaRPr lang="en-US"/>
                        </a:p>
                      </a:txBody>
                      <a:tcPr anchor="ctr">
                        <a:blipFill>
                          <a:blip r:embed="rId3"/>
                          <a:stretch>
                            <a:fillRect l="-100299" t="-100000" r="-400000" b="-200000"/>
                          </a:stretch>
                        </a:blipFill>
                      </a:tcPr>
                    </a:tc>
                    <a:tc>
                      <a:txBody>
                        <a:bodyPr/>
                        <a:lstStyle/>
                        <a:p>
                          <a:endParaRPr lang="en-GB" sz="4400"/>
                        </a:p>
                      </a:txBody>
                      <a:tcPr anchor="ctr"/>
                    </a:tc>
                    <a:tc>
                      <a:txBody>
                        <a:bodyPr/>
                        <a:lstStyle/>
                        <a:p>
                          <a:endParaRPr lang="en-US"/>
                        </a:p>
                      </a:txBody>
                      <a:tcPr anchor="ctr">
                        <a:blipFill>
                          <a:blip r:embed="rId3"/>
                          <a:stretch>
                            <a:fillRect l="-300901" t="-100000" r="-201201" b="-200000"/>
                          </a:stretch>
                        </a:blipFill>
                      </a:tcPr>
                    </a:tc>
                    <a:tc>
                      <a:txBody>
                        <a:bodyPr/>
                        <a:lstStyle/>
                        <a:p>
                          <a:endParaRPr lang="en-GB" sz="4400"/>
                        </a:p>
                      </a:txBody>
                      <a:tcPr anchor="ctr"/>
                    </a:tc>
                    <a:tc>
                      <a:txBody>
                        <a:bodyPr/>
                        <a:lstStyle/>
                        <a:p>
                          <a:endParaRPr lang="en-US"/>
                        </a:p>
                      </a:txBody>
                      <a:tcPr anchor="ctr">
                        <a:blipFill>
                          <a:blip r:embed="rId3"/>
                          <a:stretch>
                            <a:fillRect l="-501201" t="-100000" r="-901" b="-200000"/>
                          </a:stretch>
                        </a:blipFill>
                      </a:tcPr>
                    </a:tc>
                    <a:extLst>
                      <a:ext uri="{0D108BD9-81ED-4DB2-BD59-A6C34878D82A}">
                        <a16:rowId xmlns:a16="http://schemas.microsoft.com/office/drawing/2014/main" val="4180897128"/>
                      </a:ext>
                    </a:extLst>
                  </a:tr>
                  <a:tr h="1706137">
                    <a:tc>
                      <a:txBody>
                        <a:bodyPr/>
                        <a:lstStyle/>
                        <a:p>
                          <a:endParaRPr lang="en-US"/>
                        </a:p>
                      </a:txBody>
                      <a:tcPr anchor="ctr">
                        <a:blipFill>
                          <a:blip r:embed="rId3"/>
                          <a:stretch>
                            <a:fillRect l="-601" t="-200714" r="-501502" b="-100714"/>
                          </a:stretch>
                        </a:blipFill>
                      </a:tcPr>
                    </a:tc>
                    <a:tc>
                      <a:txBody>
                        <a:bodyPr/>
                        <a:lstStyle/>
                        <a:p>
                          <a:endParaRPr lang="en-US"/>
                        </a:p>
                      </a:txBody>
                      <a:tcPr anchor="ctr">
                        <a:blipFill>
                          <a:blip r:embed="rId3"/>
                          <a:stretch>
                            <a:fillRect l="-100299" t="-200714" r="-400000" b="-100714"/>
                          </a:stretch>
                        </a:blipFill>
                      </a:tcPr>
                    </a:tc>
                    <a:tc>
                      <a:txBody>
                        <a:bodyPr/>
                        <a:lstStyle/>
                        <a:p>
                          <a:endParaRPr lang="en-GB" sz="4400"/>
                        </a:p>
                      </a:txBody>
                      <a:tcPr anchor="ctr"/>
                    </a:tc>
                    <a:tc>
                      <a:txBody>
                        <a:bodyPr/>
                        <a:lstStyle/>
                        <a:p>
                          <a:endParaRPr lang="en-US"/>
                        </a:p>
                      </a:txBody>
                      <a:tcPr anchor="ctr">
                        <a:blipFill>
                          <a:blip r:embed="rId3"/>
                          <a:stretch>
                            <a:fillRect l="-300901" t="-200714" r="-201201" b="-100714"/>
                          </a:stretch>
                        </a:blipFill>
                      </a:tcPr>
                    </a:tc>
                    <a:tc>
                      <a:txBody>
                        <a:bodyPr/>
                        <a:lstStyle/>
                        <a:p>
                          <a:endParaRPr lang="en-GB" sz="4400"/>
                        </a:p>
                      </a:txBody>
                      <a:tcPr anchor="ctr"/>
                    </a:tc>
                    <a:tc>
                      <a:txBody>
                        <a:bodyPr/>
                        <a:lstStyle/>
                        <a:p>
                          <a:endParaRPr lang="en-US"/>
                        </a:p>
                      </a:txBody>
                      <a:tcPr anchor="ctr">
                        <a:blipFill>
                          <a:blip r:embed="rId3"/>
                          <a:stretch>
                            <a:fillRect l="-501201" t="-200714" r="-901" b="-100714"/>
                          </a:stretch>
                        </a:blipFill>
                      </a:tcPr>
                    </a:tc>
                    <a:extLst>
                      <a:ext uri="{0D108BD9-81ED-4DB2-BD59-A6C34878D82A}">
                        <a16:rowId xmlns:a16="http://schemas.microsoft.com/office/drawing/2014/main" val="2460365862"/>
                      </a:ext>
                    </a:extLst>
                  </a:tr>
                  <a:tr h="1706137">
                    <a:tc>
                      <a:txBody>
                        <a:bodyPr/>
                        <a:lstStyle/>
                        <a:p>
                          <a:endParaRPr lang="en-US"/>
                        </a:p>
                      </a:txBody>
                      <a:tcPr anchor="ctr">
                        <a:blipFill>
                          <a:blip r:embed="rId3"/>
                          <a:stretch>
                            <a:fillRect l="-601" t="-300714" r="-501502" b="-714"/>
                          </a:stretch>
                        </a:blipFill>
                      </a:tcPr>
                    </a:tc>
                    <a:tc>
                      <a:txBody>
                        <a:bodyPr/>
                        <a:lstStyle/>
                        <a:p>
                          <a:endParaRPr lang="en-US"/>
                        </a:p>
                      </a:txBody>
                      <a:tcPr anchor="ctr">
                        <a:blipFill>
                          <a:blip r:embed="rId3"/>
                          <a:stretch>
                            <a:fillRect l="-100299" t="-300714" r="-400000" b="-714"/>
                          </a:stretch>
                        </a:blipFill>
                      </a:tcPr>
                    </a:tc>
                    <a:tc>
                      <a:txBody>
                        <a:bodyPr/>
                        <a:lstStyle/>
                        <a:p>
                          <a:endParaRPr lang="en-GB" sz="4400"/>
                        </a:p>
                      </a:txBody>
                      <a:tcPr anchor="ctr"/>
                    </a:tc>
                    <a:tc>
                      <a:txBody>
                        <a:bodyPr/>
                        <a:lstStyle/>
                        <a:p>
                          <a:endParaRPr lang="en-US"/>
                        </a:p>
                      </a:txBody>
                      <a:tcPr anchor="ctr">
                        <a:blipFill>
                          <a:blip r:embed="rId3"/>
                          <a:stretch>
                            <a:fillRect l="-300901" t="-300714" r="-201201" b="-714"/>
                          </a:stretch>
                        </a:blipFill>
                      </a:tcPr>
                    </a:tc>
                    <a:tc>
                      <a:txBody>
                        <a:bodyPr/>
                        <a:lstStyle/>
                        <a:p>
                          <a:endParaRPr lang="en-GB" sz="4400"/>
                        </a:p>
                      </a:txBody>
                      <a:tcPr anchor="ctr"/>
                    </a:tc>
                    <a:tc>
                      <a:txBody>
                        <a:bodyPr/>
                        <a:lstStyle/>
                        <a:p>
                          <a:endParaRPr lang="en-US"/>
                        </a:p>
                      </a:txBody>
                      <a:tcPr anchor="ctr">
                        <a:blipFill>
                          <a:blip r:embed="rId3"/>
                          <a:stretch>
                            <a:fillRect l="-501201" t="-300714" r="-901" b="-714"/>
                          </a:stretch>
                        </a:blipFill>
                      </a:tcPr>
                    </a:tc>
                    <a:extLst>
                      <a:ext uri="{0D108BD9-81ED-4DB2-BD59-A6C34878D82A}">
                        <a16:rowId xmlns:a16="http://schemas.microsoft.com/office/drawing/2014/main" val="284916615"/>
                      </a:ext>
                    </a:extLst>
                  </a:tr>
                </a:tbl>
              </a:graphicData>
            </a:graphic>
          </p:graphicFrame>
        </mc:Fallback>
      </mc:AlternateContent>
    </p:spTree>
    <p:extLst>
      <p:ext uri="{BB962C8B-B14F-4D97-AF65-F5344CB8AC3E}">
        <p14:creationId xmlns:p14="http://schemas.microsoft.com/office/powerpoint/2010/main" val="1235341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id="{C881FCF7-C2D9-939A-F847-73C2DD55277D}"/>
              </a:ext>
            </a:extLst>
          </p:cNvPr>
          <p:cNvGraphicFramePr>
            <a:graphicFrameLocks noGrp="1"/>
          </p:cNvGraphicFramePr>
          <p:nvPr>
            <p:extLst>
              <p:ext uri="{D42A27DB-BD31-4B8C-83A1-F6EECF244321}">
                <p14:modId xmlns:p14="http://schemas.microsoft.com/office/powerpoint/2010/main" val="3485788700"/>
              </p:ext>
            </p:extLst>
          </p:nvPr>
        </p:nvGraphicFramePr>
        <p:xfrm>
          <a:off x="0" y="12892"/>
          <a:ext cx="5951180" cy="6845760"/>
        </p:xfrm>
        <a:graphic>
          <a:graphicData uri="http://schemas.openxmlformats.org/drawingml/2006/table">
            <a:tbl>
              <a:tblPr firstRow="1" bandRow="1">
                <a:tableStyleId>{5940675A-B579-460E-94D1-54222C63F5DA}</a:tableStyleId>
              </a:tblPr>
              <a:tblGrid>
                <a:gridCol w="1487795">
                  <a:extLst>
                    <a:ext uri="{9D8B030D-6E8A-4147-A177-3AD203B41FA5}">
                      <a16:colId xmlns:a16="http://schemas.microsoft.com/office/drawing/2014/main" val="1016010876"/>
                    </a:ext>
                  </a:extLst>
                </a:gridCol>
                <a:gridCol w="1487795">
                  <a:extLst>
                    <a:ext uri="{9D8B030D-6E8A-4147-A177-3AD203B41FA5}">
                      <a16:colId xmlns:a16="http://schemas.microsoft.com/office/drawing/2014/main" val="3773244728"/>
                    </a:ext>
                  </a:extLst>
                </a:gridCol>
                <a:gridCol w="1487795">
                  <a:extLst>
                    <a:ext uri="{9D8B030D-6E8A-4147-A177-3AD203B41FA5}">
                      <a16:colId xmlns:a16="http://schemas.microsoft.com/office/drawing/2014/main" val="2941436309"/>
                    </a:ext>
                  </a:extLst>
                </a:gridCol>
                <a:gridCol w="1487795">
                  <a:extLst>
                    <a:ext uri="{9D8B030D-6E8A-4147-A177-3AD203B41FA5}">
                      <a16:colId xmlns:a16="http://schemas.microsoft.com/office/drawing/2014/main" val="830876495"/>
                    </a:ext>
                  </a:extLst>
                </a:gridCol>
              </a:tblGrid>
              <a:tr h="361862">
                <a:tc>
                  <a:txBody>
                    <a:bodyPr/>
                    <a:lstStyle/>
                    <a:p>
                      <a:r>
                        <a:rPr lang="en-GB" dirty="0"/>
                        <a:t>Pattern 1</a:t>
                      </a:r>
                    </a:p>
                  </a:txBody>
                  <a:tcPr/>
                </a:tc>
                <a:tc>
                  <a:txBody>
                    <a:bodyPr/>
                    <a:lstStyle/>
                    <a:p>
                      <a:r>
                        <a:rPr lang="en-GB" dirty="0"/>
                        <a:t>Pattern 2</a:t>
                      </a:r>
                    </a:p>
                  </a:txBody>
                  <a:tcPr/>
                </a:tc>
                <a:tc>
                  <a:txBody>
                    <a:bodyPr/>
                    <a:lstStyle/>
                    <a:p>
                      <a:r>
                        <a:rPr lang="en-GB" dirty="0"/>
                        <a:t>Pattern 3</a:t>
                      </a:r>
                    </a:p>
                  </a:txBody>
                  <a:tcPr/>
                </a:tc>
                <a:tc>
                  <a:txBody>
                    <a:bodyPr/>
                    <a:lstStyle/>
                    <a:p>
                      <a:r>
                        <a:rPr lang="en-GB" dirty="0"/>
                        <a:t>Pattern 4</a:t>
                      </a:r>
                    </a:p>
                  </a:txBody>
                  <a:tcPr/>
                </a:tc>
                <a:extLst>
                  <a:ext uri="{0D108BD9-81ED-4DB2-BD59-A6C34878D82A}">
                    <a16:rowId xmlns:a16="http://schemas.microsoft.com/office/drawing/2014/main" val="2450754045"/>
                  </a:ext>
                </a:extLst>
              </a:tr>
              <a:tr h="2160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90491627"/>
                  </a:ext>
                </a:extLst>
              </a:tr>
              <a:tr h="2160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16372849"/>
                  </a:ext>
                </a:extLst>
              </a:tr>
              <a:tr h="2160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34904384"/>
                  </a:ext>
                </a:extLst>
              </a:tr>
            </a:tbl>
          </a:graphicData>
        </a:graphic>
      </p:graphicFrame>
      <p:graphicFrame>
        <p:nvGraphicFramePr>
          <p:cNvPr id="33" name="Table 12">
            <a:extLst>
              <a:ext uri="{FF2B5EF4-FFF2-40B4-BE49-F238E27FC236}">
                <a16:creationId xmlns:a16="http://schemas.microsoft.com/office/drawing/2014/main" id="{DF01FD60-0707-F556-275E-1EC6F6F82A93}"/>
              </a:ext>
            </a:extLst>
          </p:cNvPr>
          <p:cNvGraphicFramePr>
            <a:graphicFrameLocks noGrp="1"/>
          </p:cNvGraphicFramePr>
          <p:nvPr>
            <p:extLst>
              <p:ext uri="{D42A27DB-BD31-4B8C-83A1-F6EECF244321}">
                <p14:modId xmlns:p14="http://schemas.microsoft.com/office/powerpoint/2010/main" val="1806960985"/>
              </p:ext>
            </p:extLst>
          </p:nvPr>
        </p:nvGraphicFramePr>
        <p:xfrm>
          <a:off x="6212543" y="12240"/>
          <a:ext cx="5951180" cy="6845760"/>
        </p:xfrm>
        <a:graphic>
          <a:graphicData uri="http://schemas.openxmlformats.org/drawingml/2006/table">
            <a:tbl>
              <a:tblPr firstRow="1" bandRow="1">
                <a:tableStyleId>{5940675A-B579-460E-94D1-54222C63F5DA}</a:tableStyleId>
              </a:tblPr>
              <a:tblGrid>
                <a:gridCol w="1487795">
                  <a:extLst>
                    <a:ext uri="{9D8B030D-6E8A-4147-A177-3AD203B41FA5}">
                      <a16:colId xmlns:a16="http://schemas.microsoft.com/office/drawing/2014/main" val="1016010876"/>
                    </a:ext>
                  </a:extLst>
                </a:gridCol>
                <a:gridCol w="1487795">
                  <a:extLst>
                    <a:ext uri="{9D8B030D-6E8A-4147-A177-3AD203B41FA5}">
                      <a16:colId xmlns:a16="http://schemas.microsoft.com/office/drawing/2014/main" val="3773244728"/>
                    </a:ext>
                  </a:extLst>
                </a:gridCol>
                <a:gridCol w="1487795">
                  <a:extLst>
                    <a:ext uri="{9D8B030D-6E8A-4147-A177-3AD203B41FA5}">
                      <a16:colId xmlns:a16="http://schemas.microsoft.com/office/drawing/2014/main" val="2941436309"/>
                    </a:ext>
                  </a:extLst>
                </a:gridCol>
                <a:gridCol w="1487795">
                  <a:extLst>
                    <a:ext uri="{9D8B030D-6E8A-4147-A177-3AD203B41FA5}">
                      <a16:colId xmlns:a16="http://schemas.microsoft.com/office/drawing/2014/main" val="830876495"/>
                    </a:ext>
                  </a:extLst>
                </a:gridCol>
              </a:tblGrid>
              <a:tr h="361862">
                <a:tc>
                  <a:txBody>
                    <a:bodyPr/>
                    <a:lstStyle/>
                    <a:p>
                      <a:r>
                        <a:rPr lang="en-GB" dirty="0"/>
                        <a:t>Pattern 1</a:t>
                      </a:r>
                    </a:p>
                  </a:txBody>
                  <a:tcPr/>
                </a:tc>
                <a:tc>
                  <a:txBody>
                    <a:bodyPr/>
                    <a:lstStyle/>
                    <a:p>
                      <a:r>
                        <a:rPr lang="en-GB" dirty="0"/>
                        <a:t>Pattern 2</a:t>
                      </a:r>
                    </a:p>
                  </a:txBody>
                  <a:tcPr/>
                </a:tc>
                <a:tc>
                  <a:txBody>
                    <a:bodyPr/>
                    <a:lstStyle/>
                    <a:p>
                      <a:r>
                        <a:rPr lang="en-GB" dirty="0"/>
                        <a:t>Pattern 3</a:t>
                      </a:r>
                    </a:p>
                  </a:txBody>
                  <a:tcPr/>
                </a:tc>
                <a:tc>
                  <a:txBody>
                    <a:bodyPr/>
                    <a:lstStyle/>
                    <a:p>
                      <a:r>
                        <a:rPr lang="en-GB" dirty="0"/>
                        <a:t>Pattern 4</a:t>
                      </a:r>
                    </a:p>
                  </a:txBody>
                  <a:tcPr/>
                </a:tc>
                <a:extLst>
                  <a:ext uri="{0D108BD9-81ED-4DB2-BD59-A6C34878D82A}">
                    <a16:rowId xmlns:a16="http://schemas.microsoft.com/office/drawing/2014/main" val="2450754045"/>
                  </a:ext>
                </a:extLst>
              </a:tr>
              <a:tr h="2160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90491627"/>
                  </a:ext>
                </a:extLst>
              </a:tr>
              <a:tr h="2160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16372849"/>
                  </a:ext>
                </a:extLst>
              </a:tr>
              <a:tr h="2160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34904384"/>
                  </a:ext>
                </a:extLst>
              </a:tr>
            </a:tbl>
          </a:graphicData>
        </a:graphic>
      </p:graphicFrame>
      <p:pic>
        <p:nvPicPr>
          <p:cNvPr id="74" name="Picture 73">
            <a:extLst>
              <a:ext uri="{FF2B5EF4-FFF2-40B4-BE49-F238E27FC236}">
                <a16:creationId xmlns:a16="http://schemas.microsoft.com/office/drawing/2014/main" id="{E7435624-1EA5-18AA-2DF1-84C0F798488B}"/>
              </a:ext>
            </a:extLst>
          </p:cNvPr>
          <p:cNvPicPr>
            <a:picLocks noChangeAspect="1"/>
          </p:cNvPicPr>
          <p:nvPr/>
        </p:nvPicPr>
        <p:blipFill>
          <a:blip r:embed="rId3"/>
          <a:stretch>
            <a:fillRect/>
          </a:stretch>
        </p:blipFill>
        <p:spPr>
          <a:xfrm>
            <a:off x="3145471" y="868263"/>
            <a:ext cx="1148482" cy="1046600"/>
          </a:xfrm>
          <a:prstGeom prst="rect">
            <a:avLst/>
          </a:prstGeom>
        </p:spPr>
      </p:pic>
      <p:pic>
        <p:nvPicPr>
          <p:cNvPr id="75" name="Picture 74">
            <a:extLst>
              <a:ext uri="{FF2B5EF4-FFF2-40B4-BE49-F238E27FC236}">
                <a16:creationId xmlns:a16="http://schemas.microsoft.com/office/drawing/2014/main" id="{1BB32950-D040-ED55-3763-2BFB9F75617F}"/>
              </a:ext>
            </a:extLst>
          </p:cNvPr>
          <p:cNvPicPr>
            <a:picLocks noChangeAspect="1"/>
          </p:cNvPicPr>
          <p:nvPr/>
        </p:nvPicPr>
        <p:blipFill>
          <a:blip r:embed="rId3"/>
          <a:stretch>
            <a:fillRect/>
          </a:stretch>
        </p:blipFill>
        <p:spPr>
          <a:xfrm>
            <a:off x="3145471" y="3032343"/>
            <a:ext cx="1148482" cy="1046600"/>
          </a:xfrm>
          <a:prstGeom prst="rect">
            <a:avLst/>
          </a:prstGeom>
        </p:spPr>
      </p:pic>
      <p:pic>
        <p:nvPicPr>
          <p:cNvPr id="76" name="Picture 75">
            <a:extLst>
              <a:ext uri="{FF2B5EF4-FFF2-40B4-BE49-F238E27FC236}">
                <a16:creationId xmlns:a16="http://schemas.microsoft.com/office/drawing/2014/main" id="{0CE182B0-CA80-17C3-67E9-CC6AB91155F7}"/>
              </a:ext>
            </a:extLst>
          </p:cNvPr>
          <p:cNvPicPr>
            <a:picLocks noChangeAspect="1"/>
          </p:cNvPicPr>
          <p:nvPr/>
        </p:nvPicPr>
        <p:blipFill>
          <a:blip r:embed="rId3"/>
          <a:stretch>
            <a:fillRect/>
          </a:stretch>
        </p:blipFill>
        <p:spPr>
          <a:xfrm>
            <a:off x="3145471" y="5196423"/>
            <a:ext cx="1148482" cy="1046600"/>
          </a:xfrm>
          <a:prstGeom prst="rect">
            <a:avLst/>
          </a:prstGeom>
        </p:spPr>
      </p:pic>
      <p:pic>
        <p:nvPicPr>
          <p:cNvPr id="77" name="Picture 76">
            <a:extLst>
              <a:ext uri="{FF2B5EF4-FFF2-40B4-BE49-F238E27FC236}">
                <a16:creationId xmlns:a16="http://schemas.microsoft.com/office/drawing/2014/main" id="{48C503B7-FEFF-6672-0E38-B732D5207D1A}"/>
              </a:ext>
            </a:extLst>
          </p:cNvPr>
          <p:cNvPicPr>
            <a:picLocks noChangeAspect="1"/>
          </p:cNvPicPr>
          <p:nvPr/>
        </p:nvPicPr>
        <p:blipFill>
          <a:blip r:embed="rId3"/>
          <a:stretch>
            <a:fillRect/>
          </a:stretch>
        </p:blipFill>
        <p:spPr>
          <a:xfrm>
            <a:off x="9365184" y="868263"/>
            <a:ext cx="1148482" cy="1046600"/>
          </a:xfrm>
          <a:prstGeom prst="rect">
            <a:avLst/>
          </a:prstGeom>
        </p:spPr>
      </p:pic>
      <p:pic>
        <p:nvPicPr>
          <p:cNvPr id="78" name="Picture 77">
            <a:extLst>
              <a:ext uri="{FF2B5EF4-FFF2-40B4-BE49-F238E27FC236}">
                <a16:creationId xmlns:a16="http://schemas.microsoft.com/office/drawing/2014/main" id="{399A9029-1113-02F9-CBAD-09E854DFA83C}"/>
              </a:ext>
            </a:extLst>
          </p:cNvPr>
          <p:cNvPicPr>
            <a:picLocks noChangeAspect="1"/>
          </p:cNvPicPr>
          <p:nvPr/>
        </p:nvPicPr>
        <p:blipFill>
          <a:blip r:embed="rId3"/>
          <a:stretch>
            <a:fillRect/>
          </a:stretch>
        </p:blipFill>
        <p:spPr>
          <a:xfrm>
            <a:off x="9365184" y="3032343"/>
            <a:ext cx="1148482" cy="1046600"/>
          </a:xfrm>
          <a:prstGeom prst="rect">
            <a:avLst/>
          </a:prstGeom>
        </p:spPr>
      </p:pic>
      <p:pic>
        <p:nvPicPr>
          <p:cNvPr id="79" name="Picture 78">
            <a:extLst>
              <a:ext uri="{FF2B5EF4-FFF2-40B4-BE49-F238E27FC236}">
                <a16:creationId xmlns:a16="http://schemas.microsoft.com/office/drawing/2014/main" id="{8BED022A-283F-34B7-D9C3-595EF1031F3D}"/>
              </a:ext>
            </a:extLst>
          </p:cNvPr>
          <p:cNvPicPr>
            <a:picLocks noChangeAspect="1"/>
          </p:cNvPicPr>
          <p:nvPr/>
        </p:nvPicPr>
        <p:blipFill>
          <a:blip r:embed="rId3"/>
          <a:stretch>
            <a:fillRect/>
          </a:stretch>
        </p:blipFill>
        <p:spPr>
          <a:xfrm>
            <a:off x="9365184" y="5196423"/>
            <a:ext cx="1148482" cy="1046600"/>
          </a:xfrm>
          <a:prstGeom prst="rect">
            <a:avLst/>
          </a:prstGeom>
        </p:spPr>
      </p:pic>
    </p:spTree>
    <p:extLst>
      <p:ext uri="{BB962C8B-B14F-4D97-AF65-F5344CB8AC3E}">
        <p14:creationId xmlns:p14="http://schemas.microsoft.com/office/powerpoint/2010/main" val="23282910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8A30C87-45F7-3DBC-E52F-D835D409A357}"/>
                  </a:ext>
                </a:extLst>
              </p:cNvPr>
              <p:cNvSpPr txBox="1"/>
              <p:nvPr/>
            </p:nvSpPr>
            <p:spPr>
              <a:xfrm>
                <a:off x="2071807" y="5823524"/>
                <a:ext cx="717884" cy="55406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14:m>
                  <m:oMathPara xmlns:m="http://schemas.openxmlformats.org/officeDocument/2006/math">
                    <m:oMathParaPr>
                      <m:jc m:val="centerGroup"/>
                    </m:oMathParaPr>
                    <m:oMath xmlns:m="http://schemas.openxmlformats.org/officeDocument/2006/math">
                      <m:f>
                        <m:fPr>
                          <m:ctrlPr>
                            <a:rPr lang="en-GB" sz="1600" i="1" dirty="0" smtClean="0">
                              <a:latin typeface="Cambria Math" panose="02040503050406030204" pitchFamily="18" charset="0"/>
                              <a:cs typeface="Arial"/>
                            </a:rPr>
                          </m:ctrlPr>
                        </m:fPr>
                        <m:num>
                          <m:r>
                            <a:rPr lang="en-GB" sz="1600" b="0" i="1" dirty="0" smtClean="0">
                              <a:latin typeface="Cambria Math" panose="02040503050406030204" pitchFamily="18" charset="0"/>
                              <a:cs typeface="Arial"/>
                            </a:rPr>
                            <m:t>4</m:t>
                          </m:r>
                        </m:num>
                        <m:den>
                          <m:r>
                            <a:rPr lang="en-GB" sz="1600" b="0" i="1" dirty="0" smtClean="0">
                              <a:latin typeface="Cambria Math" panose="02040503050406030204" pitchFamily="18" charset="0"/>
                              <a:cs typeface="Arial"/>
                            </a:rPr>
                            <m:t>3</m:t>
                          </m:r>
                        </m:den>
                      </m:f>
                    </m:oMath>
                  </m:oMathPara>
                </a14:m>
                <a:endParaRPr lang="en-GB" sz="1600" dirty="0">
                  <a:latin typeface="Arial"/>
                  <a:cs typeface="Arial"/>
                </a:endParaRPr>
              </a:p>
            </p:txBody>
          </p:sp>
        </mc:Choice>
        <mc:Fallback xmlns="">
          <p:sp>
            <p:nvSpPr>
              <p:cNvPr id="3" name="TextBox 2">
                <a:extLst>
                  <a:ext uri="{FF2B5EF4-FFF2-40B4-BE49-F238E27FC236}">
                    <a16:creationId xmlns:a16="http://schemas.microsoft.com/office/drawing/2014/main" id="{E8A30C87-45F7-3DBC-E52F-D835D409A357}"/>
                  </a:ext>
                </a:extLst>
              </p:cNvPr>
              <p:cNvSpPr txBox="1">
                <a:spLocks noRot="1" noChangeAspect="1" noMove="1" noResize="1" noEditPoints="1" noAdjustHandles="1" noChangeArrowheads="1" noChangeShapeType="1" noTextEdit="1"/>
              </p:cNvSpPr>
              <p:nvPr/>
            </p:nvSpPr>
            <p:spPr>
              <a:xfrm>
                <a:off x="2071807" y="5823524"/>
                <a:ext cx="717884" cy="554062"/>
              </a:xfrm>
              <a:prstGeom prst="rect">
                <a:avLst/>
              </a:prstGeom>
              <a:blipFill>
                <a:blip r:embed="rId3"/>
                <a:stretch>
                  <a:fillRect/>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51825568-5C9D-BF3D-8CF2-6EC2F4BC9092}"/>
              </a:ext>
            </a:extLst>
          </p:cNvPr>
          <p:cNvSpPr txBox="1"/>
          <p:nvPr/>
        </p:nvSpPr>
        <p:spPr>
          <a:xfrm>
            <a:off x="3529955" y="5987482"/>
            <a:ext cx="468311"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a:t>
            </a:r>
          </a:p>
        </p:txBody>
      </p:sp>
      <p:graphicFrame>
        <p:nvGraphicFramePr>
          <p:cNvPr id="5" name="Table 4">
            <a:extLst>
              <a:ext uri="{FF2B5EF4-FFF2-40B4-BE49-F238E27FC236}">
                <a16:creationId xmlns:a16="http://schemas.microsoft.com/office/drawing/2014/main" id="{D1A44340-FE79-C6D4-CC60-0E4111E3C0F1}"/>
              </a:ext>
            </a:extLst>
          </p:cNvPr>
          <p:cNvGraphicFramePr>
            <a:graphicFrameLocks noGrp="1"/>
          </p:cNvGraphicFramePr>
          <p:nvPr>
            <p:extLst>
              <p:ext uri="{D42A27DB-BD31-4B8C-83A1-F6EECF244321}">
                <p14:modId xmlns:p14="http://schemas.microsoft.com/office/powerpoint/2010/main" val="3285605496"/>
              </p:ext>
            </p:extLst>
          </p:nvPr>
        </p:nvGraphicFramePr>
        <p:xfrm>
          <a:off x="1088270" y="6377586"/>
          <a:ext cx="9376227" cy="14400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14400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graphicFrame>
        <p:nvGraphicFramePr>
          <p:cNvPr id="6" name="Table 5">
            <a:extLst>
              <a:ext uri="{FF2B5EF4-FFF2-40B4-BE49-F238E27FC236}">
                <a16:creationId xmlns:a16="http://schemas.microsoft.com/office/drawing/2014/main" id="{4B3CF665-BB06-4DE4-2778-7FCC4F8E6ECD}"/>
              </a:ext>
            </a:extLst>
          </p:cNvPr>
          <p:cNvGraphicFramePr>
            <a:graphicFrameLocks noGrp="1"/>
          </p:cNvGraphicFramePr>
          <p:nvPr>
            <p:extLst>
              <p:ext uri="{D42A27DB-BD31-4B8C-83A1-F6EECF244321}">
                <p14:modId xmlns:p14="http://schemas.microsoft.com/office/powerpoint/2010/main" val="3604751408"/>
              </p:ext>
            </p:extLst>
          </p:nvPr>
        </p:nvGraphicFramePr>
        <p:xfrm>
          <a:off x="1088270" y="645439"/>
          <a:ext cx="9376227" cy="11684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graphicFrame>
        <p:nvGraphicFramePr>
          <p:cNvPr id="7" name="Table 6">
            <a:extLst>
              <a:ext uri="{FF2B5EF4-FFF2-40B4-BE49-F238E27FC236}">
                <a16:creationId xmlns:a16="http://schemas.microsoft.com/office/drawing/2014/main" id="{03C6B245-83C7-80C7-9FC4-DCAB701BF097}"/>
              </a:ext>
            </a:extLst>
          </p:cNvPr>
          <p:cNvGraphicFramePr>
            <a:graphicFrameLocks noGrp="1"/>
          </p:cNvGraphicFramePr>
          <p:nvPr>
            <p:extLst>
              <p:ext uri="{D42A27DB-BD31-4B8C-83A1-F6EECF244321}">
                <p14:modId xmlns:p14="http://schemas.microsoft.com/office/powerpoint/2010/main" val="4195008508"/>
              </p:ext>
            </p:extLst>
          </p:nvPr>
        </p:nvGraphicFramePr>
        <p:xfrm>
          <a:off x="1082102" y="2081641"/>
          <a:ext cx="9376227" cy="11684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graphicFrame>
        <p:nvGraphicFramePr>
          <p:cNvPr id="8" name="Table 7">
            <a:extLst>
              <a:ext uri="{FF2B5EF4-FFF2-40B4-BE49-F238E27FC236}">
                <a16:creationId xmlns:a16="http://schemas.microsoft.com/office/drawing/2014/main" id="{2E881FEC-9FFE-D4A6-9618-58A5CB26EB6D}"/>
              </a:ext>
            </a:extLst>
          </p:cNvPr>
          <p:cNvGraphicFramePr>
            <a:graphicFrameLocks noGrp="1"/>
          </p:cNvGraphicFramePr>
          <p:nvPr>
            <p:extLst>
              <p:ext uri="{D42A27DB-BD31-4B8C-83A1-F6EECF244321}">
                <p14:modId xmlns:p14="http://schemas.microsoft.com/office/powerpoint/2010/main" val="2327084222"/>
              </p:ext>
            </p:extLst>
          </p:nvPr>
        </p:nvGraphicFramePr>
        <p:xfrm>
          <a:off x="1082102" y="3528313"/>
          <a:ext cx="9376227" cy="11684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graphicFrame>
        <p:nvGraphicFramePr>
          <p:cNvPr id="9" name="Table 8">
            <a:extLst>
              <a:ext uri="{FF2B5EF4-FFF2-40B4-BE49-F238E27FC236}">
                <a16:creationId xmlns:a16="http://schemas.microsoft.com/office/drawing/2014/main" id="{D71E6B5B-24C6-76EC-AD48-F320AA4F863C}"/>
              </a:ext>
            </a:extLst>
          </p:cNvPr>
          <p:cNvGraphicFramePr>
            <a:graphicFrameLocks noGrp="1"/>
          </p:cNvGraphicFramePr>
          <p:nvPr>
            <p:extLst>
              <p:ext uri="{D42A27DB-BD31-4B8C-83A1-F6EECF244321}">
                <p14:modId xmlns:p14="http://schemas.microsoft.com/office/powerpoint/2010/main" val="3015868293"/>
              </p:ext>
            </p:extLst>
          </p:nvPr>
        </p:nvGraphicFramePr>
        <p:xfrm>
          <a:off x="1082101" y="4987448"/>
          <a:ext cx="9376227" cy="116840"/>
        </p:xfrm>
        <a:graphic>
          <a:graphicData uri="http://schemas.openxmlformats.org/drawingml/2006/table">
            <a:tbl>
              <a:tblPr firstRow="1" bandRow="1">
                <a:tableStyleId>{5C22544A-7EE6-4342-B048-85BDC9FD1C3A}</a:tableStyleId>
              </a:tblPr>
              <a:tblGrid>
                <a:gridCol w="1339461">
                  <a:extLst>
                    <a:ext uri="{9D8B030D-6E8A-4147-A177-3AD203B41FA5}">
                      <a16:colId xmlns:a16="http://schemas.microsoft.com/office/drawing/2014/main" val="3835979559"/>
                    </a:ext>
                  </a:extLst>
                </a:gridCol>
                <a:gridCol w="1339461">
                  <a:extLst>
                    <a:ext uri="{9D8B030D-6E8A-4147-A177-3AD203B41FA5}">
                      <a16:colId xmlns:a16="http://schemas.microsoft.com/office/drawing/2014/main" val="2718230192"/>
                    </a:ext>
                  </a:extLst>
                </a:gridCol>
                <a:gridCol w="1339461">
                  <a:extLst>
                    <a:ext uri="{9D8B030D-6E8A-4147-A177-3AD203B41FA5}">
                      <a16:colId xmlns:a16="http://schemas.microsoft.com/office/drawing/2014/main" val="985073186"/>
                    </a:ext>
                  </a:extLst>
                </a:gridCol>
                <a:gridCol w="1339461">
                  <a:extLst>
                    <a:ext uri="{9D8B030D-6E8A-4147-A177-3AD203B41FA5}">
                      <a16:colId xmlns:a16="http://schemas.microsoft.com/office/drawing/2014/main" val="3599427916"/>
                    </a:ext>
                  </a:extLst>
                </a:gridCol>
                <a:gridCol w="1339461">
                  <a:extLst>
                    <a:ext uri="{9D8B030D-6E8A-4147-A177-3AD203B41FA5}">
                      <a16:colId xmlns:a16="http://schemas.microsoft.com/office/drawing/2014/main" val="3666222518"/>
                    </a:ext>
                  </a:extLst>
                </a:gridCol>
                <a:gridCol w="1339461">
                  <a:extLst>
                    <a:ext uri="{9D8B030D-6E8A-4147-A177-3AD203B41FA5}">
                      <a16:colId xmlns:a16="http://schemas.microsoft.com/office/drawing/2014/main" val="3359877455"/>
                    </a:ext>
                  </a:extLst>
                </a:gridCol>
                <a:gridCol w="1339461">
                  <a:extLst>
                    <a:ext uri="{9D8B030D-6E8A-4147-A177-3AD203B41FA5}">
                      <a16:colId xmlns:a16="http://schemas.microsoft.com/office/drawing/2014/main" val="1963732373"/>
                    </a:ext>
                  </a:extLst>
                </a:gridCol>
              </a:tblGrid>
              <a:tr h="0">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tc>
                  <a:txBody>
                    <a:bodyPr/>
                    <a:lstStyle/>
                    <a:p>
                      <a:endParaRPr lang="en-GB" sz="100" dirty="0"/>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B w="190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2841784"/>
                  </a:ext>
                </a:extLst>
              </a:tr>
            </a:tbl>
          </a:graphicData>
        </a:graphic>
      </p:graphicFrame>
      <p:sp>
        <p:nvSpPr>
          <p:cNvPr id="10" name="TextBox 9">
            <a:extLst>
              <a:ext uri="{FF2B5EF4-FFF2-40B4-BE49-F238E27FC236}">
                <a16:creationId xmlns:a16="http://schemas.microsoft.com/office/drawing/2014/main" id="{8F5A6CA5-21E0-448C-E904-5880AFA8CC21}"/>
              </a:ext>
            </a:extLst>
          </p:cNvPr>
          <p:cNvSpPr txBox="1"/>
          <p:nvPr/>
        </p:nvSpPr>
        <p:spPr>
          <a:xfrm>
            <a:off x="832521" y="1679605"/>
            <a:ext cx="468311"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0</a:t>
            </a:r>
          </a:p>
        </p:txBody>
      </p:sp>
      <p:sp>
        <p:nvSpPr>
          <p:cNvPr id="11" name="TextBox 10">
            <a:extLst>
              <a:ext uri="{FF2B5EF4-FFF2-40B4-BE49-F238E27FC236}">
                <a16:creationId xmlns:a16="http://schemas.microsoft.com/office/drawing/2014/main" id="{11079FA9-473B-4B3E-74E5-80D466936232}"/>
              </a:ext>
            </a:extLst>
          </p:cNvPr>
          <p:cNvSpPr txBox="1"/>
          <p:nvPr/>
        </p:nvSpPr>
        <p:spPr>
          <a:xfrm>
            <a:off x="4788623" y="1679605"/>
            <a:ext cx="573366"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0.9</a:t>
            </a:r>
          </a:p>
        </p:txBody>
      </p:sp>
      <p:sp>
        <p:nvSpPr>
          <p:cNvPr id="12" name="TextBox 11">
            <a:extLst>
              <a:ext uri="{FF2B5EF4-FFF2-40B4-BE49-F238E27FC236}">
                <a16:creationId xmlns:a16="http://schemas.microsoft.com/office/drawing/2014/main" id="{82938B9B-C689-E333-7D29-3EB1C3231BD4}"/>
              </a:ext>
            </a:extLst>
          </p:cNvPr>
          <p:cNvSpPr txBox="1"/>
          <p:nvPr/>
        </p:nvSpPr>
        <p:spPr>
          <a:xfrm>
            <a:off x="8849780" y="1691017"/>
            <a:ext cx="573366"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1.8</a:t>
            </a:r>
          </a:p>
        </p:txBody>
      </p:sp>
      <p:sp>
        <p:nvSpPr>
          <p:cNvPr id="13" name="TextBox 12">
            <a:extLst>
              <a:ext uri="{FF2B5EF4-FFF2-40B4-BE49-F238E27FC236}">
                <a16:creationId xmlns:a16="http://schemas.microsoft.com/office/drawing/2014/main" id="{7F834CE5-7DB6-26A3-C1EF-B4E3BE245AE8}"/>
              </a:ext>
            </a:extLst>
          </p:cNvPr>
          <p:cNvSpPr txBox="1"/>
          <p:nvPr/>
        </p:nvSpPr>
        <p:spPr>
          <a:xfrm>
            <a:off x="854114" y="257571"/>
            <a:ext cx="46831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1</a:t>
            </a:r>
          </a:p>
        </p:txBody>
      </p:sp>
      <p:sp>
        <p:nvSpPr>
          <p:cNvPr id="14" name="TextBox 13">
            <a:extLst>
              <a:ext uri="{FF2B5EF4-FFF2-40B4-BE49-F238E27FC236}">
                <a16:creationId xmlns:a16="http://schemas.microsoft.com/office/drawing/2014/main" id="{99A976AB-B11C-73D7-989C-AD4B17A921B2}"/>
              </a:ext>
            </a:extLst>
          </p:cNvPr>
          <p:cNvSpPr txBox="1"/>
          <p:nvPr/>
        </p:nvSpPr>
        <p:spPr>
          <a:xfrm>
            <a:off x="2179374" y="257571"/>
            <a:ext cx="46831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5</a:t>
            </a:r>
          </a:p>
        </p:txBody>
      </p:sp>
      <p:sp>
        <p:nvSpPr>
          <p:cNvPr id="15" name="TextBox 14">
            <a:extLst>
              <a:ext uri="{FF2B5EF4-FFF2-40B4-BE49-F238E27FC236}">
                <a16:creationId xmlns:a16="http://schemas.microsoft.com/office/drawing/2014/main" id="{F4D55C26-E5DB-853D-E33D-5B11A5CB16F2}"/>
              </a:ext>
            </a:extLst>
          </p:cNvPr>
          <p:cNvSpPr txBox="1"/>
          <p:nvPr/>
        </p:nvSpPr>
        <p:spPr>
          <a:xfrm>
            <a:off x="3529955" y="257571"/>
            <a:ext cx="46831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9</a:t>
            </a:r>
          </a:p>
        </p:txBody>
      </p:sp>
      <p:sp>
        <p:nvSpPr>
          <p:cNvPr id="16" name="TextBox 15">
            <a:extLst>
              <a:ext uri="{FF2B5EF4-FFF2-40B4-BE49-F238E27FC236}">
                <a16:creationId xmlns:a16="http://schemas.microsoft.com/office/drawing/2014/main" id="{00877FD1-0DD3-36D9-E47C-41BD4BBF8B60}"/>
              </a:ext>
            </a:extLst>
          </p:cNvPr>
          <p:cNvSpPr txBox="1"/>
          <p:nvPr/>
        </p:nvSpPr>
        <p:spPr>
          <a:xfrm>
            <a:off x="6104544" y="228978"/>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17</a:t>
            </a:r>
          </a:p>
        </p:txBody>
      </p:sp>
      <p:sp>
        <p:nvSpPr>
          <p:cNvPr id="17" name="TextBox 16">
            <a:extLst>
              <a:ext uri="{FF2B5EF4-FFF2-40B4-BE49-F238E27FC236}">
                <a16:creationId xmlns:a16="http://schemas.microsoft.com/office/drawing/2014/main" id="{5D2D79F2-848C-DC35-E9A8-638A52A0B1DA}"/>
              </a:ext>
            </a:extLst>
          </p:cNvPr>
          <p:cNvSpPr txBox="1"/>
          <p:nvPr/>
        </p:nvSpPr>
        <p:spPr>
          <a:xfrm>
            <a:off x="10142688" y="251047"/>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29</a:t>
            </a:r>
          </a:p>
        </p:txBody>
      </p:sp>
      <p:sp>
        <p:nvSpPr>
          <p:cNvPr id="18" name="TextBox 17">
            <a:extLst>
              <a:ext uri="{FF2B5EF4-FFF2-40B4-BE49-F238E27FC236}">
                <a16:creationId xmlns:a16="http://schemas.microsoft.com/office/drawing/2014/main" id="{E5384386-4924-B799-F49E-F76200C4237E}"/>
              </a:ext>
            </a:extLst>
          </p:cNvPr>
          <p:cNvSpPr txBox="1"/>
          <p:nvPr/>
        </p:nvSpPr>
        <p:spPr>
          <a:xfrm>
            <a:off x="10153644" y="1704243"/>
            <a:ext cx="573366"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2.1</a:t>
            </a:r>
          </a:p>
        </p:txBody>
      </p:sp>
      <p:sp>
        <p:nvSpPr>
          <p:cNvPr id="19" name="TextBox 18">
            <a:extLst>
              <a:ext uri="{FF2B5EF4-FFF2-40B4-BE49-F238E27FC236}">
                <a16:creationId xmlns:a16="http://schemas.microsoft.com/office/drawing/2014/main" id="{6B8F8BD6-F4E7-297A-2C75-7E9F3C0E9AD0}"/>
              </a:ext>
            </a:extLst>
          </p:cNvPr>
          <p:cNvSpPr txBox="1"/>
          <p:nvPr/>
        </p:nvSpPr>
        <p:spPr>
          <a:xfrm>
            <a:off x="801670" y="3132233"/>
            <a:ext cx="57336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-1</a:t>
            </a:r>
          </a:p>
        </p:txBody>
      </p:sp>
      <p:sp>
        <p:nvSpPr>
          <p:cNvPr id="20" name="TextBox 19">
            <a:extLst>
              <a:ext uri="{FF2B5EF4-FFF2-40B4-BE49-F238E27FC236}">
                <a16:creationId xmlns:a16="http://schemas.microsoft.com/office/drawing/2014/main" id="{9568C9F2-A931-B129-0686-1D2F9C836A29}"/>
              </a:ext>
            </a:extLst>
          </p:cNvPr>
          <p:cNvSpPr txBox="1"/>
          <p:nvPr/>
        </p:nvSpPr>
        <p:spPr>
          <a:xfrm>
            <a:off x="2136957" y="3142817"/>
            <a:ext cx="57336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3</a:t>
            </a:r>
          </a:p>
        </p:txBody>
      </p:sp>
      <p:sp>
        <p:nvSpPr>
          <p:cNvPr id="21" name="TextBox 20">
            <a:extLst>
              <a:ext uri="{FF2B5EF4-FFF2-40B4-BE49-F238E27FC236}">
                <a16:creationId xmlns:a16="http://schemas.microsoft.com/office/drawing/2014/main" id="{C24A14E6-7218-EE02-5AA1-E4443CBEE942}"/>
              </a:ext>
            </a:extLst>
          </p:cNvPr>
          <p:cNvSpPr txBox="1"/>
          <p:nvPr/>
        </p:nvSpPr>
        <p:spPr>
          <a:xfrm>
            <a:off x="4788623" y="3120630"/>
            <a:ext cx="57336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11</a:t>
            </a:r>
          </a:p>
        </p:txBody>
      </p:sp>
      <p:sp>
        <p:nvSpPr>
          <p:cNvPr id="22" name="TextBox 21">
            <a:extLst>
              <a:ext uri="{FF2B5EF4-FFF2-40B4-BE49-F238E27FC236}">
                <a16:creationId xmlns:a16="http://schemas.microsoft.com/office/drawing/2014/main" id="{7DBE37B9-B3E5-3106-E84A-57FCD8185FDB}"/>
              </a:ext>
            </a:extLst>
          </p:cNvPr>
          <p:cNvSpPr txBox="1"/>
          <p:nvPr/>
        </p:nvSpPr>
        <p:spPr>
          <a:xfrm>
            <a:off x="10118518" y="3105064"/>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27</a:t>
            </a:r>
          </a:p>
        </p:txBody>
      </p:sp>
      <p:sp>
        <p:nvSpPr>
          <p:cNvPr id="23" name="TextBox 22">
            <a:extLst>
              <a:ext uri="{FF2B5EF4-FFF2-40B4-BE49-F238E27FC236}">
                <a16:creationId xmlns:a16="http://schemas.microsoft.com/office/drawing/2014/main" id="{F36029BF-30E7-702A-C1EF-9BEC2245E501}"/>
              </a:ext>
            </a:extLst>
          </p:cNvPr>
          <p:cNvSpPr txBox="1"/>
          <p:nvPr/>
        </p:nvSpPr>
        <p:spPr>
          <a:xfrm>
            <a:off x="10163284" y="4626399"/>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34</a:t>
            </a:r>
          </a:p>
        </p:txBody>
      </p:sp>
      <p:sp>
        <p:nvSpPr>
          <p:cNvPr id="24" name="TextBox 23">
            <a:extLst>
              <a:ext uri="{FF2B5EF4-FFF2-40B4-BE49-F238E27FC236}">
                <a16:creationId xmlns:a16="http://schemas.microsoft.com/office/drawing/2014/main" id="{9AD8B0D5-EE00-BBD1-CBFB-9C70DE801FE7}"/>
              </a:ext>
            </a:extLst>
          </p:cNvPr>
          <p:cNvSpPr txBox="1"/>
          <p:nvPr/>
        </p:nvSpPr>
        <p:spPr>
          <a:xfrm>
            <a:off x="8762618" y="4626399"/>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28</a:t>
            </a:r>
          </a:p>
        </p:txBody>
      </p:sp>
      <p:sp>
        <p:nvSpPr>
          <p:cNvPr id="25" name="TextBox 24">
            <a:extLst>
              <a:ext uri="{FF2B5EF4-FFF2-40B4-BE49-F238E27FC236}">
                <a16:creationId xmlns:a16="http://schemas.microsoft.com/office/drawing/2014/main" id="{B4757607-7F65-840C-FB51-D56E78396648}"/>
              </a:ext>
            </a:extLst>
          </p:cNvPr>
          <p:cNvSpPr txBox="1"/>
          <p:nvPr/>
        </p:nvSpPr>
        <p:spPr>
          <a:xfrm>
            <a:off x="7501587" y="4626399"/>
            <a:ext cx="64361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GB" sz="2200" dirty="0">
                <a:latin typeface="Arial"/>
                <a:cs typeface="Arial"/>
              </a:rPr>
              <a:t>22</a:t>
            </a:r>
          </a:p>
        </p:txBody>
      </p:sp>
      <p:sp>
        <p:nvSpPr>
          <p:cNvPr id="26" name="TextBox 25">
            <a:extLst>
              <a:ext uri="{FF2B5EF4-FFF2-40B4-BE49-F238E27FC236}">
                <a16:creationId xmlns:a16="http://schemas.microsoft.com/office/drawing/2014/main" id="{DFC210A2-1A94-6C96-A086-B074ECFB3E30}"/>
              </a:ext>
            </a:extLst>
          </p:cNvPr>
          <p:cNvSpPr txBox="1"/>
          <p:nvPr/>
        </p:nvSpPr>
        <p:spPr>
          <a:xfrm>
            <a:off x="241687" y="429995"/>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27" name="TextBox 26">
            <a:extLst>
              <a:ext uri="{FF2B5EF4-FFF2-40B4-BE49-F238E27FC236}">
                <a16:creationId xmlns:a16="http://schemas.microsoft.com/office/drawing/2014/main" id="{A6D8464C-7B71-33FE-E6FE-DA67D26045CF}"/>
              </a:ext>
            </a:extLst>
          </p:cNvPr>
          <p:cNvSpPr txBox="1"/>
          <p:nvPr/>
        </p:nvSpPr>
        <p:spPr>
          <a:xfrm>
            <a:off x="234521" y="1884036"/>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28" name="TextBox 27">
            <a:extLst>
              <a:ext uri="{FF2B5EF4-FFF2-40B4-BE49-F238E27FC236}">
                <a16:creationId xmlns:a16="http://schemas.microsoft.com/office/drawing/2014/main" id="{C7C4E4ED-54C9-1D62-FC61-11451760C5CF}"/>
              </a:ext>
            </a:extLst>
          </p:cNvPr>
          <p:cNvSpPr txBox="1"/>
          <p:nvPr/>
        </p:nvSpPr>
        <p:spPr>
          <a:xfrm>
            <a:off x="234520" y="4825521"/>
            <a:ext cx="436338" cy="430887"/>
          </a:xfrm>
          <a:prstGeom prst="rect">
            <a:avLst/>
          </a:prstGeom>
          <a:noFill/>
        </p:spPr>
        <p:txBody>
          <a:bodyPr wrap="none" rtlCol="0">
            <a:spAutoFit/>
          </a:bodyPr>
          <a:lstStyle/>
          <a:p>
            <a:pPr>
              <a:buNone/>
            </a:pPr>
            <a:r>
              <a:rPr lang="en-GB" sz="2200" dirty="0">
                <a:solidFill>
                  <a:srgbClr val="00628C"/>
                </a:solidFill>
              </a:rPr>
              <a:t>d)</a:t>
            </a:r>
          </a:p>
        </p:txBody>
      </p:sp>
      <p:sp>
        <p:nvSpPr>
          <p:cNvPr id="29" name="TextBox 28">
            <a:extLst>
              <a:ext uri="{FF2B5EF4-FFF2-40B4-BE49-F238E27FC236}">
                <a16:creationId xmlns:a16="http://schemas.microsoft.com/office/drawing/2014/main" id="{4D55A4C7-0CC4-7386-FCA2-7973EA6EB58B}"/>
              </a:ext>
            </a:extLst>
          </p:cNvPr>
          <p:cNvSpPr txBox="1"/>
          <p:nvPr/>
        </p:nvSpPr>
        <p:spPr>
          <a:xfrm>
            <a:off x="258022" y="6233500"/>
            <a:ext cx="436338" cy="430887"/>
          </a:xfrm>
          <a:prstGeom prst="rect">
            <a:avLst/>
          </a:prstGeom>
          <a:noFill/>
        </p:spPr>
        <p:txBody>
          <a:bodyPr wrap="none" rtlCol="0">
            <a:spAutoFit/>
          </a:bodyPr>
          <a:lstStyle/>
          <a:p>
            <a:pPr>
              <a:buNone/>
            </a:pPr>
            <a:r>
              <a:rPr lang="en-GB" sz="2200" dirty="0">
                <a:solidFill>
                  <a:srgbClr val="00628C"/>
                </a:solidFill>
              </a:rPr>
              <a:t>e)</a:t>
            </a:r>
          </a:p>
        </p:txBody>
      </p:sp>
      <p:sp>
        <p:nvSpPr>
          <p:cNvPr id="30" name="TextBox 29">
            <a:extLst>
              <a:ext uri="{FF2B5EF4-FFF2-40B4-BE49-F238E27FC236}">
                <a16:creationId xmlns:a16="http://schemas.microsoft.com/office/drawing/2014/main" id="{30E86AE5-3CC4-515D-0A45-50220D2BEC16}"/>
              </a:ext>
            </a:extLst>
          </p:cNvPr>
          <p:cNvSpPr txBox="1"/>
          <p:nvPr/>
        </p:nvSpPr>
        <p:spPr>
          <a:xfrm>
            <a:off x="223441" y="3348547"/>
            <a:ext cx="436338" cy="430887"/>
          </a:xfrm>
          <a:prstGeom prst="rect">
            <a:avLst/>
          </a:prstGeom>
          <a:noFill/>
        </p:spPr>
        <p:txBody>
          <a:bodyPr wrap="none" rtlCol="0">
            <a:spAutoFit/>
          </a:bodyPr>
          <a:lstStyle/>
          <a:p>
            <a:pPr>
              <a:buNone/>
            </a:pPr>
            <a:r>
              <a:rPr lang="en-GB" sz="2200" dirty="0">
                <a:solidFill>
                  <a:srgbClr val="00628C"/>
                </a:solidFill>
              </a:rPr>
              <a:t>c)</a:t>
            </a:r>
          </a:p>
        </p:txBody>
      </p:sp>
    </p:spTree>
    <p:extLst>
      <p:ext uri="{BB962C8B-B14F-4D97-AF65-F5344CB8AC3E}">
        <p14:creationId xmlns:p14="http://schemas.microsoft.com/office/powerpoint/2010/main" val="219063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CF328275-FF29-0379-0191-DDAF24631714}"/>
                  </a:ext>
                </a:extLst>
              </p:cNvPr>
              <p:cNvGraphicFramePr>
                <a:graphicFrameLocks noGrp="1"/>
              </p:cNvGraphicFramePr>
              <p:nvPr>
                <p:extLst>
                  <p:ext uri="{D42A27DB-BD31-4B8C-83A1-F6EECF244321}">
                    <p14:modId xmlns:p14="http://schemas.microsoft.com/office/powerpoint/2010/main" val="3020243877"/>
                  </p:ext>
                </p:extLst>
              </p:nvPr>
            </p:nvGraphicFramePr>
            <p:xfrm>
              <a:off x="0" y="-1"/>
              <a:ext cx="12192000" cy="6824548"/>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73395411"/>
                        </a:ext>
                      </a:extLst>
                    </a:gridCol>
                    <a:gridCol w="2032000">
                      <a:extLst>
                        <a:ext uri="{9D8B030D-6E8A-4147-A177-3AD203B41FA5}">
                          <a16:colId xmlns:a16="http://schemas.microsoft.com/office/drawing/2014/main" val="3815636408"/>
                        </a:ext>
                      </a:extLst>
                    </a:gridCol>
                    <a:gridCol w="2032000">
                      <a:extLst>
                        <a:ext uri="{9D8B030D-6E8A-4147-A177-3AD203B41FA5}">
                          <a16:colId xmlns:a16="http://schemas.microsoft.com/office/drawing/2014/main" val="2964571287"/>
                        </a:ext>
                      </a:extLst>
                    </a:gridCol>
                    <a:gridCol w="2032000">
                      <a:extLst>
                        <a:ext uri="{9D8B030D-6E8A-4147-A177-3AD203B41FA5}">
                          <a16:colId xmlns:a16="http://schemas.microsoft.com/office/drawing/2014/main" val="2274803481"/>
                        </a:ext>
                      </a:extLst>
                    </a:gridCol>
                    <a:gridCol w="2032000">
                      <a:extLst>
                        <a:ext uri="{9D8B030D-6E8A-4147-A177-3AD203B41FA5}">
                          <a16:colId xmlns:a16="http://schemas.microsoft.com/office/drawing/2014/main" val="4002785863"/>
                        </a:ext>
                      </a:extLst>
                    </a:gridCol>
                    <a:gridCol w="2032000">
                      <a:extLst>
                        <a:ext uri="{9D8B030D-6E8A-4147-A177-3AD203B41FA5}">
                          <a16:colId xmlns:a16="http://schemas.microsoft.com/office/drawing/2014/main" val="2102544065"/>
                        </a:ext>
                      </a:extLst>
                    </a:gridCol>
                  </a:tblGrid>
                  <a:tr h="1706137">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3</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5</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2</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4</m:t>
                                    </m:r>
                                  </m:den>
                                </m:f>
                              </m:oMath>
                            </m:oMathPara>
                          </a14:m>
                          <a:endParaRPr lang="en-GB" sz="4400" dirty="0">
                            <a:solidFill>
                              <a:srgbClr val="585858"/>
                            </a:solidFill>
                          </a:endParaRPr>
                        </a:p>
                      </a:txBody>
                      <a:tcPr anchor="ctr"/>
                    </a:tc>
                    <a:extLst>
                      <a:ext uri="{0D108BD9-81ED-4DB2-BD59-A6C34878D82A}">
                        <a16:rowId xmlns:a16="http://schemas.microsoft.com/office/drawing/2014/main" val="3310350363"/>
                      </a:ext>
                    </a:extLst>
                  </a:tr>
                  <a:tr h="1706137">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3</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5</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2</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4</m:t>
                                    </m:r>
                                  </m:den>
                                </m:f>
                              </m:oMath>
                            </m:oMathPara>
                          </a14:m>
                          <a:endParaRPr lang="en-GB" sz="4400" dirty="0">
                            <a:solidFill>
                              <a:srgbClr val="585858"/>
                            </a:solidFill>
                          </a:endParaRPr>
                        </a:p>
                      </a:txBody>
                      <a:tcPr anchor="ctr"/>
                    </a:tc>
                    <a:extLst>
                      <a:ext uri="{0D108BD9-81ED-4DB2-BD59-A6C34878D82A}">
                        <a16:rowId xmlns:a16="http://schemas.microsoft.com/office/drawing/2014/main" val="4180897128"/>
                      </a:ext>
                    </a:extLst>
                  </a:tr>
                  <a:tr h="1706137">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3</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5</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2</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4400" dirty="0">
                            <a:solidFill>
                              <a:srgbClr val="585858"/>
                            </a:solidFill>
                          </a:endParaRPr>
                        </a:p>
                      </a:txBody>
                      <a:tcPr anchor="ctr"/>
                    </a:tc>
                    <a:extLst>
                      <a:ext uri="{0D108BD9-81ED-4DB2-BD59-A6C34878D82A}">
                        <a16:rowId xmlns:a16="http://schemas.microsoft.com/office/drawing/2014/main" val="2460365862"/>
                      </a:ext>
                    </a:extLst>
                  </a:tr>
                  <a:tr h="1706137">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3</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5</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4400" b="0" i="1" smtClean="0">
                                    <a:solidFill>
                                      <a:srgbClr val="585858"/>
                                    </a:solidFill>
                                    <a:latin typeface="Cambria Math" panose="02040503050406030204" pitchFamily="18" charset="0"/>
                                  </a:rPr>
                                  <m:t>2</m:t>
                                </m:r>
                                <m:f>
                                  <m:fPr>
                                    <m:ctrlPr>
                                      <a:rPr lang="en-GB" sz="4400" i="1" smtClean="0">
                                        <a:solidFill>
                                          <a:srgbClr val="585858"/>
                                        </a:solidFill>
                                        <a:latin typeface="Cambria Math" panose="02040503050406030204" pitchFamily="18" charset="0"/>
                                      </a:rPr>
                                    </m:ctrlPr>
                                  </m:fPr>
                                  <m:num>
                                    <m:r>
                                      <a:rPr lang="en-GB" sz="4400" b="0" i="1" smtClean="0">
                                        <a:solidFill>
                                          <a:srgbClr val="585858"/>
                                        </a:solidFill>
                                        <a:latin typeface="Cambria Math" panose="02040503050406030204" pitchFamily="18" charset="0"/>
                                      </a:rPr>
                                      <m:t>1</m:t>
                                    </m:r>
                                  </m:num>
                                  <m:den>
                                    <m:r>
                                      <a:rPr lang="en-GB" sz="4400" b="0" i="1" smtClean="0">
                                        <a:solidFill>
                                          <a:srgbClr val="585858"/>
                                        </a:solidFill>
                                        <a:latin typeface="Cambria Math" panose="02040503050406030204" pitchFamily="18" charset="0"/>
                                      </a:rPr>
                                      <m:t>4</m:t>
                                    </m:r>
                                  </m:den>
                                </m:f>
                              </m:oMath>
                            </m:oMathPara>
                          </a14:m>
                          <a:endParaRPr lang="en-GB" sz="4400" dirty="0"/>
                        </a:p>
                      </a:txBody>
                      <a:tcPr anchor="ctr"/>
                    </a:tc>
                    <a:tc>
                      <a:txBody>
                        <a:bodyPr/>
                        <a:lstStyle/>
                        <a:p>
                          <a:endParaRPr lang="en-GB" sz="4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4400" dirty="0">
                            <a:solidFill>
                              <a:srgbClr val="585858"/>
                            </a:solidFill>
                          </a:endParaRPr>
                        </a:p>
                      </a:txBody>
                      <a:tcPr anchor="ctr"/>
                    </a:tc>
                    <a:extLst>
                      <a:ext uri="{0D108BD9-81ED-4DB2-BD59-A6C34878D82A}">
                        <a16:rowId xmlns:a16="http://schemas.microsoft.com/office/drawing/2014/main" val="284916615"/>
                      </a:ext>
                    </a:extLst>
                  </a:tr>
                </a:tbl>
              </a:graphicData>
            </a:graphic>
          </p:graphicFrame>
        </mc:Choice>
        <mc:Fallback xmlns="">
          <p:graphicFrame>
            <p:nvGraphicFramePr>
              <p:cNvPr id="8" name="Table 8">
                <a:extLst>
                  <a:ext uri="{FF2B5EF4-FFF2-40B4-BE49-F238E27FC236}">
                    <a16:creationId xmlns:a16="http://schemas.microsoft.com/office/drawing/2014/main" id="{CF328275-FF29-0379-0191-DDAF24631714}"/>
                  </a:ext>
                </a:extLst>
              </p:cNvPr>
              <p:cNvGraphicFramePr>
                <a:graphicFrameLocks noGrp="1"/>
              </p:cNvGraphicFramePr>
              <p:nvPr>
                <p:extLst>
                  <p:ext uri="{D42A27DB-BD31-4B8C-83A1-F6EECF244321}">
                    <p14:modId xmlns:p14="http://schemas.microsoft.com/office/powerpoint/2010/main" val="3020243877"/>
                  </p:ext>
                </p:extLst>
              </p:nvPr>
            </p:nvGraphicFramePr>
            <p:xfrm>
              <a:off x="0" y="-1"/>
              <a:ext cx="12192000" cy="6824548"/>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73395411"/>
                        </a:ext>
                      </a:extLst>
                    </a:gridCol>
                    <a:gridCol w="2032000">
                      <a:extLst>
                        <a:ext uri="{9D8B030D-6E8A-4147-A177-3AD203B41FA5}">
                          <a16:colId xmlns:a16="http://schemas.microsoft.com/office/drawing/2014/main" val="3815636408"/>
                        </a:ext>
                      </a:extLst>
                    </a:gridCol>
                    <a:gridCol w="2032000">
                      <a:extLst>
                        <a:ext uri="{9D8B030D-6E8A-4147-A177-3AD203B41FA5}">
                          <a16:colId xmlns:a16="http://schemas.microsoft.com/office/drawing/2014/main" val="2964571287"/>
                        </a:ext>
                      </a:extLst>
                    </a:gridCol>
                    <a:gridCol w="2032000">
                      <a:extLst>
                        <a:ext uri="{9D8B030D-6E8A-4147-A177-3AD203B41FA5}">
                          <a16:colId xmlns:a16="http://schemas.microsoft.com/office/drawing/2014/main" val="2274803481"/>
                        </a:ext>
                      </a:extLst>
                    </a:gridCol>
                    <a:gridCol w="2032000">
                      <a:extLst>
                        <a:ext uri="{9D8B030D-6E8A-4147-A177-3AD203B41FA5}">
                          <a16:colId xmlns:a16="http://schemas.microsoft.com/office/drawing/2014/main" val="4002785863"/>
                        </a:ext>
                      </a:extLst>
                    </a:gridCol>
                    <a:gridCol w="2032000">
                      <a:extLst>
                        <a:ext uri="{9D8B030D-6E8A-4147-A177-3AD203B41FA5}">
                          <a16:colId xmlns:a16="http://schemas.microsoft.com/office/drawing/2014/main" val="2102544065"/>
                        </a:ext>
                      </a:extLst>
                    </a:gridCol>
                  </a:tblGrid>
                  <a:tr h="1706137">
                    <a:tc>
                      <a:txBody>
                        <a:bodyPr/>
                        <a:lstStyle/>
                        <a:p>
                          <a:endParaRPr lang="en-US"/>
                        </a:p>
                      </a:txBody>
                      <a:tcPr anchor="ctr">
                        <a:blipFill>
                          <a:blip r:embed="rId3"/>
                          <a:stretch>
                            <a:fillRect l="-601" t="-357" r="-501502" b="-301071"/>
                          </a:stretch>
                        </a:blipFill>
                      </a:tcPr>
                    </a:tc>
                    <a:tc>
                      <a:txBody>
                        <a:bodyPr/>
                        <a:lstStyle/>
                        <a:p>
                          <a:endParaRPr lang="en-US"/>
                        </a:p>
                      </a:txBody>
                      <a:tcPr anchor="ctr">
                        <a:blipFill>
                          <a:blip r:embed="rId3"/>
                          <a:stretch>
                            <a:fillRect l="-100299" t="-357" r="-400000" b="-301071"/>
                          </a:stretch>
                        </a:blipFill>
                      </a:tcPr>
                    </a:tc>
                    <a:tc>
                      <a:txBody>
                        <a:bodyPr/>
                        <a:lstStyle/>
                        <a:p>
                          <a:endParaRPr lang="en-GB" sz="4400"/>
                        </a:p>
                      </a:txBody>
                      <a:tcPr anchor="ctr"/>
                    </a:tc>
                    <a:tc>
                      <a:txBody>
                        <a:bodyPr/>
                        <a:lstStyle/>
                        <a:p>
                          <a:endParaRPr lang="en-US"/>
                        </a:p>
                      </a:txBody>
                      <a:tcPr anchor="ctr">
                        <a:blipFill>
                          <a:blip r:embed="rId3"/>
                          <a:stretch>
                            <a:fillRect l="-300901" t="-357" r="-201201" b="-301071"/>
                          </a:stretch>
                        </a:blipFill>
                      </a:tcPr>
                    </a:tc>
                    <a:tc>
                      <a:txBody>
                        <a:bodyPr/>
                        <a:lstStyle/>
                        <a:p>
                          <a:endParaRPr lang="en-GB" sz="4400"/>
                        </a:p>
                      </a:txBody>
                      <a:tcPr anchor="ctr"/>
                    </a:tc>
                    <a:tc>
                      <a:txBody>
                        <a:bodyPr/>
                        <a:lstStyle/>
                        <a:p>
                          <a:endParaRPr lang="en-US"/>
                        </a:p>
                      </a:txBody>
                      <a:tcPr anchor="ctr">
                        <a:blipFill>
                          <a:blip r:embed="rId3"/>
                          <a:stretch>
                            <a:fillRect l="-501201" t="-357" r="-901" b="-301071"/>
                          </a:stretch>
                        </a:blipFill>
                      </a:tcPr>
                    </a:tc>
                    <a:extLst>
                      <a:ext uri="{0D108BD9-81ED-4DB2-BD59-A6C34878D82A}">
                        <a16:rowId xmlns:a16="http://schemas.microsoft.com/office/drawing/2014/main" val="3310350363"/>
                      </a:ext>
                    </a:extLst>
                  </a:tr>
                  <a:tr h="1706137">
                    <a:tc>
                      <a:txBody>
                        <a:bodyPr/>
                        <a:lstStyle/>
                        <a:p>
                          <a:endParaRPr lang="en-US"/>
                        </a:p>
                      </a:txBody>
                      <a:tcPr anchor="ctr">
                        <a:blipFill>
                          <a:blip r:embed="rId3"/>
                          <a:stretch>
                            <a:fillRect l="-601" t="-100000" r="-501502" b="-200000"/>
                          </a:stretch>
                        </a:blipFill>
                      </a:tcPr>
                    </a:tc>
                    <a:tc>
                      <a:txBody>
                        <a:bodyPr/>
                        <a:lstStyle/>
                        <a:p>
                          <a:endParaRPr lang="en-US"/>
                        </a:p>
                      </a:txBody>
                      <a:tcPr anchor="ctr">
                        <a:blipFill>
                          <a:blip r:embed="rId3"/>
                          <a:stretch>
                            <a:fillRect l="-100299" t="-100000" r="-400000" b="-200000"/>
                          </a:stretch>
                        </a:blipFill>
                      </a:tcPr>
                    </a:tc>
                    <a:tc>
                      <a:txBody>
                        <a:bodyPr/>
                        <a:lstStyle/>
                        <a:p>
                          <a:endParaRPr lang="en-GB" sz="4400"/>
                        </a:p>
                      </a:txBody>
                      <a:tcPr anchor="ctr"/>
                    </a:tc>
                    <a:tc>
                      <a:txBody>
                        <a:bodyPr/>
                        <a:lstStyle/>
                        <a:p>
                          <a:endParaRPr lang="en-US"/>
                        </a:p>
                      </a:txBody>
                      <a:tcPr anchor="ctr">
                        <a:blipFill>
                          <a:blip r:embed="rId3"/>
                          <a:stretch>
                            <a:fillRect l="-300901" t="-100000" r="-201201" b="-200000"/>
                          </a:stretch>
                        </a:blipFill>
                      </a:tcPr>
                    </a:tc>
                    <a:tc>
                      <a:txBody>
                        <a:bodyPr/>
                        <a:lstStyle/>
                        <a:p>
                          <a:endParaRPr lang="en-GB" sz="4400"/>
                        </a:p>
                      </a:txBody>
                      <a:tcPr anchor="ctr"/>
                    </a:tc>
                    <a:tc>
                      <a:txBody>
                        <a:bodyPr/>
                        <a:lstStyle/>
                        <a:p>
                          <a:endParaRPr lang="en-US"/>
                        </a:p>
                      </a:txBody>
                      <a:tcPr anchor="ctr">
                        <a:blipFill>
                          <a:blip r:embed="rId3"/>
                          <a:stretch>
                            <a:fillRect l="-501201" t="-100000" r="-901" b="-200000"/>
                          </a:stretch>
                        </a:blipFill>
                      </a:tcPr>
                    </a:tc>
                    <a:extLst>
                      <a:ext uri="{0D108BD9-81ED-4DB2-BD59-A6C34878D82A}">
                        <a16:rowId xmlns:a16="http://schemas.microsoft.com/office/drawing/2014/main" val="4180897128"/>
                      </a:ext>
                    </a:extLst>
                  </a:tr>
                  <a:tr h="1706137">
                    <a:tc>
                      <a:txBody>
                        <a:bodyPr/>
                        <a:lstStyle/>
                        <a:p>
                          <a:endParaRPr lang="en-US"/>
                        </a:p>
                      </a:txBody>
                      <a:tcPr anchor="ctr">
                        <a:blipFill>
                          <a:blip r:embed="rId3"/>
                          <a:stretch>
                            <a:fillRect l="-601" t="-200714" r="-501502" b="-100714"/>
                          </a:stretch>
                        </a:blipFill>
                      </a:tcPr>
                    </a:tc>
                    <a:tc>
                      <a:txBody>
                        <a:bodyPr/>
                        <a:lstStyle/>
                        <a:p>
                          <a:endParaRPr lang="en-US"/>
                        </a:p>
                      </a:txBody>
                      <a:tcPr anchor="ctr">
                        <a:blipFill>
                          <a:blip r:embed="rId3"/>
                          <a:stretch>
                            <a:fillRect l="-100299" t="-200714" r="-400000" b="-100714"/>
                          </a:stretch>
                        </a:blipFill>
                      </a:tcPr>
                    </a:tc>
                    <a:tc>
                      <a:txBody>
                        <a:bodyPr/>
                        <a:lstStyle/>
                        <a:p>
                          <a:endParaRPr lang="en-GB" sz="4400"/>
                        </a:p>
                      </a:txBody>
                      <a:tcPr anchor="ctr"/>
                    </a:tc>
                    <a:tc>
                      <a:txBody>
                        <a:bodyPr/>
                        <a:lstStyle/>
                        <a:p>
                          <a:endParaRPr lang="en-US"/>
                        </a:p>
                      </a:txBody>
                      <a:tcPr anchor="ctr">
                        <a:blipFill>
                          <a:blip r:embed="rId3"/>
                          <a:stretch>
                            <a:fillRect l="-300901" t="-200714" r="-201201" b="-100714"/>
                          </a:stretch>
                        </a:blipFill>
                      </a:tcPr>
                    </a:tc>
                    <a:tc>
                      <a:txBody>
                        <a:bodyPr/>
                        <a:lstStyle/>
                        <a:p>
                          <a:endParaRPr lang="en-GB" sz="4400"/>
                        </a:p>
                      </a:txBody>
                      <a:tcPr anchor="ctr"/>
                    </a:tc>
                    <a:tc>
                      <a:txBody>
                        <a:bodyPr/>
                        <a:lstStyle/>
                        <a:p>
                          <a:endParaRPr lang="en-US"/>
                        </a:p>
                      </a:txBody>
                      <a:tcPr anchor="ctr">
                        <a:blipFill>
                          <a:blip r:embed="rId3"/>
                          <a:stretch>
                            <a:fillRect l="-501201" t="-200714" r="-901" b="-100714"/>
                          </a:stretch>
                        </a:blipFill>
                      </a:tcPr>
                    </a:tc>
                    <a:extLst>
                      <a:ext uri="{0D108BD9-81ED-4DB2-BD59-A6C34878D82A}">
                        <a16:rowId xmlns:a16="http://schemas.microsoft.com/office/drawing/2014/main" val="2460365862"/>
                      </a:ext>
                    </a:extLst>
                  </a:tr>
                  <a:tr h="1706137">
                    <a:tc>
                      <a:txBody>
                        <a:bodyPr/>
                        <a:lstStyle/>
                        <a:p>
                          <a:endParaRPr lang="en-US"/>
                        </a:p>
                      </a:txBody>
                      <a:tcPr anchor="ctr">
                        <a:blipFill>
                          <a:blip r:embed="rId3"/>
                          <a:stretch>
                            <a:fillRect l="-601" t="-300714" r="-501502" b="-714"/>
                          </a:stretch>
                        </a:blipFill>
                      </a:tcPr>
                    </a:tc>
                    <a:tc>
                      <a:txBody>
                        <a:bodyPr/>
                        <a:lstStyle/>
                        <a:p>
                          <a:endParaRPr lang="en-US"/>
                        </a:p>
                      </a:txBody>
                      <a:tcPr anchor="ctr">
                        <a:blipFill>
                          <a:blip r:embed="rId3"/>
                          <a:stretch>
                            <a:fillRect l="-100299" t="-300714" r="-400000" b="-714"/>
                          </a:stretch>
                        </a:blipFill>
                      </a:tcPr>
                    </a:tc>
                    <a:tc>
                      <a:txBody>
                        <a:bodyPr/>
                        <a:lstStyle/>
                        <a:p>
                          <a:endParaRPr lang="en-GB" sz="4400"/>
                        </a:p>
                      </a:txBody>
                      <a:tcPr anchor="ctr"/>
                    </a:tc>
                    <a:tc>
                      <a:txBody>
                        <a:bodyPr/>
                        <a:lstStyle/>
                        <a:p>
                          <a:endParaRPr lang="en-US"/>
                        </a:p>
                      </a:txBody>
                      <a:tcPr anchor="ctr">
                        <a:blipFill>
                          <a:blip r:embed="rId3"/>
                          <a:stretch>
                            <a:fillRect l="-300901" t="-300714" r="-201201" b="-714"/>
                          </a:stretch>
                        </a:blipFill>
                      </a:tcPr>
                    </a:tc>
                    <a:tc>
                      <a:txBody>
                        <a:bodyPr/>
                        <a:lstStyle/>
                        <a:p>
                          <a:endParaRPr lang="en-GB" sz="4400"/>
                        </a:p>
                      </a:txBody>
                      <a:tcPr anchor="ctr"/>
                    </a:tc>
                    <a:tc>
                      <a:txBody>
                        <a:bodyPr/>
                        <a:lstStyle/>
                        <a:p>
                          <a:endParaRPr lang="en-US"/>
                        </a:p>
                      </a:txBody>
                      <a:tcPr anchor="ctr">
                        <a:blipFill>
                          <a:blip r:embed="rId3"/>
                          <a:stretch>
                            <a:fillRect l="-501201" t="-300714" r="-901" b="-714"/>
                          </a:stretch>
                        </a:blipFill>
                      </a:tcPr>
                    </a:tc>
                    <a:extLst>
                      <a:ext uri="{0D108BD9-81ED-4DB2-BD59-A6C34878D82A}">
                        <a16:rowId xmlns:a16="http://schemas.microsoft.com/office/drawing/2014/main" val="284916615"/>
                      </a:ext>
                    </a:extLst>
                  </a:tr>
                </a:tbl>
              </a:graphicData>
            </a:graphic>
          </p:graphicFrame>
        </mc:Fallback>
      </mc:AlternateContent>
    </p:spTree>
    <p:extLst>
      <p:ext uri="{BB962C8B-B14F-4D97-AF65-F5344CB8AC3E}">
        <p14:creationId xmlns:p14="http://schemas.microsoft.com/office/powerpoint/2010/main" val="111477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175932"/>
            <a:ext cx="9505831" cy="584775"/>
          </a:xfrm>
          <a:prstGeom prst="rect">
            <a:avLst/>
          </a:prstGeom>
          <a:noFill/>
        </p:spPr>
        <p:txBody>
          <a:bodyPr wrap="square" rtlCol="0">
            <a:spAutoFit/>
          </a:bodyPr>
          <a:lstStyle/>
          <a:p>
            <a:pPr>
              <a:buNone/>
            </a:pPr>
            <a:r>
              <a:rPr lang="en-GB" sz="3200" b="1" dirty="0"/>
              <a:t>The structure of patterns and sequences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618115283"/>
                  </p:ext>
                </p:extLst>
              </p:nvPr>
            </p:nvGraphicFramePr>
            <p:xfrm>
              <a:off x="527984" y="965049"/>
              <a:ext cx="11426013" cy="4684061"/>
            </p:xfrm>
            <a:graphic>
              <a:graphicData uri="http://schemas.openxmlformats.org/drawingml/2006/table">
                <a:tbl>
                  <a:tblPr firstRow="1" bandRow="1">
                    <a:tableStyleId>{5940675A-B579-460E-94D1-54222C63F5DA}</a:tableStyleId>
                  </a:tblPr>
                  <a:tblGrid>
                    <a:gridCol w="7362569">
                      <a:extLst>
                        <a:ext uri="{9D8B030D-6E8A-4147-A177-3AD203B41FA5}">
                          <a16:colId xmlns:a16="http://schemas.microsoft.com/office/drawing/2014/main" val="4178532543"/>
                        </a:ext>
                      </a:extLst>
                    </a:gridCol>
                    <a:gridCol w="4063444">
                      <a:extLst>
                        <a:ext uri="{9D8B030D-6E8A-4147-A177-3AD203B41FA5}">
                          <a16:colId xmlns:a16="http://schemas.microsoft.com/office/drawing/2014/main" val="864547500"/>
                        </a:ext>
                      </a:extLst>
                    </a:gridCol>
                  </a:tblGrid>
                  <a:tr h="46093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non-statutory guidance: recognise and describe linear number sequences </a:t>
                          </a:r>
                          <a:r>
                            <a:rPr lang="en-GB" sz="1600" dirty="0"/>
                            <a:t>(for example, 3, 3</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box>
                            </m:oMath>
                          </a14:m>
                          <a:r>
                            <a:rPr lang="en-GB" sz="1600" dirty="0"/>
                            <a:t>, 4, 4</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box>
                              <m:r>
                                <a:rPr lang="en-GB" sz="1600" b="0" i="1" smtClean="0">
                                  <a:latin typeface="Cambria Math" panose="02040503050406030204" pitchFamily="18" charset="0"/>
                                </a:rPr>
                                <m:t> </m:t>
                              </m:r>
                            </m:oMath>
                          </a14:m>
                          <a:r>
                            <a:rPr lang="en-GB" sz="1600" dirty="0"/>
                            <a:t>...)</a:t>
                          </a:r>
                          <a:r>
                            <a:rPr lang="en-GB" sz="1600" i="0" dirty="0"/>
                            <a:t>, including those involving fractions and decimals, and find the term-to-term rule in words (for example, add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box>
                            </m:oMath>
                          </a14:m>
                          <a:r>
                            <a:rPr lang="en-GB" sz="1600" i="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generate and describe linear number sequences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6AS/MD–1: Understand that 2 numbers can be related additively or multiplicatively and quantify additive and multiplicative relationships (multiplication by a whole number) </a:t>
                          </a:r>
                          <a:r>
                            <a:rPr lang="en-GB" sz="1600" dirty="0"/>
                            <a:t>(pp298–301*); </a:t>
                          </a:r>
                          <a:endParaRPr lang="en-GB" sz="1600" i="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hlinkClick r:id="rId4"/>
                            </a:rPr>
                            <a:t>Primary Mastery Professional Development</a:t>
                          </a:r>
                          <a:r>
                            <a:rPr lang="en-GB" sz="1600" b="0" i="0" dirty="0"/>
                            <a:t>, Spine 1 Number, Addition and Subtraction, Year 5 </a:t>
                          </a:r>
                          <a:r>
                            <a:rPr lang="en-GB" sz="1600" b="0" i="0" kern="1200" dirty="0">
                              <a:solidFill>
                                <a:schemeClr val="tx1"/>
                              </a:solidFill>
                              <a:effectLst/>
                              <a:latin typeface="+mn-lt"/>
                              <a:ea typeface="+mn-ea"/>
                              <a:cs typeface="+mn-cs"/>
                              <a:hlinkClick r:id="rId5"/>
                            </a:rPr>
                            <a:t>Segment 1.27 Negative numbers: counting, comparing and calculating</a:t>
                          </a:r>
                          <a:r>
                            <a:rPr lang="en-GB" sz="1600" b="0" i="0" kern="1200" dirty="0">
                              <a:solidFill>
                                <a:schemeClr val="tx1"/>
                              </a:solidFill>
                              <a:effectLst/>
                              <a:latin typeface="+mn-lt"/>
                              <a:ea typeface="+mn-ea"/>
                              <a:cs typeface="+mn-cs"/>
                            </a:rPr>
                            <a:t> (examples for Teaching Point 4 include number sequences)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 Page numbers reference the complete Years 1–6 document</a:t>
                          </a:r>
                          <a:endParaRPr lang="en-GB" sz="1200" i="1" kern="1200" dirty="0">
                            <a:solidFill>
                              <a:schemeClr val="tx1"/>
                            </a:solidFill>
                            <a:latin typeface="+mn-lt"/>
                            <a:ea typeface="+mn-ea"/>
                            <a:cs typeface="+mn-cs"/>
                          </a:endParaRPr>
                        </a:p>
                      </a:txBody>
                      <a:tcPr/>
                    </a:tc>
                    <a:tc>
                      <a:txBody>
                        <a:bodyPr/>
                        <a:lstStyle/>
                        <a:p>
                          <a:pPr marL="285750" indent="-285750">
                            <a:buFont typeface="Arial" panose="020B0604020202020204" pitchFamily="34" charset="0"/>
                            <a:buChar char="•"/>
                          </a:pPr>
                          <a:r>
                            <a:rPr lang="en-GB" sz="1600" dirty="0">
                              <a:latin typeface="+mn-lt"/>
                            </a:rPr>
                            <a:t>Build on their experience of sequences in Key Stage 1 and Key Stage 2 to explore </a:t>
                          </a:r>
                          <a:r>
                            <a:rPr lang="en-GB" sz="1600" kern="1200" dirty="0">
                              <a:solidFill>
                                <a:schemeClr val="tx1"/>
                              </a:solidFill>
                              <a:effectLst/>
                              <a:latin typeface="+mn-lt"/>
                              <a:ea typeface="+mn-ea"/>
                              <a:cs typeface="+mn-cs"/>
                            </a:rPr>
                            <a:t>non-numerical (shape) and numerical sequences (primarily using linear number sequences, but also naturally occurring patterns in mathematics such as square numbers). This includes noticing patterns, describing patterns in words and finding the next term in the sequence from the previous term. </a:t>
                          </a:r>
                        </a:p>
                        <a:p>
                          <a:pPr marL="285750" indent="-285750">
                            <a:buFont typeface="Arial" panose="020B0604020202020204" pitchFamily="34" charset="0"/>
                            <a:buChar char="•"/>
                          </a:pPr>
                          <a:r>
                            <a:rPr lang="en-GB" sz="1600" dirty="0">
                              <a:latin typeface="+mn-lt"/>
                            </a:rPr>
                            <a:t>Consolidate</a:t>
                          </a:r>
                          <a:r>
                            <a:rPr lang="en-GB" sz="1600" kern="1200" dirty="0">
                              <a:solidFill>
                                <a:schemeClr val="tx1"/>
                              </a:solidFill>
                              <a:effectLst/>
                              <a:latin typeface="+mn-lt"/>
                              <a:ea typeface="+mn-ea"/>
                              <a:cs typeface="+mn-cs"/>
                            </a:rPr>
                            <a:t>, secure and deepen their understanding of linear sequences and how to find and use term-to-term rules to generate the next term.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618115283"/>
                  </p:ext>
                </p:extLst>
              </p:nvPr>
            </p:nvGraphicFramePr>
            <p:xfrm>
              <a:off x="527984" y="965049"/>
              <a:ext cx="11426013" cy="4684061"/>
            </p:xfrm>
            <a:graphic>
              <a:graphicData uri="http://schemas.openxmlformats.org/drawingml/2006/table">
                <a:tbl>
                  <a:tblPr firstRow="1" bandRow="1">
                    <a:tableStyleId>{5940675A-B579-460E-94D1-54222C63F5DA}</a:tableStyleId>
                  </a:tblPr>
                  <a:tblGrid>
                    <a:gridCol w="7362569">
                      <a:extLst>
                        <a:ext uri="{9D8B030D-6E8A-4147-A177-3AD203B41FA5}">
                          <a16:colId xmlns:a16="http://schemas.microsoft.com/office/drawing/2014/main" val="4178532543"/>
                        </a:ext>
                      </a:extLst>
                    </a:gridCol>
                    <a:gridCol w="4063444">
                      <a:extLst>
                        <a:ext uri="{9D8B030D-6E8A-4147-A177-3AD203B41FA5}">
                          <a16:colId xmlns:a16="http://schemas.microsoft.com/office/drawing/2014/main" val="864547500"/>
                        </a:ext>
                      </a:extLst>
                    </a:gridCol>
                  </a:tblGrid>
                  <a:tr h="46093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4223131">
                    <a:tc>
                      <a:txBody>
                        <a:bodyPr/>
                        <a:lstStyle/>
                        <a:p>
                          <a:endParaRPr lang="en-US"/>
                        </a:p>
                      </a:txBody>
                      <a:tcPr>
                        <a:blipFill>
                          <a:blip r:embed="rId6"/>
                          <a:stretch>
                            <a:fillRect l="-83" t="-11688" r="-55464" b="-1010"/>
                          </a:stretch>
                        </a:blipFill>
                      </a:tcPr>
                    </a:tc>
                    <a:tc>
                      <a:txBody>
                        <a:bodyPr/>
                        <a:lstStyle/>
                        <a:p>
                          <a:pPr marL="285750" indent="-285750">
                            <a:buFont typeface="Arial" panose="020B0604020202020204" pitchFamily="34" charset="0"/>
                            <a:buChar char="•"/>
                          </a:pPr>
                          <a:r>
                            <a:rPr lang="en-GB" sz="1600" dirty="0">
                              <a:latin typeface="+mn-lt"/>
                            </a:rPr>
                            <a:t>Build on their experience of sequences in Key Stage 1 and Key Stage 2 to explore </a:t>
                          </a:r>
                          <a:r>
                            <a:rPr lang="en-GB" sz="1600" kern="1200" dirty="0">
                              <a:solidFill>
                                <a:schemeClr val="tx1"/>
                              </a:solidFill>
                              <a:effectLst/>
                              <a:latin typeface="+mn-lt"/>
                              <a:ea typeface="+mn-ea"/>
                              <a:cs typeface="+mn-cs"/>
                            </a:rPr>
                            <a:t>non-numerical (shape) and numerical sequences (primarily using linear number sequences, but also naturally occurring patterns in mathematics such as square numbers). This includes noticing patterns, describing patterns in words and finding the next term in the sequence from the previous term. </a:t>
                          </a:r>
                        </a:p>
                        <a:p>
                          <a:pPr marL="285750" indent="-285750">
                            <a:buFont typeface="Arial" panose="020B0604020202020204" pitchFamily="34" charset="0"/>
                            <a:buChar char="•"/>
                          </a:pPr>
                          <a:r>
                            <a:rPr lang="en-GB" sz="1600" dirty="0">
                              <a:latin typeface="+mn-lt"/>
                            </a:rPr>
                            <a:t>Consolidate</a:t>
                          </a:r>
                          <a:r>
                            <a:rPr lang="en-GB" sz="1600" kern="1200" dirty="0">
                              <a:solidFill>
                                <a:schemeClr val="tx1"/>
                              </a:solidFill>
                              <a:effectLst/>
                              <a:latin typeface="+mn-lt"/>
                              <a:ea typeface="+mn-ea"/>
                              <a:cs typeface="+mn-cs"/>
                            </a:rPr>
                            <a:t>, secure and deepen their understanding of linear sequences and how to find and use term-to-term rules to generate the next term.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147416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3BEA819D-50AB-5951-0DA2-36D4D29431BE}"/>
              </a:ext>
            </a:extLst>
          </p:cNvPr>
          <p:cNvSpPr>
            <a:spLocks noGrp="1"/>
          </p:cNvSpPr>
          <p:nvPr>
            <p:ph type="body" sz="quarter" idx="11"/>
          </p:nvPr>
        </p:nvSpPr>
        <p:spPr/>
        <p:txBody>
          <a:bodyPr/>
          <a:lstStyle/>
          <a:p>
            <a:r>
              <a:rPr lang="en-US" sz="2400" dirty="0">
                <a:latin typeface="Arial" panose="020B0604020202020204" pitchFamily="34" charset="0"/>
                <a:cs typeface="Arial" panose="020B0604020202020204" pitchFamily="34" charset="0"/>
              </a:rPr>
              <a:t>Checkpoint 1: Adders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69103" y="581406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D67F91D-8C76-F343-865F-D1D0112BC2D0}"/>
              </a:ext>
            </a:extLst>
          </p:cNvPr>
          <p:cNvSpPr txBox="1"/>
          <p:nvPr/>
        </p:nvSpPr>
        <p:spPr>
          <a:xfrm>
            <a:off x="282283" y="2445580"/>
            <a:ext cx="1079142" cy="430887"/>
          </a:xfrm>
          <a:prstGeom prst="rect">
            <a:avLst/>
          </a:prstGeom>
          <a:noFill/>
        </p:spPr>
        <p:txBody>
          <a:bodyPr wrap="none" rtlCol="0">
            <a:spAutoFit/>
          </a:bodyPr>
          <a:lstStyle/>
          <a:p>
            <a:pPr>
              <a:buNone/>
            </a:pPr>
            <a:r>
              <a:rPr lang="en-US" sz="2200" dirty="0">
                <a:solidFill>
                  <a:srgbClr val="00628C"/>
                </a:solidFill>
              </a:rPr>
              <a:t>Ahmed</a:t>
            </a:r>
          </a:p>
        </p:txBody>
      </p:sp>
      <p:sp>
        <p:nvSpPr>
          <p:cNvPr id="13" name="TextBox 12">
            <a:extLst>
              <a:ext uri="{FF2B5EF4-FFF2-40B4-BE49-F238E27FC236}">
                <a16:creationId xmlns:a16="http://schemas.microsoft.com/office/drawing/2014/main" id="{42783002-DEBF-174D-A2F9-11619EEDA320}"/>
              </a:ext>
            </a:extLst>
          </p:cNvPr>
          <p:cNvSpPr txBox="1"/>
          <p:nvPr/>
        </p:nvSpPr>
        <p:spPr>
          <a:xfrm>
            <a:off x="1377115" y="2445580"/>
            <a:ext cx="827471" cy="430887"/>
          </a:xfrm>
          <a:prstGeom prst="rect">
            <a:avLst/>
          </a:prstGeom>
          <a:noFill/>
        </p:spPr>
        <p:txBody>
          <a:bodyPr wrap="none" rtlCol="0">
            <a:spAutoFit/>
          </a:bodyPr>
          <a:lstStyle/>
          <a:p>
            <a:pPr>
              <a:buNone/>
            </a:pPr>
            <a:r>
              <a:rPr lang="en-US" sz="2200" dirty="0">
                <a:solidFill>
                  <a:srgbClr val="00628C"/>
                </a:solidFill>
              </a:rPr>
              <a:t>Betty</a:t>
            </a:r>
          </a:p>
        </p:txBody>
      </p:sp>
      <p:sp>
        <p:nvSpPr>
          <p:cNvPr id="14" name="TextBox 13">
            <a:extLst>
              <a:ext uri="{FF2B5EF4-FFF2-40B4-BE49-F238E27FC236}">
                <a16:creationId xmlns:a16="http://schemas.microsoft.com/office/drawing/2014/main" id="{FAD3E31A-60E1-AF4A-A307-DFD503659E64}"/>
              </a:ext>
            </a:extLst>
          </p:cNvPr>
          <p:cNvSpPr txBox="1"/>
          <p:nvPr/>
        </p:nvSpPr>
        <p:spPr>
          <a:xfrm>
            <a:off x="2403084" y="2445580"/>
            <a:ext cx="607859" cy="430887"/>
          </a:xfrm>
          <a:prstGeom prst="rect">
            <a:avLst/>
          </a:prstGeom>
          <a:noFill/>
        </p:spPr>
        <p:txBody>
          <a:bodyPr wrap="none" rtlCol="0">
            <a:spAutoFit/>
          </a:bodyPr>
          <a:lstStyle/>
          <a:p>
            <a:pPr>
              <a:buNone/>
            </a:pPr>
            <a:r>
              <a:rPr lang="en-US" sz="2200" dirty="0">
                <a:solidFill>
                  <a:srgbClr val="00628C"/>
                </a:solidFill>
              </a:rPr>
              <a:t>Chi</a:t>
            </a:r>
          </a:p>
        </p:txBody>
      </p:sp>
      <p:sp>
        <p:nvSpPr>
          <p:cNvPr id="15" name="TextBox 14">
            <a:extLst>
              <a:ext uri="{FF2B5EF4-FFF2-40B4-BE49-F238E27FC236}">
                <a16:creationId xmlns:a16="http://schemas.microsoft.com/office/drawing/2014/main" id="{814582A6-B7F4-4346-8B39-94C908F387B1}"/>
              </a:ext>
            </a:extLst>
          </p:cNvPr>
          <p:cNvSpPr txBox="1"/>
          <p:nvPr/>
        </p:nvSpPr>
        <p:spPr>
          <a:xfrm>
            <a:off x="3171285" y="2445580"/>
            <a:ext cx="922047" cy="430887"/>
          </a:xfrm>
          <a:prstGeom prst="rect">
            <a:avLst/>
          </a:prstGeom>
          <a:noFill/>
        </p:spPr>
        <p:txBody>
          <a:bodyPr wrap="none" rtlCol="0">
            <a:spAutoFit/>
          </a:bodyPr>
          <a:lstStyle/>
          <a:p>
            <a:pPr>
              <a:buNone/>
            </a:pPr>
            <a:r>
              <a:rPr lang="en-US" sz="2200" dirty="0">
                <a:solidFill>
                  <a:srgbClr val="00628C"/>
                </a:solidFill>
              </a:rPr>
              <a:t>Darcy</a:t>
            </a:r>
          </a:p>
        </p:txBody>
      </p:sp>
      <p:sp>
        <p:nvSpPr>
          <p:cNvPr id="16" name="TextBox 15">
            <a:extLst>
              <a:ext uri="{FF2B5EF4-FFF2-40B4-BE49-F238E27FC236}">
                <a16:creationId xmlns:a16="http://schemas.microsoft.com/office/drawing/2014/main" id="{D65658A2-8860-814B-A921-9A2859CC93E2}"/>
              </a:ext>
            </a:extLst>
          </p:cNvPr>
          <p:cNvSpPr txBox="1"/>
          <p:nvPr/>
        </p:nvSpPr>
        <p:spPr>
          <a:xfrm>
            <a:off x="4224900" y="2445580"/>
            <a:ext cx="764953" cy="430887"/>
          </a:xfrm>
          <a:prstGeom prst="rect">
            <a:avLst/>
          </a:prstGeom>
          <a:noFill/>
        </p:spPr>
        <p:txBody>
          <a:bodyPr wrap="none" rtlCol="0">
            <a:spAutoFit/>
          </a:bodyPr>
          <a:lstStyle/>
          <a:p>
            <a:pPr>
              <a:buNone/>
            </a:pPr>
            <a:r>
              <a:rPr lang="en-US" sz="2200" dirty="0">
                <a:solidFill>
                  <a:srgbClr val="00628C"/>
                </a:solidFill>
              </a:rPr>
              <a:t>Ezra</a:t>
            </a:r>
          </a:p>
        </p:txBody>
      </p:sp>
      <p:sp>
        <p:nvSpPr>
          <p:cNvPr id="17" name="TextBox 16">
            <a:extLst>
              <a:ext uri="{FF2B5EF4-FFF2-40B4-BE49-F238E27FC236}">
                <a16:creationId xmlns:a16="http://schemas.microsoft.com/office/drawing/2014/main" id="{6482B1BC-B4EF-5141-9CCA-081FEB74942E}"/>
              </a:ext>
            </a:extLst>
          </p:cNvPr>
          <p:cNvSpPr txBox="1"/>
          <p:nvPr/>
        </p:nvSpPr>
        <p:spPr>
          <a:xfrm>
            <a:off x="5297487" y="2445580"/>
            <a:ext cx="734496" cy="430887"/>
          </a:xfrm>
          <a:prstGeom prst="rect">
            <a:avLst/>
          </a:prstGeom>
          <a:noFill/>
        </p:spPr>
        <p:txBody>
          <a:bodyPr wrap="none" rtlCol="0">
            <a:spAutoFit/>
          </a:bodyPr>
          <a:lstStyle/>
          <a:p>
            <a:pPr>
              <a:buNone/>
            </a:pPr>
            <a:r>
              <a:rPr lang="en-US" sz="2200" dirty="0">
                <a:solidFill>
                  <a:srgbClr val="00628C"/>
                </a:solidFill>
              </a:rPr>
              <a:t>Finn</a:t>
            </a:r>
          </a:p>
        </p:txBody>
      </p:sp>
      <p:sp>
        <p:nvSpPr>
          <p:cNvPr id="18" name="TextBox 17">
            <a:extLst>
              <a:ext uri="{FF2B5EF4-FFF2-40B4-BE49-F238E27FC236}">
                <a16:creationId xmlns:a16="http://schemas.microsoft.com/office/drawing/2014/main" id="{B48C07D4-0E48-754C-923C-D718B55AAF71}"/>
              </a:ext>
            </a:extLst>
          </p:cNvPr>
          <p:cNvSpPr txBox="1"/>
          <p:nvPr/>
        </p:nvSpPr>
        <p:spPr>
          <a:xfrm>
            <a:off x="6091820" y="2445580"/>
            <a:ext cx="813043" cy="430887"/>
          </a:xfrm>
          <a:prstGeom prst="rect">
            <a:avLst/>
          </a:prstGeom>
          <a:noFill/>
        </p:spPr>
        <p:txBody>
          <a:bodyPr wrap="none" rtlCol="0">
            <a:spAutoFit/>
          </a:bodyPr>
          <a:lstStyle/>
          <a:p>
            <a:pPr>
              <a:buNone/>
            </a:pPr>
            <a:r>
              <a:rPr lang="en-US" sz="2200" dirty="0">
                <a:solidFill>
                  <a:srgbClr val="00628C"/>
                </a:solidFill>
              </a:rPr>
              <a:t>Greg</a:t>
            </a:r>
          </a:p>
        </p:txBody>
      </p:sp>
      <p:sp>
        <p:nvSpPr>
          <p:cNvPr id="19" name="TextBox 18">
            <a:extLst>
              <a:ext uri="{FF2B5EF4-FFF2-40B4-BE49-F238E27FC236}">
                <a16:creationId xmlns:a16="http://schemas.microsoft.com/office/drawing/2014/main" id="{247F17F1-1F26-2E42-90BA-5B9D711EBB42}"/>
              </a:ext>
            </a:extLst>
          </p:cNvPr>
          <p:cNvSpPr txBox="1"/>
          <p:nvPr/>
        </p:nvSpPr>
        <p:spPr>
          <a:xfrm>
            <a:off x="6928504" y="2445580"/>
            <a:ext cx="1173719" cy="430887"/>
          </a:xfrm>
          <a:prstGeom prst="rect">
            <a:avLst/>
          </a:prstGeom>
          <a:noFill/>
        </p:spPr>
        <p:txBody>
          <a:bodyPr wrap="none" rtlCol="0">
            <a:spAutoFit/>
          </a:bodyPr>
          <a:lstStyle/>
          <a:p>
            <a:pPr>
              <a:buNone/>
            </a:pPr>
            <a:r>
              <a:rPr lang="en-US" sz="2200" dirty="0">
                <a:solidFill>
                  <a:srgbClr val="00628C"/>
                </a:solidFill>
              </a:rPr>
              <a:t>Hannah</a:t>
            </a:r>
          </a:p>
        </p:txBody>
      </p:sp>
      <p:sp>
        <p:nvSpPr>
          <p:cNvPr id="20" name="TextBox 19">
            <a:extLst>
              <a:ext uri="{FF2B5EF4-FFF2-40B4-BE49-F238E27FC236}">
                <a16:creationId xmlns:a16="http://schemas.microsoft.com/office/drawing/2014/main" id="{ACD664DD-3ACE-0447-B784-6FDEF4DA9B99}"/>
              </a:ext>
            </a:extLst>
          </p:cNvPr>
          <p:cNvSpPr txBox="1"/>
          <p:nvPr/>
        </p:nvSpPr>
        <p:spPr>
          <a:xfrm>
            <a:off x="8160106" y="2445580"/>
            <a:ext cx="545342" cy="430887"/>
          </a:xfrm>
          <a:prstGeom prst="rect">
            <a:avLst/>
          </a:prstGeom>
          <a:noFill/>
        </p:spPr>
        <p:txBody>
          <a:bodyPr wrap="none" rtlCol="0">
            <a:spAutoFit/>
          </a:bodyPr>
          <a:lstStyle/>
          <a:p>
            <a:pPr>
              <a:buNone/>
            </a:pPr>
            <a:r>
              <a:rPr lang="en-US" sz="2200" dirty="0">
                <a:solidFill>
                  <a:srgbClr val="00628C"/>
                </a:solidFill>
              </a:rPr>
              <a:t>Ivy</a:t>
            </a:r>
          </a:p>
        </p:txBody>
      </p:sp>
      <p:sp>
        <p:nvSpPr>
          <p:cNvPr id="21" name="TextBox 20">
            <a:extLst>
              <a:ext uri="{FF2B5EF4-FFF2-40B4-BE49-F238E27FC236}">
                <a16:creationId xmlns:a16="http://schemas.microsoft.com/office/drawing/2014/main" id="{12F36B35-9877-7244-9002-763DBA314F7B}"/>
              </a:ext>
            </a:extLst>
          </p:cNvPr>
          <p:cNvSpPr txBox="1"/>
          <p:nvPr/>
        </p:nvSpPr>
        <p:spPr>
          <a:xfrm>
            <a:off x="9078550" y="2445580"/>
            <a:ext cx="482824" cy="430887"/>
          </a:xfrm>
          <a:prstGeom prst="rect">
            <a:avLst/>
          </a:prstGeom>
          <a:noFill/>
        </p:spPr>
        <p:txBody>
          <a:bodyPr wrap="none" rtlCol="0">
            <a:spAutoFit/>
          </a:bodyPr>
          <a:lstStyle/>
          <a:p>
            <a:pPr>
              <a:buNone/>
            </a:pPr>
            <a:r>
              <a:rPr lang="en-US" sz="2200" dirty="0">
                <a:solidFill>
                  <a:srgbClr val="00628C"/>
                </a:solidFill>
              </a:rPr>
              <a:t>Jo</a:t>
            </a:r>
          </a:p>
        </p:txBody>
      </p:sp>
      <p:sp>
        <p:nvSpPr>
          <p:cNvPr id="22" name="TextBox 21">
            <a:extLst>
              <a:ext uri="{FF2B5EF4-FFF2-40B4-BE49-F238E27FC236}">
                <a16:creationId xmlns:a16="http://schemas.microsoft.com/office/drawing/2014/main" id="{56648A67-B4DA-6B49-9119-801A37C777F1}"/>
              </a:ext>
            </a:extLst>
          </p:cNvPr>
          <p:cNvSpPr txBox="1"/>
          <p:nvPr/>
        </p:nvSpPr>
        <p:spPr>
          <a:xfrm>
            <a:off x="9934476" y="2445580"/>
            <a:ext cx="670376" cy="430887"/>
          </a:xfrm>
          <a:prstGeom prst="rect">
            <a:avLst/>
          </a:prstGeom>
          <a:noFill/>
        </p:spPr>
        <p:txBody>
          <a:bodyPr wrap="none" rtlCol="0">
            <a:spAutoFit/>
          </a:bodyPr>
          <a:lstStyle/>
          <a:p>
            <a:pPr>
              <a:buNone/>
            </a:pPr>
            <a:r>
              <a:rPr lang="en-US" sz="2200" dirty="0">
                <a:solidFill>
                  <a:srgbClr val="00628C"/>
                </a:solidFill>
              </a:rPr>
              <a:t>Kay</a:t>
            </a:r>
          </a:p>
        </p:txBody>
      </p:sp>
      <p:sp>
        <p:nvSpPr>
          <p:cNvPr id="23" name="TextBox 22">
            <a:extLst>
              <a:ext uri="{FF2B5EF4-FFF2-40B4-BE49-F238E27FC236}">
                <a16:creationId xmlns:a16="http://schemas.microsoft.com/office/drawing/2014/main" id="{FD28059D-E38C-484A-90CF-7986E999187A}"/>
              </a:ext>
            </a:extLst>
          </p:cNvPr>
          <p:cNvSpPr txBox="1"/>
          <p:nvPr/>
        </p:nvSpPr>
        <p:spPr>
          <a:xfrm>
            <a:off x="10810229" y="2445580"/>
            <a:ext cx="686406" cy="430887"/>
          </a:xfrm>
          <a:prstGeom prst="rect">
            <a:avLst/>
          </a:prstGeom>
          <a:noFill/>
        </p:spPr>
        <p:txBody>
          <a:bodyPr wrap="none" rtlCol="0">
            <a:spAutoFit/>
          </a:bodyPr>
          <a:lstStyle/>
          <a:p>
            <a:pPr>
              <a:buNone/>
            </a:pPr>
            <a:r>
              <a:rPr lang="en-US" sz="2200" dirty="0">
                <a:solidFill>
                  <a:srgbClr val="00628C"/>
                </a:solidFill>
              </a:rPr>
              <a:t>Livy</a:t>
            </a:r>
          </a:p>
        </p:txBody>
      </p:sp>
      <p:sp>
        <p:nvSpPr>
          <p:cNvPr id="7" name="TextBox 6">
            <a:extLst>
              <a:ext uri="{FF2B5EF4-FFF2-40B4-BE49-F238E27FC236}">
                <a16:creationId xmlns:a16="http://schemas.microsoft.com/office/drawing/2014/main" id="{9C0EFE98-C7EE-2F45-A475-C38309AF9671}"/>
              </a:ext>
            </a:extLst>
          </p:cNvPr>
          <p:cNvSpPr txBox="1"/>
          <p:nvPr/>
        </p:nvSpPr>
        <p:spPr>
          <a:xfrm>
            <a:off x="210404" y="998971"/>
            <a:ext cx="11797535" cy="1243417"/>
          </a:xfrm>
          <a:prstGeom prst="rect">
            <a:avLst/>
          </a:prstGeom>
          <a:noFill/>
        </p:spPr>
        <p:txBody>
          <a:bodyPr wrap="square" rtlCol="0">
            <a:spAutoFit/>
          </a:bodyPr>
          <a:lstStyle/>
          <a:p>
            <a:pPr>
              <a:buNone/>
            </a:pPr>
            <a:r>
              <a:rPr lang="en-US" sz="2200" dirty="0"/>
              <a:t>Some students are making a number pattern using a rule.</a:t>
            </a:r>
          </a:p>
          <a:p>
            <a:pPr marL="457200" indent="-457200">
              <a:buFont typeface="+mj-lt"/>
              <a:buAutoNum type="alphaLcParenR"/>
            </a:pPr>
            <a:endParaRPr lang="en-US" sz="2200" dirty="0"/>
          </a:p>
          <a:p>
            <a:pPr marL="342900" indent="-342900"/>
            <a:endParaRPr lang="en-US" sz="2200" dirty="0"/>
          </a:p>
        </p:txBody>
      </p:sp>
      <p:sp>
        <p:nvSpPr>
          <p:cNvPr id="27" name="TextBox 26">
            <a:extLst>
              <a:ext uri="{FF2B5EF4-FFF2-40B4-BE49-F238E27FC236}">
                <a16:creationId xmlns:a16="http://schemas.microsoft.com/office/drawing/2014/main" id="{4065F06D-0901-F218-617A-0A34262311B5}"/>
              </a:ext>
            </a:extLst>
          </p:cNvPr>
          <p:cNvSpPr txBox="1"/>
          <p:nvPr/>
        </p:nvSpPr>
        <p:spPr>
          <a:xfrm>
            <a:off x="1247978" y="5760504"/>
            <a:ext cx="8102851" cy="1107996"/>
          </a:xfrm>
          <a:prstGeom prst="rect">
            <a:avLst/>
          </a:prstGeom>
          <a:noFill/>
        </p:spPr>
        <p:txBody>
          <a:bodyPr wrap="square">
            <a:spAutoFit/>
          </a:bodyPr>
          <a:lstStyle/>
          <a:p>
            <a:pPr>
              <a:buNone/>
            </a:pPr>
            <a:r>
              <a:rPr lang="en-GB" sz="2200" dirty="0"/>
              <a:t>The students make a new pattern. Three of the numbers are 10, 22 and 34. Which students might have said these? What might the other children students have said? </a:t>
            </a:r>
          </a:p>
        </p:txBody>
      </p:sp>
      <p:sp>
        <p:nvSpPr>
          <p:cNvPr id="24" name="TextBox 23">
            <a:extLst>
              <a:ext uri="{FF2B5EF4-FFF2-40B4-BE49-F238E27FC236}">
                <a16:creationId xmlns:a16="http://schemas.microsoft.com/office/drawing/2014/main" id="{EB2A4C59-2B3B-EF62-7AF7-1A4A3C876DC6}"/>
              </a:ext>
            </a:extLst>
          </p:cNvPr>
          <p:cNvSpPr txBox="1"/>
          <p:nvPr/>
        </p:nvSpPr>
        <p:spPr>
          <a:xfrm>
            <a:off x="196037" y="2895762"/>
            <a:ext cx="10548165" cy="2733056"/>
          </a:xfrm>
          <a:prstGeom prst="rect">
            <a:avLst/>
          </a:prstGeom>
          <a:noFill/>
        </p:spPr>
        <p:txBody>
          <a:bodyPr wrap="square" rtlCol="0">
            <a:spAutoFit/>
          </a:bodyPr>
          <a:lstStyle/>
          <a:p>
            <a:pPr>
              <a:buNone/>
            </a:pPr>
            <a:r>
              <a:rPr lang="en-US" sz="2200" dirty="0"/>
              <a:t>Ahmed says any number, then Betty adds a number to it.</a:t>
            </a:r>
          </a:p>
          <a:p>
            <a:pPr>
              <a:buNone/>
            </a:pPr>
            <a:r>
              <a:rPr lang="en-US" sz="2200" dirty="0"/>
              <a:t>Each person in turn then adds the same number that Betty added.</a:t>
            </a:r>
          </a:p>
          <a:p>
            <a:pPr marL="457200" indent="-457200">
              <a:buFont typeface="+mj-lt"/>
              <a:buAutoNum type="alphaLcParenR"/>
            </a:pPr>
            <a:r>
              <a:rPr lang="en-US" sz="2200" dirty="0"/>
              <a:t>If Ahmed says 5 and Betty says 7, then Chi will say 9, Darcy 11, and so on. What will Livy say? How do you know?</a:t>
            </a:r>
          </a:p>
          <a:p>
            <a:pPr marL="457200" indent="-457200">
              <a:buFont typeface="+mj-lt"/>
              <a:buAutoNum type="alphaLcParenR"/>
            </a:pPr>
            <a:r>
              <a:rPr lang="en-US" sz="2200" dirty="0"/>
              <a:t>After a different starting number, Betty says 23 and Chi says 26. What did Ahmed say? How do you know?</a:t>
            </a:r>
          </a:p>
          <a:p>
            <a:pPr marL="457200" indent="-457200">
              <a:buFont typeface="+mj-lt"/>
              <a:buAutoNum type="alphaLcParenR"/>
            </a:pPr>
            <a:r>
              <a:rPr lang="en-US" sz="2200" dirty="0"/>
              <a:t>Ahmed says 9 to start. Kay says 79. What will Livy say? How do you know?</a:t>
            </a:r>
          </a:p>
        </p:txBody>
      </p:sp>
      <p:pic>
        <p:nvPicPr>
          <p:cNvPr id="3" name="Picture 2">
            <a:extLst>
              <a:ext uri="{FF2B5EF4-FFF2-40B4-BE49-F238E27FC236}">
                <a16:creationId xmlns:a16="http://schemas.microsoft.com/office/drawing/2014/main" id="{949C3956-93E4-9818-DAE7-19F076211D5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9058" y="1306998"/>
            <a:ext cx="11266586" cy="1188000"/>
          </a:xfrm>
          <a:prstGeom prst="rect">
            <a:avLst/>
          </a:prstGeom>
        </p:spPr>
      </p:pic>
    </p:spTree>
    <p:extLst>
      <p:ext uri="{BB962C8B-B14F-4D97-AF65-F5344CB8AC3E}">
        <p14:creationId xmlns:p14="http://schemas.microsoft.com/office/powerpoint/2010/main" val="287526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p:bldP spid="24" grpId="0" build="p"/>
    </p:bldLst>
  </p:timing>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1D6F0BF88B2B44B79917BD96CD0F31" ma:contentTypeVersion="9" ma:contentTypeDescription="Create a new document." ma:contentTypeScope="" ma:versionID="de1f2631343faa0a1087e0615de50c65">
  <xsd:schema xmlns:xsd="http://www.w3.org/2001/XMLSchema" xmlns:xs="http://www.w3.org/2001/XMLSchema" xmlns:p="http://schemas.microsoft.com/office/2006/metadata/properties" xmlns:ns2="f8b25599-9617-4c53-909e-9a2d650ffd9a" xmlns:ns3="b1991dce-6f80-42c1-8eb2-0b1d318215cf" targetNamespace="http://schemas.microsoft.com/office/2006/metadata/properties" ma:root="true" ma:fieldsID="31883b168131d446bbebe0eaee66670b" ns2:_="" ns3:_="">
    <xsd:import namespace="f8b25599-9617-4c53-909e-9a2d650ffd9a"/>
    <xsd:import namespace="b1991dce-6f80-42c1-8eb2-0b1d318215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25599-9617-4c53-909e-9a2d650ff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991dce-6f80-42c1-8eb2-0b1d318215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b1991dce-6f80-42c1-8eb2-0b1d318215cf">
      <UserInfo>
        <DisplayName>Kate Hunt</DisplayName>
        <AccountId>10</AccountId>
        <AccountType/>
      </UserInfo>
      <UserInfo>
        <DisplayName>John Westwell</DisplayName>
        <AccountId>16</AccountId>
        <AccountType/>
      </UserInfo>
      <UserInfo>
        <DisplayName>Sam Radford</DisplayName>
        <AccountId>13</AccountId>
        <AccountType/>
      </UserInfo>
      <UserInfo>
        <DisplayName>Sue Madgwick</DisplayName>
        <AccountId>14</AccountId>
        <AccountType/>
      </UserInfo>
      <UserInfo>
        <DisplayName>Donna Cole</DisplayName>
        <AccountId>15</AccountId>
        <AccountType/>
      </UserInfo>
      <UserInfo>
        <DisplayName>Andrew Young</DisplayName>
        <AccountId>17</AccountId>
        <AccountType/>
      </UserInfo>
      <UserInfo>
        <DisplayName>Bethanie Goodliff</DisplayName>
        <AccountId>21</AccountId>
        <AccountType/>
      </UserInfo>
      <UserInfo>
        <DisplayName>Richard Perring</DisplayName>
        <AccountId>24</AccountId>
        <AccountType/>
      </UserInfo>
      <UserInfo>
        <DisplayName>Charlie Stripp</DisplayName>
        <AccountId>19</AccountId>
        <AccountType/>
      </UserInfo>
      <UserInfo>
        <DisplayName>Liam Benson</DisplayName>
        <AccountId>20</AccountId>
        <AccountType/>
      </UserInfo>
      <UserInfo>
        <DisplayName>Jen Shearman</DisplayName>
        <AccountId>26</AccountId>
        <AccountType/>
      </UserInfo>
      <UserInfo>
        <DisplayName>Steve McCormack</DisplayName>
        <AccountId>23</AccountId>
        <AccountType/>
      </UserInfo>
      <UserInfo>
        <DisplayName>Amina Saleh</DisplayName>
        <AccountId>11</AccountId>
        <AccountType/>
      </UserInfo>
      <UserInfo>
        <DisplayName>Gwen Tresidder</DisplayName>
        <AccountId>25</AccountId>
        <AccountType/>
      </UserInfo>
      <UserInfo>
        <DisplayName>Kathryn Harris</DisplayName>
        <AccountId>6</AccountId>
        <AccountType/>
      </UserInfo>
      <UserInfo>
        <DisplayName>Mary Stevenson</DisplayName>
        <AccountId>27</AccountId>
        <AccountType/>
      </UserInfo>
      <UserInfo>
        <DisplayName>Carol Knights</DisplayName>
        <AccountId>18</AccountId>
        <AccountType/>
      </UserInfo>
      <UserInfo>
        <DisplayName>Gaynor Bahan</DisplayName>
        <AccountId>12</AccountId>
        <AccountType/>
      </UserInfo>
    </SharedWithUsers>
  </documentManagement>
</p:properti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2E75E84D-7945-4903-A9A4-8ECB6456629B}">
  <ds:schemaRefs>
    <ds:schemaRef ds:uri="b1991dce-6f80-42c1-8eb2-0b1d318215cf"/>
    <ds:schemaRef ds:uri="f8b25599-9617-4c53-909e-9a2d650ff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1B18B3D-5C68-4030-BEF3-6F927E24DA37}">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b1991dce-6f80-42c1-8eb2-0b1d318215cf"/>
    <ds:schemaRef ds:uri="f8b25599-9617-4c53-909e-9a2d650ffd9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193</TotalTime>
  <Words>26271</Words>
  <Application>Microsoft Office PowerPoint</Application>
  <PresentationFormat>Widescreen</PresentationFormat>
  <Paragraphs>1945</Paragraphs>
  <Slides>77</Slides>
  <Notes>74</Notes>
  <HiddenSlides>26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Calibri</vt:lpstr>
      <vt:lpstr>Cambria Math</vt:lpstr>
      <vt:lpstr>Century Gothic</vt:lpstr>
      <vt:lpstr>rubik</vt:lpstr>
      <vt:lpstr>Custom Design</vt:lpstr>
      <vt:lpstr>      </vt:lpstr>
      <vt:lpstr>About this resource</vt:lpstr>
      <vt:lpstr>Checkpoints 1–8   </vt:lpstr>
      <vt:lpstr>Checkpoints 9–16   </vt:lpstr>
      <vt:lpstr>Checkpoints 17–22   </vt:lpstr>
      <vt:lpstr>Key ideas</vt:lpstr>
      <vt:lpstr>The structure of patterns and sequences</vt:lpstr>
      <vt:lpstr>PowerPoint Presentation</vt:lpstr>
      <vt:lpstr>PowerPoint Presentation</vt:lpstr>
      <vt:lpstr>Checkpoint 1: Guidance</vt:lpstr>
      <vt:lpstr>PowerPoint Presentation</vt:lpstr>
      <vt:lpstr>Checkpoint 2: Guidance</vt:lpstr>
      <vt:lpstr>PowerPoint Presentation</vt:lpstr>
      <vt:lpstr>Checkpoint 3: Guidance</vt:lpstr>
      <vt:lpstr>PowerPoint Presentation</vt:lpstr>
      <vt:lpstr>Checkpoint 4: Multiples galore</vt:lpstr>
      <vt:lpstr>PowerPoint Presentation</vt:lpstr>
      <vt:lpstr>PowerPoint Presentation</vt:lpstr>
      <vt:lpstr>PowerPoint Presentation</vt:lpstr>
      <vt:lpstr>PowerPoint Presentation</vt:lpstr>
      <vt:lpstr>Checkpoint 5: Guidance</vt:lpstr>
      <vt:lpstr>PowerPoint Presentation</vt:lpstr>
      <vt:lpstr>Checkpoint 6: Guidance</vt:lpstr>
      <vt:lpstr>PowerPoint Presentation</vt:lpstr>
      <vt:lpstr>Checkpoint 7: Guidance</vt:lpstr>
      <vt:lpstr>PowerPoint Presentation</vt:lpstr>
      <vt:lpstr>PowerPoint Presentation</vt:lpstr>
      <vt:lpstr>Checkpoint 8: Guidance</vt:lpstr>
      <vt:lpstr>PowerPoint Presentation</vt:lpstr>
      <vt:lpstr>Checkpoint 9: Guidance</vt:lpstr>
      <vt:lpstr>PowerPoint Presentation</vt:lpstr>
      <vt:lpstr>Checkpoint 10: Guidance</vt:lpstr>
      <vt:lpstr>PowerPoint Presentation</vt:lpstr>
      <vt:lpstr>PowerPoint Presentation</vt:lpstr>
      <vt:lpstr>Checkpoint 11: Guidance</vt:lpstr>
      <vt:lpstr>PowerPoint Presentation</vt:lpstr>
      <vt:lpstr>Checkpoint 12: Guidance</vt:lpstr>
      <vt:lpstr>Preparing for the nth term</vt:lpstr>
      <vt:lpstr>PowerPoint Presentation</vt:lpstr>
      <vt:lpstr>PowerPoint Presentation</vt:lpstr>
      <vt:lpstr>Checkpoint 13: Guidance</vt:lpstr>
      <vt:lpstr>PowerPoint Presentation</vt:lpstr>
      <vt:lpstr>Checkpoint 14: Guidance</vt:lpstr>
      <vt:lpstr>PowerPoint Presentation</vt:lpstr>
      <vt:lpstr>Checkpoint 15: Guidance</vt:lpstr>
      <vt:lpstr>PowerPoint Presentation</vt:lpstr>
      <vt:lpstr>Checkpoint 16: Guidance</vt:lpstr>
      <vt:lpstr>PowerPoint Presentation</vt:lpstr>
      <vt:lpstr>Checkpoint 17: Guidance</vt:lpstr>
      <vt:lpstr>PowerPoint Presentation</vt:lpstr>
      <vt:lpstr>Checkpoint 18: Guidance</vt:lpstr>
      <vt:lpstr>PowerPoint Presentation</vt:lpstr>
      <vt:lpstr>Checkpoint 19: Guidance</vt:lpstr>
      <vt:lpstr>PowerPoint Presentation</vt:lpstr>
      <vt:lpstr>Checkpoint 20: Guidance</vt:lpstr>
      <vt:lpstr>PowerPoint Presentation</vt:lpstr>
      <vt:lpstr>Checkpoint 21: Guidance</vt:lpstr>
      <vt:lpstr>PowerPoint Presentation</vt:lpstr>
      <vt:lpstr>Checkpoint 22: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Bethanie Goodliff</cp:lastModifiedBy>
  <cp:revision>13</cp:revision>
  <cp:lastPrinted>2022-04-06T09:41:51Z</cp:lastPrinted>
  <dcterms:created xsi:type="dcterms:W3CDTF">2008-01-11T09:41:35Z</dcterms:created>
  <dcterms:modified xsi:type="dcterms:W3CDTF">2022-10-21T07:25:02Z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0x010100FB1D6F0BF88B2B44B79917BD96CD0F31</vt:lpwstr>
  </property>
</Properties>
</file>