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sldIdLst>
    <p:sldId id="465" r:id="rId5"/>
    <p:sldId id="258" r:id="rId6"/>
    <p:sldId id="470" r:id="rId7"/>
    <p:sldId id="492" r:id="rId8"/>
    <p:sldId id="493" r:id="rId9"/>
    <p:sldId id="491" r:id="rId10"/>
    <p:sldId id="490" r:id="rId11"/>
    <p:sldId id="496" r:id="rId12"/>
    <p:sldId id="469" r:id="rId13"/>
    <p:sldId id="476" r:id="rId14"/>
    <p:sldId id="453" r:id="rId15"/>
    <p:sldId id="466" r:id="rId16"/>
    <p:sldId id="4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DD953-6636-42C3-9121-C26B2E228864}" v="2" dt="2021-02-16T13:26:05.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9" d="100"/>
          <a:sy n="59" d="100"/>
        </p:scale>
        <p:origin x="130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153661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2 Episode 4</a:t>
            </a:r>
          </a:p>
          <a:p>
            <a:r>
              <a:rPr lang="en-US" dirty="0"/>
              <a:t>Nine</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F85E84-F0CC-4623-B0D7-09D0F333F835}"/>
              </a:ext>
            </a:extLst>
          </p:cNvPr>
          <p:cNvPicPr>
            <a:picLocks noChangeAspect="1"/>
          </p:cNvPicPr>
          <p:nvPr/>
        </p:nvPicPr>
        <p:blipFill>
          <a:blip r:embed="rId2"/>
          <a:stretch>
            <a:fillRect/>
          </a:stretch>
        </p:blipFill>
        <p:spPr>
          <a:xfrm>
            <a:off x="10886" y="-1"/>
            <a:ext cx="12192000" cy="6862713"/>
          </a:xfrm>
          <a:prstGeom prst="rect">
            <a:avLst/>
          </a:prstGeom>
        </p:spPr>
      </p:pic>
      <p:sp>
        <p:nvSpPr>
          <p:cNvPr id="3" name="Rectangle 2">
            <a:extLst>
              <a:ext uri="{FF2B5EF4-FFF2-40B4-BE49-F238E27FC236}">
                <a16:creationId xmlns:a16="http://schemas.microsoft.com/office/drawing/2014/main" id="{5511D286-04BA-4F93-A282-60757EF9201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8333B053-8E53-4AC0-AE89-4B0A9C8D4EDD}"/>
              </a:ext>
            </a:extLst>
          </p:cNvPr>
          <p:cNvSpPr/>
          <p:nvPr/>
        </p:nvSpPr>
        <p:spPr>
          <a:xfrm>
            <a:off x="8117777" y="424543"/>
            <a:ext cx="3812967" cy="1545769"/>
          </a:xfrm>
          <a:prstGeom prst="wedgeRoundRectCallout">
            <a:avLst>
              <a:gd name="adj1" fmla="val 17825"/>
              <a:gd name="adj2" fmla="val 9789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1, 2, 3, 4, 5, 6, 7, 8,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9</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I come after 8!</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6602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000" dirty="0"/>
              <a:t>Practise saying the counting numbers to 9 putting up one finger each time.</a:t>
            </a:r>
          </a:p>
          <a:p>
            <a:pPr>
              <a:lnSpc>
                <a:spcPct val="100000"/>
              </a:lnSpc>
              <a:spcBef>
                <a:spcPts val="0"/>
              </a:spcBef>
            </a:pPr>
            <a:r>
              <a:rPr lang="en-GB" sz="2000" dirty="0"/>
              <a:t>Show 9 on your fingers without counting them. Try starting with all your fingers (and thumbs) up and putting down one finger. Do you always end up with nine? What if you put down a different finger or thumb?</a:t>
            </a:r>
          </a:p>
          <a:p>
            <a:pPr marL="342900" indent="-342900">
              <a:lnSpc>
                <a:spcPct val="100000"/>
              </a:lnSpc>
              <a:spcBef>
                <a:spcPts val="0"/>
              </a:spcBef>
              <a:buFont typeface="Arial" panose="020B0604020202020204" pitchFamily="34" charset="0"/>
              <a:buChar char="•"/>
            </a:pPr>
            <a:r>
              <a:rPr lang="en-US" sz="2000" dirty="0"/>
              <a:t>See if you can do 9 big steps and say one number for each step.</a:t>
            </a:r>
            <a:r>
              <a:rPr lang="en-GB" sz="2000" dirty="0"/>
              <a:t> Turn around and do 9 steps back – you could try counting back from 9 to 1!</a:t>
            </a:r>
          </a:p>
          <a:p>
            <a:pPr marL="342900" indent="-342900">
              <a:lnSpc>
                <a:spcPct val="100000"/>
              </a:lnSpc>
              <a:spcBef>
                <a:spcPts val="0"/>
              </a:spcBef>
              <a:buFont typeface="Arial" panose="020B0604020202020204" pitchFamily="34" charset="0"/>
              <a:buChar char="•"/>
            </a:pPr>
            <a:r>
              <a:rPr lang="en-GB" sz="2000" dirty="0"/>
              <a:t>Use blocks or cut out squares. Arrange them in three rows of three so they are the same shape as Nine. Draw some eyes and a mouth and you have Nine!</a:t>
            </a:r>
          </a:p>
          <a:p>
            <a:pPr marL="342900" indent="-342900">
              <a:lnSpc>
                <a:spcPct val="100000"/>
              </a:lnSpc>
              <a:spcBef>
                <a:spcPts val="0"/>
              </a:spcBef>
              <a:buFont typeface="Arial" panose="020B0604020202020204" pitchFamily="34" charset="0"/>
              <a:buChar char="•"/>
            </a:pPr>
            <a:r>
              <a:rPr lang="en-GB" sz="2000" dirty="0"/>
              <a:t>Use small objects all the same size (for example, penny coins or bottle tops) and make an arrangement of nine in three rows of three. What happens if you hide one of the objects, how many do you have now?</a:t>
            </a:r>
          </a:p>
          <a:p>
            <a:pPr marL="342900" indent="-342900">
              <a:lnSpc>
                <a:spcPct val="100000"/>
              </a:lnSpc>
              <a:spcBef>
                <a:spcPts val="0"/>
              </a:spcBef>
              <a:buFont typeface="Arial" panose="020B0604020202020204" pitchFamily="34" charset="0"/>
              <a:buChar char="•"/>
            </a:pPr>
            <a:r>
              <a:rPr lang="en-GB" sz="2000" dirty="0"/>
              <a:t>Draw a big grid which is three by three. Fill it with nine of your favourite things!</a:t>
            </a:r>
          </a:p>
          <a:p>
            <a:pPr marL="342900" indent="-342900">
              <a:lnSpc>
                <a:spcPct val="100000"/>
              </a:lnSpc>
              <a:spcBef>
                <a:spcPts val="0"/>
              </a:spcBef>
              <a:buFont typeface="Arial" panose="020B0604020202020204" pitchFamily="34" charset="0"/>
              <a:buChar char="•"/>
            </a:pPr>
            <a:r>
              <a:rPr lang="en-GB" sz="2000" dirty="0"/>
              <a:t>Draw a three-by-three grid and see if you can write the numbers 1 to 9 in the squares. Can you do it in any order?</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dirty="0"/>
          </a:p>
          <a:p>
            <a:pPr marL="342900" indent="-342900">
              <a:lnSpc>
                <a:spcPct val="100000"/>
              </a:lnSpc>
              <a:spcBef>
                <a:spcPts val="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6660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0"/>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Saying the counting numbers to 9</a:t>
            </a:r>
          </a:p>
          <a:p>
            <a:pPr marL="0" indent="0">
              <a:lnSpc>
                <a:spcPct val="100000"/>
              </a:lnSpc>
              <a:spcBef>
                <a:spcPts val="0"/>
              </a:spcBef>
              <a:buNone/>
            </a:pPr>
            <a:r>
              <a:rPr lang="en-GB" dirty="0"/>
              <a:t>In this episode children can join in with the Numberblocks counting to 9. </a:t>
            </a:r>
          </a:p>
          <a:p>
            <a:pPr marL="0" indent="0">
              <a:lnSpc>
                <a:spcPct val="100000"/>
              </a:lnSpc>
              <a:spcBef>
                <a:spcPts val="0"/>
              </a:spcBef>
              <a:buNone/>
            </a:pPr>
            <a:endParaRPr lang="en-GB" dirty="0"/>
          </a:p>
          <a:p>
            <a:pPr marL="0" indent="0">
              <a:lnSpc>
                <a:spcPct val="100000"/>
              </a:lnSpc>
              <a:spcBef>
                <a:spcPts val="0"/>
              </a:spcBef>
              <a:buNone/>
            </a:pPr>
            <a:r>
              <a:rPr lang="en-GB" b="1" dirty="0"/>
              <a:t>Nine is eight and one more</a:t>
            </a:r>
          </a:p>
          <a:p>
            <a:pPr marL="0" indent="0">
              <a:lnSpc>
                <a:spcPct val="100000"/>
              </a:lnSpc>
              <a:spcBef>
                <a:spcPts val="0"/>
              </a:spcBef>
              <a:buNone/>
            </a:pPr>
            <a:r>
              <a:rPr lang="en-GB" dirty="0"/>
              <a:t>Children can see that Nine is made when Eight and One join (combine) together. Nine can stand next to Eight when the Numberblocks stand in order.</a:t>
            </a:r>
          </a:p>
          <a:p>
            <a:pPr marL="0" indent="0">
              <a:lnSpc>
                <a:spcPct val="100000"/>
              </a:lnSpc>
              <a:spcBef>
                <a:spcPts val="0"/>
              </a:spcBef>
              <a:buNone/>
            </a:pPr>
            <a:endParaRPr lang="en-GB" dirty="0"/>
          </a:p>
          <a:p>
            <a:pPr marL="0" indent="0">
              <a:lnSpc>
                <a:spcPct val="100000"/>
              </a:lnSpc>
              <a:spcBef>
                <a:spcPts val="0"/>
              </a:spcBef>
              <a:buNone/>
            </a:pPr>
            <a:r>
              <a:rPr lang="en-GB" b="1" dirty="0"/>
              <a:t>Square numbers</a:t>
            </a:r>
          </a:p>
          <a:p>
            <a:pPr marL="0" indent="0">
              <a:lnSpc>
                <a:spcPct val="100000"/>
              </a:lnSpc>
              <a:spcBef>
                <a:spcPts val="0"/>
              </a:spcBef>
              <a:buNone/>
            </a:pPr>
            <a:r>
              <a:rPr lang="en-GB" dirty="0"/>
              <a:t>Children can see that Numberblocks Four and Nine can both get into a square shape. This makes them ‘square numbers’.</a:t>
            </a:r>
          </a:p>
          <a:p>
            <a:pPr marL="0" indent="0">
              <a:lnSpc>
                <a:spcPct val="100000"/>
              </a:lnSpc>
              <a:spcBef>
                <a:spcPts val="0"/>
              </a:spcBef>
              <a:buNone/>
            </a:pPr>
            <a:endParaRPr lang="en-GB" dirty="0"/>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10164630" cy="369332"/>
          </a:xfrm>
          <a:prstGeom prst="rect">
            <a:avLst/>
          </a:prstGeom>
          <a:noFill/>
        </p:spPr>
        <p:txBody>
          <a:bodyPr wrap="square">
            <a:spAutoFit/>
          </a:bodyPr>
          <a:lstStyle/>
          <a:p>
            <a:r>
              <a:rPr lang="en-GB" dirty="0"/>
              <a:t>To watch this episode, please go to</a:t>
            </a:r>
            <a:r>
              <a:rPr lang="en-GB" dirty="0">
                <a:hlinkClick r:id="rId3"/>
              </a:rPr>
              <a:t> BBC iPlayer – Numberblocks</a:t>
            </a:r>
            <a:r>
              <a:rPr lang="en-GB" dirty="0"/>
              <a:t>. Look for Series 2: Nine</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E3E30-612D-4C60-B291-23B4F7979DAC}"/>
              </a:ext>
            </a:extLst>
          </p:cNvPr>
          <p:cNvPicPr>
            <a:picLocks noChangeAspect="1"/>
          </p:cNvPicPr>
          <p:nvPr/>
        </p:nvPicPr>
        <p:blipFill rotWithShape="1">
          <a:blip r:embed="rId2"/>
          <a:srcRect r="938"/>
          <a:stretch/>
        </p:blipFill>
        <p:spPr>
          <a:xfrm>
            <a:off x="-1" y="0"/>
            <a:ext cx="12192001" cy="6858000"/>
          </a:xfrm>
          <a:prstGeom prst="rect">
            <a:avLst/>
          </a:prstGeom>
        </p:spPr>
      </p:pic>
      <p:sp>
        <p:nvSpPr>
          <p:cNvPr id="4" name="Rectangle 3">
            <a:extLst>
              <a:ext uri="{FF2B5EF4-FFF2-40B4-BE49-F238E27FC236}">
                <a16:creationId xmlns:a16="http://schemas.microsoft.com/office/drawing/2014/main" id="{8DD53A56-EDE5-4A7E-8E6C-144D343E047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9F6486F3-ABB0-44CB-8894-A0F9CEF287D5}"/>
              </a:ext>
            </a:extLst>
          </p:cNvPr>
          <p:cNvSpPr/>
          <p:nvPr/>
        </p:nvSpPr>
        <p:spPr>
          <a:xfrm>
            <a:off x="3069554" y="566056"/>
            <a:ext cx="3812967" cy="1567544"/>
          </a:xfrm>
          <a:prstGeom prst="wedgeRoundRectCallout">
            <a:avLst>
              <a:gd name="adj1" fmla="val -19943"/>
              <a:gd name="adj2" fmla="val 9125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How can we make someone square like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5013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0F82A-A6AC-4087-B4C5-51BAFF565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3" name="Rectangle 2">
            <a:extLst>
              <a:ext uri="{FF2B5EF4-FFF2-40B4-BE49-F238E27FC236}">
                <a16:creationId xmlns:a16="http://schemas.microsoft.com/office/drawing/2014/main" id="{A1230925-B689-4CA4-AC69-10EBFDFED07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 name="Speech Bubble: Rectangle with Corners Rounded 3">
            <a:extLst>
              <a:ext uri="{FF2B5EF4-FFF2-40B4-BE49-F238E27FC236}">
                <a16:creationId xmlns:a16="http://schemas.microsoft.com/office/drawing/2014/main" id="{B61D235B-DD4F-4810-B6FE-BC4BB484734F}"/>
              </a:ext>
            </a:extLst>
          </p:cNvPr>
          <p:cNvSpPr/>
          <p:nvPr/>
        </p:nvSpPr>
        <p:spPr>
          <a:xfrm>
            <a:off x="4005725" y="446314"/>
            <a:ext cx="3812967" cy="1404258"/>
          </a:xfrm>
          <a:prstGeom prst="wedgeRoundRectCallout">
            <a:avLst>
              <a:gd name="adj1" fmla="val 33159"/>
              <a:gd name="adj2" fmla="val 8014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am Nine! I am like you because we are both squares!</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57427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8C082-973B-48E7-9257-10312681CBB4}"/>
              </a:ext>
            </a:extLst>
          </p:cNvPr>
          <p:cNvPicPr>
            <a:picLocks noChangeAspect="1"/>
          </p:cNvPicPr>
          <p:nvPr/>
        </p:nvPicPr>
        <p:blipFill rotWithShape="1">
          <a:blip r:embed="rId2"/>
          <a:srcRect t="2633"/>
          <a:stretch/>
        </p:blipFill>
        <p:spPr>
          <a:xfrm>
            <a:off x="0" y="0"/>
            <a:ext cx="12192000" cy="6868273"/>
          </a:xfrm>
          <a:prstGeom prst="rect">
            <a:avLst/>
          </a:prstGeom>
        </p:spPr>
      </p:pic>
      <p:sp>
        <p:nvSpPr>
          <p:cNvPr id="6" name="Rectangle 5">
            <a:extLst>
              <a:ext uri="{FF2B5EF4-FFF2-40B4-BE49-F238E27FC236}">
                <a16:creationId xmlns:a16="http://schemas.microsoft.com/office/drawing/2014/main" id="{2B31DB99-B09E-42B7-AF3A-A72150A3740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Speech Bubble: Rectangle with Corners Rounded 6">
            <a:extLst>
              <a:ext uri="{FF2B5EF4-FFF2-40B4-BE49-F238E27FC236}">
                <a16:creationId xmlns:a16="http://schemas.microsoft.com/office/drawing/2014/main" id="{915B9C67-945B-4408-8021-64833A3862E8}"/>
              </a:ext>
            </a:extLst>
          </p:cNvPr>
          <p:cNvSpPr/>
          <p:nvPr/>
        </p:nvSpPr>
        <p:spPr>
          <a:xfrm>
            <a:off x="2057182" y="195942"/>
            <a:ext cx="3812967" cy="1567544"/>
          </a:xfrm>
          <a:prstGeom prst="wedgeRoundRectCallout">
            <a:avLst>
              <a:gd name="adj1" fmla="val 55427"/>
              <a:gd name="adj2" fmla="val 9125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Can you count our sides? How many sides do we each have?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85306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BF78B-A264-497F-9D18-9335BAC487CF}"/>
              </a:ext>
            </a:extLst>
          </p:cNvPr>
          <p:cNvPicPr>
            <a:picLocks noChangeAspect="1"/>
          </p:cNvPicPr>
          <p:nvPr/>
        </p:nvPicPr>
        <p:blipFill rotWithShape="1">
          <a:blip r:embed="rId3"/>
          <a:srcRect b="2264"/>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368E586-CBAF-4300-924E-ED792D4CACD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2202EA12-3DD1-461F-9FBA-DC1A3C6CB407}"/>
              </a:ext>
            </a:extLst>
          </p:cNvPr>
          <p:cNvSpPr/>
          <p:nvPr/>
        </p:nvSpPr>
        <p:spPr>
          <a:xfrm>
            <a:off x="4310743" y="598714"/>
            <a:ext cx="3007206" cy="1567544"/>
          </a:xfrm>
          <a:prstGeom prst="wedgeRoundRectCallout">
            <a:avLst>
              <a:gd name="adj1" fmla="val 39439"/>
              <a:gd name="adj2" fmla="val 7875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Can you see how many rows of three I have?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52803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F1FAD-825D-4261-8D02-FDD8790361A6}"/>
              </a:ext>
            </a:extLst>
          </p:cNvPr>
          <p:cNvPicPr>
            <a:picLocks noChangeAspect="1"/>
          </p:cNvPicPr>
          <p:nvPr/>
        </p:nvPicPr>
        <p:blipFill rotWithShape="1">
          <a:blip r:embed="rId2"/>
          <a:srcRect r="3698" b="3566"/>
          <a:stretch/>
        </p:blipFill>
        <p:spPr>
          <a:xfrm>
            <a:off x="0" y="0"/>
            <a:ext cx="12192000" cy="6858001"/>
          </a:xfrm>
          <a:prstGeom prst="rect">
            <a:avLst/>
          </a:prstGeom>
        </p:spPr>
      </p:pic>
      <p:sp>
        <p:nvSpPr>
          <p:cNvPr id="4" name="Speech Bubble: Rectangle with Corners Rounded 3">
            <a:extLst>
              <a:ext uri="{FF2B5EF4-FFF2-40B4-BE49-F238E27FC236}">
                <a16:creationId xmlns:a16="http://schemas.microsoft.com/office/drawing/2014/main" id="{FDCE41A9-3482-49B7-B672-7C09EF5DE2D1}"/>
              </a:ext>
            </a:extLst>
          </p:cNvPr>
          <p:cNvSpPr/>
          <p:nvPr/>
        </p:nvSpPr>
        <p:spPr>
          <a:xfrm>
            <a:off x="7630668" y="1774371"/>
            <a:ext cx="3812967" cy="1404258"/>
          </a:xfrm>
          <a:prstGeom prst="wedgeRoundRectCallout">
            <a:avLst>
              <a:gd name="adj1" fmla="val -51918"/>
              <a:gd name="adj2" fmla="val 9332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Can you see how many</a:t>
            </a: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 blocks tall and wide I am?</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7504D1FE-49DD-43B4-B32F-0C0809B4F03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39202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7DDBD-342F-4F65-A4D8-9544E1C4500F}"/>
              </a:ext>
            </a:extLst>
          </p:cNvPr>
          <p:cNvPicPr>
            <a:picLocks noChangeAspect="1"/>
          </p:cNvPicPr>
          <p:nvPr/>
        </p:nvPicPr>
        <p:blipFill rotWithShape="1">
          <a:blip r:embed="rId2"/>
          <a:srcRect l="892" t="3586" r="982" b="1"/>
          <a:stretch/>
        </p:blipFill>
        <p:spPr>
          <a:xfrm>
            <a:off x="0" y="10886"/>
            <a:ext cx="12192000" cy="6859507"/>
          </a:xfrm>
          <a:prstGeom prst="rect">
            <a:avLst/>
          </a:prstGeom>
        </p:spPr>
      </p:pic>
      <p:sp>
        <p:nvSpPr>
          <p:cNvPr id="5" name="Rectangle 4">
            <a:extLst>
              <a:ext uri="{FF2B5EF4-FFF2-40B4-BE49-F238E27FC236}">
                <a16:creationId xmlns:a16="http://schemas.microsoft.com/office/drawing/2014/main" id="{59CF89F5-70D3-4F5B-8ADE-AED458E6B42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C6C5ED6F-BC88-4883-B164-23950D8E6A3E}"/>
              </a:ext>
            </a:extLst>
          </p:cNvPr>
          <p:cNvSpPr/>
          <p:nvPr/>
        </p:nvSpPr>
        <p:spPr>
          <a:xfrm>
            <a:off x="3994839" y="206828"/>
            <a:ext cx="3812967" cy="1404258"/>
          </a:xfrm>
          <a:prstGeom prst="wedgeRoundRectCallout">
            <a:avLst>
              <a:gd name="adj1" fmla="val 33159"/>
              <a:gd name="adj2" fmla="val 8014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ACHOOOO! </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Why am I Eight again?</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5123</TotalTime>
  <Words>1017</Words>
  <Application>Microsoft Office PowerPoint</Application>
  <PresentationFormat>Widescreen</PresentationFormat>
  <Paragraphs>69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Bethanie Goodliff</cp:lastModifiedBy>
  <cp:revision>400</cp:revision>
  <dcterms:created xsi:type="dcterms:W3CDTF">2018-02-20T10:26:52Z</dcterms:created>
  <dcterms:modified xsi:type="dcterms:W3CDTF">2021-02-22T12:30:55Z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