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Lst>
  <p:notesMasterIdLst>
    <p:notesMasterId r:id="rId99"/>
  </p:notesMasterIdLst>
  <p:sldIdLst>
    <p:sldId id="257" r:id="rId7"/>
    <p:sldId id="508" r:id="rId8"/>
    <p:sldId id="506" r:id="rId9"/>
    <p:sldId id="507" r:id="rId10"/>
    <p:sldId id="523" r:id="rId11"/>
    <p:sldId id="524" r:id="rId12"/>
    <p:sldId id="550" r:id="rId13"/>
    <p:sldId id="559" r:id="rId14"/>
    <p:sldId id="551" r:id="rId15"/>
    <p:sldId id="486" r:id="rId16"/>
    <p:sldId id="517" r:id="rId17"/>
    <p:sldId id="560" r:id="rId18"/>
    <p:sldId id="561" r:id="rId19"/>
    <p:sldId id="562" r:id="rId20"/>
    <p:sldId id="520" r:id="rId21"/>
    <p:sldId id="563" r:id="rId22"/>
    <p:sldId id="489" r:id="rId23"/>
    <p:sldId id="472" r:id="rId24"/>
    <p:sldId id="536" r:id="rId25"/>
    <p:sldId id="564" r:id="rId26"/>
    <p:sldId id="565" r:id="rId27"/>
    <p:sldId id="566" r:id="rId28"/>
    <p:sldId id="496" r:id="rId29"/>
    <p:sldId id="555" r:id="rId30"/>
    <p:sldId id="497" r:id="rId31"/>
    <p:sldId id="549" r:id="rId32"/>
    <p:sldId id="532" r:id="rId33"/>
    <p:sldId id="475" r:id="rId34"/>
    <p:sldId id="476" r:id="rId35"/>
    <p:sldId id="531" r:id="rId36"/>
    <p:sldId id="567" r:id="rId37"/>
    <p:sldId id="539" r:id="rId38"/>
    <p:sldId id="540" r:id="rId39"/>
    <p:sldId id="534" r:id="rId40"/>
    <p:sldId id="465" r:id="rId41"/>
    <p:sldId id="568" r:id="rId42"/>
    <p:sldId id="569" r:id="rId43"/>
    <p:sldId id="492" r:id="rId44"/>
    <p:sldId id="503" r:id="rId45"/>
    <p:sldId id="519" r:id="rId46"/>
    <p:sldId id="570" r:id="rId47"/>
    <p:sldId id="546" r:id="rId48"/>
    <p:sldId id="571" r:id="rId49"/>
    <p:sldId id="537" r:id="rId50"/>
    <p:sldId id="513" r:id="rId51"/>
    <p:sldId id="516" r:id="rId52"/>
    <p:sldId id="505" r:id="rId53"/>
    <p:sldId id="572" r:id="rId54"/>
    <p:sldId id="515" r:id="rId55"/>
    <p:sldId id="499" r:id="rId56"/>
    <p:sldId id="468" r:id="rId57"/>
    <p:sldId id="533" r:id="rId58"/>
    <p:sldId id="502" r:id="rId59"/>
    <p:sldId id="548" r:id="rId60"/>
    <p:sldId id="479" r:id="rId61"/>
    <p:sldId id="545" r:id="rId62"/>
    <p:sldId id="573" r:id="rId63"/>
    <p:sldId id="514" r:id="rId64"/>
    <p:sldId id="558" r:id="rId65"/>
    <p:sldId id="547" r:id="rId66"/>
    <p:sldId id="552" r:id="rId67"/>
    <p:sldId id="530" r:id="rId68"/>
    <p:sldId id="518" r:id="rId69"/>
    <p:sldId id="485" r:id="rId70"/>
    <p:sldId id="487" r:id="rId71"/>
    <p:sldId id="554" r:id="rId72"/>
    <p:sldId id="574" r:id="rId73"/>
    <p:sldId id="553" r:id="rId74"/>
    <p:sldId id="575" r:id="rId75"/>
    <p:sldId id="480" r:id="rId76"/>
    <p:sldId id="576" r:id="rId77"/>
    <p:sldId id="483" r:id="rId78"/>
    <p:sldId id="491" r:id="rId79"/>
    <p:sldId id="471" r:id="rId80"/>
    <p:sldId id="490" r:id="rId81"/>
    <p:sldId id="488" r:id="rId82"/>
    <p:sldId id="494" r:id="rId83"/>
    <p:sldId id="577" r:id="rId84"/>
    <p:sldId id="467" r:id="rId85"/>
    <p:sldId id="493" r:id="rId86"/>
    <p:sldId id="538" r:id="rId87"/>
    <p:sldId id="529" r:id="rId88"/>
    <p:sldId id="498" r:id="rId89"/>
    <p:sldId id="484" r:id="rId90"/>
    <p:sldId id="535" r:id="rId91"/>
    <p:sldId id="473" r:id="rId92"/>
    <p:sldId id="500" r:id="rId93"/>
    <p:sldId id="501" r:id="rId94"/>
    <p:sldId id="474" r:id="rId95"/>
    <p:sldId id="511" r:id="rId96"/>
    <p:sldId id="512" r:id="rId97"/>
    <p:sldId id="477"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07"/>
            <p14:sldId id="523"/>
            <p14:sldId id="524"/>
            <p14:sldId id="550"/>
            <p14:sldId id="559"/>
            <p14:sldId id="551"/>
            <p14:sldId id="486"/>
            <p14:sldId id="517"/>
            <p14:sldId id="560"/>
            <p14:sldId id="561"/>
            <p14:sldId id="562"/>
            <p14:sldId id="520"/>
            <p14:sldId id="563"/>
            <p14:sldId id="489"/>
            <p14:sldId id="472"/>
            <p14:sldId id="536"/>
            <p14:sldId id="564"/>
            <p14:sldId id="565"/>
            <p14:sldId id="566"/>
            <p14:sldId id="496"/>
            <p14:sldId id="555"/>
            <p14:sldId id="497"/>
            <p14:sldId id="549"/>
            <p14:sldId id="532"/>
            <p14:sldId id="475"/>
            <p14:sldId id="476"/>
            <p14:sldId id="531"/>
            <p14:sldId id="567"/>
            <p14:sldId id="539"/>
            <p14:sldId id="540"/>
            <p14:sldId id="534"/>
            <p14:sldId id="465"/>
            <p14:sldId id="568"/>
            <p14:sldId id="569"/>
            <p14:sldId id="492"/>
            <p14:sldId id="503"/>
            <p14:sldId id="519"/>
            <p14:sldId id="570"/>
            <p14:sldId id="546"/>
            <p14:sldId id="571"/>
            <p14:sldId id="537"/>
            <p14:sldId id="513"/>
            <p14:sldId id="516"/>
            <p14:sldId id="505"/>
            <p14:sldId id="572"/>
            <p14:sldId id="515"/>
            <p14:sldId id="499"/>
            <p14:sldId id="468"/>
            <p14:sldId id="533"/>
            <p14:sldId id="502"/>
            <p14:sldId id="548"/>
            <p14:sldId id="479"/>
            <p14:sldId id="545"/>
            <p14:sldId id="573"/>
            <p14:sldId id="514"/>
            <p14:sldId id="558"/>
            <p14:sldId id="547"/>
            <p14:sldId id="552"/>
            <p14:sldId id="530"/>
            <p14:sldId id="518"/>
            <p14:sldId id="485"/>
            <p14:sldId id="487"/>
            <p14:sldId id="554"/>
            <p14:sldId id="574"/>
            <p14:sldId id="553"/>
            <p14:sldId id="575"/>
            <p14:sldId id="480"/>
            <p14:sldId id="576"/>
            <p14:sldId id="483"/>
            <p14:sldId id="491"/>
            <p14:sldId id="471"/>
            <p14:sldId id="490"/>
            <p14:sldId id="488"/>
            <p14:sldId id="494"/>
            <p14:sldId id="577"/>
            <p14:sldId id="467"/>
            <p14:sldId id="493"/>
            <p14:sldId id="538"/>
            <p14:sldId id="529"/>
            <p14:sldId id="498"/>
            <p14:sldId id="484"/>
            <p14:sldId id="535"/>
            <p14:sldId id="473"/>
            <p14:sldId id="500"/>
            <p14:sldId id="501"/>
            <p14:sldId id="474"/>
            <p14:sldId id="511"/>
            <p14:sldId id="512"/>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4115" autoAdjust="0"/>
  </p:normalViewPr>
  <p:slideViewPr>
    <p:cSldViewPr snapToGrid="0" showGuides="1">
      <p:cViewPr varScale="1">
        <p:scale>
          <a:sx n="66" d="100"/>
          <a:sy n="66" d="100"/>
        </p:scale>
        <p:origin x="10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23/07/2021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44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913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394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3260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5651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960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2401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125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8441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601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0357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6177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1502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970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86808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4327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6237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0446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877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127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3374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9240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4213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99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5188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6587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55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663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5519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230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0683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9711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5654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9633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7597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2392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6172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716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2699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930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2206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2932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6290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17568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6831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2810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0562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929729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595536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1480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790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937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9204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3426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33252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0207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888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90910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49291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544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090945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479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08520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17504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43078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7449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17406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50932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59289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58682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950217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54691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597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13752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13621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69409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23085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62490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4547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97232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932594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2411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0320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486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67066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90</a:t>
            </a:fld>
            <a:endParaRPr lang="en-GB"/>
          </a:p>
        </p:txBody>
      </p:sp>
    </p:spTree>
    <p:extLst>
      <p:ext uri="{BB962C8B-B14F-4D97-AF65-F5344CB8AC3E}">
        <p14:creationId xmlns:p14="http://schemas.microsoft.com/office/powerpoint/2010/main" val="2043509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58990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92</a:t>
            </a:fld>
            <a:endParaRPr lang="en-GB"/>
          </a:p>
        </p:txBody>
      </p:sp>
    </p:spTree>
    <p:extLst>
      <p:ext uri="{BB962C8B-B14F-4D97-AF65-F5344CB8AC3E}">
        <p14:creationId xmlns:p14="http://schemas.microsoft.com/office/powerpoint/2010/main" val="36298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258792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73975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08070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1529724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6710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0977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80498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91769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164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757764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170043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37860120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132517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extLst>
      <p:ext uri="{BB962C8B-B14F-4D97-AF65-F5344CB8AC3E}">
        <p14:creationId xmlns:p14="http://schemas.microsoft.com/office/powerpoint/2010/main" val="98724970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5469994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2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55"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10"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Unit 3</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077218"/>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Fluently add and subtract within ten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42705463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68321402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96427657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80592126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359992813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98892178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9912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10520172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64742047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9620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247317"/>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2NF</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-1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55</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If the following ready-to-progress criteria, contained in the same DfE guidance document as above, were secured in Year 1, children will be ready to start on this unit.</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hlinkClick r:id="rId7"/>
              </a:rPr>
              <a:t>1NF</a:t>
            </a:r>
            <a:r>
              <a:rPr lang="en-GB" sz="1600" dirty="0">
                <a:solidFill>
                  <a:srgbClr val="595959"/>
                </a:solidFill>
                <a:effectLst/>
                <a:latin typeface="Arial" panose="020B0604020202020204" pitchFamily="34" charset="0"/>
                <a:ea typeface="Calibri" panose="020F0502020204030204" pitchFamily="34" charset="0"/>
                <a:hlinkClick r:id="rId7"/>
              </a:rPr>
              <a:t>-1 Page </a:t>
            </a:r>
            <a:r>
              <a:rPr lang="en-GB" sz="1600" dirty="0">
                <a:solidFill>
                  <a:srgbClr val="595959"/>
                </a:solidFill>
                <a:latin typeface="Arial" panose="020B0604020202020204" pitchFamily="34" charset="0"/>
                <a:ea typeface="Calibri" panose="020F0502020204030204" pitchFamily="34" charset="0"/>
                <a:hlinkClick r:id="rId7"/>
              </a:rPr>
              <a:t>24 </a:t>
            </a:r>
            <a:endParaRPr lang="en-GB" sz="1600" dirty="0">
              <a:solidFill>
                <a:srgbClr val="595959"/>
              </a:solidFill>
              <a:effectLst/>
              <a:latin typeface="Arial" panose="020B0604020202020204" pitchFamily="34" charset="0"/>
              <a:ea typeface="Calibri" panose="020F050202020403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3</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50884082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19924832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85567323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68741932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a:t>
            </a:r>
            <a:r>
              <a:rPr kumimoji="0" lang="en-GB" sz="1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 </a:t>
            </a: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01711120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73905684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53477747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40804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84243871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01101304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221152007"/>
              </p:ext>
            </p:extLst>
          </p:nvPr>
        </p:nvGraphicFramePr>
        <p:xfrm>
          <a:off x="594008" y="1535029"/>
          <a:ext cx="10712127" cy="79248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demonstrate their fluency of addition and subtraction within ten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practise addition and subtraction strategies as required</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bl>
          </a:graphicData>
        </a:graphic>
      </p:graphicFrame>
      <p:sp>
        <p:nvSpPr>
          <p:cNvPr id="7" name="Action Button: Return 6">
            <a:hlinkClick r:id="rId5" action="ppaction://hlinksldjump" highlightClick="1"/>
            <a:extLst>
              <a:ext uri="{FF2B5EF4-FFF2-40B4-BE49-F238E27FC236}">
                <a16:creationId xmlns:a16="http://schemas.microsoft.com/office/drawing/2014/main" id="{2570C625-E476-4A8C-BF3D-99D1E479925B}"/>
              </a:ext>
            </a:extLst>
          </p:cNvPr>
          <p:cNvSpPr/>
          <p:nvPr/>
        </p:nvSpPr>
        <p:spPr>
          <a:xfrm>
            <a:off x="594006" y="410503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405420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40240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2341487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6486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71100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0853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54638838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681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34769842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99665304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49652933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3</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0882439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demonstrate their fluency of addition and subtraction within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4236612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80577986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44437867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7536676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3352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96923276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2952306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10617230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9572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53807896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3,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125852070"/>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2NF-1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55-56</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66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4253893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a:t>2NF-1 Fluently add and subtract within 10</a:t>
            </a:r>
            <a:endParaRPr lang="en-GB" dirty="0"/>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47532602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8365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24534046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47526742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33019325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7939824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383677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4346939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7832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F3B2CB-DD60-4094-B00C-09F47D55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190674"/>
            <a:ext cx="6538275" cy="4695670"/>
          </a:xfrm>
          <a:prstGeom prst="rect">
            <a:avLst/>
          </a:prstGeom>
        </p:spPr>
      </p:pic>
      <p:sp>
        <p:nvSpPr>
          <p:cNvPr id="4" name="Title 3">
            <a:extLst>
              <a:ext uri="{FF2B5EF4-FFF2-40B4-BE49-F238E27FC236}">
                <a16:creationId xmlns:a16="http://schemas.microsoft.com/office/drawing/2014/main" id="{9273F8F0-09B6-4FEB-8DAE-A9E4E52C3EB8}"/>
              </a:ext>
            </a:extLst>
          </p:cNvPr>
          <p:cNvSpPr>
            <a:spLocks noGrp="1"/>
          </p:cNvSpPr>
          <p:nvPr>
            <p:ph type="title"/>
          </p:nvPr>
        </p:nvSpPr>
        <p:spPr/>
        <p:txBody>
          <a:bodyPr/>
          <a:lstStyle/>
          <a:p>
            <a:r>
              <a:rPr lang="en-GB" dirty="0"/>
              <a:t>2NF-1 Fluently add and subtract within 10</a:t>
            </a:r>
          </a:p>
        </p:txBody>
      </p:sp>
      <p:sp>
        <p:nvSpPr>
          <p:cNvPr id="8" name="Content Placeholder 2">
            <a:extLst>
              <a:ext uri="{FF2B5EF4-FFF2-40B4-BE49-F238E27FC236}">
                <a16:creationId xmlns:a16="http://schemas.microsoft.com/office/drawing/2014/main" id="{44248845-D733-4C27-B5F0-15795D13AE0C}"/>
              </a:ext>
            </a:extLst>
          </p:cNvPr>
          <p:cNvSpPr txBox="1">
            <a:spLocks/>
          </p:cNvSpPr>
          <p:nvPr/>
        </p:nvSpPr>
        <p:spPr>
          <a:xfrm>
            <a:off x="8670746" y="1557338"/>
            <a:ext cx="291165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addition facts within 10 and strategies to recall or derive them that children learn in Year 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also practise the corresponding subtractions.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10F0391E-B6B2-4DC4-8275-0DAD4B8623AE}"/>
              </a:ext>
            </a:extLst>
          </p:cNvPr>
          <p:cNvSpPr/>
          <p:nvPr/>
        </p:nvSpPr>
        <p:spPr>
          <a:xfrm>
            <a:off x="7217344" y="3649705"/>
            <a:ext cx="1440160" cy="360040"/>
          </a:xfrm>
          <a:prstGeom prst="rect">
            <a:avLst/>
          </a:prstGeom>
          <a:solidFill>
            <a:srgbClr val="C2E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0</a:t>
            </a:r>
          </a:p>
        </p:txBody>
      </p:sp>
      <p:sp>
        <p:nvSpPr>
          <p:cNvPr id="5" name="Rectangle 4">
            <a:extLst>
              <a:ext uri="{FF2B5EF4-FFF2-40B4-BE49-F238E27FC236}">
                <a16:creationId xmlns:a16="http://schemas.microsoft.com/office/drawing/2014/main" id="{21CDA9ED-D54D-414E-8998-82CE66341AC3}"/>
              </a:ext>
            </a:extLst>
          </p:cNvPr>
          <p:cNvSpPr/>
          <p:nvPr/>
        </p:nvSpPr>
        <p:spPr>
          <a:xfrm>
            <a:off x="7217344" y="2360069"/>
            <a:ext cx="1440160"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1</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4A48DC6-1AC5-4E87-BD04-AAB06836F406}"/>
              </a:ext>
            </a:extLst>
          </p:cNvPr>
          <p:cNvSpPr/>
          <p:nvPr/>
        </p:nvSpPr>
        <p:spPr>
          <a:xfrm>
            <a:off x="7217344" y="3217328"/>
            <a:ext cx="1440160" cy="360040"/>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Bonds to 10</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86EF78D-88B1-4E2F-8934-DE030DD4BDF5}"/>
              </a:ext>
            </a:extLst>
          </p:cNvPr>
          <p:cNvSpPr/>
          <p:nvPr/>
        </p:nvSpPr>
        <p:spPr>
          <a:xfrm>
            <a:off x="7230585" y="4082082"/>
            <a:ext cx="1440160" cy="360040"/>
          </a:xfrm>
          <a:prstGeom prst="rect">
            <a:avLst/>
          </a:prstGeom>
          <a:solidFill>
            <a:srgbClr val="FA98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Doubles</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9F031BD5-F7D7-4C07-B0DA-36337F0FEF37}"/>
              </a:ext>
            </a:extLst>
          </p:cNvPr>
          <p:cNvSpPr/>
          <p:nvPr/>
        </p:nvSpPr>
        <p:spPr>
          <a:xfrm>
            <a:off x="7217344" y="2784951"/>
            <a:ext cx="1440160" cy="36004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2</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932B575-1C69-40A9-ABE8-AB0E378DA8F4}"/>
              </a:ext>
            </a:extLst>
          </p:cNvPr>
          <p:cNvSpPr txBox="1"/>
          <p:nvPr/>
        </p:nvSpPr>
        <p:spPr>
          <a:xfrm>
            <a:off x="7268740" y="1226520"/>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Y1 facts</a:t>
            </a:r>
          </a:p>
        </p:txBody>
      </p:sp>
      <p:graphicFrame>
        <p:nvGraphicFramePr>
          <p:cNvPr id="29" name="Table 28">
            <a:extLst>
              <a:ext uri="{FF2B5EF4-FFF2-40B4-BE49-F238E27FC236}">
                <a16:creationId xmlns:a16="http://schemas.microsoft.com/office/drawing/2014/main" id="{1336E828-32EC-444E-B65E-A4D9B87E7533}"/>
              </a:ext>
            </a:extLst>
          </p:cNvPr>
          <p:cNvGraphicFramePr>
            <a:graphicFrameLocks noGrp="1"/>
          </p:cNvGraphicFramePr>
          <p:nvPr/>
        </p:nvGraphicFramePr>
        <p:xfrm>
          <a:off x="7124709" y="1138595"/>
          <a:ext cx="1440175" cy="1038876"/>
        </p:xfrm>
        <a:graphic>
          <a:graphicData uri="http://schemas.openxmlformats.org/drawingml/2006/table">
            <a:tbl>
              <a:tblPr firstRow="1" bandRow="1">
                <a:tableStyleId>{5C22544A-7EE6-4342-B048-85BDC9FD1C3A}</a:tableStyleId>
              </a:tblPr>
              <a:tblGrid>
                <a:gridCol w="117792">
                  <a:extLst>
                    <a:ext uri="{9D8B030D-6E8A-4147-A177-3AD203B41FA5}">
                      <a16:colId xmlns:a16="http://schemas.microsoft.com/office/drawing/2014/main" val="20000"/>
                    </a:ext>
                  </a:extLst>
                </a:gridCol>
                <a:gridCol w="117792">
                  <a:extLst>
                    <a:ext uri="{9D8B030D-6E8A-4147-A177-3AD203B41FA5}">
                      <a16:colId xmlns:a16="http://schemas.microsoft.com/office/drawing/2014/main" val="20001"/>
                    </a:ext>
                  </a:extLst>
                </a:gridCol>
                <a:gridCol w="117792">
                  <a:extLst>
                    <a:ext uri="{9D8B030D-6E8A-4147-A177-3AD203B41FA5}">
                      <a16:colId xmlns:a16="http://schemas.microsoft.com/office/drawing/2014/main" val="20002"/>
                    </a:ext>
                  </a:extLst>
                </a:gridCol>
                <a:gridCol w="117792">
                  <a:extLst>
                    <a:ext uri="{9D8B030D-6E8A-4147-A177-3AD203B41FA5}">
                      <a16:colId xmlns:a16="http://schemas.microsoft.com/office/drawing/2014/main" val="20003"/>
                    </a:ext>
                  </a:extLst>
                </a:gridCol>
                <a:gridCol w="117792">
                  <a:extLst>
                    <a:ext uri="{9D8B030D-6E8A-4147-A177-3AD203B41FA5}">
                      <a16:colId xmlns:a16="http://schemas.microsoft.com/office/drawing/2014/main" val="20004"/>
                    </a:ext>
                  </a:extLst>
                </a:gridCol>
                <a:gridCol w="117792">
                  <a:extLst>
                    <a:ext uri="{9D8B030D-6E8A-4147-A177-3AD203B41FA5}">
                      <a16:colId xmlns:a16="http://schemas.microsoft.com/office/drawing/2014/main" val="20005"/>
                    </a:ext>
                  </a:extLst>
                </a:gridCol>
                <a:gridCol w="117792">
                  <a:extLst>
                    <a:ext uri="{9D8B030D-6E8A-4147-A177-3AD203B41FA5}">
                      <a16:colId xmlns:a16="http://schemas.microsoft.com/office/drawing/2014/main" val="20006"/>
                    </a:ext>
                  </a:extLst>
                </a:gridCol>
                <a:gridCol w="122237">
                  <a:extLst>
                    <a:ext uri="{9D8B030D-6E8A-4147-A177-3AD203B41FA5}">
                      <a16:colId xmlns:a16="http://schemas.microsoft.com/office/drawing/2014/main" val="20007"/>
                    </a:ext>
                  </a:extLst>
                </a:gridCol>
                <a:gridCol w="120015">
                  <a:extLst>
                    <a:ext uri="{9D8B030D-6E8A-4147-A177-3AD203B41FA5}">
                      <a16:colId xmlns:a16="http://schemas.microsoft.com/office/drawing/2014/main" val="20008"/>
                    </a:ext>
                  </a:extLst>
                </a:gridCol>
                <a:gridCol w="120015">
                  <a:extLst>
                    <a:ext uri="{9D8B030D-6E8A-4147-A177-3AD203B41FA5}">
                      <a16:colId xmlns:a16="http://schemas.microsoft.com/office/drawing/2014/main" val="20009"/>
                    </a:ext>
                  </a:extLst>
                </a:gridCol>
                <a:gridCol w="120015">
                  <a:extLst>
                    <a:ext uri="{9D8B030D-6E8A-4147-A177-3AD203B41FA5}">
                      <a16:colId xmlns:a16="http://schemas.microsoft.com/office/drawing/2014/main" val="20010"/>
                    </a:ext>
                  </a:extLst>
                </a:gridCol>
                <a:gridCol w="133349">
                  <a:extLst>
                    <a:ext uri="{9D8B030D-6E8A-4147-A177-3AD203B41FA5}">
                      <a16:colId xmlns:a16="http://schemas.microsoft.com/office/drawing/2014/main" val="20011"/>
                    </a:ext>
                  </a:extLst>
                </a:gridCol>
              </a:tblGrid>
              <a:tr h="86573">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1" name="TextBox 30">
            <a:extLst>
              <a:ext uri="{FF2B5EF4-FFF2-40B4-BE49-F238E27FC236}">
                <a16:creationId xmlns:a16="http://schemas.microsoft.com/office/drawing/2014/main" id="{D3909E6D-C8FD-4D9A-8562-305D22AD061C}"/>
              </a:ext>
            </a:extLst>
          </p:cNvPr>
          <p:cNvSpPr txBox="1"/>
          <p:nvPr/>
        </p:nvSpPr>
        <p:spPr>
          <a:xfrm>
            <a:off x="7931503" y="1529400"/>
            <a:ext cx="561372" cy="58477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Y2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facts</a:t>
            </a:r>
          </a:p>
        </p:txBody>
      </p:sp>
      <p:sp>
        <p:nvSpPr>
          <p:cNvPr id="14" name="Rectangle 13">
            <a:extLst>
              <a:ext uri="{FF2B5EF4-FFF2-40B4-BE49-F238E27FC236}">
                <a16:creationId xmlns:a16="http://schemas.microsoft.com/office/drawing/2014/main" id="{159646D0-6C49-4BEE-95CD-0616E5928B2D}"/>
              </a:ext>
            </a:extLst>
          </p:cNvPr>
          <p:cNvSpPr/>
          <p:nvPr/>
        </p:nvSpPr>
        <p:spPr>
          <a:xfrm>
            <a:off x="7230585" y="4506964"/>
            <a:ext cx="1440160" cy="36004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Near doubles</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70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48244035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96934292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2657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23909516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24299539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678270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78362416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41789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4526781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96528286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17017625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12999545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91745588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119404206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5611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8223698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396638170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97038733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1180731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51334317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9494864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1493609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9346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85773733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7428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600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3651158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42209061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0677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05642578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25351308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27614186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38514020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18957508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3</a:t>
            </a:r>
            <a:r>
              <a:rPr lang="en-GB" sz="2400" b="1" i="0" u="none" strike="noStrike" dirty="0">
                <a:effectLst/>
              </a:rPr>
              <a:t>, Learning Outcomes 2 to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9921602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practise addition and subtraction strategies as required.</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017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3, Learning Outcomes 1 and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0BF5F91F-2BCE-4130-BB0A-E93F7994D9F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r>
              <a:rPr lang="en-GB" sz="2000" dirty="0"/>
              <a:t>Focus on areas identified in small group assessments within the previous learning outcome, from the teaching points within this teacher guidance.</a:t>
            </a:r>
            <a:endParaRPr lang="en-GB"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18056639"/>
              </p:ext>
            </p:extLst>
          </p:nvPr>
        </p:nvGraphicFramePr>
        <p:xfrm>
          <a:off x="4514850" y="488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points</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 to 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As required</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813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1563</TotalTime>
  <Words>1503</Words>
  <Application>Microsoft Office PowerPoint</Application>
  <PresentationFormat>Widescreen</PresentationFormat>
  <Paragraphs>321</Paragraphs>
  <Slides>92</Slides>
  <Notes>92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92</vt:i4>
      </vt:variant>
    </vt:vector>
  </HeadingPairs>
  <TitlesOfParts>
    <vt:vector size="101" baseType="lpstr">
      <vt:lpstr>Arial</vt:lpstr>
      <vt:lpstr>Calibri</vt:lpstr>
      <vt:lpstr>Calibri Light</vt:lpstr>
      <vt:lpstr>Gill Sans MT</vt:lpstr>
      <vt:lpstr>Myriad Pro</vt:lpstr>
      <vt:lpstr>Myriad Pro Semibold</vt:lpstr>
      <vt:lpstr>Custom Design</vt:lpstr>
      <vt:lpstr>Mastery PD PowerPoint V4.2</vt:lpstr>
      <vt:lpstr>nctem1</vt:lpstr>
      <vt:lpstr>PowerPoint Presentation</vt:lpstr>
      <vt:lpstr>PowerPoint Presentation</vt:lpstr>
      <vt:lpstr>Contents</vt:lpstr>
      <vt:lpstr>PowerPoint Presentation</vt:lpstr>
      <vt:lpstr>Year 2, Unit 3, Learning Outcome 1</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PowerPoint Presentation</vt:lpstr>
      <vt:lpstr>Year 2, Unit 3, Learning Outcomes 1 and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Gwen Tresidder</cp:lastModifiedBy>
  <cp:revision>101</cp:revision>
  <dcterms:created xsi:type="dcterms:W3CDTF">2021-05-07T12:27:15Z</dcterms:created>
  <dcterms:modified xsi:type="dcterms:W3CDTF">2021-07-23T08:54:19Z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