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comment2.xml" ContentType="application/vnd.openxmlformats-officedocument.presentationml.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xml" ContentType="application/vnd.openxmlformats-officedocument.presentationml.tags+xml"/>
  <Override PartName="/ppt/notesSlides/notesSlide29.xml" ContentType="application/vnd.openxmlformats-officedocument.presentationml.notesSlide+xml"/>
  <Override PartName="/ppt/tags/tag2.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94"/>
  </p:notesMasterIdLst>
  <p:sldIdLst>
    <p:sldId id="257" r:id="rId5"/>
    <p:sldId id="508" r:id="rId6"/>
    <p:sldId id="506" r:id="rId7"/>
    <p:sldId id="511" r:id="rId8"/>
    <p:sldId id="481" r:id="rId9"/>
    <p:sldId id="268" r:id="rId10"/>
    <p:sldId id="269" r:id="rId11"/>
    <p:sldId id="267" r:id="rId12"/>
    <p:sldId id="270" r:id="rId13"/>
    <p:sldId id="309" r:id="rId14"/>
    <p:sldId id="272" r:id="rId15"/>
    <p:sldId id="512" r:id="rId16"/>
    <p:sldId id="516" r:id="rId17"/>
    <p:sldId id="273" r:id="rId18"/>
    <p:sldId id="311" r:id="rId19"/>
    <p:sldId id="275" r:id="rId20"/>
    <p:sldId id="276" r:id="rId21"/>
    <p:sldId id="277" r:id="rId22"/>
    <p:sldId id="278" r:id="rId23"/>
    <p:sldId id="513" r:id="rId24"/>
    <p:sldId id="517" r:id="rId25"/>
    <p:sldId id="312" r:id="rId26"/>
    <p:sldId id="280" r:id="rId27"/>
    <p:sldId id="281" r:id="rId28"/>
    <p:sldId id="282" r:id="rId29"/>
    <p:sldId id="313" r:id="rId30"/>
    <p:sldId id="283" r:id="rId31"/>
    <p:sldId id="284" r:id="rId32"/>
    <p:sldId id="285" r:id="rId33"/>
    <p:sldId id="286" r:id="rId34"/>
    <p:sldId id="287" r:id="rId35"/>
    <p:sldId id="514" r:id="rId36"/>
    <p:sldId id="520" r:id="rId37"/>
    <p:sldId id="288" r:id="rId38"/>
    <p:sldId id="289" r:id="rId39"/>
    <p:sldId id="290" r:id="rId40"/>
    <p:sldId id="291" r:id="rId41"/>
    <p:sldId id="292" r:id="rId42"/>
    <p:sldId id="293" r:id="rId43"/>
    <p:sldId id="294" r:id="rId44"/>
    <p:sldId id="295" r:id="rId45"/>
    <p:sldId id="296" r:id="rId46"/>
    <p:sldId id="297" r:id="rId47"/>
    <p:sldId id="519" r:id="rId48"/>
    <p:sldId id="518" r:id="rId49"/>
    <p:sldId id="298" r:id="rId50"/>
    <p:sldId id="299" r:id="rId51"/>
    <p:sldId id="300" r:id="rId52"/>
    <p:sldId id="301" r:id="rId53"/>
    <p:sldId id="302" r:id="rId54"/>
    <p:sldId id="303" r:id="rId55"/>
    <p:sldId id="304" r:id="rId56"/>
    <p:sldId id="305" r:id="rId57"/>
    <p:sldId id="521" r:id="rId58"/>
    <p:sldId id="522" r:id="rId59"/>
    <p:sldId id="306" r:id="rId60"/>
    <p:sldId id="308" r:id="rId61"/>
    <p:sldId id="307" r:id="rId62"/>
    <p:sldId id="369" r:id="rId63"/>
    <p:sldId id="372" r:id="rId64"/>
    <p:sldId id="370" r:id="rId65"/>
    <p:sldId id="371" r:id="rId66"/>
    <p:sldId id="523" r:id="rId67"/>
    <p:sldId id="524" r:id="rId68"/>
    <p:sldId id="314" r:id="rId69"/>
    <p:sldId id="315" r:id="rId70"/>
    <p:sldId id="316" r:id="rId71"/>
    <p:sldId id="317" r:id="rId72"/>
    <p:sldId id="318" r:id="rId73"/>
    <p:sldId id="319" r:id="rId74"/>
    <p:sldId id="320" r:id="rId75"/>
    <p:sldId id="321" r:id="rId76"/>
    <p:sldId id="322" r:id="rId77"/>
    <p:sldId id="323" r:id="rId78"/>
    <p:sldId id="324" r:id="rId79"/>
    <p:sldId id="325" r:id="rId80"/>
    <p:sldId id="326" r:id="rId81"/>
    <p:sldId id="327" r:id="rId82"/>
    <p:sldId id="328" r:id="rId83"/>
    <p:sldId id="329" r:id="rId84"/>
    <p:sldId id="330" r:id="rId85"/>
    <p:sldId id="525" r:id="rId86"/>
    <p:sldId id="526" r:id="rId87"/>
    <p:sldId id="527" r:id="rId88"/>
    <p:sldId id="528" r:id="rId89"/>
    <p:sldId id="529" r:id="rId90"/>
    <p:sldId id="530" r:id="rId91"/>
    <p:sldId id="310" r:id="rId92"/>
    <p:sldId id="477" r:id="rId9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852135D-AE1F-46BC-8709-C991EDBD8336}">
          <p14:sldIdLst>
            <p14:sldId id="257"/>
            <p14:sldId id="508"/>
            <p14:sldId id="506"/>
            <p14:sldId id="511"/>
            <p14:sldId id="481"/>
            <p14:sldId id="268"/>
            <p14:sldId id="269"/>
            <p14:sldId id="267"/>
            <p14:sldId id="270"/>
            <p14:sldId id="309"/>
            <p14:sldId id="272"/>
            <p14:sldId id="512"/>
            <p14:sldId id="516"/>
            <p14:sldId id="273"/>
            <p14:sldId id="311"/>
            <p14:sldId id="275"/>
            <p14:sldId id="276"/>
            <p14:sldId id="277"/>
            <p14:sldId id="278"/>
            <p14:sldId id="513"/>
            <p14:sldId id="517"/>
            <p14:sldId id="312"/>
            <p14:sldId id="280"/>
            <p14:sldId id="281"/>
            <p14:sldId id="282"/>
            <p14:sldId id="313"/>
            <p14:sldId id="283"/>
            <p14:sldId id="284"/>
            <p14:sldId id="285"/>
            <p14:sldId id="286"/>
            <p14:sldId id="287"/>
            <p14:sldId id="514"/>
            <p14:sldId id="520"/>
            <p14:sldId id="288"/>
            <p14:sldId id="289"/>
            <p14:sldId id="290"/>
            <p14:sldId id="291"/>
            <p14:sldId id="292"/>
            <p14:sldId id="293"/>
            <p14:sldId id="294"/>
            <p14:sldId id="295"/>
            <p14:sldId id="296"/>
            <p14:sldId id="297"/>
            <p14:sldId id="519"/>
            <p14:sldId id="518"/>
            <p14:sldId id="298"/>
            <p14:sldId id="299"/>
            <p14:sldId id="300"/>
            <p14:sldId id="301"/>
            <p14:sldId id="302"/>
            <p14:sldId id="303"/>
            <p14:sldId id="304"/>
            <p14:sldId id="305"/>
            <p14:sldId id="521"/>
            <p14:sldId id="522"/>
            <p14:sldId id="306"/>
            <p14:sldId id="308"/>
            <p14:sldId id="307"/>
            <p14:sldId id="369"/>
            <p14:sldId id="372"/>
            <p14:sldId id="370"/>
            <p14:sldId id="371"/>
            <p14:sldId id="523"/>
            <p14:sldId id="524"/>
            <p14:sldId id="314"/>
            <p14:sldId id="315"/>
            <p14:sldId id="316"/>
            <p14:sldId id="317"/>
            <p14:sldId id="318"/>
            <p14:sldId id="319"/>
            <p14:sldId id="320"/>
            <p14:sldId id="321"/>
            <p14:sldId id="322"/>
            <p14:sldId id="323"/>
            <p14:sldId id="324"/>
            <p14:sldId id="325"/>
            <p14:sldId id="326"/>
            <p14:sldId id="327"/>
            <p14:sldId id="328"/>
            <p14:sldId id="329"/>
            <p14:sldId id="330"/>
            <p14:sldId id="525"/>
            <p14:sldId id="526"/>
            <p14:sldId id="527"/>
            <p14:sldId id="528"/>
            <p14:sldId id="529"/>
            <p14:sldId id="530"/>
            <p14:sldId id="310"/>
            <p14:sldId id="47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nna Cole" initials="DC" lastIdx="29" clrIdx="0">
    <p:extLst>
      <p:ext uri="{19B8F6BF-5375-455C-9EA6-DF929625EA0E}">
        <p15:presenceInfo xmlns:p15="http://schemas.microsoft.com/office/powerpoint/2012/main" userId="S::donna.cole@ncetm.org.uk::36e63e46-7f0e-4c72-a341-f5fc518a0358" providerId="AD"/>
      </p:ext>
    </p:extLst>
  </p:cmAuthor>
  <p:cmAuthor id="2" name="Elizabeth Lambert" initials="EL" lastIdx="1" clrIdx="1">
    <p:extLst>
      <p:ext uri="{19B8F6BF-5375-455C-9EA6-DF929625EA0E}">
        <p15:presenceInfo xmlns:p15="http://schemas.microsoft.com/office/powerpoint/2012/main" userId="S::Elizabeth.Lambert@ncetm.org.uk::84516f71-0698-4f46-9863-2dab06370415" providerId="AD"/>
      </p:ext>
    </p:extLst>
  </p:cmAuthor>
  <p:cmAuthor id="3" name="Jonathan East" initials="JE" lastIdx="16" clrIdx="2">
    <p:extLst>
      <p:ext uri="{19B8F6BF-5375-455C-9EA6-DF929625EA0E}">
        <p15:presenceInfo xmlns:p15="http://schemas.microsoft.com/office/powerpoint/2012/main" userId="S-1-5-21-3922863414-4013517082-2598851602-1227" providerId="AD"/>
      </p:ext>
    </p:extLst>
  </p:cmAuthor>
  <p:cmAuthor id="4" name="Gwen Tresidder" initials="GT" lastIdx="29" clrIdx="3">
    <p:extLst>
      <p:ext uri="{19B8F6BF-5375-455C-9EA6-DF929625EA0E}">
        <p15:presenceInfo xmlns:p15="http://schemas.microsoft.com/office/powerpoint/2012/main" userId="S::Gwen.Tresidder@ncetm.org.uk::b74a9380-12d1-408f-ae76-78178213c8e6" providerId="AD"/>
      </p:ext>
    </p:extLst>
  </p:cmAuthor>
  <p:cmAuthor id="5" name="Andrew Young" initials="AY" lastIdx="3" clrIdx="4">
    <p:extLst>
      <p:ext uri="{19B8F6BF-5375-455C-9EA6-DF929625EA0E}">
        <p15:presenceInfo xmlns:p15="http://schemas.microsoft.com/office/powerpoint/2012/main" userId="S::andrew.young@tribalgroup.com::3d7dab09-352b-4858-b937-4a4f8b94e613" providerId="AD"/>
      </p:ext>
    </p:extLst>
  </p:cmAuthor>
  <p:cmAuthor id="6" name="Kate Mole" initials="KM" lastIdx="16" clrIdx="5">
    <p:extLst>
      <p:ext uri="{19B8F6BF-5375-455C-9EA6-DF929625EA0E}">
        <p15:presenceInfo xmlns:p15="http://schemas.microsoft.com/office/powerpoint/2012/main" userId="S::K.Mole@glfschools.org::95e52408-e14f-4208-8c30-1655db3d14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5D4"/>
    <a:srgbClr val="327473"/>
    <a:srgbClr val="E5F3F2"/>
    <a:srgbClr val="CDE9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4007" autoAdjust="0"/>
  </p:normalViewPr>
  <p:slideViewPr>
    <p:cSldViewPr snapToGrid="0" showGuides="1">
      <p:cViewPr varScale="1">
        <p:scale>
          <a:sx n="84" d="100"/>
          <a:sy n="84" d="100"/>
        </p:scale>
        <p:origin x="40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commentAuthors" Target="commentAuthor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6" dt="2021-06-08T13:54:38.484" idx="6">
    <p:pos x="10" y="10"/>
    <p:text>Problem with the animations due to widescreen</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6" dt="2021-06-08T13:58:05.925" idx="9">
    <p:pos x="10" y="10"/>
    <p:text>Problem with the animations due to widescreen</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4EFC8-8799-4F4C-8315-F132E4ECEA7D}" type="datetimeFigureOut">
              <a:rPr lang="en-GB" smtClean="0"/>
              <a:t>10/08/2021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25CF7-397B-40E2-885F-DC75A9265B37}" type="slidenum">
              <a:rPr lang="en-GB" smtClean="0"/>
              <a:t>‹#›</a:t>
            </a:fld>
            <a:endParaRPr lang="en-GB"/>
          </a:p>
        </p:txBody>
      </p:sp>
    </p:spTree>
    <p:extLst>
      <p:ext uri="{BB962C8B-B14F-4D97-AF65-F5344CB8AC3E}">
        <p14:creationId xmlns:p14="http://schemas.microsoft.com/office/powerpoint/2010/main" val="327131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a:t>
            </a:fld>
            <a:endParaRPr lang="en-GB"/>
          </a:p>
        </p:txBody>
      </p:sp>
    </p:spTree>
    <p:extLst>
      <p:ext uri="{BB962C8B-B14F-4D97-AF65-F5344CB8AC3E}">
        <p14:creationId xmlns:p14="http://schemas.microsoft.com/office/powerpoint/2010/main" val="175717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12</a:t>
            </a:fld>
            <a:endParaRPr lang="en-GB"/>
          </a:p>
        </p:txBody>
      </p:sp>
    </p:spTree>
    <p:extLst>
      <p:ext uri="{BB962C8B-B14F-4D97-AF65-F5344CB8AC3E}">
        <p14:creationId xmlns:p14="http://schemas.microsoft.com/office/powerpoint/2010/main" val="2894552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04298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yriad Pro"/>
                <a:ea typeface="+mn-ea"/>
                <a:cs typeface="+mn-cs"/>
              </a:rPr>
              <a:t>A snail is two centimetres up a flower stalk. Then it crawls up four centimetres, and then one centimetre more. How high up the stalk is it now?’</a:t>
            </a:r>
            <a:endParaRPr lang="en-GB"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18</a:t>
            </a:fld>
            <a:endParaRPr lang="en-US"/>
          </a:p>
        </p:txBody>
      </p:sp>
    </p:spTree>
    <p:extLst>
      <p:ext uri="{BB962C8B-B14F-4D97-AF65-F5344CB8AC3E}">
        <p14:creationId xmlns:p14="http://schemas.microsoft.com/office/powerpoint/2010/main" val="3030189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20</a:t>
            </a:fld>
            <a:endParaRPr lang="en-GB"/>
          </a:p>
        </p:txBody>
      </p:sp>
    </p:spTree>
    <p:extLst>
      <p:ext uri="{BB962C8B-B14F-4D97-AF65-F5344CB8AC3E}">
        <p14:creationId xmlns:p14="http://schemas.microsoft.com/office/powerpoint/2010/main" val="953185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53698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27</a:t>
            </a:fld>
            <a:endParaRPr lang="en-US"/>
          </a:p>
        </p:txBody>
      </p:sp>
    </p:spTree>
    <p:extLst>
      <p:ext uri="{BB962C8B-B14F-4D97-AF65-F5344CB8AC3E}">
        <p14:creationId xmlns:p14="http://schemas.microsoft.com/office/powerpoint/2010/main" val="20559091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31</a:t>
            </a:fld>
            <a:endParaRPr lang="en-US"/>
          </a:p>
        </p:txBody>
      </p:sp>
    </p:spTree>
    <p:extLst>
      <p:ext uri="{BB962C8B-B14F-4D97-AF65-F5344CB8AC3E}">
        <p14:creationId xmlns:p14="http://schemas.microsoft.com/office/powerpoint/2010/main" val="29314481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32</a:t>
            </a:fld>
            <a:endParaRPr lang="en-GB"/>
          </a:p>
        </p:txBody>
      </p:sp>
    </p:spTree>
    <p:extLst>
      <p:ext uri="{BB962C8B-B14F-4D97-AF65-F5344CB8AC3E}">
        <p14:creationId xmlns:p14="http://schemas.microsoft.com/office/powerpoint/2010/main" val="8358568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993769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yriad Pro"/>
                <a:ea typeface="+mn-ea"/>
                <a:cs typeface="+mn-cs"/>
              </a:rPr>
              <a:t>In my toy box, I have three red cars, five yellow cars and two blue cars. I have ten cars altogether.’</a:t>
            </a:r>
            <a:endParaRPr lang="en-GB"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34</a:t>
            </a:fld>
            <a:endParaRPr lang="en-US"/>
          </a:p>
        </p:txBody>
      </p:sp>
    </p:spTree>
    <p:extLst>
      <p:ext uri="{BB962C8B-B14F-4D97-AF65-F5344CB8AC3E}">
        <p14:creationId xmlns:p14="http://schemas.microsoft.com/office/powerpoint/2010/main" val="1165121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2</a:t>
            </a:fld>
            <a:endParaRPr lang="en-GB"/>
          </a:p>
        </p:txBody>
      </p:sp>
    </p:spTree>
    <p:extLst>
      <p:ext uri="{BB962C8B-B14F-4D97-AF65-F5344CB8AC3E}">
        <p14:creationId xmlns:p14="http://schemas.microsoft.com/office/powerpoint/2010/main" val="3510808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44</a:t>
            </a:fld>
            <a:endParaRPr lang="en-GB"/>
          </a:p>
        </p:txBody>
      </p:sp>
    </p:spTree>
    <p:extLst>
      <p:ext uri="{BB962C8B-B14F-4D97-AF65-F5344CB8AC3E}">
        <p14:creationId xmlns:p14="http://schemas.microsoft.com/office/powerpoint/2010/main" val="36742694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45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733640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yriad Pro"/>
                <a:ea typeface="+mn-ea"/>
                <a:cs typeface="+mn-cs"/>
              </a:rPr>
              <a:t>Ask questions such as ‘How many sweets do </a:t>
            </a:r>
            <a:r>
              <a:rPr lang="en-GB" sz="1200" i="1" kern="1200" dirty="0" err="1">
                <a:solidFill>
                  <a:schemeClr val="tx1"/>
                </a:solidFill>
                <a:effectLst/>
                <a:latin typeface="Myriad Pro"/>
                <a:ea typeface="+mn-ea"/>
                <a:cs typeface="+mn-cs"/>
              </a:rPr>
              <a:t>Jayesh</a:t>
            </a:r>
            <a:r>
              <a:rPr lang="en-GB" sz="1200" i="1" kern="1200" dirty="0">
                <a:solidFill>
                  <a:schemeClr val="tx1"/>
                </a:solidFill>
                <a:effectLst/>
                <a:latin typeface="Myriad Pro"/>
                <a:ea typeface="+mn-ea"/>
                <a:cs typeface="+mn-cs"/>
              </a:rPr>
              <a:t>, Sam and Sara have together?’ (2 + 6 + 8).</a:t>
            </a:r>
            <a:endParaRPr lang="en-GB"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53</a:t>
            </a:fld>
            <a:endParaRPr lang="en-US"/>
          </a:p>
        </p:txBody>
      </p:sp>
    </p:spTree>
    <p:extLst>
      <p:ext uri="{BB962C8B-B14F-4D97-AF65-F5344CB8AC3E}">
        <p14:creationId xmlns:p14="http://schemas.microsoft.com/office/powerpoint/2010/main" val="32886843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54</a:t>
            </a:fld>
            <a:endParaRPr lang="en-GB"/>
          </a:p>
        </p:txBody>
      </p:sp>
    </p:spTree>
    <p:extLst>
      <p:ext uri="{BB962C8B-B14F-4D97-AF65-F5344CB8AC3E}">
        <p14:creationId xmlns:p14="http://schemas.microsoft.com/office/powerpoint/2010/main" val="30250295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55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507783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yriad Pro"/>
                <a:ea typeface="+mn-ea"/>
                <a:cs typeface="+mn-cs"/>
              </a:rPr>
              <a:t>A ride at the funfair has ten seats in each carriage. You have to fill up the whole carriage before children can get in a new one. There are seven children in the first carriage. Five more get on. How many children are there altogether?</a:t>
            </a:r>
            <a:r>
              <a:rPr lang="en-GB" sz="1200" kern="1200" dirty="0">
                <a:solidFill>
                  <a:schemeClr val="tx1"/>
                </a:solidFill>
                <a:effectLst/>
                <a:latin typeface="Myriad Pro"/>
                <a:ea typeface="+mn-ea"/>
                <a:cs typeface="+mn-cs"/>
              </a:rPr>
              <a:t>’</a:t>
            </a:r>
          </a:p>
          <a:p>
            <a:r>
              <a:rPr lang="en-GB" sz="1200" kern="1200" dirty="0">
                <a:solidFill>
                  <a:schemeClr val="tx1"/>
                </a:solidFill>
                <a:effectLst/>
                <a:latin typeface="Myriad Pro"/>
                <a:ea typeface="+mn-ea"/>
                <a:cs typeface="+mn-cs"/>
              </a:rPr>
              <a:t>‘</a:t>
            </a:r>
            <a:r>
              <a:rPr lang="en-GB" sz="1200" i="1" kern="1200" dirty="0">
                <a:solidFill>
                  <a:schemeClr val="tx1"/>
                </a:solidFill>
                <a:effectLst/>
                <a:latin typeface="Myriad Pro"/>
                <a:ea typeface="+mn-ea"/>
                <a:cs typeface="+mn-cs"/>
              </a:rPr>
              <a:t>Three children can get in the first carriage and two children get in the next carriage</a:t>
            </a:r>
            <a:r>
              <a:rPr lang="en-GB" sz="1200" kern="1200" dirty="0">
                <a:solidFill>
                  <a:schemeClr val="tx1"/>
                </a:solidFill>
                <a:effectLst/>
                <a:latin typeface="Myriad Pro"/>
                <a:ea typeface="+mn-ea"/>
                <a:cs typeface="+mn-cs"/>
              </a:rPr>
              <a:t>.</a:t>
            </a:r>
            <a:endParaRPr lang="en-GB"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56</a:t>
            </a:fld>
            <a:endParaRPr lang="en-US"/>
          </a:p>
        </p:txBody>
      </p:sp>
    </p:spTree>
    <p:extLst>
      <p:ext uri="{BB962C8B-B14F-4D97-AF65-F5344CB8AC3E}">
        <p14:creationId xmlns:p14="http://schemas.microsoft.com/office/powerpoint/2010/main" val="25893705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59</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893705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63</a:t>
            </a:fld>
            <a:endParaRPr lang="en-GB"/>
          </a:p>
        </p:txBody>
      </p:sp>
    </p:spTree>
    <p:extLst>
      <p:ext uri="{BB962C8B-B14F-4D97-AF65-F5344CB8AC3E}">
        <p14:creationId xmlns:p14="http://schemas.microsoft.com/office/powerpoint/2010/main" val="38243070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095529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750B2D0D-235D-420E-BB8B-30523AEEDAB0}"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83</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3459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3</a:t>
            </a:fld>
            <a:endParaRPr lang="en-GB"/>
          </a:p>
        </p:txBody>
      </p:sp>
    </p:spTree>
    <p:extLst>
      <p:ext uri="{BB962C8B-B14F-4D97-AF65-F5344CB8AC3E}">
        <p14:creationId xmlns:p14="http://schemas.microsoft.com/office/powerpoint/2010/main" val="2495698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B2D0D-235D-420E-BB8B-30523AEEDAB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80833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750B2D0D-235D-420E-BB8B-30523AEEDAB0}"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87</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930920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825CF7-397B-40E2-885F-DC75A9265B37}" type="slidenum">
              <a:rPr lang="en-GB" smtClean="0"/>
              <a:t>89</a:t>
            </a:fld>
            <a:endParaRPr lang="en-GB"/>
          </a:p>
        </p:txBody>
      </p:sp>
    </p:spTree>
    <p:extLst>
      <p:ext uri="{BB962C8B-B14F-4D97-AF65-F5344CB8AC3E}">
        <p14:creationId xmlns:p14="http://schemas.microsoft.com/office/powerpoint/2010/main" val="3629862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4</a:t>
            </a:fld>
            <a:endParaRPr lang="en-GB"/>
          </a:p>
        </p:txBody>
      </p:sp>
    </p:spTree>
    <p:extLst>
      <p:ext uri="{BB962C8B-B14F-4D97-AF65-F5344CB8AC3E}">
        <p14:creationId xmlns:p14="http://schemas.microsoft.com/office/powerpoint/2010/main" val="2786475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98891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6</a:t>
            </a:fld>
            <a:endParaRPr lang="en-US"/>
          </a:p>
        </p:txBody>
      </p:sp>
    </p:spTree>
    <p:extLst>
      <p:ext uri="{BB962C8B-B14F-4D97-AF65-F5344CB8AC3E}">
        <p14:creationId xmlns:p14="http://schemas.microsoft.com/office/powerpoint/2010/main" val="3142001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yriad Pro"/>
                <a:ea typeface="+mn-ea"/>
                <a:cs typeface="+mn-cs"/>
              </a:rPr>
              <a:t>The children play a game. Now Madison has six marbles, Charlie has no marbles and </a:t>
            </a:r>
            <a:r>
              <a:rPr lang="en-GB" sz="1200" i="1" kern="1200" dirty="0" err="1">
                <a:solidFill>
                  <a:schemeClr val="tx1"/>
                </a:solidFill>
                <a:effectLst/>
                <a:latin typeface="Myriad Pro"/>
                <a:ea typeface="+mn-ea"/>
                <a:cs typeface="+mn-cs"/>
              </a:rPr>
              <a:t>Asif</a:t>
            </a:r>
            <a:r>
              <a:rPr lang="en-GB" sz="1200" i="1" kern="1200" dirty="0">
                <a:solidFill>
                  <a:schemeClr val="tx1"/>
                </a:solidFill>
                <a:effectLst/>
                <a:latin typeface="Myriad Pro"/>
                <a:ea typeface="+mn-ea"/>
                <a:cs typeface="+mn-cs"/>
              </a:rPr>
              <a:t> has three marbles. They have nine marbles altogether.</a:t>
            </a:r>
            <a:r>
              <a:rPr lang="en-GB" dirty="0">
                <a:effectLst/>
                <a:latin typeface="Myriad Pro"/>
              </a:rPr>
              <a:t> </a:t>
            </a:r>
            <a:endParaRPr lang="en-GB"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7</a:t>
            </a:fld>
            <a:endParaRPr lang="en-US"/>
          </a:p>
        </p:txBody>
      </p:sp>
    </p:spTree>
    <p:extLst>
      <p:ext uri="{BB962C8B-B14F-4D97-AF65-F5344CB8AC3E}">
        <p14:creationId xmlns:p14="http://schemas.microsoft.com/office/powerpoint/2010/main" val="1426073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Madison has two red marbles, Charlie has three blue marbles and </a:t>
            </a:r>
            <a:r>
              <a:rPr lang="en-GB" sz="1200" i="1" kern="1200" dirty="0" err="1">
                <a:solidFill>
                  <a:schemeClr val="tx1"/>
                </a:solidFill>
                <a:effectLst/>
                <a:latin typeface="+mn-lt"/>
                <a:ea typeface="+mn-ea"/>
                <a:cs typeface="+mn-cs"/>
              </a:rPr>
              <a:t>Asif</a:t>
            </a:r>
            <a:r>
              <a:rPr lang="en-GB" sz="1200" i="1" kern="1200" dirty="0">
                <a:solidFill>
                  <a:schemeClr val="tx1"/>
                </a:solidFill>
                <a:effectLst/>
                <a:latin typeface="+mn-lt"/>
                <a:ea typeface="+mn-ea"/>
                <a:cs typeface="+mn-cs"/>
              </a:rPr>
              <a:t> has five yellow marbles. They have ten marbles altogether.</a:t>
            </a:r>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10</a:t>
            </a:fld>
            <a:endParaRPr lang="en-US"/>
          </a:p>
        </p:txBody>
      </p:sp>
    </p:spTree>
    <p:extLst>
      <p:ext uri="{BB962C8B-B14F-4D97-AF65-F5344CB8AC3E}">
        <p14:creationId xmlns:p14="http://schemas.microsoft.com/office/powerpoint/2010/main" val="1565726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yriad Pro"/>
                <a:ea typeface="+mn-ea"/>
                <a:cs typeface="+mn-cs"/>
              </a:rPr>
              <a:t>Madison has two red marbles, Charlie has three blue marbles and </a:t>
            </a:r>
            <a:r>
              <a:rPr lang="en-GB" sz="1200" i="1" kern="1200" dirty="0" err="1">
                <a:solidFill>
                  <a:schemeClr val="tx1"/>
                </a:solidFill>
                <a:effectLst/>
                <a:latin typeface="Myriad Pro"/>
                <a:ea typeface="+mn-ea"/>
                <a:cs typeface="+mn-cs"/>
              </a:rPr>
              <a:t>Asif</a:t>
            </a:r>
            <a:r>
              <a:rPr lang="en-GB" sz="1200" i="1" kern="1200" dirty="0">
                <a:solidFill>
                  <a:schemeClr val="tx1"/>
                </a:solidFill>
                <a:effectLst/>
                <a:latin typeface="Myriad Pro"/>
                <a:ea typeface="+mn-ea"/>
                <a:cs typeface="+mn-cs"/>
              </a:rPr>
              <a:t> has five yellow marbles. They have ten marbles altogether.</a:t>
            </a:r>
            <a:endParaRPr lang="en-GB" sz="1200" dirty="0">
              <a:latin typeface="Akzidenz-Grotesk BQ Extended" pitchFamily="50" charset="0"/>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11</a:t>
            </a:fld>
            <a:endParaRPr lang="en-US"/>
          </a:p>
        </p:txBody>
      </p:sp>
    </p:spTree>
    <p:extLst>
      <p:ext uri="{BB962C8B-B14F-4D97-AF65-F5344CB8AC3E}">
        <p14:creationId xmlns:p14="http://schemas.microsoft.com/office/powerpoint/2010/main" val="24342127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8345" y="-157162"/>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76999"/>
          </a:xfrm>
          <a:prstGeom prst="rect">
            <a:avLst/>
          </a:prstGeom>
          <a:noFill/>
        </p:spPr>
        <p:txBody>
          <a:bodyPr wrap="square" rtlCol="0">
            <a:spAutoFit/>
          </a:bodyPr>
          <a:lstStyle/>
          <a:p>
            <a:pPr>
              <a:buNone/>
            </a:pPr>
            <a:r>
              <a:rPr lang="en-GB" sz="1200" b="1" kern="1200" dirty="0">
                <a:solidFill>
                  <a:srgbClr val="FBF5D4"/>
                </a:solidFill>
                <a:latin typeface="Arial" panose="020B0604020202020204" pitchFamily="34" charset="0"/>
                <a:ea typeface="+mn-ea"/>
                <a:cs typeface="Arial" panose="020B0604020202020204" pitchFamily="34" charset="0"/>
              </a:rPr>
              <a:t>Curriculum Prioritisation for Primary Maths</a:t>
            </a:r>
          </a:p>
        </p:txBody>
      </p:sp>
      <p:cxnSp>
        <p:nvCxnSpPr>
          <p:cNvPr id="19" name="Straight Connector 18">
            <a:extLst>
              <a:ext uri="{FF2B5EF4-FFF2-40B4-BE49-F238E27FC236}">
                <a16:creationId xmlns:a16="http://schemas.microsoft.com/office/drawing/2014/main" id="{D3AA9D4F-8E41-47F9-A6BB-0AF636DA0770}"/>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EC602C34-F685-413D-92B3-920B5E843FF0}"/>
              </a:ext>
            </a:extLst>
          </p:cNvPr>
          <p:cNvSpPr txBox="1"/>
          <p:nvPr userDrawn="1"/>
        </p:nvSpPr>
        <p:spPr>
          <a:xfrm>
            <a:off x="609593" y="707820"/>
            <a:ext cx="6172200" cy="261610"/>
          </a:xfrm>
          <a:prstGeom prst="rect">
            <a:avLst/>
          </a:prstGeom>
          <a:noFill/>
        </p:spPr>
        <p:txBody>
          <a:bodyPr wrap="square">
            <a:spAutoFit/>
          </a:bodyPr>
          <a:lstStyle/>
          <a:p>
            <a:r>
              <a:rPr lang="en-GB" sz="1100" b="1" i="0" dirty="0">
                <a:solidFill>
                  <a:srgbClr val="FBF5D4"/>
                </a:solidFill>
                <a:effectLst/>
                <a:latin typeface="Arial" panose="020B0604020202020204" pitchFamily="34" charset="0"/>
                <a:cs typeface="Arial" panose="020B0604020202020204" pitchFamily="34" charset="0"/>
              </a:rPr>
              <a:t>A term-by-term framework to support planning and teaching</a:t>
            </a:r>
            <a:endParaRPr lang="en-GB" sz="1100" b="1" dirty="0">
              <a:solidFill>
                <a:srgbClr val="FBF5D4"/>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57031D2-8649-4B2E-BCAE-8A353FB07BDF}"/>
              </a:ext>
            </a:extLst>
          </p:cNvPr>
          <p:cNvSpPr txBox="1"/>
          <p:nvPr userDrawn="1"/>
        </p:nvSpPr>
        <p:spPr>
          <a:xfrm>
            <a:off x="699934" y="5435709"/>
            <a:ext cx="1960139" cy="276999"/>
          </a:xfrm>
          <a:prstGeom prst="rect">
            <a:avLst/>
          </a:prstGeom>
          <a:noFill/>
        </p:spPr>
        <p:txBody>
          <a:bodyPr wrap="square" rtlCol="0">
            <a:spAutoFit/>
          </a:bodyPr>
          <a:lstStyle/>
          <a:p>
            <a:pPr>
              <a:buNone/>
            </a:pPr>
            <a:r>
              <a:rPr lang="en-GB" sz="1200" b="1" noProof="0" dirty="0">
                <a:solidFill>
                  <a:schemeClr val="bg1"/>
                </a:solidFill>
                <a:latin typeface="Arial" panose="020B0604020202020204" pitchFamily="34" charset="0"/>
                <a:cs typeface="Arial" panose="020B0604020202020204" pitchFamily="34" charset="0"/>
              </a:rPr>
              <a:t>Summer 2021</a:t>
            </a:r>
            <a:endParaRPr lang="en-GB"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7645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Tree>
    <p:extLst>
      <p:ext uri="{BB962C8B-B14F-4D97-AF65-F5344CB8AC3E}">
        <p14:creationId xmlns:p14="http://schemas.microsoft.com/office/powerpoint/2010/main" val="1882940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Tree>
    <p:extLst>
      <p:ext uri="{BB962C8B-B14F-4D97-AF65-F5344CB8AC3E}">
        <p14:creationId xmlns:p14="http://schemas.microsoft.com/office/powerpoint/2010/main" val="302719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graphicFrame>
        <p:nvGraphicFramePr>
          <p:cNvPr id="5" name="Table 10">
            <a:extLst>
              <a:ext uri="{FF2B5EF4-FFF2-40B4-BE49-F238E27FC236}">
                <a16:creationId xmlns:a16="http://schemas.microsoft.com/office/drawing/2014/main" id="{8703DAC1-0D09-4FCA-8F8E-26F6D721539C}"/>
              </a:ext>
            </a:extLst>
          </p:cNvPr>
          <p:cNvGraphicFramePr>
            <a:graphicFrameLocks noGrp="1"/>
          </p:cNvGraphicFramePr>
          <p:nvPr userDrawn="1">
            <p:extLst>
              <p:ext uri="{D42A27DB-BD31-4B8C-83A1-F6EECF244321}">
                <p14:modId xmlns:p14="http://schemas.microsoft.com/office/powerpoint/2010/main" val="3206897055"/>
              </p:ext>
            </p:extLst>
          </p:nvPr>
        </p:nvGraphicFramePr>
        <p:xfrm>
          <a:off x="594008" y="1097547"/>
          <a:ext cx="11140162" cy="1978162"/>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19980">
                <a:tc>
                  <a:txBody>
                    <a:bodyPr/>
                    <a:lstStyle/>
                    <a:p>
                      <a:pPr algn="l"/>
                      <a:endParaRPr lang="en-GB" sz="2000" dirty="0">
                        <a:latin typeface="Arial" panose="020B0604020202020204" pitchFamily="34" charset="0"/>
                        <a:cs typeface="Arial" panose="020B0604020202020204" pitchFamily="34" charset="0"/>
                      </a:endParaRPr>
                    </a:p>
                  </a:txBody>
                  <a:tcPr anchor="ctr">
                    <a:solidFill>
                      <a:srgbClr val="327473"/>
                    </a:solidFill>
                  </a:tcPr>
                </a:tc>
                <a:extLst>
                  <a:ext uri="{0D108BD9-81ED-4DB2-BD59-A6C34878D82A}">
                    <a16:rowId xmlns:a16="http://schemas.microsoft.com/office/drawing/2014/main" val="2928509842"/>
                  </a:ext>
                </a:extLst>
              </a:tr>
              <a:tr h="1458182">
                <a:tc>
                  <a:txBody>
                    <a:bodyPr/>
                    <a:lstStyle/>
                    <a:p>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13" name="Text Placeholder 12">
            <a:extLst>
              <a:ext uri="{FF2B5EF4-FFF2-40B4-BE49-F238E27FC236}">
                <a16:creationId xmlns:a16="http://schemas.microsoft.com/office/drawing/2014/main" id="{0396C834-C60B-4D4B-9CE7-C48E02B24E92}"/>
              </a:ext>
            </a:extLst>
          </p:cNvPr>
          <p:cNvSpPr>
            <a:spLocks noGrp="1"/>
          </p:cNvSpPr>
          <p:nvPr>
            <p:ph type="body" sz="quarter" idx="12"/>
          </p:nvPr>
        </p:nvSpPr>
        <p:spPr>
          <a:xfrm>
            <a:off x="698269" y="1789113"/>
            <a:ext cx="10653944" cy="784225"/>
          </a:xfrm>
        </p:spPr>
        <p:txBody>
          <a:bodyPr/>
          <a:lstStyle/>
          <a:p>
            <a:pPr lvl="0"/>
            <a:r>
              <a:rPr lang="en-US" dirty="0"/>
              <a:t>Click to edit Master text styles</a:t>
            </a:r>
          </a:p>
        </p:txBody>
      </p:sp>
      <p:sp>
        <p:nvSpPr>
          <p:cNvPr id="17" name="Text Placeholder 16">
            <a:extLst>
              <a:ext uri="{FF2B5EF4-FFF2-40B4-BE49-F238E27FC236}">
                <a16:creationId xmlns:a16="http://schemas.microsoft.com/office/drawing/2014/main" id="{F32E35AE-674A-4CFB-A6EA-9851D7911725}"/>
              </a:ext>
            </a:extLst>
          </p:cNvPr>
          <p:cNvSpPr>
            <a:spLocks noGrp="1"/>
          </p:cNvSpPr>
          <p:nvPr>
            <p:ph type="body" sz="quarter" idx="13"/>
          </p:nvPr>
        </p:nvSpPr>
        <p:spPr>
          <a:xfrm>
            <a:off x="698269" y="1189038"/>
            <a:ext cx="10653944" cy="315912"/>
          </a:xfrm>
        </p:spPr>
        <p:txBody>
          <a:bodyPr/>
          <a:lstStyle>
            <a:lvl1pPr>
              <a:defRPr b="1">
                <a:solidFill>
                  <a:schemeClr val="bg1"/>
                </a:solidFill>
              </a:defRPr>
            </a:lvl1pPr>
          </a:lstStyle>
          <a:p>
            <a:pPr lvl="0"/>
            <a:r>
              <a:rPr lang="en-US" dirty="0"/>
              <a:t>Click to edit Master text styles</a:t>
            </a:r>
          </a:p>
        </p:txBody>
      </p:sp>
      <p:sp>
        <p:nvSpPr>
          <p:cNvPr id="19" name="TextBox 18">
            <a:extLst>
              <a:ext uri="{FF2B5EF4-FFF2-40B4-BE49-F238E27FC236}">
                <a16:creationId xmlns:a16="http://schemas.microsoft.com/office/drawing/2014/main" id="{9153B39E-7C33-4C5E-BBB2-AE7BBB524528}"/>
              </a:ext>
            </a:extLst>
          </p:cNvPr>
          <p:cNvSpPr txBox="1"/>
          <p:nvPr userDrawn="1"/>
        </p:nvSpPr>
        <p:spPr>
          <a:xfrm>
            <a:off x="594007" y="3486800"/>
            <a:ext cx="11140161" cy="394210"/>
          </a:xfrm>
          <a:prstGeom prst="rect">
            <a:avLst/>
          </a:prstGeom>
          <a:noFill/>
        </p:spPr>
        <p:txBody>
          <a:bodyPr wrap="square">
            <a:spAutoFit/>
          </a:body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b="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The following slides have been collated to support the teaching of this outcome.</a:t>
            </a:r>
            <a:endParaRPr lang="en-GB"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1" name="Text Placeholder 20">
            <a:extLst>
              <a:ext uri="{FF2B5EF4-FFF2-40B4-BE49-F238E27FC236}">
                <a16:creationId xmlns:a16="http://schemas.microsoft.com/office/drawing/2014/main" id="{DA156B4A-F0F3-4E38-A0C7-379476798FA5}"/>
              </a:ext>
            </a:extLst>
          </p:cNvPr>
          <p:cNvSpPr>
            <a:spLocks noGrp="1"/>
          </p:cNvSpPr>
          <p:nvPr>
            <p:ph type="body" sz="quarter" idx="14"/>
          </p:nvPr>
        </p:nvSpPr>
        <p:spPr>
          <a:xfrm>
            <a:off x="593725" y="233363"/>
            <a:ext cx="11141075" cy="393700"/>
          </a:xfrm>
        </p:spPr>
        <p:txBody>
          <a:bodyPr/>
          <a:lstStyle>
            <a:lvl1pPr>
              <a:defRPr b="1">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7933466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246063"/>
            <a:ext cx="11140163" cy="426170"/>
          </a:xfrm>
          <a:prstGeom prst="rect">
            <a:avLst/>
          </a:prstGeom>
        </p:spPr>
        <p:txBody>
          <a:bodyPr>
            <a:normAutofit/>
          </a:bodyPr>
          <a:lstStyle>
            <a:lvl1pPr algn="l">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
        <p:nvSpPr>
          <p:cNvPr id="7" name="Picture Placeholder 4">
            <a:extLst>
              <a:ext uri="{FF2B5EF4-FFF2-40B4-BE49-F238E27FC236}">
                <a16:creationId xmlns:a16="http://schemas.microsoft.com/office/drawing/2014/main" id="{9B5E70AC-97E0-4B9F-B2F7-C3D62444AE86}"/>
              </a:ext>
            </a:extLst>
          </p:cNvPr>
          <p:cNvSpPr>
            <a:spLocks noGrp="1"/>
          </p:cNvSpPr>
          <p:nvPr>
            <p:ph type="pic" sz="quarter" idx="12"/>
          </p:nvPr>
        </p:nvSpPr>
        <p:spPr>
          <a:xfrm>
            <a:off x="594008" y="1039018"/>
            <a:ext cx="3395663" cy="4779963"/>
          </a:xfrm>
          <a:ln>
            <a:solidFill>
              <a:schemeClr val="tx2"/>
            </a:solidFill>
          </a:ln>
          <a:effectLst>
            <a:outerShdw blurRad="50800" dist="38100" dir="2700000" algn="tl" rotWithShape="0">
              <a:prstClr val="black">
                <a:alpha val="40000"/>
              </a:prstClr>
            </a:outerShdw>
          </a:effectLst>
        </p:spPr>
        <p:txBody>
          <a:bodyPr/>
          <a:lstStyle>
            <a:lvl1pPr algn="l">
              <a:defRPr/>
            </a:lvl1pPr>
          </a:lstStyle>
          <a:p>
            <a:endParaRPr lang="en-GB"/>
          </a:p>
        </p:txBody>
      </p:sp>
    </p:spTree>
    <p:extLst>
      <p:ext uri="{BB962C8B-B14F-4D97-AF65-F5344CB8AC3E}">
        <p14:creationId xmlns:p14="http://schemas.microsoft.com/office/powerpoint/2010/main" val="32055044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2182" y="-157162"/>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Connector 18">
            <a:extLst>
              <a:ext uri="{FF2B5EF4-FFF2-40B4-BE49-F238E27FC236}">
                <a16:creationId xmlns:a16="http://schemas.microsoft.com/office/drawing/2014/main" id="{D3AA9D4F-8E41-47F9-A6BB-0AF636DA0770}"/>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6A3742DC-69C4-4F77-88B0-BC9AA167A183}"/>
              </a:ext>
            </a:extLst>
          </p:cNvPr>
          <p:cNvSpPr txBox="1"/>
          <p:nvPr userDrawn="1"/>
        </p:nvSpPr>
        <p:spPr>
          <a:xfrm>
            <a:off x="609593" y="1737534"/>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id="{0A1553F0-5310-40B6-862E-E108F136F4E5}"/>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7C7EAB1C-AC38-4D05-ABAC-DDDBF36A7F1B}"/>
              </a:ext>
            </a:extLst>
          </p:cNvPr>
          <p:cNvSpPr txBox="1"/>
          <p:nvPr userDrawn="1"/>
        </p:nvSpPr>
        <p:spPr>
          <a:xfrm>
            <a:off x="699934" y="5435709"/>
            <a:ext cx="1960139" cy="276999"/>
          </a:xfrm>
          <a:prstGeom prst="rect">
            <a:avLst/>
          </a:prstGeom>
          <a:noFill/>
        </p:spPr>
        <p:txBody>
          <a:bodyPr wrap="square" rtlCol="0">
            <a:spAutoFit/>
          </a:bodyPr>
          <a:lstStyle/>
          <a:p>
            <a:pPr>
              <a:buNone/>
            </a:pPr>
            <a:r>
              <a:rPr lang="en-GB" sz="1200" b="1" noProof="0" dirty="0">
                <a:solidFill>
                  <a:schemeClr val="bg1"/>
                </a:solidFill>
                <a:latin typeface="Arial" panose="020B0604020202020204" pitchFamily="34" charset="0"/>
                <a:cs typeface="Arial" panose="020B0604020202020204" pitchFamily="34" charset="0"/>
              </a:rPr>
              <a:t>Summer 2021</a:t>
            </a:r>
            <a:endParaRPr lang="en-GB" sz="1200" b="1"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6B7A6AA-0784-4D20-870B-744E2DBBF2B5}"/>
              </a:ext>
            </a:extLst>
          </p:cNvPr>
          <p:cNvSpPr txBox="1"/>
          <p:nvPr userDrawn="1"/>
        </p:nvSpPr>
        <p:spPr>
          <a:xfrm>
            <a:off x="609593" y="481364"/>
            <a:ext cx="5557355" cy="276999"/>
          </a:xfrm>
          <a:prstGeom prst="rect">
            <a:avLst/>
          </a:prstGeom>
          <a:noFill/>
        </p:spPr>
        <p:txBody>
          <a:bodyPr wrap="square" rtlCol="0">
            <a:spAutoFit/>
          </a:bodyPr>
          <a:lstStyle/>
          <a:p>
            <a:pPr>
              <a:buNone/>
            </a:pPr>
            <a:r>
              <a:rPr lang="en-GB" sz="1200" b="1" kern="1200" dirty="0">
                <a:solidFill>
                  <a:srgbClr val="FBF5D4"/>
                </a:solidFill>
                <a:latin typeface="Arial" panose="020B0604020202020204" pitchFamily="34" charset="0"/>
                <a:ea typeface="+mn-ea"/>
                <a:cs typeface="Arial" panose="020B0604020202020204" pitchFamily="34" charset="0"/>
              </a:rPr>
              <a:t>Curriculum Prioritisation for Primary Maths</a:t>
            </a:r>
          </a:p>
        </p:txBody>
      </p:sp>
      <p:sp>
        <p:nvSpPr>
          <p:cNvPr id="12" name="TextBox 11">
            <a:extLst>
              <a:ext uri="{FF2B5EF4-FFF2-40B4-BE49-F238E27FC236}">
                <a16:creationId xmlns:a16="http://schemas.microsoft.com/office/drawing/2014/main" id="{FEC4B950-A61F-4437-AC63-6DD156086E7C}"/>
              </a:ext>
            </a:extLst>
          </p:cNvPr>
          <p:cNvSpPr txBox="1"/>
          <p:nvPr userDrawn="1"/>
        </p:nvSpPr>
        <p:spPr>
          <a:xfrm>
            <a:off x="609593" y="705834"/>
            <a:ext cx="6172200" cy="261610"/>
          </a:xfrm>
          <a:prstGeom prst="rect">
            <a:avLst/>
          </a:prstGeom>
          <a:noFill/>
        </p:spPr>
        <p:txBody>
          <a:bodyPr wrap="square">
            <a:spAutoFit/>
          </a:bodyPr>
          <a:lstStyle/>
          <a:p>
            <a:r>
              <a:rPr lang="en-GB" sz="1100" b="1" i="0" dirty="0">
                <a:solidFill>
                  <a:srgbClr val="FBF5D4"/>
                </a:solidFill>
                <a:effectLst/>
                <a:latin typeface="Arial" panose="020B0604020202020204" pitchFamily="34" charset="0"/>
                <a:cs typeface="Arial" panose="020B0604020202020204" pitchFamily="34" charset="0"/>
              </a:rPr>
              <a:t>A term-by-term framework to support planning and teaching</a:t>
            </a:r>
            <a:endParaRPr lang="en-GB" sz="1100" b="1" dirty="0">
              <a:solidFill>
                <a:srgbClr val="FBF5D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28492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47484"/>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sz="1100">
                <a:latin typeface="Arial" panose="020B0604020202020204" pitchFamily="34" charset="0"/>
                <a:cs typeface="Arial" panose="020B0604020202020204" pitchFamily="34" charset="0"/>
              </a:defRPr>
            </a:lvl1pPr>
          </a:lstStyle>
          <a:p>
            <a:pPr>
              <a:defRPr/>
            </a:pPr>
            <a:r>
              <a:rPr lang="en-GB"/>
              <a:t>Curriculum Prioritisation for Primary Maths</a:t>
            </a: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a:xfrm>
            <a:off x="8610600" y="6356350"/>
            <a:ext cx="2743200" cy="365125"/>
          </a:xfrm>
          <a:prstGeom prst="rect">
            <a:avLst/>
          </a:prstGeom>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06445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lank Canvas">
    <p:spTree>
      <p:nvGrpSpPr>
        <p:cNvPr id="1" name=""/>
        <p:cNvGrpSpPr/>
        <p:nvPr/>
      </p:nvGrpSpPr>
      <p:grpSpPr>
        <a:xfrm>
          <a:off x="0" y="0"/>
          <a:ext cx="0" cy="0"/>
          <a:chOff x="0" y="0"/>
          <a:chExt cx="0" cy="0"/>
        </a:xfrm>
      </p:grpSpPr>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12192000" cy="630000"/>
          </a:xfrm>
          <a:solidFill>
            <a:srgbClr val="82CBDD"/>
          </a:solidFill>
        </p:spPr>
        <p:txBody>
          <a:bodyPr lIns="180000" rIns="180000" anchor="ctr" anchorCtr="0"/>
          <a:lstStyle>
            <a:lvl1pPr algn="r">
              <a:defRPr lang="en-GB" b="0" i="0" u="none" strike="noStrike" baseline="0" smtClean="0">
                <a:effectLst/>
              </a:defRPr>
            </a:lvl1pPr>
          </a:lstStyle>
          <a:p>
            <a:pPr lvl="0"/>
            <a:r>
              <a:rPr lang="en-GB" b="0" i="0" u="none" strike="noStrike" dirty="0">
                <a:solidFill>
                  <a:srgbClr val="000000"/>
                </a:solidFill>
                <a:effectLst/>
                <a:latin typeface="Calibri" panose="020F0502020204030204" pitchFamily="34" charset="0"/>
              </a:rPr>
              <a:t>Segment short title + step numbers</a:t>
            </a:r>
            <a:endParaRPr lang="en-US" dirty="0"/>
          </a:p>
        </p:txBody>
      </p:sp>
      <p:sp>
        <p:nvSpPr>
          <p:cNvPr id="6" name="Rectangle 5"/>
          <p:cNvSpPr/>
          <p:nvPr userDrawn="1"/>
        </p:nvSpPr>
        <p:spPr>
          <a:xfrm>
            <a:off x="4221617" y="6487840"/>
            <a:ext cx="3748764"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Spring 2018 pilot</a:t>
            </a:r>
          </a:p>
        </p:txBody>
      </p:sp>
    </p:spTree>
    <p:extLst>
      <p:ext uri="{BB962C8B-B14F-4D97-AF65-F5344CB8AC3E}">
        <p14:creationId xmlns:p14="http://schemas.microsoft.com/office/powerpoint/2010/main" val="414562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p:spPr>
        <p:txBody>
          <a:bodyPr/>
          <a:lstStyle>
            <a:lvl1pPr algn="l">
              <a:defRPr sz="2000" b="0">
                <a:solidFill>
                  <a:schemeClr val="bg1"/>
                </a:solidFill>
                <a:latin typeface="+mn-lt"/>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21673711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0" y="6356350"/>
            <a:ext cx="121920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r>
              <a:rPr lang="en-GB"/>
              <a:t>Curriculum Prioritisation for Primary Maths</a:t>
            </a:r>
            <a:endParaRPr lang="en-GB" dirty="0"/>
          </a:p>
        </p:txBody>
      </p:sp>
    </p:spTree>
    <p:extLst>
      <p:ext uri="{BB962C8B-B14F-4D97-AF65-F5344CB8AC3E}">
        <p14:creationId xmlns:p14="http://schemas.microsoft.com/office/powerpoint/2010/main" val="2493390202"/>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75" r:id="rId3"/>
    <p:sldLayoutId id="2147483676" r:id="rId4"/>
    <p:sldLayoutId id="2147483674" r:id="rId5"/>
    <p:sldLayoutId id="2147483668" r:id="rId6"/>
    <p:sldLayoutId id="2147483663" r:id="rId7"/>
    <p:sldLayoutId id="2147483679" r:id="rId8"/>
    <p:sldLayoutId id="2147483680" r:id="rId9"/>
  </p:sldLayoutIdLst>
  <p:hf sldNum="0" hdr="0" dt="0"/>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7.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8.png"/><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x51ltghh/ncetm_mm_sp1_y2_se11_teach_final-ys2.pdf#page=6"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8.xml"/><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8.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teaching-mathematics-in-primary-schools" TargetMode="External"/><Relationship Id="rId7" Type="http://schemas.openxmlformats.org/officeDocument/2006/relationships/hyperlink" Target="https://assets.publishing.service.gov.uk/government/uploads/system/uploads/attachment_data/file/897806/Maths_guidance_KS_1_and_2.pdf#page=98"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assets.publishing.service.gov.uk/government/uploads/system/uploads/attachment_data/file/897806/Maths_guidance_KS_1_and_2.pdf#page=57" TargetMode="External"/><Relationship Id="rId5" Type="http://schemas.openxmlformats.org/officeDocument/2006/relationships/hyperlink" Target="https://www.ncetm.org.uk/teaching-for-mastery/mastery-materials/primary-mastery-professional-development/" TargetMode="External"/><Relationship Id="rId4" Type="http://schemas.openxmlformats.org/officeDocument/2006/relationships/hyperlink" Target="https://www.ncetm.org.uk/classroom-resources/exemplification-of-ready-to-progress-criteria/" TargetMode="External"/></Relationships>
</file>

<file path=ppt/slides/_rels/slide2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x51ltghh/ncetm_mm_sp1_y2_se11_teach_final-ys2.pdf#page=8"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8.xml"/><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9.png"/><Relationship Id="rId1" Type="http://schemas.openxmlformats.org/officeDocument/2006/relationships/slideLayout" Target="../slideLayouts/slideLayout8.xml"/><Relationship Id="rId5" Type="http://schemas.openxmlformats.org/officeDocument/2006/relationships/image" Target="../media/image50.png"/><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8.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8.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26.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12" Type="http://schemas.openxmlformats.org/officeDocument/2006/relationships/image" Target="../media/image73.png"/><Relationship Id="rId2" Type="http://schemas.openxmlformats.org/officeDocument/2006/relationships/image" Target="../media/image58.png"/><Relationship Id="rId1" Type="http://schemas.openxmlformats.org/officeDocument/2006/relationships/slideLayout" Target="../slideLayouts/slideLayout8.xml"/><Relationship Id="rId6" Type="http://schemas.openxmlformats.org/officeDocument/2006/relationships/image" Target="../media/image67.png"/><Relationship Id="rId11" Type="http://schemas.openxmlformats.org/officeDocument/2006/relationships/image" Target="../media/image72.png"/><Relationship Id="rId5" Type="http://schemas.openxmlformats.org/officeDocument/2006/relationships/image" Target="../media/image66.pn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png"/></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74.png"/></Relationships>
</file>

<file path=ppt/slides/_rels/slide2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8.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3.xml.rels><?xml version="1.0" encoding="UTF-8" standalone="yes"?>
<Relationships xmlns="http://schemas.openxmlformats.org/package/2006/relationships"><Relationship Id="rId8" Type="http://schemas.openxmlformats.org/officeDocument/2006/relationships/slide" Target="slide54.xml"/><Relationship Id="rId3" Type="http://schemas.openxmlformats.org/officeDocument/2006/relationships/slide" Target="slide4.xml"/><Relationship Id="rId7" Type="http://schemas.openxmlformats.org/officeDocument/2006/relationships/slide" Target="slide4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32.xml"/><Relationship Id="rId5" Type="http://schemas.openxmlformats.org/officeDocument/2006/relationships/slide" Target="slide20.xml"/><Relationship Id="rId10" Type="http://schemas.openxmlformats.org/officeDocument/2006/relationships/slide" Target="slide3.xml"/><Relationship Id="rId4" Type="http://schemas.openxmlformats.org/officeDocument/2006/relationships/slide" Target="slide12.xml"/><Relationship Id="rId9" Type="http://schemas.openxmlformats.org/officeDocument/2006/relationships/slide" Target="slide63.xml"/></Relationships>
</file>

<file path=ppt/slides/_rels/slide3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8.xml"/><Relationship Id="rId4" Type="http://schemas.openxmlformats.org/officeDocument/2006/relationships/image" Target="../media/image84.png"/></Relationships>
</file>

<file path=ppt/slides/_rels/slide3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86.png"/></Relationships>
</file>

<file path=ppt/slides/_rels/slide3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x51ltghh/ncetm_mm_sp1_y2_se11_teach_final-ys2.pdf#page=11"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87.png"/><Relationship Id="rId7" Type="http://schemas.openxmlformats.org/officeDocument/2006/relationships/image" Target="../media/image91.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90.png"/><Relationship Id="rId11" Type="http://schemas.openxmlformats.org/officeDocument/2006/relationships/comments" Target="../comments/comment2.xml"/><Relationship Id="rId5" Type="http://schemas.openxmlformats.org/officeDocument/2006/relationships/image" Target="../media/image89.png"/><Relationship Id="rId10" Type="http://schemas.openxmlformats.org/officeDocument/2006/relationships/image" Target="../media/image23.png"/><Relationship Id="rId4" Type="http://schemas.openxmlformats.org/officeDocument/2006/relationships/image" Target="../media/image88.png"/><Relationship Id="rId9" Type="http://schemas.openxmlformats.org/officeDocument/2006/relationships/image" Target="../media/image25.png"/></Relationships>
</file>

<file path=ppt/slides/_rels/slide35.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3.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x51ltghh/ncetm_mm_sp1_y2_se11_teach_final-ys2.pdf#page=13" TargetMode="External"/></Relationships>
</file>

<file path=ppt/slides/_rels/slide46.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95.png"/><Relationship Id="rId7" Type="http://schemas.openxmlformats.org/officeDocument/2006/relationships/image" Target="../media/image99.png"/><Relationship Id="rId2" Type="http://schemas.openxmlformats.org/officeDocument/2006/relationships/image" Target="../media/image94.png"/><Relationship Id="rId1" Type="http://schemas.openxmlformats.org/officeDocument/2006/relationships/slideLayout" Target="../slideLayouts/slideLayout8.xml"/><Relationship Id="rId6" Type="http://schemas.openxmlformats.org/officeDocument/2006/relationships/image" Target="../media/image98.png"/><Relationship Id="rId11" Type="http://schemas.openxmlformats.org/officeDocument/2006/relationships/image" Target="../media/image103.png"/><Relationship Id="rId5" Type="http://schemas.openxmlformats.org/officeDocument/2006/relationships/image" Target="../media/image97.png"/><Relationship Id="rId10" Type="http://schemas.openxmlformats.org/officeDocument/2006/relationships/image" Target="../media/image102.png"/><Relationship Id="rId4" Type="http://schemas.openxmlformats.org/officeDocument/2006/relationships/image" Target="../media/image96.png"/><Relationship Id="rId9" Type="http://schemas.openxmlformats.org/officeDocument/2006/relationships/image" Target="../media/image10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x51ltghh/ncetm_mm_sp1_y2_se11_teach_final-ys2.pdf#page=4"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x51ltghh/ncetm_mm_sp1_y2_se11_teach_final-ys2.pdf#page=16"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25.xml"/><Relationship Id="rId1" Type="http://schemas.openxmlformats.org/officeDocument/2006/relationships/slideLayout" Target="../slideLayouts/slideLayout8.xml"/><Relationship Id="rId5" Type="http://schemas.openxmlformats.org/officeDocument/2006/relationships/image" Target="../media/image25.png"/><Relationship Id="rId4" Type="http://schemas.openxmlformats.org/officeDocument/2006/relationships/image" Target="../media/image24.png"/></Relationships>
</file>

<file path=ppt/slides/_rels/slide57.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26.xml"/><Relationship Id="rId1" Type="http://schemas.openxmlformats.org/officeDocument/2006/relationships/slideLayout" Target="../slideLayouts/slideLayout9.xml"/><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x51ltghh/ncetm_mm_sp1_y2_se11_teach_final-ys2.pdf#page=20" TargetMode="External"/></Relationships>
</file>

<file path=ppt/slides/_rels/slide65.xml.rels><?xml version="1.0" encoding="UTF-8" standalone="yes"?>
<Relationships xmlns="http://schemas.openxmlformats.org/package/2006/relationships"><Relationship Id="rId8" Type="http://schemas.openxmlformats.org/officeDocument/2006/relationships/image" Target="../media/image114.png"/><Relationship Id="rId13" Type="http://schemas.openxmlformats.org/officeDocument/2006/relationships/image" Target="../media/image119.png"/><Relationship Id="rId3" Type="http://schemas.openxmlformats.org/officeDocument/2006/relationships/image" Target="../media/image109.png"/><Relationship Id="rId7" Type="http://schemas.openxmlformats.org/officeDocument/2006/relationships/image" Target="../media/image113.png"/><Relationship Id="rId12" Type="http://schemas.openxmlformats.org/officeDocument/2006/relationships/image" Target="../media/image118.png"/><Relationship Id="rId2" Type="http://schemas.openxmlformats.org/officeDocument/2006/relationships/image" Target="../media/image108.png"/><Relationship Id="rId1" Type="http://schemas.openxmlformats.org/officeDocument/2006/relationships/slideLayout" Target="../slideLayouts/slideLayout8.xml"/><Relationship Id="rId6" Type="http://schemas.openxmlformats.org/officeDocument/2006/relationships/image" Target="../media/image112.png"/><Relationship Id="rId11" Type="http://schemas.openxmlformats.org/officeDocument/2006/relationships/image" Target="../media/image117.png"/><Relationship Id="rId5" Type="http://schemas.openxmlformats.org/officeDocument/2006/relationships/image" Target="../media/image111.png"/><Relationship Id="rId10" Type="http://schemas.openxmlformats.org/officeDocument/2006/relationships/image" Target="../media/image116.png"/><Relationship Id="rId4" Type="http://schemas.openxmlformats.org/officeDocument/2006/relationships/image" Target="../media/image110.png"/><Relationship Id="rId9" Type="http://schemas.openxmlformats.org/officeDocument/2006/relationships/image" Target="../media/image115.png"/></Relationships>
</file>

<file path=ppt/slides/_rels/slide66.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8.xml"/><Relationship Id="rId5" Type="http://schemas.openxmlformats.org/officeDocument/2006/relationships/image" Target="../media/image123.png"/><Relationship Id="rId4" Type="http://schemas.openxmlformats.org/officeDocument/2006/relationships/image" Target="../media/image122.png"/></Relationships>
</file>

<file path=ppt/slides/_rels/slide67.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4.png"/><Relationship Id="rId1" Type="http://schemas.openxmlformats.org/officeDocument/2006/relationships/slideLayout" Target="../slideLayouts/slideLayout8.xml"/><Relationship Id="rId6" Type="http://schemas.openxmlformats.org/officeDocument/2006/relationships/image" Target="../media/image128.png"/><Relationship Id="rId5" Type="http://schemas.openxmlformats.org/officeDocument/2006/relationships/image" Target="../media/image127.png"/><Relationship Id="rId4" Type="http://schemas.openxmlformats.org/officeDocument/2006/relationships/image" Target="../media/image126.png"/></Relationships>
</file>

<file path=ppt/slides/_rels/slide68.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8" Type="http://schemas.openxmlformats.org/officeDocument/2006/relationships/image" Target="../media/image137.png"/><Relationship Id="rId13" Type="http://schemas.openxmlformats.org/officeDocument/2006/relationships/image" Target="../media/image142.png"/><Relationship Id="rId3" Type="http://schemas.openxmlformats.org/officeDocument/2006/relationships/image" Target="../media/image132.png"/><Relationship Id="rId7" Type="http://schemas.openxmlformats.org/officeDocument/2006/relationships/image" Target="../media/image136.png"/><Relationship Id="rId12" Type="http://schemas.openxmlformats.org/officeDocument/2006/relationships/image" Target="../media/image141.png"/><Relationship Id="rId2" Type="http://schemas.openxmlformats.org/officeDocument/2006/relationships/image" Target="../media/image131.png"/><Relationship Id="rId1" Type="http://schemas.openxmlformats.org/officeDocument/2006/relationships/slideLayout" Target="../slideLayouts/slideLayout8.xml"/><Relationship Id="rId6" Type="http://schemas.openxmlformats.org/officeDocument/2006/relationships/image" Target="../media/image135.png"/><Relationship Id="rId11" Type="http://schemas.openxmlformats.org/officeDocument/2006/relationships/image" Target="../media/image140.png"/><Relationship Id="rId5" Type="http://schemas.openxmlformats.org/officeDocument/2006/relationships/image" Target="../media/image134.png"/><Relationship Id="rId10" Type="http://schemas.openxmlformats.org/officeDocument/2006/relationships/image" Target="../media/image139.png"/><Relationship Id="rId4" Type="http://schemas.openxmlformats.org/officeDocument/2006/relationships/image" Target="../media/image133.png"/><Relationship Id="rId9" Type="http://schemas.openxmlformats.org/officeDocument/2006/relationships/image" Target="../media/image13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43.png"/><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image" Target="../media/image144.png"/><Relationship Id="rId1" Type="http://schemas.openxmlformats.org/officeDocument/2006/relationships/slideLayout" Target="../slideLayouts/slideLayout8.xml"/><Relationship Id="rId6" Type="http://schemas.openxmlformats.org/officeDocument/2006/relationships/image" Target="../media/image148.png"/><Relationship Id="rId5" Type="http://schemas.openxmlformats.org/officeDocument/2006/relationships/image" Target="../media/image147.png"/><Relationship Id="rId4" Type="http://schemas.openxmlformats.org/officeDocument/2006/relationships/image" Target="../media/image146.png"/></Relationships>
</file>

<file path=ppt/slides/_rels/slide72.xml.rels><?xml version="1.0" encoding="UTF-8" standalone="yes"?>
<Relationships xmlns="http://schemas.openxmlformats.org/package/2006/relationships"><Relationship Id="rId8" Type="http://schemas.openxmlformats.org/officeDocument/2006/relationships/image" Target="../media/image155.png"/><Relationship Id="rId3" Type="http://schemas.openxmlformats.org/officeDocument/2006/relationships/image" Target="../media/image150.png"/><Relationship Id="rId7" Type="http://schemas.openxmlformats.org/officeDocument/2006/relationships/image" Target="../media/image154.png"/><Relationship Id="rId2" Type="http://schemas.openxmlformats.org/officeDocument/2006/relationships/image" Target="../media/image149.png"/><Relationship Id="rId1" Type="http://schemas.openxmlformats.org/officeDocument/2006/relationships/slideLayout" Target="../slideLayouts/slideLayout8.xml"/><Relationship Id="rId6" Type="http://schemas.openxmlformats.org/officeDocument/2006/relationships/image" Target="../media/image153.png"/><Relationship Id="rId5" Type="http://schemas.openxmlformats.org/officeDocument/2006/relationships/image" Target="../media/image152.png"/><Relationship Id="rId4" Type="http://schemas.openxmlformats.org/officeDocument/2006/relationships/image" Target="../media/image151.png"/><Relationship Id="rId9" Type="http://schemas.openxmlformats.org/officeDocument/2006/relationships/image" Target="../media/image156.png"/></Relationships>
</file>

<file path=ppt/slides/_rels/slide73.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image" Target="../media/image157.png"/><Relationship Id="rId1" Type="http://schemas.openxmlformats.org/officeDocument/2006/relationships/slideLayout" Target="../slideLayouts/slideLayout8.xml"/><Relationship Id="rId5" Type="http://schemas.openxmlformats.org/officeDocument/2006/relationships/image" Target="../media/image160.png"/><Relationship Id="rId4" Type="http://schemas.openxmlformats.org/officeDocument/2006/relationships/image" Target="../media/image159.png"/></Relationships>
</file>

<file path=ppt/slides/_rels/slide74.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image" Target="../media/image161.png"/><Relationship Id="rId1" Type="http://schemas.openxmlformats.org/officeDocument/2006/relationships/slideLayout" Target="../slideLayouts/slideLayout8.xml"/><Relationship Id="rId6" Type="http://schemas.openxmlformats.org/officeDocument/2006/relationships/image" Target="../media/image165.png"/><Relationship Id="rId5" Type="http://schemas.openxmlformats.org/officeDocument/2006/relationships/image" Target="../media/image164.png"/><Relationship Id="rId4" Type="http://schemas.openxmlformats.org/officeDocument/2006/relationships/image" Target="../media/image163.png"/></Relationships>
</file>

<file path=ppt/slides/_rels/slide75.xml.rels><?xml version="1.0" encoding="UTF-8" standalone="yes"?>
<Relationships xmlns="http://schemas.openxmlformats.org/package/2006/relationships"><Relationship Id="rId8" Type="http://schemas.openxmlformats.org/officeDocument/2006/relationships/image" Target="../media/image170.png"/><Relationship Id="rId3" Type="http://schemas.openxmlformats.org/officeDocument/2006/relationships/image" Target="../media/image166.png"/><Relationship Id="rId7" Type="http://schemas.openxmlformats.org/officeDocument/2006/relationships/image" Target="../media/image152.png"/><Relationship Id="rId2" Type="http://schemas.openxmlformats.org/officeDocument/2006/relationships/image" Target="../media/image150.png"/><Relationship Id="rId1" Type="http://schemas.openxmlformats.org/officeDocument/2006/relationships/slideLayout" Target="../slideLayouts/slideLayout8.xml"/><Relationship Id="rId6" Type="http://schemas.openxmlformats.org/officeDocument/2006/relationships/image" Target="../media/image169.png"/><Relationship Id="rId11" Type="http://schemas.openxmlformats.org/officeDocument/2006/relationships/image" Target="../media/image154.png"/><Relationship Id="rId5" Type="http://schemas.openxmlformats.org/officeDocument/2006/relationships/image" Target="../media/image168.png"/><Relationship Id="rId10" Type="http://schemas.openxmlformats.org/officeDocument/2006/relationships/image" Target="../media/image172.png"/><Relationship Id="rId4" Type="http://schemas.openxmlformats.org/officeDocument/2006/relationships/image" Target="../media/image167.png"/><Relationship Id="rId9" Type="http://schemas.openxmlformats.org/officeDocument/2006/relationships/image" Target="../media/image171.png"/></Relationships>
</file>

<file path=ppt/slides/_rels/slide76.xml.rels><?xml version="1.0" encoding="UTF-8" standalone="yes"?>
<Relationships xmlns="http://schemas.openxmlformats.org/package/2006/relationships"><Relationship Id="rId3" Type="http://schemas.openxmlformats.org/officeDocument/2006/relationships/image" Target="../media/image173.png"/><Relationship Id="rId7" Type="http://schemas.openxmlformats.org/officeDocument/2006/relationships/image" Target="../media/image177.png"/><Relationship Id="rId2" Type="http://schemas.openxmlformats.org/officeDocument/2006/relationships/image" Target="../media/image150.png"/><Relationship Id="rId1" Type="http://schemas.openxmlformats.org/officeDocument/2006/relationships/slideLayout" Target="../slideLayouts/slideLayout8.xml"/><Relationship Id="rId6" Type="http://schemas.openxmlformats.org/officeDocument/2006/relationships/image" Target="../media/image176.png"/><Relationship Id="rId5" Type="http://schemas.openxmlformats.org/officeDocument/2006/relationships/image" Target="../media/image175.png"/><Relationship Id="rId4" Type="http://schemas.openxmlformats.org/officeDocument/2006/relationships/image" Target="../media/image174.png"/></Relationships>
</file>

<file path=ppt/slides/_rels/slide77.xml.rels><?xml version="1.0" encoding="UTF-8" standalone="yes"?>
<Relationships xmlns="http://schemas.openxmlformats.org/package/2006/relationships"><Relationship Id="rId3" Type="http://schemas.openxmlformats.org/officeDocument/2006/relationships/image" Target="../media/image179.png"/><Relationship Id="rId2" Type="http://schemas.openxmlformats.org/officeDocument/2006/relationships/image" Target="../media/image178.png"/><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image" Target="../media/image180.png"/><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3" Type="http://schemas.openxmlformats.org/officeDocument/2006/relationships/image" Target="../media/image183.png"/><Relationship Id="rId2" Type="http://schemas.openxmlformats.org/officeDocument/2006/relationships/image" Target="../media/image18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image" Target="../media/image14.png"/></Relationships>
</file>

<file path=ppt/slides/_rels/slide80.xml.rels><?xml version="1.0" encoding="UTF-8" standalone="yes"?>
<Relationships xmlns="http://schemas.openxmlformats.org/package/2006/relationships"><Relationship Id="rId3" Type="http://schemas.openxmlformats.org/officeDocument/2006/relationships/image" Target="../media/image185.png"/><Relationship Id="rId2" Type="http://schemas.openxmlformats.org/officeDocument/2006/relationships/image" Target="../media/image184.png"/><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3" Type="http://schemas.openxmlformats.org/officeDocument/2006/relationships/image" Target="../media/image187.png"/><Relationship Id="rId2" Type="http://schemas.openxmlformats.org/officeDocument/2006/relationships/image" Target="../media/image186.png"/><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9.xml"/><Relationship Id="rId1" Type="http://schemas.openxmlformats.org/officeDocument/2006/relationships/tags" Target="../tags/tag1.xml"/></Relationships>
</file>

<file path=ppt/slides/_rels/slide84.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image" Target="../media/image157.png"/><Relationship Id="rId1" Type="http://schemas.openxmlformats.org/officeDocument/2006/relationships/slideLayout" Target="../slideLayouts/slideLayout9.xml"/><Relationship Id="rId5" Type="http://schemas.openxmlformats.org/officeDocument/2006/relationships/image" Target="../media/image160.png"/><Relationship Id="rId4" Type="http://schemas.openxmlformats.org/officeDocument/2006/relationships/image" Target="../media/image159.png"/></Relationships>
</file>

<file path=ppt/slides/_rels/slide85.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image" Target="../media/image161.png"/><Relationship Id="rId1" Type="http://schemas.openxmlformats.org/officeDocument/2006/relationships/slideLayout" Target="../slideLayouts/slideLayout9.xml"/><Relationship Id="rId6" Type="http://schemas.openxmlformats.org/officeDocument/2006/relationships/image" Target="../media/image165.png"/><Relationship Id="rId5" Type="http://schemas.openxmlformats.org/officeDocument/2006/relationships/image" Target="../media/image164.png"/><Relationship Id="rId4" Type="http://schemas.openxmlformats.org/officeDocument/2006/relationships/image" Target="../media/image163.png"/></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9.xml"/><Relationship Id="rId1" Type="http://schemas.openxmlformats.org/officeDocument/2006/relationships/tags" Target="../tags/tag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8.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34064D4-6FBE-4131-9182-7C4479EBDE7B}"/>
              </a:ext>
            </a:extLst>
          </p:cNvPr>
          <p:cNvSpPr txBox="1"/>
          <p:nvPr/>
        </p:nvSpPr>
        <p:spPr>
          <a:xfrm>
            <a:off x="604946" y="1732195"/>
            <a:ext cx="5148154" cy="461665"/>
          </a:xfrm>
          <a:prstGeom prst="rect">
            <a:avLst/>
          </a:prstGeom>
          <a:noFill/>
        </p:spPr>
        <p:txBody>
          <a:bodyPr wrap="square" rtlCol="0">
            <a:spAutoFit/>
          </a:bodyPr>
          <a:lstStyle/>
          <a:p>
            <a:pPr lvl="0"/>
            <a:r>
              <a:rPr lang="en-US" sz="2400" b="1" dirty="0">
                <a:solidFill>
                  <a:schemeClr val="bg1"/>
                </a:solidFill>
                <a:latin typeface="Arial" panose="020B0604020202020204" pitchFamily="34" charset="0"/>
                <a:cs typeface="Arial" panose="020B0604020202020204" pitchFamily="34" charset="0"/>
              </a:rPr>
              <a:t>Year 3, Unit 1</a:t>
            </a:r>
          </a:p>
        </p:txBody>
      </p:sp>
      <p:sp>
        <p:nvSpPr>
          <p:cNvPr id="6" name="TextBox 5">
            <a:extLst>
              <a:ext uri="{FF2B5EF4-FFF2-40B4-BE49-F238E27FC236}">
                <a16:creationId xmlns:a16="http://schemas.microsoft.com/office/drawing/2014/main" id="{DC2662B8-F764-4A66-9D96-917843E5F642}"/>
              </a:ext>
            </a:extLst>
          </p:cNvPr>
          <p:cNvSpPr txBox="1"/>
          <p:nvPr/>
        </p:nvSpPr>
        <p:spPr>
          <a:xfrm>
            <a:off x="604946" y="2434709"/>
            <a:ext cx="4795729" cy="1077218"/>
          </a:xfrm>
          <a:prstGeom prst="rect">
            <a:avLst/>
          </a:prstGeom>
          <a:noFill/>
        </p:spPr>
        <p:txBody>
          <a:bodyPr wrap="square">
            <a:spAutoFit/>
          </a:bodyPr>
          <a:lstStyle/>
          <a:p>
            <a:pPr lvl="0"/>
            <a:r>
              <a:rPr lang="en-US" sz="3200" b="1" dirty="0">
                <a:solidFill>
                  <a:schemeClr val="bg1"/>
                </a:solidFill>
                <a:latin typeface="Arial" panose="020B0604020202020204" pitchFamily="34" charset="0"/>
                <a:cs typeface="Arial" panose="020B0604020202020204" pitchFamily="34" charset="0"/>
              </a:rPr>
              <a:t>Adding and subtracting across 10</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1.11 Addition: three numbers and bridging 10 – step 1:2</a:t>
            </a:r>
          </a:p>
        </p:txBody>
      </p:sp>
      <p:pic>
        <p:nvPicPr>
          <p:cNvPr id="3" name="Picture 2" descr="ncetm_mm_sp1_se11_aw003.png"/>
          <p:cNvPicPr>
            <a:picLocks noChangeAspect="1"/>
          </p:cNvPicPr>
          <p:nvPr/>
        </p:nvPicPr>
        <p:blipFill rotWithShape="1">
          <a:blip r:embed="rId3" cstate="print">
            <a:extLst>
              <a:ext uri="{28A0092B-C50C-407E-A947-70E740481C1C}">
                <a14:useLocalDpi xmlns:a14="http://schemas.microsoft.com/office/drawing/2010/main" val="0"/>
              </a:ext>
            </a:extLst>
          </a:blip>
          <a:srcRect r="-12336"/>
          <a:stretch/>
        </p:blipFill>
        <p:spPr>
          <a:xfrm>
            <a:off x="7861112" y="1781460"/>
            <a:ext cx="1702170" cy="3461753"/>
          </a:xfrm>
          <a:prstGeom prst="rect">
            <a:avLst/>
          </a:prstGeom>
        </p:spPr>
      </p:pic>
      <p:sp>
        <p:nvSpPr>
          <p:cNvPr id="10" name="Rectangle 9"/>
          <p:cNvSpPr/>
          <p:nvPr/>
        </p:nvSpPr>
        <p:spPr bwMode="auto">
          <a:xfrm>
            <a:off x="8061525" y="1863513"/>
            <a:ext cx="544843" cy="54737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1" name="Rectangle 10"/>
          <p:cNvSpPr/>
          <p:nvPr/>
        </p:nvSpPr>
        <p:spPr bwMode="auto">
          <a:xfrm>
            <a:off x="8074225" y="2549313"/>
            <a:ext cx="544843" cy="54737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12" name="Picture 11" descr="ncetm_mm_sp11_se11_aw004.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5599" y="1871981"/>
            <a:ext cx="7935994" cy="2333549"/>
          </a:xfrm>
          <a:prstGeom prst="rect">
            <a:avLst/>
          </a:prstGeom>
        </p:spPr>
      </p:pic>
      <p:sp>
        <p:nvSpPr>
          <p:cNvPr id="14" name="Rectangle 13"/>
          <p:cNvSpPr/>
          <p:nvPr/>
        </p:nvSpPr>
        <p:spPr bwMode="auto">
          <a:xfrm>
            <a:off x="3011158" y="3434080"/>
            <a:ext cx="455943" cy="54737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5" name="Rectangle 14"/>
          <p:cNvSpPr/>
          <p:nvPr/>
        </p:nvSpPr>
        <p:spPr bwMode="auto">
          <a:xfrm>
            <a:off x="4090658" y="2201334"/>
            <a:ext cx="455943" cy="624417"/>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6" name="Rectangle 15"/>
          <p:cNvSpPr/>
          <p:nvPr/>
        </p:nvSpPr>
        <p:spPr bwMode="auto">
          <a:xfrm>
            <a:off x="4103358" y="3446780"/>
            <a:ext cx="455943" cy="54737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7" name="Rectangle 16"/>
          <p:cNvSpPr/>
          <p:nvPr/>
        </p:nvSpPr>
        <p:spPr bwMode="auto">
          <a:xfrm>
            <a:off x="5195558" y="3408680"/>
            <a:ext cx="455943" cy="54737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8" name="Rectangle 17"/>
          <p:cNvSpPr/>
          <p:nvPr/>
        </p:nvSpPr>
        <p:spPr bwMode="auto">
          <a:xfrm>
            <a:off x="8074225" y="3247813"/>
            <a:ext cx="544843" cy="54737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9" name="Rectangle 18"/>
          <p:cNvSpPr/>
          <p:nvPr/>
        </p:nvSpPr>
        <p:spPr bwMode="auto">
          <a:xfrm>
            <a:off x="8074225" y="3933613"/>
            <a:ext cx="544843" cy="54737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0" name="Rectangle 19"/>
          <p:cNvSpPr/>
          <p:nvPr/>
        </p:nvSpPr>
        <p:spPr bwMode="auto">
          <a:xfrm>
            <a:off x="8061525" y="4619413"/>
            <a:ext cx="544843" cy="54737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1" name="Rectangle 20"/>
          <p:cNvSpPr/>
          <p:nvPr/>
        </p:nvSpPr>
        <p:spPr bwMode="auto">
          <a:xfrm>
            <a:off x="8760024" y="4615179"/>
            <a:ext cx="544843" cy="54737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2" name="Rectangle 21"/>
          <p:cNvSpPr/>
          <p:nvPr/>
        </p:nvSpPr>
        <p:spPr bwMode="auto">
          <a:xfrm>
            <a:off x="8751558" y="3929378"/>
            <a:ext cx="544843" cy="54737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3" name="Rectangle 22"/>
          <p:cNvSpPr/>
          <p:nvPr/>
        </p:nvSpPr>
        <p:spPr bwMode="auto">
          <a:xfrm>
            <a:off x="8760024" y="3252045"/>
            <a:ext cx="544843" cy="54737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4" name="Rectangle 23"/>
          <p:cNvSpPr/>
          <p:nvPr/>
        </p:nvSpPr>
        <p:spPr bwMode="auto">
          <a:xfrm>
            <a:off x="8751558" y="2557779"/>
            <a:ext cx="544843" cy="54737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5" name="Rectangle 24"/>
          <p:cNvSpPr/>
          <p:nvPr/>
        </p:nvSpPr>
        <p:spPr bwMode="auto">
          <a:xfrm>
            <a:off x="8751557" y="1855046"/>
            <a:ext cx="544843" cy="54737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6" name="TextBox 25"/>
          <p:cNvSpPr txBox="1"/>
          <p:nvPr/>
        </p:nvSpPr>
        <p:spPr bwMode="auto">
          <a:xfrm>
            <a:off x="3273475" y="4664716"/>
            <a:ext cx="237802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a:ea typeface="Myriad Pro Semibold" charset="0"/>
                <a:cs typeface="Myriad Pro Semibold" charset="0"/>
              </a:rPr>
              <a:t>10 = 2 + 3 + 5</a:t>
            </a:r>
          </a:p>
        </p:txBody>
      </p:sp>
      <p:sp>
        <p:nvSpPr>
          <p:cNvPr id="27" name="Rectangle 26">
            <a:extLst>
              <a:ext uri="{FF2B5EF4-FFF2-40B4-BE49-F238E27FC236}">
                <a16:creationId xmlns:a16="http://schemas.microsoft.com/office/drawing/2014/main" id="{F32CDC38-2801-4D0A-B57C-10C6ECF66D77}"/>
              </a:ext>
            </a:extLst>
          </p:cNvPr>
          <p:cNvSpPr/>
          <p:nvPr/>
        </p:nvSpPr>
        <p:spPr bwMode="auto">
          <a:xfrm>
            <a:off x="7429259" y="1999839"/>
            <a:ext cx="544843" cy="325184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Tree>
    <p:extLst>
      <p:ext uri="{BB962C8B-B14F-4D97-AF65-F5344CB8AC3E}">
        <p14:creationId xmlns:p14="http://schemas.microsoft.com/office/powerpoint/2010/main" val="1997092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par>
                          <p:cTn id="11" fill="hold">
                            <p:stCondLst>
                              <p:cond delay="500"/>
                            </p:stCondLst>
                            <p:childTnLst>
                              <p:par>
                                <p:cTn id="12" presetID="10" presetClass="exit" presetSubtype="0" fill="hold" grpId="1" nodeType="afterEffect">
                                  <p:stCondLst>
                                    <p:cond delay="0"/>
                                  </p:stCondLst>
                                  <p:childTnLst>
                                    <p:animEffect transition="out" filter="fade">
                                      <p:cBhvr>
                                        <p:cTn id="13" dur="500"/>
                                        <p:tgtEl>
                                          <p:spTgt spid="11"/>
                                        </p:tgtEl>
                                      </p:cBhvr>
                                    </p:animEffect>
                                    <p:set>
                                      <p:cBhvr>
                                        <p:cTn id="14" dur="1" fill="hold">
                                          <p:stCondLst>
                                            <p:cond delay="499"/>
                                          </p:stCondLst>
                                        </p:cTn>
                                        <p:tgtEl>
                                          <p:spTgt spid="11"/>
                                        </p:tgtEl>
                                        <p:attrNameLst>
                                          <p:attrName>style.visibility</p:attrName>
                                        </p:attrNameLst>
                                      </p:cBhvr>
                                      <p:to>
                                        <p:strVal val="hidden"/>
                                      </p:to>
                                    </p:set>
                                  </p:childTnLst>
                                </p:cTn>
                              </p:par>
                              <p:par>
                                <p:cTn id="15" presetID="10" presetClass="exit" presetSubtype="0" fill="hold" grpId="1" nodeType="with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par>
                          <p:cTn id="18" fill="hold">
                            <p:stCondLst>
                              <p:cond delay="1000"/>
                            </p:stCondLst>
                            <p:childTnLst>
                              <p:par>
                                <p:cTn id="19" presetID="10" presetClass="entr" presetSubtype="0" fill="hold" grpId="2"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2"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par>
                          <p:cTn id="25" fill="hold">
                            <p:stCondLst>
                              <p:cond delay="1500"/>
                            </p:stCondLst>
                            <p:childTnLst>
                              <p:par>
                                <p:cTn id="26" presetID="10" presetClass="exit" presetSubtype="0" fill="hold" grpId="3" nodeType="afterEffect">
                                  <p:stCondLst>
                                    <p:cond delay="0"/>
                                  </p:stCondLst>
                                  <p:childTnLst>
                                    <p:animEffect transition="out" filter="fade">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par>
                                <p:cTn id="29" presetID="10" presetClass="exit" presetSubtype="0" fill="hold" grpId="3" nodeType="withEffect">
                                  <p:stCondLst>
                                    <p:cond delay="0"/>
                                  </p:stCondLst>
                                  <p:childTnLst>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childTnLst>
                          </p:cTn>
                        </p:par>
                        <p:par>
                          <p:cTn id="32" fill="hold">
                            <p:stCondLst>
                              <p:cond delay="2000"/>
                            </p:stCondLst>
                            <p:childTnLst>
                              <p:par>
                                <p:cTn id="33" presetID="10" presetClass="entr" presetSubtype="0" fill="hold" grpId="4"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grpId="4"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par>
                          <p:cTn id="39" fill="hold">
                            <p:stCondLst>
                              <p:cond delay="2500"/>
                            </p:stCondLst>
                            <p:childTnLst>
                              <p:par>
                                <p:cTn id="40" presetID="10" presetClass="exit" presetSubtype="0" fill="hold" grpId="5" nodeType="afterEffect">
                                  <p:stCondLst>
                                    <p:cond delay="0"/>
                                  </p:stCondLst>
                                  <p:childTnLst>
                                    <p:animEffect transition="out" filter="fade">
                                      <p:cBhvr>
                                        <p:cTn id="41" dur="500"/>
                                        <p:tgtEl>
                                          <p:spTgt spid="11"/>
                                        </p:tgtEl>
                                      </p:cBhvr>
                                    </p:animEffect>
                                    <p:set>
                                      <p:cBhvr>
                                        <p:cTn id="42" dur="1" fill="hold">
                                          <p:stCondLst>
                                            <p:cond delay="499"/>
                                          </p:stCondLst>
                                        </p:cTn>
                                        <p:tgtEl>
                                          <p:spTgt spid="11"/>
                                        </p:tgtEl>
                                        <p:attrNameLst>
                                          <p:attrName>style.visibility</p:attrName>
                                        </p:attrNameLst>
                                      </p:cBhvr>
                                      <p:to>
                                        <p:strVal val="hidden"/>
                                      </p:to>
                                    </p:set>
                                  </p:childTnLst>
                                </p:cTn>
                              </p:par>
                              <p:par>
                                <p:cTn id="43" presetID="10" presetClass="exit" presetSubtype="0" fill="hold" grpId="5" nodeType="withEffect">
                                  <p:stCondLst>
                                    <p:cond delay="0"/>
                                  </p:stCondLst>
                                  <p:childTnLst>
                                    <p:animEffect transition="out" filter="fade">
                                      <p:cBhvr>
                                        <p:cTn id="44" dur="500"/>
                                        <p:tgtEl>
                                          <p:spTgt spid="10"/>
                                        </p:tgtEl>
                                      </p:cBhvr>
                                    </p:animEffect>
                                    <p:set>
                                      <p:cBhvr>
                                        <p:cTn id="45" dur="1" fill="hold">
                                          <p:stCondLst>
                                            <p:cond delay="499"/>
                                          </p:stCondLst>
                                        </p:cTn>
                                        <p:tgtEl>
                                          <p:spTgt spid="10"/>
                                        </p:tgtEl>
                                        <p:attrNameLst>
                                          <p:attrName>style.visibility</p:attrName>
                                        </p:attrNameLst>
                                      </p:cBhvr>
                                      <p:to>
                                        <p:strVal val="hidden"/>
                                      </p:to>
                                    </p:set>
                                  </p:childTnLst>
                                </p:cTn>
                              </p:par>
                            </p:childTnLst>
                          </p:cTn>
                        </p:par>
                        <p:par>
                          <p:cTn id="46" fill="hold">
                            <p:stCondLst>
                              <p:cond delay="3000"/>
                            </p:stCondLst>
                            <p:childTnLst>
                              <p:par>
                                <p:cTn id="47" presetID="10" presetClass="exit" presetSubtype="0" fill="hold" grpId="0" nodeType="afterEffect">
                                  <p:stCondLst>
                                    <p:cond delay="0"/>
                                  </p:stCondLst>
                                  <p:childTnLst>
                                    <p:animEffect transition="out" filter="fade">
                                      <p:cBhvr>
                                        <p:cTn id="48" dur="500"/>
                                        <p:tgtEl>
                                          <p:spTgt spid="14"/>
                                        </p:tgtEl>
                                      </p:cBhvr>
                                    </p:animEffect>
                                    <p:set>
                                      <p:cBhvr>
                                        <p:cTn id="49" dur="1" fill="hold">
                                          <p:stCondLst>
                                            <p:cond delay="499"/>
                                          </p:stCondLst>
                                        </p:cTn>
                                        <p:tgtEl>
                                          <p:spTgt spid="14"/>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cTn>
                              </p:par>
                            </p:childTnLst>
                          </p:cTn>
                        </p:par>
                        <p:par>
                          <p:cTn id="61" fill="hold">
                            <p:stCondLst>
                              <p:cond delay="500"/>
                            </p:stCondLst>
                            <p:childTnLst>
                              <p:par>
                                <p:cTn id="62" presetID="10" presetClass="exit" presetSubtype="0" fill="hold" grpId="1" nodeType="afterEffect">
                                  <p:stCondLst>
                                    <p:cond delay="0"/>
                                  </p:stCondLst>
                                  <p:childTnLst>
                                    <p:animEffect transition="out" filter="fade">
                                      <p:cBhvr>
                                        <p:cTn id="63" dur="500"/>
                                        <p:tgtEl>
                                          <p:spTgt spid="18"/>
                                        </p:tgtEl>
                                      </p:cBhvr>
                                    </p:animEffect>
                                    <p:set>
                                      <p:cBhvr>
                                        <p:cTn id="64" dur="1" fill="hold">
                                          <p:stCondLst>
                                            <p:cond delay="499"/>
                                          </p:stCondLst>
                                        </p:cTn>
                                        <p:tgtEl>
                                          <p:spTgt spid="18"/>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19"/>
                                        </p:tgtEl>
                                      </p:cBhvr>
                                    </p:animEffect>
                                    <p:set>
                                      <p:cBhvr>
                                        <p:cTn id="67" dur="1" fill="hold">
                                          <p:stCondLst>
                                            <p:cond delay="499"/>
                                          </p:stCondLst>
                                        </p:cTn>
                                        <p:tgtEl>
                                          <p:spTgt spid="19"/>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20"/>
                                        </p:tgtEl>
                                      </p:cBhvr>
                                    </p:animEffect>
                                    <p:set>
                                      <p:cBhvr>
                                        <p:cTn id="70" dur="1" fill="hold">
                                          <p:stCondLst>
                                            <p:cond delay="499"/>
                                          </p:stCondLst>
                                        </p:cTn>
                                        <p:tgtEl>
                                          <p:spTgt spid="20"/>
                                        </p:tgtEl>
                                        <p:attrNameLst>
                                          <p:attrName>style.visibility</p:attrName>
                                        </p:attrNameLst>
                                      </p:cBhvr>
                                      <p:to>
                                        <p:strVal val="hidden"/>
                                      </p:to>
                                    </p:set>
                                  </p:childTnLst>
                                </p:cTn>
                              </p:par>
                            </p:childTnLst>
                          </p:cTn>
                        </p:par>
                        <p:par>
                          <p:cTn id="71" fill="hold">
                            <p:stCondLst>
                              <p:cond delay="1000"/>
                            </p:stCondLst>
                            <p:childTnLst>
                              <p:par>
                                <p:cTn id="72" presetID="10" presetClass="entr" presetSubtype="0" fill="hold" grpId="2"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500"/>
                                        <p:tgtEl>
                                          <p:spTgt spid="18"/>
                                        </p:tgtEl>
                                      </p:cBhvr>
                                    </p:animEffect>
                                  </p:childTnLst>
                                </p:cTn>
                              </p:par>
                              <p:par>
                                <p:cTn id="75" presetID="10" presetClass="entr" presetSubtype="0" fill="hold" grpId="2" nodeType="with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fade">
                                      <p:cBhvr>
                                        <p:cTn id="77" dur="500"/>
                                        <p:tgtEl>
                                          <p:spTgt spid="19"/>
                                        </p:tgtEl>
                                      </p:cBhvr>
                                    </p:animEffect>
                                  </p:childTnLst>
                                </p:cTn>
                              </p:par>
                              <p:par>
                                <p:cTn id="78" presetID="10" presetClass="entr" presetSubtype="0" fill="hold" grpId="2" nodeType="with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fade">
                                      <p:cBhvr>
                                        <p:cTn id="80" dur="500"/>
                                        <p:tgtEl>
                                          <p:spTgt spid="20"/>
                                        </p:tgtEl>
                                      </p:cBhvr>
                                    </p:animEffect>
                                  </p:childTnLst>
                                </p:cTn>
                              </p:par>
                            </p:childTnLst>
                          </p:cTn>
                        </p:par>
                        <p:par>
                          <p:cTn id="81" fill="hold">
                            <p:stCondLst>
                              <p:cond delay="1500"/>
                            </p:stCondLst>
                            <p:childTnLst>
                              <p:par>
                                <p:cTn id="82" presetID="10" presetClass="exit" presetSubtype="0" fill="hold" grpId="3" nodeType="afterEffect">
                                  <p:stCondLst>
                                    <p:cond delay="0"/>
                                  </p:stCondLst>
                                  <p:childTnLst>
                                    <p:animEffect transition="out" filter="fade">
                                      <p:cBhvr>
                                        <p:cTn id="83" dur="500"/>
                                        <p:tgtEl>
                                          <p:spTgt spid="18"/>
                                        </p:tgtEl>
                                      </p:cBhvr>
                                    </p:animEffect>
                                    <p:set>
                                      <p:cBhvr>
                                        <p:cTn id="84" dur="1" fill="hold">
                                          <p:stCondLst>
                                            <p:cond delay="499"/>
                                          </p:stCondLst>
                                        </p:cTn>
                                        <p:tgtEl>
                                          <p:spTgt spid="18"/>
                                        </p:tgtEl>
                                        <p:attrNameLst>
                                          <p:attrName>style.visibility</p:attrName>
                                        </p:attrNameLst>
                                      </p:cBhvr>
                                      <p:to>
                                        <p:strVal val="hidden"/>
                                      </p:to>
                                    </p:set>
                                  </p:childTnLst>
                                </p:cTn>
                              </p:par>
                              <p:par>
                                <p:cTn id="85" presetID="10" presetClass="exit" presetSubtype="0" fill="hold" grpId="3" nodeType="withEffect">
                                  <p:stCondLst>
                                    <p:cond delay="0"/>
                                  </p:stCondLst>
                                  <p:childTnLst>
                                    <p:animEffect transition="out" filter="fade">
                                      <p:cBhvr>
                                        <p:cTn id="86" dur="500"/>
                                        <p:tgtEl>
                                          <p:spTgt spid="19"/>
                                        </p:tgtEl>
                                      </p:cBhvr>
                                    </p:animEffect>
                                    <p:set>
                                      <p:cBhvr>
                                        <p:cTn id="87" dur="1" fill="hold">
                                          <p:stCondLst>
                                            <p:cond delay="499"/>
                                          </p:stCondLst>
                                        </p:cTn>
                                        <p:tgtEl>
                                          <p:spTgt spid="19"/>
                                        </p:tgtEl>
                                        <p:attrNameLst>
                                          <p:attrName>style.visibility</p:attrName>
                                        </p:attrNameLst>
                                      </p:cBhvr>
                                      <p:to>
                                        <p:strVal val="hidden"/>
                                      </p:to>
                                    </p:set>
                                  </p:childTnLst>
                                </p:cTn>
                              </p:par>
                              <p:par>
                                <p:cTn id="88" presetID="10" presetClass="exit" presetSubtype="0" fill="hold" grpId="3" nodeType="withEffect">
                                  <p:stCondLst>
                                    <p:cond delay="0"/>
                                  </p:stCondLst>
                                  <p:childTnLst>
                                    <p:animEffect transition="out" filter="fade">
                                      <p:cBhvr>
                                        <p:cTn id="89" dur="500"/>
                                        <p:tgtEl>
                                          <p:spTgt spid="20"/>
                                        </p:tgtEl>
                                      </p:cBhvr>
                                    </p:animEffect>
                                    <p:set>
                                      <p:cBhvr>
                                        <p:cTn id="90" dur="1" fill="hold">
                                          <p:stCondLst>
                                            <p:cond delay="499"/>
                                          </p:stCondLst>
                                        </p:cTn>
                                        <p:tgtEl>
                                          <p:spTgt spid="20"/>
                                        </p:tgtEl>
                                        <p:attrNameLst>
                                          <p:attrName>style.visibility</p:attrName>
                                        </p:attrNameLst>
                                      </p:cBhvr>
                                      <p:to>
                                        <p:strVal val="hidden"/>
                                      </p:to>
                                    </p:set>
                                  </p:childTnLst>
                                </p:cTn>
                              </p:par>
                            </p:childTnLst>
                          </p:cTn>
                        </p:par>
                        <p:par>
                          <p:cTn id="91" fill="hold">
                            <p:stCondLst>
                              <p:cond delay="2000"/>
                            </p:stCondLst>
                            <p:childTnLst>
                              <p:par>
                                <p:cTn id="92" presetID="10" presetClass="entr" presetSubtype="0" fill="hold" grpId="4" nodeType="afterEffect">
                                  <p:stCondLst>
                                    <p:cond delay="0"/>
                                  </p:stCondLst>
                                  <p:childTnLst>
                                    <p:set>
                                      <p:cBhvr>
                                        <p:cTn id="93" dur="1" fill="hold">
                                          <p:stCondLst>
                                            <p:cond delay="0"/>
                                          </p:stCondLst>
                                        </p:cTn>
                                        <p:tgtEl>
                                          <p:spTgt spid="18"/>
                                        </p:tgtEl>
                                        <p:attrNameLst>
                                          <p:attrName>style.visibility</p:attrName>
                                        </p:attrNameLst>
                                      </p:cBhvr>
                                      <p:to>
                                        <p:strVal val="visible"/>
                                      </p:to>
                                    </p:set>
                                    <p:animEffect transition="in" filter="fade">
                                      <p:cBhvr>
                                        <p:cTn id="94" dur="500"/>
                                        <p:tgtEl>
                                          <p:spTgt spid="18"/>
                                        </p:tgtEl>
                                      </p:cBhvr>
                                    </p:animEffect>
                                  </p:childTnLst>
                                </p:cTn>
                              </p:par>
                              <p:par>
                                <p:cTn id="95" presetID="10" presetClass="entr" presetSubtype="0" fill="hold" grpId="4" nodeType="withEffect">
                                  <p:stCondLst>
                                    <p:cond delay="0"/>
                                  </p:stCondLst>
                                  <p:childTnLst>
                                    <p:set>
                                      <p:cBhvr>
                                        <p:cTn id="96" dur="1" fill="hold">
                                          <p:stCondLst>
                                            <p:cond delay="0"/>
                                          </p:stCondLst>
                                        </p:cTn>
                                        <p:tgtEl>
                                          <p:spTgt spid="19"/>
                                        </p:tgtEl>
                                        <p:attrNameLst>
                                          <p:attrName>style.visibility</p:attrName>
                                        </p:attrNameLst>
                                      </p:cBhvr>
                                      <p:to>
                                        <p:strVal val="visible"/>
                                      </p:to>
                                    </p:set>
                                    <p:animEffect transition="in" filter="fade">
                                      <p:cBhvr>
                                        <p:cTn id="97" dur="500"/>
                                        <p:tgtEl>
                                          <p:spTgt spid="19"/>
                                        </p:tgtEl>
                                      </p:cBhvr>
                                    </p:animEffect>
                                  </p:childTnLst>
                                </p:cTn>
                              </p:par>
                              <p:par>
                                <p:cTn id="98" presetID="10" presetClass="entr" presetSubtype="0" fill="hold" grpId="4" nodeType="withEffect">
                                  <p:stCondLst>
                                    <p:cond delay="0"/>
                                  </p:stCondLst>
                                  <p:childTnLst>
                                    <p:set>
                                      <p:cBhvr>
                                        <p:cTn id="99" dur="1" fill="hold">
                                          <p:stCondLst>
                                            <p:cond delay="0"/>
                                          </p:stCondLst>
                                        </p:cTn>
                                        <p:tgtEl>
                                          <p:spTgt spid="20"/>
                                        </p:tgtEl>
                                        <p:attrNameLst>
                                          <p:attrName>style.visibility</p:attrName>
                                        </p:attrNameLst>
                                      </p:cBhvr>
                                      <p:to>
                                        <p:strVal val="visible"/>
                                      </p:to>
                                    </p:set>
                                    <p:animEffect transition="in" filter="fade">
                                      <p:cBhvr>
                                        <p:cTn id="100" dur="500"/>
                                        <p:tgtEl>
                                          <p:spTgt spid="20"/>
                                        </p:tgtEl>
                                      </p:cBhvr>
                                    </p:animEffect>
                                  </p:childTnLst>
                                </p:cTn>
                              </p:par>
                            </p:childTnLst>
                          </p:cTn>
                        </p:par>
                        <p:par>
                          <p:cTn id="101" fill="hold">
                            <p:stCondLst>
                              <p:cond delay="2500"/>
                            </p:stCondLst>
                            <p:childTnLst>
                              <p:par>
                                <p:cTn id="102" presetID="10" presetClass="exit" presetSubtype="0" fill="hold" grpId="5" nodeType="afterEffect">
                                  <p:stCondLst>
                                    <p:cond delay="0"/>
                                  </p:stCondLst>
                                  <p:childTnLst>
                                    <p:animEffect transition="out" filter="fade">
                                      <p:cBhvr>
                                        <p:cTn id="103" dur="500"/>
                                        <p:tgtEl>
                                          <p:spTgt spid="18"/>
                                        </p:tgtEl>
                                      </p:cBhvr>
                                    </p:animEffect>
                                    <p:set>
                                      <p:cBhvr>
                                        <p:cTn id="104" dur="1" fill="hold">
                                          <p:stCondLst>
                                            <p:cond delay="499"/>
                                          </p:stCondLst>
                                        </p:cTn>
                                        <p:tgtEl>
                                          <p:spTgt spid="18"/>
                                        </p:tgtEl>
                                        <p:attrNameLst>
                                          <p:attrName>style.visibility</p:attrName>
                                        </p:attrNameLst>
                                      </p:cBhvr>
                                      <p:to>
                                        <p:strVal val="hidden"/>
                                      </p:to>
                                    </p:set>
                                  </p:childTnLst>
                                </p:cTn>
                              </p:par>
                              <p:par>
                                <p:cTn id="105" presetID="10" presetClass="exit" presetSubtype="0" fill="hold" grpId="5" nodeType="withEffect">
                                  <p:stCondLst>
                                    <p:cond delay="0"/>
                                  </p:stCondLst>
                                  <p:childTnLst>
                                    <p:animEffect transition="out" filter="fade">
                                      <p:cBhvr>
                                        <p:cTn id="106" dur="500"/>
                                        <p:tgtEl>
                                          <p:spTgt spid="19"/>
                                        </p:tgtEl>
                                      </p:cBhvr>
                                    </p:animEffect>
                                    <p:set>
                                      <p:cBhvr>
                                        <p:cTn id="107" dur="1" fill="hold">
                                          <p:stCondLst>
                                            <p:cond delay="499"/>
                                          </p:stCondLst>
                                        </p:cTn>
                                        <p:tgtEl>
                                          <p:spTgt spid="19"/>
                                        </p:tgtEl>
                                        <p:attrNameLst>
                                          <p:attrName>style.visibility</p:attrName>
                                        </p:attrNameLst>
                                      </p:cBhvr>
                                      <p:to>
                                        <p:strVal val="hidden"/>
                                      </p:to>
                                    </p:set>
                                  </p:childTnLst>
                                </p:cTn>
                              </p:par>
                              <p:par>
                                <p:cTn id="108" presetID="10" presetClass="exit" presetSubtype="0" fill="hold" grpId="5" nodeType="withEffect">
                                  <p:stCondLst>
                                    <p:cond delay="0"/>
                                  </p:stCondLst>
                                  <p:childTnLst>
                                    <p:animEffect transition="out" filter="fade">
                                      <p:cBhvr>
                                        <p:cTn id="109" dur="500"/>
                                        <p:tgtEl>
                                          <p:spTgt spid="20"/>
                                        </p:tgtEl>
                                      </p:cBhvr>
                                    </p:animEffect>
                                    <p:set>
                                      <p:cBhvr>
                                        <p:cTn id="110" dur="1" fill="hold">
                                          <p:stCondLst>
                                            <p:cond delay="499"/>
                                          </p:stCondLst>
                                        </p:cTn>
                                        <p:tgtEl>
                                          <p:spTgt spid="20"/>
                                        </p:tgtEl>
                                        <p:attrNameLst>
                                          <p:attrName>style.visibility</p:attrName>
                                        </p:attrNameLst>
                                      </p:cBhvr>
                                      <p:to>
                                        <p:strVal val="hidden"/>
                                      </p:to>
                                    </p:set>
                                  </p:childTnLst>
                                </p:cTn>
                              </p:par>
                            </p:childTnLst>
                          </p:cTn>
                        </p:par>
                        <p:par>
                          <p:cTn id="111" fill="hold">
                            <p:stCondLst>
                              <p:cond delay="3000"/>
                            </p:stCondLst>
                            <p:childTnLst>
                              <p:par>
                                <p:cTn id="112" presetID="10" presetClass="exit" presetSubtype="0" fill="hold" grpId="0" nodeType="afterEffect">
                                  <p:stCondLst>
                                    <p:cond delay="0"/>
                                  </p:stCondLst>
                                  <p:childTnLst>
                                    <p:animEffect transition="out" filter="fade">
                                      <p:cBhvr>
                                        <p:cTn id="113" dur="500"/>
                                        <p:tgtEl>
                                          <p:spTgt spid="16"/>
                                        </p:tgtEl>
                                      </p:cBhvr>
                                    </p:animEffect>
                                    <p:set>
                                      <p:cBhvr>
                                        <p:cTn id="114" dur="1" fill="hold">
                                          <p:stCondLst>
                                            <p:cond delay="499"/>
                                          </p:stCondLst>
                                        </p:cTn>
                                        <p:tgtEl>
                                          <p:spTgt spid="16"/>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21"/>
                                        </p:tgtEl>
                                        <p:attrNameLst>
                                          <p:attrName>style.visibility</p:attrName>
                                        </p:attrNameLst>
                                      </p:cBhvr>
                                      <p:to>
                                        <p:strVal val="visible"/>
                                      </p:to>
                                    </p:set>
                                    <p:animEffect transition="in" filter="fade">
                                      <p:cBhvr>
                                        <p:cTn id="119" dur="500"/>
                                        <p:tgtEl>
                                          <p:spTgt spid="21"/>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22"/>
                                        </p:tgtEl>
                                        <p:attrNameLst>
                                          <p:attrName>style.visibility</p:attrName>
                                        </p:attrNameLst>
                                      </p:cBhvr>
                                      <p:to>
                                        <p:strVal val="visible"/>
                                      </p:to>
                                    </p:set>
                                    <p:animEffect transition="in" filter="fade">
                                      <p:cBhvr>
                                        <p:cTn id="122" dur="500"/>
                                        <p:tgtEl>
                                          <p:spTgt spid="22"/>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23"/>
                                        </p:tgtEl>
                                        <p:attrNameLst>
                                          <p:attrName>style.visibility</p:attrName>
                                        </p:attrNameLst>
                                      </p:cBhvr>
                                      <p:to>
                                        <p:strVal val="visible"/>
                                      </p:to>
                                    </p:set>
                                    <p:animEffect transition="in" filter="fade">
                                      <p:cBhvr>
                                        <p:cTn id="125" dur="500"/>
                                        <p:tgtEl>
                                          <p:spTgt spid="23"/>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24"/>
                                        </p:tgtEl>
                                        <p:attrNameLst>
                                          <p:attrName>style.visibility</p:attrName>
                                        </p:attrNameLst>
                                      </p:cBhvr>
                                      <p:to>
                                        <p:strVal val="visible"/>
                                      </p:to>
                                    </p:set>
                                    <p:animEffect transition="in" filter="fade">
                                      <p:cBhvr>
                                        <p:cTn id="128" dur="500"/>
                                        <p:tgtEl>
                                          <p:spTgt spid="24"/>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25"/>
                                        </p:tgtEl>
                                        <p:attrNameLst>
                                          <p:attrName>style.visibility</p:attrName>
                                        </p:attrNameLst>
                                      </p:cBhvr>
                                      <p:to>
                                        <p:strVal val="visible"/>
                                      </p:to>
                                    </p:set>
                                    <p:animEffect transition="in" filter="fade">
                                      <p:cBhvr>
                                        <p:cTn id="131" dur="500"/>
                                        <p:tgtEl>
                                          <p:spTgt spid="25"/>
                                        </p:tgtEl>
                                      </p:cBhvr>
                                    </p:animEffect>
                                  </p:childTnLst>
                                </p:cTn>
                              </p:par>
                            </p:childTnLst>
                          </p:cTn>
                        </p:par>
                        <p:par>
                          <p:cTn id="132" fill="hold">
                            <p:stCondLst>
                              <p:cond delay="500"/>
                            </p:stCondLst>
                            <p:childTnLst>
                              <p:par>
                                <p:cTn id="133" presetID="10" presetClass="exit" presetSubtype="0" fill="hold" grpId="1" nodeType="afterEffect">
                                  <p:stCondLst>
                                    <p:cond delay="0"/>
                                  </p:stCondLst>
                                  <p:childTnLst>
                                    <p:animEffect transition="out" filter="fade">
                                      <p:cBhvr>
                                        <p:cTn id="134" dur="500"/>
                                        <p:tgtEl>
                                          <p:spTgt spid="21"/>
                                        </p:tgtEl>
                                      </p:cBhvr>
                                    </p:animEffect>
                                    <p:set>
                                      <p:cBhvr>
                                        <p:cTn id="135" dur="1" fill="hold">
                                          <p:stCondLst>
                                            <p:cond delay="499"/>
                                          </p:stCondLst>
                                        </p:cTn>
                                        <p:tgtEl>
                                          <p:spTgt spid="21"/>
                                        </p:tgtEl>
                                        <p:attrNameLst>
                                          <p:attrName>style.visibility</p:attrName>
                                        </p:attrNameLst>
                                      </p:cBhvr>
                                      <p:to>
                                        <p:strVal val="hidden"/>
                                      </p:to>
                                    </p:set>
                                  </p:childTnLst>
                                </p:cTn>
                              </p:par>
                              <p:par>
                                <p:cTn id="136" presetID="10" presetClass="exit" presetSubtype="0" fill="hold" grpId="1" nodeType="withEffect">
                                  <p:stCondLst>
                                    <p:cond delay="0"/>
                                  </p:stCondLst>
                                  <p:childTnLst>
                                    <p:animEffect transition="out" filter="fade">
                                      <p:cBhvr>
                                        <p:cTn id="137" dur="500"/>
                                        <p:tgtEl>
                                          <p:spTgt spid="22"/>
                                        </p:tgtEl>
                                      </p:cBhvr>
                                    </p:animEffect>
                                    <p:set>
                                      <p:cBhvr>
                                        <p:cTn id="138" dur="1" fill="hold">
                                          <p:stCondLst>
                                            <p:cond delay="499"/>
                                          </p:stCondLst>
                                        </p:cTn>
                                        <p:tgtEl>
                                          <p:spTgt spid="22"/>
                                        </p:tgtEl>
                                        <p:attrNameLst>
                                          <p:attrName>style.visibility</p:attrName>
                                        </p:attrNameLst>
                                      </p:cBhvr>
                                      <p:to>
                                        <p:strVal val="hidden"/>
                                      </p:to>
                                    </p:set>
                                  </p:childTnLst>
                                </p:cTn>
                              </p:par>
                              <p:par>
                                <p:cTn id="139" presetID="10" presetClass="exit" presetSubtype="0" fill="hold" grpId="1" nodeType="withEffect">
                                  <p:stCondLst>
                                    <p:cond delay="0"/>
                                  </p:stCondLst>
                                  <p:childTnLst>
                                    <p:animEffect transition="out" filter="fade">
                                      <p:cBhvr>
                                        <p:cTn id="140" dur="500"/>
                                        <p:tgtEl>
                                          <p:spTgt spid="23"/>
                                        </p:tgtEl>
                                      </p:cBhvr>
                                    </p:animEffect>
                                    <p:set>
                                      <p:cBhvr>
                                        <p:cTn id="141" dur="1" fill="hold">
                                          <p:stCondLst>
                                            <p:cond delay="499"/>
                                          </p:stCondLst>
                                        </p:cTn>
                                        <p:tgtEl>
                                          <p:spTgt spid="23"/>
                                        </p:tgtEl>
                                        <p:attrNameLst>
                                          <p:attrName>style.visibility</p:attrName>
                                        </p:attrNameLst>
                                      </p:cBhvr>
                                      <p:to>
                                        <p:strVal val="hidden"/>
                                      </p:to>
                                    </p:set>
                                  </p:childTnLst>
                                </p:cTn>
                              </p:par>
                              <p:par>
                                <p:cTn id="142" presetID="10" presetClass="exit" presetSubtype="0" fill="hold" grpId="1" nodeType="withEffect">
                                  <p:stCondLst>
                                    <p:cond delay="0"/>
                                  </p:stCondLst>
                                  <p:childTnLst>
                                    <p:animEffect transition="out" filter="fade">
                                      <p:cBhvr>
                                        <p:cTn id="143" dur="500"/>
                                        <p:tgtEl>
                                          <p:spTgt spid="24"/>
                                        </p:tgtEl>
                                      </p:cBhvr>
                                    </p:animEffect>
                                    <p:set>
                                      <p:cBhvr>
                                        <p:cTn id="144" dur="1" fill="hold">
                                          <p:stCondLst>
                                            <p:cond delay="499"/>
                                          </p:stCondLst>
                                        </p:cTn>
                                        <p:tgtEl>
                                          <p:spTgt spid="24"/>
                                        </p:tgtEl>
                                        <p:attrNameLst>
                                          <p:attrName>style.visibility</p:attrName>
                                        </p:attrNameLst>
                                      </p:cBhvr>
                                      <p:to>
                                        <p:strVal val="hidden"/>
                                      </p:to>
                                    </p:set>
                                  </p:childTnLst>
                                </p:cTn>
                              </p:par>
                              <p:par>
                                <p:cTn id="145" presetID="10" presetClass="exit" presetSubtype="0" fill="hold" grpId="1" nodeType="withEffect">
                                  <p:stCondLst>
                                    <p:cond delay="0"/>
                                  </p:stCondLst>
                                  <p:childTnLst>
                                    <p:animEffect transition="out" filter="fade">
                                      <p:cBhvr>
                                        <p:cTn id="146" dur="500"/>
                                        <p:tgtEl>
                                          <p:spTgt spid="25"/>
                                        </p:tgtEl>
                                      </p:cBhvr>
                                    </p:animEffect>
                                    <p:set>
                                      <p:cBhvr>
                                        <p:cTn id="147" dur="1" fill="hold">
                                          <p:stCondLst>
                                            <p:cond delay="499"/>
                                          </p:stCondLst>
                                        </p:cTn>
                                        <p:tgtEl>
                                          <p:spTgt spid="25"/>
                                        </p:tgtEl>
                                        <p:attrNameLst>
                                          <p:attrName>style.visibility</p:attrName>
                                        </p:attrNameLst>
                                      </p:cBhvr>
                                      <p:to>
                                        <p:strVal val="hidden"/>
                                      </p:to>
                                    </p:set>
                                  </p:childTnLst>
                                </p:cTn>
                              </p:par>
                            </p:childTnLst>
                          </p:cTn>
                        </p:par>
                        <p:par>
                          <p:cTn id="148" fill="hold">
                            <p:stCondLst>
                              <p:cond delay="1000"/>
                            </p:stCondLst>
                            <p:childTnLst>
                              <p:par>
                                <p:cTn id="149" presetID="10" presetClass="entr" presetSubtype="0" fill="hold" grpId="2" nodeType="afterEffect">
                                  <p:stCondLst>
                                    <p:cond delay="0"/>
                                  </p:stCondLst>
                                  <p:childTnLst>
                                    <p:set>
                                      <p:cBhvr>
                                        <p:cTn id="150" dur="1" fill="hold">
                                          <p:stCondLst>
                                            <p:cond delay="0"/>
                                          </p:stCondLst>
                                        </p:cTn>
                                        <p:tgtEl>
                                          <p:spTgt spid="21"/>
                                        </p:tgtEl>
                                        <p:attrNameLst>
                                          <p:attrName>style.visibility</p:attrName>
                                        </p:attrNameLst>
                                      </p:cBhvr>
                                      <p:to>
                                        <p:strVal val="visible"/>
                                      </p:to>
                                    </p:set>
                                    <p:animEffect transition="in" filter="fade">
                                      <p:cBhvr>
                                        <p:cTn id="151" dur="500"/>
                                        <p:tgtEl>
                                          <p:spTgt spid="21"/>
                                        </p:tgtEl>
                                      </p:cBhvr>
                                    </p:animEffect>
                                  </p:childTnLst>
                                </p:cTn>
                              </p:par>
                              <p:par>
                                <p:cTn id="152" presetID="10" presetClass="entr" presetSubtype="0" fill="hold" grpId="2" nodeType="withEffect">
                                  <p:stCondLst>
                                    <p:cond delay="0"/>
                                  </p:stCondLst>
                                  <p:childTnLst>
                                    <p:set>
                                      <p:cBhvr>
                                        <p:cTn id="153" dur="1" fill="hold">
                                          <p:stCondLst>
                                            <p:cond delay="0"/>
                                          </p:stCondLst>
                                        </p:cTn>
                                        <p:tgtEl>
                                          <p:spTgt spid="22"/>
                                        </p:tgtEl>
                                        <p:attrNameLst>
                                          <p:attrName>style.visibility</p:attrName>
                                        </p:attrNameLst>
                                      </p:cBhvr>
                                      <p:to>
                                        <p:strVal val="visible"/>
                                      </p:to>
                                    </p:set>
                                    <p:animEffect transition="in" filter="fade">
                                      <p:cBhvr>
                                        <p:cTn id="154" dur="500"/>
                                        <p:tgtEl>
                                          <p:spTgt spid="22"/>
                                        </p:tgtEl>
                                      </p:cBhvr>
                                    </p:animEffect>
                                  </p:childTnLst>
                                </p:cTn>
                              </p:par>
                              <p:par>
                                <p:cTn id="155" presetID="10" presetClass="entr" presetSubtype="0" fill="hold" grpId="2" nodeType="withEffect">
                                  <p:stCondLst>
                                    <p:cond delay="0"/>
                                  </p:stCondLst>
                                  <p:childTnLst>
                                    <p:set>
                                      <p:cBhvr>
                                        <p:cTn id="156" dur="1" fill="hold">
                                          <p:stCondLst>
                                            <p:cond delay="0"/>
                                          </p:stCondLst>
                                        </p:cTn>
                                        <p:tgtEl>
                                          <p:spTgt spid="23"/>
                                        </p:tgtEl>
                                        <p:attrNameLst>
                                          <p:attrName>style.visibility</p:attrName>
                                        </p:attrNameLst>
                                      </p:cBhvr>
                                      <p:to>
                                        <p:strVal val="visible"/>
                                      </p:to>
                                    </p:set>
                                    <p:animEffect transition="in" filter="fade">
                                      <p:cBhvr>
                                        <p:cTn id="157" dur="500"/>
                                        <p:tgtEl>
                                          <p:spTgt spid="23"/>
                                        </p:tgtEl>
                                      </p:cBhvr>
                                    </p:animEffect>
                                  </p:childTnLst>
                                </p:cTn>
                              </p:par>
                              <p:par>
                                <p:cTn id="158" presetID="10" presetClass="entr" presetSubtype="0" fill="hold" grpId="2" nodeType="withEffect">
                                  <p:stCondLst>
                                    <p:cond delay="0"/>
                                  </p:stCondLst>
                                  <p:childTnLst>
                                    <p:set>
                                      <p:cBhvr>
                                        <p:cTn id="159" dur="1" fill="hold">
                                          <p:stCondLst>
                                            <p:cond delay="0"/>
                                          </p:stCondLst>
                                        </p:cTn>
                                        <p:tgtEl>
                                          <p:spTgt spid="24"/>
                                        </p:tgtEl>
                                        <p:attrNameLst>
                                          <p:attrName>style.visibility</p:attrName>
                                        </p:attrNameLst>
                                      </p:cBhvr>
                                      <p:to>
                                        <p:strVal val="visible"/>
                                      </p:to>
                                    </p:set>
                                    <p:animEffect transition="in" filter="fade">
                                      <p:cBhvr>
                                        <p:cTn id="160" dur="500"/>
                                        <p:tgtEl>
                                          <p:spTgt spid="24"/>
                                        </p:tgtEl>
                                      </p:cBhvr>
                                    </p:animEffect>
                                  </p:childTnLst>
                                </p:cTn>
                              </p:par>
                              <p:par>
                                <p:cTn id="161" presetID="10" presetClass="entr" presetSubtype="0" fill="hold" grpId="2" nodeType="withEffect">
                                  <p:stCondLst>
                                    <p:cond delay="0"/>
                                  </p:stCondLst>
                                  <p:childTnLst>
                                    <p:set>
                                      <p:cBhvr>
                                        <p:cTn id="162" dur="1" fill="hold">
                                          <p:stCondLst>
                                            <p:cond delay="0"/>
                                          </p:stCondLst>
                                        </p:cTn>
                                        <p:tgtEl>
                                          <p:spTgt spid="25"/>
                                        </p:tgtEl>
                                        <p:attrNameLst>
                                          <p:attrName>style.visibility</p:attrName>
                                        </p:attrNameLst>
                                      </p:cBhvr>
                                      <p:to>
                                        <p:strVal val="visible"/>
                                      </p:to>
                                    </p:set>
                                    <p:animEffect transition="in" filter="fade">
                                      <p:cBhvr>
                                        <p:cTn id="163" dur="500"/>
                                        <p:tgtEl>
                                          <p:spTgt spid="25"/>
                                        </p:tgtEl>
                                      </p:cBhvr>
                                    </p:animEffect>
                                  </p:childTnLst>
                                </p:cTn>
                              </p:par>
                            </p:childTnLst>
                          </p:cTn>
                        </p:par>
                        <p:par>
                          <p:cTn id="164" fill="hold">
                            <p:stCondLst>
                              <p:cond delay="1500"/>
                            </p:stCondLst>
                            <p:childTnLst>
                              <p:par>
                                <p:cTn id="165" presetID="10" presetClass="exit" presetSubtype="0" fill="hold" grpId="3" nodeType="afterEffect">
                                  <p:stCondLst>
                                    <p:cond delay="0"/>
                                  </p:stCondLst>
                                  <p:childTnLst>
                                    <p:animEffect transition="out" filter="fade">
                                      <p:cBhvr>
                                        <p:cTn id="166" dur="500"/>
                                        <p:tgtEl>
                                          <p:spTgt spid="21"/>
                                        </p:tgtEl>
                                      </p:cBhvr>
                                    </p:animEffect>
                                    <p:set>
                                      <p:cBhvr>
                                        <p:cTn id="167" dur="1" fill="hold">
                                          <p:stCondLst>
                                            <p:cond delay="499"/>
                                          </p:stCondLst>
                                        </p:cTn>
                                        <p:tgtEl>
                                          <p:spTgt spid="21"/>
                                        </p:tgtEl>
                                        <p:attrNameLst>
                                          <p:attrName>style.visibility</p:attrName>
                                        </p:attrNameLst>
                                      </p:cBhvr>
                                      <p:to>
                                        <p:strVal val="hidden"/>
                                      </p:to>
                                    </p:set>
                                  </p:childTnLst>
                                </p:cTn>
                              </p:par>
                              <p:par>
                                <p:cTn id="168" presetID="10" presetClass="exit" presetSubtype="0" fill="hold" grpId="3" nodeType="withEffect">
                                  <p:stCondLst>
                                    <p:cond delay="0"/>
                                  </p:stCondLst>
                                  <p:childTnLst>
                                    <p:animEffect transition="out" filter="fade">
                                      <p:cBhvr>
                                        <p:cTn id="169" dur="500"/>
                                        <p:tgtEl>
                                          <p:spTgt spid="22"/>
                                        </p:tgtEl>
                                      </p:cBhvr>
                                    </p:animEffect>
                                    <p:set>
                                      <p:cBhvr>
                                        <p:cTn id="170" dur="1" fill="hold">
                                          <p:stCondLst>
                                            <p:cond delay="499"/>
                                          </p:stCondLst>
                                        </p:cTn>
                                        <p:tgtEl>
                                          <p:spTgt spid="22"/>
                                        </p:tgtEl>
                                        <p:attrNameLst>
                                          <p:attrName>style.visibility</p:attrName>
                                        </p:attrNameLst>
                                      </p:cBhvr>
                                      <p:to>
                                        <p:strVal val="hidden"/>
                                      </p:to>
                                    </p:set>
                                  </p:childTnLst>
                                </p:cTn>
                              </p:par>
                              <p:par>
                                <p:cTn id="171" presetID="10" presetClass="exit" presetSubtype="0" fill="hold" grpId="3" nodeType="withEffect">
                                  <p:stCondLst>
                                    <p:cond delay="0"/>
                                  </p:stCondLst>
                                  <p:childTnLst>
                                    <p:animEffect transition="out" filter="fade">
                                      <p:cBhvr>
                                        <p:cTn id="172" dur="500"/>
                                        <p:tgtEl>
                                          <p:spTgt spid="23"/>
                                        </p:tgtEl>
                                      </p:cBhvr>
                                    </p:animEffect>
                                    <p:set>
                                      <p:cBhvr>
                                        <p:cTn id="173" dur="1" fill="hold">
                                          <p:stCondLst>
                                            <p:cond delay="499"/>
                                          </p:stCondLst>
                                        </p:cTn>
                                        <p:tgtEl>
                                          <p:spTgt spid="23"/>
                                        </p:tgtEl>
                                        <p:attrNameLst>
                                          <p:attrName>style.visibility</p:attrName>
                                        </p:attrNameLst>
                                      </p:cBhvr>
                                      <p:to>
                                        <p:strVal val="hidden"/>
                                      </p:to>
                                    </p:set>
                                  </p:childTnLst>
                                </p:cTn>
                              </p:par>
                              <p:par>
                                <p:cTn id="174" presetID="10" presetClass="exit" presetSubtype="0" fill="hold" grpId="3" nodeType="withEffect">
                                  <p:stCondLst>
                                    <p:cond delay="0"/>
                                  </p:stCondLst>
                                  <p:childTnLst>
                                    <p:animEffect transition="out" filter="fade">
                                      <p:cBhvr>
                                        <p:cTn id="175" dur="500"/>
                                        <p:tgtEl>
                                          <p:spTgt spid="24"/>
                                        </p:tgtEl>
                                      </p:cBhvr>
                                    </p:animEffect>
                                    <p:set>
                                      <p:cBhvr>
                                        <p:cTn id="176" dur="1" fill="hold">
                                          <p:stCondLst>
                                            <p:cond delay="499"/>
                                          </p:stCondLst>
                                        </p:cTn>
                                        <p:tgtEl>
                                          <p:spTgt spid="24"/>
                                        </p:tgtEl>
                                        <p:attrNameLst>
                                          <p:attrName>style.visibility</p:attrName>
                                        </p:attrNameLst>
                                      </p:cBhvr>
                                      <p:to>
                                        <p:strVal val="hidden"/>
                                      </p:to>
                                    </p:set>
                                  </p:childTnLst>
                                </p:cTn>
                              </p:par>
                              <p:par>
                                <p:cTn id="177" presetID="10" presetClass="exit" presetSubtype="0" fill="hold" grpId="3" nodeType="withEffect">
                                  <p:stCondLst>
                                    <p:cond delay="0"/>
                                  </p:stCondLst>
                                  <p:childTnLst>
                                    <p:animEffect transition="out" filter="fade">
                                      <p:cBhvr>
                                        <p:cTn id="178" dur="500"/>
                                        <p:tgtEl>
                                          <p:spTgt spid="25"/>
                                        </p:tgtEl>
                                      </p:cBhvr>
                                    </p:animEffect>
                                    <p:set>
                                      <p:cBhvr>
                                        <p:cTn id="179" dur="1" fill="hold">
                                          <p:stCondLst>
                                            <p:cond delay="499"/>
                                          </p:stCondLst>
                                        </p:cTn>
                                        <p:tgtEl>
                                          <p:spTgt spid="25"/>
                                        </p:tgtEl>
                                        <p:attrNameLst>
                                          <p:attrName>style.visibility</p:attrName>
                                        </p:attrNameLst>
                                      </p:cBhvr>
                                      <p:to>
                                        <p:strVal val="hidden"/>
                                      </p:to>
                                    </p:set>
                                  </p:childTnLst>
                                </p:cTn>
                              </p:par>
                            </p:childTnLst>
                          </p:cTn>
                        </p:par>
                        <p:par>
                          <p:cTn id="180" fill="hold">
                            <p:stCondLst>
                              <p:cond delay="2000"/>
                            </p:stCondLst>
                            <p:childTnLst>
                              <p:par>
                                <p:cTn id="181" presetID="10" presetClass="entr" presetSubtype="0" fill="hold" grpId="4" nodeType="afterEffect">
                                  <p:stCondLst>
                                    <p:cond delay="0"/>
                                  </p:stCondLst>
                                  <p:childTnLst>
                                    <p:set>
                                      <p:cBhvr>
                                        <p:cTn id="182" dur="1" fill="hold">
                                          <p:stCondLst>
                                            <p:cond delay="0"/>
                                          </p:stCondLst>
                                        </p:cTn>
                                        <p:tgtEl>
                                          <p:spTgt spid="21"/>
                                        </p:tgtEl>
                                        <p:attrNameLst>
                                          <p:attrName>style.visibility</p:attrName>
                                        </p:attrNameLst>
                                      </p:cBhvr>
                                      <p:to>
                                        <p:strVal val="visible"/>
                                      </p:to>
                                    </p:set>
                                    <p:animEffect transition="in" filter="fade">
                                      <p:cBhvr>
                                        <p:cTn id="183" dur="500"/>
                                        <p:tgtEl>
                                          <p:spTgt spid="21"/>
                                        </p:tgtEl>
                                      </p:cBhvr>
                                    </p:animEffect>
                                  </p:childTnLst>
                                </p:cTn>
                              </p:par>
                              <p:par>
                                <p:cTn id="184" presetID="10" presetClass="entr" presetSubtype="0" fill="hold" grpId="4" nodeType="withEffect">
                                  <p:stCondLst>
                                    <p:cond delay="0"/>
                                  </p:stCondLst>
                                  <p:childTnLst>
                                    <p:set>
                                      <p:cBhvr>
                                        <p:cTn id="185" dur="1" fill="hold">
                                          <p:stCondLst>
                                            <p:cond delay="0"/>
                                          </p:stCondLst>
                                        </p:cTn>
                                        <p:tgtEl>
                                          <p:spTgt spid="22"/>
                                        </p:tgtEl>
                                        <p:attrNameLst>
                                          <p:attrName>style.visibility</p:attrName>
                                        </p:attrNameLst>
                                      </p:cBhvr>
                                      <p:to>
                                        <p:strVal val="visible"/>
                                      </p:to>
                                    </p:set>
                                    <p:animEffect transition="in" filter="fade">
                                      <p:cBhvr>
                                        <p:cTn id="186" dur="500"/>
                                        <p:tgtEl>
                                          <p:spTgt spid="22"/>
                                        </p:tgtEl>
                                      </p:cBhvr>
                                    </p:animEffect>
                                  </p:childTnLst>
                                </p:cTn>
                              </p:par>
                              <p:par>
                                <p:cTn id="187" presetID="10" presetClass="entr" presetSubtype="0" fill="hold" grpId="4" nodeType="withEffect">
                                  <p:stCondLst>
                                    <p:cond delay="0"/>
                                  </p:stCondLst>
                                  <p:childTnLst>
                                    <p:set>
                                      <p:cBhvr>
                                        <p:cTn id="188" dur="1" fill="hold">
                                          <p:stCondLst>
                                            <p:cond delay="0"/>
                                          </p:stCondLst>
                                        </p:cTn>
                                        <p:tgtEl>
                                          <p:spTgt spid="23"/>
                                        </p:tgtEl>
                                        <p:attrNameLst>
                                          <p:attrName>style.visibility</p:attrName>
                                        </p:attrNameLst>
                                      </p:cBhvr>
                                      <p:to>
                                        <p:strVal val="visible"/>
                                      </p:to>
                                    </p:set>
                                    <p:animEffect transition="in" filter="fade">
                                      <p:cBhvr>
                                        <p:cTn id="189" dur="500"/>
                                        <p:tgtEl>
                                          <p:spTgt spid="23"/>
                                        </p:tgtEl>
                                      </p:cBhvr>
                                    </p:animEffect>
                                  </p:childTnLst>
                                </p:cTn>
                              </p:par>
                              <p:par>
                                <p:cTn id="190" presetID="10" presetClass="entr" presetSubtype="0" fill="hold" grpId="4" nodeType="withEffect">
                                  <p:stCondLst>
                                    <p:cond delay="0"/>
                                  </p:stCondLst>
                                  <p:childTnLst>
                                    <p:set>
                                      <p:cBhvr>
                                        <p:cTn id="191" dur="1" fill="hold">
                                          <p:stCondLst>
                                            <p:cond delay="0"/>
                                          </p:stCondLst>
                                        </p:cTn>
                                        <p:tgtEl>
                                          <p:spTgt spid="24"/>
                                        </p:tgtEl>
                                        <p:attrNameLst>
                                          <p:attrName>style.visibility</p:attrName>
                                        </p:attrNameLst>
                                      </p:cBhvr>
                                      <p:to>
                                        <p:strVal val="visible"/>
                                      </p:to>
                                    </p:set>
                                    <p:animEffect transition="in" filter="fade">
                                      <p:cBhvr>
                                        <p:cTn id="192" dur="500"/>
                                        <p:tgtEl>
                                          <p:spTgt spid="24"/>
                                        </p:tgtEl>
                                      </p:cBhvr>
                                    </p:animEffect>
                                  </p:childTnLst>
                                </p:cTn>
                              </p:par>
                              <p:par>
                                <p:cTn id="193" presetID="10" presetClass="entr" presetSubtype="0" fill="hold" grpId="4" nodeType="withEffect">
                                  <p:stCondLst>
                                    <p:cond delay="0"/>
                                  </p:stCondLst>
                                  <p:childTnLst>
                                    <p:set>
                                      <p:cBhvr>
                                        <p:cTn id="194" dur="1" fill="hold">
                                          <p:stCondLst>
                                            <p:cond delay="0"/>
                                          </p:stCondLst>
                                        </p:cTn>
                                        <p:tgtEl>
                                          <p:spTgt spid="25"/>
                                        </p:tgtEl>
                                        <p:attrNameLst>
                                          <p:attrName>style.visibility</p:attrName>
                                        </p:attrNameLst>
                                      </p:cBhvr>
                                      <p:to>
                                        <p:strVal val="visible"/>
                                      </p:to>
                                    </p:set>
                                    <p:animEffect transition="in" filter="fade">
                                      <p:cBhvr>
                                        <p:cTn id="195" dur="500"/>
                                        <p:tgtEl>
                                          <p:spTgt spid="25"/>
                                        </p:tgtEl>
                                      </p:cBhvr>
                                    </p:animEffect>
                                  </p:childTnLst>
                                </p:cTn>
                              </p:par>
                            </p:childTnLst>
                          </p:cTn>
                        </p:par>
                        <p:par>
                          <p:cTn id="196" fill="hold">
                            <p:stCondLst>
                              <p:cond delay="2500"/>
                            </p:stCondLst>
                            <p:childTnLst>
                              <p:par>
                                <p:cTn id="197" presetID="10" presetClass="exit" presetSubtype="0" fill="hold" grpId="5" nodeType="afterEffect">
                                  <p:stCondLst>
                                    <p:cond delay="0"/>
                                  </p:stCondLst>
                                  <p:childTnLst>
                                    <p:animEffect transition="out" filter="fade">
                                      <p:cBhvr>
                                        <p:cTn id="198" dur="500"/>
                                        <p:tgtEl>
                                          <p:spTgt spid="21"/>
                                        </p:tgtEl>
                                      </p:cBhvr>
                                    </p:animEffect>
                                    <p:set>
                                      <p:cBhvr>
                                        <p:cTn id="199" dur="1" fill="hold">
                                          <p:stCondLst>
                                            <p:cond delay="499"/>
                                          </p:stCondLst>
                                        </p:cTn>
                                        <p:tgtEl>
                                          <p:spTgt spid="21"/>
                                        </p:tgtEl>
                                        <p:attrNameLst>
                                          <p:attrName>style.visibility</p:attrName>
                                        </p:attrNameLst>
                                      </p:cBhvr>
                                      <p:to>
                                        <p:strVal val="hidden"/>
                                      </p:to>
                                    </p:set>
                                  </p:childTnLst>
                                </p:cTn>
                              </p:par>
                              <p:par>
                                <p:cTn id="200" presetID="10" presetClass="exit" presetSubtype="0" fill="hold" grpId="5" nodeType="withEffect">
                                  <p:stCondLst>
                                    <p:cond delay="0"/>
                                  </p:stCondLst>
                                  <p:childTnLst>
                                    <p:animEffect transition="out" filter="fade">
                                      <p:cBhvr>
                                        <p:cTn id="201" dur="500"/>
                                        <p:tgtEl>
                                          <p:spTgt spid="22"/>
                                        </p:tgtEl>
                                      </p:cBhvr>
                                    </p:animEffect>
                                    <p:set>
                                      <p:cBhvr>
                                        <p:cTn id="202" dur="1" fill="hold">
                                          <p:stCondLst>
                                            <p:cond delay="499"/>
                                          </p:stCondLst>
                                        </p:cTn>
                                        <p:tgtEl>
                                          <p:spTgt spid="22"/>
                                        </p:tgtEl>
                                        <p:attrNameLst>
                                          <p:attrName>style.visibility</p:attrName>
                                        </p:attrNameLst>
                                      </p:cBhvr>
                                      <p:to>
                                        <p:strVal val="hidden"/>
                                      </p:to>
                                    </p:set>
                                  </p:childTnLst>
                                </p:cTn>
                              </p:par>
                              <p:par>
                                <p:cTn id="203" presetID="10" presetClass="exit" presetSubtype="0" fill="hold" grpId="5" nodeType="withEffect">
                                  <p:stCondLst>
                                    <p:cond delay="0"/>
                                  </p:stCondLst>
                                  <p:childTnLst>
                                    <p:animEffect transition="out" filter="fade">
                                      <p:cBhvr>
                                        <p:cTn id="204" dur="500"/>
                                        <p:tgtEl>
                                          <p:spTgt spid="23"/>
                                        </p:tgtEl>
                                      </p:cBhvr>
                                    </p:animEffect>
                                    <p:set>
                                      <p:cBhvr>
                                        <p:cTn id="205" dur="1" fill="hold">
                                          <p:stCondLst>
                                            <p:cond delay="499"/>
                                          </p:stCondLst>
                                        </p:cTn>
                                        <p:tgtEl>
                                          <p:spTgt spid="23"/>
                                        </p:tgtEl>
                                        <p:attrNameLst>
                                          <p:attrName>style.visibility</p:attrName>
                                        </p:attrNameLst>
                                      </p:cBhvr>
                                      <p:to>
                                        <p:strVal val="hidden"/>
                                      </p:to>
                                    </p:set>
                                  </p:childTnLst>
                                </p:cTn>
                              </p:par>
                              <p:par>
                                <p:cTn id="206" presetID="10" presetClass="exit" presetSubtype="0" fill="hold" grpId="5" nodeType="withEffect">
                                  <p:stCondLst>
                                    <p:cond delay="0"/>
                                  </p:stCondLst>
                                  <p:childTnLst>
                                    <p:animEffect transition="out" filter="fade">
                                      <p:cBhvr>
                                        <p:cTn id="207" dur="500"/>
                                        <p:tgtEl>
                                          <p:spTgt spid="24"/>
                                        </p:tgtEl>
                                      </p:cBhvr>
                                    </p:animEffect>
                                    <p:set>
                                      <p:cBhvr>
                                        <p:cTn id="208" dur="1" fill="hold">
                                          <p:stCondLst>
                                            <p:cond delay="499"/>
                                          </p:stCondLst>
                                        </p:cTn>
                                        <p:tgtEl>
                                          <p:spTgt spid="24"/>
                                        </p:tgtEl>
                                        <p:attrNameLst>
                                          <p:attrName>style.visibility</p:attrName>
                                        </p:attrNameLst>
                                      </p:cBhvr>
                                      <p:to>
                                        <p:strVal val="hidden"/>
                                      </p:to>
                                    </p:set>
                                  </p:childTnLst>
                                </p:cTn>
                              </p:par>
                              <p:par>
                                <p:cTn id="209" presetID="10" presetClass="exit" presetSubtype="0" fill="hold" grpId="5" nodeType="withEffect">
                                  <p:stCondLst>
                                    <p:cond delay="0"/>
                                  </p:stCondLst>
                                  <p:childTnLst>
                                    <p:animEffect transition="out" filter="fade">
                                      <p:cBhvr>
                                        <p:cTn id="210" dur="500"/>
                                        <p:tgtEl>
                                          <p:spTgt spid="25"/>
                                        </p:tgtEl>
                                      </p:cBhvr>
                                    </p:animEffect>
                                    <p:set>
                                      <p:cBhvr>
                                        <p:cTn id="211" dur="1" fill="hold">
                                          <p:stCondLst>
                                            <p:cond delay="499"/>
                                          </p:stCondLst>
                                        </p:cTn>
                                        <p:tgtEl>
                                          <p:spTgt spid="25"/>
                                        </p:tgtEl>
                                        <p:attrNameLst>
                                          <p:attrName>style.visibility</p:attrName>
                                        </p:attrNameLst>
                                      </p:cBhvr>
                                      <p:to>
                                        <p:strVal val="hidden"/>
                                      </p:to>
                                    </p:set>
                                  </p:childTnLst>
                                </p:cTn>
                              </p:par>
                            </p:childTnLst>
                          </p:cTn>
                        </p:par>
                        <p:par>
                          <p:cTn id="212" fill="hold">
                            <p:stCondLst>
                              <p:cond delay="3000"/>
                            </p:stCondLst>
                            <p:childTnLst>
                              <p:par>
                                <p:cTn id="213" presetID="10" presetClass="exit" presetSubtype="0" fill="hold" grpId="0" nodeType="afterEffect">
                                  <p:stCondLst>
                                    <p:cond delay="0"/>
                                  </p:stCondLst>
                                  <p:childTnLst>
                                    <p:animEffect transition="out" filter="fade">
                                      <p:cBhvr>
                                        <p:cTn id="214" dur="500"/>
                                        <p:tgtEl>
                                          <p:spTgt spid="17"/>
                                        </p:tgtEl>
                                      </p:cBhvr>
                                    </p:animEffect>
                                    <p:set>
                                      <p:cBhvr>
                                        <p:cTn id="215" dur="1" fill="hold">
                                          <p:stCondLst>
                                            <p:cond delay="499"/>
                                          </p:stCondLst>
                                        </p:cTn>
                                        <p:tgtEl>
                                          <p:spTgt spid="17"/>
                                        </p:tgtEl>
                                        <p:attrNameLst>
                                          <p:attrName>style.visibility</p:attrName>
                                        </p:attrNameLst>
                                      </p:cBhvr>
                                      <p:to>
                                        <p:strVal val="hidden"/>
                                      </p:to>
                                    </p:set>
                                  </p:childTnLst>
                                </p:cTn>
                              </p:par>
                            </p:childTnLst>
                          </p:cTn>
                        </p:par>
                      </p:childTnLst>
                    </p:cTn>
                  </p:par>
                  <p:par>
                    <p:cTn id="216" fill="hold">
                      <p:stCondLst>
                        <p:cond delay="indefinite"/>
                      </p:stCondLst>
                      <p:childTnLst>
                        <p:par>
                          <p:cTn id="217" fill="hold">
                            <p:stCondLst>
                              <p:cond delay="0"/>
                            </p:stCondLst>
                            <p:childTnLst>
                              <p:par>
                                <p:cTn id="218" presetID="10" presetClass="exit" presetSubtype="0" fill="hold" grpId="0" nodeType="clickEffect">
                                  <p:stCondLst>
                                    <p:cond delay="0"/>
                                  </p:stCondLst>
                                  <p:childTnLst>
                                    <p:animEffect transition="out" filter="fade">
                                      <p:cBhvr>
                                        <p:cTn id="219" dur="500"/>
                                        <p:tgtEl>
                                          <p:spTgt spid="15"/>
                                        </p:tgtEl>
                                      </p:cBhvr>
                                    </p:animEffect>
                                    <p:set>
                                      <p:cBhvr>
                                        <p:cTn id="220" dur="1" fill="hold">
                                          <p:stCondLst>
                                            <p:cond delay="499"/>
                                          </p:stCondLst>
                                        </p:cTn>
                                        <p:tgtEl>
                                          <p:spTgt spid="15"/>
                                        </p:tgtEl>
                                        <p:attrNameLst>
                                          <p:attrName>style.visibility</p:attrName>
                                        </p:attrNameLst>
                                      </p:cBhvr>
                                      <p:to>
                                        <p:strVal val="hidden"/>
                                      </p:to>
                                    </p:set>
                                  </p:childTnLst>
                                </p:cTn>
                              </p:par>
                            </p:childTnLst>
                          </p:cTn>
                        </p:par>
                      </p:childTnLst>
                    </p:cTn>
                  </p:par>
                  <p:par>
                    <p:cTn id="221" fill="hold">
                      <p:stCondLst>
                        <p:cond delay="indefinite"/>
                      </p:stCondLst>
                      <p:childTnLst>
                        <p:par>
                          <p:cTn id="222" fill="hold">
                            <p:stCondLst>
                              <p:cond delay="0"/>
                            </p:stCondLst>
                            <p:childTnLst>
                              <p:par>
                                <p:cTn id="223" presetID="10" presetClass="entr" presetSubtype="0" fill="hold" grpId="0" nodeType="clickEffect">
                                  <p:stCondLst>
                                    <p:cond delay="0"/>
                                  </p:stCondLst>
                                  <p:childTnLst>
                                    <p:set>
                                      <p:cBhvr>
                                        <p:cTn id="224" dur="1" fill="hold">
                                          <p:stCondLst>
                                            <p:cond delay="0"/>
                                          </p:stCondLst>
                                        </p:cTn>
                                        <p:tgtEl>
                                          <p:spTgt spid="26"/>
                                        </p:tgtEl>
                                        <p:attrNameLst>
                                          <p:attrName>style.visibility</p:attrName>
                                        </p:attrNameLst>
                                      </p:cBhvr>
                                      <p:to>
                                        <p:strVal val="visible"/>
                                      </p:to>
                                    </p:set>
                                    <p:animEffect transition="in" filter="fade">
                                      <p:cBhvr>
                                        <p:cTn id="22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0" grpId="2" animBg="1"/>
      <p:bldP spid="10" grpId="3" animBg="1"/>
      <p:bldP spid="10" grpId="4" animBg="1"/>
      <p:bldP spid="10" grpId="5" animBg="1"/>
      <p:bldP spid="11" grpId="0" animBg="1"/>
      <p:bldP spid="11" grpId="1" animBg="1"/>
      <p:bldP spid="11" grpId="2" animBg="1"/>
      <p:bldP spid="11" grpId="3" animBg="1"/>
      <p:bldP spid="11" grpId="4" animBg="1"/>
      <p:bldP spid="11" grpId="5" animBg="1"/>
      <p:bldP spid="14" grpId="0" animBg="1"/>
      <p:bldP spid="15" grpId="0" animBg="1"/>
      <p:bldP spid="16" grpId="0" animBg="1"/>
      <p:bldP spid="17" grpId="0" animBg="1"/>
      <p:bldP spid="18" grpId="0" animBg="1"/>
      <p:bldP spid="18" grpId="1" animBg="1"/>
      <p:bldP spid="18" grpId="2" animBg="1"/>
      <p:bldP spid="18" grpId="3" animBg="1"/>
      <p:bldP spid="18" grpId="4" animBg="1"/>
      <p:bldP spid="18" grpId="5" animBg="1"/>
      <p:bldP spid="19" grpId="0" animBg="1"/>
      <p:bldP spid="19" grpId="1" animBg="1"/>
      <p:bldP spid="19" grpId="2" animBg="1"/>
      <p:bldP spid="19" grpId="3" animBg="1"/>
      <p:bldP spid="19" grpId="4" animBg="1"/>
      <p:bldP spid="19" grpId="5" animBg="1"/>
      <p:bldP spid="20" grpId="0" animBg="1"/>
      <p:bldP spid="20" grpId="1" animBg="1"/>
      <p:bldP spid="20" grpId="2" animBg="1"/>
      <p:bldP spid="20" grpId="3" animBg="1"/>
      <p:bldP spid="20" grpId="4" animBg="1"/>
      <p:bldP spid="20" grpId="5" animBg="1"/>
      <p:bldP spid="21" grpId="0" animBg="1"/>
      <p:bldP spid="21" grpId="1" animBg="1"/>
      <p:bldP spid="21" grpId="2" animBg="1"/>
      <p:bldP spid="21" grpId="3" animBg="1"/>
      <p:bldP spid="21" grpId="4" animBg="1"/>
      <p:bldP spid="21" grpId="5" animBg="1"/>
      <p:bldP spid="22" grpId="0" animBg="1"/>
      <p:bldP spid="22" grpId="1" animBg="1"/>
      <p:bldP spid="22" grpId="2" animBg="1"/>
      <p:bldP spid="22" grpId="3" animBg="1"/>
      <p:bldP spid="22" grpId="4" animBg="1"/>
      <p:bldP spid="22" grpId="5" animBg="1"/>
      <p:bldP spid="23" grpId="0" animBg="1"/>
      <p:bldP spid="23" grpId="1" animBg="1"/>
      <p:bldP spid="23" grpId="2" animBg="1"/>
      <p:bldP spid="23" grpId="3" animBg="1"/>
      <p:bldP spid="23" grpId="4" animBg="1"/>
      <p:bldP spid="23" grpId="5" animBg="1"/>
      <p:bldP spid="24" grpId="0" animBg="1"/>
      <p:bldP spid="24" grpId="1" animBg="1"/>
      <p:bldP spid="24" grpId="2" animBg="1"/>
      <p:bldP spid="24" grpId="3" animBg="1"/>
      <p:bldP spid="24" grpId="4" animBg="1"/>
      <p:bldP spid="24" grpId="5" animBg="1"/>
      <p:bldP spid="25" grpId="0" animBg="1"/>
      <p:bldP spid="25" grpId="1" animBg="1"/>
      <p:bldP spid="25" grpId="2" animBg="1"/>
      <p:bldP spid="25" grpId="3" animBg="1"/>
      <p:bldP spid="25" grpId="4" animBg="1"/>
      <p:bldP spid="25" grpId="5" animBg="1"/>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1.11 Addition: three numbers and bridging 10 – step 1:3</a:t>
            </a:r>
          </a:p>
        </p:txBody>
      </p:sp>
      <p:pic>
        <p:nvPicPr>
          <p:cNvPr id="5" name="Picture 4" descr="ncetm_mm_sp1_se11_aw003.png"/>
          <p:cNvPicPr>
            <a:picLocks noChangeAspect="1"/>
          </p:cNvPicPr>
          <p:nvPr/>
        </p:nvPicPr>
        <p:blipFill rotWithShape="1">
          <a:blip r:embed="rId3" cstate="print">
            <a:extLst>
              <a:ext uri="{28A0092B-C50C-407E-A947-70E740481C1C}">
                <a14:useLocalDpi xmlns:a14="http://schemas.microsoft.com/office/drawing/2010/main" val="0"/>
              </a:ext>
            </a:extLst>
          </a:blip>
          <a:srcRect b="-1200"/>
          <a:stretch/>
        </p:blipFill>
        <p:spPr>
          <a:xfrm>
            <a:off x="2241352" y="1860550"/>
            <a:ext cx="1088620" cy="2311400"/>
          </a:xfrm>
          <a:prstGeom prst="rect">
            <a:avLst/>
          </a:prstGeom>
        </p:spPr>
      </p:pic>
      <p:pic>
        <p:nvPicPr>
          <p:cNvPr id="6" name="Picture 5" descr="ncetm_mm_sp1_se11_aw003.png"/>
          <p:cNvPicPr>
            <a:picLocks noChangeAspect="1"/>
          </p:cNvPicPr>
          <p:nvPr/>
        </p:nvPicPr>
        <p:blipFill rotWithShape="1">
          <a:blip r:embed="rId4" cstate="print">
            <a:extLst>
              <a:ext uri="{28A0092B-C50C-407E-A947-70E740481C1C}">
                <a14:useLocalDpi xmlns:a14="http://schemas.microsoft.com/office/drawing/2010/main" val="0"/>
              </a:ext>
            </a:extLst>
          </a:blip>
          <a:srcRect t="-1533" b="-1067"/>
          <a:stretch/>
        </p:blipFill>
        <p:spPr>
          <a:xfrm>
            <a:off x="6866469" y="1822450"/>
            <a:ext cx="1064682" cy="2341386"/>
          </a:xfrm>
          <a:prstGeom prst="rect">
            <a:avLst/>
          </a:prstGeom>
        </p:spPr>
      </p:pic>
      <p:pic>
        <p:nvPicPr>
          <p:cNvPr id="7" name="Picture 6" descr="ncetm_mm_sp1_se11_aw003.png"/>
          <p:cNvPicPr>
            <a:picLocks noChangeAspect="1"/>
          </p:cNvPicPr>
          <p:nvPr/>
        </p:nvPicPr>
        <p:blipFill rotWithShape="1">
          <a:blip r:embed="rId5" cstate="print">
            <a:extLst>
              <a:ext uri="{28A0092B-C50C-407E-A947-70E740481C1C}">
                <a14:useLocalDpi xmlns:a14="http://schemas.microsoft.com/office/drawing/2010/main" val="0"/>
              </a:ext>
            </a:extLst>
          </a:blip>
          <a:srcRect r="-6632"/>
          <a:stretch/>
        </p:blipFill>
        <p:spPr>
          <a:xfrm>
            <a:off x="8204200" y="1863784"/>
            <a:ext cx="1981789" cy="2282767"/>
          </a:xfrm>
          <a:prstGeom prst="rect">
            <a:avLst/>
          </a:prstGeom>
        </p:spPr>
      </p:pic>
      <p:pic>
        <p:nvPicPr>
          <p:cNvPr id="8" name="Picture 7" descr="ncetm_mm_sp1_se11_aw003.png"/>
          <p:cNvPicPr>
            <a:picLocks noChangeAspect="1"/>
          </p:cNvPicPr>
          <p:nvPr/>
        </p:nvPicPr>
        <p:blipFill rotWithShape="1">
          <a:blip r:embed="rId6" cstate="print">
            <a:extLst>
              <a:ext uri="{28A0092B-C50C-407E-A947-70E740481C1C}">
                <a14:useLocalDpi xmlns:a14="http://schemas.microsoft.com/office/drawing/2010/main" val="0"/>
              </a:ext>
            </a:extLst>
          </a:blip>
          <a:srcRect t="-1527" b="-217"/>
          <a:stretch/>
        </p:blipFill>
        <p:spPr>
          <a:xfrm>
            <a:off x="4523133" y="1822451"/>
            <a:ext cx="1189205" cy="2330450"/>
          </a:xfrm>
          <a:prstGeom prst="rect">
            <a:avLst/>
          </a:prstGeom>
        </p:spPr>
      </p:pic>
      <p:grpSp>
        <p:nvGrpSpPr>
          <p:cNvPr id="9" name="Group 8"/>
          <p:cNvGrpSpPr/>
          <p:nvPr/>
        </p:nvGrpSpPr>
        <p:grpSpPr>
          <a:xfrm>
            <a:off x="9177008" y="1917700"/>
            <a:ext cx="859803" cy="2169160"/>
            <a:chOff x="7691107" y="3606800"/>
            <a:chExt cx="859803" cy="2169160"/>
          </a:xfrm>
        </p:grpSpPr>
        <p:grpSp>
          <p:nvGrpSpPr>
            <p:cNvPr id="10" name="Group 9"/>
            <p:cNvGrpSpPr/>
            <p:nvPr/>
          </p:nvGrpSpPr>
          <p:grpSpPr>
            <a:xfrm>
              <a:off x="7706347" y="3606800"/>
              <a:ext cx="834403" cy="360680"/>
              <a:chOff x="7706347" y="3606800"/>
              <a:chExt cx="834403" cy="360680"/>
            </a:xfrm>
          </p:grpSpPr>
          <p:sp>
            <p:nvSpPr>
              <p:cNvPr id="23" name="Rectangle 22"/>
              <p:cNvSpPr/>
              <p:nvPr/>
            </p:nvSpPr>
            <p:spPr bwMode="auto">
              <a:xfrm>
                <a:off x="7706347" y="3606800"/>
                <a:ext cx="377203" cy="3556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4" name="Rectangle 23"/>
              <p:cNvSpPr/>
              <p:nvPr/>
            </p:nvSpPr>
            <p:spPr bwMode="auto">
              <a:xfrm>
                <a:off x="8163547" y="3611880"/>
                <a:ext cx="377203" cy="3556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grpSp>
        <p:grpSp>
          <p:nvGrpSpPr>
            <p:cNvPr id="11" name="Group 10"/>
            <p:cNvGrpSpPr/>
            <p:nvPr/>
          </p:nvGrpSpPr>
          <p:grpSpPr>
            <a:xfrm>
              <a:off x="7716507" y="4064000"/>
              <a:ext cx="834403" cy="360680"/>
              <a:chOff x="7706347" y="3606800"/>
              <a:chExt cx="834403" cy="360680"/>
            </a:xfrm>
          </p:grpSpPr>
          <p:sp>
            <p:nvSpPr>
              <p:cNvPr id="21" name="Rectangle 20"/>
              <p:cNvSpPr/>
              <p:nvPr/>
            </p:nvSpPr>
            <p:spPr bwMode="auto">
              <a:xfrm>
                <a:off x="7706347" y="3606800"/>
                <a:ext cx="377203" cy="3556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2" name="Rectangle 21"/>
              <p:cNvSpPr/>
              <p:nvPr/>
            </p:nvSpPr>
            <p:spPr bwMode="auto">
              <a:xfrm>
                <a:off x="8163547" y="3611880"/>
                <a:ext cx="377203" cy="3556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grpSp>
        <p:grpSp>
          <p:nvGrpSpPr>
            <p:cNvPr id="12" name="Group 11"/>
            <p:cNvGrpSpPr/>
            <p:nvPr/>
          </p:nvGrpSpPr>
          <p:grpSpPr>
            <a:xfrm>
              <a:off x="7691107" y="4516120"/>
              <a:ext cx="834403" cy="360680"/>
              <a:chOff x="7706347" y="3606800"/>
              <a:chExt cx="834403" cy="360680"/>
            </a:xfrm>
          </p:grpSpPr>
          <p:sp>
            <p:nvSpPr>
              <p:cNvPr id="19" name="Rectangle 18"/>
              <p:cNvSpPr/>
              <p:nvPr/>
            </p:nvSpPr>
            <p:spPr bwMode="auto">
              <a:xfrm>
                <a:off x="7706347" y="3606800"/>
                <a:ext cx="377203" cy="3556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0" name="Rectangle 19"/>
              <p:cNvSpPr/>
              <p:nvPr/>
            </p:nvSpPr>
            <p:spPr bwMode="auto">
              <a:xfrm>
                <a:off x="8163547" y="3611880"/>
                <a:ext cx="377203" cy="3556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grpSp>
        <p:grpSp>
          <p:nvGrpSpPr>
            <p:cNvPr id="13" name="Group 12"/>
            <p:cNvGrpSpPr/>
            <p:nvPr/>
          </p:nvGrpSpPr>
          <p:grpSpPr>
            <a:xfrm>
              <a:off x="7696187" y="4963160"/>
              <a:ext cx="834403" cy="360680"/>
              <a:chOff x="7706347" y="3606800"/>
              <a:chExt cx="834403" cy="360680"/>
            </a:xfrm>
          </p:grpSpPr>
          <p:sp>
            <p:nvSpPr>
              <p:cNvPr id="17" name="Rectangle 16"/>
              <p:cNvSpPr/>
              <p:nvPr/>
            </p:nvSpPr>
            <p:spPr bwMode="auto">
              <a:xfrm>
                <a:off x="7706347" y="3606800"/>
                <a:ext cx="377203" cy="3556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8" name="Rectangle 17"/>
              <p:cNvSpPr/>
              <p:nvPr/>
            </p:nvSpPr>
            <p:spPr bwMode="auto">
              <a:xfrm>
                <a:off x="8163547" y="3611880"/>
                <a:ext cx="377203" cy="3556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grpSp>
        <p:grpSp>
          <p:nvGrpSpPr>
            <p:cNvPr id="14" name="Group 13"/>
            <p:cNvGrpSpPr/>
            <p:nvPr/>
          </p:nvGrpSpPr>
          <p:grpSpPr>
            <a:xfrm>
              <a:off x="7711427" y="5415280"/>
              <a:ext cx="834403" cy="360680"/>
              <a:chOff x="7706347" y="3606800"/>
              <a:chExt cx="834403" cy="360680"/>
            </a:xfrm>
          </p:grpSpPr>
          <p:sp>
            <p:nvSpPr>
              <p:cNvPr id="15" name="Rectangle 14"/>
              <p:cNvSpPr/>
              <p:nvPr/>
            </p:nvSpPr>
            <p:spPr bwMode="auto">
              <a:xfrm>
                <a:off x="7706347" y="3606800"/>
                <a:ext cx="377203" cy="3556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6" name="Rectangle 15"/>
              <p:cNvSpPr/>
              <p:nvPr/>
            </p:nvSpPr>
            <p:spPr bwMode="auto">
              <a:xfrm>
                <a:off x="8163547" y="3611880"/>
                <a:ext cx="377203" cy="3556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grpSp>
      </p:grpSp>
      <p:sp>
        <p:nvSpPr>
          <p:cNvPr id="25" name="Rectangle 24"/>
          <p:cNvSpPr/>
          <p:nvPr/>
        </p:nvSpPr>
        <p:spPr bwMode="auto">
          <a:xfrm>
            <a:off x="2274558" y="1911350"/>
            <a:ext cx="377203" cy="3556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7" name="Rectangle 26"/>
          <p:cNvSpPr/>
          <p:nvPr/>
        </p:nvSpPr>
        <p:spPr bwMode="auto">
          <a:xfrm>
            <a:off x="2299958" y="2368550"/>
            <a:ext cx="377203" cy="3556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9" name="Rectangle 28"/>
          <p:cNvSpPr/>
          <p:nvPr/>
        </p:nvSpPr>
        <p:spPr bwMode="auto">
          <a:xfrm>
            <a:off x="4692214" y="1917700"/>
            <a:ext cx="377203" cy="3556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30" name="Rectangle 29"/>
          <p:cNvSpPr/>
          <p:nvPr/>
        </p:nvSpPr>
        <p:spPr bwMode="auto">
          <a:xfrm>
            <a:off x="4709147" y="2366433"/>
            <a:ext cx="377203" cy="3556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31" name="Rectangle 30"/>
          <p:cNvSpPr/>
          <p:nvPr/>
        </p:nvSpPr>
        <p:spPr bwMode="auto">
          <a:xfrm>
            <a:off x="4700681" y="2836334"/>
            <a:ext cx="377203" cy="3556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35" name="Rectangle 34"/>
          <p:cNvSpPr/>
          <p:nvPr/>
        </p:nvSpPr>
        <p:spPr bwMode="auto">
          <a:xfrm>
            <a:off x="7020548" y="1910080"/>
            <a:ext cx="377203" cy="3556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37" name="Rectangle 36"/>
          <p:cNvSpPr/>
          <p:nvPr/>
        </p:nvSpPr>
        <p:spPr bwMode="auto">
          <a:xfrm>
            <a:off x="7033248" y="2373630"/>
            <a:ext cx="377203" cy="3556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39" name="Rectangle 38"/>
          <p:cNvSpPr/>
          <p:nvPr/>
        </p:nvSpPr>
        <p:spPr bwMode="auto">
          <a:xfrm>
            <a:off x="7033248" y="2824480"/>
            <a:ext cx="377203" cy="3556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41" name="Rectangle 40"/>
          <p:cNvSpPr/>
          <p:nvPr/>
        </p:nvSpPr>
        <p:spPr bwMode="auto">
          <a:xfrm>
            <a:off x="7039598" y="3281680"/>
            <a:ext cx="377203" cy="3556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43" name="Rectangle 42"/>
          <p:cNvSpPr/>
          <p:nvPr/>
        </p:nvSpPr>
        <p:spPr bwMode="auto">
          <a:xfrm>
            <a:off x="7039598" y="3719830"/>
            <a:ext cx="377203" cy="3556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45" name="TextBox 44"/>
          <p:cNvSpPr txBox="1"/>
          <p:nvPr/>
        </p:nvSpPr>
        <p:spPr bwMode="auto">
          <a:xfrm>
            <a:off x="2481842" y="4461516"/>
            <a:ext cx="532865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2             +            3 	          +            5</a:t>
            </a:r>
          </a:p>
        </p:txBody>
      </p:sp>
      <p:sp>
        <p:nvSpPr>
          <p:cNvPr id="46" name="TextBox 45"/>
          <p:cNvSpPr txBox="1"/>
          <p:nvPr/>
        </p:nvSpPr>
        <p:spPr bwMode="auto">
          <a:xfrm>
            <a:off x="8347882" y="4461516"/>
            <a:ext cx="165336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         10</a:t>
            </a:r>
          </a:p>
        </p:txBody>
      </p:sp>
      <p:pic>
        <p:nvPicPr>
          <p:cNvPr id="36" name="Picture 35" descr="ncetm_mm_sp1_se11_aw003.png"/>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7023100" y="1898650"/>
            <a:ext cx="374650" cy="381000"/>
          </a:xfrm>
          <a:prstGeom prst="rect">
            <a:avLst/>
          </a:prstGeom>
        </p:spPr>
      </p:pic>
      <p:pic>
        <p:nvPicPr>
          <p:cNvPr id="38" name="Picture 37" descr="ncetm_mm_sp1_se11_aw003.png"/>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7023100" y="2362200"/>
            <a:ext cx="374650" cy="381000"/>
          </a:xfrm>
          <a:prstGeom prst="rect">
            <a:avLst/>
          </a:prstGeom>
        </p:spPr>
      </p:pic>
      <p:pic>
        <p:nvPicPr>
          <p:cNvPr id="40" name="Picture 39" descr="ncetm_mm_sp1_se11_aw003.png"/>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7023100" y="2819400"/>
            <a:ext cx="374650" cy="381000"/>
          </a:xfrm>
          <a:prstGeom prst="rect">
            <a:avLst/>
          </a:prstGeom>
        </p:spPr>
      </p:pic>
      <p:pic>
        <p:nvPicPr>
          <p:cNvPr id="42" name="Picture 41" descr="ncetm_mm_sp1_se11_aw003.png"/>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7023100" y="3263900"/>
            <a:ext cx="374650" cy="381000"/>
          </a:xfrm>
          <a:prstGeom prst="rect">
            <a:avLst/>
          </a:prstGeom>
        </p:spPr>
      </p:pic>
      <p:pic>
        <p:nvPicPr>
          <p:cNvPr id="44" name="Picture 43" descr="ncetm_mm_sp1_se11_aw003.png"/>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7023100" y="3714750"/>
            <a:ext cx="374650" cy="381000"/>
          </a:xfrm>
          <a:prstGeom prst="rect">
            <a:avLst/>
          </a:prstGeom>
        </p:spPr>
      </p:pic>
      <p:pic>
        <p:nvPicPr>
          <p:cNvPr id="32" name="Picture 31" descr="ncetm_mm_sp1_se11_aw003.png"/>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696884" y="1898650"/>
            <a:ext cx="374651" cy="400050"/>
          </a:xfrm>
          <a:prstGeom prst="rect">
            <a:avLst/>
          </a:prstGeom>
        </p:spPr>
      </p:pic>
      <p:pic>
        <p:nvPicPr>
          <p:cNvPr id="33" name="Picture 32" descr="ncetm_mm_sp1_se11_aw003.png"/>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696884" y="2355850"/>
            <a:ext cx="374651" cy="400050"/>
          </a:xfrm>
          <a:prstGeom prst="rect">
            <a:avLst/>
          </a:prstGeom>
        </p:spPr>
      </p:pic>
      <p:pic>
        <p:nvPicPr>
          <p:cNvPr id="34" name="Picture 33" descr="ncetm_mm_sp1_se11_aw003.png"/>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701117" y="2821516"/>
            <a:ext cx="374651" cy="400050"/>
          </a:xfrm>
          <a:prstGeom prst="rect">
            <a:avLst/>
          </a:prstGeom>
        </p:spPr>
      </p:pic>
      <p:pic>
        <p:nvPicPr>
          <p:cNvPr id="26" name="Picture 25" descr="ncetm_mm_sp1_se11_aw003.png"/>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2286000" y="1905000"/>
            <a:ext cx="387350" cy="381000"/>
          </a:xfrm>
          <a:prstGeom prst="rect">
            <a:avLst/>
          </a:prstGeom>
        </p:spPr>
      </p:pic>
      <p:pic>
        <p:nvPicPr>
          <p:cNvPr id="28" name="Picture 27" descr="ncetm_mm_sp1_se11_aw003.png"/>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2286000" y="2362200"/>
            <a:ext cx="387350" cy="381000"/>
          </a:xfrm>
          <a:prstGeom prst="rect">
            <a:avLst/>
          </a:prstGeom>
        </p:spPr>
      </p:pic>
    </p:spTree>
    <p:extLst>
      <p:ext uri="{BB962C8B-B14F-4D97-AF65-F5344CB8AC3E}">
        <p14:creationId xmlns:p14="http://schemas.microsoft.com/office/powerpoint/2010/main" val="2310084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4.58333E-6 4.44444E-6 L 0.56315 -0.00162 " pathEditMode="relative" rAng="0" ptsTypes="AA">
                                      <p:cBhvr>
                                        <p:cTn id="16" dur="2000" fill="hold"/>
                                        <p:tgtEl>
                                          <p:spTgt spid="26"/>
                                        </p:tgtEl>
                                        <p:attrNameLst>
                                          <p:attrName>ppt_x</p:attrName>
                                          <p:attrName>ppt_y</p:attrName>
                                        </p:attrNameLst>
                                      </p:cBhvr>
                                      <p:rCtr x="28151" y="-93"/>
                                    </p:animMotion>
                                  </p:childTnLst>
                                </p:cTn>
                              </p:par>
                              <p:par>
                                <p:cTn id="17" presetID="42" presetClass="path" presetSubtype="0" accel="50000" decel="50000" fill="hold" nodeType="withEffect">
                                  <p:stCondLst>
                                    <p:cond delay="0"/>
                                  </p:stCondLst>
                                  <p:childTnLst>
                                    <p:animMotion origin="layout" path="M 4.58333E-6 -2.22222E-6 L 0.56224 0.00463 " pathEditMode="relative" rAng="0" ptsTypes="AA">
                                      <p:cBhvr>
                                        <p:cTn id="18" dur="2000" fill="hold"/>
                                        <p:tgtEl>
                                          <p:spTgt spid="28"/>
                                        </p:tgtEl>
                                        <p:attrNameLst>
                                          <p:attrName>ppt_x</p:attrName>
                                          <p:attrName>ppt_y</p:attrName>
                                        </p:attrNameLst>
                                      </p:cBhvr>
                                      <p:rCtr x="28112" y="231"/>
                                    </p:animMotion>
                                  </p:childTnLst>
                                </p:cTn>
                              </p:par>
                            </p:childTnLst>
                          </p:cTn>
                        </p:par>
                        <p:par>
                          <p:cTn id="19" fill="hold">
                            <p:stCondLst>
                              <p:cond delay="2000"/>
                            </p:stCondLst>
                            <p:childTnLst>
                              <p:par>
                                <p:cTn id="20" presetID="0" presetClass="path" presetSubtype="0" accel="50000" decel="50000" fill="hold" nodeType="afterEffect">
                                  <p:stCondLst>
                                    <p:cond delay="0"/>
                                  </p:stCondLst>
                                  <p:childTnLst>
                                    <p:animMotion origin="layout" path="M 0.00091 0.00648 L 0.3668 0.13565 " pathEditMode="relative" rAng="0" ptsTypes="AA">
                                      <p:cBhvr>
                                        <p:cTn id="21" dur="2000" fill="hold"/>
                                        <p:tgtEl>
                                          <p:spTgt spid="32"/>
                                        </p:tgtEl>
                                        <p:attrNameLst>
                                          <p:attrName>ppt_x</p:attrName>
                                          <p:attrName>ppt_y</p:attrName>
                                        </p:attrNameLst>
                                      </p:cBhvr>
                                      <p:rCtr x="18294" y="6458"/>
                                    </p:animMotion>
                                  </p:childTnLst>
                                </p:cTn>
                              </p:par>
                              <p:par>
                                <p:cTn id="22" presetID="0" presetClass="path" presetSubtype="0" accel="50000" decel="50000" fill="hold" nodeType="withEffect">
                                  <p:stCondLst>
                                    <p:cond delay="0"/>
                                  </p:stCondLst>
                                  <p:childTnLst>
                                    <p:animMotion origin="layout" path="M 0.00182 4.81481E-6 L 0.36771 0.13634 " pathEditMode="relative" rAng="0" ptsTypes="AA">
                                      <p:cBhvr>
                                        <p:cTn id="23" dur="2000" fill="hold"/>
                                        <p:tgtEl>
                                          <p:spTgt spid="33"/>
                                        </p:tgtEl>
                                        <p:attrNameLst>
                                          <p:attrName>ppt_x</p:attrName>
                                          <p:attrName>ppt_y</p:attrName>
                                        </p:attrNameLst>
                                      </p:cBhvr>
                                      <p:rCtr x="18294" y="6806"/>
                                    </p:animMotion>
                                  </p:childTnLst>
                                </p:cTn>
                              </p:par>
                              <p:par>
                                <p:cTn id="24" presetID="0" presetClass="path" presetSubtype="0" accel="50000" decel="50000" fill="hold" nodeType="withEffect">
                                  <p:stCondLst>
                                    <p:cond delay="0"/>
                                  </p:stCondLst>
                                  <p:childTnLst>
                                    <p:animMotion origin="layout" path="M 0.00182 7.40741E-7 L 0.36849 0.13032 " pathEditMode="relative" rAng="0" ptsTypes="AA">
                                      <p:cBhvr>
                                        <p:cTn id="25" dur="2000" fill="hold"/>
                                        <p:tgtEl>
                                          <p:spTgt spid="34"/>
                                        </p:tgtEl>
                                        <p:attrNameLst>
                                          <p:attrName>ppt_x</p:attrName>
                                          <p:attrName>ppt_y</p:attrName>
                                        </p:attrNameLst>
                                      </p:cBhvr>
                                      <p:rCtr x="18333" y="6505"/>
                                    </p:animMotion>
                                  </p:childTnLst>
                                </p:cTn>
                              </p:par>
                            </p:childTnLst>
                          </p:cTn>
                        </p:par>
                        <p:par>
                          <p:cTn id="26" fill="hold">
                            <p:stCondLst>
                              <p:cond delay="4000"/>
                            </p:stCondLst>
                            <p:childTnLst>
                              <p:par>
                                <p:cTn id="27" presetID="0" presetClass="path" presetSubtype="0" accel="50000" decel="50000" fill="hold" nodeType="afterEffect">
                                  <p:stCondLst>
                                    <p:cond delay="0"/>
                                  </p:stCondLst>
                                  <p:childTnLst>
                                    <p:animMotion origin="layout" path="M 3.75E-6 3.7037E-7 L 0.21406 -0.00185 " pathEditMode="relative" rAng="0" ptsTypes="AA">
                                      <p:cBhvr>
                                        <p:cTn id="28" dur="2000" fill="hold"/>
                                        <p:tgtEl>
                                          <p:spTgt spid="36"/>
                                        </p:tgtEl>
                                        <p:attrNameLst>
                                          <p:attrName>ppt_x</p:attrName>
                                          <p:attrName>ppt_y</p:attrName>
                                        </p:attrNameLst>
                                      </p:cBhvr>
                                      <p:rCtr x="10703" y="-93"/>
                                    </p:animMotion>
                                  </p:childTnLst>
                                </p:cTn>
                              </p:par>
                              <p:par>
                                <p:cTn id="29" presetID="0" presetClass="path" presetSubtype="0" accel="50000" decel="50000" fill="hold" nodeType="withEffect">
                                  <p:stCondLst>
                                    <p:cond delay="0"/>
                                  </p:stCondLst>
                                  <p:childTnLst>
                                    <p:animMotion origin="layout" path="M -0.00456 -2.22222E-6 L 0.21536 0.00047 " pathEditMode="relative" rAng="0" ptsTypes="AA">
                                      <p:cBhvr>
                                        <p:cTn id="30" dur="2000" fill="hold"/>
                                        <p:tgtEl>
                                          <p:spTgt spid="38"/>
                                        </p:tgtEl>
                                        <p:attrNameLst>
                                          <p:attrName>ppt_x</p:attrName>
                                          <p:attrName>ppt_y</p:attrName>
                                        </p:attrNameLst>
                                      </p:cBhvr>
                                      <p:rCtr x="10990" y="23"/>
                                    </p:animMotion>
                                  </p:childTnLst>
                                </p:cTn>
                              </p:par>
                              <p:par>
                                <p:cTn id="31" presetID="0" presetClass="path" presetSubtype="0" accel="50000" decel="50000" fill="hold" nodeType="withEffect">
                                  <p:stCondLst>
                                    <p:cond delay="0"/>
                                  </p:stCondLst>
                                  <p:childTnLst>
                                    <p:animMotion origin="layout" path="M 3.75E-6 1.11111E-6 L 0.21406 0.00139 " pathEditMode="relative" rAng="0" ptsTypes="AA">
                                      <p:cBhvr>
                                        <p:cTn id="32" dur="2000" fill="hold"/>
                                        <p:tgtEl>
                                          <p:spTgt spid="40"/>
                                        </p:tgtEl>
                                        <p:attrNameLst>
                                          <p:attrName>ppt_x</p:attrName>
                                          <p:attrName>ppt_y</p:attrName>
                                        </p:attrNameLst>
                                      </p:cBhvr>
                                      <p:rCtr x="10703" y="69"/>
                                    </p:animMotion>
                                  </p:childTnLst>
                                </p:cTn>
                              </p:par>
                              <p:par>
                                <p:cTn id="33" presetID="0" presetClass="path" presetSubtype="0" accel="50000" decel="50000" fill="hold" nodeType="withEffect">
                                  <p:stCondLst>
                                    <p:cond delay="0"/>
                                  </p:stCondLst>
                                  <p:childTnLst>
                                    <p:animMotion origin="layout" path="M 3.75E-6 -3.7037E-6 L 0.21211 0.00162 " pathEditMode="relative" rAng="0" ptsTypes="AA">
                                      <p:cBhvr>
                                        <p:cTn id="34" dur="2000" fill="hold"/>
                                        <p:tgtEl>
                                          <p:spTgt spid="42"/>
                                        </p:tgtEl>
                                        <p:attrNameLst>
                                          <p:attrName>ppt_x</p:attrName>
                                          <p:attrName>ppt_y</p:attrName>
                                        </p:attrNameLst>
                                      </p:cBhvr>
                                      <p:rCtr x="10599" y="69"/>
                                    </p:animMotion>
                                  </p:childTnLst>
                                </p:cTn>
                              </p:par>
                              <p:par>
                                <p:cTn id="35" presetID="0" presetClass="path" presetSubtype="0" accel="50000" decel="50000" fill="hold" nodeType="withEffect">
                                  <p:stCondLst>
                                    <p:cond delay="0"/>
                                  </p:stCondLst>
                                  <p:childTnLst>
                                    <p:animMotion origin="layout" path="M 3.75E-6 -4.44444E-6 L 0.2151 0.00209 " pathEditMode="relative" rAng="0" ptsTypes="AA">
                                      <p:cBhvr>
                                        <p:cTn id="36" dur="2000" fill="hold"/>
                                        <p:tgtEl>
                                          <p:spTgt spid="44"/>
                                        </p:tgtEl>
                                        <p:attrNameLst>
                                          <p:attrName>ppt_x</p:attrName>
                                          <p:attrName>ppt_y</p:attrName>
                                        </p:attrNameLst>
                                      </p:cBhvr>
                                      <p:rCtr x="10755" y="93"/>
                                    </p:animMotion>
                                  </p:childTnLst>
                                </p:cTn>
                              </p:par>
                            </p:childTnLst>
                          </p:cTn>
                        </p:par>
                        <p:par>
                          <p:cTn id="37" fill="hold">
                            <p:stCondLst>
                              <p:cond delay="6000"/>
                            </p:stCondLst>
                            <p:childTnLst>
                              <p:par>
                                <p:cTn id="38" presetID="10" presetClass="entr" presetSubtype="0" fill="hold" grpId="0" nodeType="after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fade">
                                      <p:cBhvr>
                                        <p:cTn id="4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3, Unit </a:t>
            </a:r>
            <a:r>
              <a:rPr lang="en-GB" sz="2400" b="1" dirty="0"/>
              <a:t>1</a:t>
            </a:r>
            <a:r>
              <a:rPr lang="en-GB" sz="2400" b="1" i="0" u="none" strike="noStrike" dirty="0">
                <a:effectLst/>
              </a:rPr>
              <a:t>, Learning Outcome 2</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744824464"/>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2</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Pupils use a ‘First... Then… Now” story to add 3 addends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66534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3, Unit 1, Learning Outcome 2</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graphical user interface&#10;&#10;Description automatically generated">
            <a:extLst>
              <a:ext uri="{FF2B5EF4-FFF2-40B4-BE49-F238E27FC236}">
                <a16:creationId xmlns:a16="http://schemas.microsoft.com/office/drawing/2014/main" id="{2322103D-8EDE-4C49-9B33-331DD99E7968}"/>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1800" b="0" i="0" u="sng" strike="noStrike" dirty="0">
                <a:solidFill>
                  <a:srgbClr val="1155CC"/>
                </a:solidFill>
                <a:effectLst/>
                <a:latin typeface="Roboto" panose="02000000000000000000" pitchFamily="2" charset="0"/>
                <a:hlinkClick r:id="rId4"/>
              </a:rPr>
              <a:t>1.11 Addition and subtraction: bridging 10</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2742195912"/>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2:1-2:5</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5-6</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42229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1.11 Addition: three numbers and bridging 10 – step 2:1</a:t>
            </a:r>
          </a:p>
        </p:txBody>
      </p:sp>
      <p:pic>
        <p:nvPicPr>
          <p:cNvPr id="3" name="Picture 2" descr="ncetm_mm_sp1_se11_aw006.png"/>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057400" y="1976582"/>
            <a:ext cx="1930400" cy="2024980"/>
          </a:xfrm>
          <a:prstGeom prst="rect">
            <a:avLst/>
          </a:prstGeom>
        </p:spPr>
      </p:pic>
      <p:pic>
        <p:nvPicPr>
          <p:cNvPr id="4" name="Picture 3" descr="ncetm_mm_sp1_se11_aw006.p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013200" y="1976582"/>
            <a:ext cx="1968500" cy="2024980"/>
          </a:xfrm>
          <a:prstGeom prst="rect">
            <a:avLst/>
          </a:prstGeom>
        </p:spPr>
      </p:pic>
      <p:pic>
        <p:nvPicPr>
          <p:cNvPr id="5" name="Picture 4" descr="ncetm_mm_sp1_se11_aw006.png"/>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102600" y="1975520"/>
            <a:ext cx="1938066" cy="2024980"/>
          </a:xfrm>
          <a:prstGeom prst="rect">
            <a:avLst/>
          </a:prstGeom>
        </p:spPr>
      </p:pic>
      <p:pic>
        <p:nvPicPr>
          <p:cNvPr id="6" name="Picture 5" descr="ncetm_mm_sp1_se11_aw006.png"/>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045200" y="1976582"/>
            <a:ext cx="1993900" cy="2024980"/>
          </a:xfrm>
          <a:prstGeom prst="rect">
            <a:avLst/>
          </a:prstGeom>
        </p:spPr>
      </p:pic>
    </p:spTree>
    <p:extLst>
      <p:ext uri="{BB962C8B-B14F-4D97-AF65-F5344CB8AC3E}">
        <p14:creationId xmlns:p14="http://schemas.microsoft.com/office/powerpoint/2010/main" val="161308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1.11 Addition: three numbers and bridging 10 – step 2:2</a:t>
            </a:r>
          </a:p>
        </p:txBody>
      </p:sp>
      <p:pic>
        <p:nvPicPr>
          <p:cNvPr id="4" name="Picture 3" descr="ncetm_mm_sp1_se11_aw007.png"/>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397500" y="1172790"/>
            <a:ext cx="1168400" cy="2624511"/>
          </a:xfrm>
          <a:prstGeom prst="rect">
            <a:avLst/>
          </a:prstGeom>
        </p:spPr>
      </p:pic>
      <p:pic>
        <p:nvPicPr>
          <p:cNvPr id="9" name="Picture 8" descr="ncetm_mm_sp1_se11_aw007.p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556250" y="3841750"/>
            <a:ext cx="438150" cy="457200"/>
          </a:xfrm>
          <a:prstGeom prst="rect">
            <a:avLst/>
          </a:prstGeom>
        </p:spPr>
      </p:pic>
      <p:pic>
        <p:nvPicPr>
          <p:cNvPr id="10" name="Picture 9" descr="ncetm_mm_sp1_se11_aw007.png"/>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438900" y="3835400"/>
            <a:ext cx="431800" cy="450850"/>
          </a:xfrm>
          <a:prstGeom prst="rect">
            <a:avLst/>
          </a:prstGeom>
        </p:spPr>
      </p:pic>
      <p:pic>
        <p:nvPicPr>
          <p:cNvPr id="11" name="Picture 10" descr="ncetm_mm_sp1_se11_aw007.png"/>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000750" y="3835400"/>
            <a:ext cx="438150" cy="457200"/>
          </a:xfrm>
          <a:prstGeom prst="rect">
            <a:avLst/>
          </a:prstGeom>
        </p:spPr>
      </p:pic>
      <p:pic>
        <p:nvPicPr>
          <p:cNvPr id="12" name="Picture 11" descr="ncetm_mm_sp1_se11_aw007.png"/>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013450" y="3835400"/>
            <a:ext cx="438150" cy="444500"/>
          </a:xfrm>
          <a:prstGeom prst="rect">
            <a:avLst/>
          </a:prstGeom>
        </p:spPr>
      </p:pic>
      <p:pic>
        <p:nvPicPr>
          <p:cNvPr id="13" name="Picture 12" descr="ncetm_mm_sp1_se11_aw007.png"/>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445250" y="3841750"/>
            <a:ext cx="438150" cy="444500"/>
          </a:xfrm>
          <a:prstGeom prst="rect">
            <a:avLst/>
          </a:prstGeom>
        </p:spPr>
      </p:pic>
      <p:sp>
        <p:nvSpPr>
          <p:cNvPr id="6" name="TextBox 5"/>
          <p:cNvSpPr txBox="1"/>
          <p:nvPr/>
        </p:nvSpPr>
        <p:spPr bwMode="auto">
          <a:xfrm>
            <a:off x="1678113" y="4387074"/>
            <a:ext cx="883577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First</a:t>
            </a:r>
            <a:r>
              <a:rPr lang="en-GB" sz="2400" dirty="0">
                <a:latin typeface="Myriad Pro Semibold"/>
                <a:ea typeface="Myriad Pro Semibold" charset="0"/>
                <a:cs typeface="Myriad Pro Semibold" charset="0"/>
              </a:rPr>
              <a:t>, four children were sitting on a bus.</a:t>
            </a:r>
          </a:p>
        </p:txBody>
      </p:sp>
      <p:sp>
        <p:nvSpPr>
          <p:cNvPr id="15" name="TextBox 14"/>
          <p:cNvSpPr txBox="1"/>
          <p:nvPr/>
        </p:nvSpPr>
        <p:spPr bwMode="auto">
          <a:xfrm>
            <a:off x="1678113" y="4784052"/>
            <a:ext cx="883577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Then</a:t>
            </a:r>
            <a:r>
              <a:rPr lang="en-GB" sz="2400" dirty="0">
                <a:latin typeface="Myriad Pro Semibold"/>
                <a:ea typeface="Myriad Pro Semibold" charset="0"/>
                <a:cs typeface="Myriad Pro Semibold" charset="0"/>
              </a:rPr>
              <a:t>, three more children got on the bus…</a:t>
            </a:r>
          </a:p>
        </p:txBody>
      </p:sp>
      <p:sp>
        <p:nvSpPr>
          <p:cNvPr id="16" name="TextBox 15"/>
          <p:cNvSpPr txBox="1"/>
          <p:nvPr/>
        </p:nvSpPr>
        <p:spPr bwMode="auto">
          <a:xfrm>
            <a:off x="1678113" y="5181030"/>
            <a:ext cx="883577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 and </a:t>
            </a:r>
            <a:r>
              <a:rPr lang="en-GB" sz="2400" b="1" dirty="0">
                <a:latin typeface="Myriad Pro Semibold"/>
                <a:ea typeface="Myriad Pro Semibold" charset="0"/>
                <a:cs typeface="Myriad Pro Semibold" charset="0"/>
              </a:rPr>
              <a:t>then</a:t>
            </a:r>
            <a:r>
              <a:rPr lang="en-GB" sz="2400" dirty="0">
                <a:latin typeface="Myriad Pro Semibold"/>
                <a:ea typeface="Myriad Pro Semibold" charset="0"/>
                <a:cs typeface="Myriad Pro Semibold" charset="0"/>
              </a:rPr>
              <a:t> two more children got on.</a:t>
            </a:r>
          </a:p>
        </p:txBody>
      </p:sp>
      <p:sp>
        <p:nvSpPr>
          <p:cNvPr id="17" name="TextBox 16"/>
          <p:cNvSpPr txBox="1"/>
          <p:nvPr/>
        </p:nvSpPr>
        <p:spPr bwMode="auto">
          <a:xfrm>
            <a:off x="1678113" y="5578009"/>
            <a:ext cx="883577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Now</a:t>
            </a:r>
            <a:r>
              <a:rPr lang="en-GB" sz="2400" dirty="0">
                <a:latin typeface="Myriad Pro Semibold"/>
                <a:ea typeface="Myriad Pro Semibold" charset="0"/>
                <a:cs typeface="Myriad Pro Semibold" charset="0"/>
              </a:rPr>
              <a:t>, nine children are sitting on the bus.</a:t>
            </a:r>
          </a:p>
        </p:txBody>
      </p:sp>
    </p:spTree>
    <p:extLst>
      <p:ext uri="{BB962C8B-B14F-4D97-AF65-F5344CB8AC3E}">
        <p14:creationId xmlns:p14="http://schemas.microsoft.com/office/powerpoint/2010/main" val="3032380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50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par>
                          <p:cTn id="17" fill="hold">
                            <p:stCondLst>
                              <p:cond delay="1500"/>
                            </p:stCondLst>
                            <p:childTnLst>
                              <p:par>
                                <p:cTn id="18" presetID="10" presetClass="entr" presetSubtype="0" fill="hold" nodeType="afterEffect">
                                  <p:stCondLst>
                                    <p:cond delay="50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nodeType="withEffect">
                                  <p:stCondLst>
                                    <p:cond delay="50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nodeType="withEffect">
                                  <p:stCondLst>
                                    <p:cond delay="50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par>
                          <p:cTn id="27" fill="hold">
                            <p:stCondLst>
                              <p:cond delay="2500"/>
                            </p:stCondLst>
                            <p:childTnLst>
                              <p:par>
                                <p:cTn id="28" presetID="0" presetClass="path" presetSubtype="0" accel="50000" decel="50000" fill="hold" nodeType="afterEffect">
                                  <p:stCondLst>
                                    <p:cond delay="250"/>
                                  </p:stCondLst>
                                  <p:childTnLst>
                                    <p:animMotion origin="layout" path="M 5E-6 -7.40741E-7 L -0.00456 -0.08171 " pathEditMode="relative" rAng="0" ptsTypes="AA">
                                      <p:cBhvr>
                                        <p:cTn id="29" dur="2000" fill="hold"/>
                                        <p:tgtEl>
                                          <p:spTgt spid="9"/>
                                        </p:tgtEl>
                                        <p:attrNameLst>
                                          <p:attrName>ppt_x</p:attrName>
                                          <p:attrName>ppt_y</p:attrName>
                                        </p:attrNameLst>
                                      </p:cBhvr>
                                      <p:rCtr x="-143" y="-3958"/>
                                    </p:animMotion>
                                  </p:childTnLst>
                                </p:cTn>
                              </p:par>
                              <p:par>
                                <p:cTn id="30" presetID="0" presetClass="path" presetSubtype="0" accel="50000" decel="50000" fill="hold" nodeType="withEffect">
                                  <p:stCondLst>
                                    <p:cond delay="250"/>
                                  </p:stCondLst>
                                  <p:childTnLst>
                                    <p:animMotion origin="layout" path="M -1.66667E-6 1.85185E-6 L -0.00069 -0.38149 " pathEditMode="relative" ptsTypes="AA">
                                      <p:cBhvr>
                                        <p:cTn id="31" dur="2000" fill="hold"/>
                                        <p:tgtEl>
                                          <p:spTgt spid="11"/>
                                        </p:tgtEl>
                                        <p:attrNameLst>
                                          <p:attrName>ppt_x</p:attrName>
                                          <p:attrName>ppt_y</p:attrName>
                                        </p:attrNameLst>
                                      </p:cBhvr>
                                    </p:animMotion>
                                  </p:childTnLst>
                                </p:cTn>
                              </p:par>
                              <p:par>
                                <p:cTn id="32" presetID="0" presetClass="path" presetSubtype="0" accel="50000" decel="50000" fill="hold" nodeType="withEffect">
                                  <p:stCondLst>
                                    <p:cond delay="250"/>
                                  </p:stCondLst>
                                  <p:childTnLst>
                                    <p:animMotion origin="layout" path="M -3.33333E-6 0.00046 L -0.03593 -0.30532 " pathEditMode="relative" rAng="0" ptsTypes="AA">
                                      <p:cBhvr>
                                        <p:cTn id="33" dur="2000" fill="hold"/>
                                        <p:tgtEl>
                                          <p:spTgt spid="10"/>
                                        </p:tgtEl>
                                        <p:attrNameLst>
                                          <p:attrName>ppt_x</p:attrName>
                                          <p:attrName>ppt_y</p:attrName>
                                        </p:attrNameLst>
                                      </p:cBhvr>
                                      <p:rCtr x="-1797" y="-15301"/>
                                    </p:animMotion>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15"/>
                                        </p:tgtEl>
                                      </p:cBhvr>
                                    </p:animEffect>
                                    <p:set>
                                      <p:cBhvr>
                                        <p:cTn id="38" dur="1" fill="hold">
                                          <p:stCondLst>
                                            <p:cond delay="499"/>
                                          </p:stCondLst>
                                        </p:cTn>
                                        <p:tgtEl>
                                          <p:spTgt spid="15"/>
                                        </p:tgtEl>
                                        <p:attrNameLst>
                                          <p:attrName>style.visibility</p:attrName>
                                        </p:attrNameLst>
                                      </p:cBhvr>
                                      <p:to>
                                        <p:strVal val="hidden"/>
                                      </p:to>
                                    </p:set>
                                  </p:childTnLst>
                                </p:cTn>
                              </p:par>
                            </p:childTnLst>
                          </p:cTn>
                        </p:par>
                        <p:par>
                          <p:cTn id="39" fill="hold">
                            <p:stCondLst>
                              <p:cond delay="500"/>
                            </p:stCondLst>
                            <p:childTnLst>
                              <p:par>
                                <p:cTn id="40" presetID="10" presetClass="entr" presetSubtype="0" fill="hold" grpId="0" nodeType="afterEffect">
                                  <p:stCondLst>
                                    <p:cond delay="50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par>
                          <p:cTn id="43" fill="hold">
                            <p:stCondLst>
                              <p:cond delay="1500"/>
                            </p:stCondLst>
                            <p:childTnLst>
                              <p:par>
                                <p:cTn id="44" presetID="10" presetClass="entr" presetSubtype="0" fill="hold" nodeType="afterEffect">
                                  <p:stCondLst>
                                    <p:cond delay="50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par>
                                <p:cTn id="47" presetID="10" presetClass="entr" presetSubtype="0" fill="hold" nodeType="withEffect">
                                  <p:stCondLst>
                                    <p:cond delay="50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par>
                          <p:cTn id="50" fill="hold">
                            <p:stCondLst>
                              <p:cond delay="2500"/>
                            </p:stCondLst>
                            <p:childTnLst>
                              <p:par>
                                <p:cTn id="51" presetID="0" presetClass="path" presetSubtype="0" accel="50000" decel="50000" fill="hold" nodeType="afterEffect">
                                  <p:stCondLst>
                                    <p:cond delay="250"/>
                                  </p:stCondLst>
                                  <p:childTnLst>
                                    <p:animMotion origin="layout" path="M -0.00104 3.33333E-6 L -0.00174 -0.23148 " pathEditMode="relative" rAng="0" ptsTypes="AA">
                                      <p:cBhvr>
                                        <p:cTn id="52" dur="2000" fill="hold"/>
                                        <p:tgtEl>
                                          <p:spTgt spid="12"/>
                                        </p:tgtEl>
                                        <p:attrNameLst>
                                          <p:attrName>ppt_x</p:attrName>
                                          <p:attrName>ppt_y</p:attrName>
                                        </p:attrNameLst>
                                      </p:cBhvr>
                                      <p:rCtr x="-35" y="-11574"/>
                                    </p:animMotion>
                                  </p:childTnLst>
                                </p:cTn>
                              </p:par>
                              <p:par>
                                <p:cTn id="53" presetID="0" presetClass="path" presetSubtype="0" accel="50000" decel="50000" fill="hold" nodeType="withEffect">
                                  <p:stCondLst>
                                    <p:cond delay="250"/>
                                  </p:stCondLst>
                                  <p:childTnLst>
                                    <p:animMotion origin="layout" path="M 4.79167E-6 -3.7037E-6 L -0.03554 -0.15833 " pathEditMode="relative" rAng="0" ptsTypes="AA">
                                      <p:cBhvr>
                                        <p:cTn id="54" dur="2000" fill="hold"/>
                                        <p:tgtEl>
                                          <p:spTgt spid="13"/>
                                        </p:tgtEl>
                                        <p:attrNameLst>
                                          <p:attrName>ppt_x</p:attrName>
                                          <p:attrName>ppt_y</p:attrName>
                                        </p:attrNameLst>
                                      </p:cBhvr>
                                      <p:rCtr x="-1797" y="-7847"/>
                                    </p:animMotion>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1" nodeType="clickEffect">
                                  <p:stCondLst>
                                    <p:cond delay="0"/>
                                  </p:stCondLst>
                                  <p:childTnLst>
                                    <p:animEffect transition="out" filter="fade">
                                      <p:cBhvr>
                                        <p:cTn id="58" dur="500"/>
                                        <p:tgtEl>
                                          <p:spTgt spid="16"/>
                                        </p:tgtEl>
                                      </p:cBhvr>
                                    </p:animEffect>
                                    <p:set>
                                      <p:cBhvr>
                                        <p:cTn id="59" dur="1" fill="hold">
                                          <p:stCondLst>
                                            <p:cond delay="499"/>
                                          </p:stCondLst>
                                        </p:cTn>
                                        <p:tgtEl>
                                          <p:spTgt spid="16"/>
                                        </p:tgtEl>
                                        <p:attrNameLst>
                                          <p:attrName>style.visibility</p:attrName>
                                        </p:attrNameLst>
                                      </p:cBhvr>
                                      <p:to>
                                        <p:strVal val="hidden"/>
                                      </p:to>
                                    </p:set>
                                  </p:childTnLst>
                                </p:cTn>
                              </p:par>
                            </p:childTnLst>
                          </p:cTn>
                        </p:par>
                        <p:par>
                          <p:cTn id="60" fill="hold">
                            <p:stCondLst>
                              <p:cond delay="500"/>
                            </p:stCondLst>
                            <p:childTnLst>
                              <p:par>
                                <p:cTn id="61" presetID="10" presetClass="entr" presetSubtype="0" fill="hold" grpId="0" nodeType="afterEffect">
                                  <p:stCondLst>
                                    <p:cond delay="50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5" grpId="1"/>
      <p:bldP spid="16" grpId="0"/>
      <p:bldP spid="16" grpId="1"/>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ncetm_mm_sp1_se11_aw007.png"/>
          <p:cNvPicPr>
            <a:picLocks noChangeAspect="1"/>
          </p:cNvPicPr>
          <p:nvPr/>
        </p:nvPicPr>
        <p:blipFill rotWithShape="1">
          <a:blip r:embed="rId2" cstate="print">
            <a:extLst>
              <a:ext uri="{28A0092B-C50C-407E-A947-70E740481C1C}">
                <a14:useLocalDpi xmlns:a14="http://schemas.microsoft.com/office/drawing/2010/main" val="0"/>
              </a:ext>
            </a:extLst>
          </a:blip>
          <a:srcRect t="-410"/>
          <a:stretch/>
        </p:blipFill>
        <p:spPr>
          <a:xfrm>
            <a:off x="3493977" y="1941562"/>
            <a:ext cx="1574800" cy="2635251"/>
          </a:xfrm>
          <a:prstGeom prst="rect">
            <a:avLst/>
          </a:prstGeom>
        </p:spPr>
      </p:pic>
      <p:sp>
        <p:nvSpPr>
          <p:cNvPr id="2" name="Text Placeholder 1"/>
          <p:cNvSpPr>
            <a:spLocks noGrp="1"/>
          </p:cNvSpPr>
          <p:nvPr>
            <p:ph type="body" sz="quarter" idx="11"/>
          </p:nvPr>
        </p:nvSpPr>
        <p:spPr/>
        <p:txBody>
          <a:bodyPr/>
          <a:lstStyle/>
          <a:p>
            <a:r>
              <a:rPr lang="en-GB" dirty="0"/>
              <a:t>1.11 Addition: three numbers and bridging 10 – step 2:2</a:t>
            </a:r>
          </a:p>
        </p:txBody>
      </p:sp>
      <p:pic>
        <p:nvPicPr>
          <p:cNvPr id="4" name="Picture 3" descr="ncetm_mm_sp11_se11_aw008.p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390955" y="2100080"/>
            <a:ext cx="3503116" cy="2333660"/>
          </a:xfrm>
          <a:prstGeom prst="rect">
            <a:avLst/>
          </a:prstGeom>
        </p:spPr>
      </p:pic>
      <p:sp>
        <p:nvSpPr>
          <p:cNvPr id="9" name="TextBox 8"/>
          <p:cNvSpPr txBox="1"/>
          <p:nvPr/>
        </p:nvSpPr>
        <p:spPr bwMode="auto">
          <a:xfrm>
            <a:off x="6088658" y="4662704"/>
            <a:ext cx="211132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rPr>
              <a:t>9 = 4 + 3 + 2</a:t>
            </a:r>
            <a:endParaRPr lang="en-GB" sz="2400" dirty="0">
              <a:latin typeface="Myriad Pro Semibold"/>
              <a:ea typeface="Myriad Pro Semibold" charset="0"/>
              <a:cs typeface="Myriad Pro Semibold" charset="0"/>
            </a:endParaRPr>
          </a:p>
        </p:txBody>
      </p:sp>
      <p:pic>
        <p:nvPicPr>
          <p:cNvPr id="5" name="Picture 4" descr="A picture containing clipart&#10;&#10;Description generated with very high confidence">
            <a:extLst>
              <a:ext uri="{FF2B5EF4-FFF2-40B4-BE49-F238E27FC236}">
                <a16:creationId xmlns:a16="http://schemas.microsoft.com/office/drawing/2014/main" id="{E3E4510E-8C69-4683-A3FA-C9E3D513BF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4610" y="3051889"/>
            <a:ext cx="395021" cy="910744"/>
          </a:xfrm>
          <a:prstGeom prst="rect">
            <a:avLst/>
          </a:prstGeom>
        </p:spPr>
      </p:pic>
    </p:spTree>
    <p:extLst>
      <p:ext uri="{BB962C8B-B14F-4D97-AF65-F5344CB8AC3E}">
        <p14:creationId xmlns:p14="http://schemas.microsoft.com/office/powerpoint/2010/main" val="352128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ncetm_mm_sp1_se11_aw009.png"/>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9106328" y="4397339"/>
            <a:ext cx="317072" cy="314361"/>
          </a:xfrm>
          <a:prstGeom prst="rect">
            <a:avLst/>
          </a:prstGeom>
        </p:spPr>
      </p:pic>
      <p:pic>
        <p:nvPicPr>
          <p:cNvPr id="10" name="Picture 9" descr="ncetm_mm_sp1_se11_aw009.p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819900" y="4330700"/>
            <a:ext cx="673100" cy="381000"/>
          </a:xfrm>
          <a:prstGeom prst="rect">
            <a:avLst/>
          </a:prstGeom>
        </p:spPr>
      </p:pic>
      <p:pic>
        <p:nvPicPr>
          <p:cNvPr id="9" name="Picture 8" descr="ncetm_mm_sp1_se11_aw009.png"/>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800600" y="4318000"/>
            <a:ext cx="609600" cy="444500"/>
          </a:xfrm>
          <a:prstGeom prst="rect">
            <a:avLst/>
          </a:prstGeom>
        </p:spPr>
      </p:pic>
      <p:pic>
        <p:nvPicPr>
          <p:cNvPr id="8" name="Picture 7" descr="ncetm_mm_sp1_se11_aw009.png"/>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806700" y="4292600"/>
            <a:ext cx="546100" cy="431800"/>
          </a:xfrm>
          <a:prstGeom prst="rect">
            <a:avLst/>
          </a:prstGeom>
        </p:spPr>
      </p:pic>
      <p:sp>
        <p:nvSpPr>
          <p:cNvPr id="2" name="Text Placeholder 1"/>
          <p:cNvSpPr>
            <a:spLocks noGrp="1"/>
          </p:cNvSpPr>
          <p:nvPr>
            <p:ph type="body" sz="quarter" idx="11"/>
          </p:nvPr>
        </p:nvSpPr>
        <p:spPr/>
        <p:txBody>
          <a:bodyPr/>
          <a:lstStyle/>
          <a:p>
            <a:r>
              <a:rPr lang="en-GB" dirty="0"/>
              <a:t>1.11 Addition: three numbers and bridging 10 – step 2:3</a:t>
            </a:r>
          </a:p>
        </p:txBody>
      </p:sp>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128959" y="1866630"/>
            <a:ext cx="7934082" cy="2311670"/>
          </a:xfrm>
          <a:prstGeom prst="rect">
            <a:avLst/>
          </a:prstGeom>
        </p:spPr>
      </p:pic>
      <p:pic>
        <p:nvPicPr>
          <p:cNvPr id="4" name="Picture 3" descr="ncetm_mm_sp1_se11_aw009.png"/>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141682" y="4749800"/>
            <a:ext cx="7907066" cy="304800"/>
          </a:xfrm>
          <a:prstGeom prst="rect">
            <a:avLst/>
          </a:prstGeom>
        </p:spPr>
      </p:pic>
      <p:sp>
        <p:nvSpPr>
          <p:cNvPr id="18" name="Arc 17"/>
          <p:cNvSpPr/>
          <p:nvPr/>
        </p:nvSpPr>
        <p:spPr bwMode="auto">
          <a:xfrm rot="9294010">
            <a:off x="6860765" y="5281902"/>
            <a:ext cx="210252" cy="233654"/>
          </a:xfrm>
          <a:prstGeom prst="arc">
            <a:avLst/>
          </a:prstGeom>
          <a:noFill/>
          <a:ln w="19050">
            <a:solidFill>
              <a:schemeClr val="bg1"/>
            </a:solidFill>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5" name="TextBox 4"/>
          <p:cNvSpPr txBox="1"/>
          <p:nvPr/>
        </p:nvSpPr>
        <p:spPr bwMode="auto">
          <a:xfrm>
            <a:off x="4349395" y="5255568"/>
            <a:ext cx="349321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 + 3 + 2 = 9</a:t>
            </a:r>
          </a:p>
        </p:txBody>
      </p:sp>
    </p:spTree>
    <p:extLst>
      <p:ext uri="{BB962C8B-B14F-4D97-AF65-F5344CB8AC3E}">
        <p14:creationId xmlns:p14="http://schemas.microsoft.com/office/powerpoint/2010/main" val="529093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cetm_mm_sp1_se11_aw010.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4381" y="2565401"/>
            <a:ext cx="7907066" cy="1986410"/>
          </a:xfrm>
          <a:prstGeom prst="rect">
            <a:avLst/>
          </a:prstGeom>
        </p:spPr>
      </p:pic>
      <p:sp>
        <p:nvSpPr>
          <p:cNvPr id="2" name="Text Placeholder 1"/>
          <p:cNvSpPr>
            <a:spLocks noGrp="1"/>
          </p:cNvSpPr>
          <p:nvPr>
            <p:ph type="body" sz="quarter" idx="11"/>
          </p:nvPr>
        </p:nvSpPr>
        <p:spPr/>
        <p:txBody>
          <a:bodyPr/>
          <a:lstStyle/>
          <a:p>
            <a:r>
              <a:rPr lang="en-GB" dirty="0"/>
              <a:t>1.11 Addition: three numbers and bridging 10 – step 2:4</a:t>
            </a:r>
          </a:p>
        </p:txBody>
      </p:sp>
      <p:sp>
        <p:nvSpPr>
          <p:cNvPr id="4" name="Rectangle 3"/>
          <p:cNvSpPr/>
          <p:nvPr/>
        </p:nvSpPr>
        <p:spPr bwMode="auto">
          <a:xfrm>
            <a:off x="3556000" y="2370740"/>
            <a:ext cx="3873500" cy="13970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5" name="Rectangle 4"/>
          <p:cNvSpPr/>
          <p:nvPr/>
        </p:nvSpPr>
        <p:spPr bwMode="auto">
          <a:xfrm>
            <a:off x="7427408" y="2251958"/>
            <a:ext cx="2381573" cy="1521199"/>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6" name="Rectangle 5"/>
          <p:cNvSpPr/>
          <p:nvPr/>
        </p:nvSpPr>
        <p:spPr bwMode="auto">
          <a:xfrm>
            <a:off x="7027229" y="4184542"/>
            <a:ext cx="700916" cy="485768"/>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7" name="Rectangle 6"/>
          <p:cNvSpPr/>
          <p:nvPr/>
        </p:nvSpPr>
        <p:spPr bwMode="auto">
          <a:xfrm>
            <a:off x="7984641" y="4205091"/>
            <a:ext cx="700916" cy="485768"/>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Tree>
    <p:extLst>
      <p:ext uri="{BB962C8B-B14F-4D97-AF65-F5344CB8AC3E}">
        <p14:creationId xmlns:p14="http://schemas.microsoft.com/office/powerpoint/2010/main" val="332349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1.11 Addition: three numbers and bridging 10 – step 2:5</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8871" y="2063204"/>
            <a:ext cx="7907066" cy="1964489"/>
          </a:xfrm>
          <a:prstGeom prst="rect">
            <a:avLst/>
          </a:prstGeom>
        </p:spPr>
      </p:pic>
      <p:sp>
        <p:nvSpPr>
          <p:cNvPr id="4" name="Rectangle 3"/>
          <p:cNvSpPr/>
          <p:nvPr/>
        </p:nvSpPr>
        <p:spPr>
          <a:xfrm>
            <a:off x="3080372" y="4297416"/>
            <a:ext cx="6023656" cy="1569660"/>
          </a:xfrm>
          <a:prstGeom prst="rect">
            <a:avLst/>
          </a:prstGeom>
        </p:spPr>
        <p:txBody>
          <a:bodyPr wrap="square">
            <a:spAutoFit/>
          </a:bodyPr>
          <a:lstStyle/>
          <a:p>
            <a:pPr algn="ctr">
              <a:buNone/>
            </a:pPr>
            <a:r>
              <a:rPr lang="en-GB" sz="2400" dirty="0">
                <a:latin typeface="Myriad Pro Semibold"/>
              </a:rPr>
              <a:t>Which equation matches this number line?</a:t>
            </a:r>
          </a:p>
          <a:p>
            <a:pPr algn="ctr">
              <a:buNone/>
            </a:pPr>
            <a:r>
              <a:rPr lang="en-GB" sz="2400" dirty="0">
                <a:latin typeface="Myriad Pro Semibold"/>
              </a:rPr>
              <a:t>3 + 3 = 6</a:t>
            </a:r>
          </a:p>
          <a:p>
            <a:pPr algn="ctr">
              <a:buNone/>
            </a:pPr>
            <a:r>
              <a:rPr lang="en-GB" sz="2400" dirty="0">
                <a:latin typeface="Myriad Pro Semibold"/>
              </a:rPr>
              <a:t>0 + 3 + 3 = 6</a:t>
            </a:r>
          </a:p>
          <a:p>
            <a:pPr algn="ctr">
              <a:buNone/>
            </a:pPr>
            <a:r>
              <a:rPr lang="en-GB" sz="2400" dirty="0">
                <a:latin typeface="Myriad Pro Semibold"/>
              </a:rPr>
              <a:t>3 + 3 + 6 = 12</a:t>
            </a:r>
          </a:p>
        </p:txBody>
      </p:sp>
      <p:sp>
        <p:nvSpPr>
          <p:cNvPr id="6" name="Oval 5"/>
          <p:cNvSpPr/>
          <p:nvPr/>
        </p:nvSpPr>
        <p:spPr bwMode="auto">
          <a:xfrm>
            <a:off x="4754548" y="5017770"/>
            <a:ext cx="2675304" cy="468258"/>
          </a:xfrm>
          <a:prstGeom prst="ellipse">
            <a:avLst/>
          </a:prstGeom>
          <a:noFill/>
          <a:ln w="19050" cap="flat" cmpd="sng" algn="ctr">
            <a:solidFill>
              <a:srgbClr val="02628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a:p>
        </p:txBody>
      </p:sp>
      <p:sp>
        <p:nvSpPr>
          <p:cNvPr id="8" name="Freeform 7"/>
          <p:cNvSpPr/>
          <p:nvPr/>
        </p:nvSpPr>
        <p:spPr bwMode="auto">
          <a:xfrm rot="21424502">
            <a:off x="6131716" y="2107406"/>
            <a:ext cx="209550" cy="30956"/>
          </a:xfrm>
          <a:custGeom>
            <a:avLst/>
            <a:gdLst>
              <a:gd name="connsiteX0" fmla="*/ 0 w 209550"/>
              <a:gd name="connsiteY0" fmla="*/ 30956 h 30956"/>
              <a:gd name="connsiteX1" fmla="*/ 90488 w 209550"/>
              <a:gd name="connsiteY1" fmla="*/ 0 h 30956"/>
              <a:gd name="connsiteX2" fmla="*/ 209550 w 209550"/>
              <a:gd name="connsiteY2" fmla="*/ 11906 h 30956"/>
              <a:gd name="connsiteX3" fmla="*/ 209550 w 209550"/>
              <a:gd name="connsiteY3" fmla="*/ 11906 h 30956"/>
            </a:gdLst>
            <a:ahLst/>
            <a:cxnLst>
              <a:cxn ang="0">
                <a:pos x="connsiteX0" y="connsiteY0"/>
              </a:cxn>
              <a:cxn ang="0">
                <a:pos x="connsiteX1" y="connsiteY1"/>
              </a:cxn>
              <a:cxn ang="0">
                <a:pos x="connsiteX2" y="connsiteY2"/>
              </a:cxn>
              <a:cxn ang="0">
                <a:pos x="connsiteX3" y="connsiteY3"/>
              </a:cxn>
            </a:cxnLst>
            <a:rect l="l" t="t" r="r" b="b"/>
            <a:pathLst>
              <a:path w="209550" h="30956">
                <a:moveTo>
                  <a:pt x="0" y="30956"/>
                </a:moveTo>
                <a:cubicBezTo>
                  <a:pt x="27781" y="17065"/>
                  <a:pt x="55563" y="3175"/>
                  <a:pt x="90488" y="0"/>
                </a:cubicBezTo>
                <a:lnTo>
                  <a:pt x="209550" y="11906"/>
                </a:lnTo>
                <a:lnTo>
                  <a:pt x="209550" y="11906"/>
                </a:lnTo>
              </a:path>
            </a:pathLst>
          </a:custGeom>
          <a:noFill/>
          <a:ln w="28575">
            <a:solidFill>
              <a:schemeClr val="bg1"/>
            </a:solidFill>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9" name="Freeform 8"/>
          <p:cNvSpPr/>
          <p:nvPr/>
        </p:nvSpPr>
        <p:spPr bwMode="auto">
          <a:xfrm rot="21424502">
            <a:off x="3514677" y="2109997"/>
            <a:ext cx="209550" cy="30956"/>
          </a:xfrm>
          <a:custGeom>
            <a:avLst/>
            <a:gdLst>
              <a:gd name="connsiteX0" fmla="*/ 0 w 209550"/>
              <a:gd name="connsiteY0" fmla="*/ 30956 h 30956"/>
              <a:gd name="connsiteX1" fmla="*/ 90488 w 209550"/>
              <a:gd name="connsiteY1" fmla="*/ 0 h 30956"/>
              <a:gd name="connsiteX2" fmla="*/ 209550 w 209550"/>
              <a:gd name="connsiteY2" fmla="*/ 11906 h 30956"/>
              <a:gd name="connsiteX3" fmla="*/ 209550 w 209550"/>
              <a:gd name="connsiteY3" fmla="*/ 11906 h 30956"/>
            </a:gdLst>
            <a:ahLst/>
            <a:cxnLst>
              <a:cxn ang="0">
                <a:pos x="connsiteX0" y="connsiteY0"/>
              </a:cxn>
              <a:cxn ang="0">
                <a:pos x="connsiteX1" y="connsiteY1"/>
              </a:cxn>
              <a:cxn ang="0">
                <a:pos x="connsiteX2" y="connsiteY2"/>
              </a:cxn>
              <a:cxn ang="0">
                <a:pos x="connsiteX3" y="connsiteY3"/>
              </a:cxn>
            </a:cxnLst>
            <a:rect l="l" t="t" r="r" b="b"/>
            <a:pathLst>
              <a:path w="209550" h="30956">
                <a:moveTo>
                  <a:pt x="0" y="30956"/>
                </a:moveTo>
                <a:cubicBezTo>
                  <a:pt x="27781" y="17065"/>
                  <a:pt x="55563" y="3175"/>
                  <a:pt x="90488" y="0"/>
                </a:cubicBezTo>
                <a:lnTo>
                  <a:pt x="209550" y="11906"/>
                </a:lnTo>
                <a:lnTo>
                  <a:pt x="209550" y="11906"/>
                </a:lnTo>
              </a:path>
            </a:pathLst>
          </a:custGeom>
          <a:noFill/>
          <a:ln w="28575">
            <a:solidFill>
              <a:schemeClr val="bg1"/>
            </a:solidFill>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Tree>
    <p:extLst>
      <p:ext uri="{BB962C8B-B14F-4D97-AF65-F5344CB8AC3E}">
        <p14:creationId xmlns:p14="http://schemas.microsoft.com/office/powerpoint/2010/main" val="105861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535EED2-6700-47F9-AF8C-BD779EDCB6E8}"/>
              </a:ext>
            </a:extLst>
          </p:cNvPr>
          <p:cNvSpPr>
            <a:spLocks noGrp="1"/>
          </p:cNvSpPr>
          <p:nvPr>
            <p:ph type="ftr" sz="quarter" idx="11"/>
          </p:nvPr>
        </p:nvSpPr>
        <p:spPr/>
        <p:txBody>
          <a:bodyPr/>
          <a:lstStyle/>
          <a:p>
            <a:pPr>
              <a:defRPr/>
            </a:pPr>
            <a:r>
              <a:rPr lang="en-GB" dirty="0"/>
              <a:t>Curriculum Prioritisation for Primary Maths</a:t>
            </a:r>
          </a:p>
        </p:txBody>
      </p:sp>
      <p:sp>
        <p:nvSpPr>
          <p:cNvPr id="4" name="TextBox 3">
            <a:extLst>
              <a:ext uri="{FF2B5EF4-FFF2-40B4-BE49-F238E27FC236}">
                <a16:creationId xmlns:a16="http://schemas.microsoft.com/office/drawing/2014/main" id="{88117ADD-FE8D-49F8-A8F6-14017A4C1B29}"/>
              </a:ext>
            </a:extLst>
          </p:cNvPr>
          <p:cNvSpPr txBox="1"/>
          <p:nvPr/>
        </p:nvSpPr>
        <p:spPr>
          <a:xfrm>
            <a:off x="594008" y="1202211"/>
            <a:ext cx="11262632" cy="4024179"/>
          </a:xfrm>
          <a:prstGeom prst="rect">
            <a:avLst/>
          </a:prstGeom>
          <a:noFill/>
        </p:spPr>
        <p:txBody>
          <a:bodyPr wrap="square">
            <a:spAutoFit/>
          </a:bodyPr>
          <a:lstStyle/>
          <a:p>
            <a:pPr>
              <a:spcBef>
                <a:spcPts val="1200"/>
              </a:spcBef>
              <a:spcAft>
                <a:spcPts val="300"/>
              </a:spcAft>
            </a:pPr>
            <a:r>
              <a:rPr lang="en-GB" sz="2000" dirty="0">
                <a:solidFill>
                  <a:schemeClr val="tx1">
                    <a:lumMod val="65000"/>
                    <a:lumOff val="35000"/>
                  </a:schemeClr>
                </a:solidFill>
                <a:effectLst/>
                <a:latin typeface="Arial" panose="020B0604020202020204" pitchFamily="34" charset="0"/>
                <a:cs typeface="Arial" panose="020B0604020202020204" pitchFamily="34" charset="0"/>
              </a:rPr>
              <a:t>These materials heavily reflect the prioritisation approach of the ready-to-progress criteria in the </a:t>
            </a:r>
            <a:r>
              <a:rPr lang="en-GB" sz="2000" dirty="0">
                <a:solidFill>
                  <a:schemeClr val="tx1">
                    <a:lumMod val="65000"/>
                    <a:lumOff val="35000"/>
                  </a:schemeClr>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DfE Primary Mathematics Guidance 2020</a:t>
            </a:r>
            <a:r>
              <a:rPr lang="en-GB" sz="2000" dirty="0">
                <a:solidFill>
                  <a:schemeClr val="tx1">
                    <a:lumMod val="65000"/>
                    <a:lumOff val="35000"/>
                  </a:schemeClr>
                </a:solidFill>
                <a:effectLst/>
                <a:latin typeface="Arial" panose="020B0604020202020204" pitchFamily="34" charset="0"/>
                <a:cs typeface="Arial" panose="020B0604020202020204" pitchFamily="34" charset="0"/>
              </a:rPr>
              <a:t> and on the </a:t>
            </a:r>
            <a:r>
              <a:rPr lang="en-GB" sz="2000" dirty="0">
                <a:solidFill>
                  <a:schemeClr val="tx1">
                    <a:lumMod val="65000"/>
                    <a:lumOff val="35000"/>
                  </a:schemeClr>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PPTs that exemplify them</a:t>
            </a:r>
            <a:r>
              <a:rPr lang="en-GB" sz="2000" dirty="0">
                <a:solidFill>
                  <a:schemeClr val="tx1">
                    <a:lumMod val="65000"/>
                    <a:lumOff val="35000"/>
                  </a:schemeClr>
                </a:solidFill>
                <a:effectLst/>
                <a:latin typeface="Arial" panose="020B0604020202020204" pitchFamily="34" charset="0"/>
                <a:cs typeface="Arial" panose="020B0604020202020204" pitchFamily="34" charset="0"/>
              </a:rPr>
              <a:t> on the NCETM website. They also include other relevant National Curriculum content. Related sections of the</a:t>
            </a:r>
            <a:r>
              <a:rPr lang="en-GB" sz="2000" dirty="0">
                <a:solidFill>
                  <a:schemeClr val="tx1">
                    <a:lumMod val="65000"/>
                    <a:lumOff val="35000"/>
                  </a:schemeClr>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 NCETM Primary Mastery Professional Development Materials</a:t>
            </a:r>
            <a:r>
              <a:rPr lang="en-GB" sz="2000" dirty="0">
                <a:solidFill>
                  <a:schemeClr val="tx1">
                    <a:lumMod val="65000"/>
                    <a:lumOff val="35000"/>
                  </a:schemeClr>
                </a:solidFill>
                <a:effectLst/>
                <a:latin typeface="Arial" panose="020B0604020202020204" pitchFamily="34" charset="0"/>
                <a:cs typeface="Arial" panose="020B0604020202020204" pitchFamily="34" charset="0"/>
              </a:rPr>
              <a:t> provide small-step teaching guidance.</a:t>
            </a:r>
          </a:p>
          <a:p>
            <a:pPr>
              <a:spcBef>
                <a:spcPts val="1200"/>
              </a:spcBef>
              <a:spcAft>
                <a:spcPts val="300"/>
              </a:spcAft>
            </a:pPr>
            <a:r>
              <a:rPr lang="en-GB" b="1" dirty="0">
                <a:solidFill>
                  <a:schemeClr val="tx1">
                    <a:lumMod val="65000"/>
                    <a:lumOff val="35000"/>
                  </a:schemeClr>
                </a:solidFill>
                <a:latin typeface="Arial" panose="020B0604020202020204" pitchFamily="34" charset="0"/>
                <a:cs typeface="Arial" panose="020B0604020202020204" pitchFamily="34" charset="0"/>
              </a:rPr>
              <a:t>Ready-to-progress criteria addressed by this unit</a:t>
            </a:r>
          </a:p>
          <a:p>
            <a:r>
              <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Teaching of this unit supports the following criteria from the ‘DfE Mathematics Guidance: key stages 1 &amp; 2’ (the 335-page document available as a download)</a:t>
            </a:r>
          </a:p>
          <a:p>
            <a:pPr marL="285750" lvl="0" indent="-285750">
              <a:buFont typeface="Arial" panose="020B0604020202020204" pitchFamily="34" charset="0"/>
              <a:buChar char="•"/>
              <a:tabLst>
                <a:tab pos="228600" algn="l"/>
                <a:tab pos="457200" algn="l"/>
              </a:tabLst>
            </a:pPr>
            <a:r>
              <a:rPr lang="en-GB" sz="16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hlinkClick r:id="rId6"/>
              </a:rPr>
              <a:t>2AS-1</a:t>
            </a:r>
            <a:r>
              <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hlinkClick r:id="rId6"/>
              </a:rPr>
              <a:t> Page 57</a:t>
            </a:r>
            <a:endPar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p>
            <a:pPr marL="285750" lvl="0" indent="-285750">
              <a:buFont typeface="Arial" panose="020B0604020202020204" pitchFamily="34" charset="0"/>
              <a:buChar char="•"/>
              <a:tabLst>
                <a:tab pos="228600" algn="l"/>
                <a:tab pos="457200" algn="l"/>
              </a:tabLst>
            </a:pPr>
            <a:r>
              <a:rPr lang="en-GB" sz="16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hlinkClick r:id="rId7"/>
              </a:rPr>
              <a:t>3NF-1 Page 98</a:t>
            </a:r>
            <a:endParaRPr lang="en-GB" sz="16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endParaRPr>
          </a:p>
          <a:p>
            <a:pPr marL="285750" lvl="0" indent="-285750">
              <a:buFont typeface="Arial" panose="020B0604020202020204" pitchFamily="34" charset="0"/>
              <a:buChar char="•"/>
              <a:tabLst>
                <a:tab pos="228600" algn="l"/>
                <a:tab pos="457200" algn="l"/>
              </a:tabLst>
            </a:pPr>
            <a:endPar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p>
            <a:pPr lvl="0">
              <a:tabLst>
                <a:tab pos="228600" algn="l"/>
                <a:tab pos="457200" algn="l"/>
              </a:tabLst>
            </a:pPr>
            <a:r>
              <a:rPr lang="en-GB" sz="16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Where an RTP is offered from a previous year group, this is to allow time to consolidate learning. If learning is secure teachers can move onto the next unit. </a:t>
            </a:r>
            <a:endPar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p>
            <a:pPr>
              <a:spcAft>
                <a:spcPts val="800"/>
              </a:spcAft>
            </a:pPr>
            <a:r>
              <a:rPr lang="en-GB" sz="105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 </a:t>
            </a:r>
            <a:endParaRPr lang="en-GB" sz="12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Title 1">
            <a:extLst>
              <a:ext uri="{FF2B5EF4-FFF2-40B4-BE49-F238E27FC236}">
                <a16:creationId xmlns:a16="http://schemas.microsoft.com/office/drawing/2014/main" id="{08D72010-6BB7-4450-87EA-D90CA78A311D}"/>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3</a:t>
            </a:r>
            <a:r>
              <a:rPr lang="en-GB" sz="2400" b="1" i="0" u="none" strike="noStrike" dirty="0">
                <a:effectLst/>
              </a:rPr>
              <a:t>, Unit 1</a:t>
            </a:r>
            <a:endParaRPr lang="en-GB" sz="2400" b="1" dirty="0"/>
          </a:p>
        </p:txBody>
      </p:sp>
    </p:spTree>
    <p:extLst>
      <p:ext uri="{BB962C8B-B14F-4D97-AF65-F5344CB8AC3E}">
        <p14:creationId xmlns:p14="http://schemas.microsoft.com/office/powerpoint/2010/main" val="35915418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3, Unit </a:t>
            </a:r>
            <a:r>
              <a:rPr lang="en-GB" sz="2400" b="1" dirty="0"/>
              <a:t>1</a:t>
            </a:r>
            <a:r>
              <a:rPr lang="en-GB" sz="2400" b="1" i="0" u="none" strike="noStrike" dirty="0">
                <a:effectLst/>
              </a:rPr>
              <a:t>, Learning Outcome 3</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699431071"/>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3</a:t>
                      </a:r>
                    </a:p>
                  </a:txBody>
                  <a:tcPr anchor="ctr">
                    <a:solidFill>
                      <a:srgbClr val="327473"/>
                    </a:solidFill>
                  </a:tcPr>
                </a:tc>
                <a:extLst>
                  <a:ext uri="{0D108BD9-81ED-4DB2-BD59-A6C34878D82A}">
                    <a16:rowId xmlns:a16="http://schemas.microsoft.com/office/drawing/2014/main" val="2928509842"/>
                  </a:ext>
                </a:extLst>
              </a:tr>
              <a:tr h="1607131">
                <a:tc>
                  <a:txBody>
                    <a:bodyPr/>
                    <a:lstStyle/>
                    <a:p>
                      <a:pPr rtl="0"/>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Pupils explain that addends can be added in any order</a:t>
                      </a:r>
                      <a:endParaRPr lang="en-GB" sz="2400" b="0" dirty="0">
                        <a:effectLst/>
                      </a:endParaRPr>
                    </a:p>
                    <a:p>
                      <a:br>
                        <a:rPr lang="en-GB" sz="2400" dirty="0"/>
                      </a:br>
                      <a:endParaRPr lang="en-GB" sz="24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22324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3, Unit 1, Learning Outcome 3</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graphical user interface&#10;&#10;Description automatically generated">
            <a:extLst>
              <a:ext uri="{FF2B5EF4-FFF2-40B4-BE49-F238E27FC236}">
                <a16:creationId xmlns:a16="http://schemas.microsoft.com/office/drawing/2014/main" id="{2322103D-8EDE-4C49-9B33-331DD99E7968}"/>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1800" b="0" i="0" u="sng" strike="noStrike" dirty="0">
                <a:solidFill>
                  <a:srgbClr val="1155CC"/>
                </a:solidFill>
                <a:effectLst/>
                <a:latin typeface="Roboto" panose="02000000000000000000" pitchFamily="2" charset="0"/>
                <a:hlinkClick r:id="rId4"/>
              </a:rPr>
              <a:t>1.11 Addition and subtraction: bridging 10</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296771019"/>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3:1-3:4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7-9</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09948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1.11 Addition: three numbers and bridging 10 – step 3:1</a:t>
            </a:r>
          </a:p>
        </p:txBody>
      </p:sp>
      <p:pic>
        <p:nvPicPr>
          <p:cNvPr id="4" name="Picture 3" descr="ncetm_mm_sp1_se11_aw012.png"/>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013184" y="1155756"/>
            <a:ext cx="5133970" cy="2687243"/>
          </a:xfrm>
          <a:prstGeom prst="rect">
            <a:avLst/>
          </a:prstGeom>
        </p:spPr>
      </p:pic>
      <p:sp>
        <p:nvSpPr>
          <p:cNvPr id="7" name="TextBox 6"/>
          <p:cNvSpPr txBox="1"/>
          <p:nvPr/>
        </p:nvSpPr>
        <p:spPr bwMode="auto">
          <a:xfrm>
            <a:off x="2914962" y="3802830"/>
            <a:ext cx="341924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3               +               2</a:t>
            </a:r>
          </a:p>
        </p:txBody>
      </p:sp>
      <p:pic>
        <p:nvPicPr>
          <p:cNvPr id="10" name="Picture 9" descr="ncetm_mm_sp1_se11_aw012.p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389938" y="1158763"/>
            <a:ext cx="336157" cy="3666976"/>
          </a:xfrm>
          <a:prstGeom prst="rect">
            <a:avLst/>
          </a:prstGeom>
        </p:spPr>
      </p:pic>
      <p:pic>
        <p:nvPicPr>
          <p:cNvPr id="11" name="Picture 10" descr="ncetm_mm_sp1_se11_aw012.png"/>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782121" y="1155601"/>
            <a:ext cx="2387512" cy="2687243"/>
          </a:xfrm>
          <a:prstGeom prst="rect">
            <a:avLst/>
          </a:prstGeom>
        </p:spPr>
      </p:pic>
      <p:sp>
        <p:nvSpPr>
          <p:cNvPr id="12" name="TextBox 11"/>
          <p:cNvSpPr txBox="1"/>
          <p:nvPr/>
        </p:nvSpPr>
        <p:spPr bwMode="auto">
          <a:xfrm>
            <a:off x="7624188" y="3805838"/>
            <a:ext cx="193210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            4</a:t>
            </a:r>
          </a:p>
        </p:txBody>
      </p:sp>
      <p:sp>
        <p:nvSpPr>
          <p:cNvPr id="13" name="TextBox 12"/>
          <p:cNvSpPr txBox="1"/>
          <p:nvPr/>
        </p:nvSpPr>
        <p:spPr bwMode="auto">
          <a:xfrm>
            <a:off x="5148169" y="5617328"/>
            <a:ext cx="114190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+ 4 </a:t>
            </a:r>
            <a:r>
              <a:rPr lang="en-GB" dirty="0">
                <a:latin typeface="Myriad Pro Semibold" charset="0"/>
                <a:ea typeface="Myriad Pro Semibold" charset="0"/>
                <a:cs typeface="Myriad Pro Semibold" charset="0"/>
              </a:rPr>
              <a:t>=</a:t>
            </a:r>
          </a:p>
        </p:txBody>
      </p:sp>
      <p:sp>
        <p:nvSpPr>
          <p:cNvPr id="14" name="Rectangle 13"/>
          <p:cNvSpPr/>
          <p:nvPr/>
        </p:nvSpPr>
        <p:spPr>
          <a:xfrm>
            <a:off x="6099354" y="5632357"/>
            <a:ext cx="360996" cy="461665"/>
          </a:xfrm>
          <a:prstGeom prst="rect">
            <a:avLst/>
          </a:prstGeom>
        </p:spPr>
        <p:txBody>
          <a:bodyPr wrap="none">
            <a:spAutoFit/>
          </a:bodyPr>
          <a:lstStyle/>
          <a:p>
            <a:pPr>
              <a:buNone/>
            </a:pPr>
            <a:r>
              <a:rPr lang="en-GB" sz="2400" b="1" dirty="0">
                <a:latin typeface="Myriad Pro Semibold" charset="0"/>
                <a:ea typeface="Myriad Pro Semibold" charset="0"/>
                <a:cs typeface="Myriad Pro Semibold" charset="0"/>
              </a:rPr>
              <a:t>5</a:t>
            </a:r>
            <a:endParaRPr lang="en-GB" sz="2400" b="1" dirty="0"/>
          </a:p>
        </p:txBody>
      </p:sp>
      <p:sp>
        <p:nvSpPr>
          <p:cNvPr id="15" name="Rectangle 14"/>
          <p:cNvSpPr/>
          <p:nvPr/>
        </p:nvSpPr>
        <p:spPr>
          <a:xfrm>
            <a:off x="4356519" y="5629203"/>
            <a:ext cx="982961" cy="461665"/>
          </a:xfrm>
          <a:prstGeom prst="rect">
            <a:avLst/>
          </a:prstGeom>
        </p:spPr>
        <p:txBody>
          <a:bodyPr wrap="none">
            <a:spAutoFit/>
          </a:bodyPr>
          <a:lstStyle/>
          <a:p>
            <a:pPr>
              <a:buNone/>
            </a:pPr>
            <a:r>
              <a:rPr lang="en-GB" sz="2400" dirty="0">
                <a:latin typeface="Myriad Pro Semibold" charset="0"/>
                <a:ea typeface="Myriad Pro Semibold" charset="0"/>
                <a:cs typeface="Myriad Pro Semibold" charset="0"/>
              </a:rPr>
              <a:t>3 + 2 </a:t>
            </a:r>
            <a:endParaRPr lang="en-GB" sz="2400" dirty="0"/>
          </a:p>
        </p:txBody>
      </p:sp>
      <p:sp>
        <p:nvSpPr>
          <p:cNvPr id="16" name="Rectangle 15"/>
          <p:cNvSpPr/>
          <p:nvPr/>
        </p:nvSpPr>
        <p:spPr>
          <a:xfrm>
            <a:off x="6382419" y="5626820"/>
            <a:ext cx="646331" cy="461665"/>
          </a:xfrm>
          <a:prstGeom prst="rect">
            <a:avLst/>
          </a:prstGeom>
        </p:spPr>
        <p:txBody>
          <a:bodyPr wrap="none">
            <a:spAutoFit/>
          </a:bodyPr>
          <a:lstStyle/>
          <a:p>
            <a:pPr>
              <a:buNone/>
            </a:pPr>
            <a:r>
              <a:rPr lang="en-GB" sz="2400" dirty="0">
                <a:latin typeface="Myriad Pro Semibold" charset="0"/>
                <a:ea typeface="Myriad Pro Semibold" charset="0"/>
                <a:cs typeface="Myriad Pro Semibold" charset="0"/>
              </a:rPr>
              <a:t>+ 4</a:t>
            </a:r>
            <a:endParaRPr lang="en-GB" sz="2400" dirty="0"/>
          </a:p>
        </p:txBody>
      </p:sp>
      <p:sp>
        <p:nvSpPr>
          <p:cNvPr id="17" name="Rectangle 16"/>
          <p:cNvSpPr/>
          <p:nvPr/>
        </p:nvSpPr>
        <p:spPr>
          <a:xfrm>
            <a:off x="4370824" y="4364074"/>
            <a:ext cx="360996" cy="461665"/>
          </a:xfrm>
          <a:prstGeom prst="rect">
            <a:avLst/>
          </a:prstGeom>
        </p:spPr>
        <p:txBody>
          <a:bodyPr wrap="none">
            <a:spAutoFit/>
          </a:bodyPr>
          <a:lstStyle/>
          <a:p>
            <a:pPr>
              <a:buNone/>
            </a:pPr>
            <a:r>
              <a:rPr lang="en-GB" sz="2400" b="1" dirty="0">
                <a:latin typeface="Myriad Pro Semibold" charset="0"/>
                <a:ea typeface="Myriad Pro Semibold" charset="0"/>
                <a:cs typeface="Myriad Pro Semibold" charset="0"/>
              </a:rPr>
              <a:t>5</a:t>
            </a:r>
            <a:endParaRPr lang="en-GB" sz="2400" b="1" dirty="0"/>
          </a:p>
        </p:txBody>
      </p:sp>
      <p:sp>
        <p:nvSpPr>
          <p:cNvPr id="18" name="TextBox 17"/>
          <p:cNvSpPr txBox="1"/>
          <p:nvPr/>
        </p:nvSpPr>
        <p:spPr bwMode="auto">
          <a:xfrm>
            <a:off x="7623722" y="4369777"/>
            <a:ext cx="193210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            4</a:t>
            </a:r>
          </a:p>
        </p:txBody>
      </p:sp>
      <p:sp>
        <p:nvSpPr>
          <p:cNvPr id="19" name="Rectangle 18"/>
          <p:cNvSpPr/>
          <p:nvPr/>
        </p:nvSpPr>
        <p:spPr>
          <a:xfrm>
            <a:off x="6990216" y="5621283"/>
            <a:ext cx="731290" cy="461665"/>
          </a:xfrm>
          <a:prstGeom prst="rect">
            <a:avLst/>
          </a:prstGeom>
        </p:spPr>
        <p:txBody>
          <a:bodyPr wrap="none">
            <a:spAutoFit/>
          </a:bodyPr>
          <a:lstStyle/>
          <a:p>
            <a:pPr>
              <a:buNone/>
            </a:pPr>
            <a:r>
              <a:rPr lang="en-GB" sz="2400" dirty="0">
                <a:latin typeface="Myriad Pro Semibold" charset="0"/>
                <a:ea typeface="Myriad Pro Semibold" charset="0"/>
                <a:cs typeface="Myriad Pro Semibold" charset="0"/>
              </a:rPr>
              <a:t>= 9 </a:t>
            </a:r>
            <a:endParaRPr lang="en-GB" sz="2400" dirty="0"/>
          </a:p>
        </p:txBody>
      </p:sp>
    </p:spTree>
    <p:extLst>
      <p:ext uri="{BB962C8B-B14F-4D97-AF65-F5344CB8AC3E}">
        <p14:creationId xmlns:p14="http://schemas.microsoft.com/office/powerpoint/2010/main" val="3242683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iterate type="lt">
                                    <p:tmPct val="0"/>
                                  </p:iterate>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5" presetClass="emph" presetSubtype="0" grpId="0" nodeType="clickEffect">
                                  <p:stCondLst>
                                    <p:cond delay="0"/>
                                  </p:stCondLst>
                                  <p:iterate type="lt">
                                    <p:tmAbs val="25"/>
                                  </p:iterate>
                                  <p:childTnLst>
                                    <p:set>
                                      <p:cBhvr override="childStyle">
                                        <p:cTn id="25" dur="indefinite"/>
                                        <p:tgtEl>
                                          <p:spTgt spid="7"/>
                                        </p:tgtEl>
                                        <p:attrNameLst>
                                          <p:attrName>style.fontWeight</p:attrName>
                                        </p:attrNameLst>
                                      </p:cBhvr>
                                      <p:to>
                                        <p:strVal val="bold"/>
                                      </p:to>
                                    </p:set>
                                  </p:childTnLst>
                                </p:cTn>
                              </p:par>
                              <p:par>
                                <p:cTn id="26" presetID="15" presetClass="emph" presetSubtype="0" grpId="2" nodeType="withEffect">
                                  <p:stCondLst>
                                    <p:cond delay="0"/>
                                  </p:stCondLst>
                                  <p:iterate type="lt">
                                    <p:tmAbs val="25"/>
                                  </p:iterate>
                                  <p:childTnLst>
                                    <p:set>
                                      <p:cBhvr override="childStyle">
                                        <p:cTn id="27" dur="indefinite"/>
                                        <p:tgtEl>
                                          <p:spTgt spid="7"/>
                                        </p:tgtEl>
                                        <p:attrNameLst>
                                          <p:attrName>style.fontWeight</p:attrName>
                                        </p:attrNameLst>
                                      </p:cBhvr>
                                      <p:to>
                                        <p:strVal val="bold"/>
                                      </p:to>
                                    </p:set>
                                  </p:childTnLst>
                                </p:cTn>
                              </p:par>
                              <p:par>
                                <p:cTn id="28" presetID="15" presetClass="emph" presetSubtype="0" grpId="1" nodeType="withEffect">
                                  <p:stCondLst>
                                    <p:cond delay="0"/>
                                  </p:stCondLst>
                                  <p:iterate type="lt">
                                    <p:tmAbs val="25"/>
                                  </p:iterate>
                                  <p:childTnLst>
                                    <p:set>
                                      <p:cBhvr override="childStyle">
                                        <p:cTn id="29" dur="indefinite"/>
                                        <p:tgtEl>
                                          <p:spTgt spid="15"/>
                                        </p:tgtEl>
                                        <p:attrNameLst>
                                          <p:attrName>style.fontWeight</p:attrName>
                                        </p:attrNameLst>
                                      </p:cBhvr>
                                      <p:to>
                                        <p:strVal val="bold"/>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par>
                          <p:cTn id="38" fill="hold">
                            <p:stCondLst>
                              <p:cond delay="500"/>
                            </p:stCondLst>
                            <p:childTnLst>
                              <p:par>
                                <p:cTn id="39" presetID="10" presetClass="entr" presetSubtype="0" fill="hold" grpId="0" nodeType="afterEffect">
                                  <p:stCondLst>
                                    <p:cond delay="75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par>
                                <p:cTn id="42" presetID="10" presetClass="entr" presetSubtype="0" fill="hold" grpId="0" nodeType="withEffect">
                                  <p:stCondLst>
                                    <p:cond delay="75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P spid="12" grpId="0"/>
      <p:bldP spid="13" grpId="0"/>
      <p:bldP spid="14" grpId="0"/>
      <p:bldP spid="15" grpId="0"/>
      <p:bldP spid="15" grpId="1"/>
      <p:bldP spid="16" grpId="0"/>
      <p:bldP spid="17" grpId="0"/>
      <p:bldP spid="18"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ncetm_mm_sp1_se11_aw012.png"/>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485442" y="1285762"/>
            <a:ext cx="336157" cy="3630621"/>
          </a:xfrm>
          <a:prstGeom prst="rect">
            <a:avLst/>
          </a:prstGeom>
        </p:spPr>
      </p:pic>
      <p:sp>
        <p:nvSpPr>
          <p:cNvPr id="2" name="Text Placeholder 1"/>
          <p:cNvSpPr>
            <a:spLocks noGrp="1"/>
          </p:cNvSpPr>
          <p:nvPr>
            <p:ph type="body" sz="quarter" idx="11"/>
          </p:nvPr>
        </p:nvSpPr>
        <p:spPr/>
        <p:txBody>
          <a:bodyPr/>
          <a:lstStyle/>
          <a:p>
            <a:r>
              <a:rPr lang="en-GB" dirty="0"/>
              <a:t>1.11 Addition: three numbers and bridging 10 – step 3:1</a:t>
            </a:r>
          </a:p>
        </p:txBody>
      </p:sp>
      <p:pic>
        <p:nvPicPr>
          <p:cNvPr id="3" name="Picture 2" descr="ncetm_mm_sp1_se11_aw013.p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005168" y="1155600"/>
            <a:ext cx="5144820" cy="2694940"/>
          </a:xfrm>
          <a:prstGeom prst="rect">
            <a:avLst/>
          </a:prstGeom>
        </p:spPr>
      </p:pic>
      <p:pic>
        <p:nvPicPr>
          <p:cNvPr id="6" name="Picture 5" descr="ncetm_mm_sp1_se11_aw013.png"/>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013600" y="1155600"/>
            <a:ext cx="2324332" cy="2694940"/>
          </a:xfrm>
          <a:prstGeom prst="rect">
            <a:avLst/>
          </a:prstGeom>
        </p:spPr>
      </p:pic>
      <p:sp>
        <p:nvSpPr>
          <p:cNvPr id="7" name="TextBox 6"/>
          <p:cNvSpPr txBox="1"/>
          <p:nvPr/>
        </p:nvSpPr>
        <p:spPr bwMode="auto">
          <a:xfrm>
            <a:off x="2937325" y="3840930"/>
            <a:ext cx="178003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a:ea typeface="Myriad Pro Semibold" charset="0"/>
                <a:cs typeface="Myriad Pro Semibold" charset="0"/>
              </a:rPr>
              <a:t>3             +</a:t>
            </a:r>
          </a:p>
        </p:txBody>
      </p:sp>
      <p:sp>
        <p:nvSpPr>
          <p:cNvPr id="9" name="TextBox 8"/>
          <p:cNvSpPr txBox="1"/>
          <p:nvPr/>
        </p:nvSpPr>
        <p:spPr bwMode="auto">
          <a:xfrm>
            <a:off x="4891355" y="5661356"/>
            <a:ext cx="101523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a:ea typeface="Myriad Pro Semibold" charset="0"/>
                <a:cs typeface="Myriad Pro Semibold" charset="0"/>
              </a:rPr>
              <a:t>2 + 4</a:t>
            </a:r>
          </a:p>
        </p:txBody>
      </p:sp>
      <p:sp>
        <p:nvSpPr>
          <p:cNvPr id="10" name="Rectangle 9"/>
          <p:cNvSpPr/>
          <p:nvPr/>
        </p:nvSpPr>
        <p:spPr>
          <a:xfrm>
            <a:off x="4342974" y="5661356"/>
            <a:ext cx="646331" cy="461665"/>
          </a:xfrm>
          <a:prstGeom prst="rect">
            <a:avLst/>
          </a:prstGeom>
        </p:spPr>
        <p:txBody>
          <a:bodyPr wrap="none">
            <a:spAutoFit/>
          </a:bodyPr>
          <a:lstStyle/>
          <a:p>
            <a:pPr>
              <a:buNone/>
            </a:pPr>
            <a:r>
              <a:rPr lang="en-GB" sz="2400" dirty="0">
                <a:latin typeface="Myriad Pro"/>
                <a:ea typeface="Myriad Pro Semibold" charset="0"/>
                <a:cs typeface="Myriad Pro Semibold" charset="0"/>
              </a:rPr>
              <a:t>3 +</a:t>
            </a:r>
            <a:endParaRPr lang="en-GB" sz="2400" dirty="0">
              <a:latin typeface="Myriad Pro"/>
            </a:endParaRPr>
          </a:p>
        </p:txBody>
      </p:sp>
      <p:sp>
        <p:nvSpPr>
          <p:cNvPr id="11" name="TextBox 10"/>
          <p:cNvSpPr txBox="1"/>
          <p:nvPr/>
        </p:nvSpPr>
        <p:spPr bwMode="auto">
          <a:xfrm>
            <a:off x="5906594" y="3840930"/>
            <a:ext cx="349531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a:ea typeface="Myriad Pro Semibold" charset="0"/>
                <a:cs typeface="Myriad Pro Semibold" charset="0"/>
              </a:rPr>
              <a:t> 2               +              4 </a:t>
            </a:r>
          </a:p>
        </p:txBody>
      </p:sp>
      <p:sp>
        <p:nvSpPr>
          <p:cNvPr id="12" name="Rectangle 11"/>
          <p:cNvSpPr/>
          <p:nvPr/>
        </p:nvSpPr>
        <p:spPr>
          <a:xfrm>
            <a:off x="7141458" y="4364074"/>
            <a:ext cx="360996" cy="461665"/>
          </a:xfrm>
          <a:prstGeom prst="rect">
            <a:avLst/>
          </a:prstGeom>
        </p:spPr>
        <p:txBody>
          <a:bodyPr wrap="none">
            <a:spAutoFit/>
          </a:bodyPr>
          <a:lstStyle/>
          <a:p>
            <a:pPr>
              <a:buNone/>
            </a:pPr>
            <a:r>
              <a:rPr lang="en-GB" sz="2400" b="1" dirty="0">
                <a:latin typeface="Myriad Pro"/>
                <a:ea typeface="Myriad Pro Semibold" charset="0"/>
                <a:cs typeface="Myriad Pro Semibold" charset="0"/>
              </a:rPr>
              <a:t>6</a:t>
            </a:r>
            <a:endParaRPr lang="en-GB" sz="2400" b="1" dirty="0">
              <a:latin typeface="Myriad Pro"/>
            </a:endParaRPr>
          </a:p>
        </p:txBody>
      </p:sp>
      <p:sp>
        <p:nvSpPr>
          <p:cNvPr id="13" name="Rectangle 12"/>
          <p:cNvSpPr/>
          <p:nvPr/>
        </p:nvSpPr>
        <p:spPr>
          <a:xfrm>
            <a:off x="6097932" y="5669697"/>
            <a:ext cx="731290" cy="461665"/>
          </a:xfrm>
          <a:prstGeom prst="rect">
            <a:avLst/>
          </a:prstGeom>
        </p:spPr>
        <p:txBody>
          <a:bodyPr wrap="none">
            <a:spAutoFit/>
          </a:bodyPr>
          <a:lstStyle/>
          <a:p>
            <a:pPr>
              <a:buNone/>
            </a:pPr>
            <a:r>
              <a:rPr lang="en-GB" sz="2400" dirty="0">
                <a:latin typeface="Myriad Pro"/>
                <a:ea typeface="Myriad Pro Semibold" charset="0"/>
                <a:cs typeface="Myriad Pro Semibold" charset="0"/>
              </a:rPr>
              <a:t>3  +</a:t>
            </a:r>
            <a:endParaRPr lang="en-GB" sz="2400" dirty="0">
              <a:latin typeface="Myriad Pro"/>
            </a:endParaRPr>
          </a:p>
        </p:txBody>
      </p:sp>
      <p:sp>
        <p:nvSpPr>
          <p:cNvPr id="14" name="Rectangle 13"/>
          <p:cNvSpPr/>
          <p:nvPr/>
        </p:nvSpPr>
        <p:spPr>
          <a:xfrm>
            <a:off x="6349871" y="5669240"/>
            <a:ext cx="1019943" cy="461665"/>
          </a:xfrm>
          <a:prstGeom prst="rect">
            <a:avLst/>
          </a:prstGeom>
        </p:spPr>
        <p:txBody>
          <a:bodyPr wrap="square">
            <a:spAutoFit/>
          </a:bodyPr>
          <a:lstStyle/>
          <a:p>
            <a:pPr>
              <a:buNone/>
            </a:pPr>
            <a:r>
              <a:rPr lang="en-GB" sz="2400" dirty="0">
                <a:latin typeface="Myriad Pro"/>
                <a:ea typeface="Myriad Pro Semibold" charset="0"/>
                <a:cs typeface="Myriad Pro Semibold" charset="0"/>
              </a:rPr>
              <a:t>    </a:t>
            </a:r>
            <a:r>
              <a:rPr lang="en-GB" sz="2400" b="1" dirty="0">
                <a:latin typeface="Myriad Pro"/>
                <a:ea typeface="Myriad Pro Semibold" charset="0"/>
                <a:cs typeface="Myriad Pro Semibold" charset="0"/>
              </a:rPr>
              <a:t> 6</a:t>
            </a:r>
            <a:endParaRPr lang="en-GB" sz="2400" b="1" dirty="0">
              <a:latin typeface="Myriad Pro"/>
            </a:endParaRPr>
          </a:p>
        </p:txBody>
      </p:sp>
      <p:sp>
        <p:nvSpPr>
          <p:cNvPr id="15" name="Rectangle 14"/>
          <p:cNvSpPr/>
          <p:nvPr/>
        </p:nvSpPr>
        <p:spPr>
          <a:xfrm>
            <a:off x="6995009" y="5668783"/>
            <a:ext cx="731290" cy="461665"/>
          </a:xfrm>
          <a:prstGeom prst="rect">
            <a:avLst/>
          </a:prstGeom>
        </p:spPr>
        <p:txBody>
          <a:bodyPr wrap="none">
            <a:spAutoFit/>
          </a:bodyPr>
          <a:lstStyle/>
          <a:p>
            <a:pPr>
              <a:buNone/>
            </a:pPr>
            <a:r>
              <a:rPr lang="en-GB" sz="2400" dirty="0">
                <a:latin typeface="Myriad Pro"/>
                <a:ea typeface="Myriad Pro Semibold" charset="0"/>
                <a:cs typeface="Myriad Pro Semibold" charset="0"/>
              </a:rPr>
              <a:t>= 9 </a:t>
            </a:r>
            <a:endParaRPr lang="en-GB" sz="2400" dirty="0">
              <a:latin typeface="Myriad Pro"/>
            </a:endParaRPr>
          </a:p>
        </p:txBody>
      </p:sp>
      <p:sp>
        <p:nvSpPr>
          <p:cNvPr id="16" name="TextBox 15"/>
          <p:cNvSpPr txBox="1"/>
          <p:nvPr/>
        </p:nvSpPr>
        <p:spPr bwMode="auto">
          <a:xfrm>
            <a:off x="2937326" y="4361630"/>
            <a:ext cx="182224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a:ea typeface="Myriad Pro Semibold" charset="0"/>
                <a:cs typeface="Myriad Pro Semibold" charset="0"/>
              </a:rPr>
              <a:t>3             +</a:t>
            </a:r>
          </a:p>
        </p:txBody>
      </p:sp>
      <p:pic>
        <p:nvPicPr>
          <p:cNvPr id="21" name="Picture 20" descr="ncetm_mm_sp1_se11_aw012.png"/>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756033" y="1161773"/>
            <a:ext cx="2387512" cy="2687243"/>
          </a:xfrm>
          <a:prstGeom prst="rect">
            <a:avLst/>
          </a:prstGeom>
        </p:spPr>
      </p:pic>
      <p:sp>
        <p:nvSpPr>
          <p:cNvPr id="18" name="TextBox 17"/>
          <p:cNvSpPr txBox="1"/>
          <p:nvPr/>
        </p:nvSpPr>
        <p:spPr bwMode="auto">
          <a:xfrm>
            <a:off x="5731054" y="5673231"/>
            <a:ext cx="36830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a:ea typeface="Myriad Pro Semibold" charset="0"/>
                <a:cs typeface="Myriad Pro Semibold" charset="0"/>
              </a:rPr>
              <a:t>=</a:t>
            </a:r>
          </a:p>
        </p:txBody>
      </p:sp>
    </p:spTree>
    <p:extLst>
      <p:ext uri="{BB962C8B-B14F-4D97-AF65-F5344CB8AC3E}">
        <p14:creationId xmlns:p14="http://schemas.microsoft.com/office/powerpoint/2010/main" val="62266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iterate type="lt">
                                    <p:tmPct val="0"/>
                                  </p:iterate>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iterate type="lt">
                                    <p:tmPct val="0"/>
                                  </p:iterate>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iterate type="lt">
                                    <p:tmPct val="0"/>
                                  </p:iterate>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5" presetClass="emph" presetSubtype="0" grpId="1" nodeType="clickEffect">
                                  <p:stCondLst>
                                    <p:cond delay="0"/>
                                  </p:stCondLst>
                                  <p:iterate type="lt">
                                    <p:tmAbs val="25"/>
                                  </p:iterate>
                                  <p:childTnLst>
                                    <p:set>
                                      <p:cBhvr override="childStyle">
                                        <p:cTn id="28" dur="indefinite"/>
                                        <p:tgtEl>
                                          <p:spTgt spid="11"/>
                                        </p:tgtEl>
                                        <p:attrNameLst>
                                          <p:attrName>style.fontWeight</p:attrName>
                                        </p:attrNameLst>
                                      </p:cBhvr>
                                      <p:to>
                                        <p:strVal val="bold"/>
                                      </p:to>
                                    </p:set>
                                  </p:childTnLst>
                                </p:cTn>
                              </p:par>
                              <p:par>
                                <p:cTn id="29" presetID="15" presetClass="emph" presetSubtype="0" grpId="1" nodeType="withEffect">
                                  <p:stCondLst>
                                    <p:cond delay="0"/>
                                  </p:stCondLst>
                                  <p:iterate type="lt">
                                    <p:tmAbs val="25"/>
                                  </p:iterate>
                                  <p:childTnLst>
                                    <p:set>
                                      <p:cBhvr override="childStyle">
                                        <p:cTn id="30" dur="indefinite"/>
                                        <p:tgtEl>
                                          <p:spTgt spid="9"/>
                                        </p:tgtEl>
                                        <p:attrNameLst>
                                          <p:attrName>style.fontWeight</p:attrName>
                                        </p:attrNameLst>
                                      </p:cBhvr>
                                      <p:to>
                                        <p:strVal val="bold"/>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par>
                          <p:cTn id="39" fill="hold">
                            <p:stCondLst>
                              <p:cond delay="500"/>
                            </p:stCondLst>
                            <p:childTnLst>
                              <p:par>
                                <p:cTn id="40" presetID="10" presetClass="entr" presetSubtype="0" fill="hold" grpId="0" nodeType="afterEffect">
                                  <p:stCondLst>
                                    <p:cond delay="75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par>
                                <p:cTn id="43" presetID="10" presetClass="entr" presetSubtype="0" fill="hold" grpId="0" nodeType="withEffect">
                                  <p:stCondLst>
                                    <p:cond delay="75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9" grpId="1"/>
      <p:bldP spid="10" grpId="0"/>
      <p:bldP spid="11" grpId="0"/>
      <p:bldP spid="11" grpId="1"/>
      <p:bldP spid="12" grpId="0"/>
      <p:bldP spid="13" grpId="0"/>
      <p:bldP spid="14" grpId="0"/>
      <p:bldP spid="15" grpId="0"/>
      <p:bldP spid="16"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1.11 Addition: three numbers and bridging 10 – step 3:2</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4"/>
          <a:stretch/>
        </p:blipFill>
        <p:spPr>
          <a:xfrm>
            <a:off x="2137220" y="1724734"/>
            <a:ext cx="2263331" cy="3037359"/>
          </a:xfrm>
          <a:prstGeom prst="rect">
            <a:avLst/>
          </a:prstGeom>
        </p:spPr>
      </p:pic>
      <p:sp>
        <p:nvSpPr>
          <p:cNvPr id="5" name="Rectangle 4"/>
          <p:cNvSpPr/>
          <p:nvPr/>
        </p:nvSpPr>
        <p:spPr bwMode="auto">
          <a:xfrm>
            <a:off x="4430714" y="3615697"/>
            <a:ext cx="287612" cy="266358"/>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4" name="Picture 3" descr="ncetm_mm_sp1_se11_aw014.p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483100" y="1723799"/>
            <a:ext cx="3175000" cy="2225902"/>
          </a:xfrm>
          <a:prstGeom prst="rect">
            <a:avLst/>
          </a:prstGeom>
        </p:spPr>
      </p:pic>
      <p:sp>
        <p:nvSpPr>
          <p:cNvPr id="8" name="Rectangle 7"/>
          <p:cNvSpPr/>
          <p:nvPr/>
        </p:nvSpPr>
        <p:spPr bwMode="auto">
          <a:xfrm rot="21065707">
            <a:off x="5954715" y="3784599"/>
            <a:ext cx="1893886" cy="326055"/>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37" name="Picture 36" descr="ncetm_mm_sp1_se11_aw014.png"/>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135045" y="4762092"/>
            <a:ext cx="7907066" cy="445520"/>
          </a:xfrm>
          <a:prstGeom prst="rect">
            <a:avLst/>
          </a:prstGeom>
        </p:spPr>
      </p:pic>
      <p:pic>
        <p:nvPicPr>
          <p:cNvPr id="7" name="Picture 6" descr="ncetm_mm_sp1_se11_aw014.png"/>
          <p:cNvPicPr>
            <a:picLocks noChangeAspect="1"/>
          </p:cNvPicPr>
          <p:nvPr/>
        </p:nvPicPr>
        <p:blipFill rotWithShape="1">
          <a:blip r:embed="rId5" cstate="print">
            <a:extLst>
              <a:ext uri="{28A0092B-C50C-407E-A947-70E740481C1C}">
                <a14:useLocalDpi xmlns:a14="http://schemas.microsoft.com/office/drawing/2010/main" val="0"/>
              </a:ext>
            </a:extLst>
          </a:blip>
          <a:srcRect t="-3804" r="-1385"/>
          <a:stretch/>
        </p:blipFill>
        <p:spPr>
          <a:xfrm>
            <a:off x="7727341" y="1614898"/>
            <a:ext cx="2500185" cy="2679700"/>
          </a:xfrm>
          <a:prstGeom prst="rect">
            <a:avLst/>
          </a:prstGeom>
        </p:spPr>
      </p:pic>
      <p:pic>
        <p:nvPicPr>
          <p:cNvPr id="28" name="Picture 27" descr="ncetm_mm_sp1_se11_aw014.png"/>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rot="1047317">
            <a:off x="4601634" y="3784602"/>
            <a:ext cx="808567" cy="571501"/>
          </a:xfrm>
          <a:prstGeom prst="rect">
            <a:avLst/>
          </a:prstGeom>
        </p:spPr>
      </p:pic>
      <p:cxnSp>
        <p:nvCxnSpPr>
          <p:cNvPr id="32" name="Straight Connector 31"/>
          <p:cNvCxnSpPr/>
          <p:nvPr/>
        </p:nvCxnSpPr>
        <p:spPr bwMode="auto">
          <a:xfrm flipV="1">
            <a:off x="5423272" y="3735833"/>
            <a:ext cx="2424799" cy="286875"/>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6" name="Rectangle 5"/>
          <p:cNvSpPr/>
          <p:nvPr/>
        </p:nvSpPr>
        <p:spPr bwMode="auto">
          <a:xfrm>
            <a:off x="4311650" y="3735833"/>
            <a:ext cx="119064" cy="146223"/>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Tree>
    <p:extLst>
      <p:ext uri="{BB962C8B-B14F-4D97-AF65-F5344CB8AC3E}">
        <p14:creationId xmlns:p14="http://schemas.microsoft.com/office/powerpoint/2010/main" val="645213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par>
                                <p:cTn id="18" presetID="10" presetClass="entr" presetSubtype="0" fill="hold"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1.11 Addition: three numbers and bridging 10 – step 3:2</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8684" y="912043"/>
            <a:ext cx="5112327" cy="2255620"/>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9878" b="-47555"/>
          <a:stretch/>
        </p:blipFill>
        <p:spPr>
          <a:xfrm>
            <a:off x="3541060" y="3429000"/>
            <a:ext cx="1442738" cy="3572932"/>
          </a:xfrm>
          <a:prstGeom prst="ellipse">
            <a:avLst/>
          </a:prstGeom>
        </p:spPr>
      </p:pic>
      <p:sp>
        <p:nvSpPr>
          <p:cNvPr id="9" name="Rectangle 8"/>
          <p:cNvSpPr/>
          <p:nvPr/>
        </p:nvSpPr>
        <p:spPr bwMode="auto">
          <a:xfrm>
            <a:off x="4959350" y="4914900"/>
            <a:ext cx="133350" cy="154604"/>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8" name="Picture 7" descr="ncetm_mm_sp1_se11_aw015.png"/>
          <p:cNvPicPr>
            <a:picLocks noChangeAspect="1"/>
          </p:cNvPicPr>
          <p:nvPr/>
        </p:nvPicPr>
        <p:blipFill rotWithShape="1">
          <a:blip r:embed="rId4" cstate="print">
            <a:extLst>
              <a:ext uri="{28A0092B-C50C-407E-A947-70E740481C1C}">
                <a14:useLocalDpi xmlns:a14="http://schemas.microsoft.com/office/drawing/2010/main" val="0"/>
              </a:ext>
            </a:extLst>
          </a:blip>
          <a:srcRect t="-5252"/>
          <a:stretch/>
        </p:blipFill>
        <p:spPr>
          <a:xfrm>
            <a:off x="4927600" y="3587750"/>
            <a:ext cx="1981200" cy="1466850"/>
          </a:xfrm>
          <a:prstGeom prst="rect">
            <a:avLst/>
          </a:prstGeom>
        </p:spPr>
      </p:pic>
      <p:sp>
        <p:nvSpPr>
          <p:cNvPr id="11" name="Rectangle 10"/>
          <p:cNvSpPr/>
          <p:nvPr/>
        </p:nvSpPr>
        <p:spPr bwMode="auto">
          <a:xfrm rot="21096861">
            <a:off x="6178550" y="4978400"/>
            <a:ext cx="742950" cy="154604"/>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grpSp>
        <p:nvGrpSpPr>
          <p:cNvPr id="26" name="Group 25"/>
          <p:cNvGrpSpPr/>
          <p:nvPr/>
        </p:nvGrpSpPr>
        <p:grpSpPr>
          <a:xfrm>
            <a:off x="5003800" y="3642782"/>
            <a:ext cx="3653560" cy="1701800"/>
            <a:chOff x="3479800" y="3642782"/>
            <a:chExt cx="3653560" cy="1701800"/>
          </a:xfrm>
        </p:grpSpPr>
        <p:pic>
          <p:nvPicPr>
            <p:cNvPr id="7" name="Picture 6" descr="ncetm_mm_sp1_se11_aw015.png"/>
            <p:cNvPicPr>
              <a:picLocks noChangeAspect="1"/>
            </p:cNvPicPr>
            <p:nvPr/>
          </p:nvPicPr>
          <p:blipFill rotWithShape="1">
            <a:blip r:embed="rId5" cstate="print">
              <a:extLst>
                <a:ext uri="{28A0092B-C50C-407E-A947-70E740481C1C}">
                  <a14:useLocalDpi xmlns:a14="http://schemas.microsoft.com/office/drawing/2010/main" val="0"/>
                </a:ext>
              </a:extLst>
            </a:blip>
            <a:srcRect t="-1333"/>
            <a:stretch/>
          </p:blipFill>
          <p:spPr>
            <a:xfrm>
              <a:off x="5537200" y="3642782"/>
              <a:ext cx="1596160" cy="1701800"/>
            </a:xfrm>
            <a:prstGeom prst="rect">
              <a:avLst/>
            </a:prstGeom>
          </p:spPr>
        </p:pic>
        <p:pic>
          <p:nvPicPr>
            <p:cNvPr id="17" name="Picture 16" descr="ncetm_mm_sp1_se11_aw015.png"/>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479800" y="5067301"/>
              <a:ext cx="1155700" cy="247650"/>
            </a:xfrm>
            <a:prstGeom prst="rect">
              <a:avLst/>
            </a:prstGeom>
          </p:spPr>
        </p:pic>
        <p:cxnSp>
          <p:nvCxnSpPr>
            <p:cNvPr id="19" name="Straight Connector 18"/>
            <p:cNvCxnSpPr>
              <a:cxnSpLocks/>
            </p:cNvCxnSpPr>
            <p:nvPr/>
          </p:nvCxnSpPr>
          <p:spPr bwMode="auto">
            <a:xfrm flipV="1">
              <a:off x="3606801" y="4959350"/>
              <a:ext cx="2101849" cy="255588"/>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grpSp>
      <p:sp>
        <p:nvSpPr>
          <p:cNvPr id="28" name="TextBox 27"/>
          <p:cNvSpPr txBox="1"/>
          <p:nvPr/>
        </p:nvSpPr>
        <p:spPr bwMode="auto">
          <a:xfrm>
            <a:off x="4460108" y="6092331"/>
            <a:ext cx="327178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3 + 2 + 4 = 3 + 4 + 2</a:t>
            </a:r>
          </a:p>
        </p:txBody>
      </p:sp>
      <p:sp>
        <p:nvSpPr>
          <p:cNvPr id="6" name="Rectangle 5"/>
          <p:cNvSpPr/>
          <p:nvPr/>
        </p:nvSpPr>
        <p:spPr bwMode="auto">
          <a:xfrm>
            <a:off x="4159542" y="5647485"/>
            <a:ext cx="300566" cy="300567"/>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18" name="Picture 17" descr="ncetm_mm_sp1_se11_aw015.png"/>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135968" y="5671335"/>
            <a:ext cx="4508692" cy="252869"/>
          </a:xfrm>
          <a:prstGeom prst="rect">
            <a:avLst/>
          </a:prstGeom>
        </p:spPr>
      </p:pic>
    </p:spTree>
    <p:extLst>
      <p:ext uri="{BB962C8B-B14F-4D97-AF65-F5344CB8AC3E}">
        <p14:creationId xmlns:p14="http://schemas.microsoft.com/office/powerpoint/2010/main" val="192305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iterate type="lt">
                                    <p:tmPct val="0"/>
                                  </p:iterate>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1.11 Addition: three numbers and bridging 10 – step 3:2</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8684" y="912043"/>
            <a:ext cx="5112327" cy="2255620"/>
          </a:xfrm>
          <a:prstGeom prst="rect">
            <a:avLst/>
          </a:prstGeom>
        </p:spPr>
      </p:pic>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0965"/>
          <a:stretch/>
        </p:blipFill>
        <p:spPr bwMode="auto">
          <a:xfrm>
            <a:off x="3539715" y="3918858"/>
            <a:ext cx="1438685" cy="2833309"/>
          </a:xfrm>
          <a:prstGeom prst="ellipse">
            <a:avLst/>
          </a:prstGeom>
          <a:noFill/>
        </p:spPr>
      </p:pic>
      <p:sp>
        <p:nvSpPr>
          <p:cNvPr id="16" name="Oval 15"/>
          <p:cNvSpPr/>
          <p:nvPr/>
        </p:nvSpPr>
        <p:spPr bwMode="auto">
          <a:xfrm>
            <a:off x="4950451" y="4908527"/>
            <a:ext cx="122373" cy="139370"/>
          </a:xfrm>
          <a:prstGeom prst="ellipse">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20" name="Picture 2" descr="C:\Users\Liam\Documents\Design\NCETM\04 Images for B1 PPTs\Final PNG files\ncetm_mm_sp1_se11_aw016.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967845" y="3918858"/>
            <a:ext cx="1995055" cy="1151907"/>
          </a:xfrm>
          <a:prstGeom prst="rect">
            <a:avLst/>
          </a:prstGeom>
          <a:noFill/>
        </p:spPr>
      </p:pic>
      <p:sp>
        <p:nvSpPr>
          <p:cNvPr id="29" name="Freeform 28"/>
          <p:cNvSpPr/>
          <p:nvPr/>
        </p:nvSpPr>
        <p:spPr bwMode="auto">
          <a:xfrm>
            <a:off x="5989123" y="4849230"/>
            <a:ext cx="1068779" cy="413519"/>
          </a:xfrm>
          <a:custGeom>
            <a:avLst/>
            <a:gdLst>
              <a:gd name="connsiteX0" fmla="*/ 142504 w 947233"/>
              <a:gd name="connsiteY0" fmla="*/ 411540 h 413519"/>
              <a:gd name="connsiteX1" fmla="*/ 106878 w 947233"/>
              <a:gd name="connsiteY1" fmla="*/ 399665 h 413519"/>
              <a:gd name="connsiteX2" fmla="*/ 23751 w 947233"/>
              <a:gd name="connsiteY2" fmla="*/ 304662 h 413519"/>
              <a:gd name="connsiteX3" fmla="*/ 0 w 947233"/>
              <a:gd name="connsiteY3" fmla="*/ 269036 h 413519"/>
              <a:gd name="connsiteX4" fmla="*/ 11875 w 947233"/>
              <a:gd name="connsiteY4" fmla="*/ 233410 h 413519"/>
              <a:gd name="connsiteX5" fmla="*/ 95003 w 947233"/>
              <a:gd name="connsiteY5" fmla="*/ 209659 h 413519"/>
              <a:gd name="connsiteX6" fmla="*/ 201881 w 947233"/>
              <a:gd name="connsiteY6" fmla="*/ 150283 h 413519"/>
              <a:gd name="connsiteX7" fmla="*/ 558140 w 947233"/>
              <a:gd name="connsiteY7" fmla="*/ 150283 h 413519"/>
              <a:gd name="connsiteX8" fmla="*/ 593766 w 947233"/>
              <a:gd name="connsiteY8" fmla="*/ 138407 h 413519"/>
              <a:gd name="connsiteX9" fmla="*/ 641268 w 947233"/>
              <a:gd name="connsiteY9" fmla="*/ 126532 h 413519"/>
              <a:gd name="connsiteX10" fmla="*/ 712520 w 947233"/>
              <a:gd name="connsiteY10" fmla="*/ 79031 h 413519"/>
              <a:gd name="connsiteX11" fmla="*/ 748146 w 947233"/>
              <a:gd name="connsiteY11" fmla="*/ 55280 h 413519"/>
              <a:gd name="connsiteX12" fmla="*/ 760021 w 947233"/>
              <a:gd name="connsiteY12" fmla="*/ 19654 h 413519"/>
              <a:gd name="connsiteX13" fmla="*/ 795647 w 947233"/>
              <a:gd name="connsiteY13" fmla="*/ 7779 h 413519"/>
              <a:gd name="connsiteX14" fmla="*/ 902525 w 947233"/>
              <a:gd name="connsiteY14" fmla="*/ 19654 h 413519"/>
              <a:gd name="connsiteX15" fmla="*/ 926275 w 947233"/>
              <a:gd name="connsiteY15" fmla="*/ 114657 h 413519"/>
              <a:gd name="connsiteX16" fmla="*/ 938151 w 947233"/>
              <a:gd name="connsiteY16" fmla="*/ 150283 h 413519"/>
              <a:gd name="connsiteX17" fmla="*/ 902525 w 947233"/>
              <a:gd name="connsiteY17" fmla="*/ 316537 h 413519"/>
              <a:gd name="connsiteX18" fmla="*/ 866899 w 947233"/>
              <a:gd name="connsiteY18" fmla="*/ 328413 h 413519"/>
              <a:gd name="connsiteX19" fmla="*/ 819397 w 947233"/>
              <a:gd name="connsiteY19" fmla="*/ 364039 h 413519"/>
              <a:gd name="connsiteX20" fmla="*/ 712520 w 947233"/>
              <a:gd name="connsiteY20" fmla="*/ 387789 h 413519"/>
              <a:gd name="connsiteX21" fmla="*/ 142504 w 947233"/>
              <a:gd name="connsiteY21" fmla="*/ 411540 h 41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7233" h="413519">
                <a:moveTo>
                  <a:pt x="142504" y="411540"/>
                </a:moveTo>
                <a:cubicBezTo>
                  <a:pt x="41564" y="413519"/>
                  <a:pt x="118074" y="405263"/>
                  <a:pt x="106878" y="399665"/>
                </a:cubicBezTo>
                <a:cubicBezTo>
                  <a:pt x="57398" y="374925"/>
                  <a:pt x="59376" y="358100"/>
                  <a:pt x="23751" y="304662"/>
                </a:cubicBezTo>
                <a:lnTo>
                  <a:pt x="0" y="269036"/>
                </a:lnTo>
                <a:cubicBezTo>
                  <a:pt x="3958" y="257161"/>
                  <a:pt x="3024" y="242261"/>
                  <a:pt x="11875" y="233410"/>
                </a:cubicBezTo>
                <a:cubicBezTo>
                  <a:pt x="17553" y="227732"/>
                  <a:pt x="94595" y="209761"/>
                  <a:pt x="95003" y="209659"/>
                </a:cubicBezTo>
                <a:cubicBezTo>
                  <a:pt x="176670" y="155214"/>
                  <a:pt x="139175" y="171184"/>
                  <a:pt x="201881" y="150283"/>
                </a:cubicBezTo>
                <a:cubicBezTo>
                  <a:pt x="336081" y="195015"/>
                  <a:pt x="249677" y="170848"/>
                  <a:pt x="558140" y="150283"/>
                </a:cubicBezTo>
                <a:cubicBezTo>
                  <a:pt x="570630" y="149450"/>
                  <a:pt x="581730" y="141846"/>
                  <a:pt x="593766" y="138407"/>
                </a:cubicBezTo>
                <a:cubicBezTo>
                  <a:pt x="609459" y="133923"/>
                  <a:pt x="625434" y="130490"/>
                  <a:pt x="641268" y="126532"/>
                </a:cubicBezTo>
                <a:lnTo>
                  <a:pt x="712520" y="79031"/>
                </a:lnTo>
                <a:lnTo>
                  <a:pt x="748146" y="55280"/>
                </a:lnTo>
                <a:cubicBezTo>
                  <a:pt x="752104" y="43405"/>
                  <a:pt x="751170" y="28505"/>
                  <a:pt x="760021" y="19654"/>
                </a:cubicBezTo>
                <a:cubicBezTo>
                  <a:pt x="768872" y="10803"/>
                  <a:pt x="783129" y="7779"/>
                  <a:pt x="795647" y="7779"/>
                </a:cubicBezTo>
                <a:cubicBezTo>
                  <a:pt x="831492" y="7779"/>
                  <a:pt x="866899" y="15696"/>
                  <a:pt x="902525" y="19654"/>
                </a:cubicBezTo>
                <a:cubicBezTo>
                  <a:pt x="929673" y="101099"/>
                  <a:pt x="897610" y="0"/>
                  <a:pt x="926275" y="114657"/>
                </a:cubicBezTo>
                <a:cubicBezTo>
                  <a:pt x="929311" y="126801"/>
                  <a:pt x="934192" y="138408"/>
                  <a:pt x="938151" y="150283"/>
                </a:cubicBezTo>
                <a:cubicBezTo>
                  <a:pt x="935076" y="184110"/>
                  <a:pt x="947233" y="280770"/>
                  <a:pt x="902525" y="316537"/>
                </a:cubicBezTo>
                <a:cubicBezTo>
                  <a:pt x="892750" y="324357"/>
                  <a:pt x="878774" y="324454"/>
                  <a:pt x="866899" y="328413"/>
                </a:cubicBezTo>
                <a:cubicBezTo>
                  <a:pt x="851065" y="340288"/>
                  <a:pt x="837100" y="355188"/>
                  <a:pt x="819397" y="364039"/>
                </a:cubicBezTo>
                <a:cubicBezTo>
                  <a:pt x="808217" y="369629"/>
                  <a:pt x="718766" y="386540"/>
                  <a:pt x="712520" y="387789"/>
                </a:cubicBezTo>
                <a:cubicBezTo>
                  <a:pt x="205853" y="374798"/>
                  <a:pt x="243444" y="409561"/>
                  <a:pt x="142504" y="411540"/>
                </a:cubicBezTo>
                <a:close/>
              </a:path>
            </a:pathLst>
          </a:cu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23" name="Picture 2" descr="C:\Users\Liam\Documents\Design\NCETM\04 Images for B1 PPTs\Final PNG files\ncetm_mm_sp1_se11_aw016.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772"/>
          <a:stretch/>
        </p:blipFill>
        <p:spPr bwMode="auto">
          <a:xfrm>
            <a:off x="5003471" y="3953934"/>
            <a:ext cx="3681351" cy="1620410"/>
          </a:xfrm>
          <a:prstGeom prst="rect">
            <a:avLst/>
          </a:prstGeom>
          <a:noFill/>
        </p:spPr>
      </p:pic>
      <p:sp>
        <p:nvSpPr>
          <p:cNvPr id="31" name="Rectangle 30"/>
          <p:cNvSpPr/>
          <p:nvPr/>
        </p:nvSpPr>
        <p:spPr bwMode="auto">
          <a:xfrm>
            <a:off x="5799117" y="3568535"/>
            <a:ext cx="599704" cy="320634"/>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35" name="TextBox 34"/>
          <p:cNvSpPr txBox="1"/>
          <p:nvPr/>
        </p:nvSpPr>
        <p:spPr bwMode="auto">
          <a:xfrm>
            <a:off x="4460108" y="6092331"/>
            <a:ext cx="327178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 + 2 + 4 = 2 + 3 + 4</a:t>
            </a:r>
          </a:p>
        </p:txBody>
      </p:sp>
      <p:pic>
        <p:nvPicPr>
          <p:cNvPr id="13" name="Picture 12">
            <a:extLst>
              <a:ext uri="{FF2B5EF4-FFF2-40B4-BE49-F238E27FC236}">
                <a16:creationId xmlns:a16="http://schemas.microsoft.com/office/drawing/2014/main" id="{4EB07577-1443-4A28-8AF5-9C9DDE98444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2692"/>
          <a:stretch/>
        </p:blipFill>
        <p:spPr>
          <a:xfrm>
            <a:off x="3541060" y="3429000"/>
            <a:ext cx="1442738" cy="749300"/>
          </a:xfrm>
          <a:prstGeom prst="ellipse">
            <a:avLst/>
          </a:prstGeom>
        </p:spPr>
      </p:pic>
      <p:pic>
        <p:nvPicPr>
          <p:cNvPr id="14" name="Picture 13" descr="ncetm_mm_sp1_se11_aw015.png">
            <a:extLst>
              <a:ext uri="{FF2B5EF4-FFF2-40B4-BE49-F238E27FC236}">
                <a16:creationId xmlns:a16="http://schemas.microsoft.com/office/drawing/2014/main" id="{83281CBF-3EAE-4F4D-9AF8-11973539594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32721"/>
          <a:stretch/>
        </p:blipFill>
        <p:spPr>
          <a:xfrm>
            <a:off x="4927600" y="3587751"/>
            <a:ext cx="1981200" cy="296883"/>
          </a:xfrm>
          <a:prstGeom prst="rect">
            <a:avLst/>
          </a:prstGeom>
        </p:spPr>
      </p:pic>
      <p:pic>
        <p:nvPicPr>
          <p:cNvPr id="17" name="Picture 16" descr="ncetm_mm_sp1_se11_aw015.png">
            <a:extLst>
              <a:ext uri="{FF2B5EF4-FFF2-40B4-BE49-F238E27FC236}">
                <a16:creationId xmlns:a16="http://schemas.microsoft.com/office/drawing/2014/main" id="{D3881CC2-093C-478C-BB9F-B5FD53C9684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0202"/>
          <a:stretch/>
        </p:blipFill>
        <p:spPr>
          <a:xfrm>
            <a:off x="7061200" y="3642783"/>
            <a:ext cx="1596160" cy="241851"/>
          </a:xfrm>
          <a:prstGeom prst="rect">
            <a:avLst/>
          </a:prstGeom>
        </p:spPr>
      </p:pic>
      <p:pic>
        <p:nvPicPr>
          <p:cNvPr id="21" name="Picture 20" descr="ncetm_mm_sp1_se11_aw015.png">
            <a:extLst>
              <a:ext uri="{FF2B5EF4-FFF2-40B4-BE49-F238E27FC236}">
                <a16:creationId xmlns:a16="http://schemas.microsoft.com/office/drawing/2014/main" id="{3123728E-8613-441E-B357-6E1C5954FA81}"/>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5892800" y="5720717"/>
            <a:ext cx="203201" cy="203486"/>
          </a:xfrm>
          <a:prstGeom prst="rect">
            <a:avLst/>
          </a:prstGeom>
        </p:spPr>
      </p:pic>
      <p:pic>
        <p:nvPicPr>
          <p:cNvPr id="24" name="Picture 23">
            <a:extLst>
              <a:ext uri="{FF2B5EF4-FFF2-40B4-BE49-F238E27FC236}">
                <a16:creationId xmlns:a16="http://schemas.microsoft.com/office/drawing/2014/main" id="{295965E5-C374-4525-8579-842919A861B5}"/>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989123" y="5681495"/>
            <a:ext cx="409699" cy="222825"/>
          </a:xfrm>
          <a:prstGeom prst="ellipse">
            <a:avLst/>
          </a:prstGeom>
        </p:spPr>
      </p:pic>
      <p:pic>
        <p:nvPicPr>
          <p:cNvPr id="26" name="Picture 25">
            <a:extLst>
              <a:ext uri="{FF2B5EF4-FFF2-40B4-BE49-F238E27FC236}">
                <a16:creationId xmlns:a16="http://schemas.microsoft.com/office/drawing/2014/main" id="{15E4EF36-8CF6-4E6D-ACB5-7A432E1B2404}"/>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7588250" y="5654023"/>
            <a:ext cx="514350" cy="274624"/>
          </a:xfrm>
          <a:prstGeom prst="rect">
            <a:avLst/>
          </a:prstGeom>
        </p:spPr>
      </p:pic>
      <p:pic>
        <p:nvPicPr>
          <p:cNvPr id="18" name="Picture 17">
            <a:extLst>
              <a:ext uri="{FF2B5EF4-FFF2-40B4-BE49-F238E27FC236}">
                <a16:creationId xmlns:a16="http://schemas.microsoft.com/office/drawing/2014/main" id="{295965E5-C374-4525-8579-842919A861B5}"/>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b="-6400"/>
          <a:stretch/>
        </p:blipFill>
        <p:spPr>
          <a:xfrm>
            <a:off x="4007318" y="5690500"/>
            <a:ext cx="457354" cy="265980"/>
          </a:xfrm>
          <a:prstGeom prst="rect">
            <a:avLst/>
          </a:prstGeom>
        </p:spPr>
      </p:pic>
    </p:spTree>
    <p:extLst>
      <p:ext uri="{BB962C8B-B14F-4D97-AF65-F5344CB8AC3E}">
        <p14:creationId xmlns:p14="http://schemas.microsoft.com/office/powerpoint/2010/main" val="3874630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par>
                                <p:cTn id="30" presetID="10"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par>
                                <p:cTn id="38" presetID="10" presetClass="entr" presetSubtype="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par>
                                <p:cTn id="44" presetID="10" presetClass="entr" presetSubtype="0" fill="hold"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iterate type="lt">
                                    <p:tmPct val="0"/>
                                  </p:iterate>
                                  <p:childTnLst>
                                    <p:set>
                                      <p:cBhvr>
                                        <p:cTn id="53" dur="1" fill="hold">
                                          <p:stCondLst>
                                            <p:cond delay="0"/>
                                          </p:stCondLst>
                                        </p:cTn>
                                        <p:tgtEl>
                                          <p:spTgt spid="35"/>
                                        </p:tgtEl>
                                        <p:attrNameLst>
                                          <p:attrName>style.visibility</p:attrName>
                                        </p:attrNameLst>
                                      </p:cBhvr>
                                      <p:to>
                                        <p:strVal val="visible"/>
                                      </p:to>
                                    </p:set>
                                    <p:animEffect transition="in" filter="fade">
                                      <p:cBhvr>
                                        <p:cTn id="5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1" grpId="0" animBg="1"/>
      <p:bldP spid="3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8684" y="911443"/>
            <a:ext cx="5112327" cy="2255620"/>
          </a:xfrm>
          <a:prstGeom prst="rect">
            <a:avLst/>
          </a:prstGeom>
        </p:spPr>
      </p:pic>
      <p:pic>
        <p:nvPicPr>
          <p:cNvPr id="5" name="Picture 4" descr="ncetm_mm_sp11_se11_aw017.png"/>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76237" y="3675037"/>
            <a:ext cx="3224633" cy="2333549"/>
          </a:xfrm>
          <a:prstGeom prst="rect">
            <a:avLst/>
          </a:prstGeom>
        </p:spPr>
      </p:pic>
      <p:sp>
        <p:nvSpPr>
          <p:cNvPr id="2" name="Text Placeholder 1"/>
          <p:cNvSpPr>
            <a:spLocks noGrp="1"/>
          </p:cNvSpPr>
          <p:nvPr>
            <p:ph type="body" sz="quarter" idx="11"/>
          </p:nvPr>
        </p:nvSpPr>
        <p:spPr>
          <a:xfrm>
            <a:off x="0" y="0"/>
            <a:ext cx="12191999" cy="630000"/>
          </a:xfrm>
        </p:spPr>
        <p:txBody>
          <a:bodyPr vert="horz" lIns="0" tIns="45720" rIns="180000" bIns="45720" rtlCol="0" anchor="ctr" anchorCtr="0">
            <a:normAutofit/>
          </a:bodyPr>
          <a:lstStyle/>
          <a:p>
            <a:r>
              <a:rPr lang="en-GB" dirty="0"/>
              <a:t>1.11 Addition: three numbers and bridging 10 – step 3:3</a:t>
            </a:r>
          </a:p>
        </p:txBody>
      </p:sp>
      <p:sp>
        <p:nvSpPr>
          <p:cNvPr id="7" name="Oval 6"/>
          <p:cNvSpPr/>
          <p:nvPr/>
        </p:nvSpPr>
        <p:spPr bwMode="auto">
          <a:xfrm>
            <a:off x="5642917" y="5052540"/>
            <a:ext cx="868407" cy="868407"/>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8" name="Oval 7"/>
          <p:cNvSpPr/>
          <p:nvPr/>
        </p:nvSpPr>
        <p:spPr bwMode="auto">
          <a:xfrm>
            <a:off x="6735805" y="5050481"/>
            <a:ext cx="868407" cy="868407"/>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9" name="Oval 8"/>
          <p:cNvSpPr/>
          <p:nvPr/>
        </p:nvSpPr>
        <p:spPr bwMode="auto">
          <a:xfrm>
            <a:off x="5575900" y="3770184"/>
            <a:ext cx="1011197" cy="1014541"/>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1" name="Rectangle 10"/>
          <p:cNvSpPr/>
          <p:nvPr/>
        </p:nvSpPr>
        <p:spPr bwMode="auto">
          <a:xfrm rot="2612788">
            <a:off x="5429757" y="4523477"/>
            <a:ext cx="105310" cy="702486"/>
          </a:xfrm>
          <a:prstGeom prst="rect">
            <a:avLst/>
          </a:prstGeom>
          <a:solidFill>
            <a:schemeClr val="bg1"/>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2" name="Rectangle 11"/>
          <p:cNvSpPr/>
          <p:nvPr/>
        </p:nvSpPr>
        <p:spPr bwMode="auto">
          <a:xfrm rot="8371925">
            <a:off x="6630318" y="4528911"/>
            <a:ext cx="105310" cy="704589"/>
          </a:xfrm>
          <a:prstGeom prst="rect">
            <a:avLst/>
          </a:prstGeom>
          <a:solidFill>
            <a:schemeClr val="bg1"/>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3" name="Rectangle 12"/>
          <p:cNvSpPr/>
          <p:nvPr/>
        </p:nvSpPr>
        <p:spPr bwMode="auto">
          <a:xfrm>
            <a:off x="6045707" y="4772026"/>
            <a:ext cx="105310" cy="285332"/>
          </a:xfrm>
          <a:prstGeom prst="rect">
            <a:avLst/>
          </a:prstGeom>
          <a:solidFill>
            <a:schemeClr val="bg1"/>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4" name="Oval 13"/>
          <p:cNvSpPr/>
          <p:nvPr/>
        </p:nvSpPr>
        <p:spPr bwMode="auto">
          <a:xfrm>
            <a:off x="4572834" y="5055521"/>
            <a:ext cx="868407" cy="868407"/>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Tree>
    <p:extLst>
      <p:ext uri="{BB962C8B-B14F-4D97-AF65-F5344CB8AC3E}">
        <p14:creationId xmlns:p14="http://schemas.microsoft.com/office/powerpoint/2010/main" val="366010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par>
                                <p:cTn id="23" presetID="22" presetClass="exit" presetSubtype="4" fill="hold" grpId="0" nodeType="withEffect">
                                  <p:stCondLst>
                                    <p:cond delay="0"/>
                                  </p:stCondLst>
                                  <p:childTnLst>
                                    <p:animEffect transition="out" filter="wipe(down)">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22" presetClass="exit" presetSubtype="4" fill="hold" grpId="0" nodeType="withEffect">
                                  <p:stCondLst>
                                    <p:cond delay="0"/>
                                  </p:stCondLst>
                                  <p:childTnLst>
                                    <p:animEffect transition="out" filter="wipe(down)">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childTnLst>
                          </p:cTn>
                        </p:par>
                        <p:par>
                          <p:cTn id="29" fill="hold">
                            <p:stCondLst>
                              <p:cond delay="500"/>
                            </p:stCondLst>
                            <p:childTnLst>
                              <p:par>
                                <p:cTn id="30" presetID="10" presetClass="exit" presetSubtype="0" fill="hold" grpId="0" nodeType="afterEffect">
                                  <p:stCondLst>
                                    <p:cond delay="0"/>
                                  </p:stCondLst>
                                  <p:childTnLst>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2" grpId="0" animBg="1"/>
      <p:bldP spid="13"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1.11 Addition: three numbers and bridging 10 – step 3:3</a:t>
            </a:r>
          </a:p>
        </p:txBody>
      </p:sp>
      <p:pic>
        <p:nvPicPr>
          <p:cNvPr id="5" name="Picture 4" descr="ncetm_mm_sp11_se11_aw017.png"/>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899905" y="3678841"/>
            <a:ext cx="4276867" cy="2333549"/>
          </a:xfrm>
          <a:prstGeom prst="rect">
            <a:avLst/>
          </a:prstGeom>
        </p:spPr>
      </p:pic>
      <p:sp>
        <p:nvSpPr>
          <p:cNvPr id="7" name="Oval 6"/>
          <p:cNvSpPr/>
          <p:nvPr/>
        </p:nvSpPr>
        <p:spPr bwMode="auto">
          <a:xfrm>
            <a:off x="5642917" y="5050481"/>
            <a:ext cx="868407" cy="870466"/>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8" name="Oval 7"/>
          <p:cNvSpPr/>
          <p:nvPr/>
        </p:nvSpPr>
        <p:spPr bwMode="auto">
          <a:xfrm>
            <a:off x="6735805" y="5050481"/>
            <a:ext cx="868407" cy="868407"/>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9" name="Oval 8"/>
          <p:cNvSpPr/>
          <p:nvPr/>
        </p:nvSpPr>
        <p:spPr bwMode="auto">
          <a:xfrm>
            <a:off x="5575900" y="3770184"/>
            <a:ext cx="1011197" cy="1014541"/>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0" name="Rectangle 9"/>
          <p:cNvSpPr/>
          <p:nvPr/>
        </p:nvSpPr>
        <p:spPr bwMode="auto">
          <a:xfrm>
            <a:off x="6045707" y="4784724"/>
            <a:ext cx="105310" cy="277200"/>
          </a:xfrm>
          <a:prstGeom prst="rect">
            <a:avLst/>
          </a:prstGeom>
          <a:solidFill>
            <a:schemeClr val="bg1"/>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1" name="Oval 10"/>
          <p:cNvSpPr/>
          <p:nvPr/>
        </p:nvSpPr>
        <p:spPr bwMode="auto">
          <a:xfrm>
            <a:off x="4572834" y="5055521"/>
            <a:ext cx="868407" cy="868407"/>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2" name="Rectangle 11"/>
          <p:cNvSpPr/>
          <p:nvPr/>
        </p:nvSpPr>
        <p:spPr bwMode="auto">
          <a:xfrm rot="2612788">
            <a:off x="5429757" y="4523477"/>
            <a:ext cx="105310" cy="702486"/>
          </a:xfrm>
          <a:prstGeom prst="rect">
            <a:avLst/>
          </a:prstGeom>
          <a:solidFill>
            <a:schemeClr val="bg1"/>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3" name="Rectangle 12"/>
          <p:cNvSpPr/>
          <p:nvPr/>
        </p:nvSpPr>
        <p:spPr bwMode="auto">
          <a:xfrm rot="8371925">
            <a:off x="6630318" y="4528911"/>
            <a:ext cx="105310" cy="704589"/>
          </a:xfrm>
          <a:prstGeom prst="rect">
            <a:avLst/>
          </a:prstGeom>
          <a:solidFill>
            <a:schemeClr val="bg1"/>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0000" y="910800"/>
            <a:ext cx="5109456" cy="2254354"/>
          </a:xfrm>
          <a:prstGeom prst="rect">
            <a:avLst/>
          </a:prstGeom>
        </p:spPr>
      </p:pic>
    </p:spTree>
    <p:extLst>
      <p:ext uri="{BB962C8B-B14F-4D97-AF65-F5344CB8AC3E}">
        <p14:creationId xmlns:p14="http://schemas.microsoft.com/office/powerpoint/2010/main" val="338010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par>
                                <p:cTn id="23" presetID="22" presetClass="exit" presetSubtype="4" fill="hold" grpId="0" nodeType="withEffect">
                                  <p:stCondLst>
                                    <p:cond delay="0"/>
                                  </p:stCondLst>
                                  <p:childTnLst>
                                    <p:animEffect transition="out" filter="wipe(down)">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par>
                                <p:cTn id="26" presetID="22" presetClass="exit" presetSubtype="4" fill="hold" grpId="0" nodeType="withEffect">
                                  <p:stCondLst>
                                    <p:cond delay="0"/>
                                  </p:stCondLst>
                                  <p:childTnLst>
                                    <p:animEffect transition="out" filter="wipe(down)">
                                      <p:cBhvr>
                                        <p:cTn id="27" dur="500"/>
                                        <p:tgtEl>
                                          <p:spTgt spid="12"/>
                                        </p:tgtEl>
                                      </p:cBhvr>
                                    </p:animEffect>
                                    <p:set>
                                      <p:cBhvr>
                                        <p:cTn id="28" dur="1" fill="hold">
                                          <p:stCondLst>
                                            <p:cond delay="499"/>
                                          </p:stCondLst>
                                        </p:cTn>
                                        <p:tgtEl>
                                          <p:spTgt spid="12"/>
                                        </p:tgtEl>
                                        <p:attrNameLst>
                                          <p:attrName>style.visibility</p:attrName>
                                        </p:attrNameLst>
                                      </p:cBhvr>
                                      <p:to>
                                        <p:strVal val="hidden"/>
                                      </p:to>
                                    </p:set>
                                  </p:childTnLst>
                                </p:cTn>
                              </p:par>
                            </p:childTnLst>
                          </p:cTn>
                        </p:par>
                        <p:par>
                          <p:cTn id="29" fill="hold">
                            <p:stCondLst>
                              <p:cond delay="500"/>
                            </p:stCondLst>
                            <p:childTnLst>
                              <p:par>
                                <p:cTn id="30" presetID="10" presetClass="exit" presetSubtype="0" fill="hold" grpId="0" nodeType="afterEffect">
                                  <p:stCondLst>
                                    <p:cond delay="0"/>
                                  </p:stCondLst>
                                  <p:childTnLst>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6E04F2E-D562-4C1B-B8FF-D0B4906DBC2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538684" y="2935288"/>
            <a:ext cx="5112327" cy="231775"/>
          </a:xfrm>
          <a:prstGeom prst="rect">
            <a:avLst/>
          </a:prstGeom>
        </p:spPr>
      </p:pic>
      <p:pic>
        <p:nvPicPr>
          <p:cNvPr id="3" name="Picture 2" descr="ncetm_mm_sp1_se11_aw016.p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537735" y="1202267"/>
            <a:ext cx="5112327" cy="1628506"/>
          </a:xfrm>
          <a:prstGeom prst="rect">
            <a:avLst/>
          </a:prstGeom>
        </p:spPr>
      </p:pic>
      <p:sp>
        <p:nvSpPr>
          <p:cNvPr id="16" name="Rectangle 15"/>
          <p:cNvSpPr/>
          <p:nvPr/>
        </p:nvSpPr>
        <p:spPr>
          <a:xfrm>
            <a:off x="4105989" y="2857645"/>
            <a:ext cx="307262" cy="353943"/>
          </a:xfrm>
          <a:prstGeom prst="rect">
            <a:avLst/>
          </a:prstGeom>
          <a:solidFill>
            <a:schemeClr val="bg1"/>
          </a:solidFill>
        </p:spPr>
        <p:txBody>
          <a:bodyPr wrap="square">
            <a:spAutoFit/>
          </a:bodyPr>
          <a:lstStyle/>
          <a:p>
            <a:pPr>
              <a:buNone/>
            </a:pPr>
            <a:r>
              <a:rPr lang="en-GB" sz="1700" dirty="0">
                <a:latin typeface="Myriad Pro"/>
                <a:ea typeface="Myriad Pro Semibold" charset="0"/>
                <a:cs typeface="Myriad Pro Semibold" charset="0"/>
              </a:rPr>
              <a:t>2</a:t>
            </a:r>
            <a:endParaRPr lang="en-GB" sz="1700" dirty="0">
              <a:latin typeface="Myriad Pro"/>
            </a:endParaRPr>
          </a:p>
        </p:txBody>
      </p:sp>
      <p:sp>
        <p:nvSpPr>
          <p:cNvPr id="2" name="Text Placeholder 1"/>
          <p:cNvSpPr>
            <a:spLocks noGrp="1"/>
          </p:cNvSpPr>
          <p:nvPr>
            <p:ph type="body" sz="quarter" idx="11"/>
          </p:nvPr>
        </p:nvSpPr>
        <p:spPr/>
        <p:txBody>
          <a:bodyPr/>
          <a:lstStyle/>
          <a:p>
            <a:r>
              <a:rPr lang="en-GB" dirty="0"/>
              <a:t>1.11 Addition: three numbers and bridging 10 – step 3:3</a:t>
            </a:r>
          </a:p>
        </p:txBody>
      </p:sp>
      <p:pic>
        <p:nvPicPr>
          <p:cNvPr id="6" name="Picture 5" descr="ncetm_mm_sp11_se11_aw019.png"/>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145280" y="3672841"/>
            <a:ext cx="3724282" cy="2333549"/>
          </a:xfrm>
          <a:prstGeom prst="rect">
            <a:avLst/>
          </a:prstGeom>
        </p:spPr>
      </p:pic>
      <p:sp>
        <p:nvSpPr>
          <p:cNvPr id="8" name="Oval 7"/>
          <p:cNvSpPr/>
          <p:nvPr/>
        </p:nvSpPr>
        <p:spPr bwMode="auto">
          <a:xfrm>
            <a:off x="5642917" y="5042380"/>
            <a:ext cx="868407" cy="868407"/>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9" name="Oval 8"/>
          <p:cNvSpPr/>
          <p:nvPr/>
        </p:nvSpPr>
        <p:spPr bwMode="auto">
          <a:xfrm>
            <a:off x="6735805" y="5040321"/>
            <a:ext cx="868407" cy="868407"/>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0" name="Oval 9"/>
          <p:cNvSpPr/>
          <p:nvPr/>
        </p:nvSpPr>
        <p:spPr bwMode="auto">
          <a:xfrm>
            <a:off x="5575900" y="3770184"/>
            <a:ext cx="1011197" cy="1011197"/>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1" name="Rectangle 10"/>
          <p:cNvSpPr/>
          <p:nvPr/>
        </p:nvSpPr>
        <p:spPr bwMode="auto">
          <a:xfrm>
            <a:off x="6045707" y="4780914"/>
            <a:ext cx="105310" cy="277200"/>
          </a:xfrm>
          <a:prstGeom prst="rect">
            <a:avLst/>
          </a:prstGeom>
          <a:solidFill>
            <a:schemeClr val="bg1"/>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2" name="Oval 11"/>
          <p:cNvSpPr/>
          <p:nvPr/>
        </p:nvSpPr>
        <p:spPr bwMode="auto">
          <a:xfrm>
            <a:off x="4507832" y="5017225"/>
            <a:ext cx="947477" cy="947477"/>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13" name="Rectangle 12"/>
          <p:cNvSpPr/>
          <p:nvPr/>
        </p:nvSpPr>
        <p:spPr bwMode="auto">
          <a:xfrm rot="2612788">
            <a:off x="5432932" y="4522843"/>
            <a:ext cx="105310" cy="702486"/>
          </a:xfrm>
          <a:prstGeom prst="rect">
            <a:avLst/>
          </a:prstGeom>
          <a:solidFill>
            <a:schemeClr val="bg1"/>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4" name="Rectangle 13"/>
          <p:cNvSpPr/>
          <p:nvPr/>
        </p:nvSpPr>
        <p:spPr bwMode="auto">
          <a:xfrm rot="8371925">
            <a:off x="6630318" y="4518751"/>
            <a:ext cx="105310" cy="704589"/>
          </a:xfrm>
          <a:prstGeom prst="rect">
            <a:avLst/>
          </a:prstGeom>
          <a:solidFill>
            <a:schemeClr val="bg1"/>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15" name="Picture 14" descr="ncetm_mm_sp1_se11_aw014.png">
            <a:extLst>
              <a:ext uri="{FF2B5EF4-FFF2-40B4-BE49-F238E27FC236}">
                <a16:creationId xmlns:a16="http://schemas.microsoft.com/office/drawing/2014/main" id="{D7AC21E7-5240-41C2-A040-4823ED1189B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538684" y="910801"/>
            <a:ext cx="5112327" cy="190665"/>
          </a:xfrm>
          <a:prstGeom prst="rect">
            <a:avLst/>
          </a:prstGeom>
        </p:spPr>
      </p:pic>
      <p:sp>
        <p:nvSpPr>
          <p:cNvPr id="4" name="Rectangle 3">
            <a:extLst>
              <a:ext uri="{FF2B5EF4-FFF2-40B4-BE49-F238E27FC236}">
                <a16:creationId xmlns:a16="http://schemas.microsoft.com/office/drawing/2014/main" id="{43A38579-4BE5-4692-B5B1-366060A120D9}"/>
              </a:ext>
            </a:extLst>
          </p:cNvPr>
          <p:cNvSpPr/>
          <p:nvPr/>
        </p:nvSpPr>
        <p:spPr bwMode="auto">
          <a:xfrm>
            <a:off x="6125745" y="2857644"/>
            <a:ext cx="307262" cy="42334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19" name="Picture 18">
            <a:extLst>
              <a:ext uri="{FF2B5EF4-FFF2-40B4-BE49-F238E27FC236}">
                <a16:creationId xmlns:a16="http://schemas.microsoft.com/office/drawing/2014/main" id="{3CC3CFE4-EBEE-4930-8352-61470E80675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074490" y="2931575"/>
            <a:ext cx="307262" cy="235488"/>
          </a:xfrm>
          <a:prstGeom prst="rect">
            <a:avLst/>
          </a:prstGeom>
        </p:spPr>
      </p:pic>
    </p:spTree>
    <p:extLst>
      <p:ext uri="{BB962C8B-B14F-4D97-AF65-F5344CB8AC3E}">
        <p14:creationId xmlns:p14="http://schemas.microsoft.com/office/powerpoint/2010/main" val="3965898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par>
                                <p:cTn id="23" presetID="22" presetClass="exit" presetSubtype="4" fill="hold" grpId="0" nodeType="withEffect">
                                  <p:stCondLst>
                                    <p:cond delay="0"/>
                                  </p:stCondLst>
                                  <p:childTnLst>
                                    <p:animEffect transition="out" filter="wipe(down)">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par>
                                <p:cTn id="26" presetID="22" presetClass="exit" presetSubtype="4" fill="hold" grpId="0" nodeType="withEffect">
                                  <p:stCondLst>
                                    <p:cond delay="0"/>
                                  </p:stCondLst>
                                  <p:childTnLst>
                                    <p:animEffect transition="out" filter="wipe(down)">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par>
                          <p:cTn id="29" fill="hold">
                            <p:stCondLst>
                              <p:cond delay="500"/>
                            </p:stCondLst>
                            <p:childTnLst>
                              <p:par>
                                <p:cTn id="30" presetID="10" presetClass="exit" presetSubtype="0" fill="hold" grpId="0" nodeType="afterEffect">
                                  <p:stCondLst>
                                    <p:cond delay="0"/>
                                  </p:stCondLst>
                                  <p:childTnLst>
                                    <p:animEffect transition="out" filter="fade">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8BEBBBA-AD76-4C47-8E44-81D4F8483556}"/>
              </a:ext>
            </a:extLst>
          </p:cNvPr>
          <p:cNvSpPr>
            <a:spLocks noGrp="1"/>
          </p:cNvSpPr>
          <p:nvPr>
            <p:ph type="ftr" sz="quarter" idx="11"/>
          </p:nvPr>
        </p:nvSpPr>
        <p:spPr/>
        <p:txBody>
          <a:bodyPr/>
          <a:lstStyle/>
          <a:p>
            <a:pPr>
              <a:defRPr/>
            </a:pPr>
            <a:r>
              <a:rPr lang="en-GB" dirty="0"/>
              <a:t>Curriculum Prioritisation for Primary Maths</a:t>
            </a:r>
          </a:p>
        </p:txBody>
      </p:sp>
      <p:sp>
        <p:nvSpPr>
          <p:cNvPr id="5" name="Content Placeholder 10">
            <a:extLst>
              <a:ext uri="{FF2B5EF4-FFF2-40B4-BE49-F238E27FC236}">
                <a16:creationId xmlns:a16="http://schemas.microsoft.com/office/drawing/2014/main" id="{A4191577-7FB3-44A1-AC26-B90834750BC8}"/>
              </a:ext>
            </a:extLst>
          </p:cNvPr>
          <p:cNvSpPr txBox="1">
            <a:spLocks/>
          </p:cNvSpPr>
          <p:nvPr/>
        </p:nvSpPr>
        <p:spPr>
          <a:xfrm>
            <a:off x="594007" y="845820"/>
            <a:ext cx="11140163" cy="32083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Clr>
                <a:srgbClr val="585858"/>
              </a:buClr>
            </a:pPr>
            <a:r>
              <a:rPr lang="en-GB" b="0" i="0" dirty="0">
                <a:solidFill>
                  <a:schemeClr val="tx1">
                    <a:lumMod val="65000"/>
                    <a:lumOff val="35000"/>
                  </a:schemeClr>
                </a:solidFill>
                <a:effectLst/>
              </a:rPr>
              <a:t>The links below take you to the starting slide of each learning outcome.</a:t>
            </a:r>
          </a:p>
        </p:txBody>
      </p:sp>
      <p:graphicFrame>
        <p:nvGraphicFramePr>
          <p:cNvPr id="6" name="Table 5">
            <a:extLst>
              <a:ext uri="{FF2B5EF4-FFF2-40B4-BE49-F238E27FC236}">
                <a16:creationId xmlns:a16="http://schemas.microsoft.com/office/drawing/2014/main" id="{037BAE3D-75EB-48DC-9322-F1A247F8AE2E}"/>
              </a:ext>
            </a:extLst>
          </p:cNvPr>
          <p:cNvGraphicFramePr>
            <a:graphicFrameLocks noGrp="1"/>
          </p:cNvGraphicFramePr>
          <p:nvPr>
            <p:extLst>
              <p:ext uri="{D42A27DB-BD31-4B8C-83A1-F6EECF244321}">
                <p14:modId xmlns:p14="http://schemas.microsoft.com/office/powerpoint/2010/main" val="2437256909"/>
              </p:ext>
            </p:extLst>
          </p:nvPr>
        </p:nvGraphicFramePr>
        <p:xfrm>
          <a:off x="594008" y="1535029"/>
          <a:ext cx="10712127" cy="2965263"/>
        </p:xfrm>
        <a:graphic>
          <a:graphicData uri="http://schemas.openxmlformats.org/drawingml/2006/table">
            <a:tbl>
              <a:tblPr firstRow="1" bandRow="1">
                <a:tableStyleId>{5C22544A-7EE6-4342-B048-85BDC9FD1C3A}</a:tableStyleId>
              </a:tblPr>
              <a:tblGrid>
                <a:gridCol w="929630">
                  <a:extLst>
                    <a:ext uri="{9D8B030D-6E8A-4147-A177-3AD203B41FA5}">
                      <a16:colId xmlns:a16="http://schemas.microsoft.com/office/drawing/2014/main" val="507789682"/>
                    </a:ext>
                  </a:extLst>
                </a:gridCol>
                <a:gridCol w="9782497">
                  <a:extLst>
                    <a:ext uri="{9D8B030D-6E8A-4147-A177-3AD203B41FA5}">
                      <a16:colId xmlns:a16="http://schemas.microsoft.com/office/drawing/2014/main" val="1182114759"/>
                    </a:ext>
                  </a:extLst>
                </a:gridCol>
              </a:tblGrid>
              <a:tr h="370840">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a:t>
                      </a:r>
                    </a:p>
                  </a:txBody>
                  <a:tcPr anchor="ctr">
                    <a:solidFill>
                      <a:srgbClr val="E5F3F2"/>
                    </a:solidFill>
                  </a:tcPr>
                </a:tc>
                <a:tc>
                  <a:txBody>
                    <a:bodyPr/>
                    <a:lstStyle/>
                    <a:p>
                      <a:pPr>
                        <a:lnSpc>
                          <a:spcPct val="120000"/>
                        </a:lnSpc>
                        <a:buClr>
                          <a:srgbClr val="585858"/>
                        </a:buClr>
                      </a:pPr>
                      <a:r>
                        <a:rPr lang="en-GB" sz="2000" b="0" u="none" strike="noStrike" dirty="0">
                          <a:solidFill>
                            <a:schemeClr val="tx1">
                              <a:lumMod val="65000"/>
                              <a:lumOff val="35000"/>
                            </a:schemeClr>
                          </a:solidFill>
                          <a:effectLst/>
                          <a:latin typeface="Arial" panose="020B0604020202020204" pitchFamily="34" charset="0"/>
                          <a:cs typeface="Arial" panose="020B0604020202020204" pitchFamily="34" charset="0"/>
                          <a:hlinkClick r:id="rId3" action="ppaction://hlinksldjump"/>
                        </a:rPr>
                        <a:t>Pupils add 3 addends</a:t>
                      </a:r>
                      <a:endParaRPr lang="en-GB" sz="2000" b="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1814327038"/>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2</a:t>
                      </a:r>
                    </a:p>
                  </a:txBody>
                  <a:tcPr anchor="ctr">
                    <a:solidFill>
                      <a:srgbClr val="E5F3F2"/>
                    </a:solidFill>
                  </a:tcPr>
                </a:tc>
                <a:tc>
                  <a:txBody>
                    <a:bodyPr/>
                    <a:lstStyle/>
                    <a:p>
                      <a:pPr>
                        <a:lnSpc>
                          <a:spcPct val="120000"/>
                        </a:lnSpc>
                        <a:buClr>
                          <a:srgbClr val="585858"/>
                        </a:buClr>
                      </a:pPr>
                      <a:r>
                        <a:rPr lang="en-GB" sz="2000" b="0" u="none" strike="noStrike" dirty="0">
                          <a:solidFill>
                            <a:schemeClr val="tx1">
                              <a:lumMod val="65000"/>
                              <a:lumOff val="35000"/>
                            </a:schemeClr>
                          </a:solidFill>
                          <a:effectLst/>
                          <a:latin typeface="Arial" panose="020B0604020202020204" pitchFamily="34" charset="0"/>
                          <a:cs typeface="Arial" panose="020B0604020202020204" pitchFamily="34" charset="0"/>
                          <a:hlinkClick r:id="rId4" action="ppaction://hlinksldjump"/>
                        </a:rPr>
                        <a:t>Pupils use a ‘First... Then… Now” story to add 3 addends</a:t>
                      </a:r>
                      <a:endParaRPr lang="en-GB" sz="2000" b="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586604893"/>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3</a:t>
                      </a:r>
                    </a:p>
                  </a:txBody>
                  <a:tcPr anchor="ctr">
                    <a:solidFill>
                      <a:srgbClr val="E5F3F2"/>
                    </a:solidFill>
                  </a:tcPr>
                </a:tc>
                <a:tc>
                  <a:txBody>
                    <a:bodyPr/>
                    <a:lstStyle/>
                    <a:p>
                      <a:pPr>
                        <a:lnSpc>
                          <a:spcPct val="120000"/>
                        </a:lnSpc>
                        <a:buClr>
                          <a:srgbClr val="585858"/>
                        </a:buClr>
                      </a:pPr>
                      <a:r>
                        <a:rPr lang="en-GB" sz="2000" b="0" u="none" strike="noStrike" dirty="0">
                          <a:solidFill>
                            <a:schemeClr val="tx1">
                              <a:lumMod val="65000"/>
                              <a:lumOff val="35000"/>
                            </a:schemeClr>
                          </a:solidFill>
                          <a:effectLst/>
                          <a:latin typeface="Arial" panose="020B0604020202020204" pitchFamily="34" charset="0"/>
                          <a:cs typeface="Arial" panose="020B0604020202020204" pitchFamily="34" charset="0"/>
                          <a:hlinkClick r:id="rId5" action="ppaction://hlinksldjump"/>
                        </a:rPr>
                        <a:t>Pupils explain that addends can be added in any order</a:t>
                      </a:r>
                      <a:endParaRPr lang="en-GB" sz="2000" b="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316485081"/>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4</a:t>
                      </a:r>
                    </a:p>
                  </a:txBody>
                  <a:tcPr anchor="ctr">
                    <a:solidFill>
                      <a:srgbClr val="E5F3F2"/>
                    </a:solidFill>
                  </a:tcPr>
                </a:tc>
                <a:tc>
                  <a:txBody>
                    <a:bodyPr/>
                    <a:lstStyle/>
                    <a:p>
                      <a:pPr>
                        <a:lnSpc>
                          <a:spcPct val="120000"/>
                        </a:lnSpc>
                        <a:buClr>
                          <a:srgbClr val="585858"/>
                        </a:buClr>
                      </a:pPr>
                      <a:r>
                        <a:rPr lang="en-GB" sz="2000" b="0" u="none" strike="noStrike" dirty="0">
                          <a:solidFill>
                            <a:schemeClr val="tx1">
                              <a:lumMod val="65000"/>
                              <a:lumOff val="35000"/>
                            </a:schemeClr>
                          </a:solidFill>
                          <a:effectLst/>
                          <a:latin typeface="Arial" panose="020B0604020202020204" pitchFamily="34" charset="0"/>
                          <a:cs typeface="Arial" panose="020B0604020202020204" pitchFamily="34" charset="0"/>
                          <a:hlinkClick r:id="rId6" action="ppaction://hlinksldjump"/>
                        </a:rPr>
                        <a:t>Pupils add 3 addends efficiently</a:t>
                      </a:r>
                      <a:endParaRPr lang="en-GB" sz="2000" b="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4015461906"/>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5</a:t>
                      </a:r>
                    </a:p>
                  </a:txBody>
                  <a:tcPr anchor="ctr">
                    <a:solidFill>
                      <a:srgbClr val="E5F3F2"/>
                    </a:solidFill>
                  </a:tcPr>
                </a:tc>
                <a:tc>
                  <a:txBody>
                    <a:bodyPr/>
                    <a:lstStyle/>
                    <a:p>
                      <a:pPr>
                        <a:lnSpc>
                          <a:spcPct val="120000"/>
                        </a:lnSpc>
                        <a:buClr>
                          <a:srgbClr val="585858"/>
                        </a:buClr>
                      </a:pPr>
                      <a:r>
                        <a:rPr lang="en-GB" sz="2000" b="0" u="none" strike="noStrike" dirty="0">
                          <a:solidFill>
                            <a:schemeClr val="tx1">
                              <a:lumMod val="65000"/>
                              <a:lumOff val="35000"/>
                            </a:schemeClr>
                          </a:solidFill>
                          <a:effectLst/>
                          <a:latin typeface="Arial" panose="020B0604020202020204" pitchFamily="34" charset="0"/>
                          <a:cs typeface="Arial" panose="020B0604020202020204" pitchFamily="34" charset="0"/>
                          <a:hlinkClick r:id="rId7" action="ppaction://hlinksldjump"/>
                        </a:rPr>
                        <a:t>Pupils add 3 addends efficiently by finding two addends that total 10</a:t>
                      </a:r>
                      <a:endParaRPr lang="en-GB" sz="2000" b="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807959847"/>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6</a:t>
                      </a:r>
                    </a:p>
                  </a:txBody>
                  <a:tcPr anchor="ctr">
                    <a:solidFill>
                      <a:srgbClr val="E5F3F2"/>
                    </a:solidFill>
                  </a:tcPr>
                </a:tc>
                <a:tc>
                  <a:txBody>
                    <a:bodyPr/>
                    <a:lstStyle/>
                    <a:p>
                      <a:pPr>
                        <a:lnSpc>
                          <a:spcPct val="120000"/>
                        </a:lnSpc>
                        <a:buClr>
                          <a:srgbClr val="585858"/>
                        </a:buClr>
                      </a:pPr>
                      <a:r>
                        <a:rPr lang="en-GB" sz="2000" b="0" u="none" strike="noStrike" dirty="0">
                          <a:solidFill>
                            <a:schemeClr val="tx1">
                              <a:lumMod val="65000"/>
                              <a:lumOff val="35000"/>
                            </a:schemeClr>
                          </a:solidFill>
                          <a:effectLst/>
                          <a:latin typeface="Arial" panose="020B0604020202020204" pitchFamily="34" charset="0"/>
                          <a:cs typeface="Arial" panose="020B0604020202020204" pitchFamily="34" charset="0"/>
                          <a:hlinkClick r:id="rId8" action="ppaction://hlinksldjump"/>
                        </a:rPr>
                        <a:t>Pupils add two numbers that bridge through 10</a:t>
                      </a:r>
                      <a:endParaRPr lang="en-GB" sz="2000" b="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2934371340"/>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7</a:t>
                      </a:r>
                    </a:p>
                  </a:txBody>
                  <a:tcPr anchor="ctr">
                    <a:solidFill>
                      <a:srgbClr val="E5F3F2"/>
                    </a:solidFill>
                  </a:tcPr>
                </a:tc>
                <a:tc>
                  <a:txBody>
                    <a:bodyPr/>
                    <a:lstStyle/>
                    <a:p>
                      <a:pPr>
                        <a:lnSpc>
                          <a:spcPct val="120000"/>
                        </a:lnSpc>
                        <a:buClr>
                          <a:srgbClr val="585858"/>
                        </a:buClr>
                      </a:pPr>
                      <a:r>
                        <a:rPr lang="en-GB" sz="2000" b="0" u="none" strike="noStrike" dirty="0">
                          <a:solidFill>
                            <a:schemeClr val="tx1">
                              <a:lumMod val="65000"/>
                              <a:lumOff val="35000"/>
                            </a:schemeClr>
                          </a:solidFill>
                          <a:effectLst/>
                          <a:latin typeface="Arial" panose="020B0604020202020204" pitchFamily="34" charset="0"/>
                          <a:cs typeface="Arial" panose="020B0604020202020204" pitchFamily="34" charset="0"/>
                          <a:hlinkClick r:id="rId9" action="ppaction://hlinksldjump"/>
                        </a:rPr>
                        <a:t>Pupils subtract two numbers that bridge through 10</a:t>
                      </a:r>
                      <a:endParaRPr lang="en-GB" sz="2000" b="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21133926"/>
                  </a:ext>
                </a:extLst>
              </a:tr>
            </a:tbl>
          </a:graphicData>
        </a:graphic>
      </p:graphicFrame>
      <p:sp>
        <p:nvSpPr>
          <p:cNvPr id="7" name="Action Button: Return 6">
            <a:hlinkClick r:id="rId10" action="ppaction://hlinksldjump" highlightClick="1"/>
            <a:extLst>
              <a:ext uri="{FF2B5EF4-FFF2-40B4-BE49-F238E27FC236}">
                <a16:creationId xmlns:a16="http://schemas.microsoft.com/office/drawing/2014/main" id="{2570C625-E476-4A8C-BF3D-99D1E479925B}"/>
              </a:ext>
            </a:extLst>
          </p:cNvPr>
          <p:cNvSpPr/>
          <p:nvPr/>
        </p:nvSpPr>
        <p:spPr>
          <a:xfrm>
            <a:off x="628023" y="5192689"/>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CEE4455-BFAA-47B1-A1C6-8DC3C9CE865C}"/>
              </a:ext>
            </a:extLst>
          </p:cNvPr>
          <p:cNvSpPr txBox="1"/>
          <p:nvPr/>
        </p:nvSpPr>
        <p:spPr>
          <a:xfrm>
            <a:off x="988023" y="5136696"/>
            <a:ext cx="10352129" cy="461665"/>
          </a:xfrm>
          <a:prstGeom prst="rect">
            <a:avLst/>
          </a:prstGeom>
          <a:noFill/>
        </p:spPr>
        <p:txBody>
          <a:bodyPr wrap="square" rtlCol="0">
            <a:spAutoFit/>
          </a:bodyPr>
          <a:lstStyle/>
          <a:p>
            <a:r>
              <a:rPr lang="en-GB" sz="2400" dirty="0">
                <a:solidFill>
                  <a:schemeClr val="tx1">
                    <a:lumMod val="65000"/>
                    <a:lumOff val="35000"/>
                  </a:schemeClr>
                </a:solidFill>
                <a:latin typeface="Arial" panose="020B0604020202020204" pitchFamily="34" charset="0"/>
                <a:cs typeface="Arial" panose="020B0604020202020204" pitchFamily="34" charset="0"/>
              </a:rPr>
              <a:t>Click the arrow button to return to this Contents slide.</a:t>
            </a:r>
          </a:p>
        </p:txBody>
      </p:sp>
      <p:sp>
        <p:nvSpPr>
          <p:cNvPr id="4" name="Title 3">
            <a:extLst>
              <a:ext uri="{FF2B5EF4-FFF2-40B4-BE49-F238E27FC236}">
                <a16:creationId xmlns:a16="http://schemas.microsoft.com/office/drawing/2014/main" id="{EB238C35-3C03-4D16-99F1-BBF34DEA3727}"/>
              </a:ext>
            </a:extLst>
          </p:cNvPr>
          <p:cNvSpPr>
            <a:spLocks noGrp="1"/>
          </p:cNvSpPr>
          <p:nvPr>
            <p:ph type="title" idx="4294967295"/>
          </p:nvPr>
        </p:nvSpPr>
        <p:spPr>
          <a:xfrm>
            <a:off x="594008" y="246063"/>
            <a:ext cx="11140163" cy="426170"/>
          </a:xfrm>
        </p:spPr>
        <p:txBody>
          <a:bodyPr>
            <a:normAutofit fontScale="90000"/>
          </a:bodyPr>
          <a:lstStyle/>
          <a:p>
            <a:r>
              <a:rPr lang="en-GB" dirty="0">
                <a:solidFill>
                  <a:schemeClr val="bg1"/>
                </a:solidFill>
              </a:rPr>
              <a:t>Contents</a:t>
            </a:r>
          </a:p>
        </p:txBody>
      </p:sp>
    </p:spTree>
    <p:extLst>
      <p:ext uri="{BB962C8B-B14F-4D97-AF65-F5344CB8AC3E}">
        <p14:creationId xmlns:p14="http://schemas.microsoft.com/office/powerpoint/2010/main" val="9735172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etm_mm_sp11_se11_aw019.png"/>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195236" y="3671145"/>
            <a:ext cx="3977601" cy="2333549"/>
          </a:xfrm>
          <a:prstGeom prst="rect">
            <a:avLst/>
          </a:prstGeom>
        </p:spPr>
      </p:pic>
      <p:sp>
        <p:nvSpPr>
          <p:cNvPr id="2" name="Text Placeholder 1"/>
          <p:cNvSpPr>
            <a:spLocks noGrp="1"/>
          </p:cNvSpPr>
          <p:nvPr>
            <p:ph type="body" sz="quarter" idx="11"/>
          </p:nvPr>
        </p:nvSpPr>
        <p:spPr/>
        <p:txBody>
          <a:bodyPr/>
          <a:lstStyle/>
          <a:p>
            <a:r>
              <a:rPr lang="en-GB" dirty="0"/>
              <a:t>1.11 Addition: three numbers and bridging 10 – step 3:3</a:t>
            </a:r>
          </a:p>
        </p:txBody>
      </p:sp>
      <p:pic>
        <p:nvPicPr>
          <p:cNvPr id="3" name="Picture 2" descr="ncetm_mm_sp11_se11_aw017.p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981047" y="1131145"/>
            <a:ext cx="4097830" cy="2333549"/>
          </a:xfrm>
          <a:prstGeom prst="rect">
            <a:avLst/>
          </a:prstGeom>
        </p:spPr>
      </p:pic>
      <p:pic>
        <p:nvPicPr>
          <p:cNvPr id="5" name="Picture 4" descr="ncetm_mm_sp11_se11_aw017.png"/>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176435" y="1131145"/>
            <a:ext cx="4181872" cy="2333549"/>
          </a:xfrm>
          <a:prstGeom prst="rect">
            <a:avLst/>
          </a:prstGeom>
        </p:spPr>
      </p:pic>
    </p:spTree>
    <p:extLst>
      <p:ext uri="{BB962C8B-B14F-4D97-AF65-F5344CB8AC3E}">
        <p14:creationId xmlns:p14="http://schemas.microsoft.com/office/powerpoint/2010/main" val="10705665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1.11 Addition: three numbers and bridging 10 – step 3:4</a:t>
            </a:r>
          </a:p>
        </p:txBody>
      </p:sp>
      <p:pic>
        <p:nvPicPr>
          <p:cNvPr id="3" name="Picture 2" descr="ncetm_mm_sp1_se11_aw020.p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62695" y="1285010"/>
            <a:ext cx="7887780" cy="2220191"/>
          </a:xfrm>
          <a:prstGeom prst="rect">
            <a:avLst/>
          </a:prstGeom>
        </p:spPr>
      </p:pic>
      <p:pic>
        <p:nvPicPr>
          <p:cNvPr id="4" name="Picture 3" descr="ncetm_mm_sp1_se11_aw020.png"/>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162695" y="3454400"/>
            <a:ext cx="7887780" cy="2121639"/>
          </a:xfrm>
          <a:prstGeom prst="rect">
            <a:avLst/>
          </a:prstGeom>
        </p:spPr>
      </p:pic>
      <p:sp>
        <p:nvSpPr>
          <p:cNvPr id="5" name="TextBox 4"/>
          <p:cNvSpPr txBox="1"/>
          <p:nvPr/>
        </p:nvSpPr>
        <p:spPr bwMode="auto">
          <a:xfrm>
            <a:off x="5922784" y="5815125"/>
            <a:ext cx="190041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a:ea typeface="Myriad Pro Semibold" charset="0"/>
                <a:cs typeface="Myriad Pro Semibold" charset="0"/>
              </a:rPr>
              <a:t>= 2 + 4 + 3</a:t>
            </a:r>
          </a:p>
        </p:txBody>
      </p:sp>
      <p:sp>
        <p:nvSpPr>
          <p:cNvPr id="7" name="Rectangle 6"/>
          <p:cNvSpPr/>
          <p:nvPr/>
        </p:nvSpPr>
        <p:spPr>
          <a:xfrm>
            <a:off x="4630699" y="5813792"/>
            <a:ext cx="1529586" cy="461665"/>
          </a:xfrm>
          <a:prstGeom prst="rect">
            <a:avLst/>
          </a:prstGeom>
        </p:spPr>
        <p:txBody>
          <a:bodyPr wrap="none">
            <a:spAutoFit/>
          </a:bodyPr>
          <a:lstStyle/>
          <a:p>
            <a:pPr>
              <a:buNone/>
            </a:pPr>
            <a:r>
              <a:rPr lang="en-GB" sz="2400" dirty="0">
                <a:latin typeface="Myriad Pro Semibold"/>
                <a:ea typeface="Myriad Pro Semibold" charset="0"/>
                <a:cs typeface="Myriad Pro Semibold" charset="0"/>
              </a:rPr>
              <a:t>3 + 2 + 4 </a:t>
            </a:r>
            <a:endParaRPr lang="en-GB" sz="2400" dirty="0">
              <a:latin typeface="Myriad Pro Semibold"/>
            </a:endParaRPr>
          </a:p>
        </p:txBody>
      </p:sp>
    </p:spTree>
    <p:extLst>
      <p:ext uri="{BB962C8B-B14F-4D97-AF65-F5344CB8AC3E}">
        <p14:creationId xmlns:p14="http://schemas.microsoft.com/office/powerpoint/2010/main" val="296700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MASTER Year 3, Unit </a:t>
            </a:r>
            <a:r>
              <a:rPr lang="en-GB" sz="2400" b="1" dirty="0"/>
              <a:t>1</a:t>
            </a:r>
            <a:r>
              <a:rPr lang="en-GB" sz="2400" b="1" i="0" u="none" strike="noStrike" dirty="0">
                <a:effectLst/>
              </a:rPr>
              <a:t>, Learning Outcome </a:t>
            </a:r>
            <a:r>
              <a:rPr lang="en-GB" sz="2400" b="1" dirty="0"/>
              <a:t>4</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861956566"/>
              </p:ext>
            </p:extLst>
          </p:nvPr>
        </p:nvGraphicFramePr>
        <p:xfrm>
          <a:off x="621792" y="1097546"/>
          <a:ext cx="11112378" cy="2180225"/>
        </p:xfrm>
        <a:graphic>
          <a:graphicData uri="http://schemas.openxmlformats.org/drawingml/2006/table">
            <a:tbl>
              <a:tblPr firstRow="1" bandRow="1">
                <a:tableStyleId>{5C22544A-7EE6-4342-B048-85BDC9FD1C3A}</a:tableStyleId>
              </a:tblPr>
              <a:tblGrid>
                <a:gridCol w="11112378">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4</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a:t>
                      </a:r>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add 3 addends efficiently</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66524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3, Unit 1, Learning Outcome 4</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graphical user interface&#10;&#10;Description automatically generated">
            <a:extLst>
              <a:ext uri="{FF2B5EF4-FFF2-40B4-BE49-F238E27FC236}">
                <a16:creationId xmlns:a16="http://schemas.microsoft.com/office/drawing/2014/main" id="{2322103D-8EDE-4C49-9B33-331DD99E7968}"/>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1800" b="0" i="0" u="sng" strike="noStrike" dirty="0">
                <a:solidFill>
                  <a:srgbClr val="1155CC"/>
                </a:solidFill>
                <a:effectLst/>
                <a:latin typeface="Roboto" panose="02000000000000000000" pitchFamily="2" charset="0"/>
                <a:hlinkClick r:id="rId4"/>
              </a:rPr>
              <a:t>1.11 Addition and subtraction: bridging 10</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251251238"/>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4:1-4:4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10-11</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94347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Picture 105" descr="ncetm_mm_sp1_se11_aw021.png">
            <a:extLst>
              <a:ext uri="{FF2B5EF4-FFF2-40B4-BE49-F238E27FC236}">
                <a16:creationId xmlns:a16="http://schemas.microsoft.com/office/drawing/2014/main" id="{730C844C-86E2-4EC6-8FF9-1ED1CF1BAD2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034531" y="6070720"/>
            <a:ext cx="1502872" cy="350720"/>
          </a:xfrm>
          <a:prstGeom prst="rect">
            <a:avLst/>
          </a:prstGeom>
        </p:spPr>
      </p:pic>
      <p:pic>
        <p:nvPicPr>
          <p:cNvPr id="3" name="Picture 2" descr="ncetm_mm_sp1_se11_aw021.png"/>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652982" y="994526"/>
            <a:ext cx="4904741" cy="2161424"/>
          </a:xfrm>
          <a:prstGeom prst="rect">
            <a:avLst/>
          </a:prstGeom>
        </p:spPr>
      </p:pic>
      <p:grpSp>
        <p:nvGrpSpPr>
          <p:cNvPr id="48" name="Group 47"/>
          <p:cNvGrpSpPr/>
          <p:nvPr/>
        </p:nvGrpSpPr>
        <p:grpSpPr>
          <a:xfrm>
            <a:off x="3677908" y="1035050"/>
            <a:ext cx="2672093" cy="2044700"/>
            <a:chOff x="2153907" y="1035050"/>
            <a:chExt cx="2672093" cy="2044700"/>
          </a:xfrm>
        </p:grpSpPr>
        <p:sp>
          <p:nvSpPr>
            <p:cNvPr id="31" name="Rectangle 30"/>
            <p:cNvSpPr/>
            <p:nvPr/>
          </p:nvSpPr>
          <p:spPr bwMode="auto">
            <a:xfrm>
              <a:off x="2160257" y="1035050"/>
              <a:ext cx="377203" cy="3556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32" name="Rectangle 31"/>
            <p:cNvSpPr/>
            <p:nvPr/>
          </p:nvSpPr>
          <p:spPr bwMode="auto">
            <a:xfrm>
              <a:off x="2160257" y="1447800"/>
              <a:ext cx="377203" cy="3556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33" name="Rectangle 32"/>
            <p:cNvSpPr/>
            <p:nvPr/>
          </p:nvSpPr>
          <p:spPr bwMode="auto">
            <a:xfrm>
              <a:off x="2153907" y="1885950"/>
              <a:ext cx="377203" cy="3556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37" name="Rectangle 36"/>
            <p:cNvSpPr/>
            <p:nvPr/>
          </p:nvSpPr>
          <p:spPr bwMode="auto">
            <a:xfrm>
              <a:off x="3309607" y="1041400"/>
              <a:ext cx="354343" cy="3302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38" name="Rectangle 37"/>
            <p:cNvSpPr/>
            <p:nvPr/>
          </p:nvSpPr>
          <p:spPr bwMode="auto">
            <a:xfrm>
              <a:off x="3322307" y="1473200"/>
              <a:ext cx="354343" cy="3302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39" name="Rectangle 38"/>
            <p:cNvSpPr/>
            <p:nvPr/>
          </p:nvSpPr>
          <p:spPr bwMode="auto">
            <a:xfrm>
              <a:off x="3322307" y="1898650"/>
              <a:ext cx="354343" cy="3302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40" name="Rectangle 39"/>
            <p:cNvSpPr/>
            <p:nvPr/>
          </p:nvSpPr>
          <p:spPr bwMode="auto">
            <a:xfrm>
              <a:off x="3309607" y="2317750"/>
              <a:ext cx="354343" cy="3302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41" name="Rectangle 40"/>
            <p:cNvSpPr/>
            <p:nvPr/>
          </p:nvSpPr>
          <p:spPr bwMode="auto">
            <a:xfrm>
              <a:off x="3309607" y="2749550"/>
              <a:ext cx="354343" cy="3302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42" name="Rectangle 41"/>
            <p:cNvSpPr/>
            <p:nvPr/>
          </p:nvSpPr>
          <p:spPr bwMode="auto">
            <a:xfrm>
              <a:off x="4458957" y="1041400"/>
              <a:ext cx="354343" cy="3302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43" name="Rectangle 42"/>
            <p:cNvSpPr/>
            <p:nvPr/>
          </p:nvSpPr>
          <p:spPr bwMode="auto">
            <a:xfrm>
              <a:off x="4471657" y="1473200"/>
              <a:ext cx="354343" cy="3302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grpSp>
      <p:sp>
        <p:nvSpPr>
          <p:cNvPr id="2" name="Text Placeholder 1"/>
          <p:cNvSpPr>
            <a:spLocks noGrp="1"/>
          </p:cNvSpPr>
          <p:nvPr>
            <p:ph type="body" sz="quarter" idx="11"/>
          </p:nvPr>
        </p:nvSpPr>
        <p:spPr/>
        <p:txBody>
          <a:bodyPr/>
          <a:lstStyle/>
          <a:p>
            <a:r>
              <a:rPr lang="en-GB" dirty="0"/>
              <a:t>1.11 Addition: three numbers and bridging 10 – step 4:1</a:t>
            </a:r>
          </a:p>
        </p:txBody>
      </p:sp>
      <p:grpSp>
        <p:nvGrpSpPr>
          <p:cNvPr id="22" name="Group 21"/>
          <p:cNvGrpSpPr/>
          <p:nvPr/>
        </p:nvGrpSpPr>
        <p:grpSpPr>
          <a:xfrm>
            <a:off x="7720625" y="1034038"/>
            <a:ext cx="816779" cy="2048048"/>
            <a:chOff x="6196624" y="1034038"/>
            <a:chExt cx="816779" cy="2048048"/>
          </a:xfrm>
        </p:grpSpPr>
        <p:grpSp>
          <p:nvGrpSpPr>
            <p:cNvPr id="6" name="Group 5"/>
            <p:cNvGrpSpPr/>
            <p:nvPr/>
          </p:nvGrpSpPr>
          <p:grpSpPr>
            <a:xfrm>
              <a:off x="6211102" y="1034038"/>
              <a:ext cx="792649" cy="347549"/>
              <a:chOff x="7706347" y="3597861"/>
              <a:chExt cx="834403" cy="369619"/>
            </a:xfrm>
          </p:grpSpPr>
          <p:sp>
            <p:nvSpPr>
              <p:cNvPr id="19" name="Rectangle 18"/>
              <p:cNvSpPr/>
              <p:nvPr/>
            </p:nvSpPr>
            <p:spPr bwMode="auto">
              <a:xfrm>
                <a:off x="7706347" y="3606800"/>
                <a:ext cx="377203" cy="3556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0" name="Rectangle 19"/>
              <p:cNvSpPr/>
              <p:nvPr/>
            </p:nvSpPr>
            <p:spPr bwMode="auto">
              <a:xfrm>
                <a:off x="8163547" y="3597861"/>
                <a:ext cx="377203" cy="369619"/>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grpSp>
        <p:grpSp>
          <p:nvGrpSpPr>
            <p:cNvPr id="7" name="Group 6"/>
            <p:cNvGrpSpPr/>
            <p:nvPr/>
          </p:nvGrpSpPr>
          <p:grpSpPr>
            <a:xfrm>
              <a:off x="6220754" y="1446645"/>
              <a:ext cx="792649" cy="364849"/>
              <a:chOff x="7706347" y="3579463"/>
              <a:chExt cx="834403" cy="388017"/>
            </a:xfrm>
          </p:grpSpPr>
          <p:sp>
            <p:nvSpPr>
              <p:cNvPr id="17" name="Rectangle 16"/>
              <p:cNvSpPr/>
              <p:nvPr/>
            </p:nvSpPr>
            <p:spPr bwMode="auto">
              <a:xfrm>
                <a:off x="7706347" y="3582967"/>
                <a:ext cx="378446" cy="379434"/>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18" name="Rectangle 17"/>
              <p:cNvSpPr/>
              <p:nvPr/>
            </p:nvSpPr>
            <p:spPr bwMode="auto">
              <a:xfrm>
                <a:off x="8163547" y="3579463"/>
                <a:ext cx="377203" cy="388017"/>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grpSp>
        <p:grpSp>
          <p:nvGrpSpPr>
            <p:cNvPr id="8" name="Group 7"/>
            <p:cNvGrpSpPr/>
            <p:nvPr/>
          </p:nvGrpSpPr>
          <p:grpSpPr>
            <a:xfrm>
              <a:off x="6196624" y="1877223"/>
              <a:ext cx="810927" cy="359390"/>
              <a:chOff x="7706348" y="3585269"/>
              <a:chExt cx="853644" cy="382212"/>
            </a:xfrm>
          </p:grpSpPr>
          <p:sp>
            <p:nvSpPr>
              <p:cNvPr id="15" name="Rectangle 14"/>
              <p:cNvSpPr/>
              <p:nvPr/>
            </p:nvSpPr>
            <p:spPr bwMode="auto">
              <a:xfrm>
                <a:off x="7706348" y="3588303"/>
                <a:ext cx="400847" cy="374102"/>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6" name="Rectangle 15"/>
              <p:cNvSpPr/>
              <p:nvPr/>
            </p:nvSpPr>
            <p:spPr bwMode="auto">
              <a:xfrm>
                <a:off x="8163549" y="3585269"/>
                <a:ext cx="396443" cy="382212"/>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grpSp>
        <p:grpSp>
          <p:nvGrpSpPr>
            <p:cNvPr id="9" name="Group 8"/>
            <p:cNvGrpSpPr/>
            <p:nvPr/>
          </p:nvGrpSpPr>
          <p:grpSpPr>
            <a:xfrm>
              <a:off x="6201451" y="2290277"/>
              <a:ext cx="792649" cy="366688"/>
              <a:chOff x="7706347" y="3577508"/>
              <a:chExt cx="834403" cy="389973"/>
            </a:xfrm>
          </p:grpSpPr>
          <p:sp>
            <p:nvSpPr>
              <p:cNvPr id="13" name="Rectangle 12"/>
              <p:cNvSpPr/>
              <p:nvPr/>
            </p:nvSpPr>
            <p:spPr bwMode="auto">
              <a:xfrm>
                <a:off x="7706347" y="3577508"/>
                <a:ext cx="407761" cy="384895"/>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4" name="Rectangle 13"/>
              <p:cNvSpPr/>
              <p:nvPr/>
            </p:nvSpPr>
            <p:spPr bwMode="auto">
              <a:xfrm>
                <a:off x="8163547" y="3589623"/>
                <a:ext cx="377203" cy="377858"/>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grpSp>
        <p:grpSp>
          <p:nvGrpSpPr>
            <p:cNvPr id="10" name="Group 9"/>
            <p:cNvGrpSpPr/>
            <p:nvPr/>
          </p:nvGrpSpPr>
          <p:grpSpPr>
            <a:xfrm>
              <a:off x="6215928" y="2720409"/>
              <a:ext cx="792649" cy="361677"/>
              <a:chOff x="7706347" y="3582835"/>
              <a:chExt cx="834403" cy="384644"/>
            </a:xfrm>
          </p:grpSpPr>
          <p:sp>
            <p:nvSpPr>
              <p:cNvPr id="11" name="Rectangle 10"/>
              <p:cNvSpPr/>
              <p:nvPr/>
            </p:nvSpPr>
            <p:spPr bwMode="auto">
              <a:xfrm>
                <a:off x="7706347" y="3594955"/>
                <a:ext cx="377203" cy="367445"/>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2" name="Rectangle 11"/>
              <p:cNvSpPr/>
              <p:nvPr/>
            </p:nvSpPr>
            <p:spPr bwMode="auto">
              <a:xfrm>
                <a:off x="8152844" y="3582835"/>
                <a:ext cx="387906" cy="384644"/>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grpSp>
      </p:grpSp>
      <p:pic>
        <p:nvPicPr>
          <p:cNvPr id="49" name="Picture 48" descr="ncetm_mm_sp1_se11_aw021.p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048500" y="3194050"/>
            <a:ext cx="1502872" cy="350720"/>
          </a:xfrm>
          <a:prstGeom prst="rect">
            <a:avLst/>
          </a:prstGeom>
        </p:spPr>
      </p:pic>
      <p:pic>
        <p:nvPicPr>
          <p:cNvPr id="50" name="Picture 49" descr="ncetm_mm_sp1_se11_aw021.png"/>
          <p:cNvPicPr>
            <a:picLocks noChangeAspect="1"/>
          </p:cNvPicPr>
          <p:nvPr/>
        </p:nvPicPr>
        <p:blipFill rotWithShape="1">
          <a:blip r:embed="rId5" cstate="print">
            <a:extLst>
              <a:ext uri="{28A0092B-C50C-407E-A947-70E740481C1C}">
                <a14:useLocalDpi xmlns:a14="http://schemas.microsoft.com/office/drawing/2010/main" val="0"/>
              </a:ext>
            </a:extLst>
          </a:blip>
          <a:srcRect l="-6326"/>
          <a:stretch/>
        </p:blipFill>
        <p:spPr>
          <a:xfrm>
            <a:off x="3473450" y="3194050"/>
            <a:ext cx="3124200" cy="350720"/>
          </a:xfrm>
          <a:prstGeom prst="rect">
            <a:avLst/>
          </a:prstGeom>
        </p:spPr>
      </p:pic>
      <p:pic>
        <p:nvPicPr>
          <p:cNvPr id="51" name="Picture 50" descr="ncetm_mm_sp1_se11_aw021.png"/>
          <p:cNvPicPr>
            <a:picLocks noChangeAspect="1"/>
          </p:cNvPicPr>
          <p:nvPr/>
        </p:nvPicPr>
        <p:blipFill rotWithShape="1">
          <a:blip r:embed="rId6" cstate="print">
            <a:extLst>
              <a:ext uri="{28A0092B-C50C-407E-A947-70E740481C1C}">
                <a14:useLocalDpi xmlns:a14="http://schemas.microsoft.com/office/drawing/2010/main" val="0"/>
              </a:ext>
            </a:extLst>
          </a:blip>
          <a:srcRect l="-1355" r="-1"/>
          <a:stretch/>
        </p:blipFill>
        <p:spPr>
          <a:xfrm>
            <a:off x="3585633" y="3733800"/>
            <a:ext cx="4952428" cy="2317750"/>
          </a:xfrm>
          <a:prstGeom prst="rect">
            <a:avLst/>
          </a:prstGeom>
        </p:spPr>
      </p:pic>
      <p:grpSp>
        <p:nvGrpSpPr>
          <p:cNvPr id="90" name="Group 89"/>
          <p:cNvGrpSpPr/>
          <p:nvPr/>
        </p:nvGrpSpPr>
        <p:grpSpPr>
          <a:xfrm>
            <a:off x="7708092" y="3923234"/>
            <a:ext cx="797278" cy="2056653"/>
            <a:chOff x="6184092" y="3923233"/>
            <a:chExt cx="797278" cy="2056653"/>
          </a:xfrm>
        </p:grpSpPr>
        <p:sp>
          <p:nvSpPr>
            <p:cNvPr id="69" name="Rectangle 68"/>
            <p:cNvSpPr/>
            <p:nvPr/>
          </p:nvSpPr>
          <p:spPr bwMode="auto">
            <a:xfrm>
              <a:off x="6194664" y="3923233"/>
              <a:ext cx="358536" cy="337617"/>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baseline="-25000">
                <a:latin typeface="Arial" charset="0"/>
              </a:endParaRPr>
            </a:p>
          </p:txBody>
        </p:sp>
        <p:sp>
          <p:nvSpPr>
            <p:cNvPr id="70" name="Rectangle 69"/>
            <p:cNvSpPr/>
            <p:nvPr/>
          </p:nvSpPr>
          <p:spPr bwMode="auto">
            <a:xfrm>
              <a:off x="6614886" y="3929583"/>
              <a:ext cx="357414" cy="348503"/>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baseline="-25000">
                <a:latin typeface="Arial" charset="0"/>
              </a:endParaRPr>
            </a:p>
          </p:txBody>
        </p:sp>
        <p:sp>
          <p:nvSpPr>
            <p:cNvPr id="71" name="Rectangle 70"/>
            <p:cNvSpPr/>
            <p:nvPr/>
          </p:nvSpPr>
          <p:spPr bwMode="auto">
            <a:xfrm>
              <a:off x="6184092" y="4348684"/>
              <a:ext cx="369108" cy="355456"/>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baseline="-25000">
                <a:latin typeface="Arial" charset="0"/>
              </a:endParaRPr>
            </a:p>
          </p:txBody>
        </p:sp>
        <p:sp>
          <p:nvSpPr>
            <p:cNvPr id="72" name="Rectangle 71"/>
            <p:cNvSpPr/>
            <p:nvPr/>
          </p:nvSpPr>
          <p:spPr bwMode="auto">
            <a:xfrm>
              <a:off x="6614886" y="4357914"/>
              <a:ext cx="357414" cy="334736"/>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baseline="-25000">
                <a:latin typeface="Arial" charset="0"/>
              </a:endParaRPr>
            </a:p>
          </p:txBody>
        </p:sp>
        <p:sp>
          <p:nvSpPr>
            <p:cNvPr id="73" name="Rectangle 72"/>
            <p:cNvSpPr/>
            <p:nvPr/>
          </p:nvSpPr>
          <p:spPr bwMode="auto">
            <a:xfrm>
              <a:off x="6197600" y="4757057"/>
              <a:ext cx="355600" cy="361043"/>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baseline="-25000">
                <a:latin typeface="Arial" charset="0"/>
              </a:endParaRPr>
            </a:p>
          </p:txBody>
        </p:sp>
        <p:sp>
          <p:nvSpPr>
            <p:cNvPr id="74" name="Rectangle 73"/>
            <p:cNvSpPr/>
            <p:nvPr/>
          </p:nvSpPr>
          <p:spPr bwMode="auto">
            <a:xfrm>
              <a:off x="6611257" y="4771571"/>
              <a:ext cx="361043" cy="352879"/>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baseline="-25000">
                <a:latin typeface="Arial" charset="0"/>
              </a:endParaRPr>
            </a:p>
          </p:txBody>
        </p:sp>
        <p:sp>
          <p:nvSpPr>
            <p:cNvPr id="75" name="Rectangle 74"/>
            <p:cNvSpPr/>
            <p:nvPr/>
          </p:nvSpPr>
          <p:spPr bwMode="auto">
            <a:xfrm>
              <a:off x="6190343" y="5193233"/>
              <a:ext cx="362857" cy="358481"/>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baseline="-25000">
                <a:latin typeface="Arial" charset="0"/>
              </a:endParaRPr>
            </a:p>
          </p:txBody>
        </p:sp>
        <p:sp>
          <p:nvSpPr>
            <p:cNvPr id="76" name="Rectangle 75"/>
            <p:cNvSpPr/>
            <p:nvPr/>
          </p:nvSpPr>
          <p:spPr bwMode="auto">
            <a:xfrm>
              <a:off x="6618513" y="5181600"/>
              <a:ext cx="362857" cy="384629"/>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baseline="-25000">
                <a:latin typeface="Arial" charset="0"/>
              </a:endParaRPr>
            </a:p>
          </p:txBody>
        </p:sp>
        <p:sp>
          <p:nvSpPr>
            <p:cNvPr id="77" name="Rectangle 76"/>
            <p:cNvSpPr/>
            <p:nvPr/>
          </p:nvSpPr>
          <p:spPr bwMode="auto">
            <a:xfrm>
              <a:off x="6206868" y="5612333"/>
              <a:ext cx="357218" cy="367553"/>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baseline="-25000">
                <a:latin typeface="Arial" charset="0"/>
              </a:endParaRPr>
            </a:p>
          </p:txBody>
        </p:sp>
        <p:sp>
          <p:nvSpPr>
            <p:cNvPr id="78" name="Rectangle 77"/>
            <p:cNvSpPr/>
            <p:nvPr/>
          </p:nvSpPr>
          <p:spPr bwMode="auto">
            <a:xfrm>
              <a:off x="6604001" y="5595257"/>
              <a:ext cx="373742" cy="3810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baseline="-25000">
                <a:latin typeface="Arial" charset="0"/>
              </a:endParaRPr>
            </a:p>
          </p:txBody>
        </p:sp>
      </p:grpSp>
      <p:sp>
        <p:nvSpPr>
          <p:cNvPr id="80" name="Rectangle 79"/>
          <p:cNvSpPr/>
          <p:nvPr/>
        </p:nvSpPr>
        <p:spPr bwMode="auto">
          <a:xfrm>
            <a:off x="3698618" y="3929584"/>
            <a:ext cx="333632" cy="337617"/>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81" name="Rectangle 80"/>
          <p:cNvSpPr/>
          <p:nvPr/>
        </p:nvSpPr>
        <p:spPr bwMode="auto">
          <a:xfrm>
            <a:off x="3698618" y="4355034"/>
            <a:ext cx="333632" cy="337617"/>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82" name="Rectangle 81"/>
          <p:cNvSpPr/>
          <p:nvPr/>
        </p:nvSpPr>
        <p:spPr bwMode="auto">
          <a:xfrm>
            <a:off x="3698618" y="4786834"/>
            <a:ext cx="333632" cy="337617"/>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83" name="Rectangle 82"/>
          <p:cNvSpPr/>
          <p:nvPr/>
        </p:nvSpPr>
        <p:spPr bwMode="auto">
          <a:xfrm>
            <a:off x="4847968" y="3935934"/>
            <a:ext cx="333632" cy="337617"/>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84" name="Rectangle 83"/>
          <p:cNvSpPr/>
          <p:nvPr/>
        </p:nvSpPr>
        <p:spPr bwMode="auto">
          <a:xfrm>
            <a:off x="4847968" y="4361384"/>
            <a:ext cx="333632" cy="337617"/>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85" name="Rectangle 84"/>
          <p:cNvSpPr/>
          <p:nvPr/>
        </p:nvSpPr>
        <p:spPr bwMode="auto">
          <a:xfrm>
            <a:off x="5990968" y="3935934"/>
            <a:ext cx="333632" cy="337617"/>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86" name="Rectangle 85"/>
          <p:cNvSpPr/>
          <p:nvPr/>
        </p:nvSpPr>
        <p:spPr bwMode="auto">
          <a:xfrm>
            <a:off x="5990968" y="4361384"/>
            <a:ext cx="333632" cy="337617"/>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87" name="Rectangle 86"/>
          <p:cNvSpPr/>
          <p:nvPr/>
        </p:nvSpPr>
        <p:spPr bwMode="auto">
          <a:xfrm>
            <a:off x="5956420" y="4793184"/>
            <a:ext cx="368181" cy="339991"/>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88" name="Rectangle 87"/>
          <p:cNvSpPr/>
          <p:nvPr/>
        </p:nvSpPr>
        <p:spPr bwMode="auto">
          <a:xfrm>
            <a:off x="5964964" y="5205934"/>
            <a:ext cx="359636" cy="337617"/>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89" name="Rectangle 88"/>
          <p:cNvSpPr/>
          <p:nvPr/>
        </p:nvSpPr>
        <p:spPr bwMode="auto">
          <a:xfrm>
            <a:off x="5978268" y="5625034"/>
            <a:ext cx="333632" cy="337617"/>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101" name="Picture 100" descr="ncetm_mm_sp1_se11_aw021.png"/>
          <p:cNvPicPr>
            <a:picLocks noChangeAspect="1"/>
          </p:cNvPicPr>
          <p:nvPr/>
        </p:nvPicPr>
        <p:blipFill rotWithShape="1">
          <a:blip r:embed="rId7" cstate="print">
            <a:extLst>
              <a:ext uri="{28A0092B-C50C-407E-A947-70E740481C1C}">
                <a14:useLocalDpi xmlns:a14="http://schemas.microsoft.com/office/drawing/2010/main" val="0"/>
              </a:ext>
            </a:extLst>
          </a:blip>
          <a:srcRect l="-2159" b="-6984"/>
          <a:stretch/>
        </p:blipFill>
        <p:spPr>
          <a:xfrm>
            <a:off x="3579284" y="6083300"/>
            <a:ext cx="3132667" cy="292100"/>
          </a:xfrm>
          <a:prstGeom prst="rect">
            <a:avLst/>
          </a:prstGeom>
        </p:spPr>
      </p:pic>
      <p:sp>
        <p:nvSpPr>
          <p:cNvPr id="104" name="Arc 103"/>
          <p:cNvSpPr/>
          <p:nvPr/>
        </p:nvSpPr>
        <p:spPr bwMode="auto">
          <a:xfrm rot="7016629">
            <a:off x="3990270" y="6149828"/>
            <a:ext cx="132689" cy="173072"/>
          </a:xfrm>
          <a:prstGeom prst="arc">
            <a:avLst/>
          </a:prstGeom>
          <a:noFill/>
          <a:ln w="19050">
            <a:solidFill>
              <a:schemeClr val="bg1"/>
            </a:solidFill>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105" name="Arc 104"/>
          <p:cNvSpPr/>
          <p:nvPr/>
        </p:nvSpPr>
        <p:spPr bwMode="auto">
          <a:xfrm rot="6109438">
            <a:off x="6265693" y="6155135"/>
            <a:ext cx="132689" cy="173072"/>
          </a:xfrm>
          <a:prstGeom prst="arc">
            <a:avLst/>
          </a:prstGeom>
          <a:noFill/>
          <a:ln w="19050">
            <a:solidFill>
              <a:schemeClr val="bg1"/>
            </a:solidFill>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pic>
        <p:nvPicPr>
          <p:cNvPr id="25" name="Picture 24" descr="ncetm_mm_sp1_se11_aw003.png"/>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007137" y="1038780"/>
            <a:ext cx="341424" cy="364570"/>
          </a:xfrm>
          <a:prstGeom prst="rect">
            <a:avLst/>
          </a:prstGeom>
        </p:spPr>
      </p:pic>
      <p:pic>
        <p:nvPicPr>
          <p:cNvPr id="47" name="Picture 46" descr="ncetm_mm_sp1_se11_aw003.png"/>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007137" y="1457880"/>
            <a:ext cx="341424" cy="364570"/>
          </a:xfrm>
          <a:prstGeom prst="rect">
            <a:avLst/>
          </a:prstGeom>
        </p:spPr>
      </p:pic>
      <p:pic>
        <p:nvPicPr>
          <p:cNvPr id="21" name="Picture 20" descr="ncetm_mm_sp1_se11_aw003.png"/>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3697566" y="1041400"/>
            <a:ext cx="374650" cy="368508"/>
          </a:xfrm>
          <a:prstGeom prst="rect">
            <a:avLst/>
          </a:prstGeom>
        </p:spPr>
      </p:pic>
      <p:pic>
        <p:nvPicPr>
          <p:cNvPr id="23" name="Picture 22" descr="ncetm_mm_sp1_se11_aw003.png"/>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3695700" y="1454150"/>
            <a:ext cx="374650" cy="368508"/>
          </a:xfrm>
          <a:prstGeom prst="rect">
            <a:avLst/>
          </a:prstGeom>
        </p:spPr>
      </p:pic>
      <p:pic>
        <p:nvPicPr>
          <p:cNvPr id="24" name="Picture 23" descr="ncetm_mm_sp1_se11_aw003.png"/>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3683000" y="1879600"/>
            <a:ext cx="374650" cy="368508"/>
          </a:xfrm>
          <a:prstGeom prst="rect">
            <a:avLst/>
          </a:prstGeom>
        </p:spPr>
      </p:pic>
      <p:pic>
        <p:nvPicPr>
          <p:cNvPr id="96" name="Picture 95" descr="ncetm_mm_sp1_se11_aw003.png"/>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978816" y="3922953"/>
            <a:ext cx="347364" cy="353251"/>
          </a:xfrm>
          <a:prstGeom prst="rect">
            <a:avLst/>
          </a:prstGeom>
        </p:spPr>
      </p:pic>
      <p:pic>
        <p:nvPicPr>
          <p:cNvPr id="97" name="Picture 96" descr="ncetm_mm_sp1_se11_aw003.png"/>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980787" y="4349071"/>
            <a:ext cx="347364" cy="353251"/>
          </a:xfrm>
          <a:prstGeom prst="rect">
            <a:avLst/>
          </a:prstGeom>
        </p:spPr>
      </p:pic>
      <p:pic>
        <p:nvPicPr>
          <p:cNvPr id="98" name="Picture 97" descr="ncetm_mm_sp1_se11_aw003.png"/>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976836" y="4780663"/>
            <a:ext cx="347364" cy="353251"/>
          </a:xfrm>
          <a:prstGeom prst="rect">
            <a:avLst/>
          </a:prstGeom>
        </p:spPr>
      </p:pic>
      <p:pic>
        <p:nvPicPr>
          <p:cNvPr id="99" name="Picture 98" descr="ncetm_mm_sp1_se11_aw003.png"/>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979685" y="5196714"/>
            <a:ext cx="347364" cy="353251"/>
          </a:xfrm>
          <a:prstGeom prst="rect">
            <a:avLst/>
          </a:prstGeom>
        </p:spPr>
      </p:pic>
      <p:pic>
        <p:nvPicPr>
          <p:cNvPr id="100" name="Picture 99" descr="ncetm_mm_sp1_se11_aw003.png"/>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991081" y="5623714"/>
            <a:ext cx="347364" cy="353251"/>
          </a:xfrm>
          <a:prstGeom prst="rect">
            <a:avLst/>
          </a:prstGeom>
        </p:spPr>
      </p:pic>
      <p:pic>
        <p:nvPicPr>
          <p:cNvPr id="94" name="Picture 93" descr="ncetm_mm_sp1_se11_aw003.png"/>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845087" y="3928030"/>
            <a:ext cx="341424" cy="364570"/>
          </a:xfrm>
          <a:prstGeom prst="rect">
            <a:avLst/>
          </a:prstGeom>
        </p:spPr>
      </p:pic>
      <p:pic>
        <p:nvPicPr>
          <p:cNvPr id="95" name="Picture 94" descr="ncetm_mm_sp1_se11_aw003.png"/>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845087" y="4347130"/>
            <a:ext cx="341424" cy="364570"/>
          </a:xfrm>
          <a:prstGeom prst="rect">
            <a:avLst/>
          </a:prstGeom>
        </p:spPr>
      </p:pic>
      <p:pic>
        <p:nvPicPr>
          <p:cNvPr id="91" name="Picture 90" descr="ncetm_mm_sp1_se11_aw003.png"/>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3690002" y="3917950"/>
            <a:ext cx="374650" cy="368508"/>
          </a:xfrm>
          <a:prstGeom prst="rect">
            <a:avLst/>
          </a:prstGeom>
        </p:spPr>
      </p:pic>
      <p:pic>
        <p:nvPicPr>
          <p:cNvPr id="92" name="Picture 91" descr="ncetm_mm_sp1_se11_aw003.png"/>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3690002" y="4337050"/>
            <a:ext cx="374650" cy="368508"/>
          </a:xfrm>
          <a:prstGeom prst="rect">
            <a:avLst/>
          </a:prstGeom>
        </p:spPr>
      </p:pic>
      <p:pic>
        <p:nvPicPr>
          <p:cNvPr id="93" name="Picture 92" descr="ncetm_mm_sp1_se11_aw003.png"/>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3677302" y="4762500"/>
            <a:ext cx="374650" cy="368508"/>
          </a:xfrm>
          <a:prstGeom prst="rect">
            <a:avLst/>
          </a:prstGeom>
        </p:spPr>
      </p:pic>
      <p:sp>
        <p:nvSpPr>
          <p:cNvPr id="103" name="Rectangle 102"/>
          <p:cNvSpPr/>
          <p:nvPr/>
        </p:nvSpPr>
        <p:spPr bwMode="auto">
          <a:xfrm>
            <a:off x="2108201" y="3592564"/>
            <a:ext cx="6802967" cy="2761324"/>
          </a:xfrm>
          <a:prstGeom prst="rect">
            <a:avLst/>
          </a:prstGeom>
          <a:solidFill>
            <a:srgbClr val="FFFFFF"/>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dirty="0"/>
          </a:p>
        </p:txBody>
      </p:sp>
      <p:pic>
        <p:nvPicPr>
          <p:cNvPr id="26" name="Picture 25" descr="ncetm_mm_sp1_se11_aw003.png"/>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4844363" y="1033703"/>
            <a:ext cx="347364" cy="353251"/>
          </a:xfrm>
          <a:prstGeom prst="rect">
            <a:avLst/>
          </a:prstGeom>
        </p:spPr>
      </p:pic>
      <p:pic>
        <p:nvPicPr>
          <p:cNvPr id="27" name="Picture 26" descr="ncetm_mm_sp1_se11_aw003.png"/>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4843485" y="1459821"/>
            <a:ext cx="347364" cy="353251"/>
          </a:xfrm>
          <a:prstGeom prst="rect">
            <a:avLst/>
          </a:prstGeom>
        </p:spPr>
      </p:pic>
      <p:pic>
        <p:nvPicPr>
          <p:cNvPr id="28" name="Picture 27" descr="ncetm_mm_sp1_se11_aw003.png"/>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4848081" y="1891413"/>
            <a:ext cx="347364" cy="353251"/>
          </a:xfrm>
          <a:prstGeom prst="rect">
            <a:avLst/>
          </a:prstGeom>
        </p:spPr>
      </p:pic>
      <p:pic>
        <p:nvPicPr>
          <p:cNvPr id="29" name="Picture 28" descr="ncetm_mm_sp1_se11_aw003.png"/>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4848081" y="2307464"/>
            <a:ext cx="347364" cy="353251"/>
          </a:xfrm>
          <a:prstGeom prst="rect">
            <a:avLst/>
          </a:prstGeom>
        </p:spPr>
      </p:pic>
      <p:pic>
        <p:nvPicPr>
          <p:cNvPr id="30" name="Picture 29" descr="ncetm_mm_sp1_se11_aw003.png"/>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4848081" y="2734464"/>
            <a:ext cx="347364" cy="353251"/>
          </a:xfrm>
          <a:prstGeom prst="rect">
            <a:avLst/>
          </a:prstGeom>
        </p:spPr>
      </p:pic>
    </p:spTree>
    <p:extLst>
      <p:ext uri="{BB962C8B-B14F-4D97-AF65-F5344CB8AC3E}">
        <p14:creationId xmlns:p14="http://schemas.microsoft.com/office/powerpoint/2010/main" val="159525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091 -0.00486 L 0.33216 -0.00115 " pathEditMode="relative" rAng="0" ptsTypes="AA">
                                      <p:cBhvr>
                                        <p:cTn id="6" dur="2000" fill="hold"/>
                                        <p:tgtEl>
                                          <p:spTgt spid="21"/>
                                        </p:tgtEl>
                                        <p:attrNameLst>
                                          <p:attrName>ppt_x</p:attrName>
                                          <p:attrName>ppt_y</p:attrName>
                                        </p:attrNameLst>
                                      </p:cBhvr>
                                      <p:rCtr x="16563" y="185"/>
                                    </p:animMotion>
                                  </p:childTnLst>
                                </p:cTn>
                              </p:par>
                              <p:par>
                                <p:cTn id="7" presetID="0" presetClass="path" presetSubtype="0" accel="50000" decel="50000" fill="hold" nodeType="withEffect">
                                  <p:stCondLst>
                                    <p:cond delay="0"/>
                                  </p:stCondLst>
                                  <p:childTnLst>
                                    <p:animMotion origin="layout" path="M 4.16667E-7 -0.00324 L 0.33125 -0.00023 " pathEditMode="relative" rAng="0" ptsTypes="AA">
                                      <p:cBhvr>
                                        <p:cTn id="8" dur="2000" fill="hold"/>
                                        <p:tgtEl>
                                          <p:spTgt spid="23"/>
                                        </p:tgtEl>
                                        <p:attrNameLst>
                                          <p:attrName>ppt_x</p:attrName>
                                          <p:attrName>ppt_y</p:attrName>
                                        </p:attrNameLst>
                                      </p:cBhvr>
                                      <p:rCtr x="16563" y="139"/>
                                    </p:animMotion>
                                  </p:childTnLst>
                                </p:cTn>
                              </p:par>
                              <p:par>
                                <p:cTn id="9" presetID="0" presetClass="path" presetSubtype="0" accel="50000" decel="50000" fill="hold" nodeType="withEffect">
                                  <p:stCondLst>
                                    <p:cond delay="0"/>
                                  </p:stCondLst>
                                  <p:childTnLst>
                                    <p:animMotion origin="layout" path="M 2.29167E-6 -3.33333E-6 L 0.3332 0.00069 " pathEditMode="relative" rAng="0" ptsTypes="AA">
                                      <p:cBhvr>
                                        <p:cTn id="10" dur="2000" fill="hold"/>
                                        <p:tgtEl>
                                          <p:spTgt spid="24"/>
                                        </p:tgtEl>
                                        <p:attrNameLst>
                                          <p:attrName>ppt_x</p:attrName>
                                          <p:attrName>ppt_y</p:attrName>
                                        </p:attrNameLst>
                                      </p:cBhvr>
                                      <p:rCtr x="16667" y="-23"/>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1.45833E-6 -0.00347 L 0.27357 0.00162 " pathEditMode="relative" rAng="0" ptsTypes="AA">
                                      <p:cBhvr>
                                        <p:cTn id="14" dur="2000" fill="hold"/>
                                        <p:tgtEl>
                                          <p:spTgt spid="26"/>
                                        </p:tgtEl>
                                        <p:attrNameLst>
                                          <p:attrName>ppt_x</p:attrName>
                                          <p:attrName>ppt_y</p:attrName>
                                        </p:attrNameLst>
                                      </p:cBhvr>
                                      <p:rCtr x="13672" y="255"/>
                                    </p:animMotion>
                                  </p:childTnLst>
                                </p:cTn>
                              </p:par>
                              <p:par>
                                <p:cTn id="15" presetID="0" presetClass="path" presetSubtype="0" accel="50000" decel="50000" fill="hold" nodeType="withEffect">
                                  <p:stCondLst>
                                    <p:cond delay="0"/>
                                  </p:stCondLst>
                                  <p:childTnLst>
                                    <p:animMotion origin="layout" path="M 1.66667E-6 0.00069 L 0.27331 0.00254 " pathEditMode="relative" rAng="0" ptsTypes="AA">
                                      <p:cBhvr>
                                        <p:cTn id="16" dur="2000" fill="hold"/>
                                        <p:tgtEl>
                                          <p:spTgt spid="27"/>
                                        </p:tgtEl>
                                        <p:attrNameLst>
                                          <p:attrName>ppt_x</p:attrName>
                                          <p:attrName>ppt_y</p:attrName>
                                        </p:attrNameLst>
                                      </p:cBhvr>
                                      <p:rCtr x="13659" y="93"/>
                                    </p:animMotion>
                                  </p:childTnLst>
                                </p:cTn>
                              </p:par>
                              <p:par>
                                <p:cTn id="17" presetID="0" presetClass="path" presetSubtype="0" accel="50000" decel="50000" fill="hold" nodeType="withEffect">
                                  <p:stCondLst>
                                    <p:cond delay="0"/>
                                  </p:stCondLst>
                                  <p:childTnLst>
                                    <p:animMotion origin="layout" path="M 1.04167E-6 1.11111E-6 L 0.27292 0.00162 " pathEditMode="relative" rAng="0" ptsTypes="AA">
                                      <p:cBhvr>
                                        <p:cTn id="18" dur="2000" fill="hold"/>
                                        <p:tgtEl>
                                          <p:spTgt spid="28"/>
                                        </p:tgtEl>
                                        <p:attrNameLst>
                                          <p:attrName>ppt_x</p:attrName>
                                          <p:attrName>ppt_y</p:attrName>
                                        </p:attrNameLst>
                                      </p:cBhvr>
                                      <p:rCtr x="13646" y="69"/>
                                    </p:animMotion>
                                  </p:childTnLst>
                                </p:cTn>
                              </p:par>
                              <p:par>
                                <p:cTn id="19" presetID="0" presetClass="path" presetSubtype="0" accel="50000" decel="50000" fill="hold" nodeType="withEffect">
                                  <p:stCondLst>
                                    <p:cond delay="0"/>
                                  </p:stCondLst>
                                  <p:childTnLst>
                                    <p:animMotion origin="layout" path="M 0.00182 1.48148E-6 L 0.27174 0.00092 " pathEditMode="relative" rAng="0" ptsTypes="AA">
                                      <p:cBhvr>
                                        <p:cTn id="20" dur="2000" fill="hold"/>
                                        <p:tgtEl>
                                          <p:spTgt spid="29"/>
                                        </p:tgtEl>
                                        <p:attrNameLst>
                                          <p:attrName>ppt_x</p:attrName>
                                          <p:attrName>ppt_y</p:attrName>
                                        </p:attrNameLst>
                                      </p:cBhvr>
                                      <p:rCtr x="13490" y="46"/>
                                    </p:animMotion>
                                  </p:childTnLst>
                                </p:cTn>
                              </p:par>
                              <p:par>
                                <p:cTn id="21" presetID="0" presetClass="path" presetSubtype="0" accel="50000" decel="50000" fill="hold" nodeType="withEffect">
                                  <p:stCondLst>
                                    <p:cond delay="0"/>
                                  </p:stCondLst>
                                  <p:childTnLst>
                                    <p:animMotion origin="layout" path="M 1.04167E-6 4.44444E-6 L 0.27292 -0.00255 " pathEditMode="relative" rAng="0" ptsTypes="AA">
                                      <p:cBhvr>
                                        <p:cTn id="22" dur="2000" fill="hold"/>
                                        <p:tgtEl>
                                          <p:spTgt spid="30"/>
                                        </p:tgtEl>
                                        <p:attrNameLst>
                                          <p:attrName>ppt_x</p:attrName>
                                          <p:attrName>ppt_y</p:attrName>
                                        </p:attrNameLst>
                                      </p:cBhvr>
                                      <p:rCtr x="13646" y="-139"/>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6.25E-7 7.40741E-7 L 0.14206 0.18102 " pathEditMode="relative" rAng="0" ptsTypes="AA">
                                      <p:cBhvr>
                                        <p:cTn id="26" dur="2000" fill="hold"/>
                                        <p:tgtEl>
                                          <p:spTgt spid="25"/>
                                        </p:tgtEl>
                                        <p:attrNameLst>
                                          <p:attrName>ppt_x</p:attrName>
                                          <p:attrName>ppt_y</p:attrName>
                                        </p:attrNameLst>
                                      </p:cBhvr>
                                      <p:rCtr x="7096" y="9051"/>
                                    </p:animMotion>
                                  </p:childTnLst>
                                </p:cTn>
                              </p:par>
                              <p:par>
                                <p:cTn id="27" presetID="0" presetClass="path" presetSubtype="0" accel="50000" decel="50000" fill="hold" nodeType="withEffect">
                                  <p:stCondLst>
                                    <p:cond delay="0"/>
                                  </p:stCondLst>
                                  <p:childTnLst>
                                    <p:animMotion origin="layout" path="M -0.00273 -3.7037E-7 L 0.14323 0.18264 " pathEditMode="relative" rAng="0" ptsTypes="AA">
                                      <p:cBhvr>
                                        <p:cTn id="28" dur="2000" fill="hold"/>
                                        <p:tgtEl>
                                          <p:spTgt spid="47"/>
                                        </p:tgtEl>
                                        <p:attrNameLst>
                                          <p:attrName>ppt_x</p:attrName>
                                          <p:attrName>ppt_y</p:attrName>
                                        </p:attrNameLst>
                                      </p:cBhvr>
                                      <p:rCtr x="7292" y="9120"/>
                                    </p:animMotion>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fade">
                                      <p:cBhvr>
                                        <p:cTn id="33" dur="500"/>
                                        <p:tgtEl>
                                          <p:spTgt spid="4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0" nodeType="clickEffect">
                                  <p:stCondLst>
                                    <p:cond delay="0"/>
                                  </p:stCondLst>
                                  <p:childTnLst>
                                    <p:animEffect transition="out" filter="fade">
                                      <p:cBhvr>
                                        <p:cTn id="37" dur="500"/>
                                        <p:tgtEl>
                                          <p:spTgt spid="103"/>
                                        </p:tgtEl>
                                      </p:cBhvr>
                                    </p:animEffect>
                                    <p:set>
                                      <p:cBhvr>
                                        <p:cTn id="38" dur="1" fill="hold">
                                          <p:stCondLst>
                                            <p:cond delay="499"/>
                                          </p:stCondLst>
                                        </p:cTn>
                                        <p:tgtEl>
                                          <p:spTgt spid="103"/>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0" presetClass="path" presetSubtype="0" accel="50000" decel="50000" fill="hold" nodeType="clickEffect">
                                  <p:stCondLst>
                                    <p:cond delay="0"/>
                                  </p:stCondLst>
                                  <p:childTnLst>
                                    <p:animMotion origin="layout" path="M 1.25E-6 1.85185E-6 L 0.32891 0.00416 " pathEditMode="relative" rAng="0" ptsTypes="AA">
                                      <p:cBhvr>
                                        <p:cTn id="42" dur="2000" fill="hold"/>
                                        <p:tgtEl>
                                          <p:spTgt spid="91"/>
                                        </p:tgtEl>
                                        <p:attrNameLst>
                                          <p:attrName>ppt_x</p:attrName>
                                          <p:attrName>ppt_y</p:attrName>
                                        </p:attrNameLst>
                                      </p:cBhvr>
                                      <p:rCtr x="16445" y="208"/>
                                    </p:animMotion>
                                  </p:childTnLst>
                                </p:cTn>
                              </p:par>
                              <p:par>
                                <p:cTn id="43" presetID="0" presetClass="path" presetSubtype="0" accel="50000" decel="50000" fill="hold" nodeType="withEffect">
                                  <p:stCondLst>
                                    <p:cond delay="0"/>
                                  </p:stCondLst>
                                  <p:childTnLst>
                                    <p:animMotion origin="layout" path="M 1.25E-6 7.40741E-7 L 0.32969 0.00231 " pathEditMode="relative" rAng="0" ptsTypes="AA">
                                      <p:cBhvr>
                                        <p:cTn id="44" dur="2000" fill="hold"/>
                                        <p:tgtEl>
                                          <p:spTgt spid="92"/>
                                        </p:tgtEl>
                                        <p:attrNameLst>
                                          <p:attrName>ppt_x</p:attrName>
                                          <p:attrName>ppt_y</p:attrName>
                                        </p:attrNameLst>
                                      </p:cBhvr>
                                      <p:rCtr x="16484" y="116"/>
                                    </p:animMotion>
                                  </p:childTnLst>
                                </p:cTn>
                              </p:par>
                              <p:par>
                                <p:cTn id="45" presetID="0" presetClass="path" presetSubtype="0" accel="50000" decel="50000" fill="hold" nodeType="withEffect">
                                  <p:stCondLst>
                                    <p:cond delay="0"/>
                                  </p:stCondLst>
                                  <p:childTnLst>
                                    <p:animMotion origin="layout" path="M 2.91667E-6 3.7037E-6 L 0.33073 0.00139 " pathEditMode="relative" rAng="0" ptsTypes="AA">
                                      <p:cBhvr>
                                        <p:cTn id="46" dur="2000" fill="hold"/>
                                        <p:tgtEl>
                                          <p:spTgt spid="93"/>
                                        </p:tgtEl>
                                        <p:attrNameLst>
                                          <p:attrName>ppt_x</p:attrName>
                                          <p:attrName>ppt_y</p:attrName>
                                        </p:attrNameLst>
                                      </p:cBhvr>
                                      <p:rCtr x="16536" y="69"/>
                                    </p:animMotion>
                                  </p:childTnLst>
                                </p:cTn>
                              </p:par>
                            </p:childTnLst>
                          </p:cTn>
                        </p:par>
                      </p:childTnLst>
                    </p:cTn>
                  </p:par>
                  <p:par>
                    <p:cTn id="47" fill="hold">
                      <p:stCondLst>
                        <p:cond delay="indefinite"/>
                      </p:stCondLst>
                      <p:childTnLst>
                        <p:par>
                          <p:cTn id="48" fill="hold">
                            <p:stCondLst>
                              <p:cond delay="0"/>
                            </p:stCondLst>
                            <p:childTnLst>
                              <p:par>
                                <p:cTn id="49" presetID="0" presetClass="path" presetSubtype="0" accel="50000" decel="50000" fill="hold" nodeType="clickEffect">
                                  <p:stCondLst>
                                    <p:cond delay="0"/>
                                  </p:stCondLst>
                                  <p:childTnLst>
                                    <p:animMotion origin="layout" path="M 1.875E-6 4.44444E-6 L 0.23555 0.18588 " pathEditMode="relative" rAng="0" ptsTypes="AA">
                                      <p:cBhvr>
                                        <p:cTn id="50" dur="2000" fill="hold"/>
                                        <p:tgtEl>
                                          <p:spTgt spid="94"/>
                                        </p:tgtEl>
                                        <p:attrNameLst>
                                          <p:attrName>ppt_x</p:attrName>
                                          <p:attrName>ppt_y</p:attrName>
                                        </p:attrNameLst>
                                      </p:cBhvr>
                                      <p:rCtr x="11771" y="9282"/>
                                    </p:animMotion>
                                  </p:childTnLst>
                                </p:cTn>
                              </p:par>
                              <p:par>
                                <p:cTn id="51" presetID="0" presetClass="path" presetSubtype="0" accel="50000" decel="50000" fill="hold" nodeType="withEffect">
                                  <p:stCondLst>
                                    <p:cond delay="0"/>
                                  </p:stCondLst>
                                  <p:childTnLst>
                                    <p:animMotion origin="layout" path="M 1.875E-6 3.33333E-6 L 0.23555 0.1875 " pathEditMode="relative" rAng="0" ptsTypes="AA">
                                      <p:cBhvr>
                                        <p:cTn id="52" dur="2000" fill="hold"/>
                                        <p:tgtEl>
                                          <p:spTgt spid="95"/>
                                        </p:tgtEl>
                                        <p:attrNameLst>
                                          <p:attrName>ppt_x</p:attrName>
                                          <p:attrName>ppt_y</p:attrName>
                                        </p:attrNameLst>
                                      </p:cBhvr>
                                      <p:rCtr x="11771" y="9375"/>
                                    </p:animMotion>
                                  </p:childTnLst>
                                </p:cTn>
                              </p:par>
                            </p:childTnLst>
                          </p:cTn>
                        </p:par>
                      </p:childTnLst>
                    </p:cTn>
                  </p:par>
                  <p:par>
                    <p:cTn id="53" fill="hold">
                      <p:stCondLst>
                        <p:cond delay="indefinite"/>
                      </p:stCondLst>
                      <p:childTnLst>
                        <p:par>
                          <p:cTn id="54" fill="hold">
                            <p:stCondLst>
                              <p:cond delay="0"/>
                            </p:stCondLst>
                            <p:childTnLst>
                              <p:par>
                                <p:cTn id="55" presetID="0" presetClass="path" presetSubtype="0" accel="50000" decel="50000" fill="hold" nodeType="clickEffect">
                                  <p:stCondLst>
                                    <p:cond delay="0"/>
                                  </p:stCondLst>
                                  <p:childTnLst>
                                    <p:animMotion origin="layout" path="M -0.00052 4.81481E-6 L 0.17903 0.00162 " pathEditMode="relative" rAng="0" ptsTypes="AA">
                                      <p:cBhvr>
                                        <p:cTn id="56" dur="2000" fill="hold"/>
                                        <p:tgtEl>
                                          <p:spTgt spid="96"/>
                                        </p:tgtEl>
                                        <p:attrNameLst>
                                          <p:attrName>ppt_x</p:attrName>
                                          <p:attrName>ppt_y</p:attrName>
                                        </p:attrNameLst>
                                      </p:cBhvr>
                                      <p:rCtr x="8971" y="69"/>
                                    </p:animMotion>
                                  </p:childTnLst>
                                </p:cTn>
                              </p:par>
                              <p:par>
                                <p:cTn id="57" presetID="0" presetClass="path" presetSubtype="0" accel="50000" decel="50000" fill="hold" nodeType="withEffect">
                                  <p:stCondLst>
                                    <p:cond delay="0"/>
                                  </p:stCondLst>
                                  <p:childTnLst>
                                    <p:animMotion origin="layout" path="M 2.5E-6 -3.7037E-6 L 0.17969 -0.00301 " pathEditMode="relative" rAng="0" ptsTypes="AA">
                                      <p:cBhvr>
                                        <p:cTn id="58" dur="2000" fill="hold"/>
                                        <p:tgtEl>
                                          <p:spTgt spid="97"/>
                                        </p:tgtEl>
                                        <p:attrNameLst>
                                          <p:attrName>ppt_x</p:attrName>
                                          <p:attrName>ppt_y</p:attrName>
                                        </p:attrNameLst>
                                      </p:cBhvr>
                                      <p:rCtr x="8984" y="-162"/>
                                    </p:animMotion>
                                  </p:childTnLst>
                                </p:cTn>
                              </p:par>
                              <p:par>
                                <p:cTn id="59" presetID="0" presetClass="path" presetSubtype="0" accel="50000" decel="50000" fill="hold" nodeType="withEffect">
                                  <p:stCondLst>
                                    <p:cond delay="0"/>
                                  </p:stCondLst>
                                  <p:childTnLst>
                                    <p:animMotion origin="layout" path="M 2.91667E-6 4.81481E-6 L 0.1776 0.00092 " pathEditMode="relative" rAng="0" ptsTypes="AA">
                                      <p:cBhvr>
                                        <p:cTn id="60" dur="2000" fill="hold"/>
                                        <p:tgtEl>
                                          <p:spTgt spid="98"/>
                                        </p:tgtEl>
                                        <p:attrNameLst>
                                          <p:attrName>ppt_x</p:attrName>
                                          <p:attrName>ppt_y</p:attrName>
                                        </p:attrNameLst>
                                      </p:cBhvr>
                                      <p:rCtr x="8880" y="46"/>
                                    </p:animMotion>
                                  </p:childTnLst>
                                </p:cTn>
                              </p:par>
                              <p:par>
                                <p:cTn id="61" presetID="0" presetClass="path" presetSubtype="0" accel="50000" decel="50000" fill="hold" nodeType="withEffect">
                                  <p:stCondLst>
                                    <p:cond delay="0"/>
                                  </p:stCondLst>
                                  <p:childTnLst>
                                    <p:animMotion origin="layout" path="M 2.5E-6 -4.81481E-6 L 0.17812 0.0051 " pathEditMode="relative" rAng="0" ptsTypes="AA">
                                      <p:cBhvr>
                                        <p:cTn id="62" dur="2000" fill="hold"/>
                                        <p:tgtEl>
                                          <p:spTgt spid="99"/>
                                        </p:tgtEl>
                                        <p:attrNameLst>
                                          <p:attrName>ppt_x</p:attrName>
                                          <p:attrName>ppt_y</p:attrName>
                                        </p:attrNameLst>
                                      </p:cBhvr>
                                      <p:rCtr x="8906" y="255"/>
                                    </p:animMotion>
                                  </p:childTnLst>
                                </p:cTn>
                              </p:par>
                              <p:par>
                                <p:cTn id="63" presetID="0" presetClass="path" presetSubtype="0" accel="50000" decel="50000" fill="hold" nodeType="withEffect">
                                  <p:stCondLst>
                                    <p:cond delay="0"/>
                                  </p:stCondLst>
                                  <p:childTnLst>
                                    <p:animMotion origin="layout" path="M 1.04167E-6 -1.85185E-6 L 0.17799 0.00301 " pathEditMode="relative" rAng="0" ptsTypes="AA">
                                      <p:cBhvr>
                                        <p:cTn id="64" dur="2000" fill="hold"/>
                                        <p:tgtEl>
                                          <p:spTgt spid="100"/>
                                        </p:tgtEl>
                                        <p:attrNameLst>
                                          <p:attrName>ppt_x</p:attrName>
                                          <p:attrName>ppt_y</p:attrName>
                                        </p:attrNameLst>
                                      </p:cBhvr>
                                      <p:rCtr x="8893" y="139"/>
                                    </p:animMotion>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06"/>
                                        </p:tgtEl>
                                        <p:attrNameLst>
                                          <p:attrName>style.visibility</p:attrName>
                                        </p:attrNameLst>
                                      </p:cBhvr>
                                      <p:to>
                                        <p:strVal val="visible"/>
                                      </p:to>
                                    </p:set>
                                    <p:animEffect transition="in" filter="fade">
                                      <p:cBhvr>
                                        <p:cTn id="69"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1.11 Addition: three numbers and bridging 10 – step 4:2</a:t>
            </a:r>
          </a:p>
        </p:txBody>
      </p:sp>
      <p:pic>
        <p:nvPicPr>
          <p:cNvPr id="3" name="Picture 2" descr="ncetm_mm_sp11_se11_aw022.png"/>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129212" y="2265681"/>
            <a:ext cx="4042988" cy="2333549"/>
          </a:xfrm>
          <a:prstGeom prst="rect">
            <a:avLst/>
          </a:prstGeom>
        </p:spPr>
      </p:pic>
    </p:spTree>
    <p:extLst>
      <p:ext uri="{BB962C8B-B14F-4D97-AF65-F5344CB8AC3E}">
        <p14:creationId xmlns:p14="http://schemas.microsoft.com/office/powerpoint/2010/main" val="38952094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1.11 Addition: three numbers and bridging 10 – step 4:2</a:t>
            </a:r>
          </a:p>
        </p:txBody>
      </p:sp>
      <p:pic>
        <p:nvPicPr>
          <p:cNvPr id="3" name="Picture 2" descr="ncetm_mm_sp11_se11_aw022.png"/>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00547" y="2265681"/>
            <a:ext cx="3956506" cy="2333549"/>
          </a:xfrm>
          <a:prstGeom prst="rect">
            <a:avLst/>
          </a:prstGeom>
        </p:spPr>
      </p:pic>
      <p:pic>
        <p:nvPicPr>
          <p:cNvPr id="4" name="Picture 3" descr="ncetm_mm_sp11_se11_aw022.p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29212" y="2265681"/>
            <a:ext cx="4042988" cy="2333549"/>
          </a:xfrm>
          <a:prstGeom prst="rect">
            <a:avLst/>
          </a:prstGeom>
        </p:spPr>
      </p:pic>
    </p:spTree>
    <p:extLst>
      <p:ext uri="{BB962C8B-B14F-4D97-AF65-F5344CB8AC3E}">
        <p14:creationId xmlns:p14="http://schemas.microsoft.com/office/powerpoint/2010/main" val="3572880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1.11 Addition: three numbers and bridging 10 – step 4:3</a:t>
            </a:r>
          </a:p>
        </p:txBody>
      </p:sp>
      <p:sp>
        <p:nvSpPr>
          <p:cNvPr id="4" name="Rectangle 3"/>
          <p:cNvSpPr/>
          <p:nvPr/>
        </p:nvSpPr>
        <p:spPr>
          <a:xfrm>
            <a:off x="2514600" y="3296997"/>
            <a:ext cx="7467600" cy="707886"/>
          </a:xfrm>
          <a:prstGeom prst="rect">
            <a:avLst/>
          </a:prstGeom>
        </p:spPr>
        <p:txBody>
          <a:bodyPr wrap="square">
            <a:spAutoFit/>
          </a:bodyPr>
          <a:lstStyle/>
          <a:p>
            <a:pPr>
              <a:buNone/>
            </a:pPr>
            <a:r>
              <a:rPr lang="en-GB" sz="4000" dirty="0">
                <a:latin typeface="Myriad Pro Semibold" charset="0"/>
                <a:ea typeface="Myriad Pro Semibold" charset="0"/>
                <a:cs typeface="Myriad Pro Semibold" charset="0"/>
              </a:rPr>
              <a:t>2  +  4  +  3  =         +  3  =    </a:t>
            </a:r>
            <a:endParaRPr lang="en-GB" sz="4000" dirty="0"/>
          </a:p>
        </p:txBody>
      </p:sp>
      <p:sp>
        <p:nvSpPr>
          <p:cNvPr id="6" name="TextBox 5"/>
          <p:cNvSpPr txBox="1"/>
          <p:nvPr/>
        </p:nvSpPr>
        <p:spPr bwMode="auto">
          <a:xfrm>
            <a:off x="6088382" y="3263900"/>
            <a:ext cx="749299" cy="707886"/>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4000" dirty="0">
                <a:latin typeface="Myriad Pro Semibold" charset="0"/>
                <a:ea typeface="Myriad Pro Semibold" charset="0"/>
                <a:cs typeface="Myriad Pro Semibold" charset="0"/>
              </a:rPr>
              <a:t>6</a:t>
            </a:r>
          </a:p>
        </p:txBody>
      </p:sp>
      <p:sp>
        <p:nvSpPr>
          <p:cNvPr id="7" name="TextBox 6"/>
          <p:cNvSpPr txBox="1"/>
          <p:nvPr/>
        </p:nvSpPr>
        <p:spPr bwMode="auto">
          <a:xfrm>
            <a:off x="8691882" y="3263900"/>
            <a:ext cx="749299" cy="707886"/>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4000" dirty="0">
                <a:latin typeface="Myriad Pro Semibold" charset="0"/>
                <a:ea typeface="Myriad Pro Semibold" charset="0"/>
                <a:cs typeface="Myriad Pro Semibold" charset="0"/>
              </a:rPr>
              <a:t>9</a:t>
            </a:r>
          </a:p>
        </p:txBody>
      </p:sp>
      <p:sp>
        <p:nvSpPr>
          <p:cNvPr id="8" name="Rectangle 7"/>
          <p:cNvSpPr/>
          <p:nvPr/>
        </p:nvSpPr>
        <p:spPr bwMode="auto">
          <a:xfrm>
            <a:off x="6215380" y="3340100"/>
            <a:ext cx="533400" cy="609600"/>
          </a:xfrm>
          <a:prstGeom prst="rect">
            <a:avLst/>
          </a:prstGeom>
          <a:solidFill>
            <a:srgbClr val="FFFFFF"/>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9" name="Rectangle 8"/>
          <p:cNvSpPr/>
          <p:nvPr/>
        </p:nvSpPr>
        <p:spPr bwMode="auto">
          <a:xfrm>
            <a:off x="8818880" y="3314700"/>
            <a:ext cx="533400" cy="609600"/>
          </a:xfrm>
          <a:prstGeom prst="rect">
            <a:avLst/>
          </a:prstGeom>
          <a:solidFill>
            <a:srgbClr val="FFFFFF"/>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Tree>
    <p:extLst>
      <p:ext uri="{BB962C8B-B14F-4D97-AF65-F5344CB8AC3E}">
        <p14:creationId xmlns:p14="http://schemas.microsoft.com/office/powerpoint/2010/main" val="3778033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1.11 Addition: three numbers and bridging 10 – step 4:3</a:t>
            </a:r>
          </a:p>
        </p:txBody>
      </p:sp>
      <p:sp>
        <p:nvSpPr>
          <p:cNvPr id="4" name="Rectangle 3"/>
          <p:cNvSpPr/>
          <p:nvPr/>
        </p:nvSpPr>
        <p:spPr>
          <a:xfrm>
            <a:off x="2514600" y="3296997"/>
            <a:ext cx="7467600" cy="707886"/>
          </a:xfrm>
          <a:prstGeom prst="rect">
            <a:avLst/>
          </a:prstGeom>
        </p:spPr>
        <p:txBody>
          <a:bodyPr wrap="square">
            <a:spAutoFit/>
          </a:bodyPr>
          <a:lstStyle/>
          <a:p>
            <a:pPr>
              <a:buNone/>
            </a:pPr>
            <a:r>
              <a:rPr lang="en-GB" sz="4000" dirty="0">
                <a:latin typeface="Myriad Pro Semibold" charset="0"/>
                <a:ea typeface="Myriad Pro Semibold" charset="0"/>
                <a:cs typeface="Myriad Pro Semibold" charset="0"/>
              </a:rPr>
              <a:t>2  +  4  +  3  =         +  4  =    </a:t>
            </a:r>
            <a:endParaRPr lang="en-GB" sz="4000" dirty="0"/>
          </a:p>
        </p:txBody>
      </p:sp>
      <p:sp>
        <p:nvSpPr>
          <p:cNvPr id="5" name="TextBox 4"/>
          <p:cNvSpPr txBox="1"/>
          <p:nvPr/>
        </p:nvSpPr>
        <p:spPr bwMode="auto">
          <a:xfrm>
            <a:off x="6088382" y="3263900"/>
            <a:ext cx="749299" cy="707886"/>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4000" dirty="0">
                <a:latin typeface="Myriad Pro Semibold" charset="0"/>
                <a:ea typeface="Myriad Pro Semibold" charset="0"/>
                <a:cs typeface="Myriad Pro Semibold" charset="0"/>
              </a:rPr>
              <a:t>5</a:t>
            </a:r>
          </a:p>
        </p:txBody>
      </p:sp>
      <p:sp>
        <p:nvSpPr>
          <p:cNvPr id="6" name="TextBox 5"/>
          <p:cNvSpPr txBox="1"/>
          <p:nvPr/>
        </p:nvSpPr>
        <p:spPr bwMode="auto">
          <a:xfrm>
            <a:off x="8691882" y="3263900"/>
            <a:ext cx="749299" cy="707886"/>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4000" dirty="0">
                <a:latin typeface="Myriad Pro Semibold" charset="0"/>
                <a:ea typeface="Myriad Pro Semibold" charset="0"/>
                <a:cs typeface="Myriad Pro Semibold" charset="0"/>
              </a:rPr>
              <a:t>9</a:t>
            </a:r>
          </a:p>
        </p:txBody>
      </p:sp>
      <p:sp>
        <p:nvSpPr>
          <p:cNvPr id="7" name="Rectangle 6"/>
          <p:cNvSpPr/>
          <p:nvPr/>
        </p:nvSpPr>
        <p:spPr bwMode="auto">
          <a:xfrm>
            <a:off x="6215380" y="3327400"/>
            <a:ext cx="533400" cy="609600"/>
          </a:xfrm>
          <a:prstGeom prst="rect">
            <a:avLst/>
          </a:prstGeom>
          <a:solidFill>
            <a:srgbClr val="FFFFFF"/>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8" name="Rectangle 7"/>
          <p:cNvSpPr/>
          <p:nvPr/>
        </p:nvSpPr>
        <p:spPr bwMode="auto">
          <a:xfrm>
            <a:off x="8818880" y="3314700"/>
            <a:ext cx="533400" cy="609600"/>
          </a:xfrm>
          <a:prstGeom prst="rect">
            <a:avLst/>
          </a:prstGeom>
          <a:solidFill>
            <a:srgbClr val="FFFFFF"/>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Tree>
    <p:extLst>
      <p:ext uri="{BB962C8B-B14F-4D97-AF65-F5344CB8AC3E}">
        <p14:creationId xmlns:p14="http://schemas.microsoft.com/office/powerpoint/2010/main" val="255093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1.11 Addition: three numbers and bridging 10 – step 4:3</a:t>
            </a:r>
          </a:p>
        </p:txBody>
      </p:sp>
      <p:sp>
        <p:nvSpPr>
          <p:cNvPr id="4" name="Rectangle 3"/>
          <p:cNvSpPr/>
          <p:nvPr/>
        </p:nvSpPr>
        <p:spPr>
          <a:xfrm>
            <a:off x="2514600" y="3296997"/>
            <a:ext cx="7467600" cy="707886"/>
          </a:xfrm>
          <a:prstGeom prst="rect">
            <a:avLst/>
          </a:prstGeom>
        </p:spPr>
        <p:txBody>
          <a:bodyPr wrap="square">
            <a:spAutoFit/>
          </a:bodyPr>
          <a:lstStyle/>
          <a:p>
            <a:pPr>
              <a:buNone/>
            </a:pPr>
            <a:r>
              <a:rPr lang="en-GB" sz="4000" dirty="0">
                <a:latin typeface="Myriad Pro Semibold" charset="0"/>
                <a:ea typeface="Myriad Pro Semibold" charset="0"/>
                <a:cs typeface="Myriad Pro Semibold" charset="0"/>
              </a:rPr>
              <a:t>2  +  4  +  3  =         +  2  =    </a:t>
            </a:r>
            <a:endParaRPr lang="en-GB" sz="4000" dirty="0"/>
          </a:p>
        </p:txBody>
      </p:sp>
      <p:sp>
        <p:nvSpPr>
          <p:cNvPr id="5" name="TextBox 4"/>
          <p:cNvSpPr txBox="1"/>
          <p:nvPr/>
        </p:nvSpPr>
        <p:spPr bwMode="auto">
          <a:xfrm>
            <a:off x="6088382" y="3263900"/>
            <a:ext cx="749299" cy="707886"/>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4000" dirty="0">
                <a:latin typeface="Myriad Pro Semibold" charset="0"/>
                <a:ea typeface="Myriad Pro Semibold" charset="0"/>
                <a:cs typeface="Myriad Pro Semibold" charset="0"/>
              </a:rPr>
              <a:t>7</a:t>
            </a:r>
          </a:p>
        </p:txBody>
      </p:sp>
      <p:sp>
        <p:nvSpPr>
          <p:cNvPr id="6" name="TextBox 5"/>
          <p:cNvSpPr txBox="1"/>
          <p:nvPr/>
        </p:nvSpPr>
        <p:spPr bwMode="auto">
          <a:xfrm>
            <a:off x="8691882" y="3263900"/>
            <a:ext cx="749299" cy="707886"/>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4000" dirty="0">
                <a:latin typeface="Myriad Pro Semibold" charset="0"/>
                <a:ea typeface="Myriad Pro Semibold" charset="0"/>
                <a:cs typeface="Myriad Pro Semibold" charset="0"/>
              </a:rPr>
              <a:t>9</a:t>
            </a:r>
          </a:p>
        </p:txBody>
      </p:sp>
      <p:sp>
        <p:nvSpPr>
          <p:cNvPr id="7" name="Rectangle 6"/>
          <p:cNvSpPr/>
          <p:nvPr/>
        </p:nvSpPr>
        <p:spPr bwMode="auto">
          <a:xfrm>
            <a:off x="6177280" y="3302000"/>
            <a:ext cx="533400" cy="609600"/>
          </a:xfrm>
          <a:prstGeom prst="rect">
            <a:avLst/>
          </a:prstGeom>
          <a:solidFill>
            <a:srgbClr val="FFFFFF"/>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8" name="Rectangle 7"/>
          <p:cNvSpPr/>
          <p:nvPr/>
        </p:nvSpPr>
        <p:spPr bwMode="auto">
          <a:xfrm>
            <a:off x="8818880" y="3314700"/>
            <a:ext cx="533400" cy="609600"/>
          </a:xfrm>
          <a:prstGeom prst="rect">
            <a:avLst/>
          </a:prstGeom>
          <a:solidFill>
            <a:srgbClr val="FFFFFF"/>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Tree>
    <p:extLst>
      <p:ext uri="{BB962C8B-B14F-4D97-AF65-F5344CB8AC3E}">
        <p14:creationId xmlns:p14="http://schemas.microsoft.com/office/powerpoint/2010/main" val="1038462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3, Unit </a:t>
            </a:r>
            <a:r>
              <a:rPr lang="en-GB" sz="2400" b="1" dirty="0"/>
              <a:t>1</a:t>
            </a:r>
            <a:r>
              <a:rPr lang="en-GB" sz="2400" b="1" i="0" u="none" strike="noStrike" dirty="0">
                <a:effectLst/>
              </a:rPr>
              <a:t>, Learning Outcome 1</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605263591"/>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add 3 addends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819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1.11 Addition: three numbers and bridging 10 – step 4:3</a:t>
            </a:r>
          </a:p>
        </p:txBody>
      </p:sp>
      <p:sp>
        <p:nvSpPr>
          <p:cNvPr id="4" name="Rectangle 3"/>
          <p:cNvSpPr/>
          <p:nvPr/>
        </p:nvSpPr>
        <p:spPr>
          <a:xfrm>
            <a:off x="2514600" y="3296997"/>
            <a:ext cx="7467600" cy="707886"/>
          </a:xfrm>
          <a:prstGeom prst="rect">
            <a:avLst/>
          </a:prstGeom>
        </p:spPr>
        <p:txBody>
          <a:bodyPr wrap="square">
            <a:spAutoFit/>
          </a:bodyPr>
          <a:lstStyle/>
          <a:p>
            <a:pPr>
              <a:buNone/>
            </a:pPr>
            <a:r>
              <a:rPr lang="en-GB" sz="4000" dirty="0">
                <a:latin typeface="Myriad Pro Semibold" charset="0"/>
                <a:ea typeface="Myriad Pro Semibold" charset="0"/>
                <a:cs typeface="Myriad Pro Semibold" charset="0"/>
              </a:rPr>
              <a:t>2  +  1  +  4  =        +        =    </a:t>
            </a:r>
            <a:endParaRPr lang="en-GB" sz="4000" dirty="0"/>
          </a:p>
        </p:txBody>
      </p:sp>
      <p:sp>
        <p:nvSpPr>
          <p:cNvPr id="5" name="TextBox 4"/>
          <p:cNvSpPr txBox="1"/>
          <p:nvPr/>
        </p:nvSpPr>
        <p:spPr bwMode="auto">
          <a:xfrm>
            <a:off x="5956302" y="3263900"/>
            <a:ext cx="749299" cy="707886"/>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4000" dirty="0">
                <a:latin typeface="Myriad Pro Semibold" charset="0"/>
                <a:ea typeface="Myriad Pro Semibold" charset="0"/>
                <a:cs typeface="Myriad Pro Semibold" charset="0"/>
              </a:rPr>
              <a:t>3</a:t>
            </a:r>
          </a:p>
        </p:txBody>
      </p:sp>
      <p:sp>
        <p:nvSpPr>
          <p:cNvPr id="6" name="TextBox 5"/>
          <p:cNvSpPr txBox="1"/>
          <p:nvPr/>
        </p:nvSpPr>
        <p:spPr bwMode="auto">
          <a:xfrm>
            <a:off x="8826502" y="3263900"/>
            <a:ext cx="749299" cy="707886"/>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4000" dirty="0">
                <a:latin typeface="Myriad Pro Semibold" charset="0"/>
                <a:ea typeface="Myriad Pro Semibold" charset="0"/>
                <a:cs typeface="Myriad Pro Semibold" charset="0"/>
              </a:rPr>
              <a:t>7</a:t>
            </a:r>
          </a:p>
        </p:txBody>
      </p:sp>
      <p:sp>
        <p:nvSpPr>
          <p:cNvPr id="7" name="Rectangle 6"/>
          <p:cNvSpPr/>
          <p:nvPr/>
        </p:nvSpPr>
        <p:spPr bwMode="auto">
          <a:xfrm>
            <a:off x="6083300" y="3276600"/>
            <a:ext cx="533400" cy="609600"/>
          </a:xfrm>
          <a:prstGeom prst="rect">
            <a:avLst/>
          </a:prstGeom>
          <a:solidFill>
            <a:srgbClr val="FFFFFF"/>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8" name="Rectangle 7"/>
          <p:cNvSpPr/>
          <p:nvPr/>
        </p:nvSpPr>
        <p:spPr bwMode="auto">
          <a:xfrm>
            <a:off x="8940800" y="3314700"/>
            <a:ext cx="533400" cy="609600"/>
          </a:xfrm>
          <a:prstGeom prst="rect">
            <a:avLst/>
          </a:prstGeom>
          <a:solidFill>
            <a:srgbClr val="FFFFFF"/>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9" name="TextBox 8"/>
          <p:cNvSpPr txBox="1"/>
          <p:nvPr/>
        </p:nvSpPr>
        <p:spPr bwMode="auto">
          <a:xfrm>
            <a:off x="7366002" y="3263900"/>
            <a:ext cx="749299" cy="707886"/>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4000" dirty="0">
                <a:latin typeface="Myriad Pro Semibold" charset="0"/>
                <a:ea typeface="Myriad Pro Semibold" charset="0"/>
                <a:cs typeface="Myriad Pro Semibold" charset="0"/>
              </a:rPr>
              <a:t>4</a:t>
            </a:r>
          </a:p>
        </p:txBody>
      </p:sp>
      <p:sp>
        <p:nvSpPr>
          <p:cNvPr id="10" name="Rectangle 9"/>
          <p:cNvSpPr/>
          <p:nvPr/>
        </p:nvSpPr>
        <p:spPr bwMode="auto">
          <a:xfrm>
            <a:off x="7493000" y="3302000"/>
            <a:ext cx="533400" cy="609600"/>
          </a:xfrm>
          <a:prstGeom prst="rect">
            <a:avLst/>
          </a:prstGeom>
          <a:solidFill>
            <a:srgbClr val="FFFFFF"/>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Tree>
    <p:extLst>
      <p:ext uri="{BB962C8B-B14F-4D97-AF65-F5344CB8AC3E}">
        <p14:creationId xmlns:p14="http://schemas.microsoft.com/office/powerpoint/2010/main" val="4207852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1.11 Addition: three numbers and bridging 10 – step 4:3</a:t>
            </a:r>
          </a:p>
        </p:txBody>
      </p:sp>
      <p:sp>
        <p:nvSpPr>
          <p:cNvPr id="3" name="Rectangle 2"/>
          <p:cNvSpPr/>
          <p:nvPr/>
        </p:nvSpPr>
        <p:spPr>
          <a:xfrm>
            <a:off x="2514600" y="3296997"/>
            <a:ext cx="7467600" cy="707886"/>
          </a:xfrm>
          <a:prstGeom prst="rect">
            <a:avLst/>
          </a:prstGeom>
        </p:spPr>
        <p:txBody>
          <a:bodyPr wrap="square">
            <a:spAutoFit/>
          </a:bodyPr>
          <a:lstStyle/>
          <a:p>
            <a:pPr>
              <a:buNone/>
            </a:pPr>
            <a:r>
              <a:rPr lang="en-GB" sz="4000" dirty="0">
                <a:latin typeface="Myriad Pro Semibold" charset="0"/>
                <a:ea typeface="Myriad Pro Semibold" charset="0"/>
                <a:cs typeface="Myriad Pro Semibold" charset="0"/>
              </a:rPr>
              <a:t>2  +  1  +  4  =       +        =    </a:t>
            </a:r>
            <a:endParaRPr lang="en-GB" sz="4000" dirty="0"/>
          </a:p>
        </p:txBody>
      </p:sp>
      <p:sp>
        <p:nvSpPr>
          <p:cNvPr id="4" name="TextBox 3"/>
          <p:cNvSpPr txBox="1"/>
          <p:nvPr/>
        </p:nvSpPr>
        <p:spPr bwMode="auto">
          <a:xfrm>
            <a:off x="5956302" y="3263900"/>
            <a:ext cx="749299" cy="707886"/>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4000" dirty="0">
                <a:latin typeface="Myriad Pro Semibold" charset="0"/>
                <a:ea typeface="Myriad Pro Semibold" charset="0"/>
                <a:cs typeface="Myriad Pro Semibold" charset="0"/>
              </a:rPr>
              <a:t>2</a:t>
            </a:r>
          </a:p>
        </p:txBody>
      </p:sp>
      <p:sp>
        <p:nvSpPr>
          <p:cNvPr id="5" name="TextBox 4"/>
          <p:cNvSpPr txBox="1"/>
          <p:nvPr/>
        </p:nvSpPr>
        <p:spPr bwMode="auto">
          <a:xfrm>
            <a:off x="8826502" y="3263900"/>
            <a:ext cx="749299" cy="707886"/>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4000" dirty="0">
                <a:latin typeface="Myriad Pro Semibold" charset="0"/>
                <a:ea typeface="Myriad Pro Semibold" charset="0"/>
                <a:cs typeface="Myriad Pro Semibold" charset="0"/>
              </a:rPr>
              <a:t>7</a:t>
            </a:r>
          </a:p>
        </p:txBody>
      </p:sp>
      <p:sp>
        <p:nvSpPr>
          <p:cNvPr id="6" name="Rectangle 5"/>
          <p:cNvSpPr/>
          <p:nvPr/>
        </p:nvSpPr>
        <p:spPr bwMode="auto">
          <a:xfrm>
            <a:off x="6108700" y="3314700"/>
            <a:ext cx="533400" cy="609600"/>
          </a:xfrm>
          <a:prstGeom prst="rect">
            <a:avLst/>
          </a:prstGeom>
          <a:solidFill>
            <a:srgbClr val="FFFFFF"/>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7" name="Rectangle 6"/>
          <p:cNvSpPr/>
          <p:nvPr/>
        </p:nvSpPr>
        <p:spPr bwMode="auto">
          <a:xfrm>
            <a:off x="8966200" y="3314700"/>
            <a:ext cx="533400" cy="609600"/>
          </a:xfrm>
          <a:prstGeom prst="rect">
            <a:avLst/>
          </a:prstGeom>
          <a:solidFill>
            <a:srgbClr val="FFFFFF"/>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8" name="TextBox 7"/>
          <p:cNvSpPr txBox="1"/>
          <p:nvPr/>
        </p:nvSpPr>
        <p:spPr bwMode="auto">
          <a:xfrm>
            <a:off x="7366002" y="3263900"/>
            <a:ext cx="749299" cy="707886"/>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4000" dirty="0">
                <a:latin typeface="Myriad Pro Semibold" charset="0"/>
                <a:ea typeface="Myriad Pro Semibold" charset="0"/>
                <a:cs typeface="Myriad Pro Semibold" charset="0"/>
              </a:rPr>
              <a:t>5</a:t>
            </a:r>
          </a:p>
        </p:txBody>
      </p:sp>
      <p:sp>
        <p:nvSpPr>
          <p:cNvPr id="9" name="Rectangle 8"/>
          <p:cNvSpPr/>
          <p:nvPr/>
        </p:nvSpPr>
        <p:spPr bwMode="auto">
          <a:xfrm>
            <a:off x="7493000" y="3289300"/>
            <a:ext cx="533400" cy="609600"/>
          </a:xfrm>
          <a:prstGeom prst="rect">
            <a:avLst/>
          </a:prstGeom>
          <a:solidFill>
            <a:srgbClr val="FFFFFF"/>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Tree>
    <p:extLst>
      <p:ext uri="{BB962C8B-B14F-4D97-AF65-F5344CB8AC3E}">
        <p14:creationId xmlns:p14="http://schemas.microsoft.com/office/powerpoint/2010/main" val="371326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1.11 Addition: three numbers and bridging 10 – step 4:3</a:t>
            </a:r>
          </a:p>
        </p:txBody>
      </p:sp>
      <p:sp>
        <p:nvSpPr>
          <p:cNvPr id="3" name="Rectangle 2"/>
          <p:cNvSpPr/>
          <p:nvPr/>
        </p:nvSpPr>
        <p:spPr>
          <a:xfrm>
            <a:off x="2514600" y="3296997"/>
            <a:ext cx="7467600" cy="707886"/>
          </a:xfrm>
          <a:prstGeom prst="rect">
            <a:avLst/>
          </a:prstGeom>
        </p:spPr>
        <p:txBody>
          <a:bodyPr wrap="square">
            <a:spAutoFit/>
          </a:bodyPr>
          <a:lstStyle/>
          <a:p>
            <a:pPr>
              <a:buNone/>
            </a:pPr>
            <a:r>
              <a:rPr lang="en-GB" sz="4000" dirty="0">
                <a:latin typeface="Myriad Pro Semibold" charset="0"/>
                <a:ea typeface="Myriad Pro Semibold" charset="0"/>
                <a:cs typeface="Myriad Pro Semibold" charset="0"/>
              </a:rPr>
              <a:t>2  +  1  +  4  =       +        =    </a:t>
            </a:r>
            <a:endParaRPr lang="en-GB" sz="4000" dirty="0"/>
          </a:p>
        </p:txBody>
      </p:sp>
      <p:sp>
        <p:nvSpPr>
          <p:cNvPr id="4" name="TextBox 3"/>
          <p:cNvSpPr txBox="1"/>
          <p:nvPr/>
        </p:nvSpPr>
        <p:spPr bwMode="auto">
          <a:xfrm>
            <a:off x="5956302" y="3263900"/>
            <a:ext cx="749299" cy="707886"/>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4000" dirty="0">
                <a:latin typeface="Myriad Pro Semibold" charset="0"/>
                <a:ea typeface="Myriad Pro Semibold" charset="0"/>
                <a:cs typeface="Myriad Pro Semibold" charset="0"/>
              </a:rPr>
              <a:t>6</a:t>
            </a:r>
          </a:p>
        </p:txBody>
      </p:sp>
      <p:sp>
        <p:nvSpPr>
          <p:cNvPr id="5" name="TextBox 4"/>
          <p:cNvSpPr txBox="1"/>
          <p:nvPr/>
        </p:nvSpPr>
        <p:spPr bwMode="auto">
          <a:xfrm>
            <a:off x="8826502" y="3263900"/>
            <a:ext cx="749299" cy="707886"/>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4000" dirty="0">
                <a:latin typeface="Myriad Pro Semibold" charset="0"/>
                <a:ea typeface="Myriad Pro Semibold" charset="0"/>
                <a:cs typeface="Myriad Pro Semibold" charset="0"/>
              </a:rPr>
              <a:t>7</a:t>
            </a:r>
          </a:p>
        </p:txBody>
      </p:sp>
      <p:sp>
        <p:nvSpPr>
          <p:cNvPr id="6" name="Rectangle 5"/>
          <p:cNvSpPr/>
          <p:nvPr/>
        </p:nvSpPr>
        <p:spPr bwMode="auto">
          <a:xfrm>
            <a:off x="6070600" y="3276600"/>
            <a:ext cx="533400" cy="609600"/>
          </a:xfrm>
          <a:prstGeom prst="rect">
            <a:avLst/>
          </a:prstGeom>
          <a:solidFill>
            <a:srgbClr val="FFFFFF"/>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7" name="Rectangle 6"/>
          <p:cNvSpPr/>
          <p:nvPr/>
        </p:nvSpPr>
        <p:spPr bwMode="auto">
          <a:xfrm>
            <a:off x="8953500" y="3289300"/>
            <a:ext cx="533400" cy="609600"/>
          </a:xfrm>
          <a:prstGeom prst="rect">
            <a:avLst/>
          </a:prstGeom>
          <a:solidFill>
            <a:srgbClr val="FFFFFF"/>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8" name="TextBox 7"/>
          <p:cNvSpPr txBox="1"/>
          <p:nvPr/>
        </p:nvSpPr>
        <p:spPr bwMode="auto">
          <a:xfrm>
            <a:off x="7366002" y="3263900"/>
            <a:ext cx="749299" cy="707886"/>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4000" dirty="0">
                <a:latin typeface="Myriad Pro Semibold" charset="0"/>
                <a:ea typeface="Myriad Pro Semibold" charset="0"/>
                <a:cs typeface="Myriad Pro Semibold" charset="0"/>
              </a:rPr>
              <a:t>1</a:t>
            </a:r>
          </a:p>
        </p:txBody>
      </p:sp>
      <p:sp>
        <p:nvSpPr>
          <p:cNvPr id="9" name="Rectangle 8"/>
          <p:cNvSpPr/>
          <p:nvPr/>
        </p:nvSpPr>
        <p:spPr bwMode="auto">
          <a:xfrm>
            <a:off x="7454900" y="3302000"/>
            <a:ext cx="533400" cy="609600"/>
          </a:xfrm>
          <a:prstGeom prst="rect">
            <a:avLst/>
          </a:prstGeom>
          <a:solidFill>
            <a:srgbClr val="FFFFFF"/>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Tree>
    <p:extLst>
      <p:ext uri="{BB962C8B-B14F-4D97-AF65-F5344CB8AC3E}">
        <p14:creationId xmlns:p14="http://schemas.microsoft.com/office/powerpoint/2010/main" val="2697615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1.11 Addition: three numbers and bridging 10 – step 4:4</a:t>
            </a:r>
          </a:p>
        </p:txBody>
      </p:sp>
      <p:sp>
        <p:nvSpPr>
          <p:cNvPr id="3" name="Rectangle 2"/>
          <p:cNvSpPr/>
          <p:nvPr/>
        </p:nvSpPr>
        <p:spPr>
          <a:xfrm>
            <a:off x="1631879" y="971245"/>
            <a:ext cx="8928242" cy="830997"/>
          </a:xfrm>
          <a:prstGeom prst="rect">
            <a:avLst/>
          </a:prstGeom>
        </p:spPr>
        <p:txBody>
          <a:bodyPr wrap="square">
            <a:spAutoFit/>
          </a:bodyPr>
          <a:lstStyle/>
          <a:p>
            <a:pPr>
              <a:buNone/>
            </a:pPr>
            <a:r>
              <a:rPr lang="en-GB" sz="2400" dirty="0">
                <a:latin typeface="Myriad Pro Semibold"/>
              </a:rPr>
              <a:t>Fill in the missing squares, using the numbers 0, 1, 2, 4, 5 and 6, so that each row and column adds up to the same number.</a:t>
            </a:r>
          </a:p>
        </p:txBody>
      </p:sp>
      <p:graphicFrame>
        <p:nvGraphicFramePr>
          <p:cNvPr id="7" name="Table 6"/>
          <p:cNvGraphicFramePr>
            <a:graphicFrameLocks noGrp="1"/>
          </p:cNvGraphicFramePr>
          <p:nvPr/>
        </p:nvGraphicFramePr>
        <p:xfrm>
          <a:off x="3949702" y="2003463"/>
          <a:ext cx="4292601" cy="4109661"/>
        </p:xfrm>
        <a:graphic>
          <a:graphicData uri="http://schemas.openxmlformats.org/drawingml/2006/table">
            <a:tbl>
              <a:tblPr firstRow="1" bandRow="1">
                <a:tableStyleId>{5940675A-B579-460E-94D1-54222C63F5DA}</a:tableStyleId>
              </a:tblPr>
              <a:tblGrid>
                <a:gridCol w="1430867">
                  <a:extLst>
                    <a:ext uri="{9D8B030D-6E8A-4147-A177-3AD203B41FA5}">
                      <a16:colId xmlns:a16="http://schemas.microsoft.com/office/drawing/2014/main" val="20000"/>
                    </a:ext>
                  </a:extLst>
                </a:gridCol>
                <a:gridCol w="1430867">
                  <a:extLst>
                    <a:ext uri="{9D8B030D-6E8A-4147-A177-3AD203B41FA5}">
                      <a16:colId xmlns:a16="http://schemas.microsoft.com/office/drawing/2014/main" val="20001"/>
                    </a:ext>
                  </a:extLst>
                </a:gridCol>
                <a:gridCol w="1430867">
                  <a:extLst>
                    <a:ext uri="{9D8B030D-6E8A-4147-A177-3AD203B41FA5}">
                      <a16:colId xmlns:a16="http://schemas.microsoft.com/office/drawing/2014/main" val="20002"/>
                    </a:ext>
                  </a:extLst>
                </a:gridCol>
              </a:tblGrid>
              <a:tr h="1369887">
                <a:tc>
                  <a:txBody>
                    <a:bodyPr/>
                    <a:lstStyle/>
                    <a:p>
                      <a:endParaRPr lang="en-GB" sz="1500" dirty="0"/>
                    </a:p>
                    <a:p>
                      <a:endParaRPr lang="en-GB" sz="1500" dirty="0"/>
                    </a:p>
                    <a:p>
                      <a:endParaRPr lang="en-GB" sz="1500" dirty="0"/>
                    </a:p>
                    <a:p>
                      <a:endParaRPr lang="en-GB" sz="1500" dirty="0"/>
                    </a:p>
                    <a:p>
                      <a:endParaRPr lang="en-GB" sz="1500" dirty="0"/>
                    </a:p>
                  </a:txBody>
                  <a:tcPr marL="78443" marR="78443" marT="39222" marB="39222"/>
                </a:tc>
                <a:tc>
                  <a:txBody>
                    <a:bodyPr/>
                    <a:lstStyle/>
                    <a:p>
                      <a:endParaRPr lang="en-GB" sz="1500"/>
                    </a:p>
                  </a:txBody>
                  <a:tcPr marL="78443" marR="78443" marT="39222" marB="39222"/>
                </a:tc>
                <a:tc>
                  <a:txBody>
                    <a:bodyPr/>
                    <a:lstStyle/>
                    <a:p>
                      <a:endParaRPr lang="en-GB" sz="1500" dirty="0"/>
                    </a:p>
                  </a:txBody>
                  <a:tcPr marL="78443" marR="78443" marT="39222" marB="39222"/>
                </a:tc>
                <a:extLst>
                  <a:ext uri="{0D108BD9-81ED-4DB2-BD59-A6C34878D82A}">
                    <a16:rowId xmlns:a16="http://schemas.microsoft.com/office/drawing/2014/main" val="10000"/>
                  </a:ext>
                </a:extLst>
              </a:tr>
              <a:tr h="1369887">
                <a:tc>
                  <a:txBody>
                    <a:bodyPr/>
                    <a:lstStyle/>
                    <a:p>
                      <a:endParaRPr lang="en-GB" sz="1500" dirty="0"/>
                    </a:p>
                    <a:p>
                      <a:endParaRPr lang="en-GB" sz="1500" dirty="0"/>
                    </a:p>
                    <a:p>
                      <a:endParaRPr lang="en-GB" sz="1500" dirty="0"/>
                    </a:p>
                    <a:p>
                      <a:endParaRPr lang="en-GB" sz="1500" dirty="0"/>
                    </a:p>
                    <a:p>
                      <a:endParaRPr lang="en-GB" sz="1500" dirty="0"/>
                    </a:p>
                  </a:txBody>
                  <a:tcPr marL="78443" marR="78443" marT="39222" marB="39222"/>
                </a:tc>
                <a:tc>
                  <a:txBody>
                    <a:bodyPr/>
                    <a:lstStyle/>
                    <a:p>
                      <a:endParaRPr lang="en-GB" sz="1500"/>
                    </a:p>
                  </a:txBody>
                  <a:tcPr marL="78443" marR="78443" marT="39222" marB="39222"/>
                </a:tc>
                <a:tc>
                  <a:txBody>
                    <a:bodyPr/>
                    <a:lstStyle/>
                    <a:p>
                      <a:endParaRPr lang="en-GB" sz="1500"/>
                    </a:p>
                  </a:txBody>
                  <a:tcPr marL="78443" marR="78443" marT="39222" marB="39222"/>
                </a:tc>
                <a:extLst>
                  <a:ext uri="{0D108BD9-81ED-4DB2-BD59-A6C34878D82A}">
                    <a16:rowId xmlns:a16="http://schemas.microsoft.com/office/drawing/2014/main" val="10001"/>
                  </a:ext>
                </a:extLst>
              </a:tr>
              <a:tr h="1369887">
                <a:tc>
                  <a:txBody>
                    <a:bodyPr/>
                    <a:lstStyle/>
                    <a:p>
                      <a:endParaRPr lang="en-GB" sz="1500" dirty="0"/>
                    </a:p>
                    <a:p>
                      <a:endParaRPr lang="en-GB" sz="1500" dirty="0"/>
                    </a:p>
                    <a:p>
                      <a:endParaRPr lang="en-GB" sz="1500" dirty="0"/>
                    </a:p>
                    <a:p>
                      <a:endParaRPr lang="en-GB" sz="1500" dirty="0"/>
                    </a:p>
                    <a:p>
                      <a:endParaRPr lang="en-GB" sz="1500" dirty="0"/>
                    </a:p>
                  </a:txBody>
                  <a:tcPr marL="78443" marR="78443" marT="39222" marB="39222"/>
                </a:tc>
                <a:tc>
                  <a:txBody>
                    <a:bodyPr/>
                    <a:lstStyle/>
                    <a:p>
                      <a:endParaRPr lang="en-GB" sz="1500" dirty="0"/>
                    </a:p>
                  </a:txBody>
                  <a:tcPr marL="78443" marR="78443" marT="39222" marB="39222"/>
                </a:tc>
                <a:tc>
                  <a:txBody>
                    <a:bodyPr/>
                    <a:lstStyle/>
                    <a:p>
                      <a:endParaRPr lang="en-GB" sz="1500" dirty="0"/>
                    </a:p>
                  </a:txBody>
                  <a:tcPr marL="78443" marR="78443" marT="39222" marB="39222"/>
                </a:tc>
                <a:extLst>
                  <a:ext uri="{0D108BD9-81ED-4DB2-BD59-A6C34878D82A}">
                    <a16:rowId xmlns:a16="http://schemas.microsoft.com/office/drawing/2014/main" val="10002"/>
                  </a:ext>
                </a:extLst>
              </a:tr>
            </a:tbl>
          </a:graphicData>
        </a:graphic>
      </p:graphicFrame>
      <p:sp>
        <p:nvSpPr>
          <p:cNvPr id="8" name="TextBox 7"/>
          <p:cNvSpPr txBox="1"/>
          <p:nvPr/>
        </p:nvSpPr>
        <p:spPr bwMode="auto">
          <a:xfrm>
            <a:off x="4414178" y="3690812"/>
            <a:ext cx="3810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4000" dirty="0">
                <a:latin typeface="Myriad Pro"/>
                <a:ea typeface="Myriad Pro Semibold" charset="0"/>
                <a:cs typeface="Myriad Pro Semibold" charset="0"/>
              </a:rPr>
              <a:t>3</a:t>
            </a:r>
          </a:p>
        </p:txBody>
      </p:sp>
      <p:sp>
        <p:nvSpPr>
          <p:cNvPr id="9" name="TextBox 8"/>
          <p:cNvSpPr txBox="1"/>
          <p:nvPr/>
        </p:nvSpPr>
        <p:spPr bwMode="auto">
          <a:xfrm>
            <a:off x="5884952" y="3690812"/>
            <a:ext cx="3810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4000" dirty="0">
                <a:latin typeface="Myriad Pro"/>
                <a:ea typeface="Myriad Pro Semibold" charset="0"/>
                <a:cs typeface="Myriad Pro Semibold" charset="0"/>
              </a:rPr>
              <a:t>3</a:t>
            </a:r>
          </a:p>
        </p:txBody>
      </p:sp>
      <p:sp>
        <p:nvSpPr>
          <p:cNvPr id="10" name="TextBox 9"/>
          <p:cNvSpPr txBox="1"/>
          <p:nvPr/>
        </p:nvSpPr>
        <p:spPr bwMode="auto">
          <a:xfrm>
            <a:off x="7301220" y="3690812"/>
            <a:ext cx="3810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4000" dirty="0">
                <a:latin typeface="Myriad Pro"/>
                <a:ea typeface="Myriad Pro Semibold" charset="0"/>
                <a:cs typeface="Myriad Pro Semibold" charset="0"/>
              </a:rPr>
              <a:t>3</a:t>
            </a:r>
          </a:p>
        </p:txBody>
      </p:sp>
      <p:grpSp>
        <p:nvGrpSpPr>
          <p:cNvPr id="4" name="Group 3"/>
          <p:cNvGrpSpPr/>
          <p:nvPr/>
        </p:nvGrpSpPr>
        <p:grpSpPr>
          <a:xfrm>
            <a:off x="4414178" y="2330772"/>
            <a:ext cx="3268042" cy="3442382"/>
            <a:chOff x="2890178" y="2330772"/>
            <a:chExt cx="3268042" cy="3442382"/>
          </a:xfrm>
        </p:grpSpPr>
        <p:sp>
          <p:nvSpPr>
            <p:cNvPr id="11" name="TextBox 10"/>
            <p:cNvSpPr txBox="1"/>
            <p:nvPr/>
          </p:nvSpPr>
          <p:spPr bwMode="auto">
            <a:xfrm>
              <a:off x="2890178" y="5065268"/>
              <a:ext cx="3810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4000" dirty="0">
                  <a:latin typeface="Myriad Pro"/>
                  <a:ea typeface="Myriad Pro Semibold" charset="0"/>
                  <a:cs typeface="Myriad Pro Semibold" charset="0"/>
                </a:rPr>
                <a:t>2</a:t>
              </a:r>
            </a:p>
          </p:txBody>
        </p:sp>
        <p:sp>
          <p:nvSpPr>
            <p:cNvPr id="12" name="TextBox 11"/>
            <p:cNvSpPr txBox="1"/>
            <p:nvPr/>
          </p:nvSpPr>
          <p:spPr bwMode="auto">
            <a:xfrm>
              <a:off x="4360952" y="5065268"/>
              <a:ext cx="3810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4000" dirty="0">
                  <a:latin typeface="Myriad Pro"/>
                  <a:ea typeface="Myriad Pro Semibold" charset="0"/>
                  <a:cs typeface="Myriad Pro Semibold" charset="0"/>
                </a:rPr>
                <a:t>1</a:t>
              </a:r>
            </a:p>
          </p:txBody>
        </p:sp>
        <p:sp>
          <p:nvSpPr>
            <p:cNvPr id="13" name="TextBox 12"/>
            <p:cNvSpPr txBox="1"/>
            <p:nvPr/>
          </p:nvSpPr>
          <p:spPr bwMode="auto">
            <a:xfrm>
              <a:off x="5777220" y="5065268"/>
              <a:ext cx="3810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4000" dirty="0">
                  <a:latin typeface="Myriad Pro"/>
                  <a:ea typeface="Myriad Pro Semibold" charset="0"/>
                  <a:cs typeface="Myriad Pro Semibold" charset="0"/>
                </a:rPr>
                <a:t>6</a:t>
              </a:r>
            </a:p>
          </p:txBody>
        </p:sp>
        <p:sp>
          <p:nvSpPr>
            <p:cNvPr id="14" name="TextBox 13"/>
            <p:cNvSpPr txBox="1"/>
            <p:nvPr/>
          </p:nvSpPr>
          <p:spPr bwMode="auto">
            <a:xfrm>
              <a:off x="5777220" y="2330772"/>
              <a:ext cx="3810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4000" dirty="0">
                  <a:latin typeface="Myriad Pro"/>
                  <a:ea typeface="Myriad Pro Semibold" charset="0"/>
                  <a:cs typeface="Myriad Pro Semibold" charset="0"/>
                </a:rPr>
                <a:t>0</a:t>
              </a:r>
            </a:p>
          </p:txBody>
        </p:sp>
        <p:sp>
          <p:nvSpPr>
            <p:cNvPr id="15" name="TextBox 14"/>
            <p:cNvSpPr txBox="1"/>
            <p:nvPr/>
          </p:nvSpPr>
          <p:spPr bwMode="auto">
            <a:xfrm>
              <a:off x="4360952" y="2330772"/>
              <a:ext cx="3810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4000" dirty="0">
                  <a:latin typeface="Myriad Pro"/>
                  <a:ea typeface="Myriad Pro Semibold" charset="0"/>
                  <a:cs typeface="Myriad Pro Semibold" charset="0"/>
                </a:rPr>
                <a:t>5</a:t>
              </a:r>
            </a:p>
          </p:txBody>
        </p:sp>
        <p:sp>
          <p:nvSpPr>
            <p:cNvPr id="16" name="TextBox 15"/>
            <p:cNvSpPr txBox="1"/>
            <p:nvPr/>
          </p:nvSpPr>
          <p:spPr bwMode="auto">
            <a:xfrm>
              <a:off x="2890178" y="2330772"/>
              <a:ext cx="3810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4000" dirty="0">
                  <a:latin typeface="Myriad Pro"/>
                  <a:ea typeface="Myriad Pro Semibold" charset="0"/>
                  <a:cs typeface="Myriad Pro Semibold" charset="0"/>
                </a:rPr>
                <a:t>4</a:t>
              </a:r>
            </a:p>
          </p:txBody>
        </p:sp>
      </p:grpSp>
    </p:spTree>
    <p:extLst>
      <p:ext uri="{BB962C8B-B14F-4D97-AF65-F5344CB8AC3E}">
        <p14:creationId xmlns:p14="http://schemas.microsoft.com/office/powerpoint/2010/main" val="358648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3, Unit </a:t>
            </a:r>
            <a:r>
              <a:rPr lang="en-GB" sz="2400" b="1" dirty="0"/>
              <a:t>1</a:t>
            </a:r>
            <a:r>
              <a:rPr lang="en-GB" sz="2400" b="1" i="0" u="none" strike="noStrike" dirty="0">
                <a:effectLst/>
              </a:rPr>
              <a:t>, Learning Outcome 5</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846281611"/>
              </p:ext>
            </p:extLst>
          </p:nvPr>
        </p:nvGraphicFramePr>
        <p:xfrm>
          <a:off x="621792" y="1097546"/>
          <a:ext cx="11112378" cy="2180225"/>
        </p:xfrm>
        <a:graphic>
          <a:graphicData uri="http://schemas.openxmlformats.org/drawingml/2006/table">
            <a:tbl>
              <a:tblPr firstRow="1" bandRow="1">
                <a:tableStyleId>{5C22544A-7EE6-4342-B048-85BDC9FD1C3A}</a:tableStyleId>
              </a:tblPr>
              <a:tblGrid>
                <a:gridCol w="11112378">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5</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a:t>
                      </a:r>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add 3 addends efficiently by finding two addends that total 10</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1357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3, Unit 1, Learning Outcome 5</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graphical user interface&#10;&#10;Description automatically generated">
            <a:extLst>
              <a:ext uri="{FF2B5EF4-FFF2-40B4-BE49-F238E27FC236}">
                <a16:creationId xmlns:a16="http://schemas.microsoft.com/office/drawing/2014/main" id="{2322103D-8EDE-4C49-9B33-331DD99E7968}"/>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1800" b="0" i="0" u="sng" strike="noStrike" dirty="0">
                <a:solidFill>
                  <a:srgbClr val="1155CC"/>
                </a:solidFill>
                <a:effectLst/>
                <a:latin typeface="Roboto" panose="02000000000000000000" pitchFamily="2" charset="0"/>
                <a:hlinkClick r:id="rId4"/>
              </a:rPr>
              <a:t>1.11 Addition and subtraction: bridging 10</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110038530"/>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4:5-4:10</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12-14</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21505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bwMode="auto">
          <a:xfrm>
            <a:off x="4615054" y="3605081"/>
            <a:ext cx="885825" cy="46166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buClr>
                <a:srgbClr val="82CBDD"/>
              </a:buClr>
            </a:pPr>
            <a:r>
              <a:rPr lang="en-GB" sz="2400" dirty="0">
                <a:latin typeface="Myriad Pro Semibold"/>
                <a:ea typeface="Myriad Pro Semibold" charset="0"/>
                <a:cs typeface="Myriad Pro Semibold" charset="0"/>
              </a:rPr>
              <a:t>    5</a:t>
            </a:r>
          </a:p>
        </p:txBody>
      </p:sp>
      <p:sp>
        <p:nvSpPr>
          <p:cNvPr id="36" name="TextBox 35"/>
          <p:cNvSpPr txBox="1"/>
          <p:nvPr/>
        </p:nvSpPr>
        <p:spPr bwMode="auto">
          <a:xfrm>
            <a:off x="5324558" y="5924536"/>
            <a:ext cx="88582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buClr>
                <a:srgbClr val="82CBDD"/>
              </a:buClr>
            </a:pPr>
            <a:r>
              <a:rPr lang="en-GB" sz="2400" dirty="0">
                <a:latin typeface="Myriad Pro Semibold"/>
                <a:ea typeface="Myriad Pro Semibold" charset="0"/>
                <a:cs typeface="Myriad Pro Semibold" charset="0"/>
              </a:rPr>
              <a:t>+  7</a:t>
            </a:r>
          </a:p>
        </p:txBody>
      </p:sp>
      <p:sp>
        <p:nvSpPr>
          <p:cNvPr id="34" name="TextBox 33"/>
          <p:cNvSpPr txBox="1"/>
          <p:nvPr/>
        </p:nvSpPr>
        <p:spPr bwMode="auto">
          <a:xfrm>
            <a:off x="4576850" y="5919774"/>
            <a:ext cx="88582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buClr>
                <a:srgbClr val="82CBDD"/>
              </a:buClr>
            </a:pPr>
            <a:r>
              <a:rPr lang="en-GB" sz="2400" dirty="0">
                <a:latin typeface="Myriad Pro Semibold"/>
                <a:ea typeface="Myriad Pro Semibold" charset="0"/>
                <a:cs typeface="Myriad Pro Semibold" charset="0"/>
              </a:rPr>
              <a:t>+  5</a:t>
            </a:r>
          </a:p>
        </p:txBody>
      </p:sp>
      <p:sp>
        <p:nvSpPr>
          <p:cNvPr id="2" name="Text Placeholder 1"/>
          <p:cNvSpPr>
            <a:spLocks noGrp="1"/>
          </p:cNvSpPr>
          <p:nvPr>
            <p:ph type="body" sz="quarter" idx="11"/>
          </p:nvPr>
        </p:nvSpPr>
        <p:spPr/>
        <p:txBody>
          <a:bodyPr/>
          <a:lstStyle/>
          <a:p>
            <a:r>
              <a:rPr lang="en-GB" dirty="0"/>
              <a:t>1.11 Addition: three numbers and bridging 10 – step 4:5</a:t>
            </a:r>
          </a:p>
        </p:txBody>
      </p:sp>
      <p:pic>
        <p:nvPicPr>
          <p:cNvPr id="1026" name="Picture 2" descr="C:\Users\Liam\Documents\Design\NCETM\04 Images for B1 PPTs\Final PNG files\ncetm_mm_sp1_se11_aw024_no_bird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6767" y="855013"/>
            <a:ext cx="4118466" cy="3134569"/>
          </a:xfrm>
          <a:prstGeom prst="rect">
            <a:avLst/>
          </a:prstGeom>
          <a:noFill/>
        </p:spPr>
      </p:pic>
      <p:pic>
        <p:nvPicPr>
          <p:cNvPr id="1028" name="Picture 4" descr="C:\Users\Liam\Documents\Design\NCETM\04 Images for B1 PPTs\Final PNG files\ncetm_mm_sp1_se11_aw024_birds_onl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0053" y="2292825"/>
            <a:ext cx="1330162" cy="600501"/>
          </a:xfrm>
          <a:prstGeom prst="rect">
            <a:avLst/>
          </a:prstGeom>
          <a:noFill/>
        </p:spPr>
      </p:pic>
      <p:pic>
        <p:nvPicPr>
          <p:cNvPr id="10" name="Picture 4" descr="C:\Users\Liam\Documents\Design\NCETM\04 Images for B1 PPTs\Final PNG files\ncetm_mm_sp1_se11_aw024_birds_only.png"/>
          <p:cNvPicPr>
            <a:picLocks noChangeAspect="1" noChangeArrowheads="1"/>
          </p:cNvPicPr>
          <p:nvPr/>
        </p:nvPicPr>
        <p:blipFill>
          <a:blip r:embed="rId4" cstate="print">
            <a:extLst>
              <a:ext uri="{28A0092B-C50C-407E-A947-70E740481C1C}">
                <a14:useLocalDpi xmlns:a14="http://schemas.microsoft.com/office/drawing/2010/main" val="0"/>
              </a:ext>
            </a:extLst>
          </a:blip>
          <a:srcRect b="-4529"/>
          <a:stretch>
            <a:fillRect/>
          </a:stretch>
        </p:blipFill>
        <p:spPr bwMode="auto">
          <a:xfrm>
            <a:off x="5167952" y="3234520"/>
            <a:ext cx="2060812" cy="668741"/>
          </a:xfrm>
          <a:prstGeom prst="rect">
            <a:avLst/>
          </a:prstGeom>
          <a:noFill/>
        </p:spPr>
      </p:pic>
      <p:pic>
        <p:nvPicPr>
          <p:cNvPr id="11" name="Picture 5" descr="C:\Users\Liam\Documents\Design\NCETM\04 Images for B1 PPTs\Final PNG files\ncetm_mm_sp1_se11_aw025_no_red_arro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7577" y="4176290"/>
            <a:ext cx="750627" cy="1637657"/>
          </a:xfrm>
          <a:prstGeom prst="rect">
            <a:avLst/>
          </a:prstGeom>
          <a:noFill/>
        </p:spPr>
      </p:pic>
      <p:pic>
        <p:nvPicPr>
          <p:cNvPr id="12" name="Picture 4" descr="C:\Users\Liam\Documents\Design\NCETM\04 Images for B1 PPTs\Final PNG files\ncetm_mm_sp1_se11_aw024_birds_only.png"/>
          <p:cNvPicPr>
            <a:picLocks noChangeAspect="1" noChangeArrowheads="1"/>
          </p:cNvPicPr>
          <p:nvPr/>
        </p:nvPicPr>
        <p:blipFill>
          <a:blip r:embed="rId6" cstate="print">
            <a:extLst>
              <a:ext uri="{28A0092B-C50C-407E-A947-70E740481C1C}">
                <a14:useLocalDpi xmlns:a14="http://schemas.microsoft.com/office/drawing/2010/main" val="0"/>
              </a:ext>
            </a:extLst>
          </a:blip>
          <a:srcRect t="-3412" r="-8453"/>
          <a:stretch>
            <a:fillRect/>
          </a:stretch>
        </p:blipFill>
        <p:spPr bwMode="auto">
          <a:xfrm>
            <a:off x="6000467" y="859810"/>
            <a:ext cx="1842447" cy="1637731"/>
          </a:xfrm>
          <a:prstGeom prst="rect">
            <a:avLst/>
          </a:prstGeom>
          <a:noFill/>
        </p:spPr>
      </p:pic>
      <p:pic>
        <p:nvPicPr>
          <p:cNvPr id="13" name="Picture 5" descr="C:\Users\Liam\Documents\Design\NCETM\04 Images for B1 PPTs\Final PNG files\ncetm_mm_sp1_se11_aw025_no_red_arrow.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36442" y="4178562"/>
            <a:ext cx="668740" cy="1621989"/>
          </a:xfrm>
          <a:prstGeom prst="rect">
            <a:avLst/>
          </a:prstGeom>
          <a:noFill/>
        </p:spPr>
      </p:pic>
      <p:grpSp>
        <p:nvGrpSpPr>
          <p:cNvPr id="25" name="Group 24"/>
          <p:cNvGrpSpPr/>
          <p:nvPr/>
        </p:nvGrpSpPr>
        <p:grpSpPr>
          <a:xfrm>
            <a:off x="4077001" y="4174017"/>
            <a:ext cx="722462" cy="1598986"/>
            <a:chOff x="2553001" y="4174017"/>
            <a:chExt cx="722462" cy="1598986"/>
          </a:xfrm>
        </p:grpSpPr>
        <p:pic>
          <p:nvPicPr>
            <p:cNvPr id="1029" name="Picture 5" descr="C:\Users\Liam\Documents\Design\NCETM\04 Images for B1 PPTs\Final PNG files\ncetm_mm_sp1_se11_aw025_no_red_arrow.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53001" y="4174017"/>
              <a:ext cx="722462" cy="1598986"/>
            </a:xfrm>
            <a:prstGeom prst="rect">
              <a:avLst/>
            </a:prstGeom>
            <a:noFill/>
          </p:spPr>
        </p:pic>
        <p:sp>
          <p:nvSpPr>
            <p:cNvPr id="22" name="Rectangle 21"/>
            <p:cNvSpPr/>
            <p:nvPr/>
          </p:nvSpPr>
          <p:spPr bwMode="auto">
            <a:xfrm>
              <a:off x="2584174" y="4198289"/>
              <a:ext cx="254442" cy="270344"/>
            </a:xfrm>
            <a:prstGeom prst="rect">
              <a:avLst/>
            </a:pr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Myriad Pro Semibold"/>
              </a:endParaRPr>
            </a:p>
          </p:txBody>
        </p:sp>
        <p:sp>
          <p:nvSpPr>
            <p:cNvPr id="23" name="Rectangle 22"/>
            <p:cNvSpPr/>
            <p:nvPr/>
          </p:nvSpPr>
          <p:spPr bwMode="auto">
            <a:xfrm>
              <a:off x="2593456" y="4506511"/>
              <a:ext cx="254442" cy="270344"/>
            </a:xfrm>
            <a:prstGeom prst="rect">
              <a:avLst/>
            </a:pr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Myriad Pro Semibold"/>
              </a:endParaRPr>
            </a:p>
          </p:txBody>
        </p:sp>
        <p:sp>
          <p:nvSpPr>
            <p:cNvPr id="24" name="Rectangle 23"/>
            <p:cNvSpPr/>
            <p:nvPr/>
          </p:nvSpPr>
          <p:spPr bwMode="auto">
            <a:xfrm>
              <a:off x="2585505" y="4819776"/>
              <a:ext cx="254442" cy="270344"/>
            </a:xfrm>
            <a:prstGeom prst="rect">
              <a:avLst/>
            </a:pr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Myriad Pro Semibold"/>
              </a:endParaRPr>
            </a:p>
          </p:txBody>
        </p:sp>
      </p:grpSp>
      <p:pic>
        <p:nvPicPr>
          <p:cNvPr id="27" name="Picture 5" descr="C:\Users\Liam\Documents\Design\NCETM\04 Images for B1 PPTs\Final PNG files\ncetm_mm_sp1_se11_aw025_no_red_arrow.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14972" y="4212584"/>
            <a:ext cx="271999" cy="264231"/>
          </a:xfrm>
          <a:prstGeom prst="rect">
            <a:avLst/>
          </a:prstGeom>
          <a:noFill/>
        </p:spPr>
      </p:pic>
      <p:pic>
        <p:nvPicPr>
          <p:cNvPr id="32" name="Picture 5" descr="C:\Users\Liam\Documents\Design\NCETM\04 Images for B1 PPTs\Final PNG files\ncetm_mm_sp1_se11_aw025_no_red_arrow.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16001" y="4529716"/>
            <a:ext cx="271999" cy="253706"/>
          </a:xfrm>
          <a:prstGeom prst="rect">
            <a:avLst/>
          </a:prstGeom>
          <a:noFill/>
        </p:spPr>
      </p:pic>
      <p:pic>
        <p:nvPicPr>
          <p:cNvPr id="33" name="Picture 5" descr="C:\Users\Liam\Documents\Design\NCETM\04 Images for B1 PPTs\Final PNG files\ncetm_mm_sp1_se11_aw025_no_red_arrow.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114772" y="4841564"/>
            <a:ext cx="271999" cy="248421"/>
          </a:xfrm>
          <a:prstGeom prst="rect">
            <a:avLst/>
          </a:prstGeom>
          <a:noFill/>
        </p:spPr>
      </p:pic>
      <p:sp>
        <p:nvSpPr>
          <p:cNvPr id="35" name="TextBox 34"/>
          <p:cNvSpPr txBox="1"/>
          <p:nvPr/>
        </p:nvSpPr>
        <p:spPr bwMode="auto">
          <a:xfrm>
            <a:off x="4218951" y="5938094"/>
            <a:ext cx="35472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buClr>
                <a:srgbClr val="82CBDD"/>
              </a:buClr>
            </a:pPr>
            <a:r>
              <a:rPr lang="en-GB" sz="2400" dirty="0">
                <a:latin typeface="Myriad Pro Semibold"/>
                <a:ea typeface="Myriad Pro Semibold" charset="0"/>
                <a:cs typeface="Myriad Pro Semibold" charset="0"/>
              </a:rPr>
              <a:t>3</a:t>
            </a:r>
          </a:p>
        </p:txBody>
      </p:sp>
      <p:sp>
        <p:nvSpPr>
          <p:cNvPr id="38" name="TextBox 37"/>
          <p:cNvSpPr txBox="1"/>
          <p:nvPr/>
        </p:nvSpPr>
        <p:spPr bwMode="auto">
          <a:xfrm>
            <a:off x="5326453" y="3601217"/>
            <a:ext cx="1101336" cy="46166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buClr>
                <a:srgbClr val="82CBDD"/>
              </a:buClr>
            </a:pPr>
            <a:r>
              <a:rPr lang="en-GB" sz="2400" dirty="0">
                <a:latin typeface="Myriad Pro Semibold"/>
                <a:ea typeface="Myriad Pro Semibold" charset="0"/>
                <a:cs typeface="Myriad Pro Semibold" charset="0"/>
              </a:rPr>
              <a:t>+  10</a:t>
            </a:r>
          </a:p>
        </p:txBody>
      </p:sp>
      <p:sp>
        <p:nvSpPr>
          <p:cNvPr id="43" name="TextBox 42"/>
          <p:cNvSpPr txBox="1"/>
          <p:nvPr/>
        </p:nvSpPr>
        <p:spPr bwMode="auto">
          <a:xfrm>
            <a:off x="4583200" y="4557638"/>
            <a:ext cx="885825" cy="46166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buClr>
                <a:srgbClr val="82CBDD"/>
              </a:buClr>
            </a:pPr>
            <a:r>
              <a:rPr lang="en-GB" sz="2400" dirty="0">
                <a:latin typeface="Myriad Pro Semibold"/>
                <a:ea typeface="Myriad Pro Semibold" charset="0"/>
                <a:cs typeface="Myriad Pro Semibold" charset="0"/>
              </a:rPr>
              <a:t>+  5</a:t>
            </a:r>
          </a:p>
        </p:txBody>
      </p:sp>
      <p:sp>
        <p:nvSpPr>
          <p:cNvPr id="42" name="TextBox 41"/>
          <p:cNvSpPr txBox="1"/>
          <p:nvPr/>
        </p:nvSpPr>
        <p:spPr bwMode="auto">
          <a:xfrm>
            <a:off x="5330908" y="4549700"/>
            <a:ext cx="885825" cy="46166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buClr>
                <a:srgbClr val="82CBDD"/>
              </a:buClr>
            </a:pPr>
            <a:r>
              <a:rPr lang="en-GB" sz="2400" dirty="0">
                <a:latin typeface="Myriad Pro Semibold"/>
                <a:ea typeface="Myriad Pro Semibold" charset="0"/>
                <a:cs typeface="Myriad Pro Semibold" charset="0"/>
              </a:rPr>
              <a:t>+  7</a:t>
            </a:r>
          </a:p>
        </p:txBody>
      </p:sp>
      <p:sp>
        <p:nvSpPr>
          <p:cNvPr id="44" name="TextBox 43"/>
          <p:cNvSpPr txBox="1"/>
          <p:nvPr/>
        </p:nvSpPr>
        <p:spPr bwMode="auto">
          <a:xfrm>
            <a:off x="4225301" y="4569608"/>
            <a:ext cx="354727" cy="46166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buClr>
                <a:srgbClr val="82CBDD"/>
              </a:buClr>
            </a:pPr>
            <a:r>
              <a:rPr lang="en-GB" sz="2400" dirty="0">
                <a:latin typeface="Myriad Pro Semibold"/>
                <a:ea typeface="Myriad Pro Semibold" charset="0"/>
                <a:cs typeface="Myriad Pro Semibold" charset="0"/>
              </a:rPr>
              <a:t>3</a:t>
            </a:r>
          </a:p>
        </p:txBody>
      </p:sp>
      <p:sp>
        <p:nvSpPr>
          <p:cNvPr id="45" name="TextBox 44"/>
          <p:cNvSpPr txBox="1"/>
          <p:nvPr/>
        </p:nvSpPr>
        <p:spPr bwMode="auto">
          <a:xfrm>
            <a:off x="6042108" y="4556050"/>
            <a:ext cx="1685843" cy="46166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buClr>
                <a:srgbClr val="82CBDD"/>
              </a:buClr>
            </a:pPr>
            <a:r>
              <a:rPr lang="en-GB" sz="2400" dirty="0">
                <a:latin typeface="Myriad Pro Semibold"/>
                <a:ea typeface="Myriad Pro Semibold" charset="0"/>
                <a:cs typeface="Myriad Pro Semibold" charset="0"/>
              </a:rPr>
              <a:t>=  5  +  10</a:t>
            </a:r>
          </a:p>
        </p:txBody>
      </p:sp>
    </p:spTree>
    <p:extLst>
      <p:ext uri="{BB962C8B-B14F-4D97-AF65-F5344CB8AC3E}">
        <p14:creationId xmlns:p14="http://schemas.microsoft.com/office/powerpoint/2010/main" val="226802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10"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500"/>
                                        <p:tgtEl>
                                          <p:spTgt spid="3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par>
                                <p:cTn id="39" presetID="10"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1028"/>
                                        </p:tgtEl>
                                      </p:cBhvr>
                                    </p:animEffect>
                                    <p:set>
                                      <p:cBhvr>
                                        <p:cTn id="49" dur="1" fill="hold">
                                          <p:stCondLst>
                                            <p:cond delay="499"/>
                                          </p:stCondLst>
                                        </p:cTn>
                                        <p:tgtEl>
                                          <p:spTgt spid="1028"/>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10"/>
                                        </p:tgtEl>
                                      </p:cBhvr>
                                    </p:animEffect>
                                    <p:set>
                                      <p:cBhvr>
                                        <p:cTn id="52" dur="1" fill="hold">
                                          <p:stCondLst>
                                            <p:cond delay="499"/>
                                          </p:stCondLst>
                                        </p:cTn>
                                        <p:tgtEl>
                                          <p:spTgt spid="10"/>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12"/>
                                        </p:tgtEl>
                                      </p:cBhvr>
                                    </p:animEffect>
                                    <p:set>
                                      <p:cBhvr>
                                        <p:cTn id="55" dur="1" fill="hold">
                                          <p:stCondLst>
                                            <p:cond delay="499"/>
                                          </p:stCondLst>
                                        </p:cTn>
                                        <p:tgtEl>
                                          <p:spTgt spid="12"/>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1026"/>
                                        </p:tgtEl>
                                      </p:cBhvr>
                                    </p:animEffect>
                                    <p:set>
                                      <p:cBhvr>
                                        <p:cTn id="58" dur="1" fill="hold">
                                          <p:stCondLst>
                                            <p:cond delay="499"/>
                                          </p:stCondLst>
                                        </p:cTn>
                                        <p:tgtEl>
                                          <p:spTgt spid="1026"/>
                                        </p:tgtEl>
                                        <p:attrNameLst>
                                          <p:attrName>style.visibility</p:attrName>
                                        </p:attrNameLst>
                                      </p:cBhvr>
                                      <p:to>
                                        <p:strVal val="hidden"/>
                                      </p:to>
                                    </p:set>
                                  </p:childTnLst>
                                </p:cTn>
                              </p:par>
                            </p:childTnLst>
                          </p:cTn>
                        </p:par>
                        <p:par>
                          <p:cTn id="59" fill="hold">
                            <p:stCondLst>
                              <p:cond delay="500"/>
                            </p:stCondLst>
                            <p:childTnLst>
                              <p:par>
                                <p:cTn id="60" presetID="0" presetClass="path" presetSubtype="0" accel="50000" decel="50000" fill="hold" grpId="2" nodeType="afterEffect">
                                  <p:stCondLst>
                                    <p:cond delay="0"/>
                                  </p:stCondLst>
                                  <p:childTnLst>
                                    <p:animMotion origin="layout" path="M 0 0 L 0 -0.33495 " pathEditMode="relative" ptsTypes="AA">
                                      <p:cBhvr>
                                        <p:cTn id="61" dur="2000" fill="hold"/>
                                        <p:tgtEl>
                                          <p:spTgt spid="35"/>
                                        </p:tgtEl>
                                        <p:attrNameLst>
                                          <p:attrName>ppt_x</p:attrName>
                                          <p:attrName>ppt_y</p:attrName>
                                        </p:attrNameLst>
                                      </p:cBhvr>
                                    </p:animMotion>
                                  </p:childTnLst>
                                </p:cTn>
                              </p:par>
                              <p:par>
                                <p:cTn id="62" presetID="0" presetClass="path" presetSubtype="0" accel="50000" decel="50000" fill="hold" grpId="2" nodeType="withEffect">
                                  <p:stCondLst>
                                    <p:cond delay="0"/>
                                  </p:stCondLst>
                                  <p:childTnLst>
                                    <p:animMotion origin="layout" path="M 0 0 L 0 -0.33495 " pathEditMode="relative" ptsTypes="AA">
                                      <p:cBhvr>
                                        <p:cTn id="63" dur="2000" fill="hold"/>
                                        <p:tgtEl>
                                          <p:spTgt spid="34"/>
                                        </p:tgtEl>
                                        <p:attrNameLst>
                                          <p:attrName>ppt_x</p:attrName>
                                          <p:attrName>ppt_y</p:attrName>
                                        </p:attrNameLst>
                                      </p:cBhvr>
                                    </p:animMotion>
                                  </p:childTnLst>
                                </p:cTn>
                              </p:par>
                              <p:par>
                                <p:cTn id="64" presetID="0" presetClass="path" presetSubtype="0" accel="50000" decel="50000" fill="hold" grpId="2" nodeType="withEffect">
                                  <p:stCondLst>
                                    <p:cond delay="0"/>
                                  </p:stCondLst>
                                  <p:childTnLst>
                                    <p:animMotion origin="layout" path="M 0 0 L 0 -0.33495 " pathEditMode="relative" ptsTypes="AA">
                                      <p:cBhvr>
                                        <p:cTn id="65" dur="2000" fill="hold"/>
                                        <p:tgtEl>
                                          <p:spTgt spid="36"/>
                                        </p:tgtEl>
                                        <p:attrNameLst>
                                          <p:attrName>ppt_x</p:attrName>
                                          <p:attrName>ppt_y</p:attrName>
                                        </p:attrNameLst>
                                      </p:cBhvr>
                                    </p:animMotion>
                                  </p:childTnLst>
                                </p:cTn>
                              </p:par>
                              <p:par>
                                <p:cTn id="66" presetID="0" presetClass="path" presetSubtype="0" accel="50000" decel="50000" fill="hold" nodeType="withEffect">
                                  <p:stCondLst>
                                    <p:cond delay="0"/>
                                  </p:stCondLst>
                                  <p:childTnLst>
                                    <p:animMotion origin="layout" path="M 0 0 L 0 -0.33495 " pathEditMode="relative" ptsTypes="AA">
                                      <p:cBhvr>
                                        <p:cTn id="67" dur="2000" fill="hold"/>
                                        <p:tgtEl>
                                          <p:spTgt spid="25"/>
                                        </p:tgtEl>
                                        <p:attrNameLst>
                                          <p:attrName>ppt_x</p:attrName>
                                          <p:attrName>ppt_y</p:attrName>
                                        </p:attrNameLst>
                                      </p:cBhvr>
                                    </p:animMotion>
                                  </p:childTnLst>
                                </p:cTn>
                              </p:par>
                              <p:par>
                                <p:cTn id="68" presetID="0" presetClass="path" presetSubtype="0" accel="50000" decel="50000" fill="hold" nodeType="withEffect">
                                  <p:stCondLst>
                                    <p:cond delay="0"/>
                                  </p:stCondLst>
                                  <p:childTnLst>
                                    <p:animMotion origin="layout" path="M -2.77778E-7 -4.07407E-6 L -2.77778E-7 -0.33495 " pathEditMode="relative" rAng="0" ptsTypes="AA">
                                      <p:cBhvr>
                                        <p:cTn id="69" dur="2000" fill="hold"/>
                                        <p:tgtEl>
                                          <p:spTgt spid="33"/>
                                        </p:tgtEl>
                                        <p:attrNameLst>
                                          <p:attrName>ppt_x</p:attrName>
                                          <p:attrName>ppt_y</p:attrName>
                                        </p:attrNameLst>
                                      </p:cBhvr>
                                      <p:rCtr x="0" y="-16759"/>
                                    </p:animMotion>
                                  </p:childTnLst>
                                </p:cTn>
                              </p:par>
                              <p:par>
                                <p:cTn id="70" presetID="0" presetClass="path" presetSubtype="0" accel="50000" decel="50000" fill="hold" nodeType="withEffect">
                                  <p:stCondLst>
                                    <p:cond delay="0"/>
                                  </p:stCondLst>
                                  <p:childTnLst>
                                    <p:animMotion origin="layout" path="M -3.88889E-6 4.81481E-6 L -3.88889E-6 -0.33496 " pathEditMode="relative" rAng="0" ptsTypes="AA">
                                      <p:cBhvr>
                                        <p:cTn id="71" dur="2000" fill="hold"/>
                                        <p:tgtEl>
                                          <p:spTgt spid="32"/>
                                        </p:tgtEl>
                                        <p:attrNameLst>
                                          <p:attrName>ppt_x</p:attrName>
                                          <p:attrName>ppt_y</p:attrName>
                                        </p:attrNameLst>
                                      </p:cBhvr>
                                      <p:rCtr x="0" y="-16759"/>
                                    </p:animMotion>
                                  </p:childTnLst>
                                </p:cTn>
                              </p:par>
                              <p:par>
                                <p:cTn id="72" presetID="0" presetClass="path" presetSubtype="0" accel="50000" decel="50000" fill="hold" nodeType="withEffect">
                                  <p:stCondLst>
                                    <p:cond delay="0"/>
                                  </p:stCondLst>
                                  <p:childTnLst>
                                    <p:animMotion origin="layout" path="M -2.77778E-7 -4.81481E-6 L -2.77778E-7 -0.33495 " pathEditMode="relative" rAng="0" ptsTypes="AA">
                                      <p:cBhvr>
                                        <p:cTn id="73" dur="2000" fill="hold"/>
                                        <p:tgtEl>
                                          <p:spTgt spid="27"/>
                                        </p:tgtEl>
                                        <p:attrNameLst>
                                          <p:attrName>ppt_x</p:attrName>
                                          <p:attrName>ppt_y</p:attrName>
                                        </p:attrNameLst>
                                      </p:cBhvr>
                                      <p:rCtr x="0" y="-16759"/>
                                    </p:animMotion>
                                  </p:childTnLst>
                                </p:cTn>
                              </p:par>
                              <p:par>
                                <p:cTn id="74" presetID="0" presetClass="path" presetSubtype="0" accel="50000" decel="50000" fill="hold" nodeType="withEffect">
                                  <p:stCondLst>
                                    <p:cond delay="0"/>
                                  </p:stCondLst>
                                  <p:childTnLst>
                                    <p:animMotion origin="layout" path="M 0 0 L 0 -0.33495 " pathEditMode="relative" ptsTypes="AA">
                                      <p:cBhvr>
                                        <p:cTn id="75" dur="2000" fill="hold"/>
                                        <p:tgtEl>
                                          <p:spTgt spid="11"/>
                                        </p:tgtEl>
                                        <p:attrNameLst>
                                          <p:attrName>ppt_x</p:attrName>
                                          <p:attrName>ppt_y</p:attrName>
                                        </p:attrNameLst>
                                      </p:cBhvr>
                                    </p:animMotion>
                                  </p:childTnLst>
                                </p:cTn>
                              </p:par>
                              <p:par>
                                <p:cTn id="76" presetID="0" presetClass="path" presetSubtype="0" accel="50000" decel="50000" fill="hold" nodeType="withEffect">
                                  <p:stCondLst>
                                    <p:cond delay="0"/>
                                  </p:stCondLst>
                                  <p:childTnLst>
                                    <p:animMotion origin="layout" path="M 0 0 L 0 -0.33495 " pathEditMode="relative" ptsTypes="AA">
                                      <p:cBhvr>
                                        <p:cTn id="77" dur="2000" fill="hold"/>
                                        <p:tgtEl>
                                          <p:spTgt spid="13"/>
                                        </p:tgtEl>
                                        <p:attrNameLst>
                                          <p:attrName>ppt_x</p:attrName>
                                          <p:attrName>ppt_y</p:attrName>
                                        </p:attrNameLst>
                                      </p:cBhvr>
                                    </p:animMotion>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grpId="1" nodeType="clickEffect">
                                  <p:stCondLst>
                                    <p:cond delay="0"/>
                                  </p:stCondLst>
                                  <p:childTnLst>
                                    <p:animEffect transition="out" filter="fade">
                                      <p:cBhvr>
                                        <p:cTn id="81" dur="500"/>
                                        <p:tgtEl>
                                          <p:spTgt spid="35"/>
                                        </p:tgtEl>
                                      </p:cBhvr>
                                    </p:animEffect>
                                    <p:set>
                                      <p:cBhvr>
                                        <p:cTn id="82" dur="1" fill="hold">
                                          <p:stCondLst>
                                            <p:cond delay="499"/>
                                          </p:stCondLst>
                                        </p:cTn>
                                        <p:tgtEl>
                                          <p:spTgt spid="35"/>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34"/>
                                        </p:tgtEl>
                                      </p:cBhvr>
                                    </p:animEffect>
                                    <p:set>
                                      <p:cBhvr>
                                        <p:cTn id="85" dur="1" fill="hold">
                                          <p:stCondLst>
                                            <p:cond delay="499"/>
                                          </p:stCondLst>
                                        </p:cTn>
                                        <p:tgtEl>
                                          <p:spTgt spid="34"/>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36"/>
                                        </p:tgtEl>
                                      </p:cBhvr>
                                    </p:animEffect>
                                    <p:set>
                                      <p:cBhvr>
                                        <p:cTn id="88" dur="1" fill="hold">
                                          <p:stCondLst>
                                            <p:cond delay="499"/>
                                          </p:stCondLst>
                                        </p:cTn>
                                        <p:tgtEl>
                                          <p:spTgt spid="36"/>
                                        </p:tgtEl>
                                        <p:attrNameLst>
                                          <p:attrName>style.visibility</p:attrName>
                                        </p:attrNameLst>
                                      </p:cBhvr>
                                      <p:to>
                                        <p:strVal val="hidden"/>
                                      </p:to>
                                    </p:set>
                                  </p:childTnLst>
                                </p:cTn>
                              </p:par>
                            </p:childTnLst>
                          </p:cTn>
                        </p:par>
                        <p:par>
                          <p:cTn id="89" fill="hold">
                            <p:stCondLst>
                              <p:cond delay="500"/>
                            </p:stCondLst>
                            <p:childTnLst>
                              <p:par>
                                <p:cTn id="90" presetID="0" presetClass="path" presetSubtype="0" accel="50000" decel="50000" fill="hold" nodeType="afterEffect">
                                  <p:stCondLst>
                                    <p:cond delay="0"/>
                                  </p:stCondLst>
                                  <p:childTnLst>
                                    <p:animMotion origin="layout" path="M 2.29167E-6 -0.33495 L 0.147 -0.24328 " pathEditMode="relative" rAng="0" ptsTypes="AA">
                                      <p:cBhvr>
                                        <p:cTn id="91" dur="2000" fill="hold"/>
                                        <p:tgtEl>
                                          <p:spTgt spid="33"/>
                                        </p:tgtEl>
                                        <p:attrNameLst>
                                          <p:attrName>ppt_x</p:attrName>
                                          <p:attrName>ppt_y</p:attrName>
                                        </p:attrNameLst>
                                      </p:cBhvr>
                                      <p:rCtr x="7344" y="4583"/>
                                    </p:animMotion>
                                  </p:childTnLst>
                                </p:cTn>
                              </p:par>
                              <p:par>
                                <p:cTn id="92" presetID="0" presetClass="path" presetSubtype="0" accel="50000" decel="50000" fill="hold" nodeType="withEffect">
                                  <p:stCondLst>
                                    <p:cond delay="0"/>
                                  </p:stCondLst>
                                  <p:childTnLst>
                                    <p:animMotion origin="layout" path="M 2.08333E-6 -0.33496 L 0.14687 -0.24445 " pathEditMode="relative" rAng="0" ptsTypes="AA">
                                      <p:cBhvr>
                                        <p:cTn id="93" dur="2000" fill="hold"/>
                                        <p:tgtEl>
                                          <p:spTgt spid="32"/>
                                        </p:tgtEl>
                                        <p:attrNameLst>
                                          <p:attrName>ppt_x</p:attrName>
                                          <p:attrName>ppt_y</p:attrName>
                                        </p:attrNameLst>
                                      </p:cBhvr>
                                      <p:rCtr x="7344" y="4514"/>
                                    </p:animMotion>
                                  </p:childTnLst>
                                </p:cTn>
                              </p:par>
                              <p:par>
                                <p:cTn id="94" presetID="0" presetClass="path" presetSubtype="0" accel="50000" decel="50000" fill="hold" nodeType="withEffect">
                                  <p:stCondLst>
                                    <p:cond delay="0"/>
                                  </p:stCondLst>
                                  <p:childTnLst>
                                    <p:animMotion origin="layout" path="M 2.29167E-6 -0.33495 L 0.147 -0.24259 " pathEditMode="relative" rAng="0" ptsTypes="AA">
                                      <p:cBhvr>
                                        <p:cTn id="95" dur="2000" fill="hold"/>
                                        <p:tgtEl>
                                          <p:spTgt spid="27"/>
                                        </p:tgtEl>
                                        <p:attrNameLst>
                                          <p:attrName>ppt_x</p:attrName>
                                          <p:attrName>ppt_y</p:attrName>
                                        </p:attrNameLst>
                                      </p:cBhvr>
                                      <p:rCtr x="7344" y="4606"/>
                                    </p:animMotion>
                                  </p:childTnLst>
                                </p:cTn>
                              </p:par>
                            </p:childTnLst>
                          </p:cTn>
                        </p:par>
                        <p:par>
                          <p:cTn id="96" fill="hold">
                            <p:stCondLst>
                              <p:cond delay="2500"/>
                            </p:stCondLst>
                            <p:childTnLst>
                              <p:par>
                                <p:cTn id="97" presetID="10" presetClass="entr" presetSubtype="0"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Effect transition="in" filter="fade">
                                      <p:cBhvr>
                                        <p:cTn id="99" dur="500"/>
                                        <p:tgtEl>
                                          <p:spTgt spid="38"/>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37"/>
                                        </p:tgtEl>
                                        <p:attrNameLst>
                                          <p:attrName>style.visibility</p:attrName>
                                        </p:attrNameLst>
                                      </p:cBhvr>
                                      <p:to>
                                        <p:strVal val="visible"/>
                                      </p:to>
                                    </p:set>
                                    <p:animEffect transition="in" filter="fade">
                                      <p:cBhvr>
                                        <p:cTn id="102" dur="500"/>
                                        <p:tgtEl>
                                          <p:spTgt spid="37"/>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43"/>
                                        </p:tgtEl>
                                        <p:attrNameLst>
                                          <p:attrName>style.visibility</p:attrName>
                                        </p:attrNameLst>
                                      </p:cBhvr>
                                      <p:to>
                                        <p:strVal val="visible"/>
                                      </p:to>
                                    </p:set>
                                    <p:animEffect transition="in" filter="fade">
                                      <p:cBhvr>
                                        <p:cTn id="107" dur="500"/>
                                        <p:tgtEl>
                                          <p:spTgt spid="43"/>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500"/>
                                        <p:tgtEl>
                                          <p:spTgt spid="44"/>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42"/>
                                        </p:tgtEl>
                                        <p:attrNameLst>
                                          <p:attrName>style.visibility</p:attrName>
                                        </p:attrNameLst>
                                      </p:cBhvr>
                                      <p:to>
                                        <p:strVal val="visible"/>
                                      </p:to>
                                    </p:set>
                                    <p:animEffect transition="in" filter="fade">
                                      <p:cBhvr>
                                        <p:cTn id="113" dur="500"/>
                                        <p:tgtEl>
                                          <p:spTgt spid="42"/>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45"/>
                                        </p:tgtEl>
                                        <p:attrNameLst>
                                          <p:attrName>style.visibility</p:attrName>
                                        </p:attrNameLst>
                                      </p:cBhvr>
                                      <p:to>
                                        <p:strVal val="visible"/>
                                      </p:to>
                                    </p:set>
                                    <p:animEffect transition="in" filter="fade">
                                      <p:cBhvr>
                                        <p:cTn id="11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6" grpId="0"/>
      <p:bldP spid="36" grpId="1"/>
      <p:bldP spid="36" grpId="2"/>
      <p:bldP spid="34" grpId="0"/>
      <p:bldP spid="34" grpId="1"/>
      <p:bldP spid="34" grpId="2"/>
      <p:bldP spid="35" grpId="0"/>
      <p:bldP spid="35" grpId="1"/>
      <p:bldP spid="35" grpId="2"/>
      <p:bldP spid="38" grpId="0" animBg="1"/>
      <p:bldP spid="43" grpId="0" animBg="1"/>
      <p:bldP spid="42" grpId="0" animBg="1"/>
      <p:bldP spid="44" grpId="0" animBg="1"/>
      <p:bldP spid="4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1.11 Addition: three numbers and bridging 10 – step 4:6</a:t>
            </a:r>
          </a:p>
        </p:txBody>
      </p:sp>
      <p:sp>
        <p:nvSpPr>
          <p:cNvPr id="4" name="Rectangle 3"/>
          <p:cNvSpPr/>
          <p:nvPr/>
        </p:nvSpPr>
        <p:spPr>
          <a:xfrm>
            <a:off x="3656742" y="3042125"/>
            <a:ext cx="5041900" cy="707886"/>
          </a:xfrm>
          <a:prstGeom prst="rect">
            <a:avLst/>
          </a:prstGeom>
        </p:spPr>
        <p:txBody>
          <a:bodyPr wrap="square">
            <a:spAutoFit/>
          </a:bodyPr>
          <a:lstStyle/>
          <a:p>
            <a:pPr>
              <a:buNone/>
            </a:pPr>
            <a:r>
              <a:rPr lang="en-GB" sz="4000" dirty="0">
                <a:latin typeface="Myriad Pro Semibold" charset="0"/>
                <a:ea typeface="Myriad Pro Semibold" charset="0"/>
                <a:cs typeface="Myriad Pro Semibold" charset="0"/>
              </a:rPr>
              <a:t>5  +  6  +  5  =    </a:t>
            </a:r>
            <a:endParaRPr lang="en-GB" sz="4000" dirty="0"/>
          </a:p>
        </p:txBody>
      </p:sp>
      <p:sp>
        <p:nvSpPr>
          <p:cNvPr id="5" name="TextBox 4"/>
          <p:cNvSpPr txBox="1"/>
          <p:nvPr/>
        </p:nvSpPr>
        <p:spPr bwMode="auto">
          <a:xfrm>
            <a:off x="7159706" y="3047128"/>
            <a:ext cx="792000" cy="792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none" lIns="36000" tIns="45720" rIns="36000" bIns="45720" numCol="1" rtlCol="0" anchor="ctr" anchorCtr="0" compatLnSpc="1">
            <a:prstTxWarp prst="textNoShape">
              <a:avLst/>
            </a:prstTxWarp>
            <a:noAutofit/>
          </a:bodyPr>
          <a:lstStyle/>
          <a:p>
            <a:pPr algn="ctr">
              <a:buClr>
                <a:srgbClr val="82CBDD"/>
              </a:buClr>
              <a:buNone/>
            </a:pPr>
            <a:r>
              <a:rPr lang="en-GB" sz="4000" dirty="0">
                <a:latin typeface="Myriad Pro Semibold" charset="0"/>
                <a:ea typeface="Myriad Pro Semibold" charset="0"/>
                <a:cs typeface="Myriad Pro Semibold" charset="0"/>
              </a:rPr>
              <a:t>16</a:t>
            </a:r>
          </a:p>
        </p:txBody>
      </p:sp>
      <p:sp>
        <p:nvSpPr>
          <p:cNvPr id="10" name="Rectangle 9"/>
          <p:cNvSpPr/>
          <p:nvPr/>
        </p:nvSpPr>
        <p:spPr bwMode="auto">
          <a:xfrm>
            <a:off x="7248070" y="3149164"/>
            <a:ext cx="630000" cy="630000"/>
          </a:xfrm>
          <a:prstGeom prst="rect">
            <a:avLst/>
          </a:prstGeom>
          <a:solidFill>
            <a:srgbClr val="FFFFFF"/>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pPr>
            <a:endParaRPr lang="en-GB" sz="2800" dirty="0">
              <a:latin typeface="Arial" charset="0"/>
            </a:endParaRPr>
          </a:p>
        </p:txBody>
      </p:sp>
    </p:spTree>
    <p:extLst>
      <p:ext uri="{BB962C8B-B14F-4D97-AF65-F5344CB8AC3E}">
        <p14:creationId xmlns:p14="http://schemas.microsoft.com/office/powerpoint/2010/main" val="1508285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DF5FD87-C0EB-44C7-B225-DA28A313D690}"/>
              </a:ext>
            </a:extLst>
          </p:cNvPr>
          <p:cNvSpPr txBox="1"/>
          <p:nvPr/>
        </p:nvSpPr>
        <p:spPr bwMode="auto">
          <a:xfrm>
            <a:off x="7159706" y="3047128"/>
            <a:ext cx="792000" cy="792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none" lIns="36000" tIns="45720" rIns="36000" bIns="45720" numCol="1" rtlCol="0" anchor="ctr" anchorCtr="0" compatLnSpc="1">
            <a:prstTxWarp prst="textNoShape">
              <a:avLst/>
            </a:prstTxWarp>
            <a:noAutofit/>
          </a:bodyPr>
          <a:lstStyle/>
          <a:p>
            <a:pPr algn="ctr">
              <a:buClr>
                <a:srgbClr val="82CBDD"/>
              </a:buClr>
              <a:buNone/>
            </a:pPr>
            <a:r>
              <a:rPr lang="en-GB" sz="4000" dirty="0">
                <a:latin typeface="Myriad Pro Semibold" charset="0"/>
                <a:ea typeface="Myriad Pro Semibold" charset="0"/>
                <a:cs typeface="Myriad Pro Semibold" charset="0"/>
              </a:rPr>
              <a:t>13</a:t>
            </a:r>
          </a:p>
        </p:txBody>
      </p:sp>
      <p:sp>
        <p:nvSpPr>
          <p:cNvPr id="6" name="Rectangle 5"/>
          <p:cNvSpPr/>
          <p:nvPr/>
        </p:nvSpPr>
        <p:spPr bwMode="auto">
          <a:xfrm>
            <a:off x="7228706" y="3176927"/>
            <a:ext cx="673870" cy="518072"/>
          </a:xfrm>
          <a:prstGeom prst="rect">
            <a:avLst/>
          </a:prstGeom>
          <a:solidFill>
            <a:srgbClr val="FFFFFF"/>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4" name="Rectangle 3"/>
          <p:cNvSpPr/>
          <p:nvPr/>
        </p:nvSpPr>
        <p:spPr>
          <a:xfrm>
            <a:off x="3656742" y="3042125"/>
            <a:ext cx="5041900" cy="707886"/>
          </a:xfrm>
          <a:prstGeom prst="rect">
            <a:avLst/>
          </a:prstGeom>
        </p:spPr>
        <p:txBody>
          <a:bodyPr wrap="square">
            <a:spAutoFit/>
          </a:bodyPr>
          <a:lstStyle/>
          <a:p>
            <a:pPr>
              <a:buNone/>
            </a:pPr>
            <a:r>
              <a:rPr lang="en-GB" sz="4000" dirty="0">
                <a:latin typeface="Myriad Pro Semibold" charset="0"/>
                <a:ea typeface="Myriad Pro Semibold" charset="0"/>
                <a:cs typeface="Myriad Pro Semibold" charset="0"/>
              </a:rPr>
              <a:t>3  +  3  +  7  =    </a:t>
            </a:r>
            <a:endParaRPr lang="en-GB" sz="4000" dirty="0"/>
          </a:p>
        </p:txBody>
      </p:sp>
      <p:sp>
        <p:nvSpPr>
          <p:cNvPr id="2" name="Text Placeholder 1"/>
          <p:cNvSpPr>
            <a:spLocks noGrp="1"/>
          </p:cNvSpPr>
          <p:nvPr>
            <p:ph type="body" sz="quarter" idx="11"/>
          </p:nvPr>
        </p:nvSpPr>
        <p:spPr/>
        <p:txBody>
          <a:bodyPr/>
          <a:lstStyle/>
          <a:p>
            <a:r>
              <a:rPr lang="en-GB" dirty="0"/>
              <a:t>1.11 Addition: three numbers and bridging 10 – step 4:6</a:t>
            </a:r>
          </a:p>
        </p:txBody>
      </p:sp>
    </p:spTree>
    <p:extLst>
      <p:ext uri="{BB962C8B-B14F-4D97-AF65-F5344CB8AC3E}">
        <p14:creationId xmlns:p14="http://schemas.microsoft.com/office/powerpoint/2010/main" val="322426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26357EC-5EE4-49BC-BBA7-43FBB39B8607}"/>
              </a:ext>
            </a:extLst>
          </p:cNvPr>
          <p:cNvSpPr txBox="1"/>
          <p:nvPr/>
        </p:nvSpPr>
        <p:spPr bwMode="auto">
          <a:xfrm>
            <a:off x="7159706" y="3047128"/>
            <a:ext cx="792000" cy="792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none" lIns="36000" tIns="45720" rIns="36000" bIns="45720" numCol="1" rtlCol="0" anchor="ctr" anchorCtr="0" compatLnSpc="1">
            <a:prstTxWarp prst="textNoShape">
              <a:avLst/>
            </a:prstTxWarp>
            <a:noAutofit/>
          </a:bodyPr>
          <a:lstStyle/>
          <a:p>
            <a:pPr algn="ctr">
              <a:buClr>
                <a:srgbClr val="82CBDD"/>
              </a:buClr>
              <a:buNone/>
            </a:pPr>
            <a:r>
              <a:rPr lang="en-GB" sz="4000" dirty="0">
                <a:latin typeface="Myriad Pro Semibold" charset="0"/>
                <a:ea typeface="Myriad Pro Semibold" charset="0"/>
                <a:cs typeface="Myriad Pro Semibold" charset="0"/>
              </a:rPr>
              <a:t>14</a:t>
            </a:r>
          </a:p>
        </p:txBody>
      </p:sp>
      <p:sp>
        <p:nvSpPr>
          <p:cNvPr id="6" name="Rectangle 5"/>
          <p:cNvSpPr/>
          <p:nvPr/>
        </p:nvSpPr>
        <p:spPr bwMode="auto">
          <a:xfrm>
            <a:off x="7296340" y="3122330"/>
            <a:ext cx="552260" cy="540407"/>
          </a:xfrm>
          <a:prstGeom prst="rect">
            <a:avLst/>
          </a:prstGeom>
          <a:solidFill>
            <a:srgbClr val="FFFFFF"/>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4" name="Rectangle 3"/>
          <p:cNvSpPr/>
          <p:nvPr/>
        </p:nvSpPr>
        <p:spPr>
          <a:xfrm>
            <a:off x="3656742" y="3042125"/>
            <a:ext cx="5041900" cy="707886"/>
          </a:xfrm>
          <a:prstGeom prst="rect">
            <a:avLst/>
          </a:prstGeom>
        </p:spPr>
        <p:txBody>
          <a:bodyPr wrap="square">
            <a:spAutoFit/>
          </a:bodyPr>
          <a:lstStyle/>
          <a:p>
            <a:pPr>
              <a:buNone/>
            </a:pPr>
            <a:r>
              <a:rPr lang="en-GB" sz="4000" dirty="0">
                <a:latin typeface="Myriad Pro Semibold" charset="0"/>
                <a:ea typeface="Myriad Pro Semibold" charset="0"/>
                <a:cs typeface="Myriad Pro Semibold" charset="0"/>
              </a:rPr>
              <a:t>7  +  4  +  3  =    </a:t>
            </a:r>
            <a:endParaRPr lang="en-GB" sz="4000" dirty="0"/>
          </a:p>
        </p:txBody>
      </p:sp>
      <p:sp>
        <p:nvSpPr>
          <p:cNvPr id="2" name="Text Placeholder 1"/>
          <p:cNvSpPr>
            <a:spLocks noGrp="1"/>
          </p:cNvSpPr>
          <p:nvPr>
            <p:ph type="body" sz="quarter" idx="11"/>
          </p:nvPr>
        </p:nvSpPr>
        <p:spPr/>
        <p:txBody>
          <a:bodyPr/>
          <a:lstStyle/>
          <a:p>
            <a:r>
              <a:rPr lang="en-GB" dirty="0"/>
              <a:t>1.11 Addition: three numbers and bridging 10 – step 4:6</a:t>
            </a:r>
          </a:p>
        </p:txBody>
      </p:sp>
    </p:spTree>
    <p:extLst>
      <p:ext uri="{BB962C8B-B14F-4D97-AF65-F5344CB8AC3E}">
        <p14:creationId xmlns:p14="http://schemas.microsoft.com/office/powerpoint/2010/main" val="154274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3, Unit 1, Learning Outcome 1</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graphical user interface&#10;&#10;Description automatically generated">
            <a:extLst>
              <a:ext uri="{FF2B5EF4-FFF2-40B4-BE49-F238E27FC236}">
                <a16:creationId xmlns:a16="http://schemas.microsoft.com/office/drawing/2014/main" id="{2322103D-8EDE-4C49-9B33-331DD99E7968}"/>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1800" b="0" i="0" u="sng" strike="noStrike" dirty="0">
                <a:solidFill>
                  <a:srgbClr val="1155CC"/>
                </a:solidFill>
                <a:effectLst/>
                <a:latin typeface="Roboto" panose="02000000000000000000" pitchFamily="2" charset="0"/>
                <a:hlinkClick r:id="rId4"/>
              </a:rPr>
              <a:t>1.11 Addition and subtraction: bridging 10</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463367087"/>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1:1-1:3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3-4</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09557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814C632-D56E-4334-956B-5FB9CAB79A9A}"/>
              </a:ext>
            </a:extLst>
          </p:cNvPr>
          <p:cNvSpPr txBox="1"/>
          <p:nvPr/>
        </p:nvSpPr>
        <p:spPr bwMode="auto">
          <a:xfrm>
            <a:off x="7159706" y="3047128"/>
            <a:ext cx="792000" cy="792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none" lIns="36000" tIns="45720" rIns="36000" bIns="45720" numCol="1" rtlCol="0" anchor="ctr" anchorCtr="0" compatLnSpc="1">
            <a:prstTxWarp prst="textNoShape">
              <a:avLst/>
            </a:prstTxWarp>
            <a:noAutofit/>
          </a:bodyPr>
          <a:lstStyle/>
          <a:p>
            <a:pPr algn="ctr">
              <a:buClr>
                <a:srgbClr val="82CBDD"/>
              </a:buClr>
              <a:buNone/>
            </a:pPr>
            <a:r>
              <a:rPr lang="en-GB" sz="4000" dirty="0">
                <a:latin typeface="Myriad Pro Semibold" charset="0"/>
                <a:ea typeface="Myriad Pro Semibold" charset="0"/>
                <a:cs typeface="Myriad Pro Semibold" charset="0"/>
              </a:rPr>
              <a:t>14</a:t>
            </a:r>
          </a:p>
        </p:txBody>
      </p:sp>
      <p:sp>
        <p:nvSpPr>
          <p:cNvPr id="6" name="Rectangle 5"/>
          <p:cNvSpPr/>
          <p:nvPr/>
        </p:nvSpPr>
        <p:spPr bwMode="auto">
          <a:xfrm>
            <a:off x="7280489" y="3157728"/>
            <a:ext cx="601979" cy="505372"/>
          </a:xfrm>
          <a:prstGeom prst="rect">
            <a:avLst/>
          </a:prstGeom>
          <a:solidFill>
            <a:srgbClr val="FFFFFF"/>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4" name="Rectangle 3"/>
          <p:cNvSpPr/>
          <p:nvPr/>
        </p:nvSpPr>
        <p:spPr>
          <a:xfrm>
            <a:off x="3656742" y="3042125"/>
            <a:ext cx="5041900" cy="707886"/>
          </a:xfrm>
          <a:prstGeom prst="rect">
            <a:avLst/>
          </a:prstGeom>
        </p:spPr>
        <p:txBody>
          <a:bodyPr wrap="square">
            <a:spAutoFit/>
          </a:bodyPr>
          <a:lstStyle/>
          <a:p>
            <a:pPr>
              <a:buNone/>
            </a:pPr>
            <a:r>
              <a:rPr lang="en-GB" sz="4000" dirty="0">
                <a:latin typeface="Myriad Pro Semibold" charset="0"/>
                <a:ea typeface="Myriad Pro Semibold" charset="0"/>
                <a:cs typeface="Myriad Pro Semibold" charset="0"/>
              </a:rPr>
              <a:t>8  +  4  +  2  =    </a:t>
            </a:r>
            <a:endParaRPr lang="en-GB" sz="4000" dirty="0"/>
          </a:p>
        </p:txBody>
      </p:sp>
      <p:sp>
        <p:nvSpPr>
          <p:cNvPr id="2" name="Text Placeholder 1"/>
          <p:cNvSpPr>
            <a:spLocks noGrp="1"/>
          </p:cNvSpPr>
          <p:nvPr>
            <p:ph type="body" sz="quarter" idx="11"/>
          </p:nvPr>
        </p:nvSpPr>
        <p:spPr/>
        <p:txBody>
          <a:bodyPr/>
          <a:lstStyle/>
          <a:p>
            <a:r>
              <a:rPr lang="en-GB" dirty="0"/>
              <a:t>1.11 Addition: three numbers and bridging 10 – step 4:6</a:t>
            </a:r>
          </a:p>
        </p:txBody>
      </p:sp>
    </p:spTree>
    <p:extLst>
      <p:ext uri="{BB962C8B-B14F-4D97-AF65-F5344CB8AC3E}">
        <p14:creationId xmlns:p14="http://schemas.microsoft.com/office/powerpoint/2010/main" val="212117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3402FF6-438C-495E-872E-3BB312AD3723}"/>
              </a:ext>
            </a:extLst>
          </p:cNvPr>
          <p:cNvSpPr txBox="1"/>
          <p:nvPr/>
        </p:nvSpPr>
        <p:spPr bwMode="auto">
          <a:xfrm>
            <a:off x="7159706" y="3047128"/>
            <a:ext cx="792000" cy="792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none" lIns="36000" tIns="45720" rIns="36000" bIns="45720" numCol="1" rtlCol="0" anchor="ctr" anchorCtr="0" compatLnSpc="1">
            <a:prstTxWarp prst="textNoShape">
              <a:avLst/>
            </a:prstTxWarp>
            <a:noAutofit/>
          </a:bodyPr>
          <a:lstStyle/>
          <a:p>
            <a:pPr algn="ctr">
              <a:buClr>
                <a:srgbClr val="82CBDD"/>
              </a:buClr>
              <a:buNone/>
            </a:pPr>
            <a:r>
              <a:rPr lang="en-GB" sz="4000" dirty="0">
                <a:latin typeface="Myriad Pro Semibold" charset="0"/>
                <a:ea typeface="Myriad Pro Semibold" charset="0"/>
                <a:cs typeface="Myriad Pro Semibold" charset="0"/>
              </a:rPr>
              <a:t>16</a:t>
            </a:r>
          </a:p>
        </p:txBody>
      </p:sp>
      <p:sp>
        <p:nvSpPr>
          <p:cNvPr id="4" name="Rectangle 3"/>
          <p:cNvSpPr/>
          <p:nvPr/>
        </p:nvSpPr>
        <p:spPr>
          <a:xfrm>
            <a:off x="3656742" y="3042125"/>
            <a:ext cx="5041900" cy="707886"/>
          </a:xfrm>
          <a:prstGeom prst="rect">
            <a:avLst/>
          </a:prstGeom>
        </p:spPr>
        <p:txBody>
          <a:bodyPr wrap="square">
            <a:spAutoFit/>
          </a:bodyPr>
          <a:lstStyle/>
          <a:p>
            <a:pPr>
              <a:buNone/>
            </a:pPr>
            <a:r>
              <a:rPr lang="en-GB" sz="4000" dirty="0">
                <a:latin typeface="Myriad Pro"/>
                <a:ea typeface="Myriad Pro Semibold" charset="0"/>
                <a:cs typeface="Myriad Pro Semibold" charset="0"/>
              </a:rPr>
              <a:t>2  +  8  +  6  =    </a:t>
            </a:r>
            <a:endParaRPr lang="en-GB" sz="4000" dirty="0">
              <a:latin typeface="Myriad Pro"/>
            </a:endParaRPr>
          </a:p>
        </p:txBody>
      </p:sp>
      <p:sp>
        <p:nvSpPr>
          <p:cNvPr id="2" name="Text Placeholder 1"/>
          <p:cNvSpPr>
            <a:spLocks noGrp="1"/>
          </p:cNvSpPr>
          <p:nvPr>
            <p:ph type="body" sz="quarter" idx="11"/>
          </p:nvPr>
        </p:nvSpPr>
        <p:spPr/>
        <p:txBody>
          <a:bodyPr/>
          <a:lstStyle/>
          <a:p>
            <a:r>
              <a:rPr lang="en-GB" dirty="0"/>
              <a:t>1.11 Addition: three numbers and bridging 10 – step 4:6</a:t>
            </a:r>
          </a:p>
        </p:txBody>
      </p:sp>
      <p:sp>
        <p:nvSpPr>
          <p:cNvPr id="6" name="Rectangle 5"/>
          <p:cNvSpPr/>
          <p:nvPr/>
        </p:nvSpPr>
        <p:spPr bwMode="auto">
          <a:xfrm>
            <a:off x="7275082" y="3164183"/>
            <a:ext cx="561249" cy="585828"/>
          </a:xfrm>
          <a:prstGeom prst="rect">
            <a:avLst/>
          </a:prstGeom>
          <a:solidFill>
            <a:srgbClr val="FFFFFF"/>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a:p>
        </p:txBody>
      </p:sp>
    </p:spTree>
    <p:extLst>
      <p:ext uri="{BB962C8B-B14F-4D97-AF65-F5344CB8AC3E}">
        <p14:creationId xmlns:p14="http://schemas.microsoft.com/office/powerpoint/2010/main" val="3479333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1.11 Addition: three numbers and bridging 10 – step 4:7</a:t>
            </a:r>
          </a:p>
        </p:txBody>
      </p:sp>
      <p:graphicFrame>
        <p:nvGraphicFramePr>
          <p:cNvPr id="4" name="Table 3"/>
          <p:cNvGraphicFramePr>
            <a:graphicFrameLocks noGrp="1"/>
          </p:cNvGraphicFramePr>
          <p:nvPr/>
        </p:nvGraphicFramePr>
        <p:xfrm>
          <a:off x="3048000" y="3733800"/>
          <a:ext cx="6096000" cy="2194560"/>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pPr algn="ctr"/>
                      <a:r>
                        <a:rPr lang="en-GB" sz="2400" b="1" dirty="0">
                          <a:latin typeface="Myriad Pro" panose="020B0503030403020204" pitchFamily="34" charset="0"/>
                        </a:rPr>
                        <a:t>Can make 10</a:t>
                      </a:r>
                      <a:endParaRPr lang="en-GB" sz="2400" b="1" dirty="0">
                        <a:solidFill>
                          <a:schemeClr val="tx1"/>
                        </a:solidFill>
                        <a:latin typeface="Myriad Pro" panose="020B0503030403020204" pitchFamily="34" charset="0"/>
                      </a:endParaRPr>
                    </a:p>
                  </a:txBody>
                  <a:tcPr>
                    <a:solidFill>
                      <a:srgbClr val="C8E2E8"/>
                    </a:solidFill>
                  </a:tcPr>
                </a:tc>
                <a:tc>
                  <a:txBody>
                    <a:bodyPr/>
                    <a:lstStyle/>
                    <a:p>
                      <a:pPr algn="ctr"/>
                      <a:r>
                        <a:rPr lang="en-GB" sz="2400" b="1" dirty="0">
                          <a:latin typeface="Myriad Pro" panose="020B0503030403020204" pitchFamily="34" charset="0"/>
                        </a:rPr>
                        <a:t>Cannot make 10</a:t>
                      </a:r>
                      <a:endParaRPr lang="en-GB" sz="2400" b="1" dirty="0">
                        <a:solidFill>
                          <a:schemeClr val="tx1"/>
                        </a:solidFill>
                        <a:latin typeface="Myriad Pro" panose="020B0503030403020204" pitchFamily="34" charset="0"/>
                      </a:endParaRPr>
                    </a:p>
                  </a:txBody>
                  <a:tcPr>
                    <a:solidFill>
                      <a:srgbClr val="C8E2E8"/>
                    </a:solidFill>
                  </a:tcPr>
                </a:tc>
                <a:extLst>
                  <a:ext uri="{0D108BD9-81ED-4DB2-BD59-A6C34878D82A}">
                    <a16:rowId xmlns:a16="http://schemas.microsoft.com/office/drawing/2014/main" val="10000"/>
                  </a:ext>
                </a:extLst>
              </a:tr>
              <a:tr h="370840">
                <a:tc>
                  <a:txBody>
                    <a:bodyPr/>
                    <a:lstStyle/>
                    <a:p>
                      <a:endParaRPr lang="en-GB" dirty="0"/>
                    </a:p>
                    <a:p>
                      <a:endParaRPr lang="en-GB" dirty="0"/>
                    </a:p>
                    <a:p>
                      <a:endParaRPr lang="en-GB" dirty="0"/>
                    </a:p>
                    <a:p>
                      <a:endParaRPr lang="en-GB" dirty="0"/>
                    </a:p>
                    <a:p>
                      <a:endParaRPr lang="en-GB" dirty="0"/>
                    </a:p>
                    <a:p>
                      <a:endParaRPr lang="en-GB" dirty="0"/>
                    </a:p>
                  </a:txBody>
                  <a:tcPr/>
                </a:tc>
                <a:tc>
                  <a:txBody>
                    <a:bodyPr/>
                    <a:lstStyle/>
                    <a:p>
                      <a:endParaRPr lang="en-GB" dirty="0"/>
                    </a:p>
                  </a:txBody>
                  <a:tcPr/>
                </a:tc>
                <a:extLst>
                  <a:ext uri="{0D108BD9-81ED-4DB2-BD59-A6C34878D82A}">
                    <a16:rowId xmlns:a16="http://schemas.microsoft.com/office/drawing/2014/main" val="10001"/>
                  </a:ext>
                </a:extLst>
              </a:tr>
            </a:tbl>
          </a:graphicData>
        </a:graphic>
      </p:graphicFrame>
      <p:sp>
        <p:nvSpPr>
          <p:cNvPr id="8" name="Rectangle 7"/>
          <p:cNvSpPr/>
          <p:nvPr/>
        </p:nvSpPr>
        <p:spPr>
          <a:xfrm>
            <a:off x="3787666" y="1350393"/>
            <a:ext cx="1600200" cy="461665"/>
          </a:xfrm>
          <a:prstGeom prst="rect">
            <a:avLst/>
          </a:prstGeom>
        </p:spPr>
        <p:txBody>
          <a:bodyPr wrap="square">
            <a:spAutoFit/>
          </a:bodyPr>
          <a:lstStyle/>
          <a:p>
            <a:pPr>
              <a:buNone/>
            </a:pPr>
            <a:r>
              <a:rPr lang="en-GB" sz="2400" dirty="0">
                <a:latin typeface="Myriad Pro Semibold"/>
              </a:rPr>
              <a:t>7 + 5 + 5</a:t>
            </a:r>
          </a:p>
        </p:txBody>
      </p:sp>
      <p:sp>
        <p:nvSpPr>
          <p:cNvPr id="9" name="Rectangle 8"/>
          <p:cNvSpPr/>
          <p:nvPr/>
        </p:nvSpPr>
        <p:spPr>
          <a:xfrm>
            <a:off x="3786668" y="2265691"/>
            <a:ext cx="1444626" cy="461665"/>
          </a:xfrm>
          <a:prstGeom prst="rect">
            <a:avLst/>
          </a:prstGeom>
        </p:spPr>
        <p:txBody>
          <a:bodyPr wrap="none">
            <a:spAutoFit/>
          </a:bodyPr>
          <a:lstStyle/>
          <a:p>
            <a:pPr>
              <a:buNone/>
            </a:pPr>
            <a:r>
              <a:rPr lang="en-GB" sz="2400" dirty="0">
                <a:latin typeface="Myriad Pro Semibold"/>
              </a:rPr>
              <a:t>7 + 6 + 2</a:t>
            </a:r>
          </a:p>
        </p:txBody>
      </p:sp>
      <p:sp>
        <p:nvSpPr>
          <p:cNvPr id="10" name="Rectangle 9"/>
          <p:cNvSpPr/>
          <p:nvPr/>
        </p:nvSpPr>
        <p:spPr>
          <a:xfrm>
            <a:off x="6982694" y="2265691"/>
            <a:ext cx="1444626" cy="461665"/>
          </a:xfrm>
          <a:prstGeom prst="rect">
            <a:avLst/>
          </a:prstGeom>
        </p:spPr>
        <p:txBody>
          <a:bodyPr wrap="none">
            <a:spAutoFit/>
          </a:bodyPr>
          <a:lstStyle/>
          <a:p>
            <a:pPr>
              <a:buNone/>
            </a:pPr>
            <a:r>
              <a:rPr lang="en-GB" sz="2400" dirty="0">
                <a:latin typeface="Myriad Pro Semibold"/>
              </a:rPr>
              <a:t>1 + 3 + 9</a:t>
            </a:r>
          </a:p>
        </p:txBody>
      </p:sp>
      <p:sp>
        <p:nvSpPr>
          <p:cNvPr id="11" name="Rectangle 10"/>
          <p:cNvSpPr/>
          <p:nvPr/>
        </p:nvSpPr>
        <p:spPr>
          <a:xfrm>
            <a:off x="6982694" y="1351291"/>
            <a:ext cx="1444626" cy="461665"/>
          </a:xfrm>
          <a:prstGeom prst="rect">
            <a:avLst/>
          </a:prstGeom>
        </p:spPr>
        <p:txBody>
          <a:bodyPr wrap="none">
            <a:spAutoFit/>
          </a:bodyPr>
          <a:lstStyle/>
          <a:p>
            <a:pPr>
              <a:buNone/>
            </a:pPr>
            <a:r>
              <a:rPr lang="en-GB" sz="2400" dirty="0">
                <a:latin typeface="Myriad Pro Semibold"/>
              </a:rPr>
              <a:t>4 + 8 + 5</a:t>
            </a:r>
          </a:p>
        </p:txBody>
      </p:sp>
    </p:spTree>
    <p:extLst>
      <p:ext uri="{BB962C8B-B14F-4D97-AF65-F5344CB8AC3E}">
        <p14:creationId xmlns:p14="http://schemas.microsoft.com/office/powerpoint/2010/main" val="95721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08333E-6 4.44444E-6 L -0.00039 0.42986 " pathEditMode="relative" rAng="0" ptsTypes="AA">
                                      <p:cBhvr>
                                        <p:cTn id="6" dur="2000" fill="hold"/>
                                        <p:tgtEl>
                                          <p:spTgt spid="8"/>
                                        </p:tgtEl>
                                        <p:attrNameLst>
                                          <p:attrName>ppt_x</p:attrName>
                                          <p:attrName>ppt_y</p:attrName>
                                        </p:attrNameLst>
                                      </p:cBhvr>
                                      <p:rCtr x="-26" y="21481"/>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1.66667E-6 1.11111E-6 L 0.26511 0.2919 " pathEditMode="relative" rAng="0" ptsTypes="AA">
                                      <p:cBhvr>
                                        <p:cTn id="10" dur="2000" fill="hold"/>
                                        <p:tgtEl>
                                          <p:spTgt spid="9"/>
                                        </p:tgtEl>
                                        <p:attrNameLst>
                                          <p:attrName>ppt_x</p:attrName>
                                          <p:attrName>ppt_y</p:attrName>
                                        </p:attrNameLst>
                                      </p:cBhvr>
                                      <p:rCtr x="13255" y="14583"/>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1.25E-6 4.44444E-6 L 0.00287 0.55092 " pathEditMode="relative" rAng="0" ptsTypes="AA">
                                      <p:cBhvr>
                                        <p:cTn id="14" dur="2000" fill="hold"/>
                                        <p:tgtEl>
                                          <p:spTgt spid="11"/>
                                        </p:tgtEl>
                                        <p:attrNameLst>
                                          <p:attrName>ppt_x</p:attrName>
                                          <p:attrName>ppt_y</p:attrName>
                                        </p:attrNameLst>
                                      </p:cBhvr>
                                      <p:rCtr x="143" y="27546"/>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0.00091 0.00069 L -0.2625 0.41667 " pathEditMode="relative" rAng="0" ptsTypes="AA">
                                      <p:cBhvr>
                                        <p:cTn id="18" dur="2000" fill="hold"/>
                                        <p:tgtEl>
                                          <p:spTgt spid="10"/>
                                        </p:tgtEl>
                                        <p:attrNameLst>
                                          <p:attrName>ppt_x</p:attrName>
                                          <p:attrName>ppt_y</p:attrName>
                                        </p:attrNameLst>
                                      </p:cBhvr>
                                      <p:rCtr x="-13177" y="2078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1.11 Addition: three numbers and bridging 10 – step 4:9</a:t>
            </a:r>
          </a:p>
        </p:txBody>
      </p:sp>
      <p:pic>
        <p:nvPicPr>
          <p:cNvPr id="3" name="Picture 2" descr="ncetm_mm_sp1_se11_aw026.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4637" y="812737"/>
            <a:ext cx="4362729" cy="5666228"/>
          </a:xfrm>
          <a:prstGeom prst="rect">
            <a:avLst/>
          </a:prstGeom>
        </p:spPr>
      </p:pic>
    </p:spTree>
    <p:extLst>
      <p:ext uri="{BB962C8B-B14F-4D97-AF65-F5344CB8AC3E}">
        <p14:creationId xmlns:p14="http://schemas.microsoft.com/office/powerpoint/2010/main" val="26096435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3, Unit </a:t>
            </a:r>
            <a:r>
              <a:rPr lang="en-GB" sz="2400" b="1" dirty="0"/>
              <a:t>1</a:t>
            </a:r>
            <a:r>
              <a:rPr lang="en-GB" sz="2400" b="1" i="0" u="none" strike="noStrike" dirty="0">
                <a:effectLst/>
              </a:rPr>
              <a:t>, Learning Outcome 6</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204570844"/>
              </p:ext>
            </p:extLst>
          </p:nvPr>
        </p:nvGraphicFramePr>
        <p:xfrm>
          <a:off x="621792" y="1097546"/>
          <a:ext cx="11112378" cy="2180225"/>
        </p:xfrm>
        <a:graphic>
          <a:graphicData uri="http://schemas.openxmlformats.org/drawingml/2006/table">
            <a:tbl>
              <a:tblPr firstRow="1" bandRow="1">
                <a:tableStyleId>{5C22544A-7EE6-4342-B048-85BDC9FD1C3A}</a:tableStyleId>
              </a:tblPr>
              <a:tblGrid>
                <a:gridCol w="11112378">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6</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a:t>
                      </a:r>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add two numbers that bridge through 10</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414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3, Unit 1, Learning Outcome 6</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graphical user interface&#10;&#10;Description automatically generated">
            <a:extLst>
              <a:ext uri="{FF2B5EF4-FFF2-40B4-BE49-F238E27FC236}">
                <a16:creationId xmlns:a16="http://schemas.microsoft.com/office/drawing/2014/main" id="{2322103D-8EDE-4C49-9B33-331DD99E7968}"/>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1800" b="0" i="0" u="sng" strike="noStrike" dirty="0">
                <a:solidFill>
                  <a:srgbClr val="1155CC"/>
                </a:solidFill>
                <a:effectLst/>
                <a:latin typeface="Roboto" panose="02000000000000000000" pitchFamily="2" charset="0"/>
                <a:hlinkClick r:id="rId4"/>
              </a:rPr>
              <a:t>1.11 Addition and subtraction: bridging 10</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426982583"/>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5:1-5:7</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15-18</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27869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1.11 Addition: three numbers and bridging 10 – step 5:1</a:t>
            </a:r>
          </a:p>
        </p:txBody>
      </p:sp>
      <p:pic>
        <p:nvPicPr>
          <p:cNvPr id="3" name="Picture 2" descr="ncetm_mm_sp1_se11_aw027.p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rot="16200000">
            <a:off x="5529625" y="-749186"/>
            <a:ext cx="1425011" cy="6576365"/>
          </a:xfrm>
          <a:prstGeom prst="rect">
            <a:avLst/>
          </a:prstGeom>
        </p:spPr>
      </p:pic>
      <p:pic>
        <p:nvPicPr>
          <p:cNvPr id="6" name="Picture 5" descr="ncetm_mm_sp1_se11_aw003.png"/>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199502" y="2105580"/>
            <a:ext cx="495264" cy="528839"/>
          </a:xfrm>
          <a:prstGeom prst="rect">
            <a:avLst/>
          </a:prstGeom>
        </p:spPr>
      </p:pic>
      <p:pic>
        <p:nvPicPr>
          <p:cNvPr id="7" name="Picture 6" descr="ncetm_mm_sp1_se11_aw003.png"/>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826035" y="2105580"/>
            <a:ext cx="495264" cy="528839"/>
          </a:xfrm>
          <a:prstGeom prst="rect">
            <a:avLst/>
          </a:prstGeom>
        </p:spPr>
      </p:pic>
      <p:pic>
        <p:nvPicPr>
          <p:cNvPr id="8" name="Picture 7" descr="ncetm_mm_sp1_se11_aw003.png"/>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410235" y="2105580"/>
            <a:ext cx="495264" cy="528839"/>
          </a:xfrm>
          <a:prstGeom prst="rect">
            <a:avLst/>
          </a:prstGeom>
        </p:spPr>
      </p:pic>
      <p:sp>
        <p:nvSpPr>
          <p:cNvPr id="9" name="Rectangle 8"/>
          <p:cNvSpPr/>
          <p:nvPr/>
        </p:nvSpPr>
        <p:spPr bwMode="auto">
          <a:xfrm>
            <a:off x="4220636" y="2684619"/>
            <a:ext cx="503765" cy="520015"/>
          </a:xfrm>
          <a:prstGeom prst="rect">
            <a:avLst/>
          </a:prstGeom>
          <a:solidFill>
            <a:srgbClr val="FFFFFF"/>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0" name="Rectangle 9"/>
          <p:cNvSpPr/>
          <p:nvPr/>
        </p:nvSpPr>
        <p:spPr bwMode="auto">
          <a:xfrm>
            <a:off x="4817535" y="2693767"/>
            <a:ext cx="507205" cy="523566"/>
          </a:xfrm>
          <a:prstGeom prst="rect">
            <a:avLst/>
          </a:prstGeom>
          <a:solidFill>
            <a:srgbClr val="FFFFFF"/>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1" name="Rectangle 10"/>
          <p:cNvSpPr/>
          <p:nvPr/>
        </p:nvSpPr>
        <p:spPr bwMode="auto">
          <a:xfrm>
            <a:off x="5393271" y="2685301"/>
            <a:ext cx="512229" cy="528752"/>
          </a:xfrm>
          <a:prstGeom prst="rect">
            <a:avLst/>
          </a:prstGeom>
          <a:solidFill>
            <a:srgbClr val="FFFFFF"/>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2" name="Rectangle 11"/>
          <p:cNvSpPr/>
          <p:nvPr/>
        </p:nvSpPr>
        <p:spPr>
          <a:xfrm>
            <a:off x="4333780" y="4550793"/>
            <a:ext cx="1003300" cy="461665"/>
          </a:xfrm>
          <a:prstGeom prst="rect">
            <a:avLst/>
          </a:prstGeom>
        </p:spPr>
        <p:txBody>
          <a:bodyPr wrap="square">
            <a:spAutoFit/>
          </a:bodyPr>
          <a:lstStyle/>
          <a:p>
            <a:pPr>
              <a:buNone/>
            </a:pPr>
            <a:r>
              <a:rPr lang="en-GB" sz="2400" dirty="0">
                <a:latin typeface="Myriad Pro Semibold"/>
              </a:rPr>
              <a:t>7 + 5</a:t>
            </a:r>
          </a:p>
        </p:txBody>
      </p:sp>
      <p:pic>
        <p:nvPicPr>
          <p:cNvPr id="14" name="Picture 13" descr="ncetm_mm_sp1_se11_aw003.png"/>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813300" y="3486150"/>
            <a:ext cx="520700" cy="512163"/>
          </a:xfrm>
          <a:prstGeom prst="rect">
            <a:avLst/>
          </a:prstGeom>
        </p:spPr>
      </p:pic>
      <p:pic>
        <p:nvPicPr>
          <p:cNvPr id="18" name="Picture 17" descr="ncetm_mm_sp1_se11_aw003.png"/>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397500" y="3486150"/>
            <a:ext cx="520700" cy="512163"/>
          </a:xfrm>
          <a:prstGeom prst="rect">
            <a:avLst/>
          </a:prstGeom>
        </p:spPr>
      </p:pic>
      <p:pic>
        <p:nvPicPr>
          <p:cNvPr id="19" name="Picture 18" descr="ncetm_mm_sp1_se11_aw003.png"/>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969000" y="3486150"/>
            <a:ext cx="520700" cy="512163"/>
          </a:xfrm>
          <a:prstGeom prst="rect">
            <a:avLst/>
          </a:prstGeom>
        </p:spPr>
      </p:pic>
      <p:pic>
        <p:nvPicPr>
          <p:cNvPr id="20" name="Picture 19" descr="ncetm_mm_sp1_se11_aw003.png"/>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553200" y="3486150"/>
            <a:ext cx="520700" cy="512163"/>
          </a:xfrm>
          <a:prstGeom prst="rect">
            <a:avLst/>
          </a:prstGeom>
        </p:spPr>
      </p:pic>
      <p:pic>
        <p:nvPicPr>
          <p:cNvPr id="21" name="Picture 20" descr="ncetm_mm_sp1_se11_aw003.png"/>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179734" y="3486150"/>
            <a:ext cx="520700" cy="512163"/>
          </a:xfrm>
          <a:prstGeom prst="rect">
            <a:avLst/>
          </a:prstGeom>
        </p:spPr>
      </p:pic>
      <p:sp>
        <p:nvSpPr>
          <p:cNvPr id="22" name="Rectangle 21"/>
          <p:cNvSpPr/>
          <p:nvPr/>
        </p:nvSpPr>
        <p:spPr>
          <a:xfrm>
            <a:off x="5122270" y="4550793"/>
            <a:ext cx="1924050" cy="461665"/>
          </a:xfrm>
          <a:prstGeom prst="rect">
            <a:avLst/>
          </a:prstGeom>
        </p:spPr>
        <p:txBody>
          <a:bodyPr wrap="square">
            <a:spAutoFit/>
          </a:bodyPr>
          <a:lstStyle/>
          <a:p>
            <a:pPr>
              <a:buNone/>
            </a:pPr>
            <a:r>
              <a:rPr lang="en-GB" sz="2400" dirty="0">
                <a:latin typeface="Myriad Pro Semibold"/>
              </a:rPr>
              <a:t>= 7 + 3 + 2</a:t>
            </a:r>
          </a:p>
        </p:txBody>
      </p:sp>
      <p:sp>
        <p:nvSpPr>
          <p:cNvPr id="23" name="Rectangle 22"/>
          <p:cNvSpPr/>
          <p:nvPr/>
        </p:nvSpPr>
        <p:spPr>
          <a:xfrm>
            <a:off x="6679250" y="4550793"/>
            <a:ext cx="1924050" cy="461665"/>
          </a:xfrm>
          <a:prstGeom prst="rect">
            <a:avLst/>
          </a:prstGeom>
        </p:spPr>
        <p:txBody>
          <a:bodyPr wrap="square">
            <a:spAutoFit/>
          </a:bodyPr>
          <a:lstStyle/>
          <a:p>
            <a:pPr>
              <a:buNone/>
            </a:pPr>
            <a:r>
              <a:rPr lang="en-GB" sz="2400" dirty="0">
                <a:latin typeface="Myriad Pro Semibold"/>
              </a:rPr>
              <a:t>= 10 + 2</a:t>
            </a:r>
          </a:p>
        </p:txBody>
      </p:sp>
    </p:spTree>
    <p:extLst>
      <p:ext uri="{BB962C8B-B14F-4D97-AF65-F5344CB8AC3E}">
        <p14:creationId xmlns:p14="http://schemas.microsoft.com/office/powerpoint/2010/main" val="352175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0" presetClass="path" presetSubtype="0" accel="50000" decel="50000" fill="hold" nodeType="clickEffect">
                                  <p:stCondLst>
                                    <p:cond delay="0"/>
                                  </p:stCondLst>
                                  <p:childTnLst>
                                    <p:animMotion origin="layout" path="M 4.16667E-6 -1.85185E-6 L -0.05157 -0.11782 " pathEditMode="relative" rAng="0" ptsTypes="AA">
                                      <p:cBhvr>
                                        <p:cTn id="28" dur="2000" fill="hold"/>
                                        <p:tgtEl>
                                          <p:spTgt spid="14"/>
                                        </p:tgtEl>
                                        <p:attrNameLst>
                                          <p:attrName>ppt_x</p:attrName>
                                          <p:attrName>ppt_y</p:attrName>
                                        </p:attrNameLst>
                                      </p:cBhvr>
                                      <p:rCtr x="-2578" y="-5903"/>
                                    </p:animMotion>
                                  </p:childTnLst>
                                </p:cTn>
                              </p:par>
                              <p:par>
                                <p:cTn id="29" presetID="0" presetClass="path" presetSubtype="0" accel="50000" decel="50000" fill="hold" nodeType="withEffect">
                                  <p:stCondLst>
                                    <p:cond delay="0"/>
                                  </p:stCondLst>
                                  <p:childTnLst>
                                    <p:animMotion origin="layout" path="M 3.33934E-17 4.44444E-6 L -0.04843 -0.11782 " pathEditMode="relative" rAng="0" ptsTypes="AA">
                                      <p:cBhvr>
                                        <p:cTn id="30" dur="2000" fill="hold"/>
                                        <p:tgtEl>
                                          <p:spTgt spid="18"/>
                                        </p:tgtEl>
                                        <p:attrNameLst>
                                          <p:attrName>ppt_x</p:attrName>
                                          <p:attrName>ppt_y</p:attrName>
                                        </p:attrNameLst>
                                      </p:cBhvr>
                                      <p:rCtr x="-2344" y="-6088"/>
                                    </p:animMotion>
                                  </p:childTnLst>
                                </p:cTn>
                              </p:par>
                              <p:par>
                                <p:cTn id="31" presetID="0" presetClass="path" presetSubtype="0" accel="50000" decel="50000" fill="hold" nodeType="withEffect">
                                  <p:stCondLst>
                                    <p:cond delay="0"/>
                                  </p:stCondLst>
                                  <p:childTnLst>
                                    <p:animMotion origin="layout" path="M -0.00091 -1.85185E-6 L -0.04844 -0.11782 " pathEditMode="relative" rAng="0" ptsTypes="AA">
                                      <p:cBhvr>
                                        <p:cTn id="32" dur="2000" fill="hold"/>
                                        <p:tgtEl>
                                          <p:spTgt spid="19"/>
                                        </p:tgtEl>
                                        <p:attrNameLst>
                                          <p:attrName>ppt_x</p:attrName>
                                          <p:attrName>ppt_y</p:attrName>
                                        </p:attrNameLst>
                                      </p:cBhvr>
                                      <p:rCtr x="-2383" y="-5903"/>
                                    </p:animMotion>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0" presetClass="path" presetSubtype="0" accel="50000" decel="50000" fill="hold" nodeType="clickEffect">
                                  <p:stCondLst>
                                    <p:cond delay="0"/>
                                  </p:stCondLst>
                                  <p:childTnLst>
                                    <p:animMotion origin="layout" path="M 0 0 L 0.00087 -0.20231 " pathEditMode="relative" ptsTypes="AA">
                                      <p:cBhvr>
                                        <p:cTn id="41" dur="2000" fill="hold"/>
                                        <p:tgtEl>
                                          <p:spTgt spid="20"/>
                                        </p:tgtEl>
                                        <p:attrNameLst>
                                          <p:attrName>ppt_x</p:attrName>
                                          <p:attrName>ppt_y</p:attrName>
                                        </p:attrNameLst>
                                      </p:cBhvr>
                                    </p:animMotion>
                                  </p:childTnLst>
                                </p:cTn>
                              </p:par>
                              <p:par>
                                <p:cTn id="42" presetID="0" presetClass="path" presetSubtype="0" accel="50000" decel="50000" fill="hold" nodeType="withEffect">
                                  <p:stCondLst>
                                    <p:cond delay="0"/>
                                  </p:stCondLst>
                                  <p:childTnLst>
                                    <p:animMotion origin="layout" path="M 0 0 L 0.00087 -0.20231 " pathEditMode="relative" ptsTypes="AA">
                                      <p:cBhvr>
                                        <p:cTn id="43" dur="2000" fill="hold"/>
                                        <p:tgtEl>
                                          <p:spTgt spid="21"/>
                                        </p:tgtEl>
                                        <p:attrNameLst>
                                          <p:attrName>ppt_x</p:attrName>
                                          <p:attrName>ppt_y</p:attrName>
                                        </p:attrNameLst>
                                      </p:cBhvr>
                                    </p:animMotion>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2" grpId="0"/>
      <p:bldP spid="2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cetm_mm_sp11_se11_aw028.png"/>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476750" y="2292350"/>
            <a:ext cx="2070100" cy="2260600"/>
          </a:xfrm>
          <a:prstGeom prst="rect">
            <a:avLst/>
          </a:prstGeom>
        </p:spPr>
      </p:pic>
      <p:sp>
        <p:nvSpPr>
          <p:cNvPr id="27" name="Rectangle 26"/>
          <p:cNvSpPr/>
          <p:nvPr/>
        </p:nvSpPr>
        <p:spPr bwMode="auto">
          <a:xfrm rot="19328311">
            <a:off x="5922529" y="2409127"/>
            <a:ext cx="902895" cy="938964"/>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400" dirty="0">
              <a:latin typeface="Myriad Pro Semibold"/>
            </a:endParaRPr>
          </a:p>
        </p:txBody>
      </p:sp>
      <p:sp>
        <p:nvSpPr>
          <p:cNvPr id="28" name="Rectangle 27"/>
          <p:cNvSpPr/>
          <p:nvPr/>
        </p:nvSpPr>
        <p:spPr bwMode="auto">
          <a:xfrm rot="19328311">
            <a:off x="5096397" y="2608181"/>
            <a:ext cx="959042" cy="1607295"/>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400" dirty="0">
              <a:latin typeface="Myriad Pro Semibold"/>
            </a:endParaRPr>
          </a:p>
        </p:txBody>
      </p:sp>
      <p:sp>
        <p:nvSpPr>
          <p:cNvPr id="30" name="Oval 29"/>
          <p:cNvSpPr/>
          <p:nvPr/>
        </p:nvSpPr>
        <p:spPr bwMode="auto">
          <a:xfrm rot="20222220">
            <a:off x="5565052" y="3603192"/>
            <a:ext cx="849497" cy="820914"/>
          </a:xfrm>
          <a:prstGeom prst="ellipse">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400">
              <a:latin typeface="Myriad Pro Semibold"/>
            </a:endParaRPr>
          </a:p>
        </p:txBody>
      </p:sp>
      <p:sp>
        <p:nvSpPr>
          <p:cNvPr id="31" name="Oval 30"/>
          <p:cNvSpPr/>
          <p:nvPr/>
        </p:nvSpPr>
        <p:spPr bwMode="auto">
          <a:xfrm rot="20222220">
            <a:off x="4643454" y="2585172"/>
            <a:ext cx="567039" cy="553018"/>
          </a:xfrm>
          <a:prstGeom prst="ellipse">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400">
              <a:latin typeface="Myriad Pro Semibold"/>
            </a:endParaRPr>
          </a:p>
        </p:txBody>
      </p:sp>
      <p:sp>
        <p:nvSpPr>
          <p:cNvPr id="2" name="Text Placeholder 1"/>
          <p:cNvSpPr>
            <a:spLocks noGrp="1"/>
          </p:cNvSpPr>
          <p:nvPr>
            <p:ph type="body" sz="quarter" idx="11"/>
          </p:nvPr>
        </p:nvSpPr>
        <p:spPr/>
        <p:txBody>
          <a:bodyPr/>
          <a:lstStyle/>
          <a:p>
            <a:r>
              <a:rPr lang="en-GB" dirty="0">
                <a:latin typeface="Myriad Pro" panose="020B0503030403020204" pitchFamily="34" charset="0"/>
              </a:rPr>
              <a:t>1.11 Addition: three numbers and bridging 10 – step 5:2</a:t>
            </a:r>
          </a:p>
        </p:txBody>
      </p:sp>
      <p:sp>
        <p:nvSpPr>
          <p:cNvPr id="4" name="Rectangle 3"/>
          <p:cNvSpPr/>
          <p:nvPr/>
        </p:nvSpPr>
        <p:spPr>
          <a:xfrm>
            <a:off x="5370167" y="2592471"/>
            <a:ext cx="424202" cy="461665"/>
          </a:xfrm>
          <a:prstGeom prst="rect">
            <a:avLst/>
          </a:prstGeom>
        </p:spPr>
        <p:txBody>
          <a:bodyPr wrap="square">
            <a:spAutoFit/>
          </a:bodyPr>
          <a:lstStyle/>
          <a:p>
            <a:pPr>
              <a:buNone/>
            </a:pPr>
            <a:r>
              <a:rPr lang="en-GB" sz="2400" dirty="0">
                <a:latin typeface="Myriad Pro Semibold"/>
              </a:rPr>
              <a:t>+</a:t>
            </a:r>
          </a:p>
        </p:txBody>
      </p:sp>
      <p:sp>
        <p:nvSpPr>
          <p:cNvPr id="5" name="Oval 4"/>
          <p:cNvSpPr/>
          <p:nvPr/>
        </p:nvSpPr>
        <p:spPr bwMode="auto">
          <a:xfrm>
            <a:off x="6229350" y="2425700"/>
            <a:ext cx="812800" cy="81280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400">
              <a:latin typeface="Myriad Pro Semibold"/>
            </a:endParaRPr>
          </a:p>
        </p:txBody>
      </p:sp>
      <p:grpSp>
        <p:nvGrpSpPr>
          <p:cNvPr id="19" name="Group 18"/>
          <p:cNvGrpSpPr/>
          <p:nvPr/>
        </p:nvGrpSpPr>
        <p:grpSpPr>
          <a:xfrm>
            <a:off x="5568950" y="3094566"/>
            <a:ext cx="2139950" cy="1286934"/>
            <a:chOff x="4286250" y="1938866"/>
            <a:chExt cx="2139950" cy="1286934"/>
          </a:xfrm>
        </p:grpSpPr>
        <p:cxnSp>
          <p:nvCxnSpPr>
            <p:cNvPr id="8" name="Straight Connector 7"/>
            <p:cNvCxnSpPr/>
            <p:nvPr/>
          </p:nvCxnSpPr>
          <p:spPr bwMode="auto">
            <a:xfrm flipH="1">
              <a:off x="4768850" y="1951566"/>
              <a:ext cx="279400" cy="474133"/>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a:off x="5670550" y="1938866"/>
              <a:ext cx="273050" cy="480484"/>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1" name="Oval 10"/>
            <p:cNvSpPr/>
            <p:nvPr/>
          </p:nvSpPr>
          <p:spPr bwMode="auto">
            <a:xfrm>
              <a:off x="4286250" y="2406650"/>
              <a:ext cx="812800" cy="81280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400">
                <a:latin typeface="Myriad Pro Semibold"/>
              </a:endParaRPr>
            </a:p>
          </p:txBody>
        </p:sp>
        <p:sp>
          <p:nvSpPr>
            <p:cNvPr id="12" name="Oval 11"/>
            <p:cNvSpPr/>
            <p:nvPr/>
          </p:nvSpPr>
          <p:spPr bwMode="auto">
            <a:xfrm>
              <a:off x="5613400" y="2413000"/>
              <a:ext cx="812800" cy="81280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400">
                <a:latin typeface="Myriad Pro Semibold"/>
              </a:endParaRPr>
            </a:p>
          </p:txBody>
        </p:sp>
        <p:sp>
          <p:nvSpPr>
            <p:cNvPr id="17" name="Rectangle 16"/>
            <p:cNvSpPr/>
            <p:nvPr/>
          </p:nvSpPr>
          <p:spPr>
            <a:xfrm>
              <a:off x="4527550" y="2575942"/>
              <a:ext cx="412750" cy="461665"/>
            </a:xfrm>
            <a:prstGeom prst="rect">
              <a:avLst/>
            </a:prstGeom>
          </p:spPr>
          <p:txBody>
            <a:bodyPr wrap="square">
              <a:spAutoFit/>
            </a:bodyPr>
            <a:lstStyle/>
            <a:p>
              <a:pPr>
                <a:buNone/>
              </a:pPr>
              <a:r>
                <a:rPr lang="en-GB" sz="2400" dirty="0">
                  <a:latin typeface="Myriad Pro Semibold"/>
                </a:rPr>
                <a:t>3</a:t>
              </a:r>
            </a:p>
          </p:txBody>
        </p:sp>
        <p:sp>
          <p:nvSpPr>
            <p:cNvPr id="18" name="Rectangle 17"/>
            <p:cNvSpPr/>
            <p:nvPr/>
          </p:nvSpPr>
          <p:spPr>
            <a:xfrm>
              <a:off x="5854700" y="2575942"/>
              <a:ext cx="412750" cy="461665"/>
            </a:xfrm>
            <a:prstGeom prst="rect">
              <a:avLst/>
            </a:prstGeom>
          </p:spPr>
          <p:txBody>
            <a:bodyPr wrap="square">
              <a:spAutoFit/>
            </a:bodyPr>
            <a:lstStyle/>
            <a:p>
              <a:pPr>
                <a:buNone/>
              </a:pPr>
              <a:r>
                <a:rPr lang="en-GB" sz="2400" dirty="0">
                  <a:latin typeface="Myriad Pro Semibold"/>
                </a:rPr>
                <a:t>2</a:t>
              </a:r>
            </a:p>
          </p:txBody>
        </p:sp>
      </p:grpSp>
      <p:sp>
        <p:nvSpPr>
          <p:cNvPr id="53" name="Rectangle 52"/>
          <p:cNvSpPr/>
          <p:nvPr/>
        </p:nvSpPr>
        <p:spPr>
          <a:xfrm>
            <a:off x="5448300" y="5007993"/>
            <a:ext cx="1828800" cy="461665"/>
          </a:xfrm>
          <a:prstGeom prst="rect">
            <a:avLst/>
          </a:prstGeom>
        </p:spPr>
        <p:txBody>
          <a:bodyPr wrap="square">
            <a:spAutoFit/>
          </a:bodyPr>
          <a:lstStyle/>
          <a:p>
            <a:pPr>
              <a:buNone/>
            </a:pPr>
            <a:r>
              <a:rPr lang="en-GB" sz="2400" dirty="0">
                <a:latin typeface="Myriad Pro Semibold"/>
              </a:rPr>
              <a:t>7 + 3</a:t>
            </a:r>
          </a:p>
        </p:txBody>
      </p:sp>
      <p:sp>
        <p:nvSpPr>
          <p:cNvPr id="54" name="Rectangle 53"/>
          <p:cNvSpPr/>
          <p:nvPr/>
        </p:nvSpPr>
        <p:spPr>
          <a:xfrm>
            <a:off x="5417820" y="5602353"/>
            <a:ext cx="2044700" cy="461665"/>
          </a:xfrm>
          <a:prstGeom prst="rect">
            <a:avLst/>
          </a:prstGeom>
        </p:spPr>
        <p:txBody>
          <a:bodyPr wrap="square">
            <a:spAutoFit/>
          </a:bodyPr>
          <a:lstStyle/>
          <a:p>
            <a:pPr>
              <a:buNone/>
            </a:pPr>
            <a:r>
              <a:rPr lang="en-GB" sz="2400" dirty="0">
                <a:latin typeface="Myriad Pro Semibold"/>
              </a:rPr>
              <a:t>10 + 2</a:t>
            </a:r>
          </a:p>
        </p:txBody>
      </p:sp>
      <p:sp>
        <p:nvSpPr>
          <p:cNvPr id="21" name="Rectangle 20"/>
          <p:cNvSpPr/>
          <p:nvPr/>
        </p:nvSpPr>
        <p:spPr>
          <a:xfrm>
            <a:off x="4598642" y="2570491"/>
            <a:ext cx="450850" cy="461665"/>
          </a:xfrm>
          <a:prstGeom prst="rect">
            <a:avLst/>
          </a:prstGeom>
        </p:spPr>
        <p:txBody>
          <a:bodyPr wrap="square">
            <a:spAutoFit/>
          </a:bodyPr>
          <a:lstStyle/>
          <a:p>
            <a:pPr>
              <a:buNone/>
            </a:pPr>
            <a:r>
              <a:rPr lang="en-GB" sz="2400" dirty="0">
                <a:latin typeface="Myriad Pro Semibold"/>
              </a:rPr>
              <a:t>7</a:t>
            </a:r>
          </a:p>
        </p:txBody>
      </p:sp>
      <p:sp>
        <p:nvSpPr>
          <p:cNvPr id="22" name="Rectangle 21"/>
          <p:cNvSpPr/>
          <p:nvPr/>
        </p:nvSpPr>
        <p:spPr>
          <a:xfrm>
            <a:off x="6460722" y="2595891"/>
            <a:ext cx="407209" cy="461665"/>
          </a:xfrm>
          <a:prstGeom prst="rect">
            <a:avLst/>
          </a:prstGeom>
        </p:spPr>
        <p:txBody>
          <a:bodyPr wrap="square">
            <a:spAutoFit/>
          </a:bodyPr>
          <a:lstStyle/>
          <a:p>
            <a:pPr>
              <a:buNone/>
            </a:pPr>
            <a:r>
              <a:rPr lang="en-GB" sz="2400" dirty="0">
                <a:latin typeface="Myriad Pro Semibold"/>
              </a:rPr>
              <a:t>5</a:t>
            </a:r>
          </a:p>
        </p:txBody>
      </p:sp>
      <p:sp>
        <p:nvSpPr>
          <p:cNvPr id="6" name="Rectangle 5">
            <a:extLst>
              <a:ext uri="{FF2B5EF4-FFF2-40B4-BE49-F238E27FC236}">
                <a16:creationId xmlns:a16="http://schemas.microsoft.com/office/drawing/2014/main" id="{D0EA9EEA-7994-40DD-9416-7C937849DBF4}"/>
              </a:ext>
            </a:extLst>
          </p:cNvPr>
          <p:cNvSpPr/>
          <p:nvPr/>
        </p:nvSpPr>
        <p:spPr>
          <a:xfrm>
            <a:off x="6269324" y="5018227"/>
            <a:ext cx="813043" cy="461665"/>
          </a:xfrm>
          <a:prstGeom prst="rect">
            <a:avLst/>
          </a:prstGeom>
        </p:spPr>
        <p:txBody>
          <a:bodyPr wrap="none">
            <a:spAutoFit/>
          </a:bodyPr>
          <a:lstStyle/>
          <a:p>
            <a:pPr>
              <a:buNone/>
            </a:pPr>
            <a:r>
              <a:rPr lang="en-GB" sz="2400" dirty="0">
                <a:latin typeface="Myriad Pro Semibold"/>
              </a:rPr>
              <a:t>= 10</a:t>
            </a:r>
          </a:p>
        </p:txBody>
      </p:sp>
      <p:sp>
        <p:nvSpPr>
          <p:cNvPr id="7" name="Rectangle 6">
            <a:extLst>
              <a:ext uri="{FF2B5EF4-FFF2-40B4-BE49-F238E27FC236}">
                <a16:creationId xmlns:a16="http://schemas.microsoft.com/office/drawing/2014/main" id="{59BEF3E2-75C5-45F9-9195-3116E68EDC1F}"/>
              </a:ext>
            </a:extLst>
          </p:cNvPr>
          <p:cNvSpPr/>
          <p:nvPr/>
        </p:nvSpPr>
        <p:spPr>
          <a:xfrm>
            <a:off x="6402071" y="5602727"/>
            <a:ext cx="813043" cy="461665"/>
          </a:xfrm>
          <a:prstGeom prst="rect">
            <a:avLst/>
          </a:prstGeom>
        </p:spPr>
        <p:txBody>
          <a:bodyPr wrap="none">
            <a:spAutoFit/>
          </a:bodyPr>
          <a:lstStyle/>
          <a:p>
            <a:pPr>
              <a:buNone/>
            </a:pPr>
            <a:r>
              <a:rPr lang="en-GB" sz="2400" dirty="0">
                <a:latin typeface="Myriad Pro Semibold"/>
              </a:rPr>
              <a:t>= 12</a:t>
            </a:r>
          </a:p>
        </p:txBody>
      </p:sp>
    </p:spTree>
    <p:extLst>
      <p:ext uri="{BB962C8B-B14F-4D97-AF65-F5344CB8AC3E}">
        <p14:creationId xmlns:p14="http://schemas.microsoft.com/office/powerpoint/2010/main" val="36084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500"/>
                                        <p:tgtEl>
                                          <p:spTgt spid="5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fade">
                                      <p:cBhvr>
                                        <p:cTn id="34" dur="500"/>
                                        <p:tgtEl>
                                          <p:spTgt spid="5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53" grpId="0"/>
      <p:bldP spid="54" grpId="0"/>
      <p:bldP spid="6" grpId="0"/>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1.11 Addition: three numbers and bridging 10 – step 5:4</a:t>
            </a:r>
          </a:p>
        </p:txBody>
      </p:sp>
      <p:pic>
        <p:nvPicPr>
          <p:cNvPr id="3" name="Picture 2" descr="ncetm_mm_sp1_se11_aw029.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1682" y="1843578"/>
            <a:ext cx="7907066" cy="3172470"/>
          </a:xfrm>
          <a:prstGeom prst="rect">
            <a:avLst/>
          </a:prstGeom>
        </p:spPr>
      </p:pic>
      <p:sp>
        <p:nvSpPr>
          <p:cNvPr id="4" name="Rectangle 3"/>
          <p:cNvSpPr/>
          <p:nvPr/>
        </p:nvSpPr>
        <p:spPr bwMode="auto">
          <a:xfrm>
            <a:off x="5837767" y="1291165"/>
            <a:ext cx="2393950" cy="17653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5" name="Rectangle 4"/>
          <p:cNvSpPr/>
          <p:nvPr/>
        </p:nvSpPr>
        <p:spPr bwMode="auto">
          <a:xfrm>
            <a:off x="7939618" y="3481916"/>
            <a:ext cx="556683" cy="423335"/>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6" name="Rectangle 5"/>
          <p:cNvSpPr/>
          <p:nvPr/>
        </p:nvSpPr>
        <p:spPr bwMode="auto">
          <a:xfrm>
            <a:off x="8231718" y="1606550"/>
            <a:ext cx="1553633" cy="1443565"/>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a:p>
        </p:txBody>
      </p:sp>
      <p:sp>
        <p:nvSpPr>
          <p:cNvPr id="7" name="Rectangle 6"/>
          <p:cNvSpPr/>
          <p:nvPr/>
        </p:nvSpPr>
        <p:spPr bwMode="auto">
          <a:xfrm>
            <a:off x="9177868" y="3367616"/>
            <a:ext cx="556683" cy="423335"/>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8" name="Rectangle 7"/>
          <p:cNvSpPr/>
          <p:nvPr/>
        </p:nvSpPr>
        <p:spPr bwMode="auto">
          <a:xfrm>
            <a:off x="6206066" y="3818466"/>
            <a:ext cx="3369734" cy="1293285"/>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1" name="Freeform: Shape 10">
            <a:extLst>
              <a:ext uri="{FF2B5EF4-FFF2-40B4-BE49-F238E27FC236}">
                <a16:creationId xmlns:a16="http://schemas.microsoft.com/office/drawing/2014/main" id="{CF51C7DC-7290-4D29-8E43-73ED76C25E21}"/>
              </a:ext>
            </a:extLst>
          </p:cNvPr>
          <p:cNvSpPr/>
          <p:nvPr/>
        </p:nvSpPr>
        <p:spPr bwMode="auto">
          <a:xfrm>
            <a:off x="8206728" y="2900364"/>
            <a:ext cx="64147" cy="160337"/>
          </a:xfrm>
          <a:custGeom>
            <a:avLst/>
            <a:gdLst>
              <a:gd name="connsiteX0" fmla="*/ 19697 w 46426"/>
              <a:gd name="connsiteY0" fmla="*/ 0 h 117475"/>
              <a:gd name="connsiteX1" fmla="*/ 16522 w 46426"/>
              <a:gd name="connsiteY1" fmla="*/ 7938 h 117475"/>
              <a:gd name="connsiteX2" fmla="*/ 14935 w 46426"/>
              <a:gd name="connsiteY2" fmla="*/ 12700 h 117475"/>
              <a:gd name="connsiteX3" fmla="*/ 11760 w 46426"/>
              <a:gd name="connsiteY3" fmla="*/ 17463 h 117475"/>
              <a:gd name="connsiteX4" fmla="*/ 10172 w 46426"/>
              <a:gd name="connsiteY4" fmla="*/ 22225 h 117475"/>
              <a:gd name="connsiteX5" fmla="*/ 5410 w 46426"/>
              <a:gd name="connsiteY5" fmla="*/ 26988 h 117475"/>
              <a:gd name="connsiteX6" fmla="*/ 2235 w 46426"/>
              <a:gd name="connsiteY6" fmla="*/ 41275 h 117475"/>
              <a:gd name="connsiteX7" fmla="*/ 2235 w 46426"/>
              <a:gd name="connsiteY7" fmla="*/ 109538 h 117475"/>
              <a:gd name="connsiteX8" fmla="*/ 11760 w 46426"/>
              <a:gd name="connsiteY8" fmla="*/ 112713 h 117475"/>
              <a:gd name="connsiteX9" fmla="*/ 27635 w 46426"/>
              <a:gd name="connsiteY9" fmla="*/ 117475 h 117475"/>
              <a:gd name="connsiteX10" fmla="*/ 41922 w 46426"/>
              <a:gd name="connsiteY10" fmla="*/ 115888 h 117475"/>
              <a:gd name="connsiteX11" fmla="*/ 45097 w 46426"/>
              <a:gd name="connsiteY11" fmla="*/ 109538 h 117475"/>
              <a:gd name="connsiteX12" fmla="*/ 41922 w 46426"/>
              <a:gd name="connsiteY12" fmla="*/ 46038 h 117475"/>
              <a:gd name="connsiteX13" fmla="*/ 40335 w 46426"/>
              <a:gd name="connsiteY13" fmla="*/ 38100 h 117475"/>
              <a:gd name="connsiteX14" fmla="*/ 37160 w 46426"/>
              <a:gd name="connsiteY14" fmla="*/ 33338 h 117475"/>
              <a:gd name="connsiteX15" fmla="*/ 27635 w 46426"/>
              <a:gd name="connsiteY15" fmla="*/ 25400 h 117475"/>
              <a:gd name="connsiteX16" fmla="*/ 21285 w 46426"/>
              <a:gd name="connsiteY16" fmla="*/ 15875 h 117475"/>
              <a:gd name="connsiteX17" fmla="*/ 19697 w 46426"/>
              <a:gd name="connsiteY17" fmla="*/ 0 h 11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6426" h="117475">
                <a:moveTo>
                  <a:pt x="19697" y="0"/>
                </a:moveTo>
                <a:cubicBezTo>
                  <a:pt x="18639" y="2646"/>
                  <a:pt x="17523" y="5270"/>
                  <a:pt x="16522" y="7938"/>
                </a:cubicBezTo>
                <a:cubicBezTo>
                  <a:pt x="15935" y="9505"/>
                  <a:pt x="15683" y="11203"/>
                  <a:pt x="14935" y="12700"/>
                </a:cubicBezTo>
                <a:cubicBezTo>
                  <a:pt x="14082" y="14407"/>
                  <a:pt x="12613" y="15756"/>
                  <a:pt x="11760" y="17463"/>
                </a:cubicBezTo>
                <a:cubicBezTo>
                  <a:pt x="11012" y="18960"/>
                  <a:pt x="11100" y="20833"/>
                  <a:pt x="10172" y="22225"/>
                </a:cubicBezTo>
                <a:cubicBezTo>
                  <a:pt x="8927" y="24093"/>
                  <a:pt x="6997" y="25400"/>
                  <a:pt x="5410" y="26988"/>
                </a:cubicBezTo>
                <a:cubicBezTo>
                  <a:pt x="4352" y="31750"/>
                  <a:pt x="3037" y="36463"/>
                  <a:pt x="2235" y="41275"/>
                </a:cubicBezTo>
                <a:cubicBezTo>
                  <a:pt x="-1112" y="61354"/>
                  <a:pt x="-356" y="96216"/>
                  <a:pt x="2235" y="109538"/>
                </a:cubicBezTo>
                <a:cubicBezTo>
                  <a:pt x="2874" y="112823"/>
                  <a:pt x="8585" y="111655"/>
                  <a:pt x="11760" y="112713"/>
                </a:cubicBezTo>
                <a:cubicBezTo>
                  <a:pt x="17021" y="114466"/>
                  <a:pt x="22374" y="115722"/>
                  <a:pt x="27635" y="117475"/>
                </a:cubicBezTo>
                <a:cubicBezTo>
                  <a:pt x="32397" y="116946"/>
                  <a:pt x="37560" y="117871"/>
                  <a:pt x="41922" y="115888"/>
                </a:cubicBezTo>
                <a:cubicBezTo>
                  <a:pt x="44076" y="114909"/>
                  <a:pt x="45038" y="111904"/>
                  <a:pt x="45097" y="109538"/>
                </a:cubicBezTo>
                <a:cubicBezTo>
                  <a:pt x="46875" y="38421"/>
                  <a:pt x="47741" y="72225"/>
                  <a:pt x="41922" y="46038"/>
                </a:cubicBezTo>
                <a:cubicBezTo>
                  <a:pt x="41337" y="43404"/>
                  <a:pt x="41282" y="40627"/>
                  <a:pt x="40335" y="38100"/>
                </a:cubicBezTo>
                <a:cubicBezTo>
                  <a:pt x="39665" y="36314"/>
                  <a:pt x="38381" y="34804"/>
                  <a:pt x="37160" y="33338"/>
                </a:cubicBezTo>
                <a:cubicBezTo>
                  <a:pt x="33340" y="28754"/>
                  <a:pt x="32318" y="28522"/>
                  <a:pt x="27635" y="25400"/>
                </a:cubicBezTo>
                <a:cubicBezTo>
                  <a:pt x="25518" y="22225"/>
                  <a:pt x="22992" y="19288"/>
                  <a:pt x="21285" y="15875"/>
                </a:cubicBezTo>
                <a:lnTo>
                  <a:pt x="19697" y="0"/>
                </a:lnTo>
                <a:close/>
              </a:path>
            </a:pathLst>
          </a:cu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Tree>
    <p:extLst>
      <p:ext uri="{BB962C8B-B14F-4D97-AF65-F5344CB8AC3E}">
        <p14:creationId xmlns:p14="http://schemas.microsoft.com/office/powerpoint/2010/main" val="1224240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500"/>
                                  </p:stCondLst>
                                  <p:childTnLst>
                                    <p:animEffect transition="out" filter="fade">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par>
                          <p:cTn id="19" fill="hold">
                            <p:stCondLst>
                              <p:cond delay="500"/>
                            </p:stCondLst>
                            <p:childTnLst>
                              <p:par>
                                <p:cTn id="20" presetID="10" presetClass="exit" presetSubtype="0" fill="hold" grpId="0" nodeType="afterEffect">
                                  <p:stCondLst>
                                    <p:cond delay="50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1"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58E859-A78B-468E-9E83-05CF815BC19D}"/>
              </a:ext>
            </a:extLst>
          </p:cNvPr>
          <p:cNvSpPr>
            <a:spLocks noGrp="1"/>
          </p:cNvSpPr>
          <p:nvPr>
            <p:ph type="title"/>
          </p:nvPr>
        </p:nvSpPr>
        <p:spPr/>
        <p:txBody>
          <a:bodyPr/>
          <a:lstStyle/>
          <a:p>
            <a:r>
              <a:rPr lang="en-GB"/>
              <a:t>2AS-1 Add and subtract across 10</a:t>
            </a:r>
          </a:p>
        </p:txBody>
      </p:sp>
      <p:pic>
        <p:nvPicPr>
          <p:cNvPr id="3" name="Picture 2" descr="ncetm_mm_sp1_se11_aw027.p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rot="16200000">
            <a:off x="5515337" y="-1483747"/>
            <a:ext cx="1425011" cy="6576365"/>
          </a:xfrm>
          <a:prstGeom prst="rect">
            <a:avLst/>
          </a:prstGeom>
        </p:spPr>
      </p:pic>
      <p:pic>
        <p:nvPicPr>
          <p:cNvPr id="6" name="Picture 5" descr="ncetm_mm_sp1_se11_aw003.png"/>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185214" y="1371019"/>
            <a:ext cx="495264" cy="528839"/>
          </a:xfrm>
          <a:prstGeom prst="rect">
            <a:avLst/>
          </a:prstGeom>
        </p:spPr>
      </p:pic>
      <p:pic>
        <p:nvPicPr>
          <p:cNvPr id="7" name="Picture 6" descr="ncetm_mm_sp1_se11_aw003.png"/>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811747" y="1371019"/>
            <a:ext cx="495264" cy="528839"/>
          </a:xfrm>
          <a:prstGeom prst="rect">
            <a:avLst/>
          </a:prstGeom>
        </p:spPr>
      </p:pic>
      <p:pic>
        <p:nvPicPr>
          <p:cNvPr id="8" name="Picture 7" descr="ncetm_mm_sp1_se11_aw003.png"/>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395947" y="1371019"/>
            <a:ext cx="495264" cy="528839"/>
          </a:xfrm>
          <a:prstGeom prst="rect">
            <a:avLst/>
          </a:prstGeom>
        </p:spPr>
      </p:pic>
      <p:sp>
        <p:nvSpPr>
          <p:cNvPr id="9" name="Rectangle 8"/>
          <p:cNvSpPr/>
          <p:nvPr/>
        </p:nvSpPr>
        <p:spPr bwMode="auto">
          <a:xfrm>
            <a:off x="4206348" y="1950058"/>
            <a:ext cx="503765" cy="520015"/>
          </a:xfrm>
          <a:prstGeom prst="rect">
            <a:avLst/>
          </a:prstGeom>
          <a:solidFill>
            <a:srgbClr val="FFFFFF"/>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Rectangle 9"/>
          <p:cNvSpPr/>
          <p:nvPr/>
        </p:nvSpPr>
        <p:spPr bwMode="auto">
          <a:xfrm>
            <a:off x="4803247" y="1959206"/>
            <a:ext cx="507205" cy="523566"/>
          </a:xfrm>
          <a:prstGeom prst="rect">
            <a:avLst/>
          </a:prstGeom>
          <a:solidFill>
            <a:srgbClr val="FFFFFF"/>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 name="Rectangle 10"/>
          <p:cNvSpPr/>
          <p:nvPr/>
        </p:nvSpPr>
        <p:spPr bwMode="auto">
          <a:xfrm>
            <a:off x="5378983" y="1950740"/>
            <a:ext cx="512229" cy="528752"/>
          </a:xfrm>
          <a:prstGeom prst="rect">
            <a:avLst/>
          </a:prstGeom>
          <a:solidFill>
            <a:srgbClr val="FFFFFF"/>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 name="Rectangle 11"/>
          <p:cNvSpPr/>
          <p:nvPr/>
        </p:nvSpPr>
        <p:spPr>
          <a:xfrm>
            <a:off x="4319492" y="3267567"/>
            <a:ext cx="1003300" cy="461665"/>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a:ea typeface="+mn-ea"/>
                <a:cs typeface="+mn-cs"/>
              </a:rPr>
              <a:t>7 + 5</a:t>
            </a:r>
          </a:p>
        </p:txBody>
      </p:sp>
      <p:pic>
        <p:nvPicPr>
          <p:cNvPr id="14" name="Picture 13" descr="ncetm_mm_sp1_se11_aw003.png"/>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799012" y="2751589"/>
            <a:ext cx="520700" cy="512163"/>
          </a:xfrm>
          <a:prstGeom prst="rect">
            <a:avLst/>
          </a:prstGeom>
        </p:spPr>
      </p:pic>
      <p:pic>
        <p:nvPicPr>
          <p:cNvPr id="18" name="Picture 17" descr="ncetm_mm_sp1_se11_aw003.png"/>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383212" y="2751589"/>
            <a:ext cx="520700" cy="512163"/>
          </a:xfrm>
          <a:prstGeom prst="rect">
            <a:avLst/>
          </a:prstGeom>
        </p:spPr>
      </p:pic>
      <p:pic>
        <p:nvPicPr>
          <p:cNvPr id="19" name="Picture 18" descr="ncetm_mm_sp1_se11_aw003.png"/>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954712" y="2751589"/>
            <a:ext cx="520700" cy="512163"/>
          </a:xfrm>
          <a:prstGeom prst="rect">
            <a:avLst/>
          </a:prstGeom>
        </p:spPr>
      </p:pic>
      <p:pic>
        <p:nvPicPr>
          <p:cNvPr id="20" name="Picture 19" descr="ncetm_mm_sp1_se11_aw003.png"/>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538912" y="2751589"/>
            <a:ext cx="520700" cy="512163"/>
          </a:xfrm>
          <a:prstGeom prst="rect">
            <a:avLst/>
          </a:prstGeom>
        </p:spPr>
      </p:pic>
      <p:pic>
        <p:nvPicPr>
          <p:cNvPr id="21" name="Picture 20" descr="ncetm_mm_sp1_se11_aw003.png"/>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165446" y="2751589"/>
            <a:ext cx="520700" cy="512163"/>
          </a:xfrm>
          <a:prstGeom prst="rect">
            <a:avLst/>
          </a:prstGeom>
        </p:spPr>
      </p:pic>
      <p:sp>
        <p:nvSpPr>
          <p:cNvPr id="22" name="Rectangle 21"/>
          <p:cNvSpPr/>
          <p:nvPr/>
        </p:nvSpPr>
        <p:spPr>
          <a:xfrm>
            <a:off x="5107982" y="3267567"/>
            <a:ext cx="1924050" cy="461665"/>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a:ea typeface="+mn-ea"/>
                <a:cs typeface="+mn-cs"/>
              </a:rPr>
              <a:t>= 7 + 3 + 2</a:t>
            </a:r>
          </a:p>
        </p:txBody>
      </p:sp>
      <p:sp>
        <p:nvSpPr>
          <p:cNvPr id="23" name="Rectangle 22"/>
          <p:cNvSpPr/>
          <p:nvPr/>
        </p:nvSpPr>
        <p:spPr>
          <a:xfrm>
            <a:off x="6664962" y="3267567"/>
            <a:ext cx="1924050" cy="461665"/>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a:ea typeface="+mn-ea"/>
                <a:cs typeface="+mn-cs"/>
              </a:rPr>
              <a:t>= 10 + 2</a:t>
            </a:r>
          </a:p>
        </p:txBody>
      </p:sp>
      <p:sp>
        <p:nvSpPr>
          <p:cNvPr id="5" name="Content Placeholder 2">
            <a:extLst>
              <a:ext uri="{FF2B5EF4-FFF2-40B4-BE49-F238E27FC236}">
                <a16:creationId xmlns:a16="http://schemas.microsoft.com/office/drawing/2014/main" id="{98EE1A04-ECB8-4355-85F3-B854C34D49DA}"/>
              </a:ext>
            </a:extLst>
          </p:cNvPr>
          <p:cNvSpPr txBox="1">
            <a:spLocks/>
          </p:cNvSpPr>
          <p:nvPr/>
        </p:nvSpPr>
        <p:spPr>
          <a:xfrm>
            <a:off x="403123" y="3729232"/>
            <a:ext cx="11788877" cy="2036839"/>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Look at the picture and the expression.</a:t>
            </a:r>
            <a:r>
              <a:rPr kumimoji="0" lang="en-GB" sz="1800" b="0" i="0" u="none" strike="noStrike" kern="1200" cap="none" spc="0" normalizeH="0" noProof="0" dirty="0">
                <a:ln>
                  <a:noFill/>
                </a:ln>
                <a:solidFill>
                  <a:srgbClr val="585858"/>
                </a:solidFill>
                <a:effectLst/>
                <a:uLnTx/>
                <a:uFillTx/>
                <a:latin typeface="Arial"/>
                <a:ea typeface="+mn-ea"/>
                <a:cs typeface="+mn-cs"/>
              </a:rPr>
              <a:t> H</a:t>
            </a:r>
            <a:r>
              <a:rPr kumimoji="0" lang="en-GB" sz="1800" b="0" i="0" u="none" strike="noStrike" kern="1200" cap="none" spc="0" normalizeH="0" baseline="0" noProof="0" dirty="0">
                <a:ln>
                  <a:noFill/>
                </a:ln>
                <a:solidFill>
                  <a:srgbClr val="585858"/>
                </a:solidFill>
                <a:effectLst/>
                <a:uLnTx/>
                <a:uFillTx/>
                <a:latin typeface="Arial"/>
                <a:ea typeface="+mn-ea"/>
                <a:cs typeface="+mn-cs"/>
              </a:rPr>
              <a:t>ow many red counters are being added to the blue counters?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How many red counters need to go on the first ten frame to fill it up and </a:t>
            </a:r>
            <a:r>
              <a:rPr kumimoji="0" lang="en-GB" sz="1800" i="1" u="none" strike="noStrike" kern="1200" cap="none" spc="0" normalizeH="0" baseline="0" noProof="0" dirty="0">
                <a:ln>
                  <a:noFill/>
                </a:ln>
                <a:solidFill>
                  <a:srgbClr val="585858"/>
                </a:solidFill>
                <a:effectLst/>
                <a:uLnTx/>
                <a:uFillTx/>
                <a:latin typeface="Arial"/>
                <a:ea typeface="+mn-ea"/>
                <a:cs typeface="+mn-cs"/>
              </a:rPr>
              <a:t>make ten</a:t>
            </a:r>
            <a:r>
              <a:rPr kumimoji="0" lang="en-GB" sz="1800" b="0" i="0" u="none" strike="noStrike" kern="1200" cap="none" spc="0" normalizeH="0" baseline="0" noProof="0" dirty="0">
                <a:ln>
                  <a:noFill/>
                </a:ln>
                <a:solidFill>
                  <a:srgbClr val="585858"/>
                </a:solidFill>
                <a:effectLst/>
                <a:uLnTx/>
                <a:uFillTx/>
                <a:latin typeface="Arial"/>
                <a:ea typeface="+mn-ea"/>
                <a:cs typeface="+mn-cs"/>
              </a:rPr>
              <a: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Now we have 10 counters and 2 counters on the ten frames, how many counters are there altogether?</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How did we partition the 5 to add it to 7? Why did we </a:t>
            </a:r>
            <a:r>
              <a:rPr lang="en-GB" sz="1800" dirty="0">
                <a:latin typeface="Arial"/>
              </a:rPr>
              <a:t>do</a:t>
            </a:r>
            <a:r>
              <a:rPr kumimoji="0" lang="en-GB" sz="1800" b="0" i="0" u="none" strike="noStrike" kern="1200" cap="none" spc="0" normalizeH="0" baseline="0" noProof="0" dirty="0">
                <a:ln>
                  <a:noFill/>
                </a:ln>
                <a:solidFill>
                  <a:srgbClr val="585858"/>
                </a:solidFill>
                <a:effectLst/>
                <a:uLnTx/>
                <a:uFillTx/>
                <a:latin typeface="Arial"/>
                <a:ea typeface="+mn-ea"/>
                <a:cs typeface="+mn-cs"/>
              </a:rPr>
              <a:t> it that way? Try this on your own ten frames.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13" name="TextBox 19">
            <a:extLst>
              <a:ext uri="{FF2B5EF4-FFF2-40B4-BE49-F238E27FC236}">
                <a16:creationId xmlns:a16="http://schemas.microsoft.com/office/drawing/2014/main" id="{F038F57C-9DB3-4DC9-8C1D-21C9ADC07424}"/>
              </a:ext>
            </a:extLst>
          </p:cNvPr>
          <p:cNvSpPr txBox="1"/>
          <p:nvPr/>
        </p:nvSpPr>
        <p:spPr>
          <a:xfrm>
            <a:off x="623888" y="5861795"/>
            <a:ext cx="10358744"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000" b="0" i="1" u="none" strike="noStrike" kern="1200" cap="none" spc="0" normalizeH="0" baseline="0" noProof="0" dirty="0">
                <a:ln>
                  <a:noFill/>
                </a:ln>
                <a:solidFill>
                  <a:schemeClr val="bg2"/>
                </a:solidFill>
                <a:effectLst/>
                <a:uLnTx/>
                <a:uFillTx/>
                <a:latin typeface="Arial" panose="020B0604020202020204" pitchFamily="34" charset="0"/>
                <a:ea typeface="+mn-ea"/>
                <a:cs typeface="+mn-cs"/>
              </a:rPr>
              <a:t>W</a:t>
            </a:r>
            <a:r>
              <a:rPr kumimoji="0" lang="en-GB" sz="2000" b="0" i="1" u="none" strike="noStrike" kern="1200" cap="none" spc="0" normalizeH="0" baseline="0" noProof="0" dirty="0">
                <a:ln>
                  <a:noFill/>
                </a:ln>
                <a:solidFill>
                  <a:schemeClr val="bg2"/>
                </a:solidFill>
                <a:effectLst/>
                <a:uLnTx/>
                <a:uFillTx/>
                <a:latin typeface="Arial" panose="020B0604020202020204" pitchFamily="34" charset="0"/>
                <a:ea typeface="+mn-ea"/>
                <a:cs typeface="+mn-cs"/>
              </a:rPr>
              <a:t>e can use a making ten strategy to add past ten.</a:t>
            </a:r>
          </a:p>
        </p:txBody>
      </p:sp>
    </p:spTree>
    <p:extLst>
      <p:ext uri="{BB962C8B-B14F-4D97-AF65-F5344CB8AC3E}">
        <p14:creationId xmlns:p14="http://schemas.microsoft.com/office/powerpoint/2010/main" val="1489367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0" presetClass="path" presetSubtype="0" accel="50000" decel="50000" fill="hold" nodeType="clickEffect">
                                  <p:stCondLst>
                                    <p:cond delay="0"/>
                                  </p:stCondLst>
                                  <p:childTnLst>
                                    <p:animMotion origin="layout" path="M 4.16667E-6 4.44444E-6 L -0.05039 -0.11551 " pathEditMode="relative" rAng="0" ptsTypes="AA">
                                      <p:cBhvr>
                                        <p:cTn id="36" dur="2000" fill="hold"/>
                                        <p:tgtEl>
                                          <p:spTgt spid="14"/>
                                        </p:tgtEl>
                                        <p:attrNameLst>
                                          <p:attrName>ppt_x</p:attrName>
                                          <p:attrName>ppt_y</p:attrName>
                                        </p:attrNameLst>
                                      </p:cBhvr>
                                      <p:rCtr x="-2526" y="-5787"/>
                                    </p:animMotion>
                                  </p:childTnLst>
                                </p:cTn>
                              </p:par>
                              <p:par>
                                <p:cTn id="37" presetID="0" presetClass="path" presetSubtype="0" accel="50000" decel="50000" fill="hold" nodeType="withEffect">
                                  <p:stCondLst>
                                    <p:cond delay="0"/>
                                  </p:stCondLst>
                                  <p:childTnLst>
                                    <p:animMotion origin="layout" path="M -2.5E-6 4.44444E-6 L -0.04843 -0.11482 " pathEditMode="relative" rAng="0" ptsTypes="AA">
                                      <p:cBhvr>
                                        <p:cTn id="38" dur="2000" fill="hold"/>
                                        <p:tgtEl>
                                          <p:spTgt spid="18"/>
                                        </p:tgtEl>
                                        <p:attrNameLst>
                                          <p:attrName>ppt_x</p:attrName>
                                          <p:attrName>ppt_y</p:attrName>
                                        </p:attrNameLst>
                                      </p:cBhvr>
                                      <p:rCtr x="-2422" y="-5741"/>
                                    </p:animMotion>
                                  </p:childTnLst>
                                </p:cTn>
                              </p:par>
                              <p:par>
                                <p:cTn id="39" presetID="0" presetClass="path" presetSubtype="0" accel="50000" decel="50000" fill="hold" nodeType="withEffect">
                                  <p:stCondLst>
                                    <p:cond delay="0"/>
                                  </p:stCondLst>
                                  <p:childTnLst>
                                    <p:animMotion origin="layout" path="M 2.5E-6 4.44444E-6 L -0.04662 -0.11528 " pathEditMode="relative" rAng="0" ptsTypes="AA">
                                      <p:cBhvr>
                                        <p:cTn id="40" dur="2000" fill="hold"/>
                                        <p:tgtEl>
                                          <p:spTgt spid="19"/>
                                        </p:tgtEl>
                                        <p:attrNameLst>
                                          <p:attrName>ppt_x</p:attrName>
                                          <p:attrName>ppt_y</p:attrName>
                                        </p:attrNameLst>
                                      </p:cBhvr>
                                      <p:rCtr x="-2331" y="-5764"/>
                                    </p:animMotion>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0" presetClass="path" presetSubtype="0" accel="50000" decel="50000" fill="hold" nodeType="clickEffect">
                                  <p:stCondLst>
                                    <p:cond delay="0"/>
                                  </p:stCondLst>
                                  <p:childTnLst>
                                    <p:animMotion origin="layout" path="M -4.16667E-6 4.44444E-6 L 0.00092 -0.20232 " pathEditMode="relative" rAng="0" ptsTypes="AA">
                                      <p:cBhvr>
                                        <p:cTn id="49" dur="2000" fill="hold"/>
                                        <p:tgtEl>
                                          <p:spTgt spid="20"/>
                                        </p:tgtEl>
                                        <p:attrNameLst>
                                          <p:attrName>ppt_x</p:attrName>
                                          <p:attrName>ppt_y</p:attrName>
                                        </p:attrNameLst>
                                      </p:cBhvr>
                                      <p:rCtr x="39" y="-10116"/>
                                    </p:animMotion>
                                  </p:childTnLst>
                                </p:cTn>
                              </p:par>
                              <p:par>
                                <p:cTn id="50" presetID="0" presetClass="path" presetSubtype="0" accel="50000" decel="50000" fill="hold" nodeType="withEffect">
                                  <p:stCondLst>
                                    <p:cond delay="0"/>
                                  </p:stCondLst>
                                  <p:childTnLst>
                                    <p:animMotion origin="layout" path="M 3.54167E-6 4.44444E-6 L 0.00091 -0.20232 " pathEditMode="relative" rAng="0" ptsTypes="AA">
                                      <p:cBhvr>
                                        <p:cTn id="51" dur="2000" fill="hold"/>
                                        <p:tgtEl>
                                          <p:spTgt spid="21"/>
                                        </p:tgtEl>
                                        <p:attrNameLst>
                                          <p:attrName>ppt_x</p:attrName>
                                          <p:attrName>ppt_y</p:attrName>
                                        </p:attrNameLst>
                                      </p:cBhvr>
                                      <p:rCtr x="39" y="-10116"/>
                                    </p:animMotion>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2" grpId="0"/>
      <p:bldP spid="23" grpId="0"/>
      <p:bldP spid="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etm_mm_sp1_se11_aw0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7360" y="822729"/>
            <a:ext cx="5925312" cy="5222056"/>
          </a:xfrm>
          <a:prstGeom prst="rect">
            <a:avLst/>
          </a:prstGeom>
        </p:spPr>
      </p:pic>
      <p:pic>
        <p:nvPicPr>
          <p:cNvPr id="15" name="Picture 14">
            <a:extLst>
              <a:ext uri="{FF2B5EF4-FFF2-40B4-BE49-F238E27FC236}">
                <a16:creationId xmlns:a16="http://schemas.microsoft.com/office/drawing/2014/main" id="{82D89D1A-47DF-44DE-8ABB-286815C8CD1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632199" y="1370131"/>
            <a:ext cx="1241120" cy="1346863"/>
          </a:xfrm>
          <a:prstGeom prst="rect">
            <a:avLst/>
          </a:prstGeom>
        </p:spPr>
      </p:pic>
      <p:sp>
        <p:nvSpPr>
          <p:cNvPr id="3" name="Text Placeholder 2"/>
          <p:cNvSpPr>
            <a:spLocks noGrp="1"/>
          </p:cNvSpPr>
          <p:nvPr>
            <p:ph type="body" sz="quarter" idx="11"/>
          </p:nvPr>
        </p:nvSpPr>
        <p:spPr/>
        <p:txBody>
          <a:bodyPr/>
          <a:lstStyle/>
          <a:p>
            <a:r>
              <a:rPr lang="en-GB" dirty="0"/>
              <a:t>1.11 Addition: three numbers and bridging 10 – step 1:1</a:t>
            </a:r>
          </a:p>
        </p:txBody>
      </p:sp>
      <p:pic>
        <p:nvPicPr>
          <p:cNvPr id="25" name="Picture 24">
            <a:extLst>
              <a:ext uri="{FF2B5EF4-FFF2-40B4-BE49-F238E27FC236}">
                <a16:creationId xmlns:a16="http://schemas.microsoft.com/office/drawing/2014/main" id="{80D52387-3C8A-4DA8-BDE6-7B84C9DC583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8545" r="-6926"/>
          <a:stretch/>
        </p:blipFill>
        <p:spPr>
          <a:xfrm>
            <a:off x="7219950" y="1248699"/>
            <a:ext cx="1206296" cy="1461945"/>
          </a:xfrm>
          <a:prstGeom prst="rect">
            <a:avLst/>
          </a:prstGeom>
        </p:spPr>
      </p:pic>
      <p:pic>
        <p:nvPicPr>
          <p:cNvPr id="28" name="Picture 27">
            <a:extLst>
              <a:ext uri="{FF2B5EF4-FFF2-40B4-BE49-F238E27FC236}">
                <a16:creationId xmlns:a16="http://schemas.microsoft.com/office/drawing/2014/main" id="{0FEFC6BE-2A6F-4E5C-8E08-D85C3B3ABC8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4019"/>
          <a:stretch/>
        </p:blipFill>
        <p:spPr>
          <a:xfrm>
            <a:off x="5771535" y="3966593"/>
            <a:ext cx="1832590" cy="1332995"/>
          </a:xfrm>
          <a:prstGeom prst="rect">
            <a:avLst/>
          </a:prstGeom>
        </p:spPr>
      </p:pic>
      <p:sp>
        <p:nvSpPr>
          <p:cNvPr id="24" name="Rectangle 23"/>
          <p:cNvSpPr/>
          <p:nvPr/>
        </p:nvSpPr>
        <p:spPr>
          <a:xfrm>
            <a:off x="3807384" y="3966593"/>
            <a:ext cx="5372100" cy="461665"/>
          </a:xfrm>
          <a:prstGeom prst="rect">
            <a:avLst/>
          </a:prstGeom>
        </p:spPr>
        <p:txBody>
          <a:bodyPr wrap="square">
            <a:spAutoFit/>
          </a:bodyPr>
          <a:lstStyle/>
          <a:p>
            <a:pPr>
              <a:buNone/>
            </a:pPr>
            <a:r>
              <a:rPr lang="en-GB" sz="2400" dirty="0">
                <a:latin typeface="Myriad Pro Semibold"/>
              </a:rPr>
              <a:t>2          +          3          +          5</a:t>
            </a:r>
          </a:p>
        </p:txBody>
      </p:sp>
      <p:sp>
        <p:nvSpPr>
          <p:cNvPr id="26" name="Rectangle 25"/>
          <p:cNvSpPr/>
          <p:nvPr/>
        </p:nvSpPr>
        <p:spPr>
          <a:xfrm>
            <a:off x="8681614" y="3982360"/>
            <a:ext cx="1781504" cy="461665"/>
          </a:xfrm>
          <a:prstGeom prst="rect">
            <a:avLst/>
          </a:prstGeom>
        </p:spPr>
        <p:txBody>
          <a:bodyPr wrap="square">
            <a:spAutoFit/>
          </a:bodyPr>
          <a:lstStyle/>
          <a:p>
            <a:pPr>
              <a:buNone/>
            </a:pPr>
            <a:r>
              <a:rPr lang="en-GB" sz="2400" dirty="0">
                <a:latin typeface="Myriad Pro Semibold"/>
              </a:rPr>
              <a:t>=       10</a:t>
            </a:r>
          </a:p>
        </p:txBody>
      </p:sp>
    </p:spTree>
    <p:extLst>
      <p:ext uri="{BB962C8B-B14F-4D97-AF65-F5344CB8AC3E}">
        <p14:creationId xmlns:p14="http://schemas.microsoft.com/office/powerpoint/2010/main" val="790417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nodeType="clickEffect">
                                  <p:stCondLst>
                                    <p:cond delay="0"/>
                                  </p:stCondLst>
                                  <p:childTnLst>
                                    <p:animMotion origin="layout" path="M 1.875E-6 3.33333E-6 L -0.02161 0.21181 " pathEditMode="relative" rAng="0" ptsTypes="AA">
                                      <p:cBhvr>
                                        <p:cTn id="11" dur="2000" fill="hold"/>
                                        <p:tgtEl>
                                          <p:spTgt spid="15"/>
                                        </p:tgtEl>
                                        <p:attrNameLst>
                                          <p:attrName>ppt_x</p:attrName>
                                          <p:attrName>ppt_y</p:attrName>
                                        </p:attrNameLst>
                                      </p:cBhvr>
                                      <p:rCtr x="-690" y="8889"/>
                                    </p:animMotion>
                                  </p:childTnLst>
                                </p:cTn>
                              </p:par>
                              <p:par>
                                <p:cTn id="12" presetID="0" presetClass="path" presetSubtype="0" accel="50000" decel="50000" fill="hold" nodeType="withEffect">
                                  <p:stCondLst>
                                    <p:cond delay="0"/>
                                  </p:stCondLst>
                                  <p:childTnLst>
                                    <p:animMotion origin="layout" path="M 3.33333E-6 2.59259E-6 L -0.14167 0.21134 " pathEditMode="relative" rAng="0" ptsTypes="AA">
                                      <p:cBhvr>
                                        <p:cTn id="13" dur="2000" fill="hold"/>
                                        <p:tgtEl>
                                          <p:spTgt spid="25"/>
                                        </p:tgtEl>
                                        <p:attrNameLst>
                                          <p:attrName>ppt_x</p:attrName>
                                          <p:attrName>ppt_y</p:attrName>
                                        </p:attrNameLst>
                                      </p:cBhvr>
                                      <p:rCtr x="-7083" y="10556"/>
                                    </p:animMotion>
                                  </p:childTnLst>
                                </p:cTn>
                              </p:par>
                              <p:par>
                                <p:cTn id="14" presetID="0" presetClass="path" presetSubtype="0" accel="50000" decel="50000" fill="hold" nodeType="withEffect">
                                  <p:stCondLst>
                                    <p:cond delay="0"/>
                                  </p:stCondLst>
                                  <p:childTnLst>
                                    <p:animMotion origin="layout" path="M 2.29167E-6 -2.96296E-6 L 0.09896 -0.15764 " pathEditMode="relative" rAng="0" ptsTypes="AA">
                                      <p:cBhvr>
                                        <p:cTn id="15" dur="2000" fill="hold"/>
                                        <p:tgtEl>
                                          <p:spTgt spid="28"/>
                                        </p:tgtEl>
                                        <p:attrNameLst>
                                          <p:attrName>ppt_x</p:attrName>
                                          <p:attrName>ppt_y</p:attrName>
                                        </p:attrNameLst>
                                      </p:cBhvr>
                                      <p:rCtr x="4948" y="-7894"/>
                                    </p:animMotion>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nodeType="clickEffect">
                                  <p:stCondLst>
                                    <p:cond delay="0"/>
                                  </p:stCondLst>
                                  <p:childTnLst>
                                    <p:animMotion origin="layout" path="M -0.02161 0.2118 L 0.0875 0.22685 " pathEditMode="relative" rAng="0" ptsTypes="AA">
                                      <p:cBhvr>
                                        <p:cTn id="24" dur="1000" fill="hold"/>
                                        <p:tgtEl>
                                          <p:spTgt spid="15"/>
                                        </p:tgtEl>
                                        <p:attrNameLst>
                                          <p:attrName>ppt_x</p:attrName>
                                          <p:attrName>ppt_y</p:attrName>
                                        </p:attrNameLst>
                                      </p:cBhvr>
                                      <p:rCtr x="5547" y="347"/>
                                    </p:animMotion>
                                  </p:childTnLst>
                                </p:cTn>
                              </p:par>
                              <p:par>
                                <p:cTn id="25" presetID="0" presetClass="path" presetSubtype="0" accel="50000" decel="50000" fill="hold" nodeType="withEffect">
                                  <p:stCondLst>
                                    <p:cond delay="0"/>
                                  </p:stCondLst>
                                  <p:childTnLst>
                                    <p:animMotion origin="layout" path="M 0.14258 -0.17546 L 0.05534 -0.17546 " pathEditMode="relative" rAng="0" ptsTypes="AA">
                                      <p:cBhvr>
                                        <p:cTn id="26" dur="1000" fill="hold"/>
                                        <p:tgtEl>
                                          <p:spTgt spid="28"/>
                                        </p:tgtEl>
                                        <p:attrNameLst>
                                          <p:attrName>ppt_x</p:attrName>
                                          <p:attrName>ppt_y</p:attrName>
                                        </p:attrNameLst>
                                      </p:cBhvr>
                                      <p:rCtr x="-4362" y="0"/>
                                    </p:animMotion>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AC60731-83EE-40AE-93D7-C5FDD58AF402}"/>
              </a:ext>
            </a:extLst>
          </p:cNvPr>
          <p:cNvSpPr>
            <a:spLocks noGrp="1"/>
          </p:cNvSpPr>
          <p:nvPr>
            <p:ph type="title"/>
          </p:nvPr>
        </p:nvSpPr>
        <p:spPr/>
        <p:txBody>
          <a:bodyPr/>
          <a:lstStyle/>
          <a:p>
            <a:r>
              <a:rPr lang="en-GB" dirty="0"/>
              <a:t>2AS-1 Add and subtract across 10</a:t>
            </a:r>
          </a:p>
        </p:txBody>
      </p:sp>
      <p:sp>
        <p:nvSpPr>
          <p:cNvPr id="4" name="Rectangle 3"/>
          <p:cNvSpPr/>
          <p:nvPr/>
        </p:nvSpPr>
        <p:spPr bwMode="auto">
          <a:xfrm>
            <a:off x="5837767" y="1215095"/>
            <a:ext cx="2393950" cy="114286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4"/>
          <p:cNvSpPr/>
          <p:nvPr/>
        </p:nvSpPr>
        <p:spPr bwMode="auto">
          <a:xfrm>
            <a:off x="7939618" y="2783416"/>
            <a:ext cx="556683" cy="423335"/>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p:nvPr/>
        </p:nvSpPr>
        <p:spPr bwMode="auto">
          <a:xfrm>
            <a:off x="8231718" y="1058329"/>
            <a:ext cx="1553633" cy="1293285"/>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Rectangle 6"/>
          <p:cNvSpPr/>
          <p:nvPr/>
        </p:nvSpPr>
        <p:spPr bwMode="auto">
          <a:xfrm>
            <a:off x="9177868" y="2669116"/>
            <a:ext cx="556683" cy="423335"/>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 name="Freeform: Shape 10">
            <a:extLst>
              <a:ext uri="{FF2B5EF4-FFF2-40B4-BE49-F238E27FC236}">
                <a16:creationId xmlns:a16="http://schemas.microsoft.com/office/drawing/2014/main" id="{CF51C7DC-7290-4D29-8E43-73ED76C25E21}"/>
              </a:ext>
            </a:extLst>
          </p:cNvPr>
          <p:cNvSpPr/>
          <p:nvPr/>
        </p:nvSpPr>
        <p:spPr bwMode="auto">
          <a:xfrm>
            <a:off x="8206728" y="2201864"/>
            <a:ext cx="64147" cy="160337"/>
          </a:xfrm>
          <a:custGeom>
            <a:avLst/>
            <a:gdLst>
              <a:gd name="connsiteX0" fmla="*/ 19697 w 46426"/>
              <a:gd name="connsiteY0" fmla="*/ 0 h 117475"/>
              <a:gd name="connsiteX1" fmla="*/ 16522 w 46426"/>
              <a:gd name="connsiteY1" fmla="*/ 7938 h 117475"/>
              <a:gd name="connsiteX2" fmla="*/ 14935 w 46426"/>
              <a:gd name="connsiteY2" fmla="*/ 12700 h 117475"/>
              <a:gd name="connsiteX3" fmla="*/ 11760 w 46426"/>
              <a:gd name="connsiteY3" fmla="*/ 17463 h 117475"/>
              <a:gd name="connsiteX4" fmla="*/ 10172 w 46426"/>
              <a:gd name="connsiteY4" fmla="*/ 22225 h 117475"/>
              <a:gd name="connsiteX5" fmla="*/ 5410 w 46426"/>
              <a:gd name="connsiteY5" fmla="*/ 26988 h 117475"/>
              <a:gd name="connsiteX6" fmla="*/ 2235 w 46426"/>
              <a:gd name="connsiteY6" fmla="*/ 41275 h 117475"/>
              <a:gd name="connsiteX7" fmla="*/ 2235 w 46426"/>
              <a:gd name="connsiteY7" fmla="*/ 109538 h 117475"/>
              <a:gd name="connsiteX8" fmla="*/ 11760 w 46426"/>
              <a:gd name="connsiteY8" fmla="*/ 112713 h 117475"/>
              <a:gd name="connsiteX9" fmla="*/ 27635 w 46426"/>
              <a:gd name="connsiteY9" fmla="*/ 117475 h 117475"/>
              <a:gd name="connsiteX10" fmla="*/ 41922 w 46426"/>
              <a:gd name="connsiteY10" fmla="*/ 115888 h 117475"/>
              <a:gd name="connsiteX11" fmla="*/ 45097 w 46426"/>
              <a:gd name="connsiteY11" fmla="*/ 109538 h 117475"/>
              <a:gd name="connsiteX12" fmla="*/ 41922 w 46426"/>
              <a:gd name="connsiteY12" fmla="*/ 46038 h 117475"/>
              <a:gd name="connsiteX13" fmla="*/ 40335 w 46426"/>
              <a:gd name="connsiteY13" fmla="*/ 38100 h 117475"/>
              <a:gd name="connsiteX14" fmla="*/ 37160 w 46426"/>
              <a:gd name="connsiteY14" fmla="*/ 33338 h 117475"/>
              <a:gd name="connsiteX15" fmla="*/ 27635 w 46426"/>
              <a:gd name="connsiteY15" fmla="*/ 25400 h 117475"/>
              <a:gd name="connsiteX16" fmla="*/ 21285 w 46426"/>
              <a:gd name="connsiteY16" fmla="*/ 15875 h 117475"/>
              <a:gd name="connsiteX17" fmla="*/ 19697 w 46426"/>
              <a:gd name="connsiteY17" fmla="*/ 0 h 11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6426" h="117475">
                <a:moveTo>
                  <a:pt x="19697" y="0"/>
                </a:moveTo>
                <a:cubicBezTo>
                  <a:pt x="18639" y="2646"/>
                  <a:pt x="17523" y="5270"/>
                  <a:pt x="16522" y="7938"/>
                </a:cubicBezTo>
                <a:cubicBezTo>
                  <a:pt x="15935" y="9505"/>
                  <a:pt x="15683" y="11203"/>
                  <a:pt x="14935" y="12700"/>
                </a:cubicBezTo>
                <a:cubicBezTo>
                  <a:pt x="14082" y="14407"/>
                  <a:pt x="12613" y="15756"/>
                  <a:pt x="11760" y="17463"/>
                </a:cubicBezTo>
                <a:cubicBezTo>
                  <a:pt x="11012" y="18960"/>
                  <a:pt x="11100" y="20833"/>
                  <a:pt x="10172" y="22225"/>
                </a:cubicBezTo>
                <a:cubicBezTo>
                  <a:pt x="8927" y="24093"/>
                  <a:pt x="6997" y="25400"/>
                  <a:pt x="5410" y="26988"/>
                </a:cubicBezTo>
                <a:cubicBezTo>
                  <a:pt x="4352" y="31750"/>
                  <a:pt x="3037" y="36463"/>
                  <a:pt x="2235" y="41275"/>
                </a:cubicBezTo>
                <a:cubicBezTo>
                  <a:pt x="-1112" y="61354"/>
                  <a:pt x="-356" y="96216"/>
                  <a:pt x="2235" y="109538"/>
                </a:cubicBezTo>
                <a:cubicBezTo>
                  <a:pt x="2874" y="112823"/>
                  <a:pt x="8585" y="111655"/>
                  <a:pt x="11760" y="112713"/>
                </a:cubicBezTo>
                <a:cubicBezTo>
                  <a:pt x="17021" y="114466"/>
                  <a:pt x="22374" y="115722"/>
                  <a:pt x="27635" y="117475"/>
                </a:cubicBezTo>
                <a:cubicBezTo>
                  <a:pt x="32397" y="116946"/>
                  <a:pt x="37560" y="117871"/>
                  <a:pt x="41922" y="115888"/>
                </a:cubicBezTo>
                <a:cubicBezTo>
                  <a:pt x="44076" y="114909"/>
                  <a:pt x="45038" y="111904"/>
                  <a:pt x="45097" y="109538"/>
                </a:cubicBezTo>
                <a:cubicBezTo>
                  <a:pt x="46875" y="38421"/>
                  <a:pt x="47741" y="72225"/>
                  <a:pt x="41922" y="46038"/>
                </a:cubicBezTo>
                <a:cubicBezTo>
                  <a:pt x="41337" y="43404"/>
                  <a:pt x="41282" y="40627"/>
                  <a:pt x="40335" y="38100"/>
                </a:cubicBezTo>
                <a:cubicBezTo>
                  <a:pt x="39665" y="36314"/>
                  <a:pt x="38381" y="34804"/>
                  <a:pt x="37160" y="33338"/>
                </a:cubicBezTo>
                <a:cubicBezTo>
                  <a:pt x="33340" y="28754"/>
                  <a:pt x="32318" y="28522"/>
                  <a:pt x="27635" y="25400"/>
                </a:cubicBezTo>
                <a:cubicBezTo>
                  <a:pt x="25518" y="22225"/>
                  <a:pt x="22992" y="19288"/>
                  <a:pt x="21285" y="15875"/>
                </a:cubicBezTo>
                <a:lnTo>
                  <a:pt x="19697" y="0"/>
                </a:lnTo>
                <a:close/>
              </a:path>
            </a:pathLst>
          </a:cu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Content Placeholder 2">
            <a:extLst>
              <a:ext uri="{FF2B5EF4-FFF2-40B4-BE49-F238E27FC236}">
                <a16:creationId xmlns:a16="http://schemas.microsoft.com/office/drawing/2014/main" id="{558C9841-1416-4939-8609-26964D8CC80F}"/>
              </a:ext>
            </a:extLst>
          </p:cNvPr>
          <p:cNvSpPr txBox="1">
            <a:spLocks/>
          </p:cNvSpPr>
          <p:nvPr/>
        </p:nvSpPr>
        <p:spPr>
          <a:xfrm>
            <a:off x="591211" y="2607210"/>
            <a:ext cx="8067014" cy="354278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Try these calculations using two ten frames and different coloured counters.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For each calculation, talk about how we can make ten and how we will have to partition the second number.</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As children become more confident, they can record each part of the calculation as they move the counters, and talk about how it represents what is on the ten frames.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Check that children are using known bonds of ten to partition numbers, and place value knowledge to add a single digit to ten, rather than counting.</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GB" sz="24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pic>
        <p:nvPicPr>
          <p:cNvPr id="2" name="Picture 1" descr="ncetm_mm_sp1_se11_aw027.png">
            <a:extLst>
              <a:ext uri="{FF2B5EF4-FFF2-40B4-BE49-F238E27FC236}">
                <a16:creationId xmlns:a16="http://schemas.microsoft.com/office/drawing/2014/main" id="{1D3F0ED2-9C02-4E8C-9A48-6CBB057633D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0000"/>
          <a:stretch/>
        </p:blipFill>
        <p:spPr>
          <a:xfrm rot="16200000">
            <a:off x="6769353" y="162776"/>
            <a:ext cx="1425011" cy="3288182"/>
          </a:xfrm>
          <a:prstGeom prst="rect">
            <a:avLst/>
          </a:prstGeom>
        </p:spPr>
      </p:pic>
      <p:pic>
        <p:nvPicPr>
          <p:cNvPr id="14" name="Picture 13" descr="ncetm_mm_sp1_se11_aw027.png">
            <a:extLst>
              <a:ext uri="{FF2B5EF4-FFF2-40B4-BE49-F238E27FC236}">
                <a16:creationId xmlns:a16="http://schemas.microsoft.com/office/drawing/2014/main" id="{6C8BEB48-040A-4531-A759-76DAE3F26DA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0000"/>
          <a:stretch/>
        </p:blipFill>
        <p:spPr>
          <a:xfrm rot="16200000">
            <a:off x="3068538" y="142437"/>
            <a:ext cx="1425011" cy="3288182"/>
          </a:xfrm>
          <a:prstGeom prst="rect">
            <a:avLst/>
          </a:prstGeom>
        </p:spPr>
      </p:pic>
      <p:sp>
        <p:nvSpPr>
          <p:cNvPr id="15" name="TextBox 14">
            <a:extLst>
              <a:ext uri="{FF2B5EF4-FFF2-40B4-BE49-F238E27FC236}">
                <a16:creationId xmlns:a16="http://schemas.microsoft.com/office/drawing/2014/main" id="{72A11B73-034A-4B17-9A43-75526F31B706}"/>
              </a:ext>
            </a:extLst>
          </p:cNvPr>
          <p:cNvSpPr txBox="1"/>
          <p:nvPr/>
        </p:nvSpPr>
        <p:spPr>
          <a:xfrm>
            <a:off x="9479818" y="2669116"/>
            <a:ext cx="1418268" cy="29484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 + 6</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 + 8</a:t>
            </a: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 + 5</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 + 5</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 + 5</a:t>
            </a:r>
          </a:p>
        </p:txBody>
      </p:sp>
    </p:spTree>
    <p:extLst>
      <p:ext uri="{BB962C8B-B14F-4D97-AF65-F5344CB8AC3E}">
        <p14:creationId xmlns:p14="http://schemas.microsoft.com/office/powerpoint/2010/main" val="9607599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cetm_mm_sp11_se11_aw028.png"/>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670050" y="1758950"/>
            <a:ext cx="2070100" cy="2260600"/>
          </a:xfrm>
          <a:prstGeom prst="rect">
            <a:avLst/>
          </a:prstGeom>
        </p:spPr>
      </p:pic>
      <p:sp>
        <p:nvSpPr>
          <p:cNvPr id="27" name="Rectangle 26"/>
          <p:cNvSpPr/>
          <p:nvPr/>
        </p:nvSpPr>
        <p:spPr bwMode="auto">
          <a:xfrm rot="19328311">
            <a:off x="3115829" y="1875727"/>
            <a:ext cx="902895" cy="938964"/>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400" b="0" i="0" u="none" strike="noStrike" kern="1200" cap="none" spc="0" normalizeH="0" baseline="0" noProof="0" dirty="0">
              <a:ln>
                <a:noFill/>
              </a:ln>
              <a:solidFill>
                <a:srgbClr val="000000"/>
              </a:solidFill>
              <a:effectLst/>
              <a:uLnTx/>
              <a:uFillTx/>
              <a:latin typeface="Myriad Pro Semibold"/>
              <a:ea typeface="+mn-ea"/>
              <a:cs typeface="+mn-cs"/>
            </a:endParaRPr>
          </a:p>
        </p:txBody>
      </p:sp>
      <p:sp>
        <p:nvSpPr>
          <p:cNvPr id="28" name="Rectangle 27"/>
          <p:cNvSpPr/>
          <p:nvPr/>
        </p:nvSpPr>
        <p:spPr bwMode="auto">
          <a:xfrm rot="19328311">
            <a:off x="2289697" y="2074781"/>
            <a:ext cx="959042" cy="1607295"/>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400" b="0" i="0" u="none" strike="noStrike" kern="1200" cap="none" spc="0" normalizeH="0" baseline="0" noProof="0" dirty="0">
              <a:ln>
                <a:noFill/>
              </a:ln>
              <a:solidFill>
                <a:srgbClr val="000000"/>
              </a:solidFill>
              <a:effectLst/>
              <a:uLnTx/>
              <a:uFillTx/>
              <a:latin typeface="Myriad Pro Semibold"/>
              <a:ea typeface="+mn-ea"/>
              <a:cs typeface="+mn-cs"/>
            </a:endParaRPr>
          </a:p>
        </p:txBody>
      </p:sp>
      <p:sp>
        <p:nvSpPr>
          <p:cNvPr id="30" name="Oval 29"/>
          <p:cNvSpPr/>
          <p:nvPr/>
        </p:nvSpPr>
        <p:spPr bwMode="auto">
          <a:xfrm rot="20222220">
            <a:off x="2758352" y="3069792"/>
            <a:ext cx="849497" cy="820914"/>
          </a:xfrm>
          <a:prstGeom prst="ellipse">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400" b="0" i="0" u="none" strike="noStrike" kern="1200" cap="none" spc="0" normalizeH="0" baseline="0" noProof="0">
              <a:ln>
                <a:noFill/>
              </a:ln>
              <a:solidFill>
                <a:srgbClr val="000000"/>
              </a:solidFill>
              <a:effectLst/>
              <a:uLnTx/>
              <a:uFillTx/>
              <a:latin typeface="Myriad Pro Semibold"/>
              <a:ea typeface="+mn-ea"/>
              <a:cs typeface="+mn-cs"/>
            </a:endParaRPr>
          </a:p>
        </p:txBody>
      </p:sp>
      <p:sp>
        <p:nvSpPr>
          <p:cNvPr id="31" name="Oval 30"/>
          <p:cNvSpPr/>
          <p:nvPr/>
        </p:nvSpPr>
        <p:spPr bwMode="auto">
          <a:xfrm rot="20222220">
            <a:off x="1836754" y="2051772"/>
            <a:ext cx="567039" cy="553018"/>
          </a:xfrm>
          <a:prstGeom prst="ellipse">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400" b="0" i="0" u="none" strike="noStrike" kern="1200" cap="none" spc="0" normalizeH="0" baseline="0" noProof="0">
              <a:ln>
                <a:noFill/>
              </a:ln>
              <a:solidFill>
                <a:srgbClr val="000000"/>
              </a:solidFill>
              <a:effectLst/>
              <a:uLnTx/>
              <a:uFillTx/>
              <a:latin typeface="Myriad Pro Semibold"/>
              <a:ea typeface="+mn-ea"/>
              <a:cs typeface="+mn-cs"/>
            </a:endParaRPr>
          </a:p>
        </p:txBody>
      </p:sp>
      <p:sp>
        <p:nvSpPr>
          <p:cNvPr id="10" name="Title 9">
            <a:extLst>
              <a:ext uri="{FF2B5EF4-FFF2-40B4-BE49-F238E27FC236}">
                <a16:creationId xmlns:a16="http://schemas.microsoft.com/office/drawing/2014/main" id="{21E7BC02-CD43-456D-BF2C-C0C3C8DF70AF}"/>
              </a:ext>
            </a:extLst>
          </p:cNvPr>
          <p:cNvSpPr>
            <a:spLocks noGrp="1"/>
          </p:cNvSpPr>
          <p:nvPr>
            <p:ph type="title"/>
          </p:nvPr>
        </p:nvSpPr>
        <p:spPr/>
        <p:txBody>
          <a:bodyPr/>
          <a:lstStyle/>
          <a:p>
            <a:r>
              <a:rPr lang="en-GB" dirty="0"/>
              <a:t>2AS-1 Add and subtract across 10</a:t>
            </a:r>
          </a:p>
        </p:txBody>
      </p:sp>
      <p:sp>
        <p:nvSpPr>
          <p:cNvPr id="4" name="Rectangle 3"/>
          <p:cNvSpPr/>
          <p:nvPr/>
        </p:nvSpPr>
        <p:spPr>
          <a:xfrm>
            <a:off x="2563467" y="2059071"/>
            <a:ext cx="424202" cy="461665"/>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a:ea typeface="+mn-ea"/>
                <a:cs typeface="+mn-cs"/>
              </a:rPr>
              <a:t>+</a:t>
            </a:r>
          </a:p>
        </p:txBody>
      </p:sp>
      <p:sp>
        <p:nvSpPr>
          <p:cNvPr id="5" name="Oval 4"/>
          <p:cNvSpPr/>
          <p:nvPr/>
        </p:nvSpPr>
        <p:spPr bwMode="auto">
          <a:xfrm>
            <a:off x="3422650" y="1892300"/>
            <a:ext cx="812800" cy="81280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400" b="0" i="0" u="none" strike="noStrike" kern="1200" cap="none" spc="0" normalizeH="0" baseline="0" noProof="0">
              <a:ln>
                <a:noFill/>
              </a:ln>
              <a:solidFill>
                <a:srgbClr val="000000"/>
              </a:solidFill>
              <a:effectLst/>
              <a:uLnTx/>
              <a:uFillTx/>
              <a:latin typeface="Myriad Pro Semibold"/>
              <a:ea typeface="+mn-ea"/>
              <a:cs typeface="+mn-cs"/>
            </a:endParaRPr>
          </a:p>
        </p:txBody>
      </p:sp>
      <p:grpSp>
        <p:nvGrpSpPr>
          <p:cNvPr id="19" name="Group 18"/>
          <p:cNvGrpSpPr/>
          <p:nvPr/>
        </p:nvGrpSpPr>
        <p:grpSpPr>
          <a:xfrm>
            <a:off x="2762250" y="2561166"/>
            <a:ext cx="2139950" cy="1286934"/>
            <a:chOff x="4286250" y="1938866"/>
            <a:chExt cx="2139950" cy="1286934"/>
          </a:xfrm>
        </p:grpSpPr>
        <p:cxnSp>
          <p:nvCxnSpPr>
            <p:cNvPr id="8" name="Straight Connector 7"/>
            <p:cNvCxnSpPr/>
            <p:nvPr/>
          </p:nvCxnSpPr>
          <p:spPr bwMode="auto">
            <a:xfrm flipH="1">
              <a:off x="4768850" y="1951566"/>
              <a:ext cx="279400" cy="474133"/>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a:off x="5670550" y="1938866"/>
              <a:ext cx="273050" cy="480484"/>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1" name="Oval 10"/>
            <p:cNvSpPr/>
            <p:nvPr/>
          </p:nvSpPr>
          <p:spPr bwMode="auto">
            <a:xfrm>
              <a:off x="4286250" y="2406650"/>
              <a:ext cx="812800" cy="81280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400" b="0" i="0" u="none" strike="noStrike" kern="1200" cap="none" spc="0" normalizeH="0" baseline="0" noProof="0">
                <a:ln>
                  <a:noFill/>
                </a:ln>
                <a:solidFill>
                  <a:srgbClr val="000000"/>
                </a:solidFill>
                <a:effectLst/>
                <a:uLnTx/>
                <a:uFillTx/>
                <a:latin typeface="Myriad Pro Semibold"/>
                <a:ea typeface="+mn-ea"/>
                <a:cs typeface="+mn-cs"/>
              </a:endParaRPr>
            </a:p>
          </p:txBody>
        </p:sp>
        <p:sp>
          <p:nvSpPr>
            <p:cNvPr id="12" name="Oval 11"/>
            <p:cNvSpPr/>
            <p:nvPr/>
          </p:nvSpPr>
          <p:spPr bwMode="auto">
            <a:xfrm>
              <a:off x="5613400" y="2413000"/>
              <a:ext cx="812800" cy="81280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400" b="0" i="0" u="none" strike="noStrike" kern="1200" cap="none" spc="0" normalizeH="0" baseline="0" noProof="0">
                <a:ln>
                  <a:noFill/>
                </a:ln>
                <a:solidFill>
                  <a:srgbClr val="000000"/>
                </a:solidFill>
                <a:effectLst/>
                <a:uLnTx/>
                <a:uFillTx/>
                <a:latin typeface="Myriad Pro Semibold"/>
                <a:ea typeface="+mn-ea"/>
                <a:cs typeface="+mn-cs"/>
              </a:endParaRPr>
            </a:p>
          </p:txBody>
        </p:sp>
        <p:sp>
          <p:nvSpPr>
            <p:cNvPr id="17" name="Rectangle 16"/>
            <p:cNvSpPr/>
            <p:nvPr/>
          </p:nvSpPr>
          <p:spPr>
            <a:xfrm>
              <a:off x="4527550" y="2575942"/>
              <a:ext cx="412750" cy="461665"/>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a:ea typeface="+mn-ea"/>
                  <a:cs typeface="+mn-cs"/>
                </a:rPr>
                <a:t>3</a:t>
              </a:r>
            </a:p>
          </p:txBody>
        </p:sp>
        <p:sp>
          <p:nvSpPr>
            <p:cNvPr id="18" name="Rectangle 17"/>
            <p:cNvSpPr/>
            <p:nvPr/>
          </p:nvSpPr>
          <p:spPr>
            <a:xfrm>
              <a:off x="5854700" y="2575942"/>
              <a:ext cx="412750" cy="461665"/>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a:ea typeface="+mn-ea"/>
                  <a:cs typeface="+mn-cs"/>
                </a:rPr>
                <a:t>2</a:t>
              </a:r>
            </a:p>
          </p:txBody>
        </p:sp>
      </p:grpSp>
      <p:sp>
        <p:nvSpPr>
          <p:cNvPr id="53" name="Rectangle 52"/>
          <p:cNvSpPr/>
          <p:nvPr/>
        </p:nvSpPr>
        <p:spPr>
          <a:xfrm>
            <a:off x="2641600" y="4474593"/>
            <a:ext cx="1828800" cy="461665"/>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a:ea typeface="+mn-ea"/>
                <a:cs typeface="+mn-cs"/>
              </a:rPr>
              <a:t>7 + 3</a:t>
            </a:r>
          </a:p>
        </p:txBody>
      </p:sp>
      <p:sp>
        <p:nvSpPr>
          <p:cNvPr id="54" name="Rectangle 53"/>
          <p:cNvSpPr/>
          <p:nvPr/>
        </p:nvSpPr>
        <p:spPr>
          <a:xfrm>
            <a:off x="2611120" y="5068953"/>
            <a:ext cx="2044700" cy="461665"/>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a:ea typeface="+mn-ea"/>
                <a:cs typeface="+mn-cs"/>
              </a:rPr>
              <a:t>10 + 2</a:t>
            </a:r>
          </a:p>
        </p:txBody>
      </p:sp>
      <p:sp>
        <p:nvSpPr>
          <p:cNvPr id="21" name="Rectangle 20"/>
          <p:cNvSpPr/>
          <p:nvPr/>
        </p:nvSpPr>
        <p:spPr>
          <a:xfrm>
            <a:off x="1791942" y="2037091"/>
            <a:ext cx="450850" cy="461665"/>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a:ea typeface="+mn-ea"/>
                <a:cs typeface="+mn-cs"/>
              </a:rPr>
              <a:t>7</a:t>
            </a:r>
          </a:p>
        </p:txBody>
      </p:sp>
      <p:sp>
        <p:nvSpPr>
          <p:cNvPr id="22" name="Rectangle 21"/>
          <p:cNvSpPr/>
          <p:nvPr/>
        </p:nvSpPr>
        <p:spPr>
          <a:xfrm>
            <a:off x="3654022" y="2062491"/>
            <a:ext cx="407209" cy="461665"/>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a:ea typeface="+mn-ea"/>
                <a:cs typeface="+mn-cs"/>
              </a:rPr>
              <a:t>5</a:t>
            </a:r>
          </a:p>
        </p:txBody>
      </p:sp>
      <p:sp>
        <p:nvSpPr>
          <p:cNvPr id="6" name="Rectangle 5">
            <a:extLst>
              <a:ext uri="{FF2B5EF4-FFF2-40B4-BE49-F238E27FC236}">
                <a16:creationId xmlns:a16="http://schemas.microsoft.com/office/drawing/2014/main" id="{D0EA9EEA-7994-40DD-9416-7C937849DBF4}"/>
              </a:ext>
            </a:extLst>
          </p:cNvPr>
          <p:cNvSpPr/>
          <p:nvPr/>
        </p:nvSpPr>
        <p:spPr>
          <a:xfrm>
            <a:off x="3462624" y="4484827"/>
            <a:ext cx="813043" cy="461665"/>
          </a:xfrm>
          <a:prstGeom prst="rect">
            <a:avLst/>
          </a:prstGeom>
        </p:spPr>
        <p:txBody>
          <a:bodyPr wrap="non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a:ea typeface="+mn-ea"/>
                <a:cs typeface="+mn-cs"/>
              </a:rPr>
              <a:t>= 10</a:t>
            </a:r>
          </a:p>
        </p:txBody>
      </p:sp>
      <p:sp>
        <p:nvSpPr>
          <p:cNvPr id="7" name="Rectangle 6">
            <a:extLst>
              <a:ext uri="{FF2B5EF4-FFF2-40B4-BE49-F238E27FC236}">
                <a16:creationId xmlns:a16="http://schemas.microsoft.com/office/drawing/2014/main" id="{59BEF3E2-75C5-45F9-9195-3116E68EDC1F}"/>
              </a:ext>
            </a:extLst>
          </p:cNvPr>
          <p:cNvSpPr/>
          <p:nvPr/>
        </p:nvSpPr>
        <p:spPr>
          <a:xfrm>
            <a:off x="3595371" y="5069327"/>
            <a:ext cx="813043" cy="461665"/>
          </a:xfrm>
          <a:prstGeom prst="rect">
            <a:avLst/>
          </a:prstGeom>
        </p:spPr>
        <p:txBody>
          <a:bodyPr wrap="non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a:ea typeface="+mn-ea"/>
                <a:cs typeface="+mn-cs"/>
              </a:rPr>
              <a:t>= 12</a:t>
            </a:r>
          </a:p>
        </p:txBody>
      </p:sp>
      <p:sp>
        <p:nvSpPr>
          <p:cNvPr id="14" name="Content Placeholder 2">
            <a:extLst>
              <a:ext uri="{FF2B5EF4-FFF2-40B4-BE49-F238E27FC236}">
                <a16:creationId xmlns:a16="http://schemas.microsoft.com/office/drawing/2014/main" id="{5C75285B-E7BA-4A69-A806-1C0DCACCF656}"/>
              </a:ext>
            </a:extLst>
          </p:cNvPr>
          <p:cNvSpPr txBox="1">
            <a:spLocks/>
          </p:cNvSpPr>
          <p:nvPr/>
        </p:nvSpPr>
        <p:spPr>
          <a:xfrm>
            <a:off x="5723063" y="1926303"/>
            <a:ext cx="5764087"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Let’s look at 7 + 5 using a part-part-whole diagram.</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Why has the 5 been partitioned into 3 and 2?</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Let’s add the 7 and 3 first. What does 7 + 3 total?</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Now add the 2. Why is it easy to add a single digit number to ten without counting?</a:t>
            </a: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145268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childTnLst>
                                </p:cTn>
                              </p:par>
                            </p:childTnLst>
                          </p:cTn>
                        </p:par>
                        <p:par>
                          <p:cTn id="12" fill="hold">
                            <p:stCondLst>
                              <p:cond delay="0"/>
                            </p:stCondLst>
                            <p:childTnLst>
                              <p:par>
                                <p:cTn id="13" presetID="10"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fade">
                                      <p:cBhvr>
                                        <p:cTn id="46" dur="500"/>
                                        <p:tgtEl>
                                          <p:spTgt spid="5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53" grpId="0"/>
      <p:bldP spid="54" grpId="0"/>
      <p:bldP spid="6" grpId="0"/>
      <p:bldP spid="7" grpId="0"/>
      <p:bldP spid="14" grpId="0" uiExpand="1"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AC60731-83EE-40AE-93D7-C5FDD58AF402}"/>
              </a:ext>
            </a:extLst>
          </p:cNvPr>
          <p:cNvSpPr>
            <a:spLocks noGrp="1"/>
          </p:cNvSpPr>
          <p:nvPr>
            <p:ph type="title"/>
          </p:nvPr>
        </p:nvSpPr>
        <p:spPr/>
        <p:txBody>
          <a:bodyPr/>
          <a:lstStyle/>
          <a:p>
            <a:r>
              <a:rPr lang="en-GB" dirty="0"/>
              <a:t>2AS-1 Add and subtract across 10</a:t>
            </a:r>
          </a:p>
        </p:txBody>
      </p:sp>
      <p:pic>
        <p:nvPicPr>
          <p:cNvPr id="3" name="Picture 2" descr="ncetm_mm_sp1_se11_aw029.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1682" y="1145078"/>
            <a:ext cx="7907066" cy="3172470"/>
          </a:xfrm>
          <a:prstGeom prst="rect">
            <a:avLst/>
          </a:prstGeom>
        </p:spPr>
      </p:pic>
      <p:sp>
        <p:nvSpPr>
          <p:cNvPr id="4" name="Rectangle 3"/>
          <p:cNvSpPr/>
          <p:nvPr/>
        </p:nvSpPr>
        <p:spPr bwMode="auto">
          <a:xfrm>
            <a:off x="5837767" y="1215095"/>
            <a:ext cx="2393950" cy="114286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4"/>
          <p:cNvSpPr/>
          <p:nvPr/>
        </p:nvSpPr>
        <p:spPr bwMode="auto">
          <a:xfrm>
            <a:off x="7939618" y="2783416"/>
            <a:ext cx="556683" cy="423335"/>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p:nvPr/>
        </p:nvSpPr>
        <p:spPr bwMode="auto">
          <a:xfrm>
            <a:off x="8231718" y="1058329"/>
            <a:ext cx="1553633" cy="1293285"/>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Rectangle 6"/>
          <p:cNvSpPr/>
          <p:nvPr/>
        </p:nvSpPr>
        <p:spPr bwMode="auto">
          <a:xfrm>
            <a:off x="9177868" y="2669116"/>
            <a:ext cx="556683" cy="423335"/>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7"/>
          <p:cNvSpPr/>
          <p:nvPr/>
        </p:nvSpPr>
        <p:spPr bwMode="auto">
          <a:xfrm>
            <a:off x="6206066" y="3119966"/>
            <a:ext cx="3369734" cy="1189571"/>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 name="Freeform: Shape 10">
            <a:extLst>
              <a:ext uri="{FF2B5EF4-FFF2-40B4-BE49-F238E27FC236}">
                <a16:creationId xmlns:a16="http://schemas.microsoft.com/office/drawing/2014/main" id="{CF51C7DC-7290-4D29-8E43-73ED76C25E21}"/>
              </a:ext>
            </a:extLst>
          </p:cNvPr>
          <p:cNvSpPr/>
          <p:nvPr/>
        </p:nvSpPr>
        <p:spPr bwMode="auto">
          <a:xfrm>
            <a:off x="8206728" y="2201864"/>
            <a:ext cx="64147" cy="160337"/>
          </a:xfrm>
          <a:custGeom>
            <a:avLst/>
            <a:gdLst>
              <a:gd name="connsiteX0" fmla="*/ 19697 w 46426"/>
              <a:gd name="connsiteY0" fmla="*/ 0 h 117475"/>
              <a:gd name="connsiteX1" fmla="*/ 16522 w 46426"/>
              <a:gd name="connsiteY1" fmla="*/ 7938 h 117475"/>
              <a:gd name="connsiteX2" fmla="*/ 14935 w 46426"/>
              <a:gd name="connsiteY2" fmla="*/ 12700 h 117475"/>
              <a:gd name="connsiteX3" fmla="*/ 11760 w 46426"/>
              <a:gd name="connsiteY3" fmla="*/ 17463 h 117475"/>
              <a:gd name="connsiteX4" fmla="*/ 10172 w 46426"/>
              <a:gd name="connsiteY4" fmla="*/ 22225 h 117475"/>
              <a:gd name="connsiteX5" fmla="*/ 5410 w 46426"/>
              <a:gd name="connsiteY5" fmla="*/ 26988 h 117475"/>
              <a:gd name="connsiteX6" fmla="*/ 2235 w 46426"/>
              <a:gd name="connsiteY6" fmla="*/ 41275 h 117475"/>
              <a:gd name="connsiteX7" fmla="*/ 2235 w 46426"/>
              <a:gd name="connsiteY7" fmla="*/ 109538 h 117475"/>
              <a:gd name="connsiteX8" fmla="*/ 11760 w 46426"/>
              <a:gd name="connsiteY8" fmla="*/ 112713 h 117475"/>
              <a:gd name="connsiteX9" fmla="*/ 27635 w 46426"/>
              <a:gd name="connsiteY9" fmla="*/ 117475 h 117475"/>
              <a:gd name="connsiteX10" fmla="*/ 41922 w 46426"/>
              <a:gd name="connsiteY10" fmla="*/ 115888 h 117475"/>
              <a:gd name="connsiteX11" fmla="*/ 45097 w 46426"/>
              <a:gd name="connsiteY11" fmla="*/ 109538 h 117475"/>
              <a:gd name="connsiteX12" fmla="*/ 41922 w 46426"/>
              <a:gd name="connsiteY12" fmla="*/ 46038 h 117475"/>
              <a:gd name="connsiteX13" fmla="*/ 40335 w 46426"/>
              <a:gd name="connsiteY13" fmla="*/ 38100 h 117475"/>
              <a:gd name="connsiteX14" fmla="*/ 37160 w 46426"/>
              <a:gd name="connsiteY14" fmla="*/ 33338 h 117475"/>
              <a:gd name="connsiteX15" fmla="*/ 27635 w 46426"/>
              <a:gd name="connsiteY15" fmla="*/ 25400 h 117475"/>
              <a:gd name="connsiteX16" fmla="*/ 21285 w 46426"/>
              <a:gd name="connsiteY16" fmla="*/ 15875 h 117475"/>
              <a:gd name="connsiteX17" fmla="*/ 19697 w 46426"/>
              <a:gd name="connsiteY17" fmla="*/ 0 h 11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6426" h="117475">
                <a:moveTo>
                  <a:pt x="19697" y="0"/>
                </a:moveTo>
                <a:cubicBezTo>
                  <a:pt x="18639" y="2646"/>
                  <a:pt x="17523" y="5270"/>
                  <a:pt x="16522" y="7938"/>
                </a:cubicBezTo>
                <a:cubicBezTo>
                  <a:pt x="15935" y="9505"/>
                  <a:pt x="15683" y="11203"/>
                  <a:pt x="14935" y="12700"/>
                </a:cubicBezTo>
                <a:cubicBezTo>
                  <a:pt x="14082" y="14407"/>
                  <a:pt x="12613" y="15756"/>
                  <a:pt x="11760" y="17463"/>
                </a:cubicBezTo>
                <a:cubicBezTo>
                  <a:pt x="11012" y="18960"/>
                  <a:pt x="11100" y="20833"/>
                  <a:pt x="10172" y="22225"/>
                </a:cubicBezTo>
                <a:cubicBezTo>
                  <a:pt x="8927" y="24093"/>
                  <a:pt x="6997" y="25400"/>
                  <a:pt x="5410" y="26988"/>
                </a:cubicBezTo>
                <a:cubicBezTo>
                  <a:pt x="4352" y="31750"/>
                  <a:pt x="3037" y="36463"/>
                  <a:pt x="2235" y="41275"/>
                </a:cubicBezTo>
                <a:cubicBezTo>
                  <a:pt x="-1112" y="61354"/>
                  <a:pt x="-356" y="96216"/>
                  <a:pt x="2235" y="109538"/>
                </a:cubicBezTo>
                <a:cubicBezTo>
                  <a:pt x="2874" y="112823"/>
                  <a:pt x="8585" y="111655"/>
                  <a:pt x="11760" y="112713"/>
                </a:cubicBezTo>
                <a:cubicBezTo>
                  <a:pt x="17021" y="114466"/>
                  <a:pt x="22374" y="115722"/>
                  <a:pt x="27635" y="117475"/>
                </a:cubicBezTo>
                <a:cubicBezTo>
                  <a:pt x="32397" y="116946"/>
                  <a:pt x="37560" y="117871"/>
                  <a:pt x="41922" y="115888"/>
                </a:cubicBezTo>
                <a:cubicBezTo>
                  <a:pt x="44076" y="114909"/>
                  <a:pt x="45038" y="111904"/>
                  <a:pt x="45097" y="109538"/>
                </a:cubicBezTo>
                <a:cubicBezTo>
                  <a:pt x="46875" y="38421"/>
                  <a:pt x="47741" y="72225"/>
                  <a:pt x="41922" y="46038"/>
                </a:cubicBezTo>
                <a:cubicBezTo>
                  <a:pt x="41337" y="43404"/>
                  <a:pt x="41282" y="40627"/>
                  <a:pt x="40335" y="38100"/>
                </a:cubicBezTo>
                <a:cubicBezTo>
                  <a:pt x="39665" y="36314"/>
                  <a:pt x="38381" y="34804"/>
                  <a:pt x="37160" y="33338"/>
                </a:cubicBezTo>
                <a:cubicBezTo>
                  <a:pt x="33340" y="28754"/>
                  <a:pt x="32318" y="28522"/>
                  <a:pt x="27635" y="25400"/>
                </a:cubicBezTo>
                <a:cubicBezTo>
                  <a:pt x="25518" y="22225"/>
                  <a:pt x="22992" y="19288"/>
                  <a:pt x="21285" y="15875"/>
                </a:cubicBezTo>
                <a:lnTo>
                  <a:pt x="19697" y="0"/>
                </a:lnTo>
                <a:close/>
              </a:path>
            </a:pathLst>
          </a:cu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Content Placeholder 2">
            <a:extLst>
              <a:ext uri="{FF2B5EF4-FFF2-40B4-BE49-F238E27FC236}">
                <a16:creationId xmlns:a16="http://schemas.microsoft.com/office/drawing/2014/main" id="{558C9841-1416-4939-8609-26964D8CC80F}"/>
              </a:ext>
            </a:extLst>
          </p:cNvPr>
          <p:cNvSpPr txBox="1">
            <a:spLocks/>
          </p:cNvSpPr>
          <p:nvPr/>
        </p:nvSpPr>
        <p:spPr>
          <a:xfrm>
            <a:off x="615958" y="3641194"/>
            <a:ext cx="9118593" cy="261567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Let’s see what </a:t>
            </a:r>
            <a:r>
              <a:rPr kumimoji="0" lang="en-GB" sz="2000" i="0" u="none" strike="noStrike" kern="1200" cap="none" spc="0" normalizeH="0" baseline="0" noProof="0" dirty="0">
                <a:ln>
                  <a:noFill/>
                </a:ln>
                <a:solidFill>
                  <a:srgbClr val="585858"/>
                </a:solidFill>
                <a:effectLst/>
                <a:uLnTx/>
                <a:uFillTx/>
                <a:latin typeface="Arial"/>
                <a:ea typeface="+mn-ea"/>
                <a:cs typeface="+mn-cs"/>
              </a:rPr>
              <a:t>7 + 5 looks like on a number line. </a:t>
            </a:r>
          </a:p>
          <a:p>
            <a:pPr marL="257168" marR="0" lvl="0" indent="-257168" algn="l" defTabSz="914400" rtl="0" eaLnBrk="0" fontAlgn="base" latinLnBrk="0" hangingPunct="0">
              <a:spcBef>
                <a:spcPts val="600"/>
              </a:spcBef>
              <a:spcAft>
                <a:spcPts val="600"/>
              </a:spcAft>
              <a:buClr>
                <a:srgbClr val="585858"/>
              </a:buClr>
              <a:buSzTx/>
              <a:buFont typeface="Arial" panose="020B0604020202020204" pitchFamily="34" charset="0"/>
              <a:buChar char="•"/>
              <a:tabLst/>
              <a:defRPr/>
            </a:pPr>
            <a:r>
              <a:rPr kumimoji="0" lang="en-GB" sz="2000" i="0" u="none" strike="noStrike" kern="1200" cap="none" spc="0" normalizeH="0" baseline="0" noProof="0" dirty="0">
                <a:ln>
                  <a:noFill/>
                </a:ln>
                <a:solidFill>
                  <a:srgbClr val="585858"/>
                </a:solidFill>
                <a:effectLst/>
                <a:uLnTx/>
                <a:uFillTx/>
                <a:latin typeface="Arial"/>
                <a:ea typeface="+mn-ea"/>
                <a:cs typeface="+mn-cs"/>
              </a:rPr>
              <a:t>Why do we need to start our jumps from 7? Why is the first a jump of 3?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i="0" u="none" strike="noStrike" kern="1200" cap="none" spc="0" normalizeH="0" baseline="0" noProof="0" dirty="0">
                <a:ln>
                  <a:noFill/>
                </a:ln>
                <a:solidFill>
                  <a:srgbClr val="585858"/>
                </a:solidFill>
                <a:effectLst/>
                <a:uLnTx/>
                <a:uFillTx/>
                <a:latin typeface="Arial"/>
                <a:ea typeface="+mn-ea"/>
                <a:cs typeface="+mn-cs"/>
              </a:rPr>
              <a:t>Did we need to jump forwards or backwards? Why?</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i="0" u="none" strike="noStrike" kern="1200" cap="none" spc="0" normalizeH="0" baseline="0" noProof="0" dirty="0">
                <a:ln>
                  <a:noFill/>
                </a:ln>
                <a:solidFill>
                  <a:srgbClr val="585858"/>
                </a:solidFill>
                <a:effectLst/>
                <a:uLnTx/>
                <a:uFillTx/>
                <a:latin typeface="Arial"/>
                <a:ea typeface="+mn-ea"/>
                <a:cs typeface="+mn-cs"/>
              </a:rPr>
              <a:t>What is the next jump to complete the calculation 7 + 5? </a:t>
            </a:r>
            <a:r>
              <a:rPr kumimoji="0" lang="en-GB" sz="2000" b="0" i="0" u="none" strike="noStrike" kern="1200" cap="none" spc="0" normalizeH="0" baseline="0" noProof="0" dirty="0">
                <a:ln>
                  <a:noFill/>
                </a:ln>
                <a:solidFill>
                  <a:srgbClr val="585858"/>
                </a:solidFill>
                <a:effectLst/>
                <a:uLnTx/>
                <a:uFillTx/>
                <a:latin typeface="Arial"/>
                <a:ea typeface="+mn-ea"/>
                <a:cs typeface="+mn-cs"/>
              </a:rPr>
              <a:t>How do you know?</a:t>
            </a:r>
            <a:endParaRPr kumimoji="0" lang="en-GB" sz="2000" b="1"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will the total be if we make a jump of 2 from 10? So 7 + 5 is equal to…?</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35686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500"/>
                                  </p:stCondLst>
                                  <p:childTnLst>
                                    <p:animEffect transition="out" filter="fade">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par>
                          <p:cTn id="19" fill="hold">
                            <p:stCondLst>
                              <p:cond delay="500"/>
                            </p:stCondLst>
                            <p:childTnLst>
                              <p:par>
                                <p:cTn id="20" presetID="10" presetClass="exit" presetSubtype="0" fill="hold" grpId="0" nodeType="afterEffect">
                                  <p:stCondLst>
                                    <p:cond delay="50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1"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3, Unit </a:t>
            </a:r>
            <a:r>
              <a:rPr lang="en-GB" sz="2400" b="1" dirty="0"/>
              <a:t>1</a:t>
            </a:r>
            <a:r>
              <a:rPr lang="en-GB" sz="2400" b="1" i="0" u="none" strike="noStrike" dirty="0">
                <a:effectLst/>
              </a:rPr>
              <a:t>, Learning Outcome </a:t>
            </a:r>
            <a:r>
              <a:rPr lang="en-GB" sz="2400" b="1" dirty="0"/>
              <a:t>7</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602666997"/>
              </p:ext>
            </p:extLst>
          </p:nvPr>
        </p:nvGraphicFramePr>
        <p:xfrm>
          <a:off x="621792" y="1097546"/>
          <a:ext cx="11112378" cy="2180225"/>
        </p:xfrm>
        <a:graphic>
          <a:graphicData uri="http://schemas.openxmlformats.org/drawingml/2006/table">
            <a:tbl>
              <a:tblPr firstRow="1" bandRow="1">
                <a:tableStyleId>{5C22544A-7EE6-4342-B048-85BDC9FD1C3A}</a:tableStyleId>
              </a:tblPr>
              <a:tblGrid>
                <a:gridCol w="11112378">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7</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a:t>
                      </a:r>
                      <a:r>
                        <a:rPr lang="en-GB" sz="1800" b="0" i="0" u="none" strike="noStrike" kern="1200" dirty="0">
                          <a:solidFill>
                            <a:schemeClr val="dk1"/>
                          </a:solidFill>
                          <a:effectLst/>
                          <a:latin typeface="+mn-lt"/>
                          <a:ea typeface="+mn-ea"/>
                          <a:cs typeface="+mn-cs"/>
                        </a:rPr>
                        <a:t> </a:t>
                      </a:r>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subtract two numbers that bridge through 10</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78833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3, Unit 1, Learning Outcome 7</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graphical user interface&#10;&#10;Description automatically generated">
            <a:extLst>
              <a:ext uri="{FF2B5EF4-FFF2-40B4-BE49-F238E27FC236}">
                <a16:creationId xmlns:a16="http://schemas.microsoft.com/office/drawing/2014/main" id="{2322103D-8EDE-4C49-9B33-331DD99E7968}"/>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1800" b="0" i="0" u="sng" strike="noStrike" dirty="0">
                <a:solidFill>
                  <a:srgbClr val="1155CC"/>
                </a:solidFill>
                <a:effectLst/>
                <a:latin typeface="Roboto" panose="02000000000000000000" pitchFamily="2" charset="0"/>
                <a:hlinkClick r:id="rId4"/>
              </a:rPr>
              <a:t>1.11 Addition and subtraction: bridging 10</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766715120"/>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6</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6:1-6:8</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19-25</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61411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screenshot of a computer&#10;&#10;Description generated with high confidence">
            <a:extLst>
              <a:ext uri="{FF2B5EF4-FFF2-40B4-BE49-F238E27FC236}">
                <a16:creationId xmlns:a16="http://schemas.microsoft.com/office/drawing/2014/main" id="{CDFFEA6C-CCC0-43AF-A1DE-1EE2FAB725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353353" y="1231996"/>
            <a:ext cx="1579976" cy="4908753"/>
          </a:xfrm>
          <a:prstGeom prst="rect">
            <a:avLst/>
          </a:prstGeom>
        </p:spPr>
      </p:pic>
      <p:sp>
        <p:nvSpPr>
          <p:cNvPr id="2" name="Text Placeholder 1"/>
          <p:cNvSpPr>
            <a:spLocks noGrp="1"/>
          </p:cNvSpPr>
          <p:nvPr>
            <p:ph type="body" sz="quarter" idx="11"/>
          </p:nvPr>
        </p:nvSpPr>
        <p:spPr/>
        <p:txBody>
          <a:bodyPr/>
          <a:lstStyle/>
          <a:p>
            <a:r>
              <a:rPr lang="en-GB" dirty="0"/>
              <a:t>1.11 Addition and subtraction: bridging 10 – step 6:1</a:t>
            </a:r>
          </a:p>
        </p:txBody>
      </p:sp>
      <p:pic>
        <p:nvPicPr>
          <p:cNvPr id="10" name="Picture 9">
            <a:extLst>
              <a:ext uri="{FF2B5EF4-FFF2-40B4-BE49-F238E27FC236}">
                <a16:creationId xmlns:a16="http://schemas.microsoft.com/office/drawing/2014/main" id="{CC54959D-2ADB-4498-8506-3AF36CC005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28959" y="720665"/>
            <a:ext cx="1579976" cy="5416673"/>
          </a:xfrm>
          <a:prstGeom prst="rect">
            <a:avLst/>
          </a:prstGeom>
        </p:spPr>
      </p:pic>
      <p:pic>
        <p:nvPicPr>
          <p:cNvPr id="11" name="Picture 10" descr="A screenshot of a computer&#10;&#10;Description generated with very high confidence">
            <a:extLst>
              <a:ext uri="{FF2B5EF4-FFF2-40B4-BE49-F238E27FC236}">
                <a16:creationId xmlns:a16="http://schemas.microsoft.com/office/drawing/2014/main" id="{529BF680-1C5E-44C1-BC15-ED277922A1D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201920" y="724076"/>
            <a:ext cx="2458720" cy="413845"/>
          </a:xfrm>
          <a:prstGeom prst="rect">
            <a:avLst/>
          </a:prstGeom>
        </p:spPr>
      </p:pic>
      <p:pic>
        <p:nvPicPr>
          <p:cNvPr id="18" name="Picture 17">
            <a:extLst>
              <a:ext uri="{FF2B5EF4-FFF2-40B4-BE49-F238E27FC236}">
                <a16:creationId xmlns:a16="http://schemas.microsoft.com/office/drawing/2014/main" id="{6AE52940-DC60-4250-B5DC-C50AC9BA83B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125694" y="2477387"/>
            <a:ext cx="467833" cy="951614"/>
          </a:xfrm>
          <a:prstGeom prst="rect">
            <a:avLst/>
          </a:prstGeom>
        </p:spPr>
      </p:pic>
      <p:pic>
        <p:nvPicPr>
          <p:cNvPr id="24" name="Picture 23" descr="A screenshot of a computer&#10;&#10;Description generated with high confidence">
            <a:extLst>
              <a:ext uri="{FF2B5EF4-FFF2-40B4-BE49-F238E27FC236}">
                <a16:creationId xmlns:a16="http://schemas.microsoft.com/office/drawing/2014/main" id="{30A96122-4E8F-4D2B-A00A-967D7C5B586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125693" y="2866120"/>
            <a:ext cx="467833" cy="215858"/>
          </a:xfrm>
          <a:prstGeom prst="rect">
            <a:avLst/>
          </a:prstGeom>
        </p:spPr>
      </p:pic>
      <p:pic>
        <p:nvPicPr>
          <p:cNvPr id="20" name="Picture 19">
            <a:extLst>
              <a:ext uri="{FF2B5EF4-FFF2-40B4-BE49-F238E27FC236}">
                <a16:creationId xmlns:a16="http://schemas.microsoft.com/office/drawing/2014/main" id="{50EEF14F-FDD6-4BE6-8A33-D22CDE83102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125694" y="2817629"/>
            <a:ext cx="467833" cy="999460"/>
          </a:xfrm>
          <a:prstGeom prst="rect">
            <a:avLst/>
          </a:prstGeom>
        </p:spPr>
      </p:pic>
      <p:pic>
        <p:nvPicPr>
          <p:cNvPr id="23" name="Picture 22" descr="A screenshot of a computer&#10;&#10;Description generated with high confidence">
            <a:extLst>
              <a:ext uri="{FF2B5EF4-FFF2-40B4-BE49-F238E27FC236}">
                <a16:creationId xmlns:a16="http://schemas.microsoft.com/office/drawing/2014/main" id="{5B249D04-19FA-41EC-BC8A-639F434E8C6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125694" y="3270854"/>
            <a:ext cx="467833" cy="473689"/>
          </a:xfrm>
          <a:prstGeom prst="rect">
            <a:avLst/>
          </a:prstGeom>
        </p:spPr>
      </p:pic>
      <p:pic>
        <p:nvPicPr>
          <p:cNvPr id="34" name="Picture 33" descr="A picture containing building&#10;&#10;Description generated with high confidence">
            <a:extLst>
              <a:ext uri="{FF2B5EF4-FFF2-40B4-BE49-F238E27FC236}">
                <a16:creationId xmlns:a16="http://schemas.microsoft.com/office/drawing/2014/main" id="{550BB10A-09BE-4F26-A6AC-BE89F078A49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5589756" y="3595387"/>
            <a:ext cx="350411" cy="914400"/>
          </a:xfrm>
          <a:prstGeom prst="rect">
            <a:avLst/>
          </a:prstGeom>
        </p:spPr>
      </p:pic>
      <p:pic>
        <p:nvPicPr>
          <p:cNvPr id="36" name="Picture 35" descr="A screenshot of a computer&#10;&#10;Description generated with high confidence">
            <a:extLst>
              <a:ext uri="{FF2B5EF4-FFF2-40B4-BE49-F238E27FC236}">
                <a16:creationId xmlns:a16="http://schemas.microsoft.com/office/drawing/2014/main" id="{79479F83-347F-4240-A7D7-7162E86FBAB4}"/>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499279" y="4043159"/>
            <a:ext cx="512806" cy="311958"/>
          </a:xfrm>
          <a:prstGeom prst="rect">
            <a:avLst/>
          </a:prstGeom>
        </p:spPr>
      </p:pic>
      <p:pic>
        <p:nvPicPr>
          <p:cNvPr id="32" name="Picture 31" descr="A picture containing building&#10;&#10;Description generated with high confidence">
            <a:extLst>
              <a:ext uri="{FF2B5EF4-FFF2-40B4-BE49-F238E27FC236}">
                <a16:creationId xmlns:a16="http://schemas.microsoft.com/office/drawing/2014/main" id="{0547847D-E6F8-46E0-BABD-663F2663B186}"/>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5586219" y="4026903"/>
            <a:ext cx="425866" cy="914400"/>
          </a:xfrm>
          <a:prstGeom prst="rect">
            <a:avLst/>
          </a:prstGeom>
        </p:spPr>
      </p:pic>
      <p:pic>
        <p:nvPicPr>
          <p:cNvPr id="35" name="Picture 34" descr="A screenshot of a computer&#10;&#10;Description generated with high confidence">
            <a:extLst>
              <a:ext uri="{FF2B5EF4-FFF2-40B4-BE49-F238E27FC236}">
                <a16:creationId xmlns:a16="http://schemas.microsoft.com/office/drawing/2014/main" id="{06DA045A-D7C8-4FEF-9EC8-BF9E5EE19604}"/>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5499280" y="4443211"/>
            <a:ext cx="512806" cy="498092"/>
          </a:xfrm>
          <a:prstGeom prst="rect">
            <a:avLst/>
          </a:prstGeom>
        </p:spPr>
      </p:pic>
      <p:pic>
        <p:nvPicPr>
          <p:cNvPr id="37" name="Picture 36">
            <a:extLst>
              <a:ext uri="{FF2B5EF4-FFF2-40B4-BE49-F238E27FC236}">
                <a16:creationId xmlns:a16="http://schemas.microsoft.com/office/drawing/2014/main" id="{0644DC2F-36E1-46EE-9CF5-39D492F53D7E}"/>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r="-24390"/>
          <a:stretch/>
        </p:blipFill>
        <p:spPr>
          <a:xfrm>
            <a:off x="8432980" y="724319"/>
            <a:ext cx="2027630" cy="5416673"/>
          </a:xfrm>
          <a:prstGeom prst="rect">
            <a:avLst/>
          </a:prstGeom>
        </p:spPr>
      </p:pic>
    </p:spTree>
    <p:extLst>
      <p:ext uri="{BB962C8B-B14F-4D97-AF65-F5344CB8AC3E}">
        <p14:creationId xmlns:p14="http://schemas.microsoft.com/office/powerpoint/2010/main" val="3703861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63" presetClass="path" presetSubtype="0" accel="50000" decel="50000" fill="hold" nodeType="withEffect">
                                  <p:stCondLst>
                                    <p:cond delay="500"/>
                                  </p:stCondLst>
                                  <p:childTnLst>
                                    <p:animMotion origin="layout" path="M -4.72222E-6 4.81481E-6 L 0.15209 4.81481E-6 " pathEditMode="relative" rAng="0" ptsTypes="AA">
                                      <p:cBhvr>
                                        <p:cTn id="26" dur="2000" fill="hold"/>
                                        <p:tgtEl>
                                          <p:spTgt spid="32"/>
                                        </p:tgtEl>
                                        <p:attrNameLst>
                                          <p:attrName>ppt_x</p:attrName>
                                          <p:attrName>ppt_y</p:attrName>
                                        </p:attrNameLst>
                                      </p:cBhvr>
                                      <p:rCtr x="7604" y="0"/>
                                    </p:animMotion>
                                  </p:childTnLst>
                                </p:cTn>
                              </p:par>
                              <p:par>
                                <p:cTn id="27" presetID="63" presetClass="path" presetSubtype="0" accel="50000" decel="50000" fill="hold" nodeType="withEffect">
                                  <p:stCondLst>
                                    <p:cond delay="500"/>
                                  </p:stCondLst>
                                  <p:childTnLst>
                                    <p:animMotion origin="layout" path="M 4.72222E-6 -2.22222E-6 L 0.18368 -2.22222E-6 " pathEditMode="relative" rAng="0" ptsTypes="AA">
                                      <p:cBhvr>
                                        <p:cTn id="28" dur="2000" fill="hold"/>
                                        <p:tgtEl>
                                          <p:spTgt spid="34"/>
                                        </p:tgtEl>
                                        <p:attrNameLst>
                                          <p:attrName>ppt_x</p:attrName>
                                          <p:attrName>ppt_y</p:attrName>
                                        </p:attrNameLst>
                                      </p:cBhvr>
                                      <p:rCtr x="9184" y="0"/>
                                    </p:animMotion>
                                  </p:childTnLst>
                                </p:cTn>
                              </p:par>
                            </p:childTnLst>
                          </p:cTn>
                        </p:par>
                      </p:childTnLst>
                    </p:cTn>
                  </p:par>
                  <p:par>
                    <p:cTn id="29" fill="hold">
                      <p:stCondLst>
                        <p:cond delay="indefinite"/>
                      </p:stCondLst>
                      <p:childTnLst>
                        <p:par>
                          <p:cTn id="30" fill="hold">
                            <p:stCondLst>
                              <p:cond delay="0"/>
                            </p:stCondLst>
                            <p:childTnLst>
                              <p:par>
                                <p:cTn id="31" presetID="63" presetClass="path" presetSubtype="0" accel="50000" decel="50000" fill="hold" nodeType="clickEffect">
                                  <p:stCondLst>
                                    <p:cond delay="0"/>
                                  </p:stCondLst>
                                  <p:childTnLst>
                                    <p:animMotion origin="layout" path="M 5.55556E-7 4.44444E-6 L 0.1158 4.44444E-6 " pathEditMode="relative" rAng="0" ptsTypes="AA">
                                      <p:cBhvr>
                                        <p:cTn id="32" dur="2000" fill="hold"/>
                                        <p:tgtEl>
                                          <p:spTgt spid="18"/>
                                        </p:tgtEl>
                                        <p:attrNameLst>
                                          <p:attrName>ppt_x</p:attrName>
                                          <p:attrName>ppt_y</p:attrName>
                                        </p:attrNameLst>
                                      </p:cBhvr>
                                      <p:rCtr x="5781" y="0"/>
                                    </p:animMotion>
                                  </p:childTnLst>
                                </p:cTn>
                              </p:par>
                              <p:par>
                                <p:cTn id="33" presetID="63" presetClass="path" presetSubtype="0" accel="50000" decel="50000" fill="hold" nodeType="withEffect">
                                  <p:stCondLst>
                                    <p:cond delay="0"/>
                                  </p:stCondLst>
                                  <p:childTnLst>
                                    <p:animMotion origin="layout" path="M 5.55556E-7 -4.81481E-6 L 0.08194 -4.81481E-6 " pathEditMode="relative" rAng="0" ptsTypes="AA">
                                      <p:cBhvr>
                                        <p:cTn id="34" dur="2000" fill="hold"/>
                                        <p:tgtEl>
                                          <p:spTgt spid="20"/>
                                        </p:tgtEl>
                                        <p:attrNameLst>
                                          <p:attrName>ppt_x</p:attrName>
                                          <p:attrName>ppt_y</p:attrName>
                                        </p:attrNameLst>
                                      </p:cBhvr>
                                      <p:rCtr x="4097" y="0"/>
                                    </p:animMotion>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F946BCC0-3DEC-4B7A-9941-31D32CFF8F1F}"/>
              </a:ext>
            </a:extLst>
          </p:cNvPr>
          <p:cNvGrpSpPr/>
          <p:nvPr/>
        </p:nvGrpSpPr>
        <p:grpSpPr>
          <a:xfrm>
            <a:off x="3935780" y="5118415"/>
            <a:ext cx="462013" cy="411990"/>
            <a:chOff x="2103697" y="5162550"/>
            <a:chExt cx="462013" cy="411990"/>
          </a:xfrm>
        </p:grpSpPr>
        <p:pic>
          <p:nvPicPr>
            <p:cNvPr id="44" name="Picture 43" descr="A close up of a logo&#10;&#10;Description generated with high confidence">
              <a:extLst>
                <a:ext uri="{FF2B5EF4-FFF2-40B4-BE49-F238E27FC236}">
                  <a16:creationId xmlns:a16="http://schemas.microsoft.com/office/drawing/2014/main" id="{75915B3C-8AF2-4751-95EA-52DDAC4A932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103697" y="5162550"/>
              <a:ext cx="462013" cy="411990"/>
            </a:xfrm>
            <a:prstGeom prst="rect">
              <a:avLst/>
            </a:prstGeom>
          </p:spPr>
        </p:pic>
        <p:sp>
          <p:nvSpPr>
            <p:cNvPr id="50" name="Rectangle 49">
              <a:extLst>
                <a:ext uri="{FF2B5EF4-FFF2-40B4-BE49-F238E27FC236}">
                  <a16:creationId xmlns:a16="http://schemas.microsoft.com/office/drawing/2014/main" id="{ECA7660E-34D6-4068-8195-A4C8F89D3036}"/>
                </a:ext>
              </a:extLst>
            </p:cNvPr>
            <p:cNvSpPr/>
            <p:nvPr/>
          </p:nvSpPr>
          <p:spPr bwMode="auto">
            <a:xfrm>
              <a:off x="2228850" y="5238750"/>
              <a:ext cx="228600" cy="266700"/>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Myriad Pro Semibold"/>
              </a:endParaRPr>
            </a:p>
          </p:txBody>
        </p:sp>
      </p:grpSp>
      <p:sp>
        <p:nvSpPr>
          <p:cNvPr id="2" name="Text Placeholder 1"/>
          <p:cNvSpPr>
            <a:spLocks noGrp="1"/>
          </p:cNvSpPr>
          <p:nvPr>
            <p:ph type="body" sz="quarter" idx="11"/>
          </p:nvPr>
        </p:nvSpPr>
        <p:spPr/>
        <p:txBody>
          <a:bodyPr/>
          <a:lstStyle/>
          <a:p>
            <a:r>
              <a:rPr lang="en-GB" dirty="0"/>
              <a:t>1.11 Addition and subtraction: bridging 10 – step 6:1</a:t>
            </a:r>
          </a:p>
        </p:txBody>
      </p:sp>
      <p:sp>
        <p:nvSpPr>
          <p:cNvPr id="5" name="Right Brace 4">
            <a:extLst>
              <a:ext uri="{FF2B5EF4-FFF2-40B4-BE49-F238E27FC236}">
                <a16:creationId xmlns:a16="http://schemas.microsoft.com/office/drawing/2014/main" id="{DAAE776A-D6A7-425B-9784-5CECACB269E2}"/>
              </a:ext>
            </a:extLst>
          </p:cNvPr>
          <p:cNvSpPr/>
          <p:nvPr/>
        </p:nvSpPr>
        <p:spPr bwMode="auto">
          <a:xfrm rot="5400000">
            <a:off x="5015032" y="1284844"/>
            <a:ext cx="592216" cy="6833392"/>
          </a:xfrm>
          <a:prstGeom prst="rightBrace">
            <a:avLst/>
          </a:prstGeom>
          <a:noFill/>
          <a:ln>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Myriad Pro Semibold"/>
            </a:endParaRPr>
          </a:p>
        </p:txBody>
      </p:sp>
      <p:sp>
        <p:nvSpPr>
          <p:cNvPr id="6" name="TextBox 5">
            <a:extLst>
              <a:ext uri="{FF2B5EF4-FFF2-40B4-BE49-F238E27FC236}">
                <a16:creationId xmlns:a16="http://schemas.microsoft.com/office/drawing/2014/main" id="{04A2B38F-48C6-40FC-AC4C-7EB4C20CEF9A}"/>
              </a:ext>
            </a:extLst>
          </p:cNvPr>
          <p:cNvSpPr txBox="1"/>
          <p:nvPr/>
        </p:nvSpPr>
        <p:spPr bwMode="auto">
          <a:xfrm>
            <a:off x="5067300" y="5094742"/>
            <a:ext cx="6604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a:ea typeface="Myriad Pro Semibold" charset="0"/>
                <a:cs typeface="Myriad Pro Semibold" charset="0"/>
              </a:rPr>
              <a:t>12</a:t>
            </a:r>
          </a:p>
        </p:txBody>
      </p:sp>
      <p:cxnSp>
        <p:nvCxnSpPr>
          <p:cNvPr id="12" name="Straight Connector 11">
            <a:extLst>
              <a:ext uri="{FF2B5EF4-FFF2-40B4-BE49-F238E27FC236}">
                <a16:creationId xmlns:a16="http://schemas.microsoft.com/office/drawing/2014/main" id="{DE8424AB-AEEF-4891-AC35-A7B3515905C8}"/>
              </a:ext>
            </a:extLst>
          </p:cNvPr>
          <p:cNvCxnSpPr>
            <a:cxnSpLocks/>
          </p:cNvCxnSpPr>
          <p:nvPr/>
        </p:nvCxnSpPr>
        <p:spPr bwMode="auto">
          <a:xfrm>
            <a:off x="7587096" y="3916903"/>
            <a:ext cx="2189479" cy="0"/>
          </a:xfrm>
          <a:prstGeom prst="line">
            <a:avLst/>
          </a:prstGeom>
          <a:ln w="28575"/>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25" name="Right Brace 24">
            <a:extLst>
              <a:ext uri="{FF2B5EF4-FFF2-40B4-BE49-F238E27FC236}">
                <a16:creationId xmlns:a16="http://schemas.microsoft.com/office/drawing/2014/main" id="{5CCD8DAB-F0F0-4471-8E54-8420BC3670A8}"/>
              </a:ext>
            </a:extLst>
          </p:cNvPr>
          <p:cNvSpPr/>
          <p:nvPr/>
        </p:nvSpPr>
        <p:spPr bwMode="auto">
          <a:xfrm rot="16200000">
            <a:off x="10005547" y="2652270"/>
            <a:ext cx="592216" cy="1052227"/>
          </a:xfrm>
          <a:prstGeom prst="rightBrace">
            <a:avLst/>
          </a:prstGeom>
          <a:noFill/>
          <a:ln>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Myriad Pro Semibold"/>
            </a:endParaRPr>
          </a:p>
        </p:txBody>
      </p:sp>
      <p:sp>
        <p:nvSpPr>
          <p:cNvPr id="26" name="TextBox 25">
            <a:extLst>
              <a:ext uri="{FF2B5EF4-FFF2-40B4-BE49-F238E27FC236}">
                <a16:creationId xmlns:a16="http://schemas.microsoft.com/office/drawing/2014/main" id="{274E64F7-CB36-4B34-A517-AEB8C90BA70F}"/>
              </a:ext>
            </a:extLst>
          </p:cNvPr>
          <p:cNvSpPr txBox="1"/>
          <p:nvPr/>
        </p:nvSpPr>
        <p:spPr bwMode="auto">
          <a:xfrm>
            <a:off x="9966712" y="2358835"/>
            <a:ext cx="6604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a:rPr>
              <a:t>− </a:t>
            </a:r>
            <a:r>
              <a:rPr lang="en-GB" sz="2400" dirty="0">
                <a:latin typeface="Myriad Pro Semibold"/>
                <a:ea typeface="Myriad Pro Semibold" charset="0"/>
                <a:cs typeface="Myriad Pro Semibold" charset="0"/>
              </a:rPr>
              <a:t>2</a:t>
            </a:r>
          </a:p>
        </p:txBody>
      </p:sp>
      <p:sp>
        <p:nvSpPr>
          <p:cNvPr id="27" name="Right Brace 26">
            <a:extLst>
              <a:ext uri="{FF2B5EF4-FFF2-40B4-BE49-F238E27FC236}">
                <a16:creationId xmlns:a16="http://schemas.microsoft.com/office/drawing/2014/main" id="{7E431576-BC81-42E7-BF36-A04A2385FF83}"/>
              </a:ext>
            </a:extLst>
          </p:cNvPr>
          <p:cNvSpPr/>
          <p:nvPr/>
        </p:nvSpPr>
        <p:spPr bwMode="auto">
          <a:xfrm rot="5400000">
            <a:off x="4439410" y="1860467"/>
            <a:ext cx="585219" cy="5675150"/>
          </a:xfrm>
          <a:prstGeom prst="rightBrace">
            <a:avLst/>
          </a:prstGeom>
          <a:noFill/>
          <a:ln>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Myriad Pro Semibold"/>
            </a:endParaRPr>
          </a:p>
        </p:txBody>
      </p:sp>
      <p:sp>
        <p:nvSpPr>
          <p:cNvPr id="28" name="TextBox 27">
            <a:extLst>
              <a:ext uri="{FF2B5EF4-FFF2-40B4-BE49-F238E27FC236}">
                <a16:creationId xmlns:a16="http://schemas.microsoft.com/office/drawing/2014/main" id="{02A44D0A-1635-4179-A75E-3244B067D5F4}"/>
              </a:ext>
            </a:extLst>
          </p:cNvPr>
          <p:cNvSpPr txBox="1"/>
          <p:nvPr/>
        </p:nvSpPr>
        <p:spPr bwMode="auto">
          <a:xfrm>
            <a:off x="4412918" y="5094741"/>
            <a:ext cx="6604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a:ea typeface="Myriad Pro Semibold" charset="0"/>
                <a:cs typeface="Myriad Pro Semibold" charset="0"/>
              </a:rPr>
              <a:t>10</a:t>
            </a:r>
          </a:p>
        </p:txBody>
      </p:sp>
      <p:sp>
        <p:nvSpPr>
          <p:cNvPr id="33" name="Right Brace 32">
            <a:extLst>
              <a:ext uri="{FF2B5EF4-FFF2-40B4-BE49-F238E27FC236}">
                <a16:creationId xmlns:a16="http://schemas.microsoft.com/office/drawing/2014/main" id="{9CD373ED-E83B-43D6-890E-5F06BC607998}"/>
              </a:ext>
            </a:extLst>
          </p:cNvPr>
          <p:cNvSpPr/>
          <p:nvPr/>
        </p:nvSpPr>
        <p:spPr bwMode="auto">
          <a:xfrm rot="16200000">
            <a:off x="8916424" y="2650664"/>
            <a:ext cx="592216" cy="1052226"/>
          </a:xfrm>
          <a:prstGeom prst="rightBrace">
            <a:avLst/>
          </a:prstGeom>
          <a:noFill/>
          <a:ln>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Myriad Pro Semibold"/>
            </a:endParaRPr>
          </a:p>
        </p:txBody>
      </p:sp>
      <p:sp>
        <p:nvSpPr>
          <p:cNvPr id="38" name="TextBox 37">
            <a:extLst>
              <a:ext uri="{FF2B5EF4-FFF2-40B4-BE49-F238E27FC236}">
                <a16:creationId xmlns:a16="http://schemas.microsoft.com/office/drawing/2014/main" id="{2CBAF9D0-1701-4FAE-AB1C-4C61A8439E1F}"/>
              </a:ext>
            </a:extLst>
          </p:cNvPr>
          <p:cNvSpPr txBox="1"/>
          <p:nvPr/>
        </p:nvSpPr>
        <p:spPr bwMode="auto">
          <a:xfrm>
            <a:off x="8877449" y="2357229"/>
            <a:ext cx="6604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a:rPr>
              <a:t>− </a:t>
            </a:r>
            <a:r>
              <a:rPr lang="en-GB" sz="2400" dirty="0">
                <a:latin typeface="Myriad Pro Semibold"/>
                <a:ea typeface="Myriad Pro Semibold" charset="0"/>
                <a:cs typeface="Myriad Pro Semibold" charset="0"/>
              </a:rPr>
              <a:t>2</a:t>
            </a:r>
          </a:p>
        </p:txBody>
      </p:sp>
      <p:sp>
        <p:nvSpPr>
          <p:cNvPr id="39" name="Right Brace 38">
            <a:extLst>
              <a:ext uri="{FF2B5EF4-FFF2-40B4-BE49-F238E27FC236}">
                <a16:creationId xmlns:a16="http://schemas.microsoft.com/office/drawing/2014/main" id="{50EEBEFB-AD9F-435D-B26D-D96477163A3F}"/>
              </a:ext>
            </a:extLst>
          </p:cNvPr>
          <p:cNvSpPr/>
          <p:nvPr/>
        </p:nvSpPr>
        <p:spPr bwMode="auto">
          <a:xfrm rot="5400000">
            <a:off x="3870678" y="2429197"/>
            <a:ext cx="592216" cy="4544684"/>
          </a:xfrm>
          <a:prstGeom prst="rightBrace">
            <a:avLst/>
          </a:prstGeom>
          <a:noFill/>
          <a:ln>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Myriad Pro Semibold"/>
            </a:endParaRPr>
          </a:p>
        </p:txBody>
      </p:sp>
      <p:cxnSp>
        <p:nvCxnSpPr>
          <p:cNvPr id="41" name="Straight Connector 40">
            <a:extLst>
              <a:ext uri="{FF2B5EF4-FFF2-40B4-BE49-F238E27FC236}">
                <a16:creationId xmlns:a16="http://schemas.microsoft.com/office/drawing/2014/main" id="{66C28D13-1EFA-48B8-8FB7-A2768DF81507}"/>
              </a:ext>
            </a:extLst>
          </p:cNvPr>
          <p:cNvCxnSpPr>
            <a:cxnSpLocks/>
          </p:cNvCxnSpPr>
          <p:nvPr/>
        </p:nvCxnSpPr>
        <p:spPr bwMode="auto">
          <a:xfrm>
            <a:off x="5836118" y="3916903"/>
            <a:ext cx="2329314" cy="0"/>
          </a:xfrm>
          <a:prstGeom prst="line">
            <a:avLst/>
          </a:prstGeom>
          <a:ln w="28575"/>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pic>
        <p:nvPicPr>
          <p:cNvPr id="4" name="Picture 3">
            <a:extLst>
              <a:ext uri="{FF2B5EF4-FFF2-40B4-BE49-F238E27FC236}">
                <a16:creationId xmlns:a16="http://schemas.microsoft.com/office/drawing/2014/main" id="{2645F824-83DB-4E56-A742-010FF5D0E3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9127" y="3624294"/>
            <a:ext cx="1158242" cy="585218"/>
          </a:xfrm>
          <a:prstGeom prst="rect">
            <a:avLst/>
          </a:prstGeom>
        </p:spPr>
      </p:pic>
      <p:pic>
        <p:nvPicPr>
          <p:cNvPr id="16" name="Picture 15" descr="A close up of a logo&#10;&#10;Description generated with high confidence">
            <a:extLst>
              <a:ext uri="{FF2B5EF4-FFF2-40B4-BE49-F238E27FC236}">
                <a16:creationId xmlns:a16="http://schemas.microsoft.com/office/drawing/2014/main" id="{98488311-CD49-4785-A3A4-A109CE0E65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4444" y="3624294"/>
            <a:ext cx="4559818" cy="585218"/>
          </a:xfrm>
          <a:prstGeom prst="rect">
            <a:avLst/>
          </a:prstGeom>
        </p:spPr>
      </p:pic>
      <p:pic>
        <p:nvPicPr>
          <p:cNvPr id="8" name="Picture 7" descr="A picture containing mirror, object, hand glass&#10;&#10;Description generated with very high confidence">
            <a:extLst>
              <a:ext uri="{FF2B5EF4-FFF2-40B4-BE49-F238E27FC236}">
                <a16:creationId xmlns:a16="http://schemas.microsoft.com/office/drawing/2014/main" id="{1FF9404A-A681-4FF8-B5B7-DBC190E179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69594" y="3624294"/>
            <a:ext cx="1158242" cy="585218"/>
          </a:xfrm>
          <a:prstGeom prst="rect">
            <a:avLst/>
          </a:prstGeom>
        </p:spPr>
      </p:pic>
      <p:sp>
        <p:nvSpPr>
          <p:cNvPr id="42" name="Right Brace 41">
            <a:extLst>
              <a:ext uri="{FF2B5EF4-FFF2-40B4-BE49-F238E27FC236}">
                <a16:creationId xmlns:a16="http://schemas.microsoft.com/office/drawing/2014/main" id="{069EE879-0AF2-4BE4-BC68-94A3178B5870}"/>
              </a:ext>
            </a:extLst>
          </p:cNvPr>
          <p:cNvSpPr/>
          <p:nvPr/>
        </p:nvSpPr>
        <p:spPr bwMode="auto">
          <a:xfrm rot="16200000">
            <a:off x="9467804" y="1000763"/>
            <a:ext cx="592216" cy="2127714"/>
          </a:xfrm>
          <a:prstGeom prst="rightBrace">
            <a:avLst/>
          </a:prstGeom>
          <a:noFill/>
          <a:ln>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Myriad Pro Semibold"/>
            </a:endParaRPr>
          </a:p>
        </p:txBody>
      </p:sp>
      <p:sp>
        <p:nvSpPr>
          <p:cNvPr id="43" name="TextBox 42">
            <a:extLst>
              <a:ext uri="{FF2B5EF4-FFF2-40B4-BE49-F238E27FC236}">
                <a16:creationId xmlns:a16="http://schemas.microsoft.com/office/drawing/2014/main" id="{CB269B50-9CCA-4D1D-AF66-58CD9001C778}"/>
              </a:ext>
            </a:extLst>
          </p:cNvPr>
          <p:cNvSpPr txBox="1"/>
          <p:nvPr/>
        </p:nvSpPr>
        <p:spPr bwMode="auto">
          <a:xfrm>
            <a:off x="9439728" y="1245072"/>
            <a:ext cx="6604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a:rPr>
              <a:t>− 4</a:t>
            </a:r>
            <a:endParaRPr lang="en-GB" sz="2400" dirty="0">
              <a:latin typeface="Myriad Pro Semibold"/>
              <a:ea typeface="Myriad Pro Semibold" charset="0"/>
              <a:cs typeface="Myriad Pro Semibold" charset="0"/>
            </a:endParaRPr>
          </a:p>
        </p:txBody>
      </p:sp>
      <p:sp>
        <p:nvSpPr>
          <p:cNvPr id="47" name="Rectangle 46">
            <a:extLst>
              <a:ext uri="{FF2B5EF4-FFF2-40B4-BE49-F238E27FC236}">
                <a16:creationId xmlns:a16="http://schemas.microsoft.com/office/drawing/2014/main" id="{DD528EDA-3100-440F-B70C-129EF1D1312E}"/>
              </a:ext>
            </a:extLst>
          </p:cNvPr>
          <p:cNvSpPr/>
          <p:nvPr/>
        </p:nvSpPr>
        <p:spPr bwMode="auto">
          <a:xfrm>
            <a:off x="4124326" y="5073203"/>
            <a:ext cx="111125" cy="45719"/>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a:latin typeface="Myriad Pro Semibold"/>
            </a:endParaRPr>
          </a:p>
        </p:txBody>
      </p:sp>
      <p:sp>
        <p:nvSpPr>
          <p:cNvPr id="49" name="TextBox 48">
            <a:extLst>
              <a:ext uri="{FF2B5EF4-FFF2-40B4-BE49-F238E27FC236}">
                <a16:creationId xmlns:a16="http://schemas.microsoft.com/office/drawing/2014/main" id="{B22DA11A-E96F-4D47-A704-29C86847EF9B}"/>
              </a:ext>
            </a:extLst>
          </p:cNvPr>
          <p:cNvSpPr txBox="1"/>
          <p:nvPr/>
        </p:nvSpPr>
        <p:spPr bwMode="auto">
          <a:xfrm>
            <a:off x="3935780" y="5094141"/>
            <a:ext cx="46201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rPr>
              <a:t>8</a:t>
            </a:r>
          </a:p>
        </p:txBody>
      </p:sp>
    </p:spTree>
    <p:extLst>
      <p:ext uri="{BB962C8B-B14F-4D97-AF65-F5344CB8AC3E}">
        <p14:creationId xmlns:p14="http://schemas.microsoft.com/office/powerpoint/2010/main" val="364184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par>
                          <p:cTn id="11" fill="hold">
                            <p:stCondLst>
                              <p:cond delay="500"/>
                            </p:stCondLst>
                            <p:childTnLst>
                              <p:par>
                                <p:cTn id="12" presetID="63" presetClass="path" presetSubtype="0" accel="50000" decel="50000" fill="hold" nodeType="afterEffect">
                                  <p:stCondLst>
                                    <p:cond delay="0"/>
                                  </p:stCondLst>
                                  <p:childTnLst>
                                    <p:animMotion origin="layout" path="M 8.33333E-7 -4.81481E-6 L 0.17691 -4.81481E-6 " pathEditMode="relative" rAng="0" ptsTypes="AA">
                                      <p:cBhvr>
                                        <p:cTn id="13" dur="2000" fill="hold"/>
                                        <p:tgtEl>
                                          <p:spTgt spid="8"/>
                                        </p:tgtEl>
                                        <p:attrNameLst>
                                          <p:attrName>ppt_x</p:attrName>
                                          <p:attrName>ppt_y</p:attrName>
                                        </p:attrNameLst>
                                      </p:cBhvr>
                                      <p:rCtr x="8837" y="0"/>
                                    </p:animMotion>
                                  </p:childTnLst>
                                </p:cTn>
                              </p:par>
                              <p:par>
                                <p:cTn id="14" presetID="22" presetClass="entr" presetSubtype="8"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2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27"/>
                                        </p:tgtEl>
                                      </p:cBhvr>
                                    </p:animEffect>
                                    <p:set>
                                      <p:cBhvr>
                                        <p:cTn id="37" dur="1" fill="hold">
                                          <p:stCondLst>
                                            <p:cond delay="499"/>
                                          </p:stCondLst>
                                        </p:cTn>
                                        <p:tgtEl>
                                          <p:spTgt spid="27"/>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28"/>
                                        </p:tgtEl>
                                      </p:cBhvr>
                                    </p:animEffect>
                                    <p:set>
                                      <p:cBhvr>
                                        <p:cTn id="40" dur="1" fill="hold">
                                          <p:stCondLst>
                                            <p:cond delay="499"/>
                                          </p:stCondLst>
                                        </p:cTn>
                                        <p:tgtEl>
                                          <p:spTgt spid="28"/>
                                        </p:tgtEl>
                                        <p:attrNameLst>
                                          <p:attrName>style.visibility</p:attrName>
                                        </p:attrNameLst>
                                      </p:cBhvr>
                                      <p:to>
                                        <p:strVal val="hidden"/>
                                      </p:to>
                                    </p:set>
                                  </p:childTnLst>
                                </p:cTn>
                              </p:par>
                              <p:par>
                                <p:cTn id="41" presetID="63" presetClass="path" presetSubtype="0" accel="50000" decel="50000" fill="hold" nodeType="withEffect">
                                  <p:stCondLst>
                                    <p:cond delay="250"/>
                                  </p:stCondLst>
                                  <p:childTnLst>
                                    <p:animMotion origin="layout" path="M 1.94444E-6 -4.81481E-6 L 0.17691 -4.81481E-6 " pathEditMode="relative" rAng="0" ptsTypes="AA">
                                      <p:cBhvr>
                                        <p:cTn id="42" dur="2000" fill="hold"/>
                                        <p:tgtEl>
                                          <p:spTgt spid="4"/>
                                        </p:tgtEl>
                                        <p:attrNameLst>
                                          <p:attrName>ppt_x</p:attrName>
                                          <p:attrName>ppt_y</p:attrName>
                                        </p:attrNameLst>
                                      </p:cBhvr>
                                      <p:rCtr x="8837" y="0"/>
                                    </p:animMotion>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500"/>
                                        <p:tgtEl>
                                          <p:spTgt spid="3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500"/>
                                        <p:tgtEl>
                                          <p:spTgt spid="4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fade">
                                      <p:cBhvr>
                                        <p:cTn id="58" dur="500"/>
                                        <p:tgtEl>
                                          <p:spTgt spid="4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fade">
                                      <p:cBhvr>
                                        <p:cTn id="63" dur="500"/>
                                        <p:tgtEl>
                                          <p:spTgt spid="3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fade">
                                      <p:cBhvr>
                                        <p:cTn id="66" dur="500"/>
                                        <p:tgtEl>
                                          <p:spTgt spid="49"/>
                                        </p:tgtEl>
                                      </p:cBhvr>
                                    </p:animEffect>
                                  </p:childTnLst>
                                </p:cTn>
                              </p:par>
                            </p:childTnLst>
                          </p:cTn>
                        </p:par>
                        <p:par>
                          <p:cTn id="67" fill="hold">
                            <p:stCondLst>
                              <p:cond delay="500"/>
                            </p:stCondLst>
                            <p:childTnLst>
                              <p:par>
                                <p:cTn id="68" presetID="10" presetClass="entr" presetSubtype="0" fill="hold" nodeType="afterEffect">
                                  <p:stCondLst>
                                    <p:cond delay="0"/>
                                  </p:stCondLst>
                                  <p:childTnLst>
                                    <p:set>
                                      <p:cBhvr>
                                        <p:cTn id="69" dur="1" fill="hold">
                                          <p:stCondLst>
                                            <p:cond delay="0"/>
                                          </p:stCondLst>
                                        </p:cTn>
                                        <p:tgtEl>
                                          <p:spTgt spid="51"/>
                                        </p:tgtEl>
                                        <p:attrNameLst>
                                          <p:attrName>style.visibility</p:attrName>
                                        </p:attrNameLst>
                                      </p:cBhvr>
                                      <p:to>
                                        <p:strVal val="visible"/>
                                      </p:to>
                                    </p:set>
                                    <p:animEffect transition="in" filter="fade">
                                      <p:cBhvr>
                                        <p:cTn id="7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25" grpId="0" animBg="1"/>
      <p:bldP spid="26" grpId="0"/>
      <p:bldP spid="27" grpId="0" animBg="1"/>
      <p:bldP spid="27" grpId="1" animBg="1"/>
      <p:bldP spid="28" grpId="0"/>
      <p:bldP spid="28" grpId="1"/>
      <p:bldP spid="33" grpId="0" animBg="1"/>
      <p:bldP spid="38" grpId="0"/>
      <p:bldP spid="39" grpId="0" animBg="1"/>
      <p:bldP spid="42" grpId="0" animBg="1"/>
      <p:bldP spid="43" grpId="0"/>
      <p:bldP spid="49"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1.11 Addition and subtraction: bridging 10 – step 6:1</a:t>
            </a:r>
          </a:p>
        </p:txBody>
      </p:sp>
      <p:pic>
        <p:nvPicPr>
          <p:cNvPr id="7" name="Picture 6" descr="A picture containing indoor&#10;&#10;Description generated with high confidence">
            <a:extLst>
              <a:ext uri="{FF2B5EF4-FFF2-40B4-BE49-F238E27FC236}">
                <a16:creationId xmlns:a16="http://schemas.microsoft.com/office/drawing/2014/main" id="{2F1A2D82-E6D0-4B8E-895F-C586A9E2ED9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142277" y="3615070"/>
            <a:ext cx="7907446" cy="705928"/>
          </a:xfrm>
          <a:prstGeom prst="rect">
            <a:avLst/>
          </a:prstGeom>
        </p:spPr>
      </p:pic>
      <p:pic>
        <p:nvPicPr>
          <p:cNvPr id="29" name="Picture 28" descr="A picture containing indoor&#10;&#10;Description generated with high confidence">
            <a:extLst>
              <a:ext uri="{FF2B5EF4-FFF2-40B4-BE49-F238E27FC236}">
                <a16:creationId xmlns:a16="http://schemas.microsoft.com/office/drawing/2014/main" id="{37777F47-AACD-4CC5-B985-30AF629012C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096000" y="2909142"/>
            <a:ext cx="3668234" cy="705928"/>
          </a:xfrm>
          <a:prstGeom prst="rect">
            <a:avLst/>
          </a:prstGeom>
        </p:spPr>
      </p:pic>
      <p:pic>
        <p:nvPicPr>
          <p:cNvPr id="30" name="Picture 29" descr="A picture containing indoor&#10;&#10;Description generated with high confidence">
            <a:extLst>
              <a:ext uri="{FF2B5EF4-FFF2-40B4-BE49-F238E27FC236}">
                <a16:creationId xmlns:a16="http://schemas.microsoft.com/office/drawing/2014/main" id="{331EE2A9-8FB2-4556-97B6-12D419B3FBD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1905"/>
          <a:stretch/>
        </p:blipFill>
        <p:spPr>
          <a:xfrm>
            <a:off x="6096000" y="2498652"/>
            <a:ext cx="3668234" cy="410491"/>
          </a:xfrm>
          <a:prstGeom prst="rect">
            <a:avLst/>
          </a:prstGeom>
        </p:spPr>
      </p:pic>
      <p:pic>
        <p:nvPicPr>
          <p:cNvPr id="31" name="Picture 30" descr="A picture containing indoor&#10;&#10;Description generated with high confidence">
            <a:extLst>
              <a:ext uri="{FF2B5EF4-FFF2-40B4-BE49-F238E27FC236}">
                <a16:creationId xmlns:a16="http://schemas.microsoft.com/office/drawing/2014/main" id="{77024543-B4D7-4324-97FE-3E015F4F828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502196" y="2909142"/>
            <a:ext cx="3593805" cy="705928"/>
          </a:xfrm>
          <a:prstGeom prst="rect">
            <a:avLst/>
          </a:prstGeom>
        </p:spPr>
      </p:pic>
      <p:pic>
        <p:nvPicPr>
          <p:cNvPr id="32" name="Picture 31" descr="A picture containing indoor&#10;&#10;Description generated with high confidence">
            <a:extLst>
              <a:ext uri="{FF2B5EF4-FFF2-40B4-BE49-F238E27FC236}">
                <a16:creationId xmlns:a16="http://schemas.microsoft.com/office/drawing/2014/main" id="{E0024CA3-6F2D-4596-ABA6-7F6D32E059D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0302"/>
          <a:stretch/>
        </p:blipFill>
        <p:spPr>
          <a:xfrm>
            <a:off x="2502196" y="2498652"/>
            <a:ext cx="3593805" cy="410491"/>
          </a:xfrm>
          <a:prstGeom prst="rect">
            <a:avLst/>
          </a:prstGeom>
        </p:spPr>
      </p:pic>
      <p:sp>
        <p:nvSpPr>
          <p:cNvPr id="9" name="Rectangle 8">
            <a:extLst>
              <a:ext uri="{FF2B5EF4-FFF2-40B4-BE49-F238E27FC236}">
                <a16:creationId xmlns:a16="http://schemas.microsoft.com/office/drawing/2014/main" id="{51F3518E-20D5-4BCE-9F3D-18FC61E8B9E1}"/>
              </a:ext>
            </a:extLst>
          </p:cNvPr>
          <p:cNvSpPr/>
          <p:nvPr/>
        </p:nvSpPr>
        <p:spPr bwMode="auto">
          <a:xfrm>
            <a:off x="2310762" y="3884083"/>
            <a:ext cx="457200" cy="426331"/>
          </a:xfrm>
          <a:prstGeom prst="rect">
            <a:avLst/>
          </a:prstGeom>
          <a:noFill/>
          <a:ln w="76200">
            <a:solidFill>
              <a:schemeClr val="bg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Tree>
    <p:extLst>
      <p:ext uri="{BB962C8B-B14F-4D97-AF65-F5344CB8AC3E}">
        <p14:creationId xmlns:p14="http://schemas.microsoft.com/office/powerpoint/2010/main" val="1599193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par>
                                <p:cTn id="16" presetID="10" presetClass="entr" presetSubtype="0"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2CB94A2-49CA-405B-A15B-DBEA281F2C9E}"/>
              </a:ext>
            </a:extLst>
          </p:cNvPr>
          <p:cNvSpPr/>
          <p:nvPr/>
        </p:nvSpPr>
        <p:spPr>
          <a:xfrm>
            <a:off x="5997918" y="2894537"/>
            <a:ext cx="378630" cy="461665"/>
          </a:xfrm>
          <a:prstGeom prst="rect">
            <a:avLst/>
          </a:prstGeom>
        </p:spPr>
        <p:txBody>
          <a:bodyPr wrap="square">
            <a:spAutoFit/>
          </a:bodyPr>
          <a:lstStyle/>
          <a:p>
            <a:pPr>
              <a:buNone/>
            </a:pPr>
            <a:r>
              <a:rPr lang="en-GB" sz="2400" dirty="0">
                <a:latin typeface="Myriad Pro Semibold"/>
              </a:rPr>
              <a:t>2</a:t>
            </a:r>
          </a:p>
        </p:txBody>
      </p:sp>
      <p:sp>
        <p:nvSpPr>
          <p:cNvPr id="2" name="Text Placeholder 1"/>
          <p:cNvSpPr>
            <a:spLocks noGrp="1"/>
          </p:cNvSpPr>
          <p:nvPr>
            <p:ph type="body" sz="quarter" idx="11"/>
          </p:nvPr>
        </p:nvSpPr>
        <p:spPr/>
        <p:txBody>
          <a:bodyPr/>
          <a:lstStyle/>
          <a:p>
            <a:r>
              <a:rPr lang="en-GB" dirty="0"/>
              <a:t>1.11 Addition and subtraction: bridging 10 – step 6:1</a:t>
            </a:r>
          </a:p>
        </p:txBody>
      </p:sp>
      <p:pic>
        <p:nvPicPr>
          <p:cNvPr id="4" name="Picture 3" descr="A close up of a logo&#10;&#10;Description generated with very high confidence">
            <a:extLst>
              <a:ext uri="{FF2B5EF4-FFF2-40B4-BE49-F238E27FC236}">
                <a16:creationId xmlns:a16="http://schemas.microsoft.com/office/drawing/2014/main" id="{F7EF9FF1-F30D-41C1-AD5F-EECCDFE35E6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127813" y="1855572"/>
            <a:ext cx="7936377" cy="630000"/>
          </a:xfrm>
          <a:prstGeom prst="rect">
            <a:avLst/>
          </a:prstGeom>
        </p:spPr>
      </p:pic>
      <p:pic>
        <p:nvPicPr>
          <p:cNvPr id="11" name="Picture 10" descr="A close up of a logo&#10;&#10;Description generated with very high confidence">
            <a:extLst>
              <a:ext uri="{FF2B5EF4-FFF2-40B4-BE49-F238E27FC236}">
                <a16:creationId xmlns:a16="http://schemas.microsoft.com/office/drawing/2014/main" id="{9B82FF26-9AB7-4431-9011-E01592015B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27812" y="2485572"/>
            <a:ext cx="7936377" cy="498258"/>
          </a:xfrm>
          <a:prstGeom prst="rect">
            <a:avLst/>
          </a:prstGeom>
        </p:spPr>
      </p:pic>
      <p:sp>
        <p:nvSpPr>
          <p:cNvPr id="5" name="TextBox 4">
            <a:extLst>
              <a:ext uri="{FF2B5EF4-FFF2-40B4-BE49-F238E27FC236}">
                <a16:creationId xmlns:a16="http://schemas.microsoft.com/office/drawing/2014/main" id="{4AE91CDB-78BD-446A-AB76-41BCD4A2917A}"/>
              </a:ext>
            </a:extLst>
          </p:cNvPr>
          <p:cNvSpPr txBox="1"/>
          <p:nvPr/>
        </p:nvSpPr>
        <p:spPr bwMode="auto">
          <a:xfrm>
            <a:off x="5060415" y="3875941"/>
            <a:ext cx="24677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a:ea typeface="Myriad Pro Semibold" charset="0"/>
                <a:cs typeface="Myriad Pro Semibold" charset="0"/>
              </a:rPr>
              <a:t>12 </a:t>
            </a:r>
            <a:r>
              <a:rPr lang="en-GB" sz="2400" dirty="0">
                <a:latin typeface="Myriad Pro Semibold"/>
              </a:rPr>
              <a:t>− </a:t>
            </a:r>
            <a:endParaRPr lang="en-GB" sz="2400" dirty="0">
              <a:latin typeface="Myriad Pro Semibold"/>
              <a:ea typeface="Myriad Pro Semibold" charset="0"/>
              <a:cs typeface="Myriad Pro Semibold" charset="0"/>
            </a:endParaRPr>
          </a:p>
        </p:txBody>
      </p:sp>
      <p:sp>
        <p:nvSpPr>
          <p:cNvPr id="6" name="Rectangle 5">
            <a:extLst>
              <a:ext uri="{FF2B5EF4-FFF2-40B4-BE49-F238E27FC236}">
                <a16:creationId xmlns:a16="http://schemas.microsoft.com/office/drawing/2014/main" id="{F6E7785B-D1F1-4209-B317-1FA0CA0CB00E}"/>
              </a:ext>
            </a:extLst>
          </p:cNvPr>
          <p:cNvSpPr/>
          <p:nvPr/>
        </p:nvSpPr>
        <p:spPr>
          <a:xfrm>
            <a:off x="5717096" y="3875941"/>
            <a:ext cx="356188" cy="461665"/>
          </a:xfrm>
          <a:prstGeom prst="rect">
            <a:avLst/>
          </a:prstGeom>
        </p:spPr>
        <p:txBody>
          <a:bodyPr wrap="none">
            <a:spAutoFit/>
          </a:bodyPr>
          <a:lstStyle/>
          <a:p>
            <a:pPr>
              <a:buNone/>
            </a:pPr>
            <a:r>
              <a:rPr lang="en-GB" sz="2400" dirty="0">
                <a:latin typeface="Myriad Pro Semibold"/>
              </a:rPr>
              <a:t>2</a:t>
            </a:r>
          </a:p>
        </p:txBody>
      </p:sp>
      <p:sp>
        <p:nvSpPr>
          <p:cNvPr id="16" name="Rectangle 15">
            <a:extLst>
              <a:ext uri="{FF2B5EF4-FFF2-40B4-BE49-F238E27FC236}">
                <a16:creationId xmlns:a16="http://schemas.microsoft.com/office/drawing/2014/main" id="{98C4EA2C-70B8-4043-BD20-4A3497449D89}"/>
              </a:ext>
            </a:extLst>
          </p:cNvPr>
          <p:cNvSpPr/>
          <p:nvPr/>
        </p:nvSpPr>
        <p:spPr>
          <a:xfrm>
            <a:off x="6041361" y="3875941"/>
            <a:ext cx="813043" cy="461665"/>
          </a:xfrm>
          <a:prstGeom prst="rect">
            <a:avLst/>
          </a:prstGeom>
        </p:spPr>
        <p:txBody>
          <a:bodyPr wrap="none">
            <a:spAutoFit/>
          </a:bodyPr>
          <a:lstStyle/>
          <a:p>
            <a:pPr>
              <a:buNone/>
            </a:pPr>
            <a:r>
              <a:rPr lang="en-GB" sz="2400" dirty="0">
                <a:latin typeface="Myriad Pro Semibold"/>
              </a:rPr>
              <a:t>= 10</a:t>
            </a:r>
          </a:p>
        </p:txBody>
      </p:sp>
      <p:sp>
        <p:nvSpPr>
          <p:cNvPr id="17" name="TextBox 16">
            <a:extLst>
              <a:ext uri="{FF2B5EF4-FFF2-40B4-BE49-F238E27FC236}">
                <a16:creationId xmlns:a16="http://schemas.microsoft.com/office/drawing/2014/main" id="{1A02CD97-F662-4F32-B00B-E31C04CCD347}"/>
              </a:ext>
            </a:extLst>
          </p:cNvPr>
          <p:cNvSpPr txBox="1"/>
          <p:nvPr/>
        </p:nvSpPr>
        <p:spPr bwMode="auto">
          <a:xfrm>
            <a:off x="5060415" y="4368383"/>
            <a:ext cx="24677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a:ea typeface="Myriad Pro Semibold" charset="0"/>
                <a:cs typeface="Myriad Pro Semibold" charset="0"/>
              </a:rPr>
              <a:t>10 </a:t>
            </a:r>
            <a:r>
              <a:rPr lang="en-GB" sz="2400" dirty="0">
                <a:latin typeface="Myriad Pro Semibold"/>
              </a:rPr>
              <a:t>− </a:t>
            </a:r>
            <a:endParaRPr lang="en-GB" sz="2400" dirty="0">
              <a:latin typeface="Myriad Pro Semibold"/>
              <a:ea typeface="Myriad Pro Semibold" charset="0"/>
              <a:cs typeface="Myriad Pro Semibold" charset="0"/>
            </a:endParaRPr>
          </a:p>
        </p:txBody>
      </p:sp>
      <p:sp>
        <p:nvSpPr>
          <p:cNvPr id="18" name="Rectangle 17">
            <a:extLst>
              <a:ext uri="{FF2B5EF4-FFF2-40B4-BE49-F238E27FC236}">
                <a16:creationId xmlns:a16="http://schemas.microsoft.com/office/drawing/2014/main" id="{C26ABB0A-A9BC-4AA3-AE77-68E2FC70CE59}"/>
              </a:ext>
            </a:extLst>
          </p:cNvPr>
          <p:cNvSpPr/>
          <p:nvPr/>
        </p:nvSpPr>
        <p:spPr>
          <a:xfrm>
            <a:off x="5717096" y="4368383"/>
            <a:ext cx="356188" cy="461665"/>
          </a:xfrm>
          <a:prstGeom prst="rect">
            <a:avLst/>
          </a:prstGeom>
        </p:spPr>
        <p:txBody>
          <a:bodyPr wrap="none">
            <a:spAutoFit/>
          </a:bodyPr>
          <a:lstStyle/>
          <a:p>
            <a:pPr>
              <a:buNone/>
            </a:pPr>
            <a:r>
              <a:rPr lang="en-GB" sz="2400" dirty="0">
                <a:latin typeface="Myriad Pro Semibold"/>
              </a:rPr>
              <a:t>2</a:t>
            </a:r>
          </a:p>
        </p:txBody>
      </p:sp>
      <p:sp>
        <p:nvSpPr>
          <p:cNvPr id="19" name="Rectangle 18">
            <a:extLst>
              <a:ext uri="{FF2B5EF4-FFF2-40B4-BE49-F238E27FC236}">
                <a16:creationId xmlns:a16="http://schemas.microsoft.com/office/drawing/2014/main" id="{306F2857-1A3E-4D73-970D-FBAE5FDEEF99}"/>
              </a:ext>
            </a:extLst>
          </p:cNvPr>
          <p:cNvSpPr/>
          <p:nvPr/>
        </p:nvSpPr>
        <p:spPr>
          <a:xfrm>
            <a:off x="6041361" y="4368383"/>
            <a:ext cx="646331" cy="461665"/>
          </a:xfrm>
          <a:prstGeom prst="rect">
            <a:avLst/>
          </a:prstGeom>
        </p:spPr>
        <p:txBody>
          <a:bodyPr wrap="none">
            <a:spAutoFit/>
          </a:bodyPr>
          <a:lstStyle/>
          <a:p>
            <a:pPr>
              <a:buNone/>
            </a:pPr>
            <a:r>
              <a:rPr lang="en-GB" sz="2400" dirty="0">
                <a:latin typeface="Myriad Pro Semibold"/>
              </a:rPr>
              <a:t>= 8</a:t>
            </a:r>
          </a:p>
        </p:txBody>
      </p:sp>
      <p:sp>
        <p:nvSpPr>
          <p:cNvPr id="20" name="TextBox 19">
            <a:extLst>
              <a:ext uri="{FF2B5EF4-FFF2-40B4-BE49-F238E27FC236}">
                <a16:creationId xmlns:a16="http://schemas.microsoft.com/office/drawing/2014/main" id="{62111ECB-D900-4F1A-8C39-0583992E4EB6}"/>
              </a:ext>
            </a:extLst>
          </p:cNvPr>
          <p:cNvSpPr txBox="1"/>
          <p:nvPr/>
        </p:nvSpPr>
        <p:spPr bwMode="auto">
          <a:xfrm>
            <a:off x="5060415" y="5086858"/>
            <a:ext cx="24677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b="1" dirty="0">
                <a:latin typeface="Myriad Pro Semibold"/>
                <a:ea typeface="Myriad Pro Semibold" charset="0"/>
                <a:cs typeface="Myriad Pro Semibold" charset="0"/>
              </a:rPr>
              <a:t>12 </a:t>
            </a:r>
            <a:r>
              <a:rPr lang="en-GB" sz="2400" b="1" dirty="0">
                <a:latin typeface="Myriad Pro Semibold"/>
              </a:rPr>
              <a:t>− </a:t>
            </a:r>
            <a:endParaRPr lang="en-GB" sz="2400" b="1" dirty="0">
              <a:latin typeface="Myriad Pro Semibold"/>
              <a:ea typeface="Myriad Pro Semibold" charset="0"/>
              <a:cs typeface="Myriad Pro Semibold" charset="0"/>
            </a:endParaRPr>
          </a:p>
        </p:txBody>
      </p:sp>
      <p:sp>
        <p:nvSpPr>
          <p:cNvPr id="21" name="Rectangle 20">
            <a:extLst>
              <a:ext uri="{FF2B5EF4-FFF2-40B4-BE49-F238E27FC236}">
                <a16:creationId xmlns:a16="http://schemas.microsoft.com/office/drawing/2014/main" id="{275A5CF6-D575-4B42-96DA-6B4AF485055E}"/>
              </a:ext>
            </a:extLst>
          </p:cNvPr>
          <p:cNvSpPr/>
          <p:nvPr/>
        </p:nvSpPr>
        <p:spPr>
          <a:xfrm>
            <a:off x="5717096" y="5086858"/>
            <a:ext cx="360996" cy="461665"/>
          </a:xfrm>
          <a:prstGeom prst="rect">
            <a:avLst/>
          </a:prstGeom>
        </p:spPr>
        <p:txBody>
          <a:bodyPr wrap="none">
            <a:spAutoFit/>
          </a:bodyPr>
          <a:lstStyle/>
          <a:p>
            <a:pPr>
              <a:buNone/>
            </a:pPr>
            <a:r>
              <a:rPr lang="en-GB" sz="2400" b="1" dirty="0">
                <a:latin typeface="Myriad Pro Semibold"/>
              </a:rPr>
              <a:t>4</a:t>
            </a:r>
          </a:p>
        </p:txBody>
      </p:sp>
      <p:sp>
        <p:nvSpPr>
          <p:cNvPr id="22" name="Rectangle 21">
            <a:extLst>
              <a:ext uri="{FF2B5EF4-FFF2-40B4-BE49-F238E27FC236}">
                <a16:creationId xmlns:a16="http://schemas.microsoft.com/office/drawing/2014/main" id="{23682E17-41D0-4489-BA0C-EF87B54CCDB5}"/>
              </a:ext>
            </a:extLst>
          </p:cNvPr>
          <p:cNvSpPr/>
          <p:nvPr/>
        </p:nvSpPr>
        <p:spPr>
          <a:xfrm>
            <a:off x="6041360" y="5086858"/>
            <a:ext cx="663964" cy="461665"/>
          </a:xfrm>
          <a:prstGeom prst="rect">
            <a:avLst/>
          </a:prstGeom>
        </p:spPr>
        <p:txBody>
          <a:bodyPr wrap="none">
            <a:spAutoFit/>
          </a:bodyPr>
          <a:lstStyle/>
          <a:p>
            <a:pPr>
              <a:buNone/>
            </a:pPr>
            <a:r>
              <a:rPr lang="en-GB" sz="2400" b="1" dirty="0">
                <a:latin typeface="Myriad Pro Semibold"/>
              </a:rPr>
              <a:t>= 8</a:t>
            </a:r>
          </a:p>
        </p:txBody>
      </p:sp>
      <p:sp>
        <p:nvSpPr>
          <p:cNvPr id="24" name="Rectangle 23">
            <a:extLst>
              <a:ext uri="{FF2B5EF4-FFF2-40B4-BE49-F238E27FC236}">
                <a16:creationId xmlns:a16="http://schemas.microsoft.com/office/drawing/2014/main" id="{71C98908-05D3-4125-914A-E045221EF05F}"/>
              </a:ext>
            </a:extLst>
          </p:cNvPr>
          <p:cNvSpPr/>
          <p:nvPr/>
        </p:nvSpPr>
        <p:spPr>
          <a:xfrm>
            <a:off x="6767680" y="2894537"/>
            <a:ext cx="378630" cy="461665"/>
          </a:xfrm>
          <a:prstGeom prst="rect">
            <a:avLst/>
          </a:prstGeom>
        </p:spPr>
        <p:txBody>
          <a:bodyPr wrap="square">
            <a:spAutoFit/>
          </a:bodyPr>
          <a:lstStyle/>
          <a:p>
            <a:pPr>
              <a:buNone/>
            </a:pPr>
            <a:r>
              <a:rPr lang="en-GB" sz="2400" dirty="0">
                <a:latin typeface="Myriad Pro Semibold"/>
              </a:rPr>
              <a:t>2</a:t>
            </a:r>
          </a:p>
        </p:txBody>
      </p:sp>
    </p:spTree>
    <p:extLst>
      <p:ext uri="{BB962C8B-B14F-4D97-AF65-F5344CB8AC3E}">
        <p14:creationId xmlns:p14="http://schemas.microsoft.com/office/powerpoint/2010/main" val="69176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par>
                          <p:cTn id="23" fill="hold">
                            <p:stCondLst>
                              <p:cond delay="500"/>
                            </p:stCondLst>
                            <p:childTnLst>
                              <p:par>
                                <p:cTn id="24" presetID="3" presetClass="emph" presetSubtype="2" fill="hold" grpId="0" nodeType="afterEffect">
                                  <p:stCondLst>
                                    <p:cond delay="0"/>
                                  </p:stCondLst>
                                  <p:childTnLst>
                                    <p:animClr clrSpc="rgb" dir="cw">
                                      <p:cBhvr override="childStyle">
                                        <p:cTn id="25" dur="1000" fill="hold"/>
                                        <p:tgtEl>
                                          <p:spTgt spid="6"/>
                                        </p:tgtEl>
                                        <p:attrNameLst>
                                          <p:attrName>style.color</p:attrName>
                                        </p:attrNameLst>
                                      </p:cBhvr>
                                      <p:to>
                                        <a:srgbClr val="FF0000"/>
                                      </p:to>
                                    </p:animClr>
                                  </p:childTnLst>
                                </p:cTn>
                              </p:par>
                              <p:par>
                                <p:cTn id="26" presetID="3" presetClass="emph" presetSubtype="2" fill="hold" grpId="0" nodeType="withEffect">
                                  <p:stCondLst>
                                    <p:cond delay="0"/>
                                  </p:stCondLst>
                                  <p:childTnLst>
                                    <p:animClr clrSpc="rgb" dir="cw">
                                      <p:cBhvr override="childStyle">
                                        <p:cTn id="27" dur="1000" fill="hold"/>
                                        <p:tgtEl>
                                          <p:spTgt spid="23"/>
                                        </p:tgtEl>
                                        <p:attrNameLst>
                                          <p:attrName>style.color</p:attrName>
                                        </p:attrNameLst>
                                      </p:cBhvr>
                                      <p:to>
                                        <a:srgbClr val="FF0000"/>
                                      </p:to>
                                    </p:animClr>
                                  </p:childTnLst>
                                </p:cTn>
                              </p:par>
                            </p:childTnLst>
                          </p:cTn>
                        </p:par>
                        <p:par>
                          <p:cTn id="28" fill="hold">
                            <p:stCondLst>
                              <p:cond delay="1500"/>
                            </p:stCondLst>
                            <p:childTnLst>
                              <p:par>
                                <p:cTn id="29" presetID="3" presetClass="emph" presetSubtype="2" fill="hold" grpId="2" nodeType="afterEffect">
                                  <p:stCondLst>
                                    <p:cond delay="500"/>
                                  </p:stCondLst>
                                  <p:childTnLst>
                                    <p:animClr clrSpc="rgb" dir="cw">
                                      <p:cBhvr override="childStyle">
                                        <p:cTn id="30" dur="1000" fill="hold"/>
                                        <p:tgtEl>
                                          <p:spTgt spid="23"/>
                                        </p:tgtEl>
                                        <p:attrNameLst>
                                          <p:attrName>style.color</p:attrName>
                                        </p:attrNameLst>
                                      </p:cBhvr>
                                      <p:to>
                                        <a:srgbClr val="000000"/>
                                      </p:to>
                                    </p:animClr>
                                  </p:childTnLst>
                                </p:cTn>
                              </p:par>
                              <p:par>
                                <p:cTn id="31" presetID="3" presetClass="emph" presetSubtype="2" fill="hold" grpId="2" nodeType="withEffect">
                                  <p:stCondLst>
                                    <p:cond delay="500"/>
                                  </p:stCondLst>
                                  <p:childTnLst>
                                    <p:animClr clrSpc="rgb" dir="cw">
                                      <p:cBhvr override="childStyle">
                                        <p:cTn id="32" dur="1000" fill="hold"/>
                                        <p:tgtEl>
                                          <p:spTgt spid="6"/>
                                        </p:tgtEl>
                                        <p:attrNameLst>
                                          <p:attrName>style.color</p:attrName>
                                        </p:attrNameLst>
                                      </p:cBhvr>
                                      <p:to>
                                        <a:srgbClr val="000000"/>
                                      </p:to>
                                    </p:animClr>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par>
                                <p:cTn id="43" presetID="10" presetClass="entr" presetSubtype="0" fill="hold" grpId="1"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par>
                          <p:cTn id="46" fill="hold">
                            <p:stCondLst>
                              <p:cond delay="500"/>
                            </p:stCondLst>
                            <p:childTnLst>
                              <p:par>
                                <p:cTn id="47" presetID="3" presetClass="emph" presetSubtype="2" fill="hold" grpId="0" nodeType="afterEffect">
                                  <p:stCondLst>
                                    <p:cond delay="0"/>
                                  </p:stCondLst>
                                  <p:childTnLst>
                                    <p:animClr clrSpc="rgb" dir="cw">
                                      <p:cBhvr override="childStyle">
                                        <p:cTn id="48" dur="1000" fill="hold"/>
                                        <p:tgtEl>
                                          <p:spTgt spid="18"/>
                                        </p:tgtEl>
                                        <p:attrNameLst>
                                          <p:attrName>style.color</p:attrName>
                                        </p:attrNameLst>
                                      </p:cBhvr>
                                      <p:to>
                                        <a:srgbClr val="FF0000"/>
                                      </p:to>
                                    </p:animClr>
                                  </p:childTnLst>
                                </p:cTn>
                              </p:par>
                              <p:par>
                                <p:cTn id="49" presetID="3" presetClass="emph" presetSubtype="2" fill="hold" grpId="0" nodeType="withEffect">
                                  <p:stCondLst>
                                    <p:cond delay="0"/>
                                  </p:stCondLst>
                                  <p:childTnLst>
                                    <p:animClr clrSpc="rgb" dir="cw">
                                      <p:cBhvr override="childStyle">
                                        <p:cTn id="50" dur="1000" fill="hold"/>
                                        <p:tgtEl>
                                          <p:spTgt spid="24"/>
                                        </p:tgtEl>
                                        <p:attrNameLst>
                                          <p:attrName>style.color</p:attrName>
                                        </p:attrNameLst>
                                      </p:cBhvr>
                                      <p:to>
                                        <a:srgbClr val="FF0000"/>
                                      </p:to>
                                    </p:animClr>
                                  </p:childTnLst>
                                </p:cTn>
                              </p:par>
                            </p:childTnLst>
                          </p:cTn>
                        </p:par>
                        <p:par>
                          <p:cTn id="51" fill="hold">
                            <p:stCondLst>
                              <p:cond delay="1500"/>
                            </p:stCondLst>
                            <p:childTnLst>
                              <p:par>
                                <p:cTn id="52" presetID="3" presetClass="emph" presetSubtype="2" fill="hold" grpId="2" nodeType="afterEffect">
                                  <p:stCondLst>
                                    <p:cond delay="500"/>
                                  </p:stCondLst>
                                  <p:childTnLst>
                                    <p:animClr clrSpc="rgb" dir="cw">
                                      <p:cBhvr override="childStyle">
                                        <p:cTn id="53" dur="1000" fill="hold"/>
                                        <p:tgtEl>
                                          <p:spTgt spid="18"/>
                                        </p:tgtEl>
                                        <p:attrNameLst>
                                          <p:attrName>style.color</p:attrName>
                                        </p:attrNameLst>
                                      </p:cBhvr>
                                      <p:to>
                                        <a:srgbClr val="000000"/>
                                      </p:to>
                                    </p:animClr>
                                  </p:childTnLst>
                                </p:cTn>
                              </p:par>
                              <p:par>
                                <p:cTn id="54" presetID="3" presetClass="emph" presetSubtype="2" fill="hold" grpId="2" nodeType="withEffect">
                                  <p:stCondLst>
                                    <p:cond delay="500"/>
                                  </p:stCondLst>
                                  <p:childTnLst>
                                    <p:animClr clrSpc="rgb" dir="cw">
                                      <p:cBhvr override="childStyle">
                                        <p:cTn id="55" dur="1000" fill="hold"/>
                                        <p:tgtEl>
                                          <p:spTgt spid="24"/>
                                        </p:tgtEl>
                                        <p:attrNameLst>
                                          <p:attrName>style.color</p:attrName>
                                        </p:attrNameLst>
                                      </p:cBhvr>
                                      <p:to>
                                        <a:srgbClr val="000000"/>
                                      </p:to>
                                    </p:animClr>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500"/>
                                        <p:tgtEl>
                                          <p:spTgt spid="2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500"/>
                                        <p:tgtEl>
                                          <p:spTgt spid="21"/>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23" grpId="2"/>
      <p:bldP spid="5" grpId="0"/>
      <p:bldP spid="6" grpId="0"/>
      <p:bldP spid="6" grpId="1"/>
      <p:bldP spid="6" grpId="2"/>
      <p:bldP spid="16" grpId="0"/>
      <p:bldP spid="17" grpId="0"/>
      <p:bldP spid="18" grpId="0"/>
      <p:bldP spid="18" grpId="1"/>
      <p:bldP spid="18" grpId="2"/>
      <p:bldP spid="19" grpId="0"/>
      <p:bldP spid="20" grpId="0"/>
      <p:bldP spid="21" grpId="0"/>
      <p:bldP spid="22" grpId="0"/>
      <p:bldP spid="24" grpId="0"/>
      <p:bldP spid="24" grpId="1"/>
      <p:bldP spid="24" grpId="2"/>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1.11 Addition and subtraction: bridging 10 – step 6:2</a:t>
            </a:r>
          </a:p>
        </p:txBody>
      </p:sp>
      <p:pic>
        <p:nvPicPr>
          <p:cNvPr id="9" name="Picture 8" descr="A picture containing parking, computer, indoor&#10;&#10;Description generated with high confidence">
            <a:extLst>
              <a:ext uri="{FF2B5EF4-FFF2-40B4-BE49-F238E27FC236}">
                <a16:creationId xmlns:a16="http://schemas.microsoft.com/office/drawing/2014/main" id="{EA924E69-1901-4002-BF38-65A7004A30D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132634" y="724075"/>
            <a:ext cx="1532988" cy="5409850"/>
          </a:xfrm>
          <a:prstGeom prst="rect">
            <a:avLst/>
          </a:prstGeom>
        </p:spPr>
      </p:pic>
      <p:pic>
        <p:nvPicPr>
          <p:cNvPr id="23" name="Picture 22" descr="A picture containing parking, computer, indoor&#10;&#10;Description generated with high confidence">
            <a:extLst>
              <a:ext uri="{FF2B5EF4-FFF2-40B4-BE49-F238E27FC236}">
                <a16:creationId xmlns:a16="http://schemas.microsoft.com/office/drawing/2014/main" id="{CF10EAF0-D436-47F3-B41C-A7CC2D6321A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132634" y="724075"/>
            <a:ext cx="1532988" cy="5409850"/>
          </a:xfrm>
          <a:prstGeom prst="rect">
            <a:avLst/>
          </a:prstGeom>
        </p:spPr>
      </p:pic>
      <p:pic>
        <p:nvPicPr>
          <p:cNvPr id="24" name="Picture 23" descr="A picture containing parking, computer, indoor&#10;&#10;Description generated with high confidence">
            <a:extLst>
              <a:ext uri="{FF2B5EF4-FFF2-40B4-BE49-F238E27FC236}">
                <a16:creationId xmlns:a16="http://schemas.microsoft.com/office/drawing/2014/main" id="{D196A476-971A-4A5A-A618-EA63BDDBF6F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181600" y="724075"/>
            <a:ext cx="2430378" cy="394862"/>
          </a:xfrm>
          <a:prstGeom prst="rect">
            <a:avLst/>
          </a:prstGeom>
        </p:spPr>
      </p:pic>
      <p:pic>
        <p:nvPicPr>
          <p:cNvPr id="13" name="Picture 12" descr="A picture containing computer, parking&#10;&#10;Description generated with very high confidence">
            <a:extLst>
              <a:ext uri="{FF2B5EF4-FFF2-40B4-BE49-F238E27FC236}">
                <a16:creationId xmlns:a16="http://schemas.microsoft.com/office/drawing/2014/main" id="{045869A9-642E-4C42-A464-E3A7324E508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212716" y="720665"/>
            <a:ext cx="1532989" cy="5416673"/>
          </a:xfrm>
          <a:prstGeom prst="rect">
            <a:avLst/>
          </a:prstGeom>
        </p:spPr>
      </p:pic>
      <p:pic>
        <p:nvPicPr>
          <p:cNvPr id="26" name="Picture 25" descr="A screenshot of a computer&#10;&#10;Description generated with high confidence">
            <a:extLst>
              <a:ext uri="{FF2B5EF4-FFF2-40B4-BE49-F238E27FC236}">
                <a16:creationId xmlns:a16="http://schemas.microsoft.com/office/drawing/2014/main" id="{D4A48A43-8B68-4EBE-AE80-937E93D68B8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062582" y="1576138"/>
            <a:ext cx="517358" cy="998621"/>
          </a:xfrm>
          <a:prstGeom prst="rect">
            <a:avLst/>
          </a:prstGeom>
        </p:spPr>
      </p:pic>
      <p:pic>
        <p:nvPicPr>
          <p:cNvPr id="36" name="Picture 35" descr="A picture containing computer, parking&#10;&#10;Description generated with very high confidence">
            <a:extLst>
              <a:ext uri="{FF2B5EF4-FFF2-40B4-BE49-F238E27FC236}">
                <a16:creationId xmlns:a16="http://schemas.microsoft.com/office/drawing/2014/main" id="{BCF80A68-A0F1-4C70-868F-91A046F0D94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063839" y="2062164"/>
            <a:ext cx="597961" cy="257759"/>
          </a:xfrm>
          <a:prstGeom prst="rect">
            <a:avLst/>
          </a:prstGeom>
        </p:spPr>
      </p:pic>
      <p:pic>
        <p:nvPicPr>
          <p:cNvPr id="28" name="Picture 27" descr="A screenshot of a computer&#10;&#10;Description generated with very high confidence">
            <a:extLst>
              <a:ext uri="{FF2B5EF4-FFF2-40B4-BE49-F238E27FC236}">
                <a16:creationId xmlns:a16="http://schemas.microsoft.com/office/drawing/2014/main" id="{2F6F2CEA-E0A7-409E-B486-D1B4A9C77AA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062583" y="2093495"/>
            <a:ext cx="433137" cy="842211"/>
          </a:xfrm>
          <a:prstGeom prst="rect">
            <a:avLst/>
          </a:prstGeom>
        </p:spPr>
      </p:pic>
      <p:pic>
        <p:nvPicPr>
          <p:cNvPr id="35" name="Picture 34" descr="A picture containing computer, parking&#10;&#10;Description generated with very high confidence">
            <a:extLst>
              <a:ext uri="{FF2B5EF4-FFF2-40B4-BE49-F238E27FC236}">
                <a16:creationId xmlns:a16="http://schemas.microsoft.com/office/drawing/2014/main" id="{068CFF66-ECD5-4468-A6ED-2AE4E696DD1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063601" y="2454443"/>
            <a:ext cx="597961" cy="238459"/>
          </a:xfrm>
          <a:prstGeom prst="rect">
            <a:avLst/>
          </a:prstGeom>
        </p:spPr>
      </p:pic>
      <p:pic>
        <p:nvPicPr>
          <p:cNvPr id="30" name="Picture 29" descr="A screenshot of a computer&#10;&#10;Description generated with very high confidence">
            <a:extLst>
              <a:ext uri="{FF2B5EF4-FFF2-40B4-BE49-F238E27FC236}">
                <a16:creationId xmlns:a16="http://schemas.microsoft.com/office/drawing/2014/main" id="{010CC688-977F-4C5F-A696-3BFEF6FADD0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6062582" y="2454443"/>
            <a:ext cx="517358" cy="842211"/>
          </a:xfrm>
          <a:prstGeom prst="rect">
            <a:avLst/>
          </a:prstGeom>
        </p:spPr>
      </p:pic>
      <p:pic>
        <p:nvPicPr>
          <p:cNvPr id="34" name="Picture 33" descr="A picture containing computer, parking&#10;&#10;Description generated with very high confidence">
            <a:extLst>
              <a:ext uri="{FF2B5EF4-FFF2-40B4-BE49-F238E27FC236}">
                <a16:creationId xmlns:a16="http://schemas.microsoft.com/office/drawing/2014/main" id="{017FFBBE-E3CA-4958-BC5F-3F7781F27EF4}"/>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6062583" y="2865439"/>
            <a:ext cx="597961" cy="204786"/>
          </a:xfrm>
          <a:prstGeom prst="rect">
            <a:avLst/>
          </a:prstGeom>
        </p:spPr>
      </p:pic>
      <p:pic>
        <p:nvPicPr>
          <p:cNvPr id="32" name="Picture 31" descr="A screenshot of a computer&#10;&#10;Description generated with high confidence">
            <a:extLst>
              <a:ext uri="{FF2B5EF4-FFF2-40B4-BE49-F238E27FC236}">
                <a16:creationId xmlns:a16="http://schemas.microsoft.com/office/drawing/2014/main" id="{3E5723AB-7F95-4033-AEE2-42628963F026}"/>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6062582" y="2827422"/>
            <a:ext cx="517358" cy="998621"/>
          </a:xfrm>
          <a:prstGeom prst="rect">
            <a:avLst/>
          </a:prstGeom>
        </p:spPr>
      </p:pic>
      <p:pic>
        <p:nvPicPr>
          <p:cNvPr id="33" name="Picture 32" descr="A picture containing computer, parking&#10;&#10;Description generated with very high confidence">
            <a:extLst>
              <a:ext uri="{FF2B5EF4-FFF2-40B4-BE49-F238E27FC236}">
                <a16:creationId xmlns:a16="http://schemas.microsoft.com/office/drawing/2014/main" id="{034D80B6-D612-4FFF-AABA-B0274ABB4C7D}"/>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6062583" y="3262314"/>
            <a:ext cx="597961" cy="479275"/>
          </a:xfrm>
          <a:prstGeom prst="rect">
            <a:avLst/>
          </a:prstGeom>
        </p:spPr>
      </p:pic>
      <p:pic>
        <p:nvPicPr>
          <p:cNvPr id="37" name="Picture 36" descr="A picture containing parking, computer, indoor&#10;&#10;Description generated with high confidence">
            <a:extLst>
              <a:ext uri="{FF2B5EF4-FFF2-40B4-BE49-F238E27FC236}">
                <a16:creationId xmlns:a16="http://schemas.microsoft.com/office/drawing/2014/main" id="{EE7CC879-FA12-43D5-BA18-5916AD5919FD}"/>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r="-13293"/>
          <a:stretch/>
        </p:blipFill>
        <p:spPr>
          <a:xfrm>
            <a:off x="8461845" y="724075"/>
            <a:ext cx="1809915" cy="5409850"/>
          </a:xfrm>
          <a:prstGeom prst="rect">
            <a:avLst/>
          </a:prstGeom>
        </p:spPr>
      </p:pic>
    </p:spTree>
    <p:extLst>
      <p:ext uri="{BB962C8B-B14F-4D97-AF65-F5344CB8AC3E}">
        <p14:creationId xmlns:p14="http://schemas.microsoft.com/office/powerpoint/2010/main" val="3634581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par>
                          <p:cTn id="25" fill="hold">
                            <p:stCondLst>
                              <p:cond delay="0"/>
                            </p:stCondLst>
                            <p:childTnLst>
                              <p:par>
                                <p:cTn id="26" presetID="63" presetClass="path" presetSubtype="0" accel="50000" decel="50000" fill="hold" nodeType="afterEffect">
                                  <p:stCondLst>
                                    <p:cond delay="500"/>
                                  </p:stCondLst>
                                  <p:childTnLst>
                                    <p:animMotion origin="layout" path="M -2.77778E-6 3.7037E-6 L 0.11788 -0.00186 " pathEditMode="relative" rAng="0" ptsTypes="AA">
                                      <p:cBhvr>
                                        <p:cTn id="27" dur="2000" fill="hold"/>
                                        <p:tgtEl>
                                          <p:spTgt spid="26"/>
                                        </p:tgtEl>
                                        <p:attrNameLst>
                                          <p:attrName>ppt_x</p:attrName>
                                          <p:attrName>ppt_y</p:attrName>
                                        </p:attrNameLst>
                                      </p:cBhvr>
                                      <p:rCtr x="5885" y="-93"/>
                                    </p:animMotion>
                                  </p:childTnLst>
                                </p:cTn>
                              </p:par>
                              <p:par>
                                <p:cTn id="28" presetID="63" presetClass="path" presetSubtype="0" accel="50000" decel="50000" fill="hold" nodeType="withEffect">
                                  <p:stCondLst>
                                    <p:cond delay="500"/>
                                  </p:stCondLst>
                                  <p:childTnLst>
                                    <p:animMotion origin="layout" path="M 4.72222E-6 3.33333E-6 L 0.07916 -0.00047 " pathEditMode="relative" rAng="0" ptsTypes="AA">
                                      <p:cBhvr>
                                        <p:cTn id="29" dur="2000" fill="hold"/>
                                        <p:tgtEl>
                                          <p:spTgt spid="28"/>
                                        </p:tgtEl>
                                        <p:attrNameLst>
                                          <p:attrName>ppt_x</p:attrName>
                                          <p:attrName>ppt_y</p:attrName>
                                        </p:attrNameLst>
                                      </p:cBhvr>
                                      <p:rCtr x="3958" y="-23"/>
                                    </p:animMotion>
                                  </p:childTnLst>
                                </p:cTn>
                              </p:par>
                              <p:par>
                                <p:cTn id="30" presetID="63" presetClass="path" presetSubtype="0" accel="50000" decel="50000" fill="hold" nodeType="withEffect">
                                  <p:stCondLst>
                                    <p:cond delay="500"/>
                                  </p:stCondLst>
                                  <p:childTnLst>
                                    <p:animMotion origin="layout" path="M -2.77778E-6 -2.96296E-6 L 0.12118 -0.00139 " pathEditMode="relative" rAng="0" ptsTypes="AA">
                                      <p:cBhvr>
                                        <p:cTn id="31" dur="2000" fill="hold"/>
                                        <p:tgtEl>
                                          <p:spTgt spid="30"/>
                                        </p:tgtEl>
                                        <p:attrNameLst>
                                          <p:attrName>ppt_x</p:attrName>
                                          <p:attrName>ppt_y</p:attrName>
                                        </p:attrNameLst>
                                      </p:cBhvr>
                                      <p:rCtr x="6059" y="-69"/>
                                    </p:animMotion>
                                  </p:childTnLst>
                                </p:cTn>
                              </p:par>
                              <p:par>
                                <p:cTn id="32" presetID="63" presetClass="path" presetSubtype="0" accel="50000" decel="50000" fill="hold" nodeType="withEffect">
                                  <p:stCondLst>
                                    <p:cond delay="500"/>
                                  </p:stCondLst>
                                  <p:childTnLst>
                                    <p:animMotion origin="layout" path="M -2.77778E-6 -3.7037E-6 L 0.08455 0.00024 " pathEditMode="relative" rAng="0" ptsTypes="AA">
                                      <p:cBhvr>
                                        <p:cTn id="33" dur="2000" fill="hold"/>
                                        <p:tgtEl>
                                          <p:spTgt spid="32"/>
                                        </p:tgtEl>
                                        <p:attrNameLst>
                                          <p:attrName>ppt_x</p:attrName>
                                          <p:attrName>ppt_y</p:attrName>
                                        </p:attrNameLst>
                                      </p:cBhvr>
                                      <p:rCtr x="4219" y="0"/>
                                    </p:animMotion>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fade">
                                      <p:cBhvr>
                                        <p:cTn id="3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990192" y="802321"/>
            <a:ext cx="5997282" cy="5282263"/>
          </a:xfrm>
          <a:prstGeom prst="rect">
            <a:avLst/>
          </a:prstGeom>
          <a:noFill/>
        </p:spPr>
      </p:pic>
      <p:sp>
        <p:nvSpPr>
          <p:cNvPr id="27" name="Rectangle 26"/>
          <p:cNvSpPr/>
          <p:nvPr/>
        </p:nvSpPr>
        <p:spPr>
          <a:xfrm>
            <a:off x="8681614" y="4534170"/>
            <a:ext cx="1781504" cy="461665"/>
          </a:xfrm>
          <a:prstGeom prst="rect">
            <a:avLst/>
          </a:prstGeom>
        </p:spPr>
        <p:txBody>
          <a:bodyPr wrap="square">
            <a:spAutoFit/>
          </a:bodyPr>
          <a:lstStyle/>
          <a:p>
            <a:pPr>
              <a:buNone/>
            </a:pPr>
            <a:r>
              <a:rPr lang="en-GB" sz="2400" dirty="0">
                <a:latin typeface="Myriad Pro Semibold"/>
              </a:rPr>
              <a:t>=        9</a:t>
            </a:r>
          </a:p>
        </p:txBody>
      </p:sp>
      <p:sp>
        <p:nvSpPr>
          <p:cNvPr id="47" name="Rectangle 46"/>
          <p:cNvSpPr/>
          <p:nvPr/>
        </p:nvSpPr>
        <p:spPr>
          <a:xfrm>
            <a:off x="3815130" y="4527151"/>
            <a:ext cx="5372100" cy="461665"/>
          </a:xfrm>
          <a:prstGeom prst="rect">
            <a:avLst/>
          </a:prstGeom>
        </p:spPr>
        <p:txBody>
          <a:bodyPr wrap="square">
            <a:spAutoFit/>
          </a:bodyPr>
          <a:lstStyle/>
          <a:p>
            <a:pPr>
              <a:buNone/>
            </a:pPr>
            <a:r>
              <a:rPr lang="en-GB" sz="2400" dirty="0">
                <a:latin typeface="Myriad Pro Semibold"/>
              </a:rPr>
              <a:t>6          +          0          +          3</a:t>
            </a:r>
          </a:p>
        </p:txBody>
      </p:sp>
      <p:sp>
        <p:nvSpPr>
          <p:cNvPr id="3" name="Text Placeholder 2"/>
          <p:cNvSpPr>
            <a:spLocks noGrp="1"/>
          </p:cNvSpPr>
          <p:nvPr>
            <p:ph type="body" sz="quarter" idx="11"/>
          </p:nvPr>
        </p:nvSpPr>
        <p:spPr/>
        <p:txBody>
          <a:bodyPr/>
          <a:lstStyle/>
          <a:p>
            <a:r>
              <a:rPr lang="en-GB" dirty="0"/>
              <a:t>1.11 Addition: three numbers and bridging 10 – step 1:1</a:t>
            </a:r>
          </a:p>
        </p:txBody>
      </p:sp>
      <p:grpSp>
        <p:nvGrpSpPr>
          <p:cNvPr id="2" name="Group 1">
            <a:extLst>
              <a:ext uri="{FF2B5EF4-FFF2-40B4-BE49-F238E27FC236}">
                <a16:creationId xmlns:a16="http://schemas.microsoft.com/office/drawing/2014/main" id="{28094C25-601C-4C5F-ADD0-3D3CB7AA6ED8}"/>
              </a:ext>
            </a:extLst>
          </p:cNvPr>
          <p:cNvGrpSpPr/>
          <p:nvPr/>
        </p:nvGrpSpPr>
        <p:grpSpPr>
          <a:xfrm>
            <a:off x="3315011" y="854102"/>
            <a:ext cx="1558308" cy="2304343"/>
            <a:chOff x="1791011" y="854101"/>
            <a:chExt cx="1558308" cy="2304343"/>
          </a:xfrm>
        </p:grpSpPr>
        <p:pic>
          <p:nvPicPr>
            <p:cNvPr id="18" name="Picture 17">
              <a:extLst>
                <a:ext uri="{FF2B5EF4-FFF2-40B4-BE49-F238E27FC236}">
                  <a16:creationId xmlns:a16="http://schemas.microsoft.com/office/drawing/2014/main" id="{7894ABBC-F987-4FF2-A87A-76D82374FD8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108199" y="1370130"/>
              <a:ext cx="1241120" cy="1346863"/>
            </a:xfrm>
            <a:prstGeom prst="rect">
              <a:avLst/>
            </a:prstGeom>
          </p:spPr>
        </p:pic>
        <p:pic>
          <p:nvPicPr>
            <p:cNvPr id="20" name="Picture 19">
              <a:extLst>
                <a:ext uri="{FF2B5EF4-FFF2-40B4-BE49-F238E27FC236}">
                  <a16:creationId xmlns:a16="http://schemas.microsoft.com/office/drawing/2014/main" id="{E0BEF882-BF62-44FB-9C1F-E7883D1C7D6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908443" y="854101"/>
              <a:ext cx="1241120" cy="1346863"/>
            </a:xfrm>
            <a:prstGeom prst="rect">
              <a:avLst/>
            </a:prstGeom>
          </p:spPr>
        </p:pic>
        <p:pic>
          <p:nvPicPr>
            <p:cNvPr id="21" name="Picture 20">
              <a:extLst>
                <a:ext uri="{FF2B5EF4-FFF2-40B4-BE49-F238E27FC236}">
                  <a16:creationId xmlns:a16="http://schemas.microsoft.com/office/drawing/2014/main" id="{8C0E2E02-4B1E-46F0-8142-61399129610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791011" y="1811581"/>
              <a:ext cx="1241120" cy="1346863"/>
            </a:xfrm>
            <a:prstGeom prst="rect">
              <a:avLst/>
            </a:prstGeom>
          </p:spPr>
        </p:pic>
      </p:grpSp>
      <p:pic>
        <p:nvPicPr>
          <p:cNvPr id="24" name="Picture 23">
            <a:extLst>
              <a:ext uri="{FF2B5EF4-FFF2-40B4-BE49-F238E27FC236}">
                <a16:creationId xmlns:a16="http://schemas.microsoft.com/office/drawing/2014/main" id="{589A53B1-6ED2-45F2-8D12-65449BC018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9901" y="4248555"/>
            <a:ext cx="1036931" cy="1064363"/>
          </a:xfrm>
          <a:prstGeom prst="rect">
            <a:avLst/>
          </a:prstGeom>
        </p:spPr>
      </p:pic>
    </p:spTree>
    <p:extLst>
      <p:ext uri="{BB962C8B-B14F-4D97-AF65-F5344CB8AC3E}">
        <p14:creationId xmlns:p14="http://schemas.microsoft.com/office/powerpoint/2010/main" val="179180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26"/>
                                        </p:tgtEl>
                                      </p:cBhvr>
                                    </p:animEffect>
                                    <p:set>
                                      <p:cBhvr>
                                        <p:cTn id="7" dur="1" fill="hold">
                                          <p:stCondLst>
                                            <p:cond delay="499"/>
                                          </p:stCondLst>
                                        </p:cTn>
                                        <p:tgtEl>
                                          <p:spTgt spid="102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nodeType="clickEffect">
                                  <p:stCondLst>
                                    <p:cond delay="0"/>
                                  </p:stCondLst>
                                  <p:childTnLst>
                                    <p:animMotion origin="layout" path="M -4.16667E-6 2.96296E-6 L -0.00937 0.1993 " pathEditMode="relative" rAng="0" ptsTypes="AA">
                                      <p:cBhvr>
                                        <p:cTn id="11" dur="2000" fill="hold"/>
                                        <p:tgtEl>
                                          <p:spTgt spid="2"/>
                                        </p:tgtEl>
                                        <p:attrNameLst>
                                          <p:attrName>ppt_x</p:attrName>
                                          <p:attrName>ppt_y</p:attrName>
                                        </p:attrNameLst>
                                      </p:cBhvr>
                                      <p:rCtr x="-469" y="9954"/>
                                    </p:animMotion>
                                  </p:childTnLst>
                                </p:cTn>
                              </p:par>
                              <p:par>
                                <p:cTn id="12" presetID="0" presetClass="path" presetSubtype="0" accel="50000" decel="50000" fill="hold" nodeType="withEffect">
                                  <p:stCondLst>
                                    <p:cond delay="0"/>
                                  </p:stCondLst>
                                  <p:childTnLst>
                                    <p:animMotion origin="layout" path="M 5E-6 3.33333E-6 L 0.14288 -0.17639 " pathEditMode="relative" rAng="0" ptsTypes="AA">
                                      <p:cBhvr>
                                        <p:cTn id="13" dur="2000" fill="hold"/>
                                        <p:tgtEl>
                                          <p:spTgt spid="24"/>
                                        </p:tgtEl>
                                        <p:attrNameLst>
                                          <p:attrName>ppt_x</p:attrName>
                                          <p:attrName>ppt_y</p:attrName>
                                        </p:attrNameLst>
                                      </p:cBhvr>
                                      <p:rCtr x="6892" y="-8727"/>
                                    </p:animMotion>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500"/>
                                        <p:tgtEl>
                                          <p:spTgt spid="47"/>
                                        </p:tgtEl>
                                      </p:cBhvr>
                                    </p:animEffec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0.00937 0.1993 L 0.15313 0.19815 " pathEditMode="relative" rAng="0" ptsTypes="AA">
                                      <p:cBhvr>
                                        <p:cTn id="22" dur="2000" fill="hold"/>
                                        <p:tgtEl>
                                          <p:spTgt spid="2"/>
                                        </p:tgtEl>
                                        <p:attrNameLst>
                                          <p:attrName>ppt_x</p:attrName>
                                          <p:attrName>ppt_y</p:attrName>
                                        </p:attrNameLst>
                                      </p:cBhvr>
                                      <p:rCtr x="8125" y="-69"/>
                                    </p:animMotion>
                                  </p:childTnLst>
                                </p:cTn>
                              </p:par>
                              <p:par>
                                <p:cTn id="23" presetID="0" presetClass="path" presetSubtype="0" accel="50000" decel="50000" fill="hold" nodeType="withEffect">
                                  <p:stCondLst>
                                    <p:cond delay="0"/>
                                  </p:stCondLst>
                                  <p:childTnLst>
                                    <p:animMotion origin="layout" path="M 0.14288 -0.1765 L 0.03056 -0.17604 " pathEditMode="relative" rAng="0" ptsTypes="AA">
                                      <p:cBhvr>
                                        <p:cTn id="24" dur="2000" fill="hold"/>
                                        <p:tgtEl>
                                          <p:spTgt spid="24"/>
                                        </p:tgtEl>
                                        <p:attrNameLst>
                                          <p:attrName>ppt_x</p:attrName>
                                          <p:attrName>ppt_y</p:attrName>
                                        </p:attrNameLst>
                                      </p:cBhvr>
                                      <p:rCtr x="-56" y="0"/>
                                    </p:animMotion>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47"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AACE13E-09DD-4343-87C7-703008CD94A8}"/>
              </a:ext>
            </a:extLst>
          </p:cNvPr>
          <p:cNvSpPr/>
          <p:nvPr/>
        </p:nvSpPr>
        <p:spPr>
          <a:xfrm>
            <a:off x="6365507" y="2132816"/>
            <a:ext cx="356188" cy="461665"/>
          </a:xfrm>
          <a:prstGeom prst="rect">
            <a:avLst/>
          </a:prstGeom>
        </p:spPr>
        <p:txBody>
          <a:bodyPr wrap="none">
            <a:spAutoFit/>
          </a:bodyPr>
          <a:lstStyle/>
          <a:p>
            <a:pPr>
              <a:buNone/>
            </a:pPr>
            <a:r>
              <a:rPr lang="en-GB" sz="2400" dirty="0">
                <a:latin typeface="Myriad Pro Semibold"/>
              </a:rPr>
              <a:t>4</a:t>
            </a:r>
          </a:p>
        </p:txBody>
      </p:sp>
      <p:sp>
        <p:nvSpPr>
          <p:cNvPr id="23" name="Rectangle 22">
            <a:extLst>
              <a:ext uri="{FF2B5EF4-FFF2-40B4-BE49-F238E27FC236}">
                <a16:creationId xmlns:a16="http://schemas.microsoft.com/office/drawing/2014/main" id="{D24DDE61-834C-4E26-AD69-2FB5084B39D2}"/>
              </a:ext>
            </a:extLst>
          </p:cNvPr>
          <p:cNvSpPr/>
          <p:nvPr/>
        </p:nvSpPr>
        <p:spPr>
          <a:xfrm>
            <a:off x="5533898" y="2916019"/>
            <a:ext cx="356188" cy="461665"/>
          </a:xfrm>
          <a:prstGeom prst="rect">
            <a:avLst/>
          </a:prstGeom>
        </p:spPr>
        <p:txBody>
          <a:bodyPr wrap="none">
            <a:spAutoFit/>
          </a:bodyPr>
          <a:lstStyle/>
          <a:p>
            <a:pPr>
              <a:buNone/>
            </a:pPr>
            <a:r>
              <a:rPr lang="en-GB" sz="2400" dirty="0">
                <a:latin typeface="Myriad Pro Semibold"/>
              </a:rPr>
              <a:t>2</a:t>
            </a:r>
          </a:p>
        </p:txBody>
      </p:sp>
      <p:sp>
        <p:nvSpPr>
          <p:cNvPr id="21" name="TextBox 20">
            <a:extLst>
              <a:ext uri="{FF2B5EF4-FFF2-40B4-BE49-F238E27FC236}">
                <a16:creationId xmlns:a16="http://schemas.microsoft.com/office/drawing/2014/main" id="{AD3E5387-E403-444D-AB1A-41DE8FE8041C}"/>
              </a:ext>
            </a:extLst>
          </p:cNvPr>
          <p:cNvSpPr txBox="1"/>
          <p:nvPr/>
        </p:nvSpPr>
        <p:spPr bwMode="auto">
          <a:xfrm>
            <a:off x="4727966" y="2916019"/>
            <a:ext cx="54634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a:rPr>
              <a:t>10 </a:t>
            </a:r>
            <a:endParaRPr lang="en-GB" sz="2400" dirty="0">
              <a:latin typeface="Myriad Pro Semibold"/>
              <a:ea typeface="Myriad Pro Semibold" charset="0"/>
              <a:cs typeface="Myriad Pro Semibold" charset="0"/>
            </a:endParaRPr>
          </a:p>
        </p:txBody>
      </p:sp>
      <p:sp>
        <p:nvSpPr>
          <p:cNvPr id="2" name="Text Placeholder 1"/>
          <p:cNvSpPr>
            <a:spLocks noGrp="1"/>
          </p:cNvSpPr>
          <p:nvPr>
            <p:ph type="body" sz="quarter" idx="11"/>
          </p:nvPr>
        </p:nvSpPr>
        <p:spPr/>
        <p:txBody>
          <a:bodyPr/>
          <a:lstStyle/>
          <a:p>
            <a:r>
              <a:rPr lang="en-GB" dirty="0"/>
              <a:t>1.11 Addition and subtraction: bridging 10 – step 6:2</a:t>
            </a:r>
          </a:p>
        </p:txBody>
      </p:sp>
      <p:pic>
        <p:nvPicPr>
          <p:cNvPr id="16" name="Picture 15" descr="A close up of a logo&#10;&#10;Description generated with very high confidence">
            <a:extLst>
              <a:ext uri="{FF2B5EF4-FFF2-40B4-BE49-F238E27FC236}">
                <a16:creationId xmlns:a16="http://schemas.microsoft.com/office/drawing/2014/main" id="{4676E5E1-ECF1-459D-A387-01AC8447225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127813" y="1987313"/>
            <a:ext cx="4237695" cy="498259"/>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id="{75D3F07A-9F9F-4C7C-8381-DBE989AFC1F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95917" y="2485572"/>
            <a:ext cx="7936377" cy="498258"/>
          </a:xfrm>
          <a:prstGeom prst="rect">
            <a:avLst/>
          </a:prstGeom>
        </p:spPr>
      </p:pic>
      <p:sp>
        <p:nvSpPr>
          <p:cNvPr id="19" name="TextBox 18">
            <a:extLst>
              <a:ext uri="{FF2B5EF4-FFF2-40B4-BE49-F238E27FC236}">
                <a16:creationId xmlns:a16="http://schemas.microsoft.com/office/drawing/2014/main" id="{82A2DB27-E252-483B-B236-8D9495F53218}"/>
              </a:ext>
            </a:extLst>
          </p:cNvPr>
          <p:cNvSpPr txBox="1"/>
          <p:nvPr/>
        </p:nvSpPr>
        <p:spPr bwMode="auto">
          <a:xfrm>
            <a:off x="5489448" y="3891329"/>
            <a:ext cx="37863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a:rPr>
              <a:t>− </a:t>
            </a:r>
            <a:endParaRPr lang="en-GB" sz="2400" dirty="0">
              <a:latin typeface="Myriad Pro Semibold"/>
              <a:ea typeface="Myriad Pro Semibold" charset="0"/>
              <a:cs typeface="Myriad Pro Semibold" charset="0"/>
            </a:endParaRPr>
          </a:p>
        </p:txBody>
      </p:sp>
      <p:sp>
        <p:nvSpPr>
          <p:cNvPr id="20" name="Rectangle 19">
            <a:extLst>
              <a:ext uri="{FF2B5EF4-FFF2-40B4-BE49-F238E27FC236}">
                <a16:creationId xmlns:a16="http://schemas.microsoft.com/office/drawing/2014/main" id="{57236B65-4C83-4A8D-984B-DDB2DB40BC89}"/>
              </a:ext>
            </a:extLst>
          </p:cNvPr>
          <p:cNvSpPr/>
          <p:nvPr/>
        </p:nvSpPr>
        <p:spPr>
          <a:xfrm>
            <a:off x="5809562" y="3891329"/>
            <a:ext cx="356188" cy="461665"/>
          </a:xfrm>
          <a:prstGeom prst="rect">
            <a:avLst/>
          </a:prstGeom>
        </p:spPr>
        <p:txBody>
          <a:bodyPr wrap="none">
            <a:spAutoFit/>
          </a:bodyPr>
          <a:lstStyle/>
          <a:p>
            <a:pPr>
              <a:buNone/>
            </a:pPr>
            <a:r>
              <a:rPr lang="en-GB" sz="2400" dirty="0">
                <a:latin typeface="Myriad Pro Semibold"/>
              </a:rPr>
              <a:t>4</a:t>
            </a:r>
          </a:p>
        </p:txBody>
      </p:sp>
      <p:sp>
        <p:nvSpPr>
          <p:cNvPr id="22" name="Rectangle 21">
            <a:extLst>
              <a:ext uri="{FF2B5EF4-FFF2-40B4-BE49-F238E27FC236}">
                <a16:creationId xmlns:a16="http://schemas.microsoft.com/office/drawing/2014/main" id="{E9F02521-B56F-4849-9393-B671E1C106FE}"/>
              </a:ext>
            </a:extLst>
          </p:cNvPr>
          <p:cNvSpPr/>
          <p:nvPr/>
        </p:nvSpPr>
        <p:spPr>
          <a:xfrm>
            <a:off x="6390994" y="3891329"/>
            <a:ext cx="472300" cy="461665"/>
          </a:xfrm>
          <a:prstGeom prst="rect">
            <a:avLst/>
          </a:prstGeom>
        </p:spPr>
        <p:txBody>
          <a:bodyPr wrap="square">
            <a:spAutoFit/>
          </a:bodyPr>
          <a:lstStyle/>
          <a:p>
            <a:pPr>
              <a:buNone/>
            </a:pPr>
            <a:r>
              <a:rPr lang="en-GB" sz="2400" dirty="0">
                <a:latin typeface="Myriad Pro Semibold"/>
              </a:rPr>
              <a:t> 6</a:t>
            </a:r>
          </a:p>
        </p:txBody>
      </p:sp>
      <p:sp>
        <p:nvSpPr>
          <p:cNvPr id="25" name="TextBox 24">
            <a:extLst>
              <a:ext uri="{FF2B5EF4-FFF2-40B4-BE49-F238E27FC236}">
                <a16:creationId xmlns:a16="http://schemas.microsoft.com/office/drawing/2014/main" id="{E4E2D451-25A1-476D-93BF-BBE01EAA2A75}"/>
              </a:ext>
            </a:extLst>
          </p:cNvPr>
          <p:cNvSpPr txBox="1"/>
          <p:nvPr/>
        </p:nvSpPr>
        <p:spPr bwMode="auto">
          <a:xfrm>
            <a:off x="5213350" y="4368383"/>
            <a:ext cx="39341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a:ea typeface="Myriad Pro Semibold" charset="0"/>
                <a:cs typeface="Myriad Pro Semibold" charset="0"/>
              </a:rPr>
              <a:t>6 </a:t>
            </a:r>
            <a:r>
              <a:rPr lang="en-GB" sz="2400" dirty="0">
                <a:latin typeface="Myriad Pro Semibold"/>
              </a:rPr>
              <a:t> </a:t>
            </a:r>
            <a:endParaRPr lang="en-GB" sz="2400" dirty="0">
              <a:latin typeface="Myriad Pro Semibold"/>
              <a:ea typeface="Myriad Pro Semibold" charset="0"/>
              <a:cs typeface="Myriad Pro Semibold" charset="0"/>
            </a:endParaRPr>
          </a:p>
        </p:txBody>
      </p:sp>
      <p:sp>
        <p:nvSpPr>
          <p:cNvPr id="27" name="Rectangle 26">
            <a:extLst>
              <a:ext uri="{FF2B5EF4-FFF2-40B4-BE49-F238E27FC236}">
                <a16:creationId xmlns:a16="http://schemas.microsoft.com/office/drawing/2014/main" id="{134C2D62-EBA7-470C-8F6E-D747153B4D93}"/>
              </a:ext>
            </a:extLst>
          </p:cNvPr>
          <p:cNvSpPr/>
          <p:nvPr/>
        </p:nvSpPr>
        <p:spPr>
          <a:xfrm>
            <a:off x="5809562" y="4368383"/>
            <a:ext cx="356188" cy="461665"/>
          </a:xfrm>
          <a:prstGeom prst="rect">
            <a:avLst/>
          </a:prstGeom>
        </p:spPr>
        <p:txBody>
          <a:bodyPr wrap="none">
            <a:spAutoFit/>
          </a:bodyPr>
          <a:lstStyle/>
          <a:p>
            <a:pPr>
              <a:buNone/>
            </a:pPr>
            <a:r>
              <a:rPr lang="en-GB" sz="2400" dirty="0">
                <a:latin typeface="Myriad Pro Semibold"/>
              </a:rPr>
              <a:t>2</a:t>
            </a:r>
          </a:p>
        </p:txBody>
      </p:sp>
      <p:sp>
        <p:nvSpPr>
          <p:cNvPr id="29" name="Rectangle 28">
            <a:extLst>
              <a:ext uri="{FF2B5EF4-FFF2-40B4-BE49-F238E27FC236}">
                <a16:creationId xmlns:a16="http://schemas.microsoft.com/office/drawing/2014/main" id="{0EC3BE15-A96C-4940-A973-C50DE2C63D34}"/>
              </a:ext>
            </a:extLst>
          </p:cNvPr>
          <p:cNvSpPr/>
          <p:nvPr/>
        </p:nvSpPr>
        <p:spPr>
          <a:xfrm>
            <a:off x="6141623" y="4368383"/>
            <a:ext cx="646331" cy="461665"/>
          </a:xfrm>
          <a:prstGeom prst="rect">
            <a:avLst/>
          </a:prstGeom>
        </p:spPr>
        <p:txBody>
          <a:bodyPr wrap="none">
            <a:spAutoFit/>
          </a:bodyPr>
          <a:lstStyle/>
          <a:p>
            <a:pPr>
              <a:buNone/>
            </a:pPr>
            <a:r>
              <a:rPr lang="en-GB" sz="2400" dirty="0">
                <a:latin typeface="Myriad Pro Semibold"/>
              </a:rPr>
              <a:t>= 8</a:t>
            </a:r>
          </a:p>
        </p:txBody>
      </p:sp>
      <p:sp>
        <p:nvSpPr>
          <p:cNvPr id="31" name="TextBox 30">
            <a:extLst>
              <a:ext uri="{FF2B5EF4-FFF2-40B4-BE49-F238E27FC236}">
                <a16:creationId xmlns:a16="http://schemas.microsoft.com/office/drawing/2014/main" id="{605292DB-3367-4144-AE90-D38DD2CFB0CB}"/>
              </a:ext>
            </a:extLst>
          </p:cNvPr>
          <p:cNvSpPr txBox="1"/>
          <p:nvPr/>
        </p:nvSpPr>
        <p:spPr bwMode="auto">
          <a:xfrm>
            <a:off x="5136618" y="5089426"/>
            <a:ext cx="24677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b="1" dirty="0">
                <a:latin typeface="Myriad Pro Semibold"/>
                <a:ea typeface="Myriad Pro Semibold" charset="0"/>
                <a:cs typeface="Myriad Pro Semibold" charset="0"/>
              </a:rPr>
              <a:t>12 </a:t>
            </a:r>
            <a:r>
              <a:rPr lang="en-GB" sz="2400" b="1" dirty="0">
                <a:latin typeface="Myriad Pro Semibold"/>
              </a:rPr>
              <a:t>− </a:t>
            </a:r>
            <a:endParaRPr lang="en-GB" sz="2400" b="1" dirty="0">
              <a:latin typeface="Myriad Pro Semibold"/>
              <a:ea typeface="Myriad Pro Semibold" charset="0"/>
              <a:cs typeface="Myriad Pro Semibold" charset="0"/>
            </a:endParaRPr>
          </a:p>
        </p:txBody>
      </p:sp>
      <p:sp>
        <p:nvSpPr>
          <p:cNvPr id="38" name="Rectangle 37">
            <a:extLst>
              <a:ext uri="{FF2B5EF4-FFF2-40B4-BE49-F238E27FC236}">
                <a16:creationId xmlns:a16="http://schemas.microsoft.com/office/drawing/2014/main" id="{3E5AC542-5781-4217-A308-516505E346A1}"/>
              </a:ext>
            </a:extLst>
          </p:cNvPr>
          <p:cNvSpPr/>
          <p:nvPr/>
        </p:nvSpPr>
        <p:spPr>
          <a:xfrm>
            <a:off x="5809562" y="5089426"/>
            <a:ext cx="360996" cy="461665"/>
          </a:xfrm>
          <a:prstGeom prst="rect">
            <a:avLst/>
          </a:prstGeom>
        </p:spPr>
        <p:txBody>
          <a:bodyPr wrap="none">
            <a:spAutoFit/>
          </a:bodyPr>
          <a:lstStyle/>
          <a:p>
            <a:pPr>
              <a:buNone/>
            </a:pPr>
            <a:r>
              <a:rPr lang="en-GB" sz="2400" b="1" dirty="0">
                <a:latin typeface="Myriad Pro Semibold"/>
              </a:rPr>
              <a:t>4</a:t>
            </a:r>
          </a:p>
        </p:txBody>
      </p:sp>
      <p:sp>
        <p:nvSpPr>
          <p:cNvPr id="39" name="Rectangle 38">
            <a:extLst>
              <a:ext uri="{FF2B5EF4-FFF2-40B4-BE49-F238E27FC236}">
                <a16:creationId xmlns:a16="http://schemas.microsoft.com/office/drawing/2014/main" id="{52B5124C-AAFA-44D9-82BF-0924D0D0CF45}"/>
              </a:ext>
            </a:extLst>
          </p:cNvPr>
          <p:cNvSpPr/>
          <p:nvPr/>
        </p:nvSpPr>
        <p:spPr>
          <a:xfrm>
            <a:off x="6141622" y="5089426"/>
            <a:ext cx="663964" cy="461665"/>
          </a:xfrm>
          <a:prstGeom prst="rect">
            <a:avLst/>
          </a:prstGeom>
        </p:spPr>
        <p:txBody>
          <a:bodyPr wrap="none">
            <a:spAutoFit/>
          </a:bodyPr>
          <a:lstStyle/>
          <a:p>
            <a:pPr>
              <a:buNone/>
            </a:pPr>
            <a:r>
              <a:rPr lang="en-GB" sz="2400" b="1" dirty="0">
                <a:latin typeface="Myriad Pro Semibold"/>
              </a:rPr>
              <a:t>= 8</a:t>
            </a:r>
          </a:p>
        </p:txBody>
      </p:sp>
      <p:sp>
        <p:nvSpPr>
          <p:cNvPr id="43" name="TextBox 42">
            <a:extLst>
              <a:ext uri="{FF2B5EF4-FFF2-40B4-BE49-F238E27FC236}">
                <a16:creationId xmlns:a16="http://schemas.microsoft.com/office/drawing/2014/main" id="{B398B299-B523-492A-B492-086217490C5D}"/>
              </a:ext>
            </a:extLst>
          </p:cNvPr>
          <p:cNvSpPr txBox="1"/>
          <p:nvPr/>
        </p:nvSpPr>
        <p:spPr bwMode="auto">
          <a:xfrm>
            <a:off x="5060416" y="3891329"/>
            <a:ext cx="54634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a:rPr>
              <a:t>10 </a:t>
            </a:r>
            <a:endParaRPr lang="en-GB" sz="2400" dirty="0">
              <a:latin typeface="Myriad Pro Semibold"/>
              <a:ea typeface="Myriad Pro Semibold" charset="0"/>
              <a:cs typeface="Myriad Pro Semibold" charset="0"/>
            </a:endParaRPr>
          </a:p>
        </p:txBody>
      </p:sp>
      <p:sp>
        <p:nvSpPr>
          <p:cNvPr id="44" name="TextBox 43">
            <a:extLst>
              <a:ext uri="{FF2B5EF4-FFF2-40B4-BE49-F238E27FC236}">
                <a16:creationId xmlns:a16="http://schemas.microsoft.com/office/drawing/2014/main" id="{2E21CF11-9F37-4612-A660-2B0107DD33D6}"/>
              </a:ext>
            </a:extLst>
          </p:cNvPr>
          <p:cNvSpPr txBox="1"/>
          <p:nvPr/>
        </p:nvSpPr>
        <p:spPr bwMode="auto">
          <a:xfrm>
            <a:off x="5489448" y="4368383"/>
            <a:ext cx="54634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a:ea typeface="Myriad Pro Semibold" charset="0"/>
                <a:cs typeface="Myriad Pro Semibold" charset="0"/>
              </a:rPr>
              <a:t>+</a:t>
            </a:r>
            <a:r>
              <a:rPr lang="en-GB" sz="2400" dirty="0">
                <a:latin typeface="Myriad Pro Semibold"/>
              </a:rPr>
              <a:t> </a:t>
            </a:r>
            <a:endParaRPr lang="en-GB" sz="2400" dirty="0">
              <a:latin typeface="Myriad Pro Semibold"/>
              <a:ea typeface="Myriad Pro Semibold" charset="0"/>
              <a:cs typeface="Myriad Pro Semibold" charset="0"/>
            </a:endParaRPr>
          </a:p>
        </p:txBody>
      </p:sp>
      <p:sp>
        <p:nvSpPr>
          <p:cNvPr id="26" name="TextBox 25">
            <a:extLst>
              <a:ext uri="{FF2B5EF4-FFF2-40B4-BE49-F238E27FC236}">
                <a16:creationId xmlns:a16="http://schemas.microsoft.com/office/drawing/2014/main" id="{2D8EF4EE-8C1B-4925-98E7-A3A342B10211}"/>
              </a:ext>
            </a:extLst>
          </p:cNvPr>
          <p:cNvSpPr txBox="1"/>
          <p:nvPr/>
        </p:nvSpPr>
        <p:spPr bwMode="auto">
          <a:xfrm>
            <a:off x="6192423" y="3891329"/>
            <a:ext cx="54634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a:rPr>
              <a:t>= </a:t>
            </a:r>
            <a:endParaRPr lang="en-GB" sz="2400" dirty="0">
              <a:latin typeface="Myriad Pro Semibold"/>
              <a:ea typeface="Myriad Pro Semibold" charset="0"/>
              <a:cs typeface="Myriad Pro Semibold" charset="0"/>
            </a:endParaRPr>
          </a:p>
        </p:txBody>
      </p:sp>
    </p:spTree>
    <p:extLst>
      <p:ext uri="{BB962C8B-B14F-4D97-AF65-F5344CB8AC3E}">
        <p14:creationId xmlns:p14="http://schemas.microsoft.com/office/powerpoint/2010/main" val="3413413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par>
                          <p:cTn id="26" fill="hold">
                            <p:stCondLst>
                              <p:cond delay="500"/>
                            </p:stCondLst>
                            <p:childTnLst>
                              <p:par>
                                <p:cTn id="27" presetID="3" presetClass="emph" presetSubtype="2" fill="hold" grpId="2" nodeType="afterEffect">
                                  <p:stCondLst>
                                    <p:cond delay="0"/>
                                  </p:stCondLst>
                                  <p:childTnLst>
                                    <p:animClr clrSpc="rgb" dir="cw">
                                      <p:cBhvr override="childStyle">
                                        <p:cTn id="28" dur="1000" fill="hold"/>
                                        <p:tgtEl>
                                          <p:spTgt spid="21"/>
                                        </p:tgtEl>
                                        <p:attrNameLst>
                                          <p:attrName>style.color</p:attrName>
                                        </p:attrNameLst>
                                      </p:cBhvr>
                                      <p:to>
                                        <a:srgbClr val="FF0000"/>
                                      </p:to>
                                    </p:animClr>
                                  </p:childTnLst>
                                </p:cTn>
                              </p:par>
                              <p:par>
                                <p:cTn id="29" presetID="3" presetClass="emph" presetSubtype="2" fill="hold" grpId="2" nodeType="withEffect">
                                  <p:stCondLst>
                                    <p:cond delay="0"/>
                                  </p:stCondLst>
                                  <p:childTnLst>
                                    <p:animClr clrSpc="rgb" dir="cw">
                                      <p:cBhvr override="childStyle">
                                        <p:cTn id="30" dur="1000" fill="hold"/>
                                        <p:tgtEl>
                                          <p:spTgt spid="43"/>
                                        </p:tgtEl>
                                        <p:attrNameLst>
                                          <p:attrName>style.color</p:attrName>
                                        </p:attrNameLst>
                                      </p:cBhvr>
                                      <p:to>
                                        <a:srgbClr val="FF0000"/>
                                      </p:to>
                                    </p:animClr>
                                  </p:childTnLst>
                                </p:cTn>
                              </p:par>
                            </p:childTnLst>
                          </p:cTn>
                        </p:par>
                        <p:par>
                          <p:cTn id="31" fill="hold">
                            <p:stCondLst>
                              <p:cond delay="1500"/>
                            </p:stCondLst>
                            <p:childTnLst>
                              <p:par>
                                <p:cTn id="32" presetID="3" presetClass="emph" presetSubtype="2" fill="hold" grpId="1" nodeType="afterEffect">
                                  <p:stCondLst>
                                    <p:cond delay="500"/>
                                  </p:stCondLst>
                                  <p:childTnLst>
                                    <p:animClr clrSpc="rgb" dir="cw">
                                      <p:cBhvr override="childStyle">
                                        <p:cTn id="33" dur="1000" fill="hold"/>
                                        <p:tgtEl>
                                          <p:spTgt spid="21"/>
                                        </p:tgtEl>
                                        <p:attrNameLst>
                                          <p:attrName>style.color</p:attrName>
                                        </p:attrNameLst>
                                      </p:cBhvr>
                                      <p:to>
                                        <a:srgbClr val="000000"/>
                                      </p:to>
                                    </p:animClr>
                                  </p:childTnLst>
                                </p:cTn>
                              </p:par>
                              <p:par>
                                <p:cTn id="34" presetID="3" presetClass="emph" presetSubtype="2" fill="hold" grpId="1" nodeType="withEffect">
                                  <p:stCondLst>
                                    <p:cond delay="500"/>
                                  </p:stCondLst>
                                  <p:childTnLst>
                                    <p:animClr clrSpc="rgb" dir="cw">
                                      <p:cBhvr override="childStyle">
                                        <p:cTn id="35" dur="1000" fill="hold"/>
                                        <p:tgtEl>
                                          <p:spTgt spid="43"/>
                                        </p:tgtEl>
                                        <p:attrNameLst>
                                          <p:attrName>style.color</p:attrName>
                                        </p:attrNameLst>
                                      </p:cBhvr>
                                      <p:to>
                                        <a:srgbClr val="000000"/>
                                      </p:to>
                                    </p:animClr>
                                  </p:childTnLst>
                                </p:cTn>
                              </p:par>
                            </p:childTnLst>
                          </p:cTn>
                        </p:par>
                        <p:par>
                          <p:cTn id="36" fill="hold">
                            <p:stCondLst>
                              <p:cond delay="3000"/>
                            </p:stCondLst>
                            <p:childTnLst>
                              <p:par>
                                <p:cTn id="37" presetID="3" presetClass="emph" presetSubtype="2" fill="hold" grpId="0" nodeType="afterEffect">
                                  <p:stCondLst>
                                    <p:cond delay="0"/>
                                  </p:stCondLst>
                                  <p:childTnLst>
                                    <p:animClr clrSpc="rgb" dir="cw">
                                      <p:cBhvr override="childStyle">
                                        <p:cTn id="38" dur="1000" fill="hold"/>
                                        <p:tgtEl>
                                          <p:spTgt spid="20"/>
                                        </p:tgtEl>
                                        <p:attrNameLst>
                                          <p:attrName>style.color</p:attrName>
                                        </p:attrNameLst>
                                      </p:cBhvr>
                                      <p:to>
                                        <a:srgbClr val="FF0000"/>
                                      </p:to>
                                    </p:animClr>
                                  </p:childTnLst>
                                </p:cTn>
                              </p:par>
                              <p:par>
                                <p:cTn id="39" presetID="3" presetClass="emph" presetSubtype="2" fill="hold" grpId="0" nodeType="withEffect">
                                  <p:stCondLst>
                                    <p:cond delay="0"/>
                                  </p:stCondLst>
                                  <p:childTnLst>
                                    <p:animClr clrSpc="rgb" dir="cw">
                                      <p:cBhvr override="childStyle">
                                        <p:cTn id="40" dur="1000" fill="hold"/>
                                        <p:tgtEl>
                                          <p:spTgt spid="24"/>
                                        </p:tgtEl>
                                        <p:attrNameLst>
                                          <p:attrName>style.color</p:attrName>
                                        </p:attrNameLst>
                                      </p:cBhvr>
                                      <p:to>
                                        <a:srgbClr val="FF0000"/>
                                      </p:to>
                                    </p:animClr>
                                  </p:childTnLst>
                                </p:cTn>
                              </p:par>
                            </p:childTnLst>
                          </p:cTn>
                        </p:par>
                        <p:par>
                          <p:cTn id="41" fill="hold">
                            <p:stCondLst>
                              <p:cond delay="4000"/>
                            </p:stCondLst>
                            <p:childTnLst>
                              <p:par>
                                <p:cTn id="42" presetID="3" presetClass="emph" presetSubtype="2" fill="hold" grpId="2" nodeType="afterEffect">
                                  <p:stCondLst>
                                    <p:cond delay="500"/>
                                  </p:stCondLst>
                                  <p:childTnLst>
                                    <p:animClr clrSpc="rgb" dir="cw">
                                      <p:cBhvr override="childStyle">
                                        <p:cTn id="43" dur="1000" fill="hold"/>
                                        <p:tgtEl>
                                          <p:spTgt spid="20"/>
                                        </p:tgtEl>
                                        <p:attrNameLst>
                                          <p:attrName>style.color</p:attrName>
                                        </p:attrNameLst>
                                      </p:cBhvr>
                                      <p:to>
                                        <a:srgbClr val="000000"/>
                                      </p:to>
                                    </p:animClr>
                                  </p:childTnLst>
                                </p:cTn>
                              </p:par>
                              <p:par>
                                <p:cTn id="44" presetID="3" presetClass="emph" presetSubtype="2" fill="hold" grpId="1" nodeType="withEffect">
                                  <p:stCondLst>
                                    <p:cond delay="500"/>
                                  </p:stCondLst>
                                  <p:childTnLst>
                                    <p:animClr clrSpc="rgb" dir="cw">
                                      <p:cBhvr override="childStyle">
                                        <p:cTn id="45" dur="1000" fill="hold"/>
                                        <p:tgtEl>
                                          <p:spTgt spid="24"/>
                                        </p:tgtEl>
                                        <p:attrNameLst>
                                          <p:attrName>style.color</p:attrName>
                                        </p:attrNameLst>
                                      </p:cBhvr>
                                      <p:to>
                                        <a:srgbClr val="000000"/>
                                      </p:to>
                                    </p:animClr>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1" nodeType="click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500"/>
                                        <p:tgtEl>
                                          <p:spTgt spid="2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fade">
                                      <p:cBhvr>
                                        <p:cTn id="61" dur="500"/>
                                        <p:tgtEl>
                                          <p:spTgt spid="44"/>
                                        </p:tgtEl>
                                      </p:cBhvr>
                                    </p:animEffect>
                                  </p:childTnLst>
                                </p:cTn>
                              </p:par>
                              <p:par>
                                <p:cTn id="62" presetID="10" presetClass="entr" presetSubtype="0" fill="hold" grpId="1"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500"/>
                                        <p:tgtEl>
                                          <p:spTgt spid="27"/>
                                        </p:tgtEl>
                                      </p:cBhvr>
                                    </p:animEffect>
                                  </p:childTnLst>
                                </p:cTn>
                              </p:par>
                            </p:childTnLst>
                          </p:cTn>
                        </p:par>
                        <p:par>
                          <p:cTn id="65" fill="hold">
                            <p:stCondLst>
                              <p:cond delay="500"/>
                            </p:stCondLst>
                            <p:childTnLst>
                              <p:par>
                                <p:cTn id="66" presetID="3" presetClass="emph" presetSubtype="2" fill="hold" grpId="0" nodeType="afterEffect">
                                  <p:stCondLst>
                                    <p:cond delay="0"/>
                                  </p:stCondLst>
                                  <p:childTnLst>
                                    <p:animClr clrSpc="rgb" dir="cw">
                                      <p:cBhvr override="childStyle">
                                        <p:cTn id="67" dur="1000" fill="hold"/>
                                        <p:tgtEl>
                                          <p:spTgt spid="25"/>
                                        </p:tgtEl>
                                        <p:attrNameLst>
                                          <p:attrName>style.color</p:attrName>
                                        </p:attrNameLst>
                                      </p:cBhvr>
                                      <p:to>
                                        <a:srgbClr val="FF0000"/>
                                      </p:to>
                                    </p:animClr>
                                  </p:childTnLst>
                                </p:cTn>
                              </p:par>
                              <p:par>
                                <p:cTn id="68" presetID="3" presetClass="emph" presetSubtype="2" fill="hold" grpId="2" nodeType="withEffect">
                                  <p:stCondLst>
                                    <p:cond delay="0"/>
                                  </p:stCondLst>
                                  <p:childTnLst>
                                    <p:animClr clrSpc="rgb" dir="cw">
                                      <p:cBhvr override="childStyle">
                                        <p:cTn id="69" dur="1000" fill="hold"/>
                                        <p:tgtEl>
                                          <p:spTgt spid="22"/>
                                        </p:tgtEl>
                                        <p:attrNameLst>
                                          <p:attrName>style.color</p:attrName>
                                        </p:attrNameLst>
                                      </p:cBhvr>
                                      <p:to>
                                        <a:srgbClr val="FF0000"/>
                                      </p:to>
                                    </p:animClr>
                                  </p:childTnLst>
                                </p:cTn>
                              </p:par>
                            </p:childTnLst>
                          </p:cTn>
                        </p:par>
                        <p:par>
                          <p:cTn id="70" fill="hold">
                            <p:stCondLst>
                              <p:cond delay="1500"/>
                            </p:stCondLst>
                            <p:childTnLst>
                              <p:par>
                                <p:cTn id="71" presetID="3" presetClass="emph" presetSubtype="2" fill="hold" grpId="1" nodeType="afterEffect">
                                  <p:stCondLst>
                                    <p:cond delay="500"/>
                                  </p:stCondLst>
                                  <p:childTnLst>
                                    <p:animClr clrSpc="rgb" dir="cw">
                                      <p:cBhvr override="childStyle">
                                        <p:cTn id="72" dur="1000" fill="hold"/>
                                        <p:tgtEl>
                                          <p:spTgt spid="22"/>
                                        </p:tgtEl>
                                        <p:attrNameLst>
                                          <p:attrName>style.color</p:attrName>
                                        </p:attrNameLst>
                                      </p:cBhvr>
                                      <p:to>
                                        <a:srgbClr val="000000"/>
                                      </p:to>
                                    </p:animClr>
                                  </p:childTnLst>
                                </p:cTn>
                              </p:par>
                              <p:par>
                                <p:cTn id="73" presetID="3" presetClass="emph" presetSubtype="2" fill="hold" grpId="2" nodeType="withEffect">
                                  <p:stCondLst>
                                    <p:cond delay="0"/>
                                  </p:stCondLst>
                                  <p:childTnLst>
                                    <p:animClr clrSpc="rgb" dir="cw">
                                      <p:cBhvr override="childStyle">
                                        <p:cTn id="74" dur="1000" fill="hold"/>
                                        <p:tgtEl>
                                          <p:spTgt spid="25"/>
                                        </p:tgtEl>
                                        <p:attrNameLst>
                                          <p:attrName>style.color</p:attrName>
                                        </p:attrNameLst>
                                      </p:cBhvr>
                                      <p:to>
                                        <a:srgbClr val="000000"/>
                                      </p:to>
                                    </p:animClr>
                                  </p:childTnLst>
                                </p:cTn>
                              </p:par>
                            </p:childTnLst>
                          </p:cTn>
                        </p:par>
                        <p:par>
                          <p:cTn id="75" fill="hold">
                            <p:stCondLst>
                              <p:cond delay="3000"/>
                            </p:stCondLst>
                            <p:childTnLst>
                              <p:par>
                                <p:cTn id="76" presetID="3" presetClass="emph" presetSubtype="2" fill="hold" grpId="1" nodeType="afterEffect">
                                  <p:stCondLst>
                                    <p:cond delay="0"/>
                                  </p:stCondLst>
                                  <p:childTnLst>
                                    <p:animClr clrSpc="rgb" dir="cw">
                                      <p:cBhvr override="childStyle">
                                        <p:cTn id="77" dur="1000" fill="hold"/>
                                        <p:tgtEl>
                                          <p:spTgt spid="23"/>
                                        </p:tgtEl>
                                        <p:attrNameLst>
                                          <p:attrName>style.color</p:attrName>
                                        </p:attrNameLst>
                                      </p:cBhvr>
                                      <p:to>
                                        <a:srgbClr val="FF0000"/>
                                      </p:to>
                                    </p:animClr>
                                  </p:childTnLst>
                                </p:cTn>
                              </p:par>
                              <p:par>
                                <p:cTn id="78" presetID="3" presetClass="emph" presetSubtype="2" fill="hold" grpId="0" nodeType="withEffect">
                                  <p:stCondLst>
                                    <p:cond delay="0"/>
                                  </p:stCondLst>
                                  <p:childTnLst>
                                    <p:animClr clrSpc="rgb" dir="cw">
                                      <p:cBhvr override="childStyle">
                                        <p:cTn id="79" dur="1000" fill="hold"/>
                                        <p:tgtEl>
                                          <p:spTgt spid="27"/>
                                        </p:tgtEl>
                                        <p:attrNameLst>
                                          <p:attrName>style.color</p:attrName>
                                        </p:attrNameLst>
                                      </p:cBhvr>
                                      <p:to>
                                        <a:srgbClr val="FF0000"/>
                                      </p:to>
                                    </p:animClr>
                                  </p:childTnLst>
                                </p:cTn>
                              </p:par>
                            </p:childTnLst>
                          </p:cTn>
                        </p:par>
                        <p:par>
                          <p:cTn id="80" fill="hold">
                            <p:stCondLst>
                              <p:cond delay="4000"/>
                            </p:stCondLst>
                            <p:childTnLst>
                              <p:par>
                                <p:cTn id="81" presetID="3" presetClass="emph" presetSubtype="2" fill="hold" grpId="2" nodeType="afterEffect">
                                  <p:stCondLst>
                                    <p:cond delay="500"/>
                                  </p:stCondLst>
                                  <p:childTnLst>
                                    <p:animClr clrSpc="rgb" dir="cw">
                                      <p:cBhvr override="childStyle">
                                        <p:cTn id="82" dur="1000" fill="hold"/>
                                        <p:tgtEl>
                                          <p:spTgt spid="27"/>
                                        </p:tgtEl>
                                        <p:attrNameLst>
                                          <p:attrName>style.color</p:attrName>
                                        </p:attrNameLst>
                                      </p:cBhvr>
                                      <p:to>
                                        <a:srgbClr val="000000"/>
                                      </p:to>
                                    </p:animClr>
                                  </p:childTnLst>
                                </p:cTn>
                              </p:par>
                              <p:par>
                                <p:cTn id="83" presetID="3" presetClass="emph" presetSubtype="2" fill="hold" grpId="2" nodeType="withEffect">
                                  <p:stCondLst>
                                    <p:cond delay="500"/>
                                  </p:stCondLst>
                                  <p:childTnLst>
                                    <p:animClr clrSpc="rgb" dir="cw">
                                      <p:cBhvr override="childStyle">
                                        <p:cTn id="84" dur="1000" fill="hold"/>
                                        <p:tgtEl>
                                          <p:spTgt spid="23"/>
                                        </p:tgtEl>
                                        <p:attrNameLst>
                                          <p:attrName>style.color</p:attrName>
                                        </p:attrNameLst>
                                      </p:cBhvr>
                                      <p:to>
                                        <a:srgbClr val="000000"/>
                                      </p:to>
                                    </p:animClr>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500"/>
                                        <p:tgtEl>
                                          <p:spTgt spid="29"/>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31"/>
                                        </p:tgtEl>
                                        <p:attrNameLst>
                                          <p:attrName>style.visibility</p:attrName>
                                        </p:attrNameLst>
                                      </p:cBhvr>
                                      <p:to>
                                        <p:strVal val="visible"/>
                                      </p:to>
                                    </p:set>
                                    <p:animEffect transition="in" filter="fade">
                                      <p:cBhvr>
                                        <p:cTn id="94" dur="500"/>
                                        <p:tgtEl>
                                          <p:spTgt spid="31"/>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500"/>
                                        <p:tgtEl>
                                          <p:spTgt spid="38"/>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39"/>
                                        </p:tgtEl>
                                        <p:attrNameLst>
                                          <p:attrName>style.visibility</p:attrName>
                                        </p:attrNameLst>
                                      </p:cBhvr>
                                      <p:to>
                                        <p:strVal val="visible"/>
                                      </p:to>
                                    </p:set>
                                    <p:animEffect transition="in" filter="fade">
                                      <p:cBhvr>
                                        <p:cTn id="10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P spid="23" grpId="0"/>
      <p:bldP spid="23" grpId="1"/>
      <p:bldP spid="23" grpId="2"/>
      <p:bldP spid="21" grpId="0"/>
      <p:bldP spid="21" grpId="1"/>
      <p:bldP spid="21" grpId="2"/>
      <p:bldP spid="19" grpId="0"/>
      <p:bldP spid="20" grpId="0"/>
      <p:bldP spid="20" grpId="1"/>
      <p:bldP spid="20" grpId="2"/>
      <p:bldP spid="22" grpId="0"/>
      <p:bldP spid="22" grpId="1"/>
      <p:bldP spid="22" grpId="2"/>
      <p:bldP spid="25" grpId="0"/>
      <p:bldP spid="25" grpId="1"/>
      <p:bldP spid="25" grpId="2"/>
      <p:bldP spid="27" grpId="0"/>
      <p:bldP spid="27" grpId="1"/>
      <p:bldP spid="27" grpId="2"/>
      <p:bldP spid="29" grpId="0"/>
      <p:bldP spid="31" grpId="0"/>
      <p:bldP spid="38" grpId="0"/>
      <p:bldP spid="39" grpId="0"/>
      <p:bldP spid="43" grpId="0"/>
      <p:bldP spid="43" grpId="1"/>
      <p:bldP spid="43" grpId="2"/>
      <p:bldP spid="44" grpId="0"/>
      <p:bldP spid="26"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1.11 Addition and subtraction: bridging 10 – step 6:3</a:t>
            </a:r>
          </a:p>
        </p:txBody>
      </p:sp>
      <p:pic>
        <p:nvPicPr>
          <p:cNvPr id="5" name="Picture 4">
            <a:extLst>
              <a:ext uri="{FF2B5EF4-FFF2-40B4-BE49-F238E27FC236}">
                <a16:creationId xmlns:a16="http://schemas.microsoft.com/office/drawing/2014/main" id="{D78C9DB1-D59C-4396-AF7E-628F6CA333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2027" y="1726712"/>
            <a:ext cx="866643" cy="4460263"/>
          </a:xfrm>
          <a:prstGeom prst="rect">
            <a:avLst/>
          </a:prstGeom>
        </p:spPr>
      </p:pic>
      <p:sp>
        <p:nvSpPr>
          <p:cNvPr id="21" name="Rectangle 20">
            <a:extLst>
              <a:ext uri="{FF2B5EF4-FFF2-40B4-BE49-F238E27FC236}">
                <a16:creationId xmlns:a16="http://schemas.microsoft.com/office/drawing/2014/main" id="{B3E3E969-9213-4B89-B53E-A20FADDAEA32}"/>
              </a:ext>
            </a:extLst>
          </p:cNvPr>
          <p:cNvSpPr/>
          <p:nvPr/>
        </p:nvSpPr>
        <p:spPr>
          <a:xfrm>
            <a:off x="4554596" y="864666"/>
            <a:ext cx="3082808" cy="461665"/>
          </a:xfrm>
          <a:prstGeom prst="rect">
            <a:avLst/>
          </a:prstGeom>
        </p:spPr>
        <p:txBody>
          <a:bodyPr wrap="square">
            <a:spAutoFit/>
          </a:bodyPr>
          <a:lstStyle/>
          <a:p>
            <a:pPr algn="ctr">
              <a:buNone/>
            </a:pPr>
            <a:r>
              <a:rPr lang="en-GB" sz="2400" dirty="0">
                <a:latin typeface="Myriad Pro Semibold"/>
              </a:rPr>
              <a:t>12 − 4 = 8</a:t>
            </a:r>
          </a:p>
        </p:txBody>
      </p:sp>
      <p:pic>
        <p:nvPicPr>
          <p:cNvPr id="23" name="Picture 22">
            <a:extLst>
              <a:ext uri="{FF2B5EF4-FFF2-40B4-BE49-F238E27FC236}">
                <a16:creationId xmlns:a16="http://schemas.microsoft.com/office/drawing/2014/main" id="{F08B475E-FBAF-491A-8CCB-DF0A5AAE36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1405" y="1726711"/>
            <a:ext cx="866643" cy="4460263"/>
          </a:xfrm>
          <a:prstGeom prst="rect">
            <a:avLst/>
          </a:prstGeom>
        </p:spPr>
      </p:pic>
      <p:pic>
        <p:nvPicPr>
          <p:cNvPr id="24" name="Picture 23">
            <a:extLst>
              <a:ext uri="{FF2B5EF4-FFF2-40B4-BE49-F238E27FC236}">
                <a16:creationId xmlns:a16="http://schemas.microsoft.com/office/drawing/2014/main" id="{033D8094-4982-4526-BA81-E3BFEB9519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597" b="-1"/>
          <a:stretch/>
        </p:blipFill>
        <p:spPr>
          <a:xfrm>
            <a:off x="2212026" y="1387886"/>
            <a:ext cx="827272" cy="4799087"/>
          </a:xfrm>
          <a:prstGeom prst="rect">
            <a:avLst/>
          </a:prstGeom>
        </p:spPr>
      </p:pic>
      <p:pic>
        <p:nvPicPr>
          <p:cNvPr id="26" name="Picture 25">
            <a:extLst>
              <a:ext uri="{FF2B5EF4-FFF2-40B4-BE49-F238E27FC236}">
                <a16:creationId xmlns:a16="http://schemas.microsoft.com/office/drawing/2014/main" id="{430A8E13-1C42-443C-A611-CF842E3A089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261" r="-10050"/>
          <a:stretch/>
        </p:blipFill>
        <p:spPr>
          <a:xfrm>
            <a:off x="6961403" y="1492046"/>
            <a:ext cx="953736" cy="4694927"/>
          </a:xfrm>
          <a:prstGeom prst="rect">
            <a:avLst/>
          </a:prstGeom>
        </p:spPr>
      </p:pic>
      <p:pic>
        <p:nvPicPr>
          <p:cNvPr id="7" name="Picture 6" descr="A picture containing object&#10;&#10;Description generated with very high confidence">
            <a:extLst>
              <a:ext uri="{FF2B5EF4-FFF2-40B4-BE49-F238E27FC236}">
                <a16:creationId xmlns:a16="http://schemas.microsoft.com/office/drawing/2014/main" id="{203CA837-0D9F-40E8-84F0-9F4ECE062B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67506" y="1622550"/>
            <a:ext cx="2661532" cy="1359696"/>
          </a:xfrm>
          <a:prstGeom prst="rect">
            <a:avLst/>
          </a:prstGeom>
        </p:spPr>
      </p:pic>
      <p:pic>
        <p:nvPicPr>
          <p:cNvPr id="9" name="Picture 8" descr="A picture containing object&#10;&#10;Description generated with very high confidence">
            <a:extLst>
              <a:ext uri="{FF2B5EF4-FFF2-40B4-BE49-F238E27FC236}">
                <a16:creationId xmlns:a16="http://schemas.microsoft.com/office/drawing/2014/main" id="{42B4E5F5-29FF-4362-9D39-7E54FBE7DD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26151" y="1622550"/>
            <a:ext cx="2661532" cy="1359696"/>
          </a:xfrm>
          <a:prstGeom prst="rect">
            <a:avLst/>
          </a:prstGeom>
        </p:spPr>
      </p:pic>
      <p:sp>
        <p:nvSpPr>
          <p:cNvPr id="30" name="TextBox 29">
            <a:extLst>
              <a:ext uri="{FF2B5EF4-FFF2-40B4-BE49-F238E27FC236}">
                <a16:creationId xmlns:a16="http://schemas.microsoft.com/office/drawing/2014/main" id="{1C63539B-8F14-44DD-9A55-9190F5E75A9C}"/>
              </a:ext>
            </a:extLst>
          </p:cNvPr>
          <p:cNvSpPr txBox="1"/>
          <p:nvPr/>
        </p:nvSpPr>
        <p:spPr bwMode="auto">
          <a:xfrm>
            <a:off x="3255628" y="3182920"/>
            <a:ext cx="24677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a:ea typeface="Myriad Pro Semibold" charset="0"/>
                <a:cs typeface="Myriad Pro Semibold" charset="0"/>
              </a:rPr>
              <a:t>12 </a:t>
            </a:r>
            <a:r>
              <a:rPr lang="en-GB" sz="2400" dirty="0">
                <a:latin typeface="Myriad Pro Semibold"/>
              </a:rPr>
              <a:t>− </a:t>
            </a:r>
            <a:endParaRPr lang="en-GB" sz="2400" dirty="0">
              <a:latin typeface="Myriad Pro Semibold"/>
              <a:ea typeface="Myriad Pro Semibold" charset="0"/>
              <a:cs typeface="Myriad Pro Semibold" charset="0"/>
            </a:endParaRPr>
          </a:p>
        </p:txBody>
      </p:sp>
      <p:sp>
        <p:nvSpPr>
          <p:cNvPr id="32" name="Rectangle 31">
            <a:extLst>
              <a:ext uri="{FF2B5EF4-FFF2-40B4-BE49-F238E27FC236}">
                <a16:creationId xmlns:a16="http://schemas.microsoft.com/office/drawing/2014/main" id="{AC07CA5E-A723-41F8-980F-F22F4CD30120}"/>
              </a:ext>
            </a:extLst>
          </p:cNvPr>
          <p:cNvSpPr/>
          <p:nvPr/>
        </p:nvSpPr>
        <p:spPr>
          <a:xfrm>
            <a:off x="3922583" y="3182920"/>
            <a:ext cx="356188" cy="461665"/>
          </a:xfrm>
          <a:prstGeom prst="rect">
            <a:avLst/>
          </a:prstGeom>
        </p:spPr>
        <p:txBody>
          <a:bodyPr wrap="none">
            <a:spAutoFit/>
          </a:bodyPr>
          <a:lstStyle/>
          <a:p>
            <a:pPr>
              <a:buNone/>
            </a:pPr>
            <a:r>
              <a:rPr lang="en-GB" sz="2400" dirty="0">
                <a:latin typeface="Myriad Pro Semibold"/>
              </a:rPr>
              <a:t>2</a:t>
            </a:r>
          </a:p>
        </p:txBody>
      </p:sp>
      <p:sp>
        <p:nvSpPr>
          <p:cNvPr id="33" name="Rectangle 32">
            <a:extLst>
              <a:ext uri="{FF2B5EF4-FFF2-40B4-BE49-F238E27FC236}">
                <a16:creationId xmlns:a16="http://schemas.microsoft.com/office/drawing/2014/main" id="{3EC2542B-5A7E-4486-AFDE-B87AD79C8C1A}"/>
              </a:ext>
            </a:extLst>
          </p:cNvPr>
          <p:cNvSpPr/>
          <p:nvPr/>
        </p:nvSpPr>
        <p:spPr>
          <a:xfrm>
            <a:off x="4265898" y="3182920"/>
            <a:ext cx="813043" cy="461665"/>
          </a:xfrm>
          <a:prstGeom prst="rect">
            <a:avLst/>
          </a:prstGeom>
        </p:spPr>
        <p:txBody>
          <a:bodyPr wrap="none">
            <a:spAutoFit/>
          </a:bodyPr>
          <a:lstStyle/>
          <a:p>
            <a:pPr>
              <a:buNone/>
            </a:pPr>
            <a:r>
              <a:rPr lang="en-GB" sz="2400" dirty="0">
                <a:latin typeface="Myriad Pro Semibold"/>
              </a:rPr>
              <a:t>= 10</a:t>
            </a:r>
          </a:p>
        </p:txBody>
      </p:sp>
      <p:sp>
        <p:nvSpPr>
          <p:cNvPr id="34" name="TextBox 33">
            <a:extLst>
              <a:ext uri="{FF2B5EF4-FFF2-40B4-BE49-F238E27FC236}">
                <a16:creationId xmlns:a16="http://schemas.microsoft.com/office/drawing/2014/main" id="{9C3200AD-AC73-4B86-8A96-DB4962888F0D}"/>
              </a:ext>
            </a:extLst>
          </p:cNvPr>
          <p:cNvSpPr txBox="1"/>
          <p:nvPr/>
        </p:nvSpPr>
        <p:spPr bwMode="auto">
          <a:xfrm>
            <a:off x="3255628" y="3675362"/>
            <a:ext cx="24677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a:ea typeface="Myriad Pro Semibold" charset="0"/>
                <a:cs typeface="Myriad Pro Semibold" charset="0"/>
              </a:rPr>
              <a:t>10 </a:t>
            </a:r>
            <a:r>
              <a:rPr lang="en-GB" sz="2400" dirty="0">
                <a:latin typeface="Myriad Pro Semibold"/>
              </a:rPr>
              <a:t>− </a:t>
            </a:r>
            <a:endParaRPr lang="en-GB" sz="2400" dirty="0">
              <a:latin typeface="Myriad Pro Semibold"/>
              <a:ea typeface="Myriad Pro Semibold" charset="0"/>
              <a:cs typeface="Myriad Pro Semibold" charset="0"/>
            </a:endParaRPr>
          </a:p>
        </p:txBody>
      </p:sp>
      <p:sp>
        <p:nvSpPr>
          <p:cNvPr id="35" name="Rectangle 34">
            <a:extLst>
              <a:ext uri="{FF2B5EF4-FFF2-40B4-BE49-F238E27FC236}">
                <a16:creationId xmlns:a16="http://schemas.microsoft.com/office/drawing/2014/main" id="{88E4D889-8D7E-4D35-BEE9-E64A65E149AB}"/>
              </a:ext>
            </a:extLst>
          </p:cNvPr>
          <p:cNvSpPr/>
          <p:nvPr/>
        </p:nvSpPr>
        <p:spPr>
          <a:xfrm>
            <a:off x="3922583" y="3675362"/>
            <a:ext cx="356188" cy="461665"/>
          </a:xfrm>
          <a:prstGeom prst="rect">
            <a:avLst/>
          </a:prstGeom>
        </p:spPr>
        <p:txBody>
          <a:bodyPr wrap="none">
            <a:spAutoFit/>
          </a:bodyPr>
          <a:lstStyle/>
          <a:p>
            <a:pPr>
              <a:buNone/>
            </a:pPr>
            <a:r>
              <a:rPr lang="en-GB" sz="2400" dirty="0">
                <a:latin typeface="Myriad Pro Semibold"/>
              </a:rPr>
              <a:t>2</a:t>
            </a:r>
          </a:p>
        </p:txBody>
      </p:sp>
      <p:sp>
        <p:nvSpPr>
          <p:cNvPr id="36" name="Rectangle 35">
            <a:extLst>
              <a:ext uri="{FF2B5EF4-FFF2-40B4-BE49-F238E27FC236}">
                <a16:creationId xmlns:a16="http://schemas.microsoft.com/office/drawing/2014/main" id="{CB73D763-8B99-438B-8921-EFC52A4B1F4D}"/>
              </a:ext>
            </a:extLst>
          </p:cNvPr>
          <p:cNvSpPr/>
          <p:nvPr/>
        </p:nvSpPr>
        <p:spPr>
          <a:xfrm>
            <a:off x="4265898" y="3675362"/>
            <a:ext cx="646331" cy="461665"/>
          </a:xfrm>
          <a:prstGeom prst="rect">
            <a:avLst/>
          </a:prstGeom>
        </p:spPr>
        <p:txBody>
          <a:bodyPr wrap="none">
            <a:spAutoFit/>
          </a:bodyPr>
          <a:lstStyle/>
          <a:p>
            <a:pPr>
              <a:buNone/>
            </a:pPr>
            <a:r>
              <a:rPr lang="en-GB" sz="2400" dirty="0">
                <a:latin typeface="Myriad Pro Semibold"/>
              </a:rPr>
              <a:t>= 8</a:t>
            </a:r>
          </a:p>
        </p:txBody>
      </p:sp>
      <p:sp>
        <p:nvSpPr>
          <p:cNvPr id="37" name="TextBox 36">
            <a:extLst>
              <a:ext uri="{FF2B5EF4-FFF2-40B4-BE49-F238E27FC236}">
                <a16:creationId xmlns:a16="http://schemas.microsoft.com/office/drawing/2014/main" id="{18B4D246-A67B-4AA2-9F9D-0C0EB341307D}"/>
              </a:ext>
            </a:extLst>
          </p:cNvPr>
          <p:cNvSpPr txBox="1"/>
          <p:nvPr/>
        </p:nvSpPr>
        <p:spPr bwMode="auto">
          <a:xfrm>
            <a:off x="3255628" y="4423728"/>
            <a:ext cx="24677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b="1" dirty="0">
                <a:latin typeface="Myriad Pro Semibold"/>
                <a:ea typeface="Myriad Pro Semibold" charset="0"/>
                <a:cs typeface="Myriad Pro Semibold" charset="0"/>
              </a:rPr>
              <a:t>12 </a:t>
            </a:r>
            <a:r>
              <a:rPr lang="en-GB" sz="2400" b="1" dirty="0">
                <a:latin typeface="Myriad Pro Semibold"/>
              </a:rPr>
              <a:t>− </a:t>
            </a:r>
            <a:endParaRPr lang="en-GB" sz="2400" b="1" dirty="0">
              <a:latin typeface="Myriad Pro Semibold"/>
              <a:ea typeface="Myriad Pro Semibold" charset="0"/>
              <a:cs typeface="Myriad Pro Semibold" charset="0"/>
            </a:endParaRPr>
          </a:p>
        </p:txBody>
      </p:sp>
      <p:sp>
        <p:nvSpPr>
          <p:cNvPr id="42" name="Rectangle 41">
            <a:extLst>
              <a:ext uri="{FF2B5EF4-FFF2-40B4-BE49-F238E27FC236}">
                <a16:creationId xmlns:a16="http://schemas.microsoft.com/office/drawing/2014/main" id="{5FBB5B61-C903-4DDB-B70C-6BFA89CE673B}"/>
              </a:ext>
            </a:extLst>
          </p:cNvPr>
          <p:cNvSpPr/>
          <p:nvPr/>
        </p:nvSpPr>
        <p:spPr>
          <a:xfrm>
            <a:off x="3960683" y="4424700"/>
            <a:ext cx="360996" cy="461665"/>
          </a:xfrm>
          <a:prstGeom prst="rect">
            <a:avLst/>
          </a:prstGeom>
        </p:spPr>
        <p:txBody>
          <a:bodyPr wrap="none">
            <a:spAutoFit/>
          </a:bodyPr>
          <a:lstStyle/>
          <a:p>
            <a:pPr>
              <a:buNone/>
            </a:pPr>
            <a:r>
              <a:rPr lang="en-GB" sz="2400" b="1" dirty="0">
                <a:latin typeface="Myriad Pro Semibold"/>
              </a:rPr>
              <a:t>4</a:t>
            </a:r>
          </a:p>
        </p:txBody>
      </p:sp>
      <p:sp>
        <p:nvSpPr>
          <p:cNvPr id="45" name="Rectangle 44">
            <a:extLst>
              <a:ext uri="{FF2B5EF4-FFF2-40B4-BE49-F238E27FC236}">
                <a16:creationId xmlns:a16="http://schemas.microsoft.com/office/drawing/2014/main" id="{DE26B7BB-D6FE-4B16-9081-B4589249B812}"/>
              </a:ext>
            </a:extLst>
          </p:cNvPr>
          <p:cNvSpPr/>
          <p:nvPr/>
        </p:nvSpPr>
        <p:spPr>
          <a:xfrm>
            <a:off x="4246847" y="4424700"/>
            <a:ext cx="663964" cy="461665"/>
          </a:xfrm>
          <a:prstGeom prst="rect">
            <a:avLst/>
          </a:prstGeom>
        </p:spPr>
        <p:txBody>
          <a:bodyPr wrap="none">
            <a:spAutoFit/>
          </a:bodyPr>
          <a:lstStyle/>
          <a:p>
            <a:pPr>
              <a:buNone/>
            </a:pPr>
            <a:r>
              <a:rPr lang="en-GB" sz="2400" b="1" dirty="0">
                <a:latin typeface="Myriad Pro Semibold"/>
              </a:rPr>
              <a:t>= 8</a:t>
            </a:r>
          </a:p>
        </p:txBody>
      </p:sp>
      <p:sp>
        <p:nvSpPr>
          <p:cNvPr id="46" name="TextBox 45">
            <a:extLst>
              <a:ext uri="{FF2B5EF4-FFF2-40B4-BE49-F238E27FC236}">
                <a16:creationId xmlns:a16="http://schemas.microsoft.com/office/drawing/2014/main" id="{85448DD1-5805-47F9-BFF1-FA380882D499}"/>
              </a:ext>
            </a:extLst>
          </p:cNvPr>
          <p:cNvSpPr txBox="1"/>
          <p:nvPr/>
        </p:nvSpPr>
        <p:spPr bwMode="auto">
          <a:xfrm>
            <a:off x="8430899" y="3170536"/>
            <a:ext cx="37863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000" dirty="0">
                <a:latin typeface="Myriad Pro Semibold"/>
              </a:rPr>
              <a:t>−</a:t>
            </a:r>
            <a:r>
              <a:rPr lang="en-GB" sz="2400" dirty="0">
                <a:latin typeface="Myriad Pro Semibold"/>
              </a:rPr>
              <a:t> </a:t>
            </a:r>
            <a:endParaRPr lang="en-GB" sz="2400" dirty="0">
              <a:latin typeface="Myriad Pro Semibold"/>
              <a:ea typeface="Myriad Pro Semibold" charset="0"/>
              <a:cs typeface="Myriad Pro Semibold" charset="0"/>
            </a:endParaRPr>
          </a:p>
        </p:txBody>
      </p:sp>
      <p:sp>
        <p:nvSpPr>
          <p:cNvPr id="47" name="Rectangle 46">
            <a:extLst>
              <a:ext uri="{FF2B5EF4-FFF2-40B4-BE49-F238E27FC236}">
                <a16:creationId xmlns:a16="http://schemas.microsoft.com/office/drawing/2014/main" id="{89F2FF27-E3FB-4D79-98C4-62E2FF074471}"/>
              </a:ext>
            </a:extLst>
          </p:cNvPr>
          <p:cNvSpPr/>
          <p:nvPr/>
        </p:nvSpPr>
        <p:spPr>
          <a:xfrm>
            <a:off x="8707491" y="3170536"/>
            <a:ext cx="356188" cy="461665"/>
          </a:xfrm>
          <a:prstGeom prst="rect">
            <a:avLst/>
          </a:prstGeom>
        </p:spPr>
        <p:txBody>
          <a:bodyPr wrap="none">
            <a:spAutoFit/>
          </a:bodyPr>
          <a:lstStyle/>
          <a:p>
            <a:pPr>
              <a:buNone/>
            </a:pPr>
            <a:r>
              <a:rPr lang="en-GB" sz="2400" dirty="0">
                <a:latin typeface="Myriad Pro Semibold"/>
              </a:rPr>
              <a:t>4</a:t>
            </a:r>
          </a:p>
        </p:txBody>
      </p:sp>
      <p:sp>
        <p:nvSpPr>
          <p:cNvPr id="48" name="Rectangle 47">
            <a:extLst>
              <a:ext uri="{FF2B5EF4-FFF2-40B4-BE49-F238E27FC236}">
                <a16:creationId xmlns:a16="http://schemas.microsoft.com/office/drawing/2014/main" id="{3C0616FC-1122-4968-AF2C-38169A7FF8D6}"/>
              </a:ext>
            </a:extLst>
          </p:cNvPr>
          <p:cNvSpPr/>
          <p:nvPr/>
        </p:nvSpPr>
        <p:spPr>
          <a:xfrm>
            <a:off x="9011208" y="3170536"/>
            <a:ext cx="646331" cy="461665"/>
          </a:xfrm>
          <a:prstGeom prst="rect">
            <a:avLst/>
          </a:prstGeom>
        </p:spPr>
        <p:txBody>
          <a:bodyPr wrap="none">
            <a:spAutoFit/>
          </a:bodyPr>
          <a:lstStyle/>
          <a:p>
            <a:pPr>
              <a:buNone/>
            </a:pPr>
            <a:r>
              <a:rPr lang="en-GB" sz="2400" dirty="0">
                <a:latin typeface="Myriad Pro Semibold"/>
              </a:rPr>
              <a:t>= 6</a:t>
            </a:r>
          </a:p>
        </p:txBody>
      </p:sp>
      <p:sp>
        <p:nvSpPr>
          <p:cNvPr id="49" name="TextBox 48">
            <a:extLst>
              <a:ext uri="{FF2B5EF4-FFF2-40B4-BE49-F238E27FC236}">
                <a16:creationId xmlns:a16="http://schemas.microsoft.com/office/drawing/2014/main" id="{A3BF558A-0F6E-4D7C-A062-FCC842351BC9}"/>
              </a:ext>
            </a:extLst>
          </p:cNvPr>
          <p:cNvSpPr txBox="1"/>
          <p:nvPr/>
        </p:nvSpPr>
        <p:spPr bwMode="auto">
          <a:xfrm>
            <a:off x="8162649" y="3643352"/>
            <a:ext cx="39341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a:ea typeface="Myriad Pro Semibold" charset="0"/>
                <a:cs typeface="Myriad Pro Semibold" charset="0"/>
              </a:rPr>
              <a:t>6 </a:t>
            </a:r>
            <a:r>
              <a:rPr lang="en-GB" sz="2400" dirty="0">
                <a:latin typeface="Myriad Pro Semibold"/>
              </a:rPr>
              <a:t> </a:t>
            </a:r>
            <a:endParaRPr lang="en-GB" sz="2400" dirty="0">
              <a:latin typeface="Myriad Pro Semibold"/>
              <a:ea typeface="Myriad Pro Semibold" charset="0"/>
              <a:cs typeface="Myriad Pro Semibold" charset="0"/>
            </a:endParaRPr>
          </a:p>
        </p:txBody>
      </p:sp>
      <p:sp>
        <p:nvSpPr>
          <p:cNvPr id="51" name="Rectangle 50">
            <a:extLst>
              <a:ext uri="{FF2B5EF4-FFF2-40B4-BE49-F238E27FC236}">
                <a16:creationId xmlns:a16="http://schemas.microsoft.com/office/drawing/2014/main" id="{26912C4B-FC18-4D58-BF5C-670E244EC697}"/>
              </a:ext>
            </a:extLst>
          </p:cNvPr>
          <p:cNvSpPr/>
          <p:nvPr/>
        </p:nvSpPr>
        <p:spPr>
          <a:xfrm>
            <a:off x="9011208" y="3642212"/>
            <a:ext cx="646331" cy="461665"/>
          </a:xfrm>
          <a:prstGeom prst="rect">
            <a:avLst/>
          </a:prstGeom>
        </p:spPr>
        <p:txBody>
          <a:bodyPr wrap="none">
            <a:spAutoFit/>
          </a:bodyPr>
          <a:lstStyle/>
          <a:p>
            <a:pPr>
              <a:buNone/>
            </a:pPr>
            <a:r>
              <a:rPr lang="en-GB" sz="2400" dirty="0">
                <a:latin typeface="Myriad Pro Semibold"/>
              </a:rPr>
              <a:t>= 8</a:t>
            </a:r>
          </a:p>
        </p:txBody>
      </p:sp>
      <p:sp>
        <p:nvSpPr>
          <p:cNvPr id="52" name="TextBox 51">
            <a:extLst>
              <a:ext uri="{FF2B5EF4-FFF2-40B4-BE49-F238E27FC236}">
                <a16:creationId xmlns:a16="http://schemas.microsoft.com/office/drawing/2014/main" id="{DCD645B9-850C-42B7-B89E-281415BE4528}"/>
              </a:ext>
            </a:extLst>
          </p:cNvPr>
          <p:cNvSpPr txBox="1"/>
          <p:nvPr/>
        </p:nvSpPr>
        <p:spPr bwMode="auto">
          <a:xfrm>
            <a:off x="8009714" y="4453106"/>
            <a:ext cx="24677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b="1" dirty="0">
                <a:latin typeface="Myriad Pro Semibold"/>
                <a:ea typeface="Myriad Pro Semibold" charset="0"/>
                <a:cs typeface="Myriad Pro Semibold" charset="0"/>
              </a:rPr>
              <a:t>12 </a:t>
            </a:r>
            <a:r>
              <a:rPr lang="en-GB" sz="2400" b="1" dirty="0">
                <a:latin typeface="Myriad Pro Semibold"/>
              </a:rPr>
              <a:t>− </a:t>
            </a:r>
            <a:endParaRPr lang="en-GB" sz="2400" b="1" dirty="0">
              <a:latin typeface="Myriad Pro Semibold"/>
              <a:ea typeface="Myriad Pro Semibold" charset="0"/>
              <a:cs typeface="Myriad Pro Semibold" charset="0"/>
            </a:endParaRPr>
          </a:p>
        </p:txBody>
      </p:sp>
      <p:sp>
        <p:nvSpPr>
          <p:cNvPr id="53" name="Rectangle 52">
            <a:extLst>
              <a:ext uri="{FF2B5EF4-FFF2-40B4-BE49-F238E27FC236}">
                <a16:creationId xmlns:a16="http://schemas.microsoft.com/office/drawing/2014/main" id="{D4854964-2780-430E-BEDC-B89CC1CAA003}"/>
              </a:ext>
            </a:extLst>
          </p:cNvPr>
          <p:cNvSpPr/>
          <p:nvPr/>
        </p:nvSpPr>
        <p:spPr>
          <a:xfrm>
            <a:off x="8709608" y="4453106"/>
            <a:ext cx="360996" cy="461665"/>
          </a:xfrm>
          <a:prstGeom prst="rect">
            <a:avLst/>
          </a:prstGeom>
        </p:spPr>
        <p:txBody>
          <a:bodyPr wrap="none">
            <a:spAutoFit/>
          </a:bodyPr>
          <a:lstStyle/>
          <a:p>
            <a:pPr>
              <a:buNone/>
            </a:pPr>
            <a:r>
              <a:rPr lang="en-GB" sz="2400" b="1" dirty="0">
                <a:latin typeface="Myriad Pro Semibold"/>
              </a:rPr>
              <a:t>4</a:t>
            </a:r>
          </a:p>
        </p:txBody>
      </p:sp>
      <p:sp>
        <p:nvSpPr>
          <p:cNvPr id="54" name="Rectangle 53">
            <a:extLst>
              <a:ext uri="{FF2B5EF4-FFF2-40B4-BE49-F238E27FC236}">
                <a16:creationId xmlns:a16="http://schemas.microsoft.com/office/drawing/2014/main" id="{908AEEBE-2E1A-4C92-A987-91CE278E902F}"/>
              </a:ext>
            </a:extLst>
          </p:cNvPr>
          <p:cNvSpPr/>
          <p:nvPr/>
        </p:nvSpPr>
        <p:spPr>
          <a:xfrm>
            <a:off x="9011207" y="4453106"/>
            <a:ext cx="663964" cy="461665"/>
          </a:xfrm>
          <a:prstGeom prst="rect">
            <a:avLst/>
          </a:prstGeom>
        </p:spPr>
        <p:txBody>
          <a:bodyPr wrap="none">
            <a:spAutoFit/>
          </a:bodyPr>
          <a:lstStyle/>
          <a:p>
            <a:pPr>
              <a:buNone/>
            </a:pPr>
            <a:r>
              <a:rPr lang="en-GB" sz="2400" b="1" dirty="0">
                <a:latin typeface="Myriad Pro Semibold"/>
              </a:rPr>
              <a:t>= 8</a:t>
            </a:r>
          </a:p>
        </p:txBody>
      </p:sp>
      <p:sp>
        <p:nvSpPr>
          <p:cNvPr id="55" name="TextBox 54">
            <a:extLst>
              <a:ext uri="{FF2B5EF4-FFF2-40B4-BE49-F238E27FC236}">
                <a16:creationId xmlns:a16="http://schemas.microsoft.com/office/drawing/2014/main" id="{9CCACD35-32BF-4861-B080-8EA4A65CDF04}"/>
              </a:ext>
            </a:extLst>
          </p:cNvPr>
          <p:cNvSpPr txBox="1"/>
          <p:nvPr/>
        </p:nvSpPr>
        <p:spPr bwMode="auto">
          <a:xfrm>
            <a:off x="8009715" y="3170536"/>
            <a:ext cx="54634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a:rPr>
              <a:t>10 </a:t>
            </a:r>
            <a:endParaRPr lang="en-GB" sz="2400" dirty="0">
              <a:latin typeface="Myriad Pro Semibold"/>
              <a:ea typeface="Myriad Pro Semibold" charset="0"/>
              <a:cs typeface="Myriad Pro Semibold" charset="0"/>
            </a:endParaRPr>
          </a:p>
        </p:txBody>
      </p:sp>
      <p:sp>
        <p:nvSpPr>
          <p:cNvPr id="56" name="TextBox 55">
            <a:extLst>
              <a:ext uri="{FF2B5EF4-FFF2-40B4-BE49-F238E27FC236}">
                <a16:creationId xmlns:a16="http://schemas.microsoft.com/office/drawing/2014/main" id="{0E595BD8-1263-482D-B542-5D4F55DDA078}"/>
              </a:ext>
            </a:extLst>
          </p:cNvPr>
          <p:cNvSpPr txBox="1"/>
          <p:nvPr/>
        </p:nvSpPr>
        <p:spPr bwMode="auto">
          <a:xfrm>
            <a:off x="8418199" y="3645469"/>
            <a:ext cx="54634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a:ea typeface="Myriad Pro Semibold" charset="0"/>
                <a:cs typeface="Myriad Pro Semibold" charset="0"/>
              </a:rPr>
              <a:t>+</a:t>
            </a:r>
            <a:r>
              <a:rPr lang="en-GB" sz="2400" dirty="0">
                <a:latin typeface="Myriad Pro Semibold"/>
              </a:rPr>
              <a:t> </a:t>
            </a:r>
            <a:endParaRPr lang="en-GB" sz="2400" dirty="0">
              <a:latin typeface="Myriad Pro Semibold"/>
              <a:ea typeface="Myriad Pro Semibold" charset="0"/>
              <a:cs typeface="Myriad Pro Semibold" charset="0"/>
            </a:endParaRPr>
          </a:p>
        </p:txBody>
      </p:sp>
      <p:sp>
        <p:nvSpPr>
          <p:cNvPr id="50" name="Rectangle 49">
            <a:extLst>
              <a:ext uri="{FF2B5EF4-FFF2-40B4-BE49-F238E27FC236}">
                <a16:creationId xmlns:a16="http://schemas.microsoft.com/office/drawing/2014/main" id="{DA921BC8-F698-4093-847E-A14EB79FB345}"/>
              </a:ext>
            </a:extLst>
          </p:cNvPr>
          <p:cNvSpPr/>
          <p:nvPr/>
        </p:nvSpPr>
        <p:spPr>
          <a:xfrm>
            <a:off x="8707491" y="3642212"/>
            <a:ext cx="356188" cy="461665"/>
          </a:xfrm>
          <a:prstGeom prst="rect">
            <a:avLst/>
          </a:prstGeom>
        </p:spPr>
        <p:txBody>
          <a:bodyPr wrap="none">
            <a:spAutoFit/>
          </a:bodyPr>
          <a:lstStyle/>
          <a:p>
            <a:pPr>
              <a:buNone/>
            </a:pPr>
            <a:r>
              <a:rPr lang="en-GB" sz="2400" dirty="0">
                <a:latin typeface="Myriad Pro Semibold"/>
              </a:rPr>
              <a:t>2</a:t>
            </a:r>
          </a:p>
        </p:txBody>
      </p:sp>
    </p:spTree>
    <p:extLst>
      <p:ext uri="{BB962C8B-B14F-4D97-AF65-F5344CB8AC3E}">
        <p14:creationId xmlns:p14="http://schemas.microsoft.com/office/powerpoint/2010/main" val="186460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500"/>
                                        <p:tgtEl>
                                          <p:spTgt spid="3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500"/>
                                        <p:tgtEl>
                                          <p:spTgt spid="3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500"/>
                                        <p:tgtEl>
                                          <p:spTgt spid="3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fade">
                                      <p:cBhvr>
                                        <p:cTn id="50" dur="500"/>
                                        <p:tgtEl>
                                          <p:spTgt spid="3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500"/>
                                        <p:tgtEl>
                                          <p:spTgt spid="3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500"/>
                                        <p:tgtEl>
                                          <p:spTgt spid="4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fade">
                                      <p:cBhvr>
                                        <p:cTn id="59" dur="500"/>
                                        <p:tgtEl>
                                          <p:spTgt spid="45"/>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500"/>
                                        <p:tgtEl>
                                          <p:spTgt spid="4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500"/>
                                        <p:tgtEl>
                                          <p:spTgt spid="4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Effect transition="in" filter="fade">
                                      <p:cBhvr>
                                        <p:cTn id="70" dur="500"/>
                                        <p:tgtEl>
                                          <p:spTgt spid="4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fade">
                                      <p:cBhvr>
                                        <p:cTn id="73" dur="500"/>
                                        <p:tgtEl>
                                          <p:spTgt spid="4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500"/>
                                        <p:tgtEl>
                                          <p:spTgt spid="50"/>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1"/>
                                        </p:tgtEl>
                                        <p:attrNameLst>
                                          <p:attrName>style.visibility</p:attrName>
                                        </p:attrNameLst>
                                      </p:cBhvr>
                                      <p:to>
                                        <p:strVal val="visible"/>
                                      </p:to>
                                    </p:set>
                                    <p:animEffect transition="in" filter="fade">
                                      <p:cBhvr>
                                        <p:cTn id="79" dur="500"/>
                                        <p:tgtEl>
                                          <p:spTgt spid="5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fade">
                                      <p:cBhvr>
                                        <p:cTn id="82" dur="500"/>
                                        <p:tgtEl>
                                          <p:spTgt spid="52"/>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53"/>
                                        </p:tgtEl>
                                        <p:attrNameLst>
                                          <p:attrName>style.visibility</p:attrName>
                                        </p:attrNameLst>
                                      </p:cBhvr>
                                      <p:to>
                                        <p:strVal val="visible"/>
                                      </p:to>
                                    </p:set>
                                    <p:animEffect transition="in" filter="fade">
                                      <p:cBhvr>
                                        <p:cTn id="85" dur="500"/>
                                        <p:tgtEl>
                                          <p:spTgt spid="53"/>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fade">
                                      <p:cBhvr>
                                        <p:cTn id="88" dur="500"/>
                                        <p:tgtEl>
                                          <p:spTgt spid="54"/>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500"/>
                                        <p:tgtEl>
                                          <p:spTgt spid="55"/>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P spid="33" grpId="0"/>
      <p:bldP spid="34" grpId="0"/>
      <p:bldP spid="35" grpId="0"/>
      <p:bldP spid="36" grpId="0"/>
      <p:bldP spid="37" grpId="0"/>
      <p:bldP spid="42" grpId="0"/>
      <p:bldP spid="45" grpId="0"/>
      <p:bldP spid="46" grpId="0"/>
      <p:bldP spid="47" grpId="0"/>
      <p:bldP spid="48" grpId="0"/>
      <p:bldP spid="49" grpId="0"/>
      <p:bldP spid="51" grpId="0"/>
      <p:bldP spid="52" grpId="0"/>
      <p:bldP spid="53" grpId="0"/>
      <p:bldP spid="54" grpId="0"/>
      <p:bldP spid="55" grpId="0"/>
      <p:bldP spid="56" grpId="0"/>
      <p:bldP spid="50"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76">
            <a:extLst>
              <a:ext uri="{FF2B5EF4-FFF2-40B4-BE49-F238E27FC236}">
                <a16:creationId xmlns:a16="http://schemas.microsoft.com/office/drawing/2014/main" id="{051A6038-7964-4273-9E78-E0907A179CE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465" b="-242"/>
          <a:stretch/>
        </p:blipFill>
        <p:spPr>
          <a:xfrm>
            <a:off x="4765562" y="3800229"/>
            <a:ext cx="422633" cy="2079608"/>
          </a:xfrm>
          <a:prstGeom prst="rect">
            <a:avLst/>
          </a:prstGeom>
        </p:spPr>
      </p:pic>
      <p:sp>
        <p:nvSpPr>
          <p:cNvPr id="2" name="Text Placeholder 1"/>
          <p:cNvSpPr>
            <a:spLocks noGrp="1"/>
          </p:cNvSpPr>
          <p:nvPr>
            <p:ph type="body" sz="quarter" idx="11"/>
          </p:nvPr>
        </p:nvSpPr>
        <p:spPr/>
        <p:txBody>
          <a:bodyPr/>
          <a:lstStyle/>
          <a:p>
            <a:r>
              <a:rPr lang="en-GB" dirty="0"/>
              <a:t>1.11 Addition and subtraction: bridging 10 – step 6:4</a:t>
            </a:r>
          </a:p>
        </p:txBody>
      </p:sp>
      <p:pic>
        <p:nvPicPr>
          <p:cNvPr id="4" name="Picture 3">
            <a:extLst>
              <a:ext uri="{FF2B5EF4-FFF2-40B4-BE49-F238E27FC236}">
                <a16:creationId xmlns:a16="http://schemas.microsoft.com/office/drawing/2014/main" id="{F36126A5-29DA-4315-8B85-9E84E18231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0182" y="1485410"/>
            <a:ext cx="866643" cy="4460263"/>
          </a:xfrm>
          <a:prstGeom prst="rect">
            <a:avLst/>
          </a:prstGeom>
        </p:spPr>
      </p:pic>
      <p:sp>
        <p:nvSpPr>
          <p:cNvPr id="38" name="Rectangle 37">
            <a:extLst>
              <a:ext uri="{FF2B5EF4-FFF2-40B4-BE49-F238E27FC236}">
                <a16:creationId xmlns:a16="http://schemas.microsoft.com/office/drawing/2014/main" id="{713D248C-2761-466E-A49F-610386804489}"/>
              </a:ext>
            </a:extLst>
          </p:cNvPr>
          <p:cNvSpPr/>
          <p:nvPr/>
        </p:nvSpPr>
        <p:spPr>
          <a:xfrm>
            <a:off x="5900797" y="1448866"/>
            <a:ext cx="1252523" cy="461665"/>
          </a:xfrm>
          <a:prstGeom prst="rect">
            <a:avLst/>
          </a:prstGeom>
        </p:spPr>
        <p:txBody>
          <a:bodyPr wrap="square">
            <a:spAutoFit/>
          </a:bodyPr>
          <a:lstStyle/>
          <a:p>
            <a:pPr algn="ctr">
              <a:buNone/>
            </a:pPr>
            <a:r>
              <a:rPr lang="en-GB" sz="2400" dirty="0">
                <a:latin typeface="Myriad Pro Semibold"/>
              </a:rPr>
              <a:t>15 − 9</a:t>
            </a:r>
          </a:p>
        </p:txBody>
      </p:sp>
      <p:pic>
        <p:nvPicPr>
          <p:cNvPr id="41" name="Picture 40">
            <a:extLst>
              <a:ext uri="{FF2B5EF4-FFF2-40B4-BE49-F238E27FC236}">
                <a16:creationId xmlns:a16="http://schemas.microsoft.com/office/drawing/2014/main" id="{F509D80E-13AE-4C6F-9845-A608B19722B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796821" y="1553741"/>
            <a:ext cx="753345" cy="2079608"/>
          </a:xfrm>
          <a:prstGeom prst="rect">
            <a:avLst/>
          </a:prstGeom>
        </p:spPr>
      </p:pic>
      <p:sp>
        <p:nvSpPr>
          <p:cNvPr id="43" name="Rectangle 42">
            <a:extLst>
              <a:ext uri="{FF2B5EF4-FFF2-40B4-BE49-F238E27FC236}">
                <a16:creationId xmlns:a16="http://schemas.microsoft.com/office/drawing/2014/main" id="{B62E6CBC-F06B-4477-8885-3B3E4222E20A}"/>
              </a:ext>
            </a:extLst>
          </p:cNvPr>
          <p:cNvSpPr/>
          <p:nvPr/>
        </p:nvSpPr>
        <p:spPr>
          <a:xfrm>
            <a:off x="5918441" y="3699578"/>
            <a:ext cx="585428" cy="461665"/>
          </a:xfrm>
          <a:prstGeom prst="rect">
            <a:avLst/>
          </a:prstGeom>
        </p:spPr>
        <p:txBody>
          <a:bodyPr wrap="square">
            <a:spAutoFit/>
          </a:bodyPr>
          <a:lstStyle/>
          <a:p>
            <a:pPr algn="ctr">
              <a:buNone/>
            </a:pPr>
            <a:r>
              <a:rPr lang="en-GB" sz="2400" dirty="0">
                <a:latin typeface="Myriad Pro Semibold"/>
              </a:rPr>
              <a:t>15</a:t>
            </a:r>
          </a:p>
        </p:txBody>
      </p:sp>
      <p:sp>
        <p:nvSpPr>
          <p:cNvPr id="6" name="Rectangle 5">
            <a:extLst>
              <a:ext uri="{FF2B5EF4-FFF2-40B4-BE49-F238E27FC236}">
                <a16:creationId xmlns:a16="http://schemas.microsoft.com/office/drawing/2014/main" id="{BAA6A1BA-A5D5-4911-BE66-4AB61649250D}"/>
              </a:ext>
            </a:extLst>
          </p:cNvPr>
          <p:cNvSpPr/>
          <p:nvPr/>
        </p:nvSpPr>
        <p:spPr bwMode="auto">
          <a:xfrm>
            <a:off x="4765561" y="3854376"/>
            <a:ext cx="381454" cy="329004"/>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Myriad Pro Semibold"/>
            </a:endParaRPr>
          </a:p>
        </p:txBody>
      </p:sp>
      <p:sp>
        <p:nvSpPr>
          <p:cNvPr id="59" name="Rectangle 58">
            <a:extLst>
              <a:ext uri="{FF2B5EF4-FFF2-40B4-BE49-F238E27FC236}">
                <a16:creationId xmlns:a16="http://schemas.microsoft.com/office/drawing/2014/main" id="{7EB31545-2294-4D33-BEC3-4C88FADC0CF9}"/>
              </a:ext>
            </a:extLst>
          </p:cNvPr>
          <p:cNvSpPr/>
          <p:nvPr/>
        </p:nvSpPr>
        <p:spPr bwMode="auto">
          <a:xfrm>
            <a:off x="4740181" y="3832314"/>
            <a:ext cx="381454" cy="2196066"/>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Myriad Pro Semibold"/>
            </a:endParaRPr>
          </a:p>
        </p:txBody>
      </p:sp>
      <p:sp>
        <p:nvSpPr>
          <p:cNvPr id="60" name="Rectangle 59">
            <a:extLst>
              <a:ext uri="{FF2B5EF4-FFF2-40B4-BE49-F238E27FC236}">
                <a16:creationId xmlns:a16="http://schemas.microsoft.com/office/drawing/2014/main" id="{FD8A39FB-6AD1-4267-B1EF-02BD0DBB460B}"/>
              </a:ext>
            </a:extLst>
          </p:cNvPr>
          <p:cNvSpPr/>
          <p:nvPr/>
        </p:nvSpPr>
        <p:spPr bwMode="auto">
          <a:xfrm>
            <a:off x="4765561" y="4702482"/>
            <a:ext cx="381454" cy="329004"/>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Myriad Pro Semibold"/>
            </a:endParaRPr>
          </a:p>
        </p:txBody>
      </p:sp>
      <p:sp>
        <p:nvSpPr>
          <p:cNvPr id="61" name="Rectangle 60">
            <a:extLst>
              <a:ext uri="{FF2B5EF4-FFF2-40B4-BE49-F238E27FC236}">
                <a16:creationId xmlns:a16="http://schemas.microsoft.com/office/drawing/2014/main" id="{8A7EEC90-B7F2-42DD-BAEF-72700D9B088B}"/>
              </a:ext>
            </a:extLst>
          </p:cNvPr>
          <p:cNvSpPr/>
          <p:nvPr/>
        </p:nvSpPr>
        <p:spPr bwMode="auto">
          <a:xfrm>
            <a:off x="4765561" y="5123995"/>
            <a:ext cx="381454" cy="329004"/>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Myriad Pro Semibold"/>
            </a:endParaRPr>
          </a:p>
        </p:txBody>
      </p:sp>
      <p:sp>
        <p:nvSpPr>
          <p:cNvPr id="62" name="Rectangle 61">
            <a:extLst>
              <a:ext uri="{FF2B5EF4-FFF2-40B4-BE49-F238E27FC236}">
                <a16:creationId xmlns:a16="http://schemas.microsoft.com/office/drawing/2014/main" id="{5D56D338-8859-4AFC-9694-BA40BEF31114}"/>
              </a:ext>
            </a:extLst>
          </p:cNvPr>
          <p:cNvSpPr/>
          <p:nvPr/>
        </p:nvSpPr>
        <p:spPr bwMode="auto">
          <a:xfrm>
            <a:off x="4759695" y="5545509"/>
            <a:ext cx="381454" cy="339409"/>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Myriad Pro Semibold"/>
            </a:endParaRPr>
          </a:p>
        </p:txBody>
      </p:sp>
      <p:pic>
        <p:nvPicPr>
          <p:cNvPr id="57" name="Picture 56" descr="A close up of a logo&#10;&#10;Description generated with very high confidence">
            <a:extLst>
              <a:ext uri="{FF2B5EF4-FFF2-40B4-BE49-F238E27FC236}">
                <a16:creationId xmlns:a16="http://schemas.microsoft.com/office/drawing/2014/main" id="{F237BB95-3928-440D-A9CA-B48246949F2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rot="10800000">
            <a:off x="6509384" y="1874703"/>
            <a:ext cx="424859" cy="523220"/>
          </a:xfrm>
          <a:prstGeom prst="rect">
            <a:avLst/>
          </a:prstGeom>
        </p:spPr>
      </p:pic>
      <p:sp>
        <p:nvSpPr>
          <p:cNvPr id="58" name="Rectangle 57">
            <a:extLst>
              <a:ext uri="{FF2B5EF4-FFF2-40B4-BE49-F238E27FC236}">
                <a16:creationId xmlns:a16="http://schemas.microsoft.com/office/drawing/2014/main" id="{8F5E53B7-A8C1-4C3E-B291-F4255F346927}"/>
              </a:ext>
            </a:extLst>
          </p:cNvPr>
          <p:cNvSpPr/>
          <p:nvPr/>
        </p:nvSpPr>
        <p:spPr>
          <a:xfrm>
            <a:off x="6332897" y="2271968"/>
            <a:ext cx="373004" cy="461665"/>
          </a:xfrm>
          <a:prstGeom prst="rect">
            <a:avLst/>
          </a:prstGeom>
        </p:spPr>
        <p:txBody>
          <a:bodyPr wrap="square">
            <a:spAutoFit/>
          </a:bodyPr>
          <a:lstStyle/>
          <a:p>
            <a:pPr algn="ctr">
              <a:buNone/>
            </a:pPr>
            <a:r>
              <a:rPr lang="en-GB" sz="2400" dirty="0">
                <a:latin typeface="Myriad Pro Semibold"/>
              </a:rPr>
              <a:t>5</a:t>
            </a:r>
          </a:p>
        </p:txBody>
      </p:sp>
      <p:sp>
        <p:nvSpPr>
          <p:cNvPr id="63" name="Rectangle 62">
            <a:extLst>
              <a:ext uri="{FF2B5EF4-FFF2-40B4-BE49-F238E27FC236}">
                <a16:creationId xmlns:a16="http://schemas.microsoft.com/office/drawing/2014/main" id="{415112E0-A748-46E5-A70E-F7C166DE8FEC}"/>
              </a:ext>
            </a:extLst>
          </p:cNvPr>
          <p:cNvSpPr/>
          <p:nvPr/>
        </p:nvSpPr>
        <p:spPr>
          <a:xfrm>
            <a:off x="6309523" y="3702984"/>
            <a:ext cx="782152" cy="461665"/>
          </a:xfrm>
          <a:prstGeom prst="rect">
            <a:avLst/>
          </a:prstGeom>
        </p:spPr>
        <p:txBody>
          <a:bodyPr wrap="square">
            <a:spAutoFit/>
          </a:bodyPr>
          <a:lstStyle/>
          <a:p>
            <a:pPr algn="ctr">
              <a:buNone/>
            </a:pPr>
            <a:r>
              <a:rPr lang="en-GB" sz="2400" dirty="0">
                <a:latin typeface="Myriad Pro Semibold"/>
              </a:rPr>
              <a:t>− 5</a:t>
            </a:r>
          </a:p>
        </p:txBody>
      </p:sp>
      <p:sp>
        <p:nvSpPr>
          <p:cNvPr id="64" name="Rectangle 63">
            <a:extLst>
              <a:ext uri="{FF2B5EF4-FFF2-40B4-BE49-F238E27FC236}">
                <a16:creationId xmlns:a16="http://schemas.microsoft.com/office/drawing/2014/main" id="{00A0E2D0-0608-48DF-894B-E1775A7ED7E4}"/>
              </a:ext>
            </a:extLst>
          </p:cNvPr>
          <p:cNvSpPr/>
          <p:nvPr/>
        </p:nvSpPr>
        <p:spPr>
          <a:xfrm>
            <a:off x="6940304" y="3650433"/>
            <a:ext cx="928990" cy="461665"/>
          </a:xfrm>
          <a:prstGeom prst="rect">
            <a:avLst/>
          </a:prstGeom>
        </p:spPr>
        <p:txBody>
          <a:bodyPr wrap="square">
            <a:spAutoFit/>
          </a:bodyPr>
          <a:lstStyle/>
          <a:p>
            <a:pPr algn="ctr">
              <a:buNone/>
            </a:pPr>
            <a:r>
              <a:rPr lang="en-GB" sz="2400" dirty="0">
                <a:latin typeface="Myriad Pro Semibold"/>
              </a:rPr>
              <a:t>=</a:t>
            </a:r>
            <a:r>
              <a:rPr lang="en-GB" dirty="0">
                <a:latin typeface="Myriad Pro Semibold"/>
              </a:rPr>
              <a:t> </a:t>
            </a:r>
            <a:r>
              <a:rPr lang="en-GB" sz="2400" dirty="0">
                <a:latin typeface="Myriad Pro Semibold"/>
              </a:rPr>
              <a:t>10</a:t>
            </a:r>
            <a:endParaRPr lang="en-GB" dirty="0">
              <a:latin typeface="Myriad Pro Semibold"/>
            </a:endParaRPr>
          </a:p>
        </p:txBody>
      </p:sp>
      <p:sp>
        <p:nvSpPr>
          <p:cNvPr id="65" name="Rectangle 64">
            <a:extLst>
              <a:ext uri="{FF2B5EF4-FFF2-40B4-BE49-F238E27FC236}">
                <a16:creationId xmlns:a16="http://schemas.microsoft.com/office/drawing/2014/main" id="{9946A5CB-136B-4471-A384-41A2B564E8DB}"/>
              </a:ext>
            </a:extLst>
          </p:cNvPr>
          <p:cNvSpPr/>
          <p:nvPr/>
        </p:nvSpPr>
        <p:spPr>
          <a:xfrm>
            <a:off x="5919825" y="4261593"/>
            <a:ext cx="578600" cy="461665"/>
          </a:xfrm>
          <a:prstGeom prst="rect">
            <a:avLst/>
          </a:prstGeom>
        </p:spPr>
        <p:txBody>
          <a:bodyPr wrap="square">
            <a:spAutoFit/>
          </a:bodyPr>
          <a:lstStyle/>
          <a:p>
            <a:pPr algn="ctr">
              <a:buNone/>
            </a:pPr>
            <a:r>
              <a:rPr lang="en-GB" sz="2400" dirty="0">
                <a:latin typeface="Myriad Pro Semibold"/>
              </a:rPr>
              <a:t>10</a:t>
            </a:r>
          </a:p>
        </p:txBody>
      </p:sp>
      <p:sp>
        <p:nvSpPr>
          <p:cNvPr id="13" name="Rectangle 12">
            <a:extLst>
              <a:ext uri="{FF2B5EF4-FFF2-40B4-BE49-F238E27FC236}">
                <a16:creationId xmlns:a16="http://schemas.microsoft.com/office/drawing/2014/main" id="{821281ED-7FC1-4A21-B9D5-26B90A3D3E31}"/>
              </a:ext>
            </a:extLst>
          </p:cNvPr>
          <p:cNvSpPr/>
          <p:nvPr/>
        </p:nvSpPr>
        <p:spPr bwMode="auto">
          <a:xfrm>
            <a:off x="5191125" y="3149601"/>
            <a:ext cx="390299" cy="502084"/>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Myriad Pro Semibold"/>
            </a:endParaRPr>
          </a:p>
        </p:txBody>
      </p:sp>
      <p:sp>
        <p:nvSpPr>
          <p:cNvPr id="69" name="Rectangle 68">
            <a:extLst>
              <a:ext uri="{FF2B5EF4-FFF2-40B4-BE49-F238E27FC236}">
                <a16:creationId xmlns:a16="http://schemas.microsoft.com/office/drawing/2014/main" id="{4C4A8069-6153-4DBE-ADBD-4ACA8EEDB4C9}"/>
              </a:ext>
            </a:extLst>
          </p:cNvPr>
          <p:cNvSpPr/>
          <p:nvPr/>
        </p:nvSpPr>
        <p:spPr bwMode="auto">
          <a:xfrm>
            <a:off x="5188196" y="2807888"/>
            <a:ext cx="390299" cy="365125"/>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Myriad Pro Semibold"/>
            </a:endParaRPr>
          </a:p>
        </p:txBody>
      </p:sp>
      <p:sp>
        <p:nvSpPr>
          <p:cNvPr id="70" name="Rectangle 69">
            <a:extLst>
              <a:ext uri="{FF2B5EF4-FFF2-40B4-BE49-F238E27FC236}">
                <a16:creationId xmlns:a16="http://schemas.microsoft.com/office/drawing/2014/main" id="{72C0339F-4162-4082-A98C-4733F42B27F4}"/>
              </a:ext>
            </a:extLst>
          </p:cNvPr>
          <p:cNvSpPr/>
          <p:nvPr/>
        </p:nvSpPr>
        <p:spPr bwMode="auto">
          <a:xfrm>
            <a:off x="5196992" y="2376928"/>
            <a:ext cx="390299" cy="365125"/>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Myriad Pro Semibold"/>
            </a:endParaRPr>
          </a:p>
        </p:txBody>
      </p:sp>
      <p:sp>
        <p:nvSpPr>
          <p:cNvPr id="71" name="Rectangle 70">
            <a:extLst>
              <a:ext uri="{FF2B5EF4-FFF2-40B4-BE49-F238E27FC236}">
                <a16:creationId xmlns:a16="http://schemas.microsoft.com/office/drawing/2014/main" id="{2BD4433F-6A12-4CB2-8F46-738193F05C9F}"/>
              </a:ext>
            </a:extLst>
          </p:cNvPr>
          <p:cNvSpPr/>
          <p:nvPr/>
        </p:nvSpPr>
        <p:spPr bwMode="auto">
          <a:xfrm>
            <a:off x="5188195" y="1953751"/>
            <a:ext cx="390299" cy="365125"/>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Myriad Pro Semibold"/>
            </a:endParaRPr>
          </a:p>
        </p:txBody>
      </p:sp>
      <p:pic>
        <p:nvPicPr>
          <p:cNvPr id="12" name="Picture 11" descr="A picture containing clipart&#10;&#10;Description generated with high confidence">
            <a:extLst>
              <a:ext uri="{FF2B5EF4-FFF2-40B4-BE49-F238E27FC236}">
                <a16:creationId xmlns:a16="http://schemas.microsoft.com/office/drawing/2014/main" id="{12A5E42E-3DD4-4A92-BB12-DD063A99A3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22918" y="1972085"/>
            <a:ext cx="324795" cy="1601422"/>
          </a:xfrm>
          <a:prstGeom prst="rect">
            <a:avLst/>
          </a:prstGeom>
        </p:spPr>
      </p:pic>
      <p:pic>
        <p:nvPicPr>
          <p:cNvPr id="67" name="Picture 66" descr="A close up of a logo&#10;&#10;Description generated with very high confidence">
            <a:extLst>
              <a:ext uri="{FF2B5EF4-FFF2-40B4-BE49-F238E27FC236}">
                <a16:creationId xmlns:a16="http://schemas.microsoft.com/office/drawing/2014/main" id="{A74DF3D0-4495-446A-A70E-6A7C79BBA44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rot="10800000">
            <a:off x="6854997" y="1874703"/>
            <a:ext cx="382673" cy="523220"/>
          </a:xfrm>
          <a:prstGeom prst="rect">
            <a:avLst/>
          </a:prstGeom>
        </p:spPr>
      </p:pic>
      <p:sp>
        <p:nvSpPr>
          <p:cNvPr id="68" name="Rectangle 67">
            <a:extLst>
              <a:ext uri="{FF2B5EF4-FFF2-40B4-BE49-F238E27FC236}">
                <a16:creationId xmlns:a16="http://schemas.microsoft.com/office/drawing/2014/main" id="{BFED372D-1DD1-474A-9A4B-B9A2B37EFBCC}"/>
              </a:ext>
            </a:extLst>
          </p:cNvPr>
          <p:cNvSpPr/>
          <p:nvPr/>
        </p:nvSpPr>
        <p:spPr>
          <a:xfrm>
            <a:off x="6976101" y="2281384"/>
            <a:ext cx="373004" cy="461665"/>
          </a:xfrm>
          <a:prstGeom prst="rect">
            <a:avLst/>
          </a:prstGeom>
        </p:spPr>
        <p:txBody>
          <a:bodyPr wrap="square">
            <a:spAutoFit/>
          </a:bodyPr>
          <a:lstStyle/>
          <a:p>
            <a:pPr algn="ctr">
              <a:buNone/>
            </a:pPr>
            <a:r>
              <a:rPr lang="en-GB" sz="2400" dirty="0">
                <a:latin typeface="Myriad Pro Semibold"/>
              </a:rPr>
              <a:t>4</a:t>
            </a:r>
          </a:p>
        </p:txBody>
      </p:sp>
      <p:pic>
        <p:nvPicPr>
          <p:cNvPr id="78" name="Picture 77">
            <a:extLst>
              <a:ext uri="{FF2B5EF4-FFF2-40B4-BE49-F238E27FC236}">
                <a16:creationId xmlns:a16="http://schemas.microsoft.com/office/drawing/2014/main" id="{66991746-9CFD-447F-BFC0-A088F06D929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802835" y="3800228"/>
            <a:ext cx="368426" cy="2079609"/>
          </a:xfrm>
          <a:prstGeom prst="rect">
            <a:avLst/>
          </a:prstGeom>
        </p:spPr>
      </p:pic>
      <p:sp>
        <p:nvSpPr>
          <p:cNvPr id="72" name="Rectangle 71">
            <a:extLst>
              <a:ext uri="{FF2B5EF4-FFF2-40B4-BE49-F238E27FC236}">
                <a16:creationId xmlns:a16="http://schemas.microsoft.com/office/drawing/2014/main" id="{DA3066B4-B597-4083-B1FE-ACA6755EB628}"/>
              </a:ext>
            </a:extLst>
          </p:cNvPr>
          <p:cNvSpPr/>
          <p:nvPr/>
        </p:nvSpPr>
        <p:spPr>
          <a:xfrm>
            <a:off x="6309523" y="4261593"/>
            <a:ext cx="782152" cy="461665"/>
          </a:xfrm>
          <a:prstGeom prst="rect">
            <a:avLst/>
          </a:prstGeom>
        </p:spPr>
        <p:txBody>
          <a:bodyPr wrap="square">
            <a:spAutoFit/>
          </a:bodyPr>
          <a:lstStyle/>
          <a:p>
            <a:pPr algn="ctr">
              <a:buNone/>
            </a:pPr>
            <a:r>
              <a:rPr lang="en-GB" sz="2400" dirty="0">
                <a:latin typeface="Myriad Pro Semibold"/>
              </a:rPr>
              <a:t>−</a:t>
            </a:r>
            <a:r>
              <a:rPr lang="en-GB" dirty="0">
                <a:latin typeface="Myriad Pro Semibold"/>
              </a:rPr>
              <a:t> </a:t>
            </a:r>
            <a:r>
              <a:rPr lang="en-GB" sz="2400" dirty="0">
                <a:latin typeface="Myriad Pro Semibold"/>
              </a:rPr>
              <a:t>4</a:t>
            </a:r>
            <a:endParaRPr lang="en-GB" dirty="0">
              <a:latin typeface="Myriad Pro Semibold"/>
            </a:endParaRPr>
          </a:p>
        </p:txBody>
      </p:sp>
      <p:sp>
        <p:nvSpPr>
          <p:cNvPr id="73" name="Rectangle 72">
            <a:extLst>
              <a:ext uri="{FF2B5EF4-FFF2-40B4-BE49-F238E27FC236}">
                <a16:creationId xmlns:a16="http://schemas.microsoft.com/office/drawing/2014/main" id="{050CB850-7C3A-4D25-9E38-958D041EBD9E}"/>
              </a:ext>
            </a:extLst>
          </p:cNvPr>
          <p:cNvSpPr/>
          <p:nvPr/>
        </p:nvSpPr>
        <p:spPr>
          <a:xfrm>
            <a:off x="6949210" y="4261593"/>
            <a:ext cx="716885" cy="461665"/>
          </a:xfrm>
          <a:prstGeom prst="rect">
            <a:avLst/>
          </a:prstGeom>
        </p:spPr>
        <p:txBody>
          <a:bodyPr wrap="square">
            <a:spAutoFit/>
          </a:bodyPr>
          <a:lstStyle/>
          <a:p>
            <a:pPr algn="ctr">
              <a:buNone/>
            </a:pPr>
            <a:r>
              <a:rPr lang="en-GB" sz="2400" dirty="0">
                <a:latin typeface="Myriad Pro Semibold"/>
              </a:rPr>
              <a:t>= 6</a:t>
            </a:r>
          </a:p>
        </p:txBody>
      </p:sp>
      <p:sp>
        <p:nvSpPr>
          <p:cNvPr id="74" name="Rectangle 73">
            <a:extLst>
              <a:ext uri="{FF2B5EF4-FFF2-40B4-BE49-F238E27FC236}">
                <a16:creationId xmlns:a16="http://schemas.microsoft.com/office/drawing/2014/main" id="{CF532CD9-E4C1-433E-AC26-0250535BE607}"/>
              </a:ext>
            </a:extLst>
          </p:cNvPr>
          <p:cNvSpPr/>
          <p:nvPr/>
        </p:nvSpPr>
        <p:spPr>
          <a:xfrm>
            <a:off x="5919825" y="5117067"/>
            <a:ext cx="640358" cy="461665"/>
          </a:xfrm>
          <a:prstGeom prst="rect">
            <a:avLst/>
          </a:prstGeom>
        </p:spPr>
        <p:txBody>
          <a:bodyPr wrap="square">
            <a:spAutoFit/>
          </a:bodyPr>
          <a:lstStyle/>
          <a:p>
            <a:pPr algn="ctr">
              <a:buNone/>
            </a:pPr>
            <a:r>
              <a:rPr lang="en-GB" sz="2400" b="1" dirty="0">
                <a:latin typeface="Myriad Pro Semibold"/>
              </a:rPr>
              <a:t>15</a:t>
            </a:r>
          </a:p>
        </p:txBody>
      </p:sp>
      <p:sp>
        <p:nvSpPr>
          <p:cNvPr id="75" name="Rectangle 74">
            <a:extLst>
              <a:ext uri="{FF2B5EF4-FFF2-40B4-BE49-F238E27FC236}">
                <a16:creationId xmlns:a16="http://schemas.microsoft.com/office/drawing/2014/main" id="{81EC7AD2-9627-4BAA-8B89-D6023AC0386E}"/>
              </a:ext>
            </a:extLst>
          </p:cNvPr>
          <p:cNvSpPr/>
          <p:nvPr/>
        </p:nvSpPr>
        <p:spPr>
          <a:xfrm>
            <a:off x="6334923" y="5117067"/>
            <a:ext cx="782152" cy="461665"/>
          </a:xfrm>
          <a:prstGeom prst="rect">
            <a:avLst/>
          </a:prstGeom>
        </p:spPr>
        <p:txBody>
          <a:bodyPr wrap="square">
            <a:spAutoFit/>
          </a:bodyPr>
          <a:lstStyle/>
          <a:p>
            <a:pPr algn="ctr">
              <a:buNone/>
            </a:pPr>
            <a:r>
              <a:rPr lang="en-GB" sz="2400" b="1" dirty="0">
                <a:latin typeface="Myriad Pro Semibold"/>
              </a:rPr>
              <a:t>−</a:t>
            </a:r>
            <a:r>
              <a:rPr lang="en-GB" sz="2400" dirty="0">
                <a:latin typeface="Myriad Pro Semibold"/>
              </a:rPr>
              <a:t> </a:t>
            </a:r>
            <a:r>
              <a:rPr lang="en-GB" sz="2400" b="1" dirty="0">
                <a:latin typeface="Myriad Pro Semibold"/>
              </a:rPr>
              <a:t>9</a:t>
            </a:r>
          </a:p>
        </p:txBody>
      </p:sp>
      <p:sp>
        <p:nvSpPr>
          <p:cNvPr id="76" name="Rectangle 75">
            <a:extLst>
              <a:ext uri="{FF2B5EF4-FFF2-40B4-BE49-F238E27FC236}">
                <a16:creationId xmlns:a16="http://schemas.microsoft.com/office/drawing/2014/main" id="{DFE32358-C90E-44E5-88CA-847AA5281C10}"/>
              </a:ext>
            </a:extLst>
          </p:cNvPr>
          <p:cNvSpPr/>
          <p:nvPr/>
        </p:nvSpPr>
        <p:spPr>
          <a:xfrm>
            <a:off x="6923810" y="5117067"/>
            <a:ext cx="823565" cy="461665"/>
          </a:xfrm>
          <a:prstGeom prst="rect">
            <a:avLst/>
          </a:prstGeom>
        </p:spPr>
        <p:txBody>
          <a:bodyPr wrap="square">
            <a:spAutoFit/>
          </a:bodyPr>
          <a:lstStyle/>
          <a:p>
            <a:pPr algn="ctr">
              <a:buNone/>
            </a:pPr>
            <a:r>
              <a:rPr lang="en-GB" sz="2400" b="1" dirty="0">
                <a:latin typeface="Myriad Pro Semibold"/>
              </a:rPr>
              <a:t>= 6</a:t>
            </a:r>
          </a:p>
        </p:txBody>
      </p:sp>
      <p:pic>
        <p:nvPicPr>
          <p:cNvPr id="44" name="Picture 43">
            <a:extLst>
              <a:ext uri="{FF2B5EF4-FFF2-40B4-BE49-F238E27FC236}">
                <a16:creationId xmlns:a16="http://schemas.microsoft.com/office/drawing/2014/main" id="{E2EB1DBA-B952-4469-9F26-E03E75FA15F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03171" y="3854377"/>
            <a:ext cx="324795" cy="2025461"/>
          </a:xfrm>
          <a:prstGeom prst="rect">
            <a:avLst/>
          </a:prstGeom>
        </p:spPr>
      </p:pic>
      <p:pic>
        <p:nvPicPr>
          <p:cNvPr id="79" name="Picture 78">
            <a:extLst>
              <a:ext uri="{FF2B5EF4-FFF2-40B4-BE49-F238E27FC236}">
                <a16:creationId xmlns:a16="http://schemas.microsoft.com/office/drawing/2014/main" id="{6D408533-C79A-4E4F-82E5-60F2534C98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0182" y="1485410"/>
            <a:ext cx="866643" cy="4460263"/>
          </a:xfrm>
          <a:prstGeom prst="rect">
            <a:avLst/>
          </a:prstGeom>
        </p:spPr>
      </p:pic>
    </p:spTree>
    <p:extLst>
      <p:ext uri="{BB962C8B-B14F-4D97-AF65-F5344CB8AC3E}">
        <p14:creationId xmlns:p14="http://schemas.microsoft.com/office/powerpoint/2010/main" val="1983624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000" tmFilter="0, 0; .2, .5; .8, .5; 1, 0"/>
                                        <p:tgtEl>
                                          <p:spTgt spid="41"/>
                                        </p:tgtEl>
                                      </p:cBhvr>
                                    </p:animEffect>
                                    <p:animScale>
                                      <p:cBhvr>
                                        <p:cTn id="7" dur="500" autoRev="1" fill="hold"/>
                                        <p:tgtEl>
                                          <p:spTgt spid="41"/>
                                        </p:tgtEl>
                                      </p:cBhvr>
                                      <p:by x="105000" y="105000"/>
                                    </p:animScale>
                                  </p:childTnLst>
                                </p:cTn>
                              </p:par>
                              <p:par>
                                <p:cTn id="8" presetID="26" presetClass="emph" presetSubtype="0" fill="hold" nodeType="withEffect">
                                  <p:stCondLst>
                                    <p:cond delay="0"/>
                                  </p:stCondLst>
                                  <p:childTnLst>
                                    <p:animEffect transition="out" filter="fade">
                                      <p:cBhvr>
                                        <p:cTn id="9" dur="1000" tmFilter="0, 0; .2, .5; .8, .5; 1, 0"/>
                                        <p:tgtEl>
                                          <p:spTgt spid="78"/>
                                        </p:tgtEl>
                                      </p:cBhvr>
                                    </p:animEffect>
                                    <p:animScale>
                                      <p:cBhvr>
                                        <p:cTn id="10" dur="500" autoRev="1" fill="hold"/>
                                        <p:tgtEl>
                                          <p:spTgt spid="78"/>
                                        </p:tgtEl>
                                      </p:cBhvr>
                                      <p:by x="105000" y="105000"/>
                                    </p:animScale>
                                  </p:childTnLst>
                                </p:cTn>
                              </p:par>
                            </p:childTnLst>
                          </p:cTn>
                        </p:par>
                        <p:par>
                          <p:cTn id="11" fill="hold">
                            <p:stCondLst>
                              <p:cond delay="1000"/>
                            </p:stCondLst>
                            <p:childTnLst>
                              <p:par>
                                <p:cTn id="12" presetID="10" presetClass="entr" presetSubtype="0" fill="hold" grpId="0" nodeType="afterEffect">
                                  <p:stCondLst>
                                    <p:cond delay="50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500"/>
                                        <p:tgtEl>
                                          <p:spTgt spid="4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up)">
                                      <p:cBhvr>
                                        <p:cTn id="24" dur="500"/>
                                        <p:tgtEl>
                                          <p:spTgt spid="57"/>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fade">
                                      <p:cBhvr>
                                        <p:cTn id="28" dur="500"/>
                                        <p:tgtEl>
                                          <p:spTgt spid="58"/>
                                        </p:tgtEl>
                                      </p:cBhvr>
                                    </p:animEffect>
                                  </p:childTnLst>
                                </p:cTn>
                              </p:par>
                              <p:par>
                                <p:cTn id="29" presetID="1" presetClass="exit" presetSubtype="0" fill="hold" nodeType="withEffect">
                                  <p:stCondLst>
                                    <p:cond delay="0"/>
                                  </p:stCondLst>
                                  <p:childTnLst>
                                    <p:set>
                                      <p:cBhvr>
                                        <p:cTn id="30" dur="1" fill="hold">
                                          <p:stCondLst>
                                            <p:cond delay="0"/>
                                          </p:stCondLst>
                                        </p:cTn>
                                        <p:tgtEl>
                                          <p:spTgt spid="7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6" presetClass="emph" presetSubtype="0" fill="hold" nodeType="clickEffect">
                                  <p:stCondLst>
                                    <p:cond delay="0"/>
                                  </p:stCondLst>
                                  <p:childTnLst>
                                    <p:animEffect transition="out" filter="fade">
                                      <p:cBhvr>
                                        <p:cTn id="34" dur="1000" tmFilter="0, 0; .2, .5; .8, .5; 1, 0"/>
                                        <p:tgtEl>
                                          <p:spTgt spid="44"/>
                                        </p:tgtEl>
                                      </p:cBhvr>
                                    </p:animEffect>
                                    <p:animScale>
                                      <p:cBhvr>
                                        <p:cTn id="35" dur="500" autoRev="1" fill="hold"/>
                                        <p:tgtEl>
                                          <p:spTgt spid="44"/>
                                        </p:tgtEl>
                                      </p:cBhvr>
                                      <p:by x="105000" y="105000"/>
                                    </p:animScale>
                                  </p:childTnLst>
                                </p:cTn>
                              </p:par>
                            </p:childTnLst>
                          </p:cTn>
                        </p:par>
                        <p:par>
                          <p:cTn id="36" fill="hold">
                            <p:stCondLst>
                              <p:cond delay="1000"/>
                            </p:stCondLst>
                            <p:childTnLst>
                              <p:par>
                                <p:cTn id="37" presetID="10" presetClass="entr" presetSubtype="0" fill="hold" grpId="0" nodeType="afterEffect">
                                  <p:stCondLst>
                                    <p:cond delay="500"/>
                                  </p:stCondLst>
                                  <p:childTnLst>
                                    <p:set>
                                      <p:cBhvr>
                                        <p:cTn id="38" dur="1" fill="hold">
                                          <p:stCondLst>
                                            <p:cond delay="0"/>
                                          </p:stCondLst>
                                        </p:cTn>
                                        <p:tgtEl>
                                          <p:spTgt spid="63"/>
                                        </p:tgtEl>
                                        <p:attrNameLst>
                                          <p:attrName>style.visibility</p:attrName>
                                        </p:attrNameLst>
                                      </p:cBhvr>
                                      <p:to>
                                        <p:strVal val="visible"/>
                                      </p:to>
                                    </p:set>
                                    <p:animEffect transition="in" filter="fade">
                                      <p:cBhvr>
                                        <p:cTn id="39" dur="500"/>
                                        <p:tgtEl>
                                          <p:spTgt spid="6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44"/>
                                        </p:tgtEl>
                                      </p:cBhvr>
                                    </p:animEffect>
                                    <p:set>
                                      <p:cBhvr>
                                        <p:cTn id="44" dur="1" fill="hold">
                                          <p:stCondLst>
                                            <p:cond delay="499"/>
                                          </p:stCondLst>
                                        </p:cTn>
                                        <p:tgtEl>
                                          <p:spTgt spid="4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6" presetClass="emph" presetSubtype="0" fill="hold" nodeType="clickEffect">
                                  <p:stCondLst>
                                    <p:cond delay="0"/>
                                  </p:stCondLst>
                                  <p:childTnLst>
                                    <p:animEffect transition="out" filter="fade">
                                      <p:cBhvr>
                                        <p:cTn id="48" dur="1000" tmFilter="0, 0; .2, .5; .8, .5; 1, 0"/>
                                        <p:tgtEl>
                                          <p:spTgt spid="41"/>
                                        </p:tgtEl>
                                      </p:cBhvr>
                                    </p:animEffect>
                                    <p:animScale>
                                      <p:cBhvr>
                                        <p:cTn id="49" dur="500" autoRev="1" fill="hold"/>
                                        <p:tgtEl>
                                          <p:spTgt spid="41"/>
                                        </p:tgtEl>
                                      </p:cBhvr>
                                      <p:by x="105000" y="105000"/>
                                    </p:animScale>
                                  </p:childTnLst>
                                </p:cTn>
                              </p:par>
                            </p:childTnLst>
                          </p:cTn>
                        </p:par>
                        <p:par>
                          <p:cTn id="50" fill="hold">
                            <p:stCondLst>
                              <p:cond delay="1000"/>
                            </p:stCondLst>
                            <p:childTnLst>
                              <p:par>
                                <p:cTn id="51" presetID="10" presetClass="entr" presetSubtype="0" fill="hold" grpId="0" nodeType="afterEffect">
                                  <p:stCondLst>
                                    <p:cond delay="50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500"/>
                                        <p:tgtEl>
                                          <p:spTgt spid="6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65"/>
                                        </p:tgtEl>
                                        <p:attrNameLst>
                                          <p:attrName>style.visibility</p:attrName>
                                        </p:attrNameLst>
                                      </p:cBhvr>
                                      <p:to>
                                        <p:strVal val="visible"/>
                                      </p:to>
                                    </p:set>
                                    <p:animEffect transition="in" filter="fade">
                                      <p:cBhvr>
                                        <p:cTn id="58" dur="500"/>
                                        <p:tgtEl>
                                          <p:spTgt spid="6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500"/>
                                        <p:tgtEl>
                                          <p:spTgt spid="12"/>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nodeType="clickEffect">
                                  <p:stCondLst>
                                    <p:cond delay="0"/>
                                  </p:stCondLst>
                                  <p:childTnLst>
                                    <p:set>
                                      <p:cBhvr>
                                        <p:cTn id="67" dur="1" fill="hold">
                                          <p:stCondLst>
                                            <p:cond delay="0"/>
                                          </p:stCondLst>
                                        </p:cTn>
                                        <p:tgtEl>
                                          <p:spTgt spid="67"/>
                                        </p:tgtEl>
                                        <p:attrNameLst>
                                          <p:attrName>style.visibility</p:attrName>
                                        </p:attrNameLst>
                                      </p:cBhvr>
                                      <p:to>
                                        <p:strVal val="visible"/>
                                      </p:to>
                                    </p:set>
                                    <p:animEffect transition="in" filter="wipe(up)">
                                      <p:cBhvr>
                                        <p:cTn id="68" dur="500"/>
                                        <p:tgtEl>
                                          <p:spTgt spid="67"/>
                                        </p:tgtEl>
                                      </p:cBhvr>
                                    </p:animEffect>
                                  </p:childTnLst>
                                </p:cTn>
                              </p:par>
                            </p:childTnLst>
                          </p:cTn>
                        </p:par>
                        <p:par>
                          <p:cTn id="69" fill="hold">
                            <p:stCondLst>
                              <p:cond delay="500"/>
                            </p:stCondLst>
                            <p:childTnLst>
                              <p:par>
                                <p:cTn id="70" presetID="10" presetClass="entr" presetSubtype="0"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fade">
                                      <p:cBhvr>
                                        <p:cTn id="72" dur="500"/>
                                        <p:tgtEl>
                                          <p:spTgt spid="68"/>
                                        </p:tgtEl>
                                      </p:cBhvr>
                                    </p:animEffect>
                                  </p:childTnLst>
                                </p:cTn>
                              </p:par>
                              <p:par>
                                <p:cTn id="73" presetID="1" presetClass="entr" presetSubtype="0" fill="hold" grpId="0" nodeType="withEffect">
                                  <p:stCondLst>
                                    <p:cond delay="0"/>
                                  </p:stCondLst>
                                  <p:childTnLst>
                                    <p:set>
                                      <p:cBhvr>
                                        <p:cTn id="74" dur="1" fill="hold">
                                          <p:stCondLst>
                                            <p:cond delay="0"/>
                                          </p:stCondLst>
                                        </p:cTn>
                                        <p:tgtEl>
                                          <p:spTgt spid="7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7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3"/>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26" presetClass="emph" presetSubtype="0" fill="hold" nodeType="clickEffect">
                                  <p:stCondLst>
                                    <p:cond delay="0"/>
                                  </p:stCondLst>
                                  <p:childTnLst>
                                    <p:animEffect transition="out" filter="fade">
                                      <p:cBhvr>
                                        <p:cTn id="84" dur="1000" tmFilter="0, 0; .2, .5; .8, .5; 1, 0"/>
                                        <p:tgtEl>
                                          <p:spTgt spid="12"/>
                                        </p:tgtEl>
                                      </p:cBhvr>
                                    </p:animEffect>
                                    <p:animScale>
                                      <p:cBhvr>
                                        <p:cTn id="85" dur="500" autoRev="1" fill="hold"/>
                                        <p:tgtEl>
                                          <p:spTgt spid="12"/>
                                        </p:tgtEl>
                                      </p:cBhvr>
                                      <p:by x="105000" y="105000"/>
                                    </p:animScale>
                                  </p:childTnLst>
                                </p:cTn>
                              </p:par>
                            </p:childTnLst>
                          </p:cTn>
                        </p:par>
                        <p:par>
                          <p:cTn id="86" fill="hold">
                            <p:stCondLst>
                              <p:cond delay="1000"/>
                            </p:stCondLst>
                            <p:childTnLst>
                              <p:par>
                                <p:cTn id="87" presetID="10" presetClass="entr" presetSubtype="0" fill="hold" grpId="0" nodeType="afterEffect">
                                  <p:stCondLst>
                                    <p:cond delay="500"/>
                                  </p:stCondLst>
                                  <p:childTnLst>
                                    <p:set>
                                      <p:cBhvr>
                                        <p:cTn id="88" dur="1" fill="hold">
                                          <p:stCondLst>
                                            <p:cond delay="0"/>
                                          </p:stCondLst>
                                        </p:cTn>
                                        <p:tgtEl>
                                          <p:spTgt spid="72"/>
                                        </p:tgtEl>
                                        <p:attrNameLst>
                                          <p:attrName>style.visibility</p:attrName>
                                        </p:attrNameLst>
                                      </p:cBhvr>
                                      <p:to>
                                        <p:strVal val="visible"/>
                                      </p:to>
                                    </p:set>
                                    <p:animEffect transition="in" filter="fade">
                                      <p:cBhvr>
                                        <p:cTn id="89" dur="500"/>
                                        <p:tgtEl>
                                          <p:spTgt spid="72"/>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xit" presetSubtype="0" fill="hold" nodeType="clickEffect">
                                  <p:stCondLst>
                                    <p:cond delay="0"/>
                                  </p:stCondLst>
                                  <p:childTnLst>
                                    <p:animEffect transition="out" filter="fade">
                                      <p:cBhvr>
                                        <p:cTn id="93" dur="500"/>
                                        <p:tgtEl>
                                          <p:spTgt spid="12"/>
                                        </p:tgtEl>
                                      </p:cBhvr>
                                    </p:animEffect>
                                    <p:set>
                                      <p:cBhvr>
                                        <p:cTn id="94" dur="1" fill="hold">
                                          <p:stCondLst>
                                            <p:cond delay="499"/>
                                          </p:stCondLst>
                                        </p:cTn>
                                        <p:tgtEl>
                                          <p:spTgt spid="12"/>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26" presetClass="emph" presetSubtype="0" fill="hold" nodeType="clickEffect">
                                  <p:stCondLst>
                                    <p:cond delay="0"/>
                                  </p:stCondLst>
                                  <p:childTnLst>
                                    <p:animEffect transition="out" filter="fade">
                                      <p:cBhvr>
                                        <p:cTn id="98" dur="1000" tmFilter="0, 0; .2, .5; .8, .5; 1, 0"/>
                                        <p:tgtEl>
                                          <p:spTgt spid="41"/>
                                        </p:tgtEl>
                                      </p:cBhvr>
                                    </p:animEffect>
                                    <p:animScale>
                                      <p:cBhvr>
                                        <p:cTn id="99" dur="500" autoRev="1" fill="hold"/>
                                        <p:tgtEl>
                                          <p:spTgt spid="41"/>
                                        </p:tgtEl>
                                      </p:cBhvr>
                                      <p:by x="105000" y="105000"/>
                                    </p:animScale>
                                  </p:childTnLst>
                                </p:cTn>
                              </p:par>
                            </p:childTnLst>
                          </p:cTn>
                        </p:par>
                        <p:par>
                          <p:cTn id="100" fill="hold">
                            <p:stCondLst>
                              <p:cond delay="1000"/>
                            </p:stCondLst>
                            <p:childTnLst>
                              <p:par>
                                <p:cTn id="101" presetID="10" presetClass="entr" presetSubtype="0" fill="hold" grpId="0" nodeType="afterEffect">
                                  <p:stCondLst>
                                    <p:cond delay="500"/>
                                  </p:stCondLst>
                                  <p:childTnLst>
                                    <p:set>
                                      <p:cBhvr>
                                        <p:cTn id="102" dur="1" fill="hold">
                                          <p:stCondLst>
                                            <p:cond delay="0"/>
                                          </p:stCondLst>
                                        </p:cTn>
                                        <p:tgtEl>
                                          <p:spTgt spid="73"/>
                                        </p:tgtEl>
                                        <p:attrNameLst>
                                          <p:attrName>style.visibility</p:attrName>
                                        </p:attrNameLst>
                                      </p:cBhvr>
                                      <p:to>
                                        <p:strVal val="visible"/>
                                      </p:to>
                                    </p:set>
                                    <p:animEffect transition="in" filter="fade">
                                      <p:cBhvr>
                                        <p:cTn id="103" dur="500"/>
                                        <p:tgtEl>
                                          <p:spTgt spid="73"/>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74"/>
                                        </p:tgtEl>
                                        <p:attrNameLst>
                                          <p:attrName>style.visibility</p:attrName>
                                        </p:attrNameLst>
                                      </p:cBhvr>
                                      <p:to>
                                        <p:strVal val="visible"/>
                                      </p:to>
                                    </p:set>
                                    <p:animEffect transition="in" filter="fade">
                                      <p:cBhvr>
                                        <p:cTn id="108" dur="500"/>
                                        <p:tgtEl>
                                          <p:spTgt spid="74"/>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75"/>
                                        </p:tgtEl>
                                        <p:attrNameLst>
                                          <p:attrName>style.visibility</p:attrName>
                                        </p:attrNameLst>
                                      </p:cBhvr>
                                      <p:to>
                                        <p:strVal val="visible"/>
                                      </p:to>
                                    </p:set>
                                    <p:animEffect transition="in" filter="fade">
                                      <p:cBhvr>
                                        <p:cTn id="111" dur="500"/>
                                        <p:tgtEl>
                                          <p:spTgt spid="75"/>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76"/>
                                        </p:tgtEl>
                                        <p:attrNameLst>
                                          <p:attrName>style.visibility</p:attrName>
                                        </p:attrNameLst>
                                      </p:cBhvr>
                                      <p:to>
                                        <p:strVal val="visible"/>
                                      </p:to>
                                    </p:set>
                                    <p:animEffect transition="in" filter="fade">
                                      <p:cBhvr>
                                        <p:cTn id="114"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8" grpId="0"/>
      <p:bldP spid="63" grpId="0"/>
      <p:bldP spid="64" grpId="0"/>
      <p:bldP spid="65" grpId="0"/>
      <p:bldP spid="13" grpId="0" animBg="1"/>
      <p:bldP spid="69" grpId="0" animBg="1"/>
      <p:bldP spid="70" grpId="0" animBg="1"/>
      <p:bldP spid="71" grpId="0" animBg="1"/>
      <p:bldP spid="68" grpId="0"/>
      <p:bldP spid="72" grpId="0"/>
      <p:bldP spid="73" grpId="0"/>
      <p:bldP spid="74" grpId="0"/>
      <p:bldP spid="75" grpId="0"/>
      <p:bldP spid="76"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B9BF1FE2-FBF7-4AFB-B5F8-94F515A09E07}"/>
              </a:ext>
            </a:extLst>
          </p:cNvPr>
          <p:cNvGrpSpPr/>
          <p:nvPr/>
        </p:nvGrpSpPr>
        <p:grpSpPr>
          <a:xfrm>
            <a:off x="3216911" y="5171821"/>
            <a:ext cx="548640" cy="461665"/>
            <a:chOff x="1692911" y="4845855"/>
            <a:chExt cx="548640" cy="461665"/>
          </a:xfrm>
        </p:grpSpPr>
        <p:pic>
          <p:nvPicPr>
            <p:cNvPr id="24" name="Picture 23" descr="A close up of a logo&#10;&#10;Description generated with high confidence">
              <a:extLst>
                <a:ext uri="{FF2B5EF4-FFF2-40B4-BE49-F238E27FC236}">
                  <a16:creationId xmlns:a16="http://schemas.microsoft.com/office/drawing/2014/main" id="{37BC9FF8-9665-49AE-ADBE-730D94AA6CC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692911" y="4845855"/>
              <a:ext cx="548640" cy="461665"/>
            </a:xfrm>
            <a:prstGeom prst="rect">
              <a:avLst/>
            </a:prstGeom>
          </p:spPr>
        </p:pic>
        <p:sp>
          <p:nvSpPr>
            <p:cNvPr id="25" name="Rectangle 24">
              <a:extLst>
                <a:ext uri="{FF2B5EF4-FFF2-40B4-BE49-F238E27FC236}">
                  <a16:creationId xmlns:a16="http://schemas.microsoft.com/office/drawing/2014/main" id="{D99852AE-EE89-45C3-A2D7-D3B8B99971B0}"/>
                </a:ext>
              </a:extLst>
            </p:cNvPr>
            <p:cNvSpPr/>
            <p:nvPr/>
          </p:nvSpPr>
          <p:spPr bwMode="auto">
            <a:xfrm>
              <a:off x="1861638" y="4950883"/>
              <a:ext cx="246562" cy="304800"/>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Myriad Pro Semibold"/>
              </a:endParaRPr>
            </a:p>
          </p:txBody>
        </p:sp>
      </p:grpSp>
      <p:cxnSp>
        <p:nvCxnSpPr>
          <p:cNvPr id="20" name="Straight Connector 19">
            <a:extLst>
              <a:ext uri="{FF2B5EF4-FFF2-40B4-BE49-F238E27FC236}">
                <a16:creationId xmlns:a16="http://schemas.microsoft.com/office/drawing/2014/main" id="{F92CDF2B-C848-4E62-994B-9F51825955B6}"/>
              </a:ext>
            </a:extLst>
          </p:cNvPr>
          <p:cNvCxnSpPr>
            <a:cxnSpLocks/>
            <a:endCxn id="11" idx="3"/>
          </p:cNvCxnSpPr>
          <p:nvPr/>
        </p:nvCxnSpPr>
        <p:spPr bwMode="auto">
          <a:xfrm>
            <a:off x="4165600" y="3784600"/>
            <a:ext cx="2535938" cy="0"/>
          </a:xfrm>
          <a:prstGeom prst="line">
            <a:avLst/>
          </a:prstGeom>
          <a:noFill/>
          <a:ln w="28575">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7" name="Straight Connector 16">
            <a:extLst>
              <a:ext uri="{FF2B5EF4-FFF2-40B4-BE49-F238E27FC236}">
                <a16:creationId xmlns:a16="http://schemas.microsoft.com/office/drawing/2014/main" id="{273CFF14-F810-410D-AEB1-D31442C6C435}"/>
              </a:ext>
            </a:extLst>
          </p:cNvPr>
          <p:cNvCxnSpPr>
            <a:cxnSpLocks/>
          </p:cNvCxnSpPr>
          <p:nvPr/>
        </p:nvCxnSpPr>
        <p:spPr bwMode="auto">
          <a:xfrm>
            <a:off x="6620258" y="3784600"/>
            <a:ext cx="2336574" cy="0"/>
          </a:xfrm>
          <a:prstGeom prst="line">
            <a:avLst/>
          </a:prstGeom>
          <a:noFill/>
          <a:ln w="28575">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 name="Text Placeholder 1"/>
          <p:cNvSpPr>
            <a:spLocks noGrp="1"/>
          </p:cNvSpPr>
          <p:nvPr>
            <p:ph type="body" sz="quarter" idx="11"/>
          </p:nvPr>
        </p:nvSpPr>
        <p:spPr/>
        <p:txBody>
          <a:bodyPr/>
          <a:lstStyle/>
          <a:p>
            <a:r>
              <a:rPr lang="en-GB" dirty="0"/>
              <a:t>1.11 Addition and subtraction: bridging 10 – step 6:4</a:t>
            </a:r>
          </a:p>
        </p:txBody>
      </p:sp>
      <p:pic>
        <p:nvPicPr>
          <p:cNvPr id="9" name="Picture 8" descr="A picture containing clipart&#10;&#10;Description generated with high confidence">
            <a:extLst>
              <a:ext uri="{FF2B5EF4-FFF2-40B4-BE49-F238E27FC236}">
                <a16:creationId xmlns:a16="http://schemas.microsoft.com/office/drawing/2014/main" id="{40EC37B0-E2A8-41FA-BE83-0A169D1EF4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440" y="3546856"/>
            <a:ext cx="2749302" cy="475488"/>
          </a:xfrm>
          <a:prstGeom prst="rect">
            <a:avLst/>
          </a:prstGeom>
        </p:spPr>
      </p:pic>
      <p:pic>
        <p:nvPicPr>
          <p:cNvPr id="11" name="Picture 10" descr="A picture containing clipart&#10;&#10;Description generated with high confidence">
            <a:extLst>
              <a:ext uri="{FF2B5EF4-FFF2-40B4-BE49-F238E27FC236}">
                <a16:creationId xmlns:a16="http://schemas.microsoft.com/office/drawing/2014/main" id="{E739EB76-78A0-4BB9-BBD8-C9FF9EE2CD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0542" y="3546856"/>
            <a:ext cx="1840996" cy="475488"/>
          </a:xfrm>
          <a:prstGeom prst="rect">
            <a:avLst/>
          </a:prstGeom>
        </p:spPr>
      </p:pic>
      <p:pic>
        <p:nvPicPr>
          <p:cNvPr id="15" name="Picture 14" descr="A picture containing mirror, object, hand glass&#10;&#10;Description generated with very high confidence">
            <a:extLst>
              <a:ext uri="{FF2B5EF4-FFF2-40B4-BE49-F238E27FC236}">
                <a16:creationId xmlns:a16="http://schemas.microsoft.com/office/drawing/2014/main" id="{6BD34E3E-D08D-4D4C-83EE-C582F635BC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9340" y="3546856"/>
            <a:ext cx="2292100" cy="475488"/>
          </a:xfrm>
          <a:prstGeom prst="rect">
            <a:avLst/>
          </a:prstGeom>
        </p:spPr>
      </p:pic>
      <p:sp>
        <p:nvSpPr>
          <p:cNvPr id="42" name="Right Brace 41">
            <a:extLst>
              <a:ext uri="{FF2B5EF4-FFF2-40B4-BE49-F238E27FC236}">
                <a16:creationId xmlns:a16="http://schemas.microsoft.com/office/drawing/2014/main" id="{62586154-3296-41F4-9BB4-CBF6556D9E91}"/>
              </a:ext>
            </a:extLst>
          </p:cNvPr>
          <p:cNvSpPr/>
          <p:nvPr/>
        </p:nvSpPr>
        <p:spPr bwMode="auto">
          <a:xfrm rot="5400000">
            <a:off x="5256332" y="1366520"/>
            <a:ext cx="592216" cy="6858000"/>
          </a:xfrm>
          <a:prstGeom prst="rightBrace">
            <a:avLst/>
          </a:prstGeom>
          <a:noFill/>
          <a:ln>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Myriad Pro Semibold"/>
            </a:endParaRPr>
          </a:p>
        </p:txBody>
      </p:sp>
      <p:sp>
        <p:nvSpPr>
          <p:cNvPr id="45" name="TextBox 44">
            <a:extLst>
              <a:ext uri="{FF2B5EF4-FFF2-40B4-BE49-F238E27FC236}">
                <a16:creationId xmlns:a16="http://schemas.microsoft.com/office/drawing/2014/main" id="{9C712980-0D4E-4CAB-B8FD-0C0D87A81557}"/>
              </a:ext>
            </a:extLst>
          </p:cNvPr>
          <p:cNvSpPr txBox="1"/>
          <p:nvPr/>
        </p:nvSpPr>
        <p:spPr bwMode="auto">
          <a:xfrm>
            <a:off x="5296296" y="5188722"/>
            <a:ext cx="6604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a:ea typeface="Myriad Pro Semibold" charset="0"/>
                <a:cs typeface="Myriad Pro Semibold" charset="0"/>
              </a:rPr>
              <a:t>15</a:t>
            </a:r>
          </a:p>
        </p:txBody>
      </p:sp>
      <p:sp>
        <p:nvSpPr>
          <p:cNvPr id="47" name="Right Brace 46">
            <a:extLst>
              <a:ext uri="{FF2B5EF4-FFF2-40B4-BE49-F238E27FC236}">
                <a16:creationId xmlns:a16="http://schemas.microsoft.com/office/drawing/2014/main" id="{DAE14543-C8E9-40E1-A098-1BD79465A24C}"/>
              </a:ext>
            </a:extLst>
          </p:cNvPr>
          <p:cNvSpPr/>
          <p:nvPr/>
        </p:nvSpPr>
        <p:spPr bwMode="auto">
          <a:xfrm rot="16200000">
            <a:off x="9024644" y="1900764"/>
            <a:ext cx="592216" cy="2174239"/>
          </a:xfrm>
          <a:prstGeom prst="rightBrace">
            <a:avLst/>
          </a:prstGeom>
          <a:noFill/>
          <a:ln>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Myriad Pro Semibold"/>
            </a:endParaRPr>
          </a:p>
        </p:txBody>
      </p:sp>
      <p:sp>
        <p:nvSpPr>
          <p:cNvPr id="48" name="TextBox 47">
            <a:extLst>
              <a:ext uri="{FF2B5EF4-FFF2-40B4-BE49-F238E27FC236}">
                <a16:creationId xmlns:a16="http://schemas.microsoft.com/office/drawing/2014/main" id="{4B867522-155C-4788-8245-7CF213F27823}"/>
              </a:ext>
            </a:extLst>
          </p:cNvPr>
          <p:cNvSpPr txBox="1"/>
          <p:nvPr/>
        </p:nvSpPr>
        <p:spPr bwMode="auto">
          <a:xfrm>
            <a:off x="9002713" y="2168335"/>
            <a:ext cx="6604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a:rPr>
              <a:t>−</a:t>
            </a:r>
            <a:r>
              <a:rPr lang="en-GB" dirty="0">
                <a:latin typeface="Myriad Pro Semibold"/>
              </a:rPr>
              <a:t> </a:t>
            </a:r>
            <a:r>
              <a:rPr lang="en-GB" sz="2400" dirty="0">
                <a:latin typeface="Myriad Pro Semibold"/>
              </a:rPr>
              <a:t>5</a:t>
            </a:r>
            <a:endParaRPr lang="en-GB" sz="2400" dirty="0">
              <a:latin typeface="Myriad Pro Semibold"/>
              <a:ea typeface="Myriad Pro Semibold" charset="0"/>
              <a:cs typeface="Myriad Pro Semibold" charset="0"/>
            </a:endParaRPr>
          </a:p>
        </p:txBody>
      </p:sp>
      <p:sp>
        <p:nvSpPr>
          <p:cNvPr id="49" name="Right Brace 48">
            <a:extLst>
              <a:ext uri="{FF2B5EF4-FFF2-40B4-BE49-F238E27FC236}">
                <a16:creationId xmlns:a16="http://schemas.microsoft.com/office/drawing/2014/main" id="{F63C2044-F2C7-479F-8509-E3064DB6A540}"/>
              </a:ext>
            </a:extLst>
          </p:cNvPr>
          <p:cNvSpPr/>
          <p:nvPr/>
        </p:nvSpPr>
        <p:spPr bwMode="auto">
          <a:xfrm rot="5400000">
            <a:off x="3199381" y="3423474"/>
            <a:ext cx="585219" cy="2737103"/>
          </a:xfrm>
          <a:prstGeom prst="rightBrace">
            <a:avLst/>
          </a:prstGeom>
          <a:noFill/>
          <a:ln>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Myriad Pro Semibold"/>
            </a:endParaRPr>
          </a:p>
        </p:txBody>
      </p:sp>
      <p:sp>
        <p:nvSpPr>
          <p:cNvPr id="50" name="TextBox 49">
            <a:extLst>
              <a:ext uri="{FF2B5EF4-FFF2-40B4-BE49-F238E27FC236}">
                <a16:creationId xmlns:a16="http://schemas.microsoft.com/office/drawing/2014/main" id="{F393494A-EFAE-41B8-BE81-11A5F696A866}"/>
              </a:ext>
            </a:extLst>
          </p:cNvPr>
          <p:cNvSpPr txBox="1"/>
          <p:nvPr/>
        </p:nvSpPr>
        <p:spPr bwMode="auto">
          <a:xfrm>
            <a:off x="3321086" y="5188441"/>
            <a:ext cx="37991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a:ea typeface="Myriad Pro Semibold" charset="0"/>
                <a:cs typeface="Myriad Pro Semibold" charset="0"/>
              </a:rPr>
              <a:t>6</a:t>
            </a:r>
          </a:p>
        </p:txBody>
      </p:sp>
      <p:sp>
        <p:nvSpPr>
          <p:cNvPr id="55" name="Right Brace 54">
            <a:extLst>
              <a:ext uri="{FF2B5EF4-FFF2-40B4-BE49-F238E27FC236}">
                <a16:creationId xmlns:a16="http://schemas.microsoft.com/office/drawing/2014/main" id="{BAD1B361-5E23-4EA0-80B3-72D508030E3F}"/>
              </a:ext>
            </a:extLst>
          </p:cNvPr>
          <p:cNvSpPr/>
          <p:nvPr/>
        </p:nvSpPr>
        <p:spPr bwMode="auto">
          <a:xfrm rot="16200000">
            <a:off x="7002802" y="2103964"/>
            <a:ext cx="592216" cy="1767844"/>
          </a:xfrm>
          <a:prstGeom prst="rightBrace">
            <a:avLst/>
          </a:prstGeom>
          <a:noFill/>
          <a:ln>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Myriad Pro Semibold"/>
            </a:endParaRPr>
          </a:p>
        </p:txBody>
      </p:sp>
      <p:sp>
        <p:nvSpPr>
          <p:cNvPr id="56" name="TextBox 55">
            <a:extLst>
              <a:ext uri="{FF2B5EF4-FFF2-40B4-BE49-F238E27FC236}">
                <a16:creationId xmlns:a16="http://schemas.microsoft.com/office/drawing/2014/main" id="{6BFAE195-37F7-4911-A45E-ABB4E92AA8F5}"/>
              </a:ext>
            </a:extLst>
          </p:cNvPr>
          <p:cNvSpPr txBox="1"/>
          <p:nvPr/>
        </p:nvSpPr>
        <p:spPr bwMode="auto">
          <a:xfrm>
            <a:off x="6980873" y="2168338"/>
            <a:ext cx="6604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a:rPr>
              <a:t>−</a:t>
            </a:r>
            <a:r>
              <a:rPr lang="en-GB" dirty="0">
                <a:latin typeface="Myriad Pro Semibold"/>
              </a:rPr>
              <a:t> </a:t>
            </a:r>
            <a:r>
              <a:rPr lang="en-GB" sz="2400" dirty="0">
                <a:latin typeface="Myriad Pro Semibold"/>
              </a:rPr>
              <a:t>4</a:t>
            </a:r>
            <a:endParaRPr lang="en-GB" sz="2400" dirty="0">
              <a:latin typeface="Myriad Pro Semibold"/>
              <a:ea typeface="Myriad Pro Semibold" charset="0"/>
              <a:cs typeface="Myriad Pro Semibold" charset="0"/>
            </a:endParaRPr>
          </a:p>
        </p:txBody>
      </p:sp>
      <p:sp>
        <p:nvSpPr>
          <p:cNvPr id="66" name="Right Brace 65">
            <a:extLst>
              <a:ext uri="{FF2B5EF4-FFF2-40B4-BE49-F238E27FC236}">
                <a16:creationId xmlns:a16="http://schemas.microsoft.com/office/drawing/2014/main" id="{941DB04C-02F3-4928-82A7-EEE101579E55}"/>
              </a:ext>
            </a:extLst>
          </p:cNvPr>
          <p:cNvSpPr/>
          <p:nvPr/>
        </p:nvSpPr>
        <p:spPr bwMode="auto">
          <a:xfrm rot="16200000">
            <a:off x="8115322" y="-34716"/>
            <a:ext cx="592216" cy="3992884"/>
          </a:xfrm>
          <a:prstGeom prst="rightBrace">
            <a:avLst/>
          </a:prstGeom>
          <a:noFill/>
          <a:ln>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Myriad Pro Semibold"/>
            </a:endParaRPr>
          </a:p>
        </p:txBody>
      </p:sp>
      <p:sp>
        <p:nvSpPr>
          <p:cNvPr id="80" name="TextBox 79">
            <a:extLst>
              <a:ext uri="{FF2B5EF4-FFF2-40B4-BE49-F238E27FC236}">
                <a16:creationId xmlns:a16="http://schemas.microsoft.com/office/drawing/2014/main" id="{A440CA37-A574-46D6-9EBF-A91AE5350425}"/>
              </a:ext>
            </a:extLst>
          </p:cNvPr>
          <p:cNvSpPr txBox="1"/>
          <p:nvPr/>
        </p:nvSpPr>
        <p:spPr bwMode="auto">
          <a:xfrm>
            <a:off x="7966393" y="1142178"/>
            <a:ext cx="91747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rPr>
              <a:t>− 9</a:t>
            </a:r>
            <a:endParaRPr lang="en-GB" sz="2400" dirty="0">
              <a:latin typeface="Myriad Pro Semibold"/>
              <a:ea typeface="Myriad Pro Semibold" charset="0"/>
              <a:cs typeface="Myriad Pro Semibold" charset="0"/>
            </a:endParaRPr>
          </a:p>
        </p:txBody>
      </p:sp>
      <p:sp>
        <p:nvSpPr>
          <p:cNvPr id="81" name="Right Brace 80">
            <a:extLst>
              <a:ext uri="{FF2B5EF4-FFF2-40B4-BE49-F238E27FC236}">
                <a16:creationId xmlns:a16="http://schemas.microsoft.com/office/drawing/2014/main" id="{A67DF254-0BFF-4186-9FFD-8E0EF07BB277}"/>
              </a:ext>
            </a:extLst>
          </p:cNvPr>
          <p:cNvSpPr/>
          <p:nvPr/>
        </p:nvSpPr>
        <p:spPr bwMode="auto">
          <a:xfrm rot="5400000">
            <a:off x="4119879" y="2502976"/>
            <a:ext cx="585219" cy="4578100"/>
          </a:xfrm>
          <a:prstGeom prst="rightBrace">
            <a:avLst/>
          </a:prstGeom>
          <a:noFill/>
          <a:ln>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Myriad Pro Semibold"/>
            </a:endParaRPr>
          </a:p>
        </p:txBody>
      </p:sp>
      <p:sp>
        <p:nvSpPr>
          <p:cNvPr id="82" name="TextBox 81">
            <a:extLst>
              <a:ext uri="{FF2B5EF4-FFF2-40B4-BE49-F238E27FC236}">
                <a16:creationId xmlns:a16="http://schemas.microsoft.com/office/drawing/2014/main" id="{CE358A20-2A32-40D6-933D-4F9F766962A3}"/>
              </a:ext>
            </a:extLst>
          </p:cNvPr>
          <p:cNvSpPr txBox="1"/>
          <p:nvPr/>
        </p:nvSpPr>
        <p:spPr bwMode="auto">
          <a:xfrm>
            <a:off x="4101746" y="5188721"/>
            <a:ext cx="63375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a:ea typeface="Myriad Pro Semibold" charset="0"/>
                <a:cs typeface="Myriad Pro Semibold" charset="0"/>
              </a:rPr>
              <a:t>10</a:t>
            </a:r>
          </a:p>
        </p:txBody>
      </p:sp>
    </p:spTree>
    <p:extLst>
      <p:ext uri="{BB962C8B-B14F-4D97-AF65-F5344CB8AC3E}">
        <p14:creationId xmlns:p14="http://schemas.microsoft.com/office/powerpoint/2010/main" val="1187853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2"/>
                                        </p:tgtEl>
                                      </p:cBhvr>
                                    </p:animEffect>
                                    <p:set>
                                      <p:cBhvr>
                                        <p:cTn id="7" dur="1" fill="hold">
                                          <p:stCondLst>
                                            <p:cond delay="499"/>
                                          </p:stCondLst>
                                        </p:cTn>
                                        <p:tgtEl>
                                          <p:spTgt spid="4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45"/>
                                        </p:tgtEl>
                                      </p:cBhvr>
                                    </p:animEffect>
                                    <p:set>
                                      <p:cBhvr>
                                        <p:cTn id="10" dur="1" fill="hold">
                                          <p:stCondLst>
                                            <p:cond delay="499"/>
                                          </p:stCondLst>
                                        </p:cTn>
                                        <p:tgtEl>
                                          <p:spTgt spid="45"/>
                                        </p:tgtEl>
                                        <p:attrNameLst>
                                          <p:attrName>style.visibility</p:attrName>
                                        </p:attrNameLst>
                                      </p:cBhvr>
                                      <p:to>
                                        <p:strVal val="hidden"/>
                                      </p:to>
                                    </p:set>
                                  </p:childTnLst>
                                </p:cTn>
                              </p:par>
                            </p:childTnLst>
                          </p:cTn>
                        </p:par>
                        <p:par>
                          <p:cTn id="11" fill="hold">
                            <p:stCondLst>
                              <p:cond delay="500"/>
                            </p:stCondLst>
                            <p:childTnLst>
                              <p:par>
                                <p:cTn id="12" presetID="63" presetClass="path" presetSubtype="0" accel="50000" decel="50000" fill="hold" nodeType="afterEffect">
                                  <p:stCondLst>
                                    <p:cond delay="250"/>
                                  </p:stCondLst>
                                  <p:childTnLst>
                                    <p:animMotion origin="layout" path="M 2.22222E-6 -1.85185E-6 L 0.12535 -1.85185E-6 " pathEditMode="relative" rAng="0" ptsTypes="AA">
                                      <p:cBhvr>
                                        <p:cTn id="13" dur="2000" fill="hold"/>
                                        <p:tgtEl>
                                          <p:spTgt spid="15"/>
                                        </p:tgtEl>
                                        <p:attrNameLst>
                                          <p:attrName>ppt_x</p:attrName>
                                          <p:attrName>ppt_y</p:attrName>
                                        </p:attrNameLst>
                                      </p:cBhvr>
                                      <p:rCtr x="6267" y="0"/>
                                    </p:animMotion>
                                  </p:childTnLst>
                                </p:cTn>
                              </p:par>
                              <p:par>
                                <p:cTn id="14" presetID="22" presetClass="entr" presetSubtype="8" fill="hold" nodeType="withEffect">
                                  <p:stCondLst>
                                    <p:cond delay="25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500"/>
                                        <p:tgtEl>
                                          <p:spTgt spid="4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500"/>
                                        <p:tgtEl>
                                          <p:spTgt spid="4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500"/>
                                        <p:tgtEl>
                                          <p:spTgt spid="8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2"/>
                                        </p:tgtEl>
                                        <p:attrNameLst>
                                          <p:attrName>style.visibility</p:attrName>
                                        </p:attrNameLst>
                                      </p:cBhvr>
                                      <p:to>
                                        <p:strVal val="visible"/>
                                      </p:to>
                                    </p:set>
                                    <p:animEffect transition="in" filter="fade">
                                      <p:cBhvr>
                                        <p:cTn id="32" dur="500"/>
                                        <p:tgtEl>
                                          <p:spTgt spid="8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81"/>
                                        </p:tgtEl>
                                      </p:cBhvr>
                                    </p:animEffect>
                                    <p:set>
                                      <p:cBhvr>
                                        <p:cTn id="37" dur="1" fill="hold">
                                          <p:stCondLst>
                                            <p:cond delay="499"/>
                                          </p:stCondLst>
                                        </p:cTn>
                                        <p:tgtEl>
                                          <p:spTgt spid="81"/>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82"/>
                                        </p:tgtEl>
                                      </p:cBhvr>
                                    </p:animEffect>
                                    <p:set>
                                      <p:cBhvr>
                                        <p:cTn id="40" dur="1" fill="hold">
                                          <p:stCondLst>
                                            <p:cond delay="499"/>
                                          </p:stCondLst>
                                        </p:cTn>
                                        <p:tgtEl>
                                          <p:spTgt spid="82"/>
                                        </p:tgtEl>
                                        <p:attrNameLst>
                                          <p:attrName>style.visibility</p:attrName>
                                        </p:attrNameLst>
                                      </p:cBhvr>
                                      <p:to>
                                        <p:strVal val="hidden"/>
                                      </p:to>
                                    </p:set>
                                  </p:childTnLst>
                                </p:cTn>
                              </p:par>
                            </p:childTnLst>
                          </p:cTn>
                        </p:par>
                        <p:par>
                          <p:cTn id="41" fill="hold">
                            <p:stCondLst>
                              <p:cond delay="500"/>
                            </p:stCondLst>
                            <p:childTnLst>
                              <p:par>
                                <p:cTn id="42" presetID="63" presetClass="path" presetSubtype="0" accel="50000" decel="50000" fill="hold" nodeType="afterEffect">
                                  <p:stCondLst>
                                    <p:cond delay="250"/>
                                  </p:stCondLst>
                                  <p:childTnLst>
                                    <p:animMotion origin="layout" path="M -1.38889E-6 -1.85185E-6 L 0.12535 -1.85185E-6 " pathEditMode="relative" rAng="0" ptsTypes="AA">
                                      <p:cBhvr>
                                        <p:cTn id="43" dur="2000" fill="hold"/>
                                        <p:tgtEl>
                                          <p:spTgt spid="11"/>
                                        </p:tgtEl>
                                        <p:attrNameLst>
                                          <p:attrName>ppt_x</p:attrName>
                                          <p:attrName>ppt_y</p:attrName>
                                        </p:attrNameLst>
                                      </p:cBhvr>
                                      <p:rCtr x="6267" y="0"/>
                                    </p:animMotion>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500"/>
                                        <p:tgtEl>
                                          <p:spTgt spid="5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500"/>
                                        <p:tgtEl>
                                          <p:spTgt spid="5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66"/>
                                        </p:tgtEl>
                                        <p:attrNameLst>
                                          <p:attrName>style.visibility</p:attrName>
                                        </p:attrNameLst>
                                      </p:cBhvr>
                                      <p:to>
                                        <p:strVal val="visible"/>
                                      </p:to>
                                    </p:set>
                                    <p:animEffect transition="in" filter="fade">
                                      <p:cBhvr>
                                        <p:cTn id="56" dur="500"/>
                                        <p:tgtEl>
                                          <p:spTgt spid="6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0"/>
                                        </p:tgtEl>
                                        <p:attrNameLst>
                                          <p:attrName>style.visibility</p:attrName>
                                        </p:attrNameLst>
                                      </p:cBhvr>
                                      <p:to>
                                        <p:strVal val="visible"/>
                                      </p:to>
                                    </p:set>
                                    <p:animEffect transition="in" filter="fade">
                                      <p:cBhvr>
                                        <p:cTn id="59" dur="500"/>
                                        <p:tgtEl>
                                          <p:spTgt spid="8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fade">
                                      <p:cBhvr>
                                        <p:cTn id="64" dur="500"/>
                                        <p:tgtEl>
                                          <p:spTgt spid="4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fade">
                                      <p:cBhvr>
                                        <p:cTn id="67" dur="500"/>
                                        <p:tgtEl>
                                          <p:spTgt spid="50"/>
                                        </p:tgtEl>
                                      </p:cBhvr>
                                    </p:animEffect>
                                  </p:childTnLst>
                                </p:cTn>
                              </p:par>
                            </p:childTnLst>
                          </p:cTn>
                        </p:par>
                        <p:par>
                          <p:cTn id="68" fill="hold">
                            <p:stCondLst>
                              <p:cond delay="500"/>
                            </p:stCondLst>
                            <p:childTnLst>
                              <p:par>
                                <p:cTn id="69" presetID="10" presetClass="entr" presetSubtype="0"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5" grpId="0"/>
      <p:bldP spid="47" grpId="0" animBg="1"/>
      <p:bldP spid="48" grpId="0"/>
      <p:bldP spid="49" grpId="0" animBg="1"/>
      <p:bldP spid="50" grpId="0"/>
      <p:bldP spid="55" grpId="0" animBg="1"/>
      <p:bldP spid="56" grpId="0"/>
      <p:bldP spid="66" grpId="0" animBg="1"/>
      <p:bldP spid="80" grpId="0"/>
      <p:bldP spid="81" grpId="0" animBg="1"/>
      <p:bldP spid="81" grpId="1" animBg="1"/>
      <p:bldP spid="82" grpId="0"/>
      <p:bldP spid="82" grpId="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1.11 Addition and subtraction: bridging 10 – step 6:4</a:t>
            </a:r>
          </a:p>
        </p:txBody>
      </p:sp>
      <p:pic>
        <p:nvPicPr>
          <p:cNvPr id="4" name="Picture 3" descr="A picture containing object&#10;&#10;Description generated with very high confidence">
            <a:extLst>
              <a:ext uri="{FF2B5EF4-FFF2-40B4-BE49-F238E27FC236}">
                <a16:creationId xmlns:a16="http://schemas.microsoft.com/office/drawing/2014/main" id="{6B3B1291-046B-4B34-89A3-BF7FD41D06F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142277" y="3615267"/>
            <a:ext cx="7907446" cy="705731"/>
          </a:xfrm>
          <a:prstGeom prst="rect">
            <a:avLst/>
          </a:prstGeom>
        </p:spPr>
      </p:pic>
      <p:sp>
        <p:nvSpPr>
          <p:cNvPr id="5" name="Rectangle 4">
            <a:extLst>
              <a:ext uri="{FF2B5EF4-FFF2-40B4-BE49-F238E27FC236}">
                <a16:creationId xmlns:a16="http://schemas.microsoft.com/office/drawing/2014/main" id="{2E7115CB-4B01-429A-B488-806EAE2C638E}"/>
              </a:ext>
            </a:extLst>
          </p:cNvPr>
          <p:cNvSpPr/>
          <p:nvPr/>
        </p:nvSpPr>
        <p:spPr bwMode="auto">
          <a:xfrm>
            <a:off x="2322897" y="3875613"/>
            <a:ext cx="442762" cy="421220"/>
          </a:xfrm>
          <a:prstGeom prst="rect">
            <a:avLst/>
          </a:prstGeom>
          <a:noFill/>
          <a:ln w="57150">
            <a:solidFill>
              <a:schemeClr val="bg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cxnSp>
        <p:nvCxnSpPr>
          <p:cNvPr id="7" name="Straight Connector 6">
            <a:extLst>
              <a:ext uri="{FF2B5EF4-FFF2-40B4-BE49-F238E27FC236}">
                <a16:creationId xmlns:a16="http://schemas.microsoft.com/office/drawing/2014/main" id="{F889E263-01FE-4735-B5DE-956CFFA40CD7}"/>
              </a:ext>
            </a:extLst>
          </p:cNvPr>
          <p:cNvCxnSpPr>
            <a:cxnSpLocks/>
          </p:cNvCxnSpPr>
          <p:nvPr/>
        </p:nvCxnSpPr>
        <p:spPr bwMode="auto">
          <a:xfrm flipH="1">
            <a:off x="2545867" y="3651247"/>
            <a:ext cx="485" cy="213250"/>
          </a:xfrm>
          <a:prstGeom prst="line">
            <a:avLst/>
          </a:prstGeom>
          <a:noFill/>
          <a:ln w="22860">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pic>
        <p:nvPicPr>
          <p:cNvPr id="28" name="Picture 27" descr="A picture containing object&#10;&#10;Description generated with very high confidence">
            <a:extLst>
              <a:ext uri="{FF2B5EF4-FFF2-40B4-BE49-F238E27FC236}">
                <a16:creationId xmlns:a16="http://schemas.microsoft.com/office/drawing/2014/main" id="{C446DB42-B8EF-4C1E-915D-872ED38542E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689600" y="2909536"/>
            <a:ext cx="4106334" cy="705731"/>
          </a:xfrm>
          <a:prstGeom prst="rect">
            <a:avLst/>
          </a:prstGeom>
        </p:spPr>
      </p:pic>
      <p:pic>
        <p:nvPicPr>
          <p:cNvPr id="29" name="Picture 28" descr="A picture containing object&#10;&#10;Description generated with very high confidence">
            <a:extLst>
              <a:ext uri="{FF2B5EF4-FFF2-40B4-BE49-F238E27FC236}">
                <a16:creationId xmlns:a16="http://schemas.microsoft.com/office/drawing/2014/main" id="{41915BCA-BB69-4508-8341-C6D136D5487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1105"/>
          <a:stretch/>
        </p:blipFill>
        <p:spPr>
          <a:xfrm>
            <a:off x="5689600" y="2433321"/>
            <a:ext cx="4106334" cy="476215"/>
          </a:xfrm>
          <a:prstGeom prst="rect">
            <a:avLst/>
          </a:prstGeom>
        </p:spPr>
      </p:pic>
      <p:pic>
        <p:nvPicPr>
          <p:cNvPr id="30" name="Picture 29" descr="A picture containing object&#10;&#10;Description generated with very high confidence">
            <a:extLst>
              <a:ext uri="{FF2B5EF4-FFF2-40B4-BE49-F238E27FC236}">
                <a16:creationId xmlns:a16="http://schemas.microsoft.com/office/drawing/2014/main" id="{885453C2-02F9-4107-8F2F-6F96CB40CAF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467276" y="2885371"/>
            <a:ext cx="3222324" cy="729894"/>
          </a:xfrm>
          <a:prstGeom prst="rect">
            <a:avLst/>
          </a:prstGeom>
        </p:spPr>
      </p:pic>
      <p:pic>
        <p:nvPicPr>
          <p:cNvPr id="31" name="Picture 30" descr="A picture containing object&#10;&#10;Description generated with very high confidence">
            <a:extLst>
              <a:ext uri="{FF2B5EF4-FFF2-40B4-BE49-F238E27FC236}">
                <a16:creationId xmlns:a16="http://schemas.microsoft.com/office/drawing/2014/main" id="{2B4BE1ED-841C-4D8B-B4EC-AB5FDC1CFC1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7835"/>
          <a:stretch/>
        </p:blipFill>
        <p:spPr>
          <a:xfrm>
            <a:off x="2467276" y="2422205"/>
            <a:ext cx="3222324" cy="487331"/>
          </a:xfrm>
          <a:prstGeom prst="rect">
            <a:avLst/>
          </a:prstGeom>
        </p:spPr>
      </p:pic>
    </p:spTree>
    <p:extLst>
      <p:ext uri="{BB962C8B-B14F-4D97-AF65-F5344CB8AC3E}">
        <p14:creationId xmlns:p14="http://schemas.microsoft.com/office/powerpoint/2010/main" val="3329143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par>
                                <p:cTn id="16" presetID="10" presetClass="entr" presetSubtype="0" fill="hold"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4642244-E039-4FD8-AB93-FFF7958D90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1280" y="1485410"/>
            <a:ext cx="873254" cy="4494285"/>
          </a:xfrm>
          <a:prstGeom prst="rect">
            <a:avLst/>
          </a:prstGeom>
        </p:spPr>
      </p:pic>
      <p:sp>
        <p:nvSpPr>
          <p:cNvPr id="2" name="Text Placeholder 1"/>
          <p:cNvSpPr>
            <a:spLocks noGrp="1"/>
          </p:cNvSpPr>
          <p:nvPr>
            <p:ph type="body" sz="quarter" idx="11"/>
          </p:nvPr>
        </p:nvSpPr>
        <p:spPr/>
        <p:txBody>
          <a:bodyPr/>
          <a:lstStyle/>
          <a:p>
            <a:r>
              <a:rPr lang="en-GB" dirty="0"/>
              <a:t>1.11 Addition and subtraction: bridging 10 – step 6:4</a:t>
            </a:r>
          </a:p>
        </p:txBody>
      </p:sp>
      <p:pic>
        <p:nvPicPr>
          <p:cNvPr id="9" name="Picture 8" descr="A picture containing weapon, brass knucks, projectile&#10;&#10;Description generated with very high confidence">
            <a:extLst>
              <a:ext uri="{FF2B5EF4-FFF2-40B4-BE49-F238E27FC236}">
                <a16:creationId xmlns:a16="http://schemas.microsoft.com/office/drawing/2014/main" id="{7F0E1799-7CDC-43A9-8ABD-8FFD4E10E7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702839" y="1548662"/>
            <a:ext cx="763526" cy="2150916"/>
          </a:xfrm>
          <a:prstGeom prst="rect">
            <a:avLst/>
          </a:prstGeom>
        </p:spPr>
      </p:pic>
      <p:sp>
        <p:nvSpPr>
          <p:cNvPr id="15" name="Rectangle 14">
            <a:extLst>
              <a:ext uri="{FF2B5EF4-FFF2-40B4-BE49-F238E27FC236}">
                <a16:creationId xmlns:a16="http://schemas.microsoft.com/office/drawing/2014/main" id="{8A64BE7D-A3AA-4296-A50D-3D62F0331617}"/>
              </a:ext>
            </a:extLst>
          </p:cNvPr>
          <p:cNvSpPr/>
          <p:nvPr/>
        </p:nvSpPr>
        <p:spPr>
          <a:xfrm>
            <a:off x="6062153" y="1448866"/>
            <a:ext cx="1252523" cy="461665"/>
          </a:xfrm>
          <a:prstGeom prst="rect">
            <a:avLst/>
          </a:prstGeom>
        </p:spPr>
        <p:txBody>
          <a:bodyPr wrap="square">
            <a:spAutoFit/>
          </a:bodyPr>
          <a:lstStyle/>
          <a:p>
            <a:pPr algn="ctr">
              <a:buNone/>
            </a:pPr>
            <a:r>
              <a:rPr lang="en-GB" sz="2400" dirty="0">
                <a:latin typeface="Myriad Pro Semibold"/>
              </a:rPr>
              <a:t>15 − 9</a:t>
            </a:r>
          </a:p>
        </p:txBody>
      </p:sp>
      <p:sp>
        <p:nvSpPr>
          <p:cNvPr id="16" name="Rectangle 15">
            <a:extLst>
              <a:ext uri="{FF2B5EF4-FFF2-40B4-BE49-F238E27FC236}">
                <a16:creationId xmlns:a16="http://schemas.microsoft.com/office/drawing/2014/main" id="{56A93D90-4905-4222-B754-5E600B8D42B7}"/>
              </a:ext>
            </a:extLst>
          </p:cNvPr>
          <p:cNvSpPr/>
          <p:nvPr/>
        </p:nvSpPr>
        <p:spPr>
          <a:xfrm>
            <a:off x="6079797" y="3699577"/>
            <a:ext cx="585428" cy="369332"/>
          </a:xfrm>
          <a:prstGeom prst="rect">
            <a:avLst/>
          </a:prstGeom>
        </p:spPr>
        <p:txBody>
          <a:bodyPr wrap="square">
            <a:spAutoFit/>
          </a:bodyPr>
          <a:lstStyle/>
          <a:p>
            <a:pPr algn="ctr">
              <a:buNone/>
            </a:pPr>
            <a:r>
              <a:rPr lang="en-GB" dirty="0">
                <a:latin typeface="Myriad Pro Semibold"/>
              </a:rPr>
              <a:t>15</a:t>
            </a:r>
          </a:p>
        </p:txBody>
      </p:sp>
      <p:pic>
        <p:nvPicPr>
          <p:cNvPr id="17" name="Picture 16" descr="A picture containing weapon, brass knucks, projectile&#10;&#10;Description generated with very high confidence">
            <a:extLst>
              <a:ext uri="{FF2B5EF4-FFF2-40B4-BE49-F238E27FC236}">
                <a16:creationId xmlns:a16="http://schemas.microsoft.com/office/drawing/2014/main" id="{A5732F71-59F9-485B-9116-6131ED649D4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2818"/>
          <a:stretch/>
        </p:blipFill>
        <p:spPr>
          <a:xfrm>
            <a:off x="4701052" y="4282440"/>
            <a:ext cx="336476" cy="1697253"/>
          </a:xfrm>
          <a:prstGeom prst="rect">
            <a:avLst/>
          </a:prstGeom>
        </p:spPr>
      </p:pic>
      <p:pic>
        <p:nvPicPr>
          <p:cNvPr id="35" name="Picture 34" descr="A picture containing weapon, brass knucks, projectile&#10;&#10;Description generated with very high confidence">
            <a:extLst>
              <a:ext uri="{FF2B5EF4-FFF2-40B4-BE49-F238E27FC236}">
                <a16:creationId xmlns:a16="http://schemas.microsoft.com/office/drawing/2014/main" id="{E053FD2E-BA32-4DEF-9C18-B48D95991D5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696110" y="3828775"/>
            <a:ext cx="341418" cy="389296"/>
          </a:xfrm>
          <a:prstGeom prst="rect">
            <a:avLst/>
          </a:prstGeom>
        </p:spPr>
      </p:pic>
      <p:pic>
        <p:nvPicPr>
          <p:cNvPr id="18" name="Picture 17" descr="A picture containing weapon, brass knucks, projectile&#10;&#10;Description generated with very high confidence">
            <a:extLst>
              <a:ext uri="{FF2B5EF4-FFF2-40B4-BE49-F238E27FC236}">
                <a16:creationId xmlns:a16="http://schemas.microsoft.com/office/drawing/2014/main" id="{04F38810-58DF-48B9-9B86-2B0EA5AC9C6C}"/>
              </a:ext>
            </a:extLst>
          </p:cNvPr>
          <p:cNvPicPr>
            <a:picLocks noChangeAspect="1"/>
          </p:cNvPicPr>
          <p:nvPr/>
        </p:nvPicPr>
        <p:blipFill rotWithShape="1">
          <a:blip r:embed="rId6" cstate="print">
            <a:lum bright="70000" contrast="-70000"/>
            <a:extLst>
              <a:ext uri="{28A0092B-C50C-407E-A947-70E740481C1C}">
                <a14:useLocalDpi xmlns:a14="http://schemas.microsoft.com/office/drawing/2010/main" val="0"/>
              </a:ext>
            </a:extLst>
          </a:blip>
          <a:srcRect b="-2211"/>
          <a:stretch/>
        </p:blipFill>
        <p:spPr>
          <a:xfrm>
            <a:off x="4697002" y="3828776"/>
            <a:ext cx="337507" cy="2150916"/>
          </a:xfrm>
          <a:prstGeom prst="rect">
            <a:avLst/>
          </a:prstGeom>
        </p:spPr>
      </p:pic>
      <p:pic>
        <p:nvPicPr>
          <p:cNvPr id="19" name="Picture 18" descr="A close up of a logo&#10;&#10;Description generated with very high confidence">
            <a:extLst>
              <a:ext uri="{FF2B5EF4-FFF2-40B4-BE49-F238E27FC236}">
                <a16:creationId xmlns:a16="http://schemas.microsoft.com/office/drawing/2014/main" id="{3AEB1BFB-EBEE-4841-9474-1BC3BD3A8F9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rot="10800000">
            <a:off x="6053722" y="1874703"/>
            <a:ext cx="424859" cy="523220"/>
          </a:xfrm>
          <a:prstGeom prst="rect">
            <a:avLst/>
          </a:prstGeom>
        </p:spPr>
      </p:pic>
      <p:sp>
        <p:nvSpPr>
          <p:cNvPr id="20" name="Rectangle 19">
            <a:extLst>
              <a:ext uri="{FF2B5EF4-FFF2-40B4-BE49-F238E27FC236}">
                <a16:creationId xmlns:a16="http://schemas.microsoft.com/office/drawing/2014/main" id="{59F067E5-4338-4D1B-8CE2-C56D268E7DAC}"/>
              </a:ext>
            </a:extLst>
          </p:cNvPr>
          <p:cNvSpPr/>
          <p:nvPr/>
        </p:nvSpPr>
        <p:spPr>
          <a:xfrm>
            <a:off x="5790610" y="2271968"/>
            <a:ext cx="585428" cy="461665"/>
          </a:xfrm>
          <a:prstGeom prst="rect">
            <a:avLst/>
          </a:prstGeom>
        </p:spPr>
        <p:txBody>
          <a:bodyPr wrap="square">
            <a:spAutoFit/>
          </a:bodyPr>
          <a:lstStyle/>
          <a:p>
            <a:pPr algn="ctr">
              <a:buNone/>
            </a:pPr>
            <a:r>
              <a:rPr lang="en-GB" sz="2400" dirty="0">
                <a:latin typeface="Myriad Pro Semibold"/>
              </a:rPr>
              <a:t>10</a:t>
            </a:r>
          </a:p>
        </p:txBody>
      </p:sp>
      <p:sp>
        <p:nvSpPr>
          <p:cNvPr id="21" name="Rectangle 20">
            <a:extLst>
              <a:ext uri="{FF2B5EF4-FFF2-40B4-BE49-F238E27FC236}">
                <a16:creationId xmlns:a16="http://schemas.microsoft.com/office/drawing/2014/main" id="{30CB925C-A250-406F-AA4F-63F052D08385}"/>
              </a:ext>
            </a:extLst>
          </p:cNvPr>
          <p:cNvSpPr/>
          <p:nvPr/>
        </p:nvSpPr>
        <p:spPr>
          <a:xfrm>
            <a:off x="6083735" y="3701835"/>
            <a:ext cx="585428" cy="461665"/>
          </a:xfrm>
          <a:prstGeom prst="rect">
            <a:avLst/>
          </a:prstGeom>
          <a:solidFill>
            <a:schemeClr val="bg1"/>
          </a:solidFill>
        </p:spPr>
        <p:txBody>
          <a:bodyPr wrap="square">
            <a:spAutoFit/>
          </a:bodyPr>
          <a:lstStyle/>
          <a:p>
            <a:pPr algn="ctr">
              <a:buNone/>
            </a:pPr>
            <a:r>
              <a:rPr lang="en-GB" sz="2400" dirty="0">
                <a:latin typeface="Myriad Pro Semibold"/>
              </a:rPr>
              <a:t>10</a:t>
            </a:r>
          </a:p>
        </p:txBody>
      </p:sp>
      <p:pic>
        <p:nvPicPr>
          <p:cNvPr id="11" name="Picture 10" descr="A picture containing brass knucks, weapon, pallette&#10;&#10;Description generated with very high confidence">
            <a:extLst>
              <a:ext uri="{FF2B5EF4-FFF2-40B4-BE49-F238E27FC236}">
                <a16:creationId xmlns:a16="http://schemas.microsoft.com/office/drawing/2014/main" id="{EE253E89-1452-4C70-A99E-66C3BDB2821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703325" y="1549798"/>
            <a:ext cx="335232" cy="324906"/>
          </a:xfrm>
          <a:prstGeom prst="rect">
            <a:avLst/>
          </a:prstGeom>
        </p:spPr>
      </p:pic>
      <p:sp>
        <p:nvSpPr>
          <p:cNvPr id="24" name="Rectangle 23">
            <a:extLst>
              <a:ext uri="{FF2B5EF4-FFF2-40B4-BE49-F238E27FC236}">
                <a16:creationId xmlns:a16="http://schemas.microsoft.com/office/drawing/2014/main" id="{A35F6691-1896-4940-9A86-6E64FEAE9E2E}"/>
              </a:ext>
            </a:extLst>
          </p:cNvPr>
          <p:cNvSpPr/>
          <p:nvPr/>
        </p:nvSpPr>
        <p:spPr>
          <a:xfrm>
            <a:off x="6479481" y="3702984"/>
            <a:ext cx="782152" cy="461665"/>
          </a:xfrm>
          <a:prstGeom prst="rect">
            <a:avLst/>
          </a:prstGeom>
        </p:spPr>
        <p:txBody>
          <a:bodyPr wrap="square">
            <a:spAutoFit/>
          </a:bodyPr>
          <a:lstStyle/>
          <a:p>
            <a:pPr algn="ctr">
              <a:buNone/>
            </a:pPr>
            <a:r>
              <a:rPr lang="en-GB" sz="2400" dirty="0">
                <a:latin typeface="Myriad Pro Semibold"/>
              </a:rPr>
              <a:t>− 9</a:t>
            </a:r>
          </a:p>
        </p:txBody>
      </p:sp>
      <p:pic>
        <p:nvPicPr>
          <p:cNvPr id="25" name="Picture 24" descr="A picture containing brass knucks, weapon, pallette&#10;&#10;Description generated with very high confidence">
            <a:extLst>
              <a:ext uri="{FF2B5EF4-FFF2-40B4-BE49-F238E27FC236}">
                <a16:creationId xmlns:a16="http://schemas.microsoft.com/office/drawing/2014/main" id="{1543BE62-D21E-4C55-96E9-5EA0336C62C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703325" y="1937957"/>
            <a:ext cx="763040" cy="1668843"/>
          </a:xfrm>
          <a:prstGeom prst="rect">
            <a:avLst/>
          </a:prstGeom>
        </p:spPr>
      </p:pic>
      <p:pic>
        <p:nvPicPr>
          <p:cNvPr id="26" name="Picture 25" descr="A picture containing brass knucks, weapon, pallette&#10;&#10;Description generated with very high confidence">
            <a:extLst>
              <a:ext uri="{FF2B5EF4-FFF2-40B4-BE49-F238E27FC236}">
                <a16:creationId xmlns:a16="http://schemas.microsoft.com/office/drawing/2014/main" id="{265628E8-476B-4F87-855E-55511DECCE7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16071" r="-13032"/>
          <a:stretch/>
        </p:blipFill>
        <p:spPr>
          <a:xfrm>
            <a:off x="5125548" y="1485410"/>
            <a:ext cx="389199" cy="452546"/>
          </a:xfrm>
          <a:prstGeom prst="rect">
            <a:avLst/>
          </a:prstGeom>
        </p:spPr>
      </p:pic>
      <p:sp>
        <p:nvSpPr>
          <p:cNvPr id="27" name="Rectangle 26">
            <a:extLst>
              <a:ext uri="{FF2B5EF4-FFF2-40B4-BE49-F238E27FC236}">
                <a16:creationId xmlns:a16="http://schemas.microsoft.com/office/drawing/2014/main" id="{39F5ADD0-108B-40DC-A5E0-132A8D63753A}"/>
              </a:ext>
            </a:extLst>
          </p:cNvPr>
          <p:cNvSpPr/>
          <p:nvPr/>
        </p:nvSpPr>
        <p:spPr>
          <a:xfrm>
            <a:off x="7064712" y="3699578"/>
            <a:ext cx="782152" cy="461665"/>
          </a:xfrm>
          <a:prstGeom prst="rect">
            <a:avLst/>
          </a:prstGeom>
        </p:spPr>
        <p:txBody>
          <a:bodyPr wrap="square">
            <a:spAutoFit/>
          </a:bodyPr>
          <a:lstStyle/>
          <a:p>
            <a:pPr algn="ctr">
              <a:buNone/>
            </a:pPr>
            <a:r>
              <a:rPr lang="en-GB" sz="2400" dirty="0">
                <a:latin typeface="Myriad Pro Semibold"/>
              </a:rPr>
              <a:t>= 1</a:t>
            </a:r>
          </a:p>
        </p:txBody>
      </p:sp>
      <p:sp>
        <p:nvSpPr>
          <p:cNvPr id="32" name="Rectangle 31">
            <a:extLst>
              <a:ext uri="{FF2B5EF4-FFF2-40B4-BE49-F238E27FC236}">
                <a16:creationId xmlns:a16="http://schemas.microsoft.com/office/drawing/2014/main" id="{7191B584-E7C4-42F0-9373-DBAEB253AF72}"/>
              </a:ext>
            </a:extLst>
          </p:cNvPr>
          <p:cNvSpPr/>
          <p:nvPr/>
        </p:nvSpPr>
        <p:spPr>
          <a:xfrm>
            <a:off x="6292232" y="4187761"/>
            <a:ext cx="365762" cy="461665"/>
          </a:xfrm>
          <a:prstGeom prst="rect">
            <a:avLst/>
          </a:prstGeom>
        </p:spPr>
        <p:txBody>
          <a:bodyPr wrap="square">
            <a:spAutoFit/>
          </a:bodyPr>
          <a:lstStyle/>
          <a:p>
            <a:pPr algn="ctr">
              <a:buNone/>
            </a:pPr>
            <a:r>
              <a:rPr lang="en-GB" sz="2400" dirty="0">
                <a:latin typeface="Myriad Pro Semibold"/>
              </a:rPr>
              <a:t>1</a:t>
            </a:r>
          </a:p>
        </p:txBody>
      </p:sp>
      <p:pic>
        <p:nvPicPr>
          <p:cNvPr id="33" name="Picture 32" descr="A close up of a logo&#10;&#10;Description generated with very high confidence">
            <a:extLst>
              <a:ext uri="{FF2B5EF4-FFF2-40B4-BE49-F238E27FC236}">
                <a16:creationId xmlns:a16="http://schemas.microsoft.com/office/drawing/2014/main" id="{75B674E4-3211-4167-BC86-EB47C7535957}"/>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rot="10800000">
            <a:off x="6404147" y="1874703"/>
            <a:ext cx="382673" cy="523220"/>
          </a:xfrm>
          <a:prstGeom prst="rect">
            <a:avLst/>
          </a:prstGeom>
        </p:spPr>
      </p:pic>
      <p:sp>
        <p:nvSpPr>
          <p:cNvPr id="34" name="Rectangle 33">
            <a:extLst>
              <a:ext uri="{FF2B5EF4-FFF2-40B4-BE49-F238E27FC236}">
                <a16:creationId xmlns:a16="http://schemas.microsoft.com/office/drawing/2014/main" id="{96DB390B-5EAC-4802-BDAF-DCF8713FC91D}"/>
              </a:ext>
            </a:extLst>
          </p:cNvPr>
          <p:cNvSpPr/>
          <p:nvPr/>
        </p:nvSpPr>
        <p:spPr>
          <a:xfrm>
            <a:off x="6484427" y="2271968"/>
            <a:ext cx="585428" cy="461665"/>
          </a:xfrm>
          <a:prstGeom prst="rect">
            <a:avLst/>
          </a:prstGeom>
        </p:spPr>
        <p:txBody>
          <a:bodyPr wrap="square">
            <a:spAutoFit/>
          </a:bodyPr>
          <a:lstStyle/>
          <a:p>
            <a:pPr algn="ctr">
              <a:buNone/>
            </a:pPr>
            <a:r>
              <a:rPr lang="en-GB" sz="2400" dirty="0">
                <a:latin typeface="Myriad Pro Semibold"/>
              </a:rPr>
              <a:t>5</a:t>
            </a:r>
          </a:p>
        </p:txBody>
      </p:sp>
      <p:sp>
        <p:nvSpPr>
          <p:cNvPr id="36" name="Rectangle 35">
            <a:extLst>
              <a:ext uri="{FF2B5EF4-FFF2-40B4-BE49-F238E27FC236}">
                <a16:creationId xmlns:a16="http://schemas.microsoft.com/office/drawing/2014/main" id="{D8BA95AD-2958-4A45-96F9-2F47E8CC208B}"/>
              </a:ext>
            </a:extLst>
          </p:cNvPr>
          <p:cNvSpPr/>
          <p:nvPr/>
        </p:nvSpPr>
        <p:spPr>
          <a:xfrm>
            <a:off x="6484561" y="4185584"/>
            <a:ext cx="782152" cy="461665"/>
          </a:xfrm>
          <a:prstGeom prst="rect">
            <a:avLst/>
          </a:prstGeom>
        </p:spPr>
        <p:txBody>
          <a:bodyPr wrap="square">
            <a:spAutoFit/>
          </a:bodyPr>
          <a:lstStyle/>
          <a:p>
            <a:pPr algn="ctr">
              <a:buNone/>
            </a:pPr>
            <a:r>
              <a:rPr lang="en-GB" sz="2400" dirty="0">
                <a:latin typeface="Myriad Pro Semibold"/>
              </a:rPr>
              <a:t>+ 5</a:t>
            </a:r>
          </a:p>
        </p:txBody>
      </p:sp>
      <p:sp>
        <p:nvSpPr>
          <p:cNvPr id="37" name="Rectangle 36">
            <a:extLst>
              <a:ext uri="{FF2B5EF4-FFF2-40B4-BE49-F238E27FC236}">
                <a16:creationId xmlns:a16="http://schemas.microsoft.com/office/drawing/2014/main" id="{ECE4880D-4D17-4A6F-8C22-DAC2230C2104}"/>
              </a:ext>
            </a:extLst>
          </p:cNvPr>
          <p:cNvSpPr/>
          <p:nvPr/>
        </p:nvSpPr>
        <p:spPr>
          <a:xfrm>
            <a:off x="7064712" y="4197772"/>
            <a:ext cx="782152" cy="461665"/>
          </a:xfrm>
          <a:prstGeom prst="rect">
            <a:avLst/>
          </a:prstGeom>
        </p:spPr>
        <p:txBody>
          <a:bodyPr wrap="square">
            <a:spAutoFit/>
          </a:bodyPr>
          <a:lstStyle/>
          <a:p>
            <a:pPr algn="ctr">
              <a:buNone/>
            </a:pPr>
            <a:r>
              <a:rPr lang="en-GB" sz="2400" dirty="0">
                <a:latin typeface="Myriad Pro Semibold"/>
              </a:rPr>
              <a:t>= 6</a:t>
            </a:r>
          </a:p>
        </p:txBody>
      </p:sp>
      <p:sp>
        <p:nvSpPr>
          <p:cNvPr id="38" name="Rectangle 37">
            <a:extLst>
              <a:ext uri="{FF2B5EF4-FFF2-40B4-BE49-F238E27FC236}">
                <a16:creationId xmlns:a16="http://schemas.microsoft.com/office/drawing/2014/main" id="{7019FBA7-CF6C-4D61-9CA9-9B7FA6590432}"/>
              </a:ext>
            </a:extLst>
          </p:cNvPr>
          <p:cNvSpPr/>
          <p:nvPr/>
        </p:nvSpPr>
        <p:spPr>
          <a:xfrm>
            <a:off x="6083735" y="4980336"/>
            <a:ext cx="658634" cy="461665"/>
          </a:xfrm>
          <a:prstGeom prst="rect">
            <a:avLst/>
          </a:prstGeom>
          <a:solidFill>
            <a:schemeClr val="bg1"/>
          </a:solidFill>
        </p:spPr>
        <p:txBody>
          <a:bodyPr wrap="square">
            <a:spAutoFit/>
          </a:bodyPr>
          <a:lstStyle/>
          <a:p>
            <a:pPr algn="ctr">
              <a:buNone/>
            </a:pPr>
            <a:r>
              <a:rPr lang="en-GB" sz="2400" b="1" dirty="0">
                <a:latin typeface="Myriad Pro Semibold"/>
              </a:rPr>
              <a:t>15</a:t>
            </a:r>
          </a:p>
        </p:txBody>
      </p:sp>
      <p:sp>
        <p:nvSpPr>
          <p:cNvPr id="39" name="Rectangle 38">
            <a:extLst>
              <a:ext uri="{FF2B5EF4-FFF2-40B4-BE49-F238E27FC236}">
                <a16:creationId xmlns:a16="http://schemas.microsoft.com/office/drawing/2014/main" id="{D727B55E-727B-4942-A668-FB109702C4D3}"/>
              </a:ext>
            </a:extLst>
          </p:cNvPr>
          <p:cNvSpPr/>
          <p:nvPr/>
        </p:nvSpPr>
        <p:spPr>
          <a:xfrm>
            <a:off x="6494721" y="4981485"/>
            <a:ext cx="782152" cy="461665"/>
          </a:xfrm>
          <a:prstGeom prst="rect">
            <a:avLst/>
          </a:prstGeom>
        </p:spPr>
        <p:txBody>
          <a:bodyPr wrap="square">
            <a:spAutoFit/>
          </a:bodyPr>
          <a:lstStyle/>
          <a:p>
            <a:pPr algn="ctr">
              <a:buNone/>
            </a:pPr>
            <a:r>
              <a:rPr lang="en-GB" sz="2400" b="1" dirty="0">
                <a:latin typeface="Myriad Pro Semibold"/>
              </a:rPr>
              <a:t>− 9</a:t>
            </a:r>
          </a:p>
        </p:txBody>
      </p:sp>
      <p:sp>
        <p:nvSpPr>
          <p:cNvPr id="40" name="Rectangle 39">
            <a:extLst>
              <a:ext uri="{FF2B5EF4-FFF2-40B4-BE49-F238E27FC236}">
                <a16:creationId xmlns:a16="http://schemas.microsoft.com/office/drawing/2014/main" id="{ACDB01D1-B6BB-4C94-B6C5-C41666E94F22}"/>
              </a:ext>
            </a:extLst>
          </p:cNvPr>
          <p:cNvSpPr/>
          <p:nvPr/>
        </p:nvSpPr>
        <p:spPr>
          <a:xfrm>
            <a:off x="7079952" y="4978079"/>
            <a:ext cx="782152" cy="461665"/>
          </a:xfrm>
          <a:prstGeom prst="rect">
            <a:avLst/>
          </a:prstGeom>
        </p:spPr>
        <p:txBody>
          <a:bodyPr wrap="square">
            <a:spAutoFit/>
          </a:bodyPr>
          <a:lstStyle/>
          <a:p>
            <a:pPr algn="ctr">
              <a:buNone/>
            </a:pPr>
            <a:r>
              <a:rPr lang="en-GB" sz="2400" b="1" dirty="0">
                <a:latin typeface="Myriad Pro Semibold"/>
              </a:rPr>
              <a:t>= 6</a:t>
            </a:r>
          </a:p>
        </p:txBody>
      </p:sp>
    </p:spTree>
    <p:extLst>
      <p:ext uri="{BB962C8B-B14F-4D97-AF65-F5344CB8AC3E}">
        <p14:creationId xmlns:p14="http://schemas.microsoft.com/office/powerpoint/2010/main" val="41689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000" tmFilter="0, 0; .2, .5; .8, .5; 1, 0"/>
                                        <p:tgtEl>
                                          <p:spTgt spid="9"/>
                                        </p:tgtEl>
                                      </p:cBhvr>
                                    </p:animEffect>
                                    <p:animScale>
                                      <p:cBhvr>
                                        <p:cTn id="7" dur="500" autoRev="1" fill="hold"/>
                                        <p:tgtEl>
                                          <p:spTgt spid="9"/>
                                        </p:tgtEl>
                                      </p:cBhvr>
                                      <p:by x="105000" y="105000"/>
                                    </p:animScale>
                                  </p:childTnLst>
                                </p:cTn>
                              </p:par>
                              <p:par>
                                <p:cTn id="8" presetID="26" presetClass="emph" presetSubtype="0" fill="hold" nodeType="withEffect">
                                  <p:stCondLst>
                                    <p:cond delay="0"/>
                                  </p:stCondLst>
                                  <p:childTnLst>
                                    <p:animEffect transition="out" filter="fade">
                                      <p:cBhvr>
                                        <p:cTn id="9" dur="1000" tmFilter="0, 0; .2, .5; .8, .5; 1, 0"/>
                                        <p:tgtEl>
                                          <p:spTgt spid="17"/>
                                        </p:tgtEl>
                                      </p:cBhvr>
                                    </p:animEffect>
                                    <p:animScale>
                                      <p:cBhvr>
                                        <p:cTn id="10" dur="500" autoRev="1" fill="hold"/>
                                        <p:tgtEl>
                                          <p:spTgt spid="17"/>
                                        </p:tgtEl>
                                      </p:cBhvr>
                                      <p:by x="105000" y="105000"/>
                                    </p:animScale>
                                  </p:childTnLst>
                                </p:cTn>
                              </p:par>
                              <p:par>
                                <p:cTn id="11" presetID="26" presetClass="emph" presetSubtype="0" fill="hold" nodeType="withEffect">
                                  <p:stCondLst>
                                    <p:cond delay="0"/>
                                  </p:stCondLst>
                                  <p:childTnLst>
                                    <p:animEffect transition="out" filter="fade">
                                      <p:cBhvr>
                                        <p:cTn id="12" dur="1000" tmFilter="0, 0; .2, .5; .8, .5; 1, 0"/>
                                        <p:tgtEl>
                                          <p:spTgt spid="35"/>
                                        </p:tgtEl>
                                      </p:cBhvr>
                                    </p:animEffect>
                                    <p:animScale>
                                      <p:cBhvr>
                                        <p:cTn id="13" dur="500" autoRev="1" fill="hold"/>
                                        <p:tgtEl>
                                          <p:spTgt spid="35"/>
                                        </p:tgtEl>
                                      </p:cBhvr>
                                      <p:by x="105000" y="105000"/>
                                    </p:animScale>
                                  </p:childTnLst>
                                </p:cTn>
                              </p:par>
                            </p:childTnLst>
                          </p:cTn>
                        </p:par>
                        <p:par>
                          <p:cTn id="14" fill="hold">
                            <p:stCondLst>
                              <p:cond delay="1000"/>
                            </p:stCondLst>
                            <p:childTnLst>
                              <p:par>
                                <p:cTn id="15" presetID="10" presetClass="entr" presetSubtype="0" fill="hold" grpId="0" nodeType="afterEffect">
                                  <p:stCondLst>
                                    <p:cond delay="50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26" presetClass="emph" presetSubtype="0" fill="hold" nodeType="withEffect">
                                  <p:stCondLst>
                                    <p:cond delay="0"/>
                                  </p:stCondLst>
                                  <p:childTnLst>
                                    <p:animEffect transition="out" filter="fade">
                                      <p:cBhvr>
                                        <p:cTn id="33" dur="1000" tmFilter="0, 0; .2, .5; .8, .5; 1, 0"/>
                                        <p:tgtEl>
                                          <p:spTgt spid="9"/>
                                        </p:tgtEl>
                                      </p:cBhvr>
                                    </p:animEffect>
                                    <p:animScale>
                                      <p:cBhvr>
                                        <p:cTn id="34" dur="500" autoRev="1" fill="hold"/>
                                        <p:tgtEl>
                                          <p:spTgt spid="9"/>
                                        </p:tgtEl>
                                      </p:cBhvr>
                                      <p:by x="105000" y="105000"/>
                                    </p:animScale>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par>
                                <p:cTn id="45" presetID="10" presetClass="exit" presetSubtype="0" fill="hold" nodeType="withEffect">
                                  <p:stCondLst>
                                    <p:cond delay="0"/>
                                  </p:stCondLst>
                                  <p:childTnLst>
                                    <p:animEffect transition="out" filter="fade">
                                      <p:cBhvr>
                                        <p:cTn id="46" dur="500"/>
                                        <p:tgtEl>
                                          <p:spTgt spid="9"/>
                                        </p:tgtEl>
                                      </p:cBhvr>
                                    </p:animEffect>
                                    <p:set>
                                      <p:cBhvr>
                                        <p:cTn id="47" dur="1" fill="hold">
                                          <p:stCondLst>
                                            <p:cond delay="499"/>
                                          </p:stCondLst>
                                        </p:cTn>
                                        <p:tgtEl>
                                          <p:spTgt spid="9"/>
                                        </p:tgtEl>
                                        <p:attrNameLst>
                                          <p:attrName>style.visibility</p:attrName>
                                        </p:attrNameLst>
                                      </p:cBhvr>
                                      <p:to>
                                        <p:strVal val="hidden"/>
                                      </p:to>
                                    </p:set>
                                  </p:childTnLst>
                                </p:cTn>
                              </p:par>
                              <p:par>
                                <p:cTn id="48" presetID="10" presetClass="entr" presetSubtype="0" fill="hold"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par>
                                <p:cTn id="51" presetID="10" presetClass="entr" presetSubtype="0" fill="hold"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25"/>
                                        </p:tgtEl>
                                      </p:cBhvr>
                                    </p:animEffect>
                                    <p:set>
                                      <p:cBhvr>
                                        <p:cTn id="62" dur="1" fill="hold">
                                          <p:stCondLst>
                                            <p:cond delay="499"/>
                                          </p:stCondLst>
                                        </p:cTn>
                                        <p:tgtEl>
                                          <p:spTgt spid="25"/>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26"/>
                                        </p:tgtEl>
                                      </p:cBhvr>
                                    </p:animEffect>
                                    <p:set>
                                      <p:cBhvr>
                                        <p:cTn id="65" dur="1" fill="hold">
                                          <p:stCondLst>
                                            <p:cond delay="499"/>
                                          </p:stCondLst>
                                        </p:cTn>
                                        <p:tgtEl>
                                          <p:spTgt spid="26"/>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26" presetClass="emph" presetSubtype="0" fill="hold" nodeType="clickEffect">
                                  <p:stCondLst>
                                    <p:cond delay="0"/>
                                  </p:stCondLst>
                                  <p:childTnLst>
                                    <p:animEffect transition="out" filter="fade">
                                      <p:cBhvr>
                                        <p:cTn id="69" dur="1000" tmFilter="0, 0; .2, .5; .8, .5; 1, 0"/>
                                        <p:tgtEl>
                                          <p:spTgt spid="11"/>
                                        </p:tgtEl>
                                      </p:cBhvr>
                                    </p:animEffect>
                                    <p:animScale>
                                      <p:cBhvr>
                                        <p:cTn id="70" dur="500" autoRev="1" fill="hold"/>
                                        <p:tgtEl>
                                          <p:spTgt spid="11"/>
                                        </p:tgtEl>
                                      </p:cBhvr>
                                      <p:by x="105000" y="105000"/>
                                    </p:animScale>
                                  </p:childTnLst>
                                </p:cTn>
                              </p:par>
                            </p:childTnLst>
                          </p:cTn>
                        </p:par>
                        <p:par>
                          <p:cTn id="71" fill="hold">
                            <p:stCondLst>
                              <p:cond delay="1000"/>
                            </p:stCondLst>
                            <p:childTnLst>
                              <p:par>
                                <p:cTn id="72" presetID="10" presetClass="entr" presetSubtype="0" fill="hold" grpId="0" nodeType="afterEffect">
                                  <p:stCondLst>
                                    <p:cond delay="50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500"/>
                                        <p:tgtEl>
                                          <p:spTgt spid="27"/>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500"/>
                                        <p:tgtEl>
                                          <p:spTgt spid="32"/>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18"/>
                                        </p:tgtEl>
                                      </p:cBhvr>
                                    </p:animEffect>
                                    <p:set>
                                      <p:cBhvr>
                                        <p:cTn id="84" dur="1" fill="hold">
                                          <p:stCondLst>
                                            <p:cond delay="499"/>
                                          </p:stCondLst>
                                        </p:cTn>
                                        <p:tgtEl>
                                          <p:spTgt spid="18"/>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22" presetClass="entr" presetSubtype="1" fill="hold" nodeType="click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wipe(up)">
                                      <p:cBhvr>
                                        <p:cTn id="89" dur="500"/>
                                        <p:tgtEl>
                                          <p:spTgt spid="33"/>
                                        </p:tgtEl>
                                      </p:cBhvr>
                                    </p:animEffect>
                                  </p:childTnLst>
                                </p:cTn>
                              </p:par>
                            </p:childTnLst>
                          </p:cTn>
                        </p:par>
                        <p:par>
                          <p:cTn id="90" fill="hold">
                            <p:stCondLst>
                              <p:cond delay="500"/>
                            </p:stCondLst>
                            <p:childTnLst>
                              <p:par>
                                <p:cTn id="91" presetID="10" presetClass="entr" presetSubtype="0" fill="hold" grpId="0" nodeType="afterEffect">
                                  <p:stCondLst>
                                    <p:cond delay="0"/>
                                  </p:stCondLst>
                                  <p:childTnLst>
                                    <p:set>
                                      <p:cBhvr>
                                        <p:cTn id="92" dur="1" fill="hold">
                                          <p:stCondLst>
                                            <p:cond delay="0"/>
                                          </p:stCondLst>
                                        </p:cTn>
                                        <p:tgtEl>
                                          <p:spTgt spid="34"/>
                                        </p:tgtEl>
                                        <p:attrNameLst>
                                          <p:attrName>style.visibility</p:attrName>
                                        </p:attrNameLst>
                                      </p:cBhvr>
                                      <p:to>
                                        <p:strVal val="visible"/>
                                      </p:to>
                                    </p:set>
                                    <p:animEffect transition="in" filter="fade">
                                      <p:cBhvr>
                                        <p:cTn id="93" dur="500"/>
                                        <p:tgtEl>
                                          <p:spTgt spid="34"/>
                                        </p:tgtEl>
                                      </p:cBhvr>
                                    </p:animEffect>
                                  </p:childTnLst>
                                </p:cTn>
                              </p:par>
                            </p:childTnLst>
                          </p:cTn>
                        </p:par>
                      </p:childTnLst>
                    </p:cTn>
                  </p:par>
                  <p:par>
                    <p:cTn id="94" fill="hold">
                      <p:stCondLst>
                        <p:cond delay="indefinite"/>
                      </p:stCondLst>
                      <p:childTnLst>
                        <p:par>
                          <p:cTn id="95" fill="hold">
                            <p:stCondLst>
                              <p:cond delay="0"/>
                            </p:stCondLst>
                            <p:childTnLst>
                              <p:par>
                                <p:cTn id="96" presetID="64" presetClass="path" presetSubtype="0" accel="50000" decel="50000" fill="hold" nodeType="clickEffect">
                                  <p:stCondLst>
                                    <p:cond delay="0"/>
                                  </p:stCondLst>
                                  <p:childTnLst>
                                    <p:animMotion origin="layout" path="M 1.38889E-6 1.85185E-6 L 1.38889E-6 -0.34028 " pathEditMode="relative" rAng="0" ptsTypes="AA">
                                      <p:cBhvr>
                                        <p:cTn id="97" dur="2000" fill="hold"/>
                                        <p:tgtEl>
                                          <p:spTgt spid="17"/>
                                        </p:tgtEl>
                                        <p:attrNameLst>
                                          <p:attrName>ppt_x</p:attrName>
                                          <p:attrName>ppt_y</p:attrName>
                                        </p:attrNameLst>
                                      </p:cBhvr>
                                      <p:rCtr x="0" y="-17014"/>
                                    </p:animMotion>
                                  </p:childTnLst>
                                </p:cTn>
                              </p:par>
                              <p:par>
                                <p:cTn id="98" presetID="64" presetClass="path" presetSubtype="0" accel="50000" decel="50000" fill="hold" nodeType="withEffect">
                                  <p:stCondLst>
                                    <p:cond delay="0"/>
                                  </p:stCondLst>
                                  <p:childTnLst>
                                    <p:animMotion origin="layout" path="M 1.45833E-6 -4.07407E-6 L 0.03607 -0.33842 " pathEditMode="relative" rAng="0" ptsTypes="AA">
                                      <p:cBhvr>
                                        <p:cTn id="99" dur="2000" fill="hold"/>
                                        <p:tgtEl>
                                          <p:spTgt spid="35"/>
                                        </p:tgtEl>
                                        <p:attrNameLst>
                                          <p:attrName>ppt_x</p:attrName>
                                          <p:attrName>ppt_y</p:attrName>
                                        </p:attrNameLst>
                                      </p:cBhvr>
                                      <p:rCtr x="1797" y="-16921"/>
                                    </p:animMotion>
                                  </p:childTnLst>
                                </p:cTn>
                              </p:par>
                            </p:childTnLst>
                          </p:cTn>
                        </p:par>
                      </p:childTnLst>
                    </p:cTn>
                  </p:par>
                  <p:par>
                    <p:cTn id="100" fill="hold">
                      <p:stCondLst>
                        <p:cond delay="indefinite"/>
                      </p:stCondLst>
                      <p:childTnLst>
                        <p:par>
                          <p:cTn id="101" fill="hold">
                            <p:stCondLst>
                              <p:cond delay="0"/>
                            </p:stCondLst>
                            <p:childTnLst>
                              <p:par>
                                <p:cTn id="102" presetID="26" presetClass="emph" presetSubtype="0" fill="hold" nodeType="clickEffect">
                                  <p:stCondLst>
                                    <p:cond delay="0"/>
                                  </p:stCondLst>
                                  <p:childTnLst>
                                    <p:animEffect transition="out" filter="fade">
                                      <p:cBhvr>
                                        <p:cTn id="103" dur="1000" tmFilter="0, 0; .2, .5; .8, .5; 1, 0"/>
                                        <p:tgtEl>
                                          <p:spTgt spid="17"/>
                                        </p:tgtEl>
                                      </p:cBhvr>
                                    </p:animEffect>
                                    <p:animScale>
                                      <p:cBhvr>
                                        <p:cTn id="104" dur="500" autoRev="1" fill="hold"/>
                                        <p:tgtEl>
                                          <p:spTgt spid="17"/>
                                        </p:tgtEl>
                                      </p:cBhvr>
                                      <p:by x="105000" y="105000"/>
                                    </p:animScale>
                                  </p:childTnLst>
                                </p:cTn>
                              </p:par>
                              <p:par>
                                <p:cTn id="105" presetID="26" presetClass="emph" presetSubtype="0" fill="hold" nodeType="withEffect">
                                  <p:stCondLst>
                                    <p:cond delay="0"/>
                                  </p:stCondLst>
                                  <p:childTnLst>
                                    <p:animEffect transition="out" filter="fade">
                                      <p:cBhvr>
                                        <p:cTn id="106" dur="1000" tmFilter="0, 0; .2, .5; .8, .5; 1, 0"/>
                                        <p:tgtEl>
                                          <p:spTgt spid="35"/>
                                        </p:tgtEl>
                                      </p:cBhvr>
                                    </p:animEffect>
                                    <p:animScale>
                                      <p:cBhvr>
                                        <p:cTn id="107" dur="500" autoRev="1" fill="hold"/>
                                        <p:tgtEl>
                                          <p:spTgt spid="35"/>
                                        </p:tgtEl>
                                      </p:cBhvr>
                                      <p:by x="105000" y="105000"/>
                                    </p:animScale>
                                  </p:childTnLst>
                                </p:cTn>
                              </p:par>
                            </p:childTnLst>
                          </p:cTn>
                        </p:par>
                        <p:par>
                          <p:cTn id="108" fill="hold">
                            <p:stCondLst>
                              <p:cond delay="1000"/>
                            </p:stCondLst>
                            <p:childTnLst>
                              <p:par>
                                <p:cTn id="109" presetID="10" presetClass="entr" presetSubtype="0" fill="hold" grpId="0" nodeType="afterEffect">
                                  <p:stCondLst>
                                    <p:cond delay="500"/>
                                  </p:stCondLst>
                                  <p:childTnLst>
                                    <p:set>
                                      <p:cBhvr>
                                        <p:cTn id="110" dur="1" fill="hold">
                                          <p:stCondLst>
                                            <p:cond delay="0"/>
                                          </p:stCondLst>
                                        </p:cTn>
                                        <p:tgtEl>
                                          <p:spTgt spid="36"/>
                                        </p:tgtEl>
                                        <p:attrNameLst>
                                          <p:attrName>style.visibility</p:attrName>
                                        </p:attrNameLst>
                                      </p:cBhvr>
                                      <p:to>
                                        <p:strVal val="visible"/>
                                      </p:to>
                                    </p:set>
                                    <p:animEffect transition="in" filter="fade">
                                      <p:cBhvr>
                                        <p:cTn id="111" dur="500"/>
                                        <p:tgtEl>
                                          <p:spTgt spid="36"/>
                                        </p:tgtEl>
                                      </p:cBhvr>
                                    </p:animEffect>
                                  </p:childTnLst>
                                </p:cTn>
                              </p:par>
                            </p:childTnLst>
                          </p:cTn>
                        </p:par>
                      </p:childTnLst>
                    </p:cTn>
                  </p:par>
                  <p:par>
                    <p:cTn id="112" fill="hold">
                      <p:stCondLst>
                        <p:cond delay="indefinite"/>
                      </p:stCondLst>
                      <p:childTnLst>
                        <p:par>
                          <p:cTn id="113" fill="hold">
                            <p:stCondLst>
                              <p:cond delay="0"/>
                            </p:stCondLst>
                            <p:childTnLst>
                              <p:par>
                                <p:cTn id="114" presetID="26" presetClass="emph" presetSubtype="0" fill="hold" nodeType="clickEffect">
                                  <p:stCondLst>
                                    <p:cond delay="0"/>
                                  </p:stCondLst>
                                  <p:childTnLst>
                                    <p:animEffect transition="out" filter="fade">
                                      <p:cBhvr>
                                        <p:cTn id="115" dur="1000" tmFilter="0, 0; .2, .5; .8, .5; 1, 0"/>
                                        <p:tgtEl>
                                          <p:spTgt spid="17"/>
                                        </p:tgtEl>
                                      </p:cBhvr>
                                    </p:animEffect>
                                    <p:animScale>
                                      <p:cBhvr>
                                        <p:cTn id="116" dur="500" autoRev="1" fill="hold"/>
                                        <p:tgtEl>
                                          <p:spTgt spid="17"/>
                                        </p:tgtEl>
                                      </p:cBhvr>
                                      <p:by x="105000" y="105000"/>
                                    </p:animScale>
                                  </p:childTnLst>
                                </p:cTn>
                              </p:par>
                              <p:par>
                                <p:cTn id="117" presetID="26" presetClass="emph" presetSubtype="0" fill="hold" nodeType="withEffect">
                                  <p:stCondLst>
                                    <p:cond delay="0"/>
                                  </p:stCondLst>
                                  <p:childTnLst>
                                    <p:animEffect transition="out" filter="fade">
                                      <p:cBhvr>
                                        <p:cTn id="118" dur="1000" tmFilter="0, 0; .2, .5; .8, .5; 1, 0"/>
                                        <p:tgtEl>
                                          <p:spTgt spid="35"/>
                                        </p:tgtEl>
                                      </p:cBhvr>
                                    </p:animEffect>
                                    <p:animScale>
                                      <p:cBhvr>
                                        <p:cTn id="119" dur="500" autoRev="1" fill="hold"/>
                                        <p:tgtEl>
                                          <p:spTgt spid="35"/>
                                        </p:tgtEl>
                                      </p:cBhvr>
                                      <p:by x="105000" y="105000"/>
                                    </p:animScale>
                                  </p:childTnLst>
                                </p:cTn>
                              </p:par>
                              <p:par>
                                <p:cTn id="120" presetID="26" presetClass="emph" presetSubtype="0" fill="hold" nodeType="withEffect">
                                  <p:stCondLst>
                                    <p:cond delay="0"/>
                                  </p:stCondLst>
                                  <p:childTnLst>
                                    <p:animEffect transition="out" filter="fade">
                                      <p:cBhvr>
                                        <p:cTn id="121" dur="1000" tmFilter="0, 0; .2, .5; .8, .5; 1, 0"/>
                                        <p:tgtEl>
                                          <p:spTgt spid="11"/>
                                        </p:tgtEl>
                                      </p:cBhvr>
                                    </p:animEffect>
                                    <p:animScale>
                                      <p:cBhvr>
                                        <p:cTn id="122" dur="500" autoRev="1" fill="hold"/>
                                        <p:tgtEl>
                                          <p:spTgt spid="11"/>
                                        </p:tgtEl>
                                      </p:cBhvr>
                                      <p:by x="105000" y="105000"/>
                                    </p:animScale>
                                  </p:childTnLst>
                                </p:cTn>
                              </p:par>
                            </p:childTnLst>
                          </p:cTn>
                        </p:par>
                        <p:par>
                          <p:cTn id="123" fill="hold">
                            <p:stCondLst>
                              <p:cond delay="1000"/>
                            </p:stCondLst>
                            <p:childTnLst>
                              <p:par>
                                <p:cTn id="124" presetID="10" presetClass="entr" presetSubtype="0" fill="hold" grpId="0" nodeType="afterEffect">
                                  <p:stCondLst>
                                    <p:cond delay="50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500"/>
                                        <p:tgtEl>
                                          <p:spTgt spid="37"/>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38"/>
                                        </p:tgtEl>
                                        <p:attrNameLst>
                                          <p:attrName>style.visibility</p:attrName>
                                        </p:attrNameLst>
                                      </p:cBhvr>
                                      <p:to>
                                        <p:strVal val="visible"/>
                                      </p:to>
                                    </p:set>
                                    <p:animEffect transition="in" filter="fade">
                                      <p:cBhvr>
                                        <p:cTn id="131" dur="500"/>
                                        <p:tgtEl>
                                          <p:spTgt spid="38"/>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39"/>
                                        </p:tgtEl>
                                        <p:attrNameLst>
                                          <p:attrName>style.visibility</p:attrName>
                                        </p:attrNameLst>
                                      </p:cBhvr>
                                      <p:to>
                                        <p:strVal val="visible"/>
                                      </p:to>
                                    </p:set>
                                    <p:animEffect transition="in" filter="fade">
                                      <p:cBhvr>
                                        <p:cTn id="134" dur="500"/>
                                        <p:tgtEl>
                                          <p:spTgt spid="39"/>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40"/>
                                        </p:tgtEl>
                                        <p:attrNameLst>
                                          <p:attrName>style.visibility</p:attrName>
                                        </p:attrNameLst>
                                      </p:cBhvr>
                                      <p:to>
                                        <p:strVal val="visible"/>
                                      </p:to>
                                    </p:set>
                                    <p:animEffect transition="in" filter="fade">
                                      <p:cBhvr>
                                        <p:cTn id="13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1" grpId="0" animBg="1"/>
      <p:bldP spid="24" grpId="0"/>
      <p:bldP spid="27" grpId="0"/>
      <p:bldP spid="32" grpId="0"/>
      <p:bldP spid="34" grpId="0"/>
      <p:bldP spid="36" grpId="0"/>
      <p:bldP spid="37" grpId="0"/>
      <p:bldP spid="38" grpId="0" animBg="1"/>
      <p:bldP spid="39" grpId="0"/>
      <p:bldP spid="40"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Picture 64">
            <a:extLst>
              <a:ext uri="{FF2B5EF4-FFF2-40B4-BE49-F238E27FC236}">
                <a16:creationId xmlns:a16="http://schemas.microsoft.com/office/drawing/2014/main" id="{900A1B32-4EA1-40BA-94A3-274AC39060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0368" y="1726712"/>
            <a:ext cx="866642" cy="4460263"/>
          </a:xfrm>
          <a:prstGeom prst="rect">
            <a:avLst/>
          </a:prstGeom>
        </p:spPr>
      </p:pic>
      <p:pic>
        <p:nvPicPr>
          <p:cNvPr id="66" name="Picture 65">
            <a:extLst>
              <a:ext uri="{FF2B5EF4-FFF2-40B4-BE49-F238E27FC236}">
                <a16:creationId xmlns:a16="http://schemas.microsoft.com/office/drawing/2014/main" id="{3C370591-A9D0-4C48-B202-B806E431A4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3386" y="1794446"/>
            <a:ext cx="753345" cy="4326096"/>
          </a:xfrm>
          <a:prstGeom prst="rect">
            <a:avLst/>
          </a:prstGeom>
        </p:spPr>
      </p:pic>
      <p:sp>
        <p:nvSpPr>
          <p:cNvPr id="2" name="Text Placeholder 1"/>
          <p:cNvSpPr>
            <a:spLocks noGrp="1"/>
          </p:cNvSpPr>
          <p:nvPr>
            <p:ph type="body" sz="quarter" idx="11"/>
          </p:nvPr>
        </p:nvSpPr>
        <p:spPr/>
        <p:txBody>
          <a:bodyPr/>
          <a:lstStyle/>
          <a:p>
            <a:r>
              <a:rPr lang="en-GB" dirty="0"/>
              <a:t>1.11 Addition and subtraction: bridging 10 – step 6:4</a:t>
            </a:r>
          </a:p>
        </p:txBody>
      </p:sp>
      <p:pic>
        <p:nvPicPr>
          <p:cNvPr id="28" name="Picture 27">
            <a:extLst>
              <a:ext uri="{FF2B5EF4-FFF2-40B4-BE49-F238E27FC236}">
                <a16:creationId xmlns:a16="http://schemas.microsoft.com/office/drawing/2014/main" id="{E182DC50-C2CE-4106-8FC9-0BC0C15886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2300" y="1726712"/>
            <a:ext cx="866642" cy="4460263"/>
          </a:xfrm>
          <a:prstGeom prst="rect">
            <a:avLst/>
          </a:prstGeom>
        </p:spPr>
      </p:pic>
      <p:sp>
        <p:nvSpPr>
          <p:cNvPr id="29" name="Rectangle 28">
            <a:extLst>
              <a:ext uri="{FF2B5EF4-FFF2-40B4-BE49-F238E27FC236}">
                <a16:creationId xmlns:a16="http://schemas.microsoft.com/office/drawing/2014/main" id="{30796FB3-A188-406D-B34B-BBC633D8E119}"/>
              </a:ext>
            </a:extLst>
          </p:cNvPr>
          <p:cNvSpPr/>
          <p:nvPr/>
        </p:nvSpPr>
        <p:spPr>
          <a:xfrm>
            <a:off x="4554596" y="864666"/>
            <a:ext cx="3082808" cy="461665"/>
          </a:xfrm>
          <a:prstGeom prst="rect">
            <a:avLst/>
          </a:prstGeom>
        </p:spPr>
        <p:txBody>
          <a:bodyPr wrap="square">
            <a:spAutoFit/>
          </a:bodyPr>
          <a:lstStyle/>
          <a:p>
            <a:pPr algn="ctr">
              <a:buNone/>
            </a:pPr>
            <a:r>
              <a:rPr lang="en-GB" sz="2400" dirty="0">
                <a:latin typeface="Myriad Pro Semibold"/>
              </a:rPr>
              <a:t>15 − 9 = 6</a:t>
            </a:r>
          </a:p>
        </p:txBody>
      </p:sp>
      <p:pic>
        <p:nvPicPr>
          <p:cNvPr id="41" name="Picture 40">
            <a:extLst>
              <a:ext uri="{FF2B5EF4-FFF2-40B4-BE49-F238E27FC236}">
                <a16:creationId xmlns:a16="http://schemas.microsoft.com/office/drawing/2014/main" id="{D39AEB9C-AC72-49B5-9EE6-11ECB5D8A6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6801" y="1796400"/>
            <a:ext cx="753345" cy="4326096"/>
          </a:xfrm>
          <a:prstGeom prst="rect">
            <a:avLst/>
          </a:prstGeom>
        </p:spPr>
      </p:pic>
      <p:pic>
        <p:nvPicPr>
          <p:cNvPr id="42" name="Picture 41">
            <a:extLst>
              <a:ext uri="{FF2B5EF4-FFF2-40B4-BE49-F238E27FC236}">
                <a16:creationId xmlns:a16="http://schemas.microsoft.com/office/drawing/2014/main" id="{DB4199F3-3867-4A6A-B852-FDD4CD971F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7233" y="1622550"/>
            <a:ext cx="2661531" cy="1359696"/>
          </a:xfrm>
          <a:prstGeom prst="rect">
            <a:avLst/>
          </a:prstGeom>
          <a:ln>
            <a:noFill/>
          </a:ln>
        </p:spPr>
      </p:pic>
      <p:pic>
        <p:nvPicPr>
          <p:cNvPr id="43" name="Picture 42">
            <a:extLst>
              <a:ext uri="{FF2B5EF4-FFF2-40B4-BE49-F238E27FC236}">
                <a16:creationId xmlns:a16="http://schemas.microsoft.com/office/drawing/2014/main" id="{44B27077-ECBE-427D-92B3-B985922EB13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36426" y="1622550"/>
            <a:ext cx="2661531" cy="1359696"/>
          </a:xfrm>
          <a:prstGeom prst="rect">
            <a:avLst/>
          </a:prstGeom>
        </p:spPr>
      </p:pic>
      <p:sp>
        <p:nvSpPr>
          <p:cNvPr id="44" name="TextBox 43">
            <a:extLst>
              <a:ext uri="{FF2B5EF4-FFF2-40B4-BE49-F238E27FC236}">
                <a16:creationId xmlns:a16="http://schemas.microsoft.com/office/drawing/2014/main" id="{460EAF80-657F-413E-8E7D-D3D0A90291DD}"/>
              </a:ext>
            </a:extLst>
          </p:cNvPr>
          <p:cNvSpPr txBox="1"/>
          <p:nvPr/>
        </p:nvSpPr>
        <p:spPr bwMode="auto">
          <a:xfrm>
            <a:off x="3265902" y="3160695"/>
            <a:ext cx="24677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a:ea typeface="Myriad Pro Semibold" charset="0"/>
                <a:cs typeface="Myriad Pro Semibold" charset="0"/>
              </a:rPr>
              <a:t>15 </a:t>
            </a:r>
            <a:r>
              <a:rPr lang="en-GB" sz="2400" dirty="0">
                <a:latin typeface="Myriad Pro Semibold"/>
              </a:rPr>
              <a:t>− </a:t>
            </a:r>
            <a:endParaRPr lang="en-GB" sz="2400" dirty="0">
              <a:latin typeface="Myriad Pro Semibold"/>
              <a:ea typeface="Myriad Pro Semibold" charset="0"/>
              <a:cs typeface="Myriad Pro Semibold" charset="0"/>
            </a:endParaRPr>
          </a:p>
        </p:txBody>
      </p:sp>
      <p:sp>
        <p:nvSpPr>
          <p:cNvPr id="45" name="Rectangle 44">
            <a:extLst>
              <a:ext uri="{FF2B5EF4-FFF2-40B4-BE49-F238E27FC236}">
                <a16:creationId xmlns:a16="http://schemas.microsoft.com/office/drawing/2014/main" id="{414FA46C-316A-4E3F-A66F-4069351ABE5D}"/>
              </a:ext>
            </a:extLst>
          </p:cNvPr>
          <p:cNvSpPr/>
          <p:nvPr/>
        </p:nvSpPr>
        <p:spPr>
          <a:xfrm>
            <a:off x="3977307" y="3152142"/>
            <a:ext cx="356188" cy="461665"/>
          </a:xfrm>
          <a:prstGeom prst="rect">
            <a:avLst/>
          </a:prstGeom>
        </p:spPr>
        <p:txBody>
          <a:bodyPr wrap="none">
            <a:spAutoFit/>
          </a:bodyPr>
          <a:lstStyle/>
          <a:p>
            <a:pPr>
              <a:buNone/>
            </a:pPr>
            <a:r>
              <a:rPr lang="en-GB" sz="2400" dirty="0">
                <a:latin typeface="Myriad Pro Semibold"/>
              </a:rPr>
              <a:t>5</a:t>
            </a:r>
          </a:p>
        </p:txBody>
      </p:sp>
      <p:sp>
        <p:nvSpPr>
          <p:cNvPr id="46" name="Rectangle 45">
            <a:extLst>
              <a:ext uri="{FF2B5EF4-FFF2-40B4-BE49-F238E27FC236}">
                <a16:creationId xmlns:a16="http://schemas.microsoft.com/office/drawing/2014/main" id="{11B833D5-1558-47F5-8FBD-23F714961E6E}"/>
              </a:ext>
            </a:extLst>
          </p:cNvPr>
          <p:cNvSpPr/>
          <p:nvPr/>
        </p:nvSpPr>
        <p:spPr>
          <a:xfrm>
            <a:off x="4257122" y="3152142"/>
            <a:ext cx="813043" cy="461665"/>
          </a:xfrm>
          <a:prstGeom prst="rect">
            <a:avLst/>
          </a:prstGeom>
        </p:spPr>
        <p:txBody>
          <a:bodyPr wrap="none">
            <a:spAutoFit/>
          </a:bodyPr>
          <a:lstStyle/>
          <a:p>
            <a:pPr>
              <a:buNone/>
            </a:pPr>
            <a:r>
              <a:rPr lang="en-GB" sz="2400" dirty="0">
                <a:latin typeface="Myriad Pro Semibold"/>
              </a:rPr>
              <a:t>= 10</a:t>
            </a:r>
          </a:p>
        </p:txBody>
      </p:sp>
      <p:sp>
        <p:nvSpPr>
          <p:cNvPr id="47" name="TextBox 46">
            <a:extLst>
              <a:ext uri="{FF2B5EF4-FFF2-40B4-BE49-F238E27FC236}">
                <a16:creationId xmlns:a16="http://schemas.microsoft.com/office/drawing/2014/main" id="{6533B3AB-F672-4041-B511-032E1148EDE3}"/>
              </a:ext>
            </a:extLst>
          </p:cNvPr>
          <p:cNvSpPr txBox="1"/>
          <p:nvPr/>
        </p:nvSpPr>
        <p:spPr bwMode="auto">
          <a:xfrm>
            <a:off x="3265902" y="3646787"/>
            <a:ext cx="24677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a:ea typeface="Myriad Pro Semibold" charset="0"/>
                <a:cs typeface="Myriad Pro Semibold" charset="0"/>
              </a:rPr>
              <a:t>10 </a:t>
            </a:r>
            <a:r>
              <a:rPr lang="en-GB" sz="2400" dirty="0">
                <a:latin typeface="Myriad Pro Semibold"/>
              </a:rPr>
              <a:t>− </a:t>
            </a:r>
            <a:endParaRPr lang="en-GB" sz="2400" dirty="0">
              <a:latin typeface="Myriad Pro Semibold"/>
              <a:ea typeface="Myriad Pro Semibold" charset="0"/>
              <a:cs typeface="Myriad Pro Semibold" charset="0"/>
            </a:endParaRPr>
          </a:p>
        </p:txBody>
      </p:sp>
      <p:sp>
        <p:nvSpPr>
          <p:cNvPr id="48" name="Rectangle 47">
            <a:extLst>
              <a:ext uri="{FF2B5EF4-FFF2-40B4-BE49-F238E27FC236}">
                <a16:creationId xmlns:a16="http://schemas.microsoft.com/office/drawing/2014/main" id="{3E93F691-1C5A-4F48-84FF-EE229B0811EF}"/>
              </a:ext>
            </a:extLst>
          </p:cNvPr>
          <p:cNvSpPr/>
          <p:nvPr/>
        </p:nvSpPr>
        <p:spPr>
          <a:xfrm>
            <a:off x="3977307" y="3644584"/>
            <a:ext cx="356188" cy="461665"/>
          </a:xfrm>
          <a:prstGeom prst="rect">
            <a:avLst/>
          </a:prstGeom>
        </p:spPr>
        <p:txBody>
          <a:bodyPr wrap="none">
            <a:spAutoFit/>
          </a:bodyPr>
          <a:lstStyle/>
          <a:p>
            <a:pPr>
              <a:buNone/>
            </a:pPr>
            <a:r>
              <a:rPr lang="en-GB" sz="2400" dirty="0">
                <a:latin typeface="Myriad Pro Semibold"/>
              </a:rPr>
              <a:t>4</a:t>
            </a:r>
          </a:p>
        </p:txBody>
      </p:sp>
      <p:sp>
        <p:nvSpPr>
          <p:cNvPr id="49" name="Rectangle 48">
            <a:extLst>
              <a:ext uri="{FF2B5EF4-FFF2-40B4-BE49-F238E27FC236}">
                <a16:creationId xmlns:a16="http://schemas.microsoft.com/office/drawing/2014/main" id="{03E06241-7CA2-4B3A-BB9A-4B53F79575B3}"/>
              </a:ext>
            </a:extLst>
          </p:cNvPr>
          <p:cNvSpPr/>
          <p:nvPr/>
        </p:nvSpPr>
        <p:spPr>
          <a:xfrm>
            <a:off x="4257122" y="3644584"/>
            <a:ext cx="646331" cy="461665"/>
          </a:xfrm>
          <a:prstGeom prst="rect">
            <a:avLst/>
          </a:prstGeom>
        </p:spPr>
        <p:txBody>
          <a:bodyPr wrap="none">
            <a:spAutoFit/>
          </a:bodyPr>
          <a:lstStyle/>
          <a:p>
            <a:pPr>
              <a:buNone/>
            </a:pPr>
            <a:r>
              <a:rPr lang="en-GB" sz="2400" dirty="0">
                <a:latin typeface="Myriad Pro Semibold"/>
              </a:rPr>
              <a:t>= 6</a:t>
            </a:r>
          </a:p>
        </p:txBody>
      </p:sp>
      <p:sp>
        <p:nvSpPr>
          <p:cNvPr id="50" name="TextBox 49">
            <a:extLst>
              <a:ext uri="{FF2B5EF4-FFF2-40B4-BE49-F238E27FC236}">
                <a16:creationId xmlns:a16="http://schemas.microsoft.com/office/drawing/2014/main" id="{67D5D15B-8989-4E4D-977F-A23251BA9F10}"/>
              </a:ext>
            </a:extLst>
          </p:cNvPr>
          <p:cNvSpPr txBox="1"/>
          <p:nvPr/>
        </p:nvSpPr>
        <p:spPr bwMode="auto">
          <a:xfrm>
            <a:off x="3265902" y="4519372"/>
            <a:ext cx="24677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b="1" dirty="0">
                <a:latin typeface="Myriad Pro Semibold"/>
                <a:ea typeface="Myriad Pro Semibold" charset="0"/>
                <a:cs typeface="Myriad Pro Semibold" charset="0"/>
              </a:rPr>
              <a:t>15 </a:t>
            </a:r>
            <a:r>
              <a:rPr lang="en-GB" sz="2400" b="1" dirty="0">
                <a:latin typeface="Myriad Pro Semibold"/>
              </a:rPr>
              <a:t>−</a:t>
            </a:r>
            <a:r>
              <a:rPr lang="en-GB" sz="2000" b="1" dirty="0">
                <a:latin typeface="Myriad Pro Semibold"/>
              </a:rPr>
              <a:t> </a:t>
            </a:r>
            <a:endParaRPr lang="en-GB" sz="2000" b="1" dirty="0">
              <a:latin typeface="Myriad Pro Semibold"/>
              <a:ea typeface="Myriad Pro Semibold" charset="0"/>
              <a:cs typeface="Myriad Pro Semibold" charset="0"/>
            </a:endParaRPr>
          </a:p>
        </p:txBody>
      </p:sp>
      <p:sp>
        <p:nvSpPr>
          <p:cNvPr id="51" name="Rectangle 50">
            <a:extLst>
              <a:ext uri="{FF2B5EF4-FFF2-40B4-BE49-F238E27FC236}">
                <a16:creationId xmlns:a16="http://schemas.microsoft.com/office/drawing/2014/main" id="{D7AFEF76-4556-4234-8E72-0ED10D729D3C}"/>
              </a:ext>
            </a:extLst>
          </p:cNvPr>
          <p:cNvSpPr/>
          <p:nvPr/>
        </p:nvSpPr>
        <p:spPr>
          <a:xfrm>
            <a:off x="3977307" y="4517169"/>
            <a:ext cx="360996" cy="461665"/>
          </a:xfrm>
          <a:prstGeom prst="rect">
            <a:avLst/>
          </a:prstGeom>
        </p:spPr>
        <p:txBody>
          <a:bodyPr wrap="none">
            <a:spAutoFit/>
          </a:bodyPr>
          <a:lstStyle/>
          <a:p>
            <a:pPr>
              <a:buNone/>
            </a:pPr>
            <a:r>
              <a:rPr lang="en-GB" sz="2400" b="1" dirty="0">
                <a:latin typeface="Myriad Pro Semibold"/>
              </a:rPr>
              <a:t>9</a:t>
            </a:r>
          </a:p>
        </p:txBody>
      </p:sp>
      <p:sp>
        <p:nvSpPr>
          <p:cNvPr id="52" name="Rectangle 51">
            <a:extLst>
              <a:ext uri="{FF2B5EF4-FFF2-40B4-BE49-F238E27FC236}">
                <a16:creationId xmlns:a16="http://schemas.microsoft.com/office/drawing/2014/main" id="{A241D35A-7D2E-4535-8BF4-F30477EAA05B}"/>
              </a:ext>
            </a:extLst>
          </p:cNvPr>
          <p:cNvSpPr/>
          <p:nvPr/>
        </p:nvSpPr>
        <p:spPr>
          <a:xfrm>
            <a:off x="4257121" y="4517169"/>
            <a:ext cx="663964" cy="461665"/>
          </a:xfrm>
          <a:prstGeom prst="rect">
            <a:avLst/>
          </a:prstGeom>
        </p:spPr>
        <p:txBody>
          <a:bodyPr wrap="none">
            <a:spAutoFit/>
          </a:bodyPr>
          <a:lstStyle/>
          <a:p>
            <a:pPr>
              <a:buNone/>
            </a:pPr>
            <a:r>
              <a:rPr lang="en-GB" sz="2400" b="1" dirty="0">
                <a:latin typeface="Myriad Pro Semibold"/>
              </a:rPr>
              <a:t>= 6</a:t>
            </a:r>
          </a:p>
        </p:txBody>
      </p:sp>
      <p:sp>
        <p:nvSpPr>
          <p:cNvPr id="53" name="TextBox 52">
            <a:extLst>
              <a:ext uri="{FF2B5EF4-FFF2-40B4-BE49-F238E27FC236}">
                <a16:creationId xmlns:a16="http://schemas.microsoft.com/office/drawing/2014/main" id="{E9823D48-76A8-492D-8C8B-4722AAF739C9}"/>
              </a:ext>
            </a:extLst>
          </p:cNvPr>
          <p:cNvSpPr txBox="1"/>
          <p:nvPr/>
        </p:nvSpPr>
        <p:spPr bwMode="auto">
          <a:xfrm>
            <a:off x="8428473" y="3180548"/>
            <a:ext cx="37863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a:rPr>
              <a:t>− </a:t>
            </a:r>
            <a:endParaRPr lang="en-GB" sz="2400" dirty="0">
              <a:latin typeface="Myriad Pro Semibold"/>
              <a:ea typeface="Myriad Pro Semibold" charset="0"/>
              <a:cs typeface="Myriad Pro Semibold" charset="0"/>
            </a:endParaRPr>
          </a:p>
        </p:txBody>
      </p:sp>
      <p:sp>
        <p:nvSpPr>
          <p:cNvPr id="54" name="Rectangle 53">
            <a:extLst>
              <a:ext uri="{FF2B5EF4-FFF2-40B4-BE49-F238E27FC236}">
                <a16:creationId xmlns:a16="http://schemas.microsoft.com/office/drawing/2014/main" id="{F9D87932-4CCB-4321-A611-7B076133D974}"/>
              </a:ext>
            </a:extLst>
          </p:cNvPr>
          <p:cNvSpPr/>
          <p:nvPr/>
        </p:nvSpPr>
        <p:spPr>
          <a:xfrm>
            <a:off x="8748587" y="3175168"/>
            <a:ext cx="356188" cy="461665"/>
          </a:xfrm>
          <a:prstGeom prst="rect">
            <a:avLst/>
          </a:prstGeom>
        </p:spPr>
        <p:txBody>
          <a:bodyPr wrap="none">
            <a:spAutoFit/>
          </a:bodyPr>
          <a:lstStyle/>
          <a:p>
            <a:pPr>
              <a:buNone/>
            </a:pPr>
            <a:r>
              <a:rPr lang="en-GB" sz="2400" dirty="0">
                <a:latin typeface="Myriad Pro Semibold"/>
              </a:rPr>
              <a:t>9</a:t>
            </a:r>
          </a:p>
        </p:txBody>
      </p:sp>
      <p:sp>
        <p:nvSpPr>
          <p:cNvPr id="55" name="Rectangle 54">
            <a:extLst>
              <a:ext uri="{FF2B5EF4-FFF2-40B4-BE49-F238E27FC236}">
                <a16:creationId xmlns:a16="http://schemas.microsoft.com/office/drawing/2014/main" id="{FC785F28-1891-4012-B487-570B9AA1BADF}"/>
              </a:ext>
            </a:extLst>
          </p:cNvPr>
          <p:cNvSpPr/>
          <p:nvPr/>
        </p:nvSpPr>
        <p:spPr>
          <a:xfrm>
            <a:off x="9093400" y="3166702"/>
            <a:ext cx="646331" cy="461665"/>
          </a:xfrm>
          <a:prstGeom prst="rect">
            <a:avLst/>
          </a:prstGeom>
        </p:spPr>
        <p:txBody>
          <a:bodyPr wrap="none">
            <a:spAutoFit/>
          </a:bodyPr>
          <a:lstStyle/>
          <a:p>
            <a:pPr>
              <a:buNone/>
            </a:pPr>
            <a:r>
              <a:rPr lang="en-GB" sz="2400" dirty="0">
                <a:latin typeface="Myriad Pro Semibold"/>
              </a:rPr>
              <a:t>= 1</a:t>
            </a:r>
          </a:p>
        </p:txBody>
      </p:sp>
      <p:sp>
        <p:nvSpPr>
          <p:cNvPr id="56" name="TextBox 55">
            <a:extLst>
              <a:ext uri="{FF2B5EF4-FFF2-40B4-BE49-F238E27FC236}">
                <a16:creationId xmlns:a16="http://schemas.microsoft.com/office/drawing/2014/main" id="{EE11AAF7-9C7D-41AC-8572-94D5F2A554BC}"/>
              </a:ext>
            </a:extLst>
          </p:cNvPr>
          <p:cNvSpPr txBox="1"/>
          <p:nvPr/>
        </p:nvSpPr>
        <p:spPr bwMode="auto">
          <a:xfrm>
            <a:off x="8152375" y="3651825"/>
            <a:ext cx="39341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a:ea typeface="Myriad Pro Semibold" charset="0"/>
                <a:cs typeface="Myriad Pro Semibold" charset="0"/>
              </a:rPr>
              <a:t>1 </a:t>
            </a:r>
            <a:r>
              <a:rPr lang="en-GB" sz="2400" dirty="0">
                <a:latin typeface="Myriad Pro Semibold"/>
              </a:rPr>
              <a:t> </a:t>
            </a:r>
            <a:endParaRPr lang="en-GB" sz="2400" dirty="0">
              <a:latin typeface="Myriad Pro Semibold"/>
              <a:ea typeface="Myriad Pro Semibold" charset="0"/>
              <a:cs typeface="Myriad Pro Semibold" charset="0"/>
            </a:endParaRPr>
          </a:p>
        </p:txBody>
      </p:sp>
      <p:sp>
        <p:nvSpPr>
          <p:cNvPr id="57" name="Rectangle 56">
            <a:extLst>
              <a:ext uri="{FF2B5EF4-FFF2-40B4-BE49-F238E27FC236}">
                <a16:creationId xmlns:a16="http://schemas.microsoft.com/office/drawing/2014/main" id="{EF337A9F-4E15-47FC-BAF8-01DF2F15F056}"/>
              </a:ext>
            </a:extLst>
          </p:cNvPr>
          <p:cNvSpPr/>
          <p:nvPr/>
        </p:nvSpPr>
        <p:spPr>
          <a:xfrm>
            <a:off x="8748587" y="3642212"/>
            <a:ext cx="356188" cy="461665"/>
          </a:xfrm>
          <a:prstGeom prst="rect">
            <a:avLst/>
          </a:prstGeom>
        </p:spPr>
        <p:txBody>
          <a:bodyPr wrap="none">
            <a:spAutoFit/>
          </a:bodyPr>
          <a:lstStyle/>
          <a:p>
            <a:pPr>
              <a:buNone/>
            </a:pPr>
            <a:r>
              <a:rPr lang="en-GB" sz="2400" dirty="0">
                <a:latin typeface="Myriad Pro Semibold"/>
              </a:rPr>
              <a:t>5</a:t>
            </a:r>
          </a:p>
        </p:txBody>
      </p:sp>
      <p:sp>
        <p:nvSpPr>
          <p:cNvPr id="58" name="Rectangle 57">
            <a:extLst>
              <a:ext uri="{FF2B5EF4-FFF2-40B4-BE49-F238E27FC236}">
                <a16:creationId xmlns:a16="http://schemas.microsoft.com/office/drawing/2014/main" id="{FF1F54BC-1999-46C7-A835-5A4359253C28}"/>
              </a:ext>
            </a:extLst>
          </p:cNvPr>
          <p:cNvSpPr/>
          <p:nvPr/>
        </p:nvSpPr>
        <p:spPr>
          <a:xfrm>
            <a:off x="9093400" y="3642212"/>
            <a:ext cx="646331" cy="461665"/>
          </a:xfrm>
          <a:prstGeom prst="rect">
            <a:avLst/>
          </a:prstGeom>
        </p:spPr>
        <p:txBody>
          <a:bodyPr wrap="none">
            <a:spAutoFit/>
          </a:bodyPr>
          <a:lstStyle/>
          <a:p>
            <a:pPr>
              <a:buNone/>
            </a:pPr>
            <a:r>
              <a:rPr lang="en-GB" sz="2400" dirty="0">
                <a:latin typeface="Myriad Pro Semibold"/>
              </a:rPr>
              <a:t>= 6</a:t>
            </a:r>
          </a:p>
        </p:txBody>
      </p:sp>
      <p:sp>
        <p:nvSpPr>
          <p:cNvPr id="59" name="TextBox 58">
            <a:extLst>
              <a:ext uri="{FF2B5EF4-FFF2-40B4-BE49-F238E27FC236}">
                <a16:creationId xmlns:a16="http://schemas.microsoft.com/office/drawing/2014/main" id="{B4FE4907-029C-4CBA-B0BE-86BDCF789C36}"/>
              </a:ext>
            </a:extLst>
          </p:cNvPr>
          <p:cNvSpPr txBox="1"/>
          <p:nvPr/>
        </p:nvSpPr>
        <p:spPr bwMode="auto">
          <a:xfrm>
            <a:off x="7999440" y="4520177"/>
            <a:ext cx="24677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b="1" dirty="0">
                <a:latin typeface="Myriad Pro Semibold"/>
                <a:ea typeface="Myriad Pro Semibold" charset="0"/>
                <a:cs typeface="Myriad Pro Semibold" charset="0"/>
              </a:rPr>
              <a:t>15 </a:t>
            </a:r>
            <a:r>
              <a:rPr lang="en-GB" sz="2400" b="1" dirty="0">
                <a:latin typeface="Myriad Pro Semibold"/>
              </a:rPr>
              <a:t>− </a:t>
            </a:r>
            <a:endParaRPr lang="en-GB" sz="2400" b="1" dirty="0">
              <a:latin typeface="Myriad Pro Semibold"/>
              <a:ea typeface="Myriad Pro Semibold" charset="0"/>
              <a:cs typeface="Myriad Pro Semibold" charset="0"/>
            </a:endParaRPr>
          </a:p>
        </p:txBody>
      </p:sp>
      <p:sp>
        <p:nvSpPr>
          <p:cNvPr id="60" name="Rectangle 59">
            <a:extLst>
              <a:ext uri="{FF2B5EF4-FFF2-40B4-BE49-F238E27FC236}">
                <a16:creationId xmlns:a16="http://schemas.microsoft.com/office/drawing/2014/main" id="{A33D340F-F6AE-42DA-BF63-B7DCF9DFD2D1}"/>
              </a:ext>
            </a:extLst>
          </p:cNvPr>
          <p:cNvSpPr/>
          <p:nvPr/>
        </p:nvSpPr>
        <p:spPr>
          <a:xfrm>
            <a:off x="8751629" y="4514797"/>
            <a:ext cx="360996" cy="461665"/>
          </a:xfrm>
          <a:prstGeom prst="rect">
            <a:avLst/>
          </a:prstGeom>
        </p:spPr>
        <p:txBody>
          <a:bodyPr wrap="none">
            <a:spAutoFit/>
          </a:bodyPr>
          <a:lstStyle/>
          <a:p>
            <a:pPr>
              <a:buNone/>
            </a:pPr>
            <a:r>
              <a:rPr lang="en-GB" sz="2400" b="1" dirty="0">
                <a:latin typeface="Myriad Pro Semibold"/>
              </a:rPr>
              <a:t>9</a:t>
            </a:r>
          </a:p>
        </p:txBody>
      </p:sp>
      <p:sp>
        <p:nvSpPr>
          <p:cNvPr id="61" name="Rectangle 60">
            <a:extLst>
              <a:ext uri="{FF2B5EF4-FFF2-40B4-BE49-F238E27FC236}">
                <a16:creationId xmlns:a16="http://schemas.microsoft.com/office/drawing/2014/main" id="{183AF469-0F43-4C81-8D01-8B9E13BD19B7}"/>
              </a:ext>
            </a:extLst>
          </p:cNvPr>
          <p:cNvSpPr/>
          <p:nvPr/>
        </p:nvSpPr>
        <p:spPr>
          <a:xfrm>
            <a:off x="9080700" y="4514797"/>
            <a:ext cx="663964" cy="461665"/>
          </a:xfrm>
          <a:prstGeom prst="rect">
            <a:avLst/>
          </a:prstGeom>
        </p:spPr>
        <p:txBody>
          <a:bodyPr wrap="none">
            <a:spAutoFit/>
          </a:bodyPr>
          <a:lstStyle/>
          <a:p>
            <a:pPr>
              <a:buNone/>
            </a:pPr>
            <a:r>
              <a:rPr lang="en-GB" sz="2400" b="1" dirty="0">
                <a:latin typeface="Myriad Pro Semibold"/>
              </a:rPr>
              <a:t>= 6</a:t>
            </a:r>
          </a:p>
        </p:txBody>
      </p:sp>
      <p:sp>
        <p:nvSpPr>
          <p:cNvPr id="62" name="TextBox 61">
            <a:extLst>
              <a:ext uri="{FF2B5EF4-FFF2-40B4-BE49-F238E27FC236}">
                <a16:creationId xmlns:a16="http://schemas.microsoft.com/office/drawing/2014/main" id="{7F71046E-E162-46CA-A4D5-0D44C3773B07}"/>
              </a:ext>
            </a:extLst>
          </p:cNvPr>
          <p:cNvSpPr txBox="1"/>
          <p:nvPr/>
        </p:nvSpPr>
        <p:spPr bwMode="auto">
          <a:xfrm>
            <a:off x="7999441" y="3183237"/>
            <a:ext cx="54634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a:rPr>
              <a:t>10 </a:t>
            </a:r>
            <a:endParaRPr lang="en-GB" sz="2400" dirty="0">
              <a:latin typeface="Myriad Pro Semibold"/>
              <a:ea typeface="Myriad Pro Semibold" charset="0"/>
              <a:cs typeface="Myriad Pro Semibold" charset="0"/>
            </a:endParaRPr>
          </a:p>
        </p:txBody>
      </p:sp>
      <p:sp>
        <p:nvSpPr>
          <p:cNvPr id="63" name="TextBox 62">
            <a:extLst>
              <a:ext uri="{FF2B5EF4-FFF2-40B4-BE49-F238E27FC236}">
                <a16:creationId xmlns:a16="http://schemas.microsoft.com/office/drawing/2014/main" id="{3CE30409-AD6B-48D7-931D-988700F51DFF}"/>
              </a:ext>
            </a:extLst>
          </p:cNvPr>
          <p:cNvSpPr txBox="1"/>
          <p:nvPr/>
        </p:nvSpPr>
        <p:spPr bwMode="auto">
          <a:xfrm>
            <a:off x="8428473" y="3651825"/>
            <a:ext cx="54634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a:ea typeface="Myriad Pro Semibold" charset="0"/>
                <a:cs typeface="Myriad Pro Semibold" charset="0"/>
              </a:rPr>
              <a:t>+</a:t>
            </a:r>
            <a:r>
              <a:rPr lang="en-GB" sz="2400" dirty="0">
                <a:latin typeface="Myriad Pro Semibold"/>
              </a:rPr>
              <a:t> </a:t>
            </a:r>
            <a:endParaRPr lang="en-GB" sz="2400" dirty="0">
              <a:latin typeface="Myriad Pro Semibold"/>
              <a:ea typeface="Myriad Pro Semibold" charset="0"/>
              <a:cs typeface="Myriad Pro Semibold" charset="0"/>
            </a:endParaRPr>
          </a:p>
        </p:txBody>
      </p:sp>
      <p:pic>
        <p:nvPicPr>
          <p:cNvPr id="64" name="Picture 63">
            <a:extLst>
              <a:ext uri="{FF2B5EF4-FFF2-40B4-BE49-F238E27FC236}">
                <a16:creationId xmlns:a16="http://schemas.microsoft.com/office/drawing/2014/main" id="{8D5B01F6-98AE-47B6-8682-EE48981F3C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5318" y="1794446"/>
            <a:ext cx="753345" cy="4326096"/>
          </a:xfrm>
          <a:prstGeom prst="rect">
            <a:avLst/>
          </a:prstGeom>
        </p:spPr>
      </p:pic>
      <p:pic>
        <p:nvPicPr>
          <p:cNvPr id="31" name="Picture 30">
            <a:extLst>
              <a:ext uri="{FF2B5EF4-FFF2-40B4-BE49-F238E27FC236}">
                <a16:creationId xmlns:a16="http://schemas.microsoft.com/office/drawing/2014/main" id="{2363679C-5833-4879-9425-05125C8D488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75318" y="1796400"/>
            <a:ext cx="753345" cy="4326096"/>
          </a:xfrm>
          <a:prstGeom prst="rect">
            <a:avLst/>
          </a:prstGeom>
        </p:spPr>
      </p:pic>
    </p:spTree>
    <p:extLst>
      <p:ext uri="{BB962C8B-B14F-4D97-AF65-F5344CB8AC3E}">
        <p14:creationId xmlns:p14="http://schemas.microsoft.com/office/powerpoint/2010/main" val="19721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fade">
                                      <p:cBhvr>
                                        <p:cTn id="10" dur="500"/>
                                        <p:tgtEl>
                                          <p:spTgt spid="64"/>
                                        </p:tgtEl>
                                      </p:cBhvr>
                                    </p:animEffect>
                                  </p:childTnLst>
                                </p:cTn>
                              </p:par>
                              <p:par>
                                <p:cTn id="11" presetID="10" presetClass="entr" presetSubtype="0" fill="hold" nodeType="with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fade">
                                      <p:cBhvr>
                                        <p:cTn id="13" dur="500"/>
                                        <p:tgtEl>
                                          <p:spTgt spid="65"/>
                                        </p:tgtEl>
                                      </p:cBhvr>
                                    </p:animEffect>
                                  </p:childTnLst>
                                </p:cTn>
                              </p:par>
                              <p:par>
                                <p:cTn id="14" presetID="10" presetClass="entr" presetSubtype="0" fill="hold"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500"/>
                                        <p:tgtEl>
                                          <p:spTgt spid="6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fade">
                                      <p:cBhvr>
                                        <p:cTn id="26" dur="500"/>
                                        <p:tgtEl>
                                          <p:spTgt spid="4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500"/>
                                        <p:tgtEl>
                                          <p:spTgt spid="4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500"/>
                                        <p:tgtEl>
                                          <p:spTgt spid="4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fade">
                                      <p:cBhvr>
                                        <p:cTn id="41" dur="500"/>
                                        <p:tgtEl>
                                          <p:spTgt spid="4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500"/>
                                        <p:tgtEl>
                                          <p:spTgt spid="4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500"/>
                                        <p:tgtEl>
                                          <p:spTgt spid="4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500"/>
                                        <p:tgtEl>
                                          <p:spTgt spid="4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fade">
                                      <p:cBhvr>
                                        <p:cTn id="53" dur="500"/>
                                        <p:tgtEl>
                                          <p:spTgt spid="4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9"/>
                                        </p:tgtEl>
                                        <p:attrNameLst>
                                          <p:attrName>style.visibility</p:attrName>
                                        </p:attrNameLst>
                                      </p:cBhvr>
                                      <p:to>
                                        <p:strVal val="visible"/>
                                      </p:to>
                                    </p:set>
                                    <p:animEffect transition="in" filter="fade">
                                      <p:cBhvr>
                                        <p:cTn id="56" dur="500"/>
                                        <p:tgtEl>
                                          <p:spTgt spid="4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fade">
                                      <p:cBhvr>
                                        <p:cTn id="59" dur="500"/>
                                        <p:tgtEl>
                                          <p:spTgt spid="5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500"/>
                                        <p:tgtEl>
                                          <p:spTgt spid="51"/>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500"/>
                                        <p:tgtEl>
                                          <p:spTgt spid="52"/>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500"/>
                                        <p:tgtEl>
                                          <p:spTgt spid="5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4"/>
                                        </p:tgtEl>
                                        <p:attrNameLst>
                                          <p:attrName>style.visibility</p:attrName>
                                        </p:attrNameLst>
                                      </p:cBhvr>
                                      <p:to>
                                        <p:strVal val="visible"/>
                                      </p:to>
                                    </p:set>
                                    <p:animEffect transition="in" filter="fade">
                                      <p:cBhvr>
                                        <p:cTn id="73" dur="500"/>
                                        <p:tgtEl>
                                          <p:spTgt spid="54"/>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500"/>
                                        <p:tgtEl>
                                          <p:spTgt spid="55"/>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fade">
                                      <p:cBhvr>
                                        <p:cTn id="79" dur="500"/>
                                        <p:tgtEl>
                                          <p:spTgt spid="56"/>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fade">
                                      <p:cBhvr>
                                        <p:cTn id="82" dur="500"/>
                                        <p:tgtEl>
                                          <p:spTgt spid="57"/>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fade">
                                      <p:cBhvr>
                                        <p:cTn id="85" dur="500"/>
                                        <p:tgtEl>
                                          <p:spTgt spid="58"/>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59"/>
                                        </p:tgtEl>
                                        <p:attrNameLst>
                                          <p:attrName>style.visibility</p:attrName>
                                        </p:attrNameLst>
                                      </p:cBhvr>
                                      <p:to>
                                        <p:strVal val="visible"/>
                                      </p:to>
                                    </p:set>
                                    <p:animEffect transition="in" filter="fade">
                                      <p:cBhvr>
                                        <p:cTn id="88" dur="500"/>
                                        <p:tgtEl>
                                          <p:spTgt spid="59"/>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60"/>
                                        </p:tgtEl>
                                        <p:attrNameLst>
                                          <p:attrName>style.visibility</p:attrName>
                                        </p:attrNameLst>
                                      </p:cBhvr>
                                      <p:to>
                                        <p:strVal val="visible"/>
                                      </p:to>
                                    </p:set>
                                    <p:animEffect transition="in" filter="fade">
                                      <p:cBhvr>
                                        <p:cTn id="91" dur="500"/>
                                        <p:tgtEl>
                                          <p:spTgt spid="60"/>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61"/>
                                        </p:tgtEl>
                                        <p:attrNameLst>
                                          <p:attrName>style.visibility</p:attrName>
                                        </p:attrNameLst>
                                      </p:cBhvr>
                                      <p:to>
                                        <p:strVal val="visible"/>
                                      </p:to>
                                    </p:set>
                                    <p:animEffect transition="in" filter="fade">
                                      <p:cBhvr>
                                        <p:cTn id="94" dur="500"/>
                                        <p:tgtEl>
                                          <p:spTgt spid="61"/>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62"/>
                                        </p:tgtEl>
                                        <p:attrNameLst>
                                          <p:attrName>style.visibility</p:attrName>
                                        </p:attrNameLst>
                                      </p:cBhvr>
                                      <p:to>
                                        <p:strVal val="visible"/>
                                      </p:to>
                                    </p:set>
                                    <p:animEffect transition="in" filter="fade">
                                      <p:cBhvr>
                                        <p:cTn id="97" dur="500"/>
                                        <p:tgtEl>
                                          <p:spTgt spid="62"/>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63"/>
                                        </p:tgtEl>
                                        <p:attrNameLst>
                                          <p:attrName>style.visibility</p:attrName>
                                        </p:attrNameLst>
                                      </p:cBhvr>
                                      <p:to>
                                        <p:strVal val="visible"/>
                                      </p:to>
                                    </p:set>
                                    <p:animEffect transition="in" filter="fade">
                                      <p:cBhvr>
                                        <p:cTn id="10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90D70ABA-C942-4F86-BBB1-1B08B4B52072}"/>
              </a:ext>
            </a:extLst>
          </p:cNvPr>
          <p:cNvSpPr/>
          <p:nvPr/>
        </p:nvSpPr>
        <p:spPr>
          <a:xfrm>
            <a:off x="4285090" y="864666"/>
            <a:ext cx="3082808" cy="461665"/>
          </a:xfrm>
          <a:prstGeom prst="rect">
            <a:avLst/>
          </a:prstGeom>
        </p:spPr>
        <p:txBody>
          <a:bodyPr wrap="square">
            <a:spAutoFit/>
          </a:bodyPr>
          <a:lstStyle/>
          <a:p>
            <a:pPr algn="ctr">
              <a:buNone/>
            </a:pPr>
            <a:r>
              <a:rPr lang="en-GB" sz="2400" dirty="0">
                <a:latin typeface="Myriad Pro Semibold"/>
              </a:rPr>
              <a:t>12 − 3</a:t>
            </a:r>
          </a:p>
        </p:txBody>
      </p:sp>
      <p:sp>
        <p:nvSpPr>
          <p:cNvPr id="71" name="Rectangle 70">
            <a:extLst>
              <a:ext uri="{FF2B5EF4-FFF2-40B4-BE49-F238E27FC236}">
                <a16:creationId xmlns:a16="http://schemas.microsoft.com/office/drawing/2014/main" id="{3CD9A253-B56C-4FD8-8525-0286B0B83ABE}"/>
              </a:ext>
            </a:extLst>
          </p:cNvPr>
          <p:cNvSpPr/>
          <p:nvPr/>
        </p:nvSpPr>
        <p:spPr>
          <a:xfrm>
            <a:off x="6285159" y="864666"/>
            <a:ext cx="646331" cy="461665"/>
          </a:xfrm>
          <a:prstGeom prst="rect">
            <a:avLst/>
          </a:prstGeom>
        </p:spPr>
        <p:txBody>
          <a:bodyPr wrap="none">
            <a:spAutoFit/>
          </a:bodyPr>
          <a:lstStyle/>
          <a:p>
            <a:pPr>
              <a:buNone/>
            </a:pPr>
            <a:r>
              <a:rPr lang="en-GB" sz="2400" dirty="0">
                <a:latin typeface="Myriad Pro Semibold"/>
              </a:rPr>
              <a:t>= 9</a:t>
            </a:r>
          </a:p>
        </p:txBody>
      </p:sp>
      <p:pic>
        <p:nvPicPr>
          <p:cNvPr id="37" name="Picture 36">
            <a:extLst>
              <a:ext uri="{FF2B5EF4-FFF2-40B4-BE49-F238E27FC236}">
                <a16:creationId xmlns:a16="http://schemas.microsoft.com/office/drawing/2014/main" id="{2C6D0E42-6C31-4274-A86F-3D5B80161B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1281" y="1792379"/>
            <a:ext cx="866643" cy="4495325"/>
          </a:xfrm>
          <a:prstGeom prst="rect">
            <a:avLst/>
          </a:prstGeom>
        </p:spPr>
      </p:pic>
      <p:sp>
        <p:nvSpPr>
          <p:cNvPr id="2" name="Text Placeholder 1"/>
          <p:cNvSpPr>
            <a:spLocks noGrp="1"/>
          </p:cNvSpPr>
          <p:nvPr>
            <p:ph type="body" sz="quarter" idx="11"/>
          </p:nvPr>
        </p:nvSpPr>
        <p:spPr/>
        <p:txBody>
          <a:bodyPr/>
          <a:lstStyle/>
          <a:p>
            <a:r>
              <a:rPr lang="en-GB" dirty="0"/>
              <a:t>1.11 Addition and subtraction: bridging 10 – step 6:5</a:t>
            </a:r>
            <a:endParaRPr lang="en-GB" dirty="0">
              <a:highlight>
                <a:srgbClr val="FFFF00"/>
              </a:highlight>
            </a:endParaRPr>
          </a:p>
        </p:txBody>
      </p:sp>
      <p:pic>
        <p:nvPicPr>
          <p:cNvPr id="4" name="Picture 3" descr="A picture containing object&#10;&#10;Description generated with very high confidence">
            <a:extLst>
              <a:ext uri="{FF2B5EF4-FFF2-40B4-BE49-F238E27FC236}">
                <a16:creationId xmlns:a16="http://schemas.microsoft.com/office/drawing/2014/main" id="{7C1FDE41-BE96-4EA3-B13F-8A9C5EF689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8628" y="1630163"/>
            <a:ext cx="2661532" cy="1359696"/>
          </a:xfrm>
          <a:prstGeom prst="rect">
            <a:avLst/>
          </a:prstGeom>
        </p:spPr>
      </p:pic>
      <p:sp>
        <p:nvSpPr>
          <p:cNvPr id="39" name="TextBox 38">
            <a:extLst>
              <a:ext uri="{FF2B5EF4-FFF2-40B4-BE49-F238E27FC236}">
                <a16:creationId xmlns:a16="http://schemas.microsoft.com/office/drawing/2014/main" id="{3533030B-F268-41CB-A14A-C7E0D159125C}"/>
              </a:ext>
            </a:extLst>
          </p:cNvPr>
          <p:cNvSpPr txBox="1"/>
          <p:nvPr/>
        </p:nvSpPr>
        <p:spPr bwMode="auto">
          <a:xfrm>
            <a:off x="5733548" y="4000608"/>
            <a:ext cx="24677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a:ea typeface="Myriad Pro Semibold" charset="0"/>
                <a:cs typeface="Myriad Pro Semibold" charset="0"/>
              </a:rPr>
              <a:t>12 </a:t>
            </a:r>
            <a:r>
              <a:rPr lang="en-GB" sz="2400" dirty="0">
                <a:latin typeface="Myriad Pro Semibold"/>
              </a:rPr>
              <a:t>− </a:t>
            </a:r>
            <a:endParaRPr lang="en-GB" sz="2400" dirty="0">
              <a:latin typeface="Myriad Pro Semibold"/>
              <a:ea typeface="Myriad Pro Semibold" charset="0"/>
              <a:cs typeface="Myriad Pro Semibold" charset="0"/>
            </a:endParaRPr>
          </a:p>
        </p:txBody>
      </p:sp>
      <p:sp>
        <p:nvSpPr>
          <p:cNvPr id="40" name="Rectangle 39">
            <a:extLst>
              <a:ext uri="{FF2B5EF4-FFF2-40B4-BE49-F238E27FC236}">
                <a16:creationId xmlns:a16="http://schemas.microsoft.com/office/drawing/2014/main" id="{DC57384D-9A59-4290-99CF-E70C3275ADB0}"/>
              </a:ext>
            </a:extLst>
          </p:cNvPr>
          <p:cNvSpPr/>
          <p:nvPr/>
        </p:nvSpPr>
        <p:spPr>
          <a:xfrm>
            <a:off x="6505687" y="3999168"/>
            <a:ext cx="356188" cy="461665"/>
          </a:xfrm>
          <a:prstGeom prst="rect">
            <a:avLst/>
          </a:prstGeom>
        </p:spPr>
        <p:txBody>
          <a:bodyPr wrap="none">
            <a:spAutoFit/>
          </a:bodyPr>
          <a:lstStyle/>
          <a:p>
            <a:pPr>
              <a:buNone/>
            </a:pPr>
            <a:r>
              <a:rPr lang="en-GB" sz="2400" dirty="0">
                <a:latin typeface="Myriad Pro Semibold"/>
              </a:rPr>
              <a:t>2</a:t>
            </a:r>
          </a:p>
        </p:txBody>
      </p:sp>
      <p:sp>
        <p:nvSpPr>
          <p:cNvPr id="67" name="Rectangle 66">
            <a:extLst>
              <a:ext uri="{FF2B5EF4-FFF2-40B4-BE49-F238E27FC236}">
                <a16:creationId xmlns:a16="http://schemas.microsoft.com/office/drawing/2014/main" id="{63FF01D5-7FF0-44E0-9F51-B526FDAB92C4}"/>
              </a:ext>
            </a:extLst>
          </p:cNvPr>
          <p:cNvSpPr/>
          <p:nvPr/>
        </p:nvSpPr>
        <p:spPr>
          <a:xfrm>
            <a:off x="6823602" y="3999168"/>
            <a:ext cx="813043" cy="461665"/>
          </a:xfrm>
          <a:prstGeom prst="rect">
            <a:avLst/>
          </a:prstGeom>
        </p:spPr>
        <p:txBody>
          <a:bodyPr wrap="none">
            <a:spAutoFit/>
          </a:bodyPr>
          <a:lstStyle/>
          <a:p>
            <a:pPr>
              <a:buNone/>
            </a:pPr>
            <a:r>
              <a:rPr lang="en-GB" sz="2400" dirty="0">
                <a:latin typeface="Myriad Pro Semibold"/>
              </a:rPr>
              <a:t>= 10</a:t>
            </a:r>
          </a:p>
        </p:txBody>
      </p:sp>
      <p:sp>
        <p:nvSpPr>
          <p:cNvPr id="68" name="TextBox 67">
            <a:extLst>
              <a:ext uri="{FF2B5EF4-FFF2-40B4-BE49-F238E27FC236}">
                <a16:creationId xmlns:a16="http://schemas.microsoft.com/office/drawing/2014/main" id="{4DB7174C-2A46-4429-B808-E4B2B0477B04}"/>
              </a:ext>
            </a:extLst>
          </p:cNvPr>
          <p:cNvSpPr txBox="1"/>
          <p:nvPr/>
        </p:nvSpPr>
        <p:spPr bwMode="auto">
          <a:xfrm>
            <a:off x="5733548" y="4491610"/>
            <a:ext cx="24677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a:ea typeface="Myriad Pro Semibold" charset="0"/>
                <a:cs typeface="Myriad Pro Semibold" charset="0"/>
              </a:rPr>
              <a:t>10 </a:t>
            </a:r>
            <a:r>
              <a:rPr lang="en-GB" sz="2400" dirty="0">
                <a:latin typeface="Myriad Pro Semibold"/>
              </a:rPr>
              <a:t>− </a:t>
            </a:r>
            <a:endParaRPr lang="en-GB" sz="2400" dirty="0">
              <a:latin typeface="Myriad Pro Semibold"/>
              <a:ea typeface="Myriad Pro Semibold" charset="0"/>
              <a:cs typeface="Myriad Pro Semibold" charset="0"/>
            </a:endParaRPr>
          </a:p>
        </p:txBody>
      </p:sp>
      <p:sp>
        <p:nvSpPr>
          <p:cNvPr id="69" name="Rectangle 68">
            <a:extLst>
              <a:ext uri="{FF2B5EF4-FFF2-40B4-BE49-F238E27FC236}">
                <a16:creationId xmlns:a16="http://schemas.microsoft.com/office/drawing/2014/main" id="{A62E9DCC-6305-474C-9EF6-96C5ADDB4590}"/>
              </a:ext>
            </a:extLst>
          </p:cNvPr>
          <p:cNvSpPr/>
          <p:nvPr/>
        </p:nvSpPr>
        <p:spPr>
          <a:xfrm>
            <a:off x="6505687" y="4491610"/>
            <a:ext cx="356188" cy="461665"/>
          </a:xfrm>
          <a:prstGeom prst="rect">
            <a:avLst/>
          </a:prstGeom>
        </p:spPr>
        <p:txBody>
          <a:bodyPr wrap="none">
            <a:spAutoFit/>
          </a:bodyPr>
          <a:lstStyle/>
          <a:p>
            <a:pPr>
              <a:buNone/>
            </a:pPr>
            <a:r>
              <a:rPr lang="en-GB" sz="2400" dirty="0">
                <a:latin typeface="Myriad Pro Semibold"/>
              </a:rPr>
              <a:t>1</a:t>
            </a:r>
          </a:p>
        </p:txBody>
      </p:sp>
      <p:sp>
        <p:nvSpPr>
          <p:cNvPr id="70" name="Rectangle 69">
            <a:extLst>
              <a:ext uri="{FF2B5EF4-FFF2-40B4-BE49-F238E27FC236}">
                <a16:creationId xmlns:a16="http://schemas.microsoft.com/office/drawing/2014/main" id="{519B176F-A804-4AC1-B04C-3C27931C44E3}"/>
              </a:ext>
            </a:extLst>
          </p:cNvPr>
          <p:cNvSpPr/>
          <p:nvPr/>
        </p:nvSpPr>
        <p:spPr>
          <a:xfrm>
            <a:off x="6823602" y="4491610"/>
            <a:ext cx="646331" cy="461665"/>
          </a:xfrm>
          <a:prstGeom prst="rect">
            <a:avLst/>
          </a:prstGeom>
        </p:spPr>
        <p:txBody>
          <a:bodyPr wrap="none">
            <a:spAutoFit/>
          </a:bodyPr>
          <a:lstStyle/>
          <a:p>
            <a:pPr>
              <a:buNone/>
            </a:pPr>
            <a:r>
              <a:rPr lang="en-GB" sz="2400" dirty="0">
                <a:latin typeface="Myriad Pro Semibold"/>
              </a:rPr>
              <a:t>= 9</a:t>
            </a:r>
          </a:p>
        </p:txBody>
      </p:sp>
    </p:spTree>
    <p:extLst>
      <p:ext uri="{BB962C8B-B14F-4D97-AF65-F5344CB8AC3E}">
        <p14:creationId xmlns:p14="http://schemas.microsoft.com/office/powerpoint/2010/main" val="4123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500"/>
                                        <p:tgtEl>
                                          <p:spTgt spid="4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fade">
                                      <p:cBhvr>
                                        <p:cTn id="23" dur="500"/>
                                        <p:tgtEl>
                                          <p:spTgt spid="6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8"/>
                                        </p:tgtEl>
                                        <p:attrNameLst>
                                          <p:attrName>style.visibility</p:attrName>
                                        </p:attrNameLst>
                                      </p:cBhvr>
                                      <p:to>
                                        <p:strVal val="visible"/>
                                      </p:to>
                                    </p:set>
                                    <p:animEffect transition="in" filter="fade">
                                      <p:cBhvr>
                                        <p:cTn id="28" dur="500"/>
                                        <p:tgtEl>
                                          <p:spTgt spid="6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fade">
                                      <p:cBhvr>
                                        <p:cTn id="31" dur="500"/>
                                        <p:tgtEl>
                                          <p:spTgt spid="6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fade">
                                      <p:cBhvr>
                                        <p:cTn id="34" dur="500"/>
                                        <p:tgtEl>
                                          <p:spTgt spid="7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1"/>
                                        </p:tgtEl>
                                        <p:attrNameLst>
                                          <p:attrName>style.visibility</p:attrName>
                                        </p:attrNameLst>
                                      </p:cBhvr>
                                      <p:to>
                                        <p:strVal val="visible"/>
                                      </p:to>
                                    </p:set>
                                    <p:animEffect transition="in" filter="fade">
                                      <p:cBhvr>
                                        <p:cTn id="39"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39" grpId="0"/>
      <p:bldP spid="40" grpId="0"/>
      <p:bldP spid="67" grpId="0"/>
      <p:bldP spid="68" grpId="0"/>
      <p:bldP spid="69" grpId="0"/>
      <p:bldP spid="70"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90D70ABA-C942-4F86-BBB1-1B08B4B52072}"/>
              </a:ext>
            </a:extLst>
          </p:cNvPr>
          <p:cNvSpPr/>
          <p:nvPr/>
        </p:nvSpPr>
        <p:spPr>
          <a:xfrm>
            <a:off x="4275465" y="864666"/>
            <a:ext cx="3082808" cy="461665"/>
          </a:xfrm>
          <a:prstGeom prst="rect">
            <a:avLst/>
          </a:prstGeom>
        </p:spPr>
        <p:txBody>
          <a:bodyPr wrap="square">
            <a:spAutoFit/>
          </a:bodyPr>
          <a:lstStyle/>
          <a:p>
            <a:pPr algn="ctr">
              <a:buNone/>
            </a:pPr>
            <a:r>
              <a:rPr lang="en-GB" sz="2400" dirty="0">
                <a:latin typeface="Myriad Pro Semibold"/>
              </a:rPr>
              <a:t>14 − 8</a:t>
            </a:r>
          </a:p>
        </p:txBody>
      </p:sp>
      <p:sp>
        <p:nvSpPr>
          <p:cNvPr id="71" name="Rectangle 70">
            <a:extLst>
              <a:ext uri="{FF2B5EF4-FFF2-40B4-BE49-F238E27FC236}">
                <a16:creationId xmlns:a16="http://schemas.microsoft.com/office/drawing/2014/main" id="{3CD9A253-B56C-4FD8-8525-0286B0B83ABE}"/>
              </a:ext>
            </a:extLst>
          </p:cNvPr>
          <p:cNvSpPr/>
          <p:nvPr/>
        </p:nvSpPr>
        <p:spPr>
          <a:xfrm>
            <a:off x="6264611" y="860490"/>
            <a:ext cx="646331" cy="461665"/>
          </a:xfrm>
          <a:prstGeom prst="rect">
            <a:avLst/>
          </a:prstGeom>
        </p:spPr>
        <p:txBody>
          <a:bodyPr wrap="none">
            <a:spAutoFit/>
          </a:bodyPr>
          <a:lstStyle/>
          <a:p>
            <a:pPr>
              <a:buNone/>
            </a:pPr>
            <a:r>
              <a:rPr lang="en-GB" sz="2400" dirty="0">
                <a:latin typeface="Myriad Pro Semibold"/>
              </a:rPr>
              <a:t>= 6</a:t>
            </a:r>
          </a:p>
        </p:txBody>
      </p:sp>
      <p:pic>
        <p:nvPicPr>
          <p:cNvPr id="37" name="Picture 36">
            <a:extLst>
              <a:ext uri="{FF2B5EF4-FFF2-40B4-BE49-F238E27FC236}">
                <a16:creationId xmlns:a16="http://schemas.microsoft.com/office/drawing/2014/main" id="{2C6D0E42-6C31-4274-A86F-3D5B80161B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1281" y="1792378"/>
            <a:ext cx="866643" cy="4495324"/>
          </a:xfrm>
          <a:prstGeom prst="rect">
            <a:avLst/>
          </a:prstGeom>
        </p:spPr>
      </p:pic>
      <p:sp>
        <p:nvSpPr>
          <p:cNvPr id="2" name="Text Placeholder 1"/>
          <p:cNvSpPr>
            <a:spLocks noGrp="1"/>
          </p:cNvSpPr>
          <p:nvPr>
            <p:ph type="body" sz="quarter" idx="11"/>
          </p:nvPr>
        </p:nvSpPr>
        <p:spPr/>
        <p:txBody>
          <a:bodyPr/>
          <a:lstStyle/>
          <a:p>
            <a:r>
              <a:rPr lang="en-GB" dirty="0"/>
              <a:t>1.11 Addition and subtraction: bridging 10 – step 6:5</a:t>
            </a:r>
            <a:endParaRPr lang="en-GB" dirty="0">
              <a:highlight>
                <a:srgbClr val="FFFF00"/>
              </a:highlight>
            </a:endParaRPr>
          </a:p>
        </p:txBody>
      </p:sp>
      <p:pic>
        <p:nvPicPr>
          <p:cNvPr id="4" name="Picture 3">
            <a:extLst>
              <a:ext uri="{FF2B5EF4-FFF2-40B4-BE49-F238E27FC236}">
                <a16:creationId xmlns:a16="http://schemas.microsoft.com/office/drawing/2014/main" id="{7C1FDE41-BE96-4EA3-B13F-8A9C5EF689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8629" y="1630163"/>
            <a:ext cx="2661531" cy="1359696"/>
          </a:xfrm>
          <a:prstGeom prst="rect">
            <a:avLst/>
          </a:prstGeom>
        </p:spPr>
      </p:pic>
      <p:sp>
        <p:nvSpPr>
          <p:cNvPr id="39" name="TextBox 38">
            <a:extLst>
              <a:ext uri="{FF2B5EF4-FFF2-40B4-BE49-F238E27FC236}">
                <a16:creationId xmlns:a16="http://schemas.microsoft.com/office/drawing/2014/main" id="{3533030B-F268-41CB-A14A-C7E0D159125C}"/>
              </a:ext>
            </a:extLst>
          </p:cNvPr>
          <p:cNvSpPr txBox="1"/>
          <p:nvPr/>
        </p:nvSpPr>
        <p:spPr bwMode="auto">
          <a:xfrm>
            <a:off x="5733548" y="4000608"/>
            <a:ext cx="24677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a:ea typeface="Myriad Pro Semibold" charset="0"/>
                <a:cs typeface="Myriad Pro Semibold" charset="0"/>
              </a:rPr>
              <a:t>10 </a:t>
            </a:r>
            <a:r>
              <a:rPr lang="en-GB" sz="2400" dirty="0">
                <a:latin typeface="Myriad Pro Semibold"/>
              </a:rPr>
              <a:t>− </a:t>
            </a:r>
            <a:endParaRPr lang="en-GB" sz="2400" dirty="0">
              <a:latin typeface="Myriad Pro Semibold"/>
              <a:ea typeface="Myriad Pro Semibold" charset="0"/>
              <a:cs typeface="Myriad Pro Semibold" charset="0"/>
            </a:endParaRPr>
          </a:p>
        </p:txBody>
      </p:sp>
      <p:sp>
        <p:nvSpPr>
          <p:cNvPr id="40" name="Rectangle 39">
            <a:extLst>
              <a:ext uri="{FF2B5EF4-FFF2-40B4-BE49-F238E27FC236}">
                <a16:creationId xmlns:a16="http://schemas.microsoft.com/office/drawing/2014/main" id="{DC57384D-9A59-4290-99CF-E70C3275ADB0}"/>
              </a:ext>
            </a:extLst>
          </p:cNvPr>
          <p:cNvSpPr/>
          <p:nvPr/>
        </p:nvSpPr>
        <p:spPr>
          <a:xfrm>
            <a:off x="6499337" y="3999168"/>
            <a:ext cx="356188" cy="461665"/>
          </a:xfrm>
          <a:prstGeom prst="rect">
            <a:avLst/>
          </a:prstGeom>
        </p:spPr>
        <p:txBody>
          <a:bodyPr wrap="none">
            <a:spAutoFit/>
          </a:bodyPr>
          <a:lstStyle/>
          <a:p>
            <a:pPr>
              <a:buNone/>
            </a:pPr>
            <a:r>
              <a:rPr lang="en-GB" sz="2400" dirty="0">
                <a:latin typeface="Myriad Pro Semibold"/>
              </a:rPr>
              <a:t>8</a:t>
            </a:r>
          </a:p>
        </p:txBody>
      </p:sp>
      <p:sp>
        <p:nvSpPr>
          <p:cNvPr id="67" name="Rectangle 66">
            <a:extLst>
              <a:ext uri="{FF2B5EF4-FFF2-40B4-BE49-F238E27FC236}">
                <a16:creationId xmlns:a16="http://schemas.microsoft.com/office/drawing/2014/main" id="{63FF01D5-7FF0-44E0-9F51-B526FDAB92C4}"/>
              </a:ext>
            </a:extLst>
          </p:cNvPr>
          <p:cNvSpPr/>
          <p:nvPr/>
        </p:nvSpPr>
        <p:spPr>
          <a:xfrm>
            <a:off x="6813328" y="3999168"/>
            <a:ext cx="646331" cy="461665"/>
          </a:xfrm>
          <a:prstGeom prst="rect">
            <a:avLst/>
          </a:prstGeom>
        </p:spPr>
        <p:txBody>
          <a:bodyPr wrap="none">
            <a:spAutoFit/>
          </a:bodyPr>
          <a:lstStyle/>
          <a:p>
            <a:pPr>
              <a:buNone/>
            </a:pPr>
            <a:r>
              <a:rPr lang="en-GB" sz="2400" dirty="0">
                <a:latin typeface="Myriad Pro Semibold"/>
              </a:rPr>
              <a:t>= 2</a:t>
            </a:r>
          </a:p>
        </p:txBody>
      </p:sp>
      <p:sp>
        <p:nvSpPr>
          <p:cNvPr id="68" name="TextBox 67">
            <a:extLst>
              <a:ext uri="{FF2B5EF4-FFF2-40B4-BE49-F238E27FC236}">
                <a16:creationId xmlns:a16="http://schemas.microsoft.com/office/drawing/2014/main" id="{4DB7174C-2A46-4429-B808-E4B2B0477B04}"/>
              </a:ext>
            </a:extLst>
          </p:cNvPr>
          <p:cNvSpPr txBox="1"/>
          <p:nvPr/>
        </p:nvSpPr>
        <p:spPr bwMode="auto">
          <a:xfrm>
            <a:off x="5906268" y="4450970"/>
            <a:ext cx="24677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a:ea typeface="Myriad Pro Semibold" charset="0"/>
                <a:cs typeface="Myriad Pro Semibold" charset="0"/>
              </a:rPr>
              <a:t>2 </a:t>
            </a:r>
            <a:r>
              <a:rPr lang="en-GB" sz="2400" dirty="0">
                <a:latin typeface="Myriad Pro Semibold"/>
              </a:rPr>
              <a:t>+</a:t>
            </a:r>
            <a:r>
              <a:rPr lang="en-GB" dirty="0">
                <a:latin typeface="Myriad Pro Semibold"/>
              </a:rPr>
              <a:t> </a:t>
            </a:r>
            <a:endParaRPr lang="en-GB" dirty="0">
              <a:latin typeface="Myriad Pro Semibold"/>
              <a:ea typeface="Myriad Pro Semibold" charset="0"/>
              <a:cs typeface="Myriad Pro Semibold" charset="0"/>
            </a:endParaRPr>
          </a:p>
        </p:txBody>
      </p:sp>
      <p:sp>
        <p:nvSpPr>
          <p:cNvPr id="69" name="Rectangle 68">
            <a:extLst>
              <a:ext uri="{FF2B5EF4-FFF2-40B4-BE49-F238E27FC236}">
                <a16:creationId xmlns:a16="http://schemas.microsoft.com/office/drawing/2014/main" id="{A62E9DCC-6305-474C-9EF6-96C5ADDB4590}"/>
              </a:ext>
            </a:extLst>
          </p:cNvPr>
          <p:cNvSpPr/>
          <p:nvPr/>
        </p:nvSpPr>
        <p:spPr>
          <a:xfrm>
            <a:off x="6499337" y="4450970"/>
            <a:ext cx="356188" cy="461665"/>
          </a:xfrm>
          <a:prstGeom prst="rect">
            <a:avLst/>
          </a:prstGeom>
        </p:spPr>
        <p:txBody>
          <a:bodyPr wrap="none">
            <a:spAutoFit/>
          </a:bodyPr>
          <a:lstStyle/>
          <a:p>
            <a:pPr>
              <a:buNone/>
            </a:pPr>
            <a:r>
              <a:rPr lang="en-GB" sz="2400" dirty="0">
                <a:latin typeface="Myriad Pro Semibold"/>
              </a:rPr>
              <a:t>4</a:t>
            </a:r>
          </a:p>
        </p:txBody>
      </p:sp>
      <p:sp>
        <p:nvSpPr>
          <p:cNvPr id="70" name="Rectangle 69">
            <a:extLst>
              <a:ext uri="{FF2B5EF4-FFF2-40B4-BE49-F238E27FC236}">
                <a16:creationId xmlns:a16="http://schemas.microsoft.com/office/drawing/2014/main" id="{519B176F-A804-4AC1-B04C-3C27931C44E3}"/>
              </a:ext>
            </a:extLst>
          </p:cNvPr>
          <p:cNvSpPr/>
          <p:nvPr/>
        </p:nvSpPr>
        <p:spPr>
          <a:xfrm>
            <a:off x="6813328" y="4450970"/>
            <a:ext cx="646331" cy="461665"/>
          </a:xfrm>
          <a:prstGeom prst="rect">
            <a:avLst/>
          </a:prstGeom>
        </p:spPr>
        <p:txBody>
          <a:bodyPr wrap="none">
            <a:spAutoFit/>
          </a:bodyPr>
          <a:lstStyle/>
          <a:p>
            <a:pPr>
              <a:buNone/>
            </a:pPr>
            <a:r>
              <a:rPr lang="en-GB" sz="2400" dirty="0">
                <a:latin typeface="Myriad Pro Semibold"/>
              </a:rPr>
              <a:t>= 6</a:t>
            </a:r>
          </a:p>
        </p:txBody>
      </p:sp>
    </p:spTree>
    <p:extLst>
      <p:ext uri="{BB962C8B-B14F-4D97-AF65-F5344CB8AC3E}">
        <p14:creationId xmlns:p14="http://schemas.microsoft.com/office/powerpoint/2010/main" val="94957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500"/>
                                        <p:tgtEl>
                                          <p:spTgt spid="4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fade">
                                      <p:cBhvr>
                                        <p:cTn id="23" dur="500"/>
                                        <p:tgtEl>
                                          <p:spTgt spid="6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8"/>
                                        </p:tgtEl>
                                        <p:attrNameLst>
                                          <p:attrName>style.visibility</p:attrName>
                                        </p:attrNameLst>
                                      </p:cBhvr>
                                      <p:to>
                                        <p:strVal val="visible"/>
                                      </p:to>
                                    </p:set>
                                    <p:animEffect transition="in" filter="fade">
                                      <p:cBhvr>
                                        <p:cTn id="28" dur="500"/>
                                        <p:tgtEl>
                                          <p:spTgt spid="6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fade">
                                      <p:cBhvr>
                                        <p:cTn id="31" dur="500"/>
                                        <p:tgtEl>
                                          <p:spTgt spid="6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fade">
                                      <p:cBhvr>
                                        <p:cTn id="34" dur="500"/>
                                        <p:tgtEl>
                                          <p:spTgt spid="7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1"/>
                                        </p:tgtEl>
                                        <p:attrNameLst>
                                          <p:attrName>style.visibility</p:attrName>
                                        </p:attrNameLst>
                                      </p:cBhvr>
                                      <p:to>
                                        <p:strVal val="visible"/>
                                      </p:to>
                                    </p:set>
                                    <p:animEffect transition="in" filter="fade">
                                      <p:cBhvr>
                                        <p:cTn id="39"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39" grpId="0"/>
      <p:bldP spid="40" grpId="0"/>
      <p:bldP spid="67" grpId="0"/>
      <p:bldP spid="68" grpId="0"/>
      <p:bldP spid="69" grpId="0"/>
      <p:bldP spid="70"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1.11 Addition and subtraction: bridging 10 – step 6:5</a:t>
            </a:r>
            <a:endParaRPr lang="en-GB" dirty="0">
              <a:highlight>
                <a:srgbClr val="FFFF00"/>
              </a:highlight>
            </a:endParaRPr>
          </a:p>
        </p:txBody>
      </p:sp>
      <p:pic>
        <p:nvPicPr>
          <p:cNvPr id="5" name="Picture 4" descr="A picture containing object&#10;&#10;Description generated with high confidence">
            <a:extLst>
              <a:ext uri="{FF2B5EF4-FFF2-40B4-BE49-F238E27FC236}">
                <a16:creationId xmlns:a16="http://schemas.microsoft.com/office/drawing/2014/main" id="{DABCAA66-54E5-4BE8-88A6-906B5C1FE89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818571" y="2353780"/>
            <a:ext cx="2554861" cy="2150440"/>
          </a:xfrm>
          <a:prstGeom prst="rect">
            <a:avLst/>
          </a:prstGeom>
        </p:spPr>
      </p:pic>
      <p:sp>
        <p:nvSpPr>
          <p:cNvPr id="6" name="Rectangle 5">
            <a:extLst>
              <a:ext uri="{FF2B5EF4-FFF2-40B4-BE49-F238E27FC236}">
                <a16:creationId xmlns:a16="http://schemas.microsoft.com/office/drawing/2014/main" id="{DC36078F-EC21-4ACF-B233-5FE98DD30E17}"/>
              </a:ext>
            </a:extLst>
          </p:cNvPr>
          <p:cNvSpPr/>
          <p:nvPr/>
        </p:nvSpPr>
        <p:spPr bwMode="auto">
          <a:xfrm>
            <a:off x="5903384" y="2889250"/>
            <a:ext cx="469901" cy="385234"/>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15" name="Picture 14" descr="A picture containing object&#10;&#10;Description generated with very high confidence">
            <a:extLst>
              <a:ext uri="{FF2B5EF4-FFF2-40B4-BE49-F238E27FC236}">
                <a16:creationId xmlns:a16="http://schemas.microsoft.com/office/drawing/2014/main" id="{2E853C34-EABA-486F-A309-5DA3569E5CC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299"/>
          <a:stretch/>
        </p:blipFill>
        <p:spPr>
          <a:xfrm>
            <a:off x="5903384" y="2842684"/>
            <a:ext cx="469901" cy="431800"/>
          </a:xfrm>
          <a:prstGeom prst="rect">
            <a:avLst/>
          </a:prstGeom>
        </p:spPr>
      </p:pic>
    </p:spTree>
    <p:extLst>
      <p:ext uri="{BB962C8B-B14F-4D97-AF65-F5344CB8AC3E}">
        <p14:creationId xmlns:p14="http://schemas.microsoft.com/office/powerpoint/2010/main" val="3639742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bwMode="auto">
          <a:xfrm>
            <a:off x="2488455" y="2627337"/>
            <a:ext cx="6507678" cy="1718043"/>
          </a:xfrm>
          <a:prstGeom prst="rect">
            <a:avLst/>
          </a:pr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3" name="Text Placeholder 2"/>
          <p:cNvSpPr>
            <a:spLocks noGrp="1"/>
          </p:cNvSpPr>
          <p:nvPr>
            <p:ph type="body" sz="quarter" idx="11"/>
          </p:nvPr>
        </p:nvSpPr>
        <p:spPr/>
        <p:txBody>
          <a:bodyPr/>
          <a:lstStyle/>
          <a:p>
            <a:r>
              <a:rPr lang="en-GB" dirty="0"/>
              <a:t>1.11 Addition: three numbers and bridging 10 – step 1:1</a:t>
            </a:r>
          </a:p>
        </p:txBody>
      </p:sp>
      <p:pic>
        <p:nvPicPr>
          <p:cNvPr id="14" name="Picture 13" descr="ncetm_mm_sp1_se11_aw00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1975" y="2572329"/>
            <a:ext cx="6134792" cy="1758141"/>
          </a:xfrm>
          <a:prstGeom prst="rect">
            <a:avLst/>
          </a:prstGeom>
        </p:spPr>
      </p:pic>
      <p:pic>
        <p:nvPicPr>
          <p:cNvPr id="27" name="Picture 26" descr="ncetm_mm_sp1_se11_aw002.p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511092" y="2576539"/>
            <a:ext cx="2010108" cy="1758141"/>
          </a:xfrm>
          <a:prstGeom prst="rect">
            <a:avLst/>
          </a:prstGeom>
        </p:spPr>
      </p:pic>
      <p:grpSp>
        <p:nvGrpSpPr>
          <p:cNvPr id="47" name="Group 46"/>
          <p:cNvGrpSpPr/>
          <p:nvPr/>
        </p:nvGrpSpPr>
        <p:grpSpPr>
          <a:xfrm>
            <a:off x="8762294" y="2280063"/>
            <a:ext cx="395560" cy="2208811"/>
            <a:chOff x="783772" y="2280062"/>
            <a:chExt cx="6850082" cy="2208811"/>
          </a:xfrm>
        </p:grpSpPr>
        <p:sp>
          <p:nvSpPr>
            <p:cNvPr id="37" name="Rectangle 36"/>
            <p:cNvSpPr/>
            <p:nvPr/>
          </p:nvSpPr>
          <p:spPr bwMode="auto">
            <a:xfrm>
              <a:off x="783772" y="2327564"/>
              <a:ext cx="2481941" cy="2161309"/>
            </a:xfrm>
            <a:prstGeom prst="rect">
              <a:avLst/>
            </a:pr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38" name="Rectangle 37"/>
            <p:cNvSpPr/>
            <p:nvPr/>
          </p:nvSpPr>
          <p:spPr bwMode="auto">
            <a:xfrm>
              <a:off x="4833258" y="2301835"/>
              <a:ext cx="2800596" cy="2161309"/>
            </a:xfrm>
            <a:prstGeom prst="rect">
              <a:avLst/>
            </a:pr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40" name="Rectangle 39"/>
            <p:cNvSpPr/>
            <p:nvPr/>
          </p:nvSpPr>
          <p:spPr bwMode="auto">
            <a:xfrm>
              <a:off x="2907476" y="2280062"/>
              <a:ext cx="2800596" cy="423555"/>
            </a:xfrm>
            <a:prstGeom prst="rect">
              <a:avLst/>
            </a:pr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46" name="Rectangle 45"/>
            <p:cNvSpPr/>
            <p:nvPr/>
          </p:nvSpPr>
          <p:spPr bwMode="auto">
            <a:xfrm>
              <a:off x="2952998" y="4201886"/>
              <a:ext cx="2800596" cy="286987"/>
            </a:xfrm>
            <a:prstGeom prst="rect">
              <a:avLst/>
            </a:pr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grpSp>
      <p:sp>
        <p:nvSpPr>
          <p:cNvPr id="28" name="TextBox 27"/>
          <p:cNvSpPr txBox="1"/>
          <p:nvPr/>
        </p:nvSpPr>
        <p:spPr bwMode="auto">
          <a:xfrm>
            <a:off x="3190417" y="4563116"/>
            <a:ext cx="35765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2</a:t>
            </a:r>
          </a:p>
        </p:txBody>
      </p:sp>
      <p:sp>
        <p:nvSpPr>
          <p:cNvPr id="29" name="TextBox 28"/>
          <p:cNvSpPr txBox="1"/>
          <p:nvPr/>
        </p:nvSpPr>
        <p:spPr bwMode="auto">
          <a:xfrm>
            <a:off x="5393874" y="4569540"/>
            <a:ext cx="35765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3</a:t>
            </a:r>
          </a:p>
        </p:txBody>
      </p:sp>
      <p:sp>
        <p:nvSpPr>
          <p:cNvPr id="30" name="TextBox 29"/>
          <p:cNvSpPr txBox="1"/>
          <p:nvPr/>
        </p:nvSpPr>
        <p:spPr bwMode="auto">
          <a:xfrm>
            <a:off x="7612816" y="4562244"/>
            <a:ext cx="35765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4</a:t>
            </a:r>
          </a:p>
        </p:txBody>
      </p:sp>
      <p:sp>
        <p:nvSpPr>
          <p:cNvPr id="31" name="TextBox 30"/>
          <p:cNvSpPr txBox="1"/>
          <p:nvPr/>
        </p:nvSpPr>
        <p:spPr bwMode="auto">
          <a:xfrm>
            <a:off x="4291706" y="4569543"/>
            <a:ext cx="35765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a:t>
            </a:r>
          </a:p>
        </p:txBody>
      </p:sp>
      <p:sp>
        <p:nvSpPr>
          <p:cNvPr id="32" name="TextBox 31"/>
          <p:cNvSpPr txBox="1"/>
          <p:nvPr/>
        </p:nvSpPr>
        <p:spPr bwMode="auto">
          <a:xfrm>
            <a:off x="6502464" y="4561373"/>
            <a:ext cx="35765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a:t>
            </a:r>
          </a:p>
        </p:txBody>
      </p:sp>
      <p:sp>
        <p:nvSpPr>
          <p:cNvPr id="36" name="Rectangle 35"/>
          <p:cNvSpPr/>
          <p:nvPr/>
        </p:nvSpPr>
        <p:spPr bwMode="auto">
          <a:xfrm>
            <a:off x="2628385" y="2709254"/>
            <a:ext cx="1518222" cy="151822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44" name="Rectangle 43"/>
          <p:cNvSpPr/>
          <p:nvPr/>
        </p:nvSpPr>
        <p:spPr bwMode="auto">
          <a:xfrm>
            <a:off x="7006989" y="2679188"/>
            <a:ext cx="1518222" cy="151822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45" name="TextBox 44"/>
          <p:cNvSpPr txBox="1"/>
          <p:nvPr/>
        </p:nvSpPr>
        <p:spPr bwMode="auto">
          <a:xfrm>
            <a:off x="8679190" y="4576304"/>
            <a:ext cx="172846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          9</a:t>
            </a:r>
          </a:p>
        </p:txBody>
      </p:sp>
      <p:pic>
        <p:nvPicPr>
          <p:cNvPr id="25" name="Picture 24" descr="ncetm_mm_sp1_se11_aw002.png">
            <a:extLst>
              <a:ext uri="{FF2B5EF4-FFF2-40B4-BE49-F238E27FC236}">
                <a16:creationId xmlns:a16="http://schemas.microsoft.com/office/drawing/2014/main" id="{4860F8CD-1BE9-4C00-B456-99A6F66367E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006"/>
          <a:stretch/>
        </p:blipFill>
        <p:spPr>
          <a:xfrm>
            <a:off x="6701777" y="2568119"/>
            <a:ext cx="2010108" cy="1758141"/>
          </a:xfrm>
          <a:prstGeom prst="rect">
            <a:avLst/>
          </a:prstGeom>
        </p:spPr>
      </p:pic>
      <p:pic>
        <p:nvPicPr>
          <p:cNvPr id="26" name="Picture 25" descr="ncetm_mm_sp1_se11_aw002.png">
            <a:extLst>
              <a:ext uri="{FF2B5EF4-FFF2-40B4-BE49-F238E27FC236}">
                <a16:creationId xmlns:a16="http://schemas.microsoft.com/office/drawing/2014/main" id="{EB1DCF7A-4F09-4560-AEBF-F82C2FCB251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818702" y="2627336"/>
            <a:ext cx="1522608" cy="1600141"/>
          </a:xfrm>
          <a:prstGeom prst="roundRect">
            <a:avLst/>
          </a:prstGeom>
        </p:spPr>
      </p:pic>
      <p:sp>
        <p:nvSpPr>
          <p:cNvPr id="34" name="Oval 33"/>
          <p:cNvSpPr/>
          <p:nvPr/>
        </p:nvSpPr>
        <p:spPr bwMode="auto">
          <a:xfrm>
            <a:off x="2643930" y="2722903"/>
            <a:ext cx="370800" cy="370800"/>
          </a:xfrm>
          <a:prstGeom prst="ellipse">
            <a:avLst/>
          </a:prstGeom>
          <a:solidFill>
            <a:schemeClr val="tx1"/>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35" name="Oval 34"/>
          <p:cNvSpPr/>
          <p:nvPr/>
        </p:nvSpPr>
        <p:spPr bwMode="auto">
          <a:xfrm>
            <a:off x="3715072" y="3781288"/>
            <a:ext cx="370800" cy="370800"/>
          </a:xfrm>
          <a:prstGeom prst="ellipse">
            <a:avLst/>
          </a:prstGeom>
          <a:solidFill>
            <a:schemeClr val="tx1"/>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39" name="Oval 38"/>
          <p:cNvSpPr/>
          <p:nvPr/>
        </p:nvSpPr>
        <p:spPr bwMode="auto">
          <a:xfrm>
            <a:off x="7065379" y="2715681"/>
            <a:ext cx="370800" cy="370800"/>
          </a:xfrm>
          <a:prstGeom prst="ellipse">
            <a:avLst/>
          </a:prstGeom>
          <a:solidFill>
            <a:schemeClr val="tx1"/>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41" name="Oval 40"/>
          <p:cNvSpPr/>
          <p:nvPr/>
        </p:nvSpPr>
        <p:spPr bwMode="auto">
          <a:xfrm>
            <a:off x="8108274" y="2722108"/>
            <a:ext cx="370800" cy="370800"/>
          </a:xfrm>
          <a:prstGeom prst="ellipse">
            <a:avLst/>
          </a:prstGeom>
          <a:solidFill>
            <a:schemeClr val="tx1"/>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42" name="Oval 41"/>
          <p:cNvSpPr/>
          <p:nvPr/>
        </p:nvSpPr>
        <p:spPr bwMode="auto">
          <a:xfrm>
            <a:off x="7070914" y="3779541"/>
            <a:ext cx="370800" cy="370800"/>
          </a:xfrm>
          <a:prstGeom prst="ellipse">
            <a:avLst/>
          </a:prstGeom>
          <a:solidFill>
            <a:schemeClr val="tx1"/>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43" name="Oval 42"/>
          <p:cNvSpPr/>
          <p:nvPr/>
        </p:nvSpPr>
        <p:spPr bwMode="auto">
          <a:xfrm>
            <a:off x="8107392" y="3779541"/>
            <a:ext cx="370800" cy="370800"/>
          </a:xfrm>
          <a:prstGeom prst="ellipse">
            <a:avLst/>
          </a:prstGeom>
          <a:solidFill>
            <a:schemeClr val="tx1"/>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Tree>
    <p:extLst>
      <p:ext uri="{BB962C8B-B14F-4D97-AF65-F5344CB8AC3E}">
        <p14:creationId xmlns:p14="http://schemas.microsoft.com/office/powerpoint/2010/main" val="24147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fade">
                                      <p:cBhvr>
                                        <p:cTn id="24" dur="500"/>
                                        <p:tgtEl>
                                          <p:spTgt spid="47"/>
                                        </p:tgtEl>
                                      </p:cBhvr>
                                    </p:animEffect>
                                  </p:childTnLst>
                                </p:cTn>
                              </p:par>
                              <p:par>
                                <p:cTn id="25" presetID="10" presetClass="exit" presetSubtype="0" fill="hold" grpId="0" nodeType="withEffect">
                                  <p:stCondLst>
                                    <p:cond delay="0"/>
                                  </p:stCondLst>
                                  <p:childTnLst>
                                    <p:animEffect transition="out" filter="fade">
                                      <p:cBhvr>
                                        <p:cTn id="26" dur="500"/>
                                        <p:tgtEl>
                                          <p:spTgt spid="33"/>
                                        </p:tgtEl>
                                      </p:cBhvr>
                                    </p:animEffect>
                                    <p:set>
                                      <p:cBhvr>
                                        <p:cTn id="27" dur="1" fill="hold">
                                          <p:stCondLst>
                                            <p:cond delay="499"/>
                                          </p:stCondLst>
                                        </p:cTn>
                                        <p:tgtEl>
                                          <p:spTgt spid="33"/>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14"/>
                                        </p:tgtEl>
                                      </p:cBhvr>
                                    </p:animEffect>
                                    <p:set>
                                      <p:cBhvr>
                                        <p:cTn id="30" dur="1" fill="hold">
                                          <p:stCondLst>
                                            <p:cond delay="499"/>
                                          </p:stCondLst>
                                        </p:cTn>
                                        <p:tgtEl>
                                          <p:spTgt spid="14"/>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27"/>
                                        </p:tgtEl>
                                      </p:cBhvr>
                                    </p:animEffect>
                                    <p:set>
                                      <p:cBhvr>
                                        <p:cTn id="33" dur="1" fill="hold">
                                          <p:stCondLst>
                                            <p:cond delay="499"/>
                                          </p:stCondLst>
                                        </p:cTn>
                                        <p:tgtEl>
                                          <p:spTgt spid="27"/>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25"/>
                                        </p:tgtEl>
                                      </p:cBhvr>
                                    </p:animEffect>
                                    <p:set>
                                      <p:cBhvr>
                                        <p:cTn id="36" dur="1" fill="hold">
                                          <p:stCondLst>
                                            <p:cond delay="499"/>
                                          </p:stCondLst>
                                        </p:cTn>
                                        <p:tgtEl>
                                          <p:spTgt spid="25"/>
                                        </p:tgtEl>
                                        <p:attrNameLst>
                                          <p:attrName>style.visibility</p:attrName>
                                        </p:attrNameLst>
                                      </p:cBhvr>
                                      <p:to>
                                        <p:strVal val="hidden"/>
                                      </p:to>
                                    </p:set>
                                  </p:childTnLst>
                                </p:cTn>
                              </p:par>
                              <p:par>
                                <p:cTn id="37" presetID="42" presetClass="path" presetSubtype="0" accel="50000" decel="50000" fill="hold" grpId="0" nodeType="withEffect">
                                  <p:stCondLst>
                                    <p:cond delay="0"/>
                                  </p:stCondLst>
                                  <p:childTnLst>
                                    <p:animMotion origin="layout" path="M -1.25E-6 -4.07407E-6 L 0.17708 0.00371 " pathEditMode="relative" rAng="0" ptsTypes="AA">
                                      <p:cBhvr>
                                        <p:cTn id="38" dur="2000" fill="hold"/>
                                        <p:tgtEl>
                                          <p:spTgt spid="34"/>
                                        </p:tgtEl>
                                        <p:attrNameLst>
                                          <p:attrName>ppt_x</p:attrName>
                                          <p:attrName>ppt_y</p:attrName>
                                        </p:attrNameLst>
                                      </p:cBhvr>
                                      <p:rCtr x="8854" y="185"/>
                                    </p:animMotion>
                                  </p:childTnLst>
                                </p:cTn>
                              </p:par>
                              <p:par>
                                <p:cTn id="39" presetID="42" presetClass="path" presetSubtype="0" accel="50000" decel="50000" fill="hold" grpId="0" nodeType="withEffect">
                                  <p:stCondLst>
                                    <p:cond delay="0"/>
                                  </p:stCondLst>
                                  <p:childTnLst>
                                    <p:animMotion origin="layout" path="M -1.875E-6 -7.40741E-7 L 0.18008 0.00185 " pathEditMode="relative" rAng="0" ptsTypes="AA">
                                      <p:cBhvr>
                                        <p:cTn id="40" dur="2000" fill="hold"/>
                                        <p:tgtEl>
                                          <p:spTgt spid="35"/>
                                        </p:tgtEl>
                                        <p:attrNameLst>
                                          <p:attrName>ppt_x</p:attrName>
                                          <p:attrName>ppt_y</p:attrName>
                                        </p:attrNameLst>
                                      </p:cBhvr>
                                      <p:rCtr x="8997" y="93"/>
                                    </p:animMotion>
                                  </p:childTnLst>
                                </p:cTn>
                              </p:par>
                              <p:par>
                                <p:cTn id="41" presetID="42" presetClass="path" presetSubtype="0" accel="50000" decel="50000" fill="hold" grpId="0" nodeType="withEffect">
                                  <p:stCondLst>
                                    <p:cond delay="0"/>
                                  </p:stCondLst>
                                  <p:childTnLst>
                                    <p:animMotion origin="layout" path="M 0.00456 3.33333E-6 L -0.13984 0.00486 " pathEditMode="relative" rAng="0" ptsTypes="AA">
                                      <p:cBhvr>
                                        <p:cTn id="42" dur="2000" fill="hold"/>
                                        <p:tgtEl>
                                          <p:spTgt spid="39"/>
                                        </p:tgtEl>
                                        <p:attrNameLst>
                                          <p:attrName>ppt_x</p:attrName>
                                          <p:attrName>ppt_y</p:attrName>
                                        </p:attrNameLst>
                                      </p:cBhvr>
                                      <p:rCtr x="-7227" y="231"/>
                                    </p:animMotion>
                                  </p:childTnLst>
                                </p:cTn>
                              </p:par>
                              <p:par>
                                <p:cTn id="43" presetID="42" presetClass="path" presetSubtype="0" accel="50000" decel="50000" fill="hold" grpId="0" nodeType="withEffect">
                                  <p:stCondLst>
                                    <p:cond delay="0"/>
                                  </p:stCondLst>
                                  <p:childTnLst>
                                    <p:animMotion origin="layout" path="M 1.66667E-6 -2.59259E-6 L -0.18021 0.07778 " pathEditMode="relative" rAng="0" ptsTypes="AA">
                                      <p:cBhvr>
                                        <p:cTn id="44" dur="2000" fill="hold"/>
                                        <p:tgtEl>
                                          <p:spTgt spid="41"/>
                                        </p:tgtEl>
                                        <p:attrNameLst>
                                          <p:attrName>ppt_x</p:attrName>
                                          <p:attrName>ppt_y</p:attrName>
                                        </p:attrNameLst>
                                      </p:cBhvr>
                                      <p:rCtr x="-9010" y="3889"/>
                                    </p:animMotion>
                                  </p:childTnLst>
                                </p:cTn>
                              </p:par>
                              <p:par>
                                <p:cTn id="45" presetID="42" presetClass="path" presetSubtype="0" accel="50000" decel="50000" fill="hold" grpId="0" nodeType="withEffect">
                                  <p:stCondLst>
                                    <p:cond delay="0"/>
                                  </p:stCondLst>
                                  <p:childTnLst>
                                    <p:animMotion origin="layout" path="M 0.00091 0.00324 L -0.26823 -0.08009 " pathEditMode="relative" rAng="0" ptsTypes="AA">
                                      <p:cBhvr>
                                        <p:cTn id="46" dur="2000" fill="hold"/>
                                        <p:tgtEl>
                                          <p:spTgt spid="43"/>
                                        </p:tgtEl>
                                        <p:attrNameLst>
                                          <p:attrName>ppt_x</p:attrName>
                                          <p:attrName>ppt_y</p:attrName>
                                        </p:attrNameLst>
                                      </p:cBhvr>
                                      <p:rCtr x="-13464" y="-4167"/>
                                    </p:animMotion>
                                  </p:childTnLst>
                                </p:cTn>
                              </p:par>
                              <p:par>
                                <p:cTn id="47" presetID="42" presetClass="path" presetSubtype="0" accel="50000" decel="50000" fill="hold" grpId="0" nodeType="withEffect">
                                  <p:stCondLst>
                                    <p:cond delay="0"/>
                                  </p:stCondLst>
                                  <p:childTnLst>
                                    <p:animMotion origin="layout" path="M -0.00182 0.00324 L -0.13698 0.00185 " pathEditMode="relative" rAng="0" ptsTypes="AA">
                                      <p:cBhvr>
                                        <p:cTn id="48" dur="2000" fill="hold"/>
                                        <p:tgtEl>
                                          <p:spTgt spid="42"/>
                                        </p:tgtEl>
                                        <p:attrNameLst>
                                          <p:attrName>ppt_x</p:attrName>
                                          <p:attrName>ppt_y</p:attrName>
                                        </p:attrNameLst>
                                      </p:cBhvr>
                                      <p:rCtr x="-6758" y="-69"/>
                                    </p:animMotion>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28" grpId="0"/>
      <p:bldP spid="29" grpId="0"/>
      <p:bldP spid="30" grpId="0"/>
      <p:bldP spid="31" grpId="0"/>
      <p:bldP spid="32" grpId="0"/>
      <p:bldP spid="45" grpId="0"/>
      <p:bldP spid="34" grpId="0" animBg="1"/>
      <p:bldP spid="35" grpId="0" animBg="1"/>
      <p:bldP spid="39" grpId="0" animBg="1"/>
      <p:bldP spid="41" grpId="0" animBg="1"/>
      <p:bldP spid="42" grpId="0" animBg="1"/>
      <p:bldP spid="43"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1.11 Addition and subtraction: bridging 10 – step 6:5</a:t>
            </a:r>
            <a:endParaRPr lang="en-GB" dirty="0">
              <a:highlight>
                <a:srgbClr val="FFFF00"/>
              </a:highlight>
            </a:endParaRPr>
          </a:p>
        </p:txBody>
      </p:sp>
      <p:pic>
        <p:nvPicPr>
          <p:cNvPr id="5" name="Picture 4" descr="A picture containing object&#10;&#10;Description generated with high confidence">
            <a:extLst>
              <a:ext uri="{FF2B5EF4-FFF2-40B4-BE49-F238E27FC236}">
                <a16:creationId xmlns:a16="http://schemas.microsoft.com/office/drawing/2014/main" id="{DABCAA66-54E5-4BE8-88A6-906B5C1FE89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818571" y="2353780"/>
            <a:ext cx="2554861" cy="2150440"/>
          </a:xfrm>
          <a:prstGeom prst="rect">
            <a:avLst/>
          </a:prstGeom>
        </p:spPr>
      </p:pic>
      <p:sp>
        <p:nvSpPr>
          <p:cNvPr id="6" name="Rectangle 5">
            <a:extLst>
              <a:ext uri="{FF2B5EF4-FFF2-40B4-BE49-F238E27FC236}">
                <a16:creationId xmlns:a16="http://schemas.microsoft.com/office/drawing/2014/main" id="{DC36078F-EC21-4ACF-B233-5FE98DD30E17}"/>
              </a:ext>
            </a:extLst>
          </p:cNvPr>
          <p:cNvSpPr/>
          <p:nvPr/>
        </p:nvSpPr>
        <p:spPr bwMode="auto">
          <a:xfrm>
            <a:off x="6570141" y="3803649"/>
            <a:ext cx="469901" cy="385234"/>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7" name="Picture 6" descr="A picture containing object&#10;&#10;Description generated with very high confidence">
            <a:extLst>
              <a:ext uri="{FF2B5EF4-FFF2-40B4-BE49-F238E27FC236}">
                <a16:creationId xmlns:a16="http://schemas.microsoft.com/office/drawing/2014/main" id="{7251E7B0-A3CF-416F-B609-A1C4B3E2595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699259" y="3829050"/>
            <a:ext cx="211667" cy="347134"/>
          </a:xfrm>
          <a:prstGeom prst="rect">
            <a:avLst/>
          </a:prstGeom>
        </p:spPr>
      </p:pic>
    </p:spTree>
    <p:extLst>
      <p:ext uri="{BB962C8B-B14F-4D97-AF65-F5344CB8AC3E}">
        <p14:creationId xmlns:p14="http://schemas.microsoft.com/office/powerpoint/2010/main" val="83606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bject&#10;&#10;Description generated with high confidence">
            <a:extLst>
              <a:ext uri="{FF2B5EF4-FFF2-40B4-BE49-F238E27FC236}">
                <a16:creationId xmlns:a16="http://schemas.microsoft.com/office/drawing/2014/main" id="{DABCAA66-54E5-4BE8-88A6-906B5C1FE89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75"/>
          <a:stretch/>
        </p:blipFill>
        <p:spPr>
          <a:xfrm>
            <a:off x="4818570" y="2353780"/>
            <a:ext cx="2554861" cy="2150440"/>
          </a:xfrm>
          <a:prstGeom prst="rect">
            <a:avLst/>
          </a:prstGeom>
        </p:spPr>
      </p:pic>
      <p:sp>
        <p:nvSpPr>
          <p:cNvPr id="2" name="Text Placeholder 1"/>
          <p:cNvSpPr>
            <a:spLocks noGrp="1"/>
          </p:cNvSpPr>
          <p:nvPr>
            <p:ph type="body" sz="quarter" idx="11"/>
          </p:nvPr>
        </p:nvSpPr>
        <p:spPr>
          <a:xfrm>
            <a:off x="0" y="0"/>
            <a:ext cx="12192000" cy="630000"/>
          </a:xfrm>
        </p:spPr>
        <p:txBody>
          <a:bodyPr/>
          <a:lstStyle/>
          <a:p>
            <a:r>
              <a:rPr lang="en-GB" dirty="0"/>
              <a:t>1.11 Addition and subtraction: bridging 10 – step 6:5</a:t>
            </a:r>
            <a:endParaRPr lang="en-GB" dirty="0">
              <a:highlight>
                <a:srgbClr val="FFFF00"/>
              </a:highlight>
            </a:endParaRPr>
          </a:p>
        </p:txBody>
      </p:sp>
      <p:sp>
        <p:nvSpPr>
          <p:cNvPr id="6" name="Rectangle 5">
            <a:extLst>
              <a:ext uri="{FF2B5EF4-FFF2-40B4-BE49-F238E27FC236}">
                <a16:creationId xmlns:a16="http://schemas.microsoft.com/office/drawing/2014/main" id="{DC36078F-EC21-4ACF-B233-5FE98DD30E17}"/>
              </a:ext>
            </a:extLst>
          </p:cNvPr>
          <p:cNvSpPr/>
          <p:nvPr/>
        </p:nvSpPr>
        <p:spPr bwMode="auto">
          <a:xfrm>
            <a:off x="5237904" y="3479378"/>
            <a:ext cx="469901" cy="385234"/>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8" name="Picture 7" descr="ncetm_mm_sp11_se11_aw022.png">
            <a:extLst>
              <a:ext uri="{FF2B5EF4-FFF2-40B4-BE49-F238E27FC236}">
                <a16:creationId xmlns:a16="http://schemas.microsoft.com/office/drawing/2014/main" id="{A0A0607B-13B9-42C3-B07C-3D81004698D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273985" y="3435140"/>
            <a:ext cx="314960" cy="473710"/>
          </a:xfrm>
          <a:prstGeom prst="rect">
            <a:avLst/>
          </a:prstGeom>
        </p:spPr>
      </p:pic>
    </p:spTree>
    <p:extLst>
      <p:ext uri="{BB962C8B-B14F-4D97-AF65-F5344CB8AC3E}">
        <p14:creationId xmlns:p14="http://schemas.microsoft.com/office/powerpoint/2010/main" val="1511464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F2CF7-BBEE-4F6E-A691-201D54A4EBBF}"/>
              </a:ext>
            </a:extLst>
          </p:cNvPr>
          <p:cNvSpPr>
            <a:spLocks noGrp="1"/>
          </p:cNvSpPr>
          <p:nvPr>
            <p:ph type="title"/>
          </p:nvPr>
        </p:nvSpPr>
        <p:spPr/>
        <p:txBody>
          <a:bodyPr/>
          <a:lstStyle/>
          <a:p>
            <a:r>
              <a:rPr lang="en-GB" dirty="0"/>
              <a:t>2AS-1 Add and subtract across 10</a:t>
            </a:r>
          </a:p>
        </p:txBody>
      </p:sp>
      <p:sp>
        <p:nvSpPr>
          <p:cNvPr id="3" name="TextBox 2">
            <a:extLst>
              <a:ext uri="{FF2B5EF4-FFF2-40B4-BE49-F238E27FC236}">
                <a16:creationId xmlns:a16="http://schemas.microsoft.com/office/drawing/2014/main" id="{4C399552-BC4B-4C18-A91A-EAEBC2F2A64A}"/>
              </a:ext>
            </a:extLst>
          </p:cNvPr>
          <p:cNvSpPr txBox="1"/>
          <p:nvPr/>
        </p:nvSpPr>
        <p:spPr>
          <a:xfrm>
            <a:off x="594009" y="992352"/>
            <a:ext cx="9407241"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chemeClr val="tx1">
                    <a:lumMod val="65000"/>
                    <a:lumOff val="35000"/>
                  </a:schemeClr>
                </a:solidFill>
                <a:effectLst/>
                <a:uLnTx/>
                <a:uFillTx/>
                <a:latin typeface="Arial"/>
                <a:ea typeface="+mn-ea"/>
                <a:cs typeface="+mn-cs"/>
              </a:rPr>
              <a:t>The following slides demonstrate two different methods for subtraction.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schemeClr val="tx1">
                    <a:lumMod val="65000"/>
                    <a:lumOff val="35000"/>
                  </a:schemeClr>
                </a:solidFill>
                <a:effectLst/>
                <a:uLnTx/>
                <a:uFillTx/>
                <a:latin typeface="Arial"/>
                <a:ea typeface="+mn-ea"/>
                <a:cs typeface="+mn-cs"/>
              </a:rPr>
              <a:t>Method 1 is to subtract back through the 10.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chemeClr val="tx1">
                    <a:lumMod val="65000"/>
                    <a:lumOff val="35000"/>
                  </a:schemeClr>
                </a:solidFill>
                <a:latin typeface="Arial"/>
              </a:rPr>
              <a:t>Method 2 </a:t>
            </a:r>
            <a:r>
              <a:rPr kumimoji="0" lang="en-GB" b="0" i="0" u="none" strike="noStrike" kern="1200" cap="none" spc="0" normalizeH="0" baseline="0" noProof="0" dirty="0">
                <a:ln>
                  <a:noFill/>
                </a:ln>
                <a:solidFill>
                  <a:schemeClr val="tx1">
                    <a:lumMod val="65000"/>
                    <a:lumOff val="35000"/>
                  </a:schemeClr>
                </a:solidFill>
                <a:effectLst/>
                <a:uLnTx/>
                <a:uFillTx/>
                <a:latin typeface="Arial"/>
                <a:ea typeface="+mn-ea"/>
                <a:cs typeface="+mn-cs"/>
              </a:rPr>
              <a:t>is to subtract from the 10 and then add what is remaining.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chemeClr val="tx1">
                    <a:lumMod val="65000"/>
                    <a:lumOff val="35000"/>
                  </a:schemeClr>
                </a:solidFill>
                <a:effectLst/>
                <a:uLnTx/>
                <a:uFillTx/>
                <a:latin typeface="Arial"/>
                <a:ea typeface="+mn-ea"/>
                <a:cs typeface="+mn-cs"/>
              </a:rPr>
              <a:t>As this is a review session you may just to focus on the method that the child is most familiar with, probably method 1. However, if you feel they are ready, you may wish to introduce method 2</a:t>
            </a:r>
            <a:r>
              <a:rPr lang="en-GB" dirty="0">
                <a:solidFill>
                  <a:schemeClr val="tx1">
                    <a:lumMod val="65000"/>
                    <a:lumOff val="35000"/>
                  </a:schemeClr>
                </a:solidFill>
                <a:latin typeface="Arial"/>
              </a:rPr>
              <a:t>. C</a:t>
            </a:r>
            <a:r>
              <a:rPr kumimoji="0" lang="en-GB" b="0" i="0" u="none" strike="noStrike" kern="1200" cap="none" spc="0" normalizeH="0" baseline="0" noProof="0" dirty="0" err="1">
                <a:ln>
                  <a:noFill/>
                </a:ln>
                <a:solidFill>
                  <a:schemeClr val="tx1">
                    <a:lumMod val="65000"/>
                    <a:lumOff val="35000"/>
                  </a:schemeClr>
                </a:solidFill>
                <a:effectLst/>
                <a:uLnTx/>
                <a:uFillTx/>
                <a:latin typeface="Arial"/>
                <a:ea typeface="+mn-ea"/>
                <a:cs typeface="+mn-cs"/>
              </a:rPr>
              <a:t>hildren</a:t>
            </a:r>
            <a:r>
              <a:rPr kumimoji="0" lang="en-GB" b="0" i="0" u="none" strike="noStrike" kern="1200" cap="none" spc="0" normalizeH="0" baseline="0" noProof="0" dirty="0">
                <a:ln>
                  <a:noFill/>
                </a:ln>
                <a:solidFill>
                  <a:schemeClr val="tx1">
                    <a:lumMod val="65000"/>
                    <a:lumOff val="35000"/>
                  </a:schemeClr>
                </a:solidFill>
                <a:effectLst/>
                <a:uLnTx/>
                <a:uFillTx/>
                <a:latin typeface="Arial"/>
                <a:ea typeface="+mn-ea"/>
                <a:cs typeface="+mn-cs"/>
              </a:rPr>
              <a:t> sometimes find this easier when they are familiar with it as all of the subtrahend is subtracted from 10, which uses their number bonds to 10 knowledge. </a:t>
            </a:r>
            <a:r>
              <a:rPr lang="en-GB" dirty="0">
                <a:solidFill>
                  <a:schemeClr val="tx1">
                    <a:lumMod val="65000"/>
                    <a:lumOff val="35000"/>
                  </a:schemeClr>
                </a:solidFill>
                <a:latin typeface="Arial"/>
              </a:rPr>
              <a:t>E</a:t>
            </a:r>
            <a:r>
              <a:rPr kumimoji="0" lang="en-GB" b="0" i="0" u="none" strike="noStrike" kern="1200" cap="none" spc="0" normalizeH="0" baseline="0" noProof="0" dirty="0" err="1">
                <a:ln>
                  <a:noFill/>
                </a:ln>
                <a:solidFill>
                  <a:schemeClr val="tx1">
                    <a:lumMod val="65000"/>
                    <a:lumOff val="35000"/>
                  </a:schemeClr>
                </a:solidFill>
                <a:effectLst/>
                <a:uLnTx/>
                <a:uFillTx/>
                <a:latin typeface="Arial"/>
                <a:ea typeface="+mn-ea"/>
                <a:cs typeface="+mn-cs"/>
              </a:rPr>
              <a:t>ncourage</a:t>
            </a:r>
            <a:r>
              <a:rPr kumimoji="0" lang="en-GB" b="0" i="0" u="none" strike="noStrike" kern="1200" cap="none" spc="0" normalizeH="0" baseline="0" noProof="0" dirty="0">
                <a:ln>
                  <a:noFill/>
                </a:ln>
                <a:solidFill>
                  <a:schemeClr val="tx1">
                    <a:lumMod val="65000"/>
                    <a:lumOff val="35000"/>
                  </a:schemeClr>
                </a:solidFill>
                <a:effectLst/>
                <a:uLnTx/>
                <a:uFillTx/>
                <a:latin typeface="Arial"/>
                <a:ea typeface="+mn-ea"/>
                <a:cs typeface="+mn-cs"/>
              </a:rPr>
              <a:t> them to use the number bonds they know rather than count back in ones.  </a:t>
            </a:r>
          </a:p>
        </p:txBody>
      </p:sp>
      <p:sp>
        <p:nvSpPr>
          <p:cNvPr id="7" name="TextBox 19">
            <a:extLst>
              <a:ext uri="{FF2B5EF4-FFF2-40B4-BE49-F238E27FC236}">
                <a16:creationId xmlns:a16="http://schemas.microsoft.com/office/drawing/2014/main" id="{7BA03164-5931-46E8-B56B-5CC4730C5122}"/>
              </a:ext>
            </a:extLst>
          </p:cNvPr>
          <p:cNvSpPr txBox="1"/>
          <p:nvPr/>
        </p:nvSpPr>
        <p:spPr>
          <a:xfrm>
            <a:off x="626666" y="3429000"/>
            <a:ext cx="6219144" cy="1366528"/>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chemeClr val="bg2"/>
                </a:solidFill>
                <a:effectLst/>
                <a:uLnTx/>
                <a:uFillTx/>
                <a:latin typeface="Arial" panose="020B0604020202020204" pitchFamily="34" charset="0"/>
                <a:ea typeface="+mn-ea"/>
                <a:cs typeface="+mn-cs"/>
              </a:rPr>
              <a:t>The nine is partitioned into 5 and 4. </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chemeClr val="bg2"/>
                </a:solidFill>
                <a:effectLst/>
                <a:uLnTx/>
                <a:uFillTx/>
                <a:latin typeface="Arial" panose="020B0604020202020204" pitchFamily="34" charset="0"/>
                <a:ea typeface="+mn-ea"/>
                <a:cs typeface="+mn-cs"/>
              </a:rPr>
              <a:t>Take away 5 is 10. </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chemeClr val="bg2"/>
                </a:solidFill>
                <a:effectLst/>
                <a:uLnTx/>
                <a:uFillTx/>
                <a:latin typeface="Arial" panose="020B0604020202020204" pitchFamily="34" charset="0"/>
                <a:ea typeface="+mn-ea"/>
                <a:cs typeface="+mn-cs"/>
              </a:rPr>
              <a:t>Take away 4 from 10 is 6.</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chemeClr val="bg2"/>
                </a:solidFill>
                <a:effectLst/>
                <a:uLnTx/>
                <a:uFillTx/>
                <a:latin typeface="Arial" panose="020B0604020202020204" pitchFamily="34" charset="0"/>
                <a:ea typeface="+mn-ea"/>
                <a:cs typeface="+mn-cs"/>
              </a:rPr>
              <a:t>The answer </a:t>
            </a:r>
            <a:r>
              <a:rPr kumimoji="0" lang="en-GB" sz="1800" b="0" i="1" u="none" strike="noStrike" kern="1200" cap="none" spc="0" normalizeH="0" baseline="0" noProof="0" dirty="0" err="1">
                <a:ln>
                  <a:noFill/>
                </a:ln>
                <a:solidFill>
                  <a:schemeClr val="bg2"/>
                </a:solidFill>
                <a:effectLst/>
                <a:uLnTx/>
                <a:uFillTx/>
                <a:latin typeface="Arial" panose="020B0604020202020204" pitchFamily="34" charset="0"/>
                <a:ea typeface="+mn-ea"/>
                <a:cs typeface="+mn-cs"/>
              </a:rPr>
              <a:t>i</a:t>
            </a:r>
            <a:r>
              <a:rPr kumimoji="0" lang="en-GB" sz="1800" b="0" i="1" u="none" strike="noStrike" kern="1200" cap="none" spc="0" normalizeH="0" baseline="0" noProof="0" dirty="0">
                <a:ln>
                  <a:noFill/>
                </a:ln>
                <a:solidFill>
                  <a:schemeClr val="bg2"/>
                </a:solidFill>
                <a:effectLst/>
                <a:uLnTx/>
                <a:uFillTx/>
                <a:latin typeface="Arial" panose="020B0604020202020204" pitchFamily="34" charset="0"/>
                <a:ea typeface="+mn-ea"/>
                <a:cs typeface="+mn-cs"/>
              </a:rPr>
              <a:t>s 6 </a:t>
            </a:r>
          </a:p>
        </p:txBody>
      </p:sp>
      <p:sp>
        <p:nvSpPr>
          <p:cNvPr id="9" name="TextBox 19">
            <a:extLst>
              <a:ext uri="{FF2B5EF4-FFF2-40B4-BE49-F238E27FC236}">
                <a16:creationId xmlns:a16="http://schemas.microsoft.com/office/drawing/2014/main" id="{372387D1-E841-4693-A8E9-FFB67EC0047D}"/>
              </a:ext>
            </a:extLst>
          </p:cNvPr>
          <p:cNvSpPr txBox="1"/>
          <p:nvPr/>
        </p:nvSpPr>
        <p:spPr>
          <a:xfrm>
            <a:off x="626666" y="4924909"/>
            <a:ext cx="6219144" cy="1366528"/>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chemeClr val="bg2"/>
                </a:solidFill>
                <a:effectLst/>
                <a:uLnTx/>
                <a:uFillTx/>
                <a:latin typeface="Arial" panose="020B0604020202020204" pitchFamily="34" charset="0"/>
                <a:ea typeface="+mn-ea"/>
                <a:cs typeface="+mn-cs"/>
              </a:rPr>
              <a:t>The 15 is partitioned into 10 and 5.</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chemeClr val="bg2"/>
                </a:solidFill>
                <a:effectLst/>
                <a:uLnTx/>
                <a:uFillTx/>
                <a:latin typeface="Arial" panose="020B0604020202020204" pitchFamily="34" charset="0"/>
                <a:ea typeface="+mn-ea"/>
                <a:cs typeface="+mn-cs"/>
              </a:rPr>
              <a:t>Take away 9 from the 10, this leaves 1.</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chemeClr val="bg2"/>
                </a:solidFill>
                <a:effectLst/>
                <a:uLnTx/>
                <a:uFillTx/>
                <a:latin typeface="Arial" panose="020B0604020202020204" pitchFamily="34" charset="0"/>
                <a:ea typeface="+mn-ea"/>
                <a:cs typeface="+mn-cs"/>
              </a:rPr>
              <a:t>Put 1 and 5 together.</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chemeClr val="bg2"/>
                </a:solidFill>
                <a:effectLst/>
                <a:uLnTx/>
                <a:uFillTx/>
                <a:latin typeface="Arial" panose="020B0604020202020204" pitchFamily="34" charset="0"/>
                <a:ea typeface="+mn-ea"/>
                <a:cs typeface="+mn-cs"/>
              </a:rPr>
              <a:t>The answer is 6. </a:t>
            </a:r>
          </a:p>
        </p:txBody>
      </p:sp>
      <p:sp>
        <p:nvSpPr>
          <p:cNvPr id="13" name="TextBox 12">
            <a:extLst>
              <a:ext uri="{FF2B5EF4-FFF2-40B4-BE49-F238E27FC236}">
                <a16:creationId xmlns:a16="http://schemas.microsoft.com/office/drawing/2014/main" id="{8696C161-4983-4D20-A453-6DEDC2DBDB05}"/>
              </a:ext>
            </a:extLst>
          </p:cNvPr>
          <p:cNvSpPr txBox="1"/>
          <p:nvPr/>
        </p:nvSpPr>
        <p:spPr>
          <a:xfrm>
            <a:off x="7183000" y="5423507"/>
            <a:ext cx="130835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lumMod val="65000"/>
                    <a:lumOff val="35000"/>
                  </a:schemeClr>
                </a:solidFill>
                <a:effectLst/>
                <a:uLnTx/>
                <a:uFillTx/>
                <a:latin typeface="Arial"/>
                <a:ea typeface="+mn-ea"/>
                <a:cs typeface="+mn-cs"/>
              </a:rPr>
              <a:t>Method 2</a:t>
            </a:r>
          </a:p>
        </p:txBody>
      </p:sp>
      <p:sp>
        <p:nvSpPr>
          <p:cNvPr id="15" name="TextBox 14">
            <a:extLst>
              <a:ext uri="{FF2B5EF4-FFF2-40B4-BE49-F238E27FC236}">
                <a16:creationId xmlns:a16="http://schemas.microsoft.com/office/drawing/2014/main" id="{93AF4A7D-B976-45F3-85CB-D96585FF032D}"/>
              </a:ext>
            </a:extLst>
          </p:cNvPr>
          <p:cNvSpPr txBox="1"/>
          <p:nvPr/>
        </p:nvSpPr>
        <p:spPr>
          <a:xfrm>
            <a:off x="7091078" y="3948419"/>
            <a:ext cx="2011136" cy="3673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lumMod val="65000"/>
                    <a:lumOff val="35000"/>
                  </a:schemeClr>
                </a:solidFill>
                <a:effectLst/>
                <a:uLnTx/>
                <a:uFillTx/>
                <a:latin typeface="Arial"/>
                <a:ea typeface="+mn-ea"/>
                <a:cs typeface="+mn-cs"/>
              </a:rPr>
              <a:t> Method 1</a:t>
            </a:r>
          </a:p>
        </p:txBody>
      </p:sp>
    </p:spTree>
    <p:extLst>
      <p:ext uri="{BB962C8B-B14F-4D97-AF65-F5344CB8AC3E}">
        <p14:creationId xmlns:p14="http://schemas.microsoft.com/office/powerpoint/2010/main" val="367603484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B98A586-DA64-404B-BD47-8D89D54862CB}"/>
              </a:ext>
            </a:extLst>
          </p:cNvPr>
          <p:cNvGrpSpPr/>
          <p:nvPr/>
        </p:nvGrpSpPr>
        <p:grpSpPr>
          <a:xfrm>
            <a:off x="5042174" y="2344588"/>
            <a:ext cx="1682466" cy="1711726"/>
            <a:chOff x="6116378" y="2344588"/>
            <a:chExt cx="1682466" cy="1711726"/>
          </a:xfrm>
        </p:grpSpPr>
        <p:sp>
          <p:nvSpPr>
            <p:cNvPr id="252" name="Oval 251">
              <a:extLst>
                <a:ext uri="{FF2B5EF4-FFF2-40B4-BE49-F238E27FC236}">
                  <a16:creationId xmlns:a16="http://schemas.microsoft.com/office/drawing/2014/main" id="{058B57D3-141B-491E-81EA-A9D3BC47ECF7}"/>
                </a:ext>
              </a:extLst>
            </p:cNvPr>
            <p:cNvSpPr/>
            <p:nvPr/>
          </p:nvSpPr>
          <p:spPr>
            <a:xfrm>
              <a:off x="6116378" y="3345959"/>
              <a:ext cx="710355" cy="710355"/>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3200" b="1" i="0" u="none" strike="noStrike" kern="1200" cap="none" spc="0" normalizeH="0" baseline="0" noProof="0" dirty="0">
                <a:ln>
                  <a:noFill/>
                </a:ln>
                <a:solidFill>
                  <a:srgbClr val="FFFFFF"/>
                </a:solidFill>
                <a:effectLst/>
                <a:uLnTx/>
                <a:uFillTx/>
                <a:latin typeface="Arial"/>
                <a:ea typeface="+mn-ea"/>
                <a:cs typeface="+mn-cs"/>
              </a:endParaRPr>
            </a:p>
          </p:txBody>
        </p:sp>
        <p:sp>
          <p:nvSpPr>
            <p:cNvPr id="255" name="Oval 254">
              <a:extLst>
                <a:ext uri="{FF2B5EF4-FFF2-40B4-BE49-F238E27FC236}">
                  <a16:creationId xmlns:a16="http://schemas.microsoft.com/office/drawing/2014/main" id="{DF051529-28BF-48CF-BDC5-4C043E32CFC0}"/>
                </a:ext>
              </a:extLst>
            </p:cNvPr>
            <p:cNvSpPr/>
            <p:nvPr/>
          </p:nvSpPr>
          <p:spPr>
            <a:xfrm>
              <a:off x="7088489" y="3345959"/>
              <a:ext cx="710355" cy="710355"/>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3200" b="1" i="0" u="none" strike="noStrike" kern="1200" cap="none" spc="0" normalizeH="0" baseline="0" noProof="0" dirty="0">
                <a:ln>
                  <a:noFill/>
                </a:ln>
                <a:solidFill>
                  <a:srgbClr val="FFFFFF"/>
                </a:solidFill>
                <a:effectLst/>
                <a:uLnTx/>
                <a:uFillTx/>
                <a:latin typeface="Arial"/>
                <a:ea typeface="+mn-ea"/>
                <a:cs typeface="+mn-cs"/>
              </a:endParaRPr>
            </a:p>
          </p:txBody>
        </p:sp>
        <p:sp>
          <p:nvSpPr>
            <p:cNvPr id="249" name="Oval 248">
              <a:extLst>
                <a:ext uri="{FF2B5EF4-FFF2-40B4-BE49-F238E27FC236}">
                  <a16:creationId xmlns:a16="http://schemas.microsoft.com/office/drawing/2014/main" id="{336EDB61-FE1C-470C-B0D4-869D6C85ACCD}"/>
                </a:ext>
              </a:extLst>
            </p:cNvPr>
            <p:cNvSpPr/>
            <p:nvPr/>
          </p:nvSpPr>
          <p:spPr>
            <a:xfrm>
              <a:off x="6630873" y="2344588"/>
              <a:ext cx="710355" cy="710355"/>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3200" b="1" i="0" u="none" strike="noStrike" kern="1200" cap="none" spc="0" normalizeH="0" baseline="0" noProof="0" dirty="0">
                <a:ln>
                  <a:noFill/>
                </a:ln>
                <a:solidFill>
                  <a:srgbClr val="FFFFFF"/>
                </a:solidFill>
                <a:effectLst/>
                <a:uLnTx/>
                <a:uFillTx/>
                <a:latin typeface="Arial"/>
                <a:ea typeface="+mn-ea"/>
                <a:cs typeface="+mn-cs"/>
              </a:endParaRPr>
            </a:p>
          </p:txBody>
        </p:sp>
        <p:cxnSp>
          <p:nvCxnSpPr>
            <p:cNvPr id="257" name="Straight Connector 256">
              <a:extLst>
                <a:ext uri="{FF2B5EF4-FFF2-40B4-BE49-F238E27FC236}">
                  <a16:creationId xmlns:a16="http://schemas.microsoft.com/office/drawing/2014/main" id="{E1C244D7-6575-4435-A5BA-CCBA4962A2A8}"/>
                </a:ext>
              </a:extLst>
            </p:cNvPr>
            <p:cNvCxnSpPr>
              <a:cxnSpLocks/>
              <a:stCxn id="249" idx="3"/>
              <a:endCxn id="252" idx="0"/>
            </p:cNvCxnSpPr>
            <p:nvPr/>
          </p:nvCxnSpPr>
          <p:spPr>
            <a:xfrm flipH="1">
              <a:off x="6471556" y="2950914"/>
              <a:ext cx="263346" cy="3950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8E827ECA-E9BC-4BC4-A17D-1417ED8946A8}"/>
                </a:ext>
              </a:extLst>
            </p:cNvPr>
            <p:cNvCxnSpPr>
              <a:cxnSpLocks/>
              <a:stCxn id="249" idx="5"/>
              <a:endCxn id="255" idx="0"/>
            </p:cNvCxnSpPr>
            <p:nvPr/>
          </p:nvCxnSpPr>
          <p:spPr>
            <a:xfrm>
              <a:off x="7237199" y="2950914"/>
              <a:ext cx="206468" cy="3950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6" name="TextBox 245">
            <a:extLst>
              <a:ext uri="{FF2B5EF4-FFF2-40B4-BE49-F238E27FC236}">
                <a16:creationId xmlns:a16="http://schemas.microsoft.com/office/drawing/2014/main" id="{7B57B415-835F-4A63-ADE4-55EA1A85899B}"/>
              </a:ext>
            </a:extLst>
          </p:cNvPr>
          <p:cNvSpPr txBox="1"/>
          <p:nvPr/>
        </p:nvSpPr>
        <p:spPr>
          <a:xfrm>
            <a:off x="989211" y="5272060"/>
            <a:ext cx="1984763"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15 – 9 = </a:t>
            </a:r>
          </a:p>
        </p:txBody>
      </p:sp>
      <p:sp>
        <p:nvSpPr>
          <p:cNvPr id="253" name="TextBox 252">
            <a:extLst>
              <a:ext uri="{FF2B5EF4-FFF2-40B4-BE49-F238E27FC236}">
                <a16:creationId xmlns:a16="http://schemas.microsoft.com/office/drawing/2014/main" id="{B5102628-D235-45D0-8C07-3C4DC10AF838}"/>
              </a:ext>
            </a:extLst>
          </p:cNvPr>
          <p:cNvSpPr txBox="1"/>
          <p:nvPr/>
        </p:nvSpPr>
        <p:spPr>
          <a:xfrm>
            <a:off x="4992317" y="3413553"/>
            <a:ext cx="805559"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sp>
        <p:nvSpPr>
          <p:cNvPr id="256" name="TextBox 255">
            <a:extLst>
              <a:ext uri="{FF2B5EF4-FFF2-40B4-BE49-F238E27FC236}">
                <a16:creationId xmlns:a16="http://schemas.microsoft.com/office/drawing/2014/main" id="{6E7F161E-7FB5-41A0-B1FE-E3CA7D922CBB}"/>
              </a:ext>
            </a:extLst>
          </p:cNvPr>
          <p:cNvSpPr txBox="1"/>
          <p:nvPr/>
        </p:nvSpPr>
        <p:spPr>
          <a:xfrm>
            <a:off x="5964427" y="3386573"/>
            <a:ext cx="805559"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
        <p:nvSpPr>
          <p:cNvPr id="259" name="TextBox 258">
            <a:extLst>
              <a:ext uri="{FF2B5EF4-FFF2-40B4-BE49-F238E27FC236}">
                <a16:creationId xmlns:a16="http://schemas.microsoft.com/office/drawing/2014/main" id="{93E8D7F3-438C-42DE-AE99-8FDFEBA7E0BB}"/>
              </a:ext>
            </a:extLst>
          </p:cNvPr>
          <p:cNvSpPr txBox="1"/>
          <p:nvPr/>
        </p:nvSpPr>
        <p:spPr>
          <a:xfrm>
            <a:off x="4354263" y="2383798"/>
            <a:ext cx="2266268"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15   –   9 </a:t>
            </a:r>
          </a:p>
        </p:txBody>
      </p:sp>
      <p:sp>
        <p:nvSpPr>
          <p:cNvPr id="3" name="Title 2">
            <a:extLst>
              <a:ext uri="{FF2B5EF4-FFF2-40B4-BE49-F238E27FC236}">
                <a16:creationId xmlns:a16="http://schemas.microsoft.com/office/drawing/2014/main" id="{408C13C0-A862-4D68-9947-E66272556BAB}"/>
              </a:ext>
            </a:extLst>
          </p:cNvPr>
          <p:cNvSpPr>
            <a:spLocks noGrp="1"/>
          </p:cNvSpPr>
          <p:nvPr>
            <p:ph type="title"/>
          </p:nvPr>
        </p:nvSpPr>
        <p:spPr/>
        <p:txBody>
          <a:bodyPr/>
          <a:lstStyle/>
          <a:p>
            <a:r>
              <a:rPr lang="en-GB" dirty="0"/>
              <a:t>2AS-1 Add and subtract across 10</a:t>
            </a:r>
          </a:p>
        </p:txBody>
      </p:sp>
      <p:grpSp>
        <p:nvGrpSpPr>
          <p:cNvPr id="64" name="Group 63">
            <a:extLst>
              <a:ext uri="{FF2B5EF4-FFF2-40B4-BE49-F238E27FC236}">
                <a16:creationId xmlns:a16="http://schemas.microsoft.com/office/drawing/2014/main" id="{AA0BE133-6A3E-4119-B568-8E0E1D29B7BE}"/>
              </a:ext>
            </a:extLst>
          </p:cNvPr>
          <p:cNvGrpSpPr/>
          <p:nvPr/>
        </p:nvGrpSpPr>
        <p:grpSpPr>
          <a:xfrm>
            <a:off x="623888" y="1743804"/>
            <a:ext cx="1278768" cy="3204311"/>
            <a:chOff x="5162433" y="1391913"/>
            <a:chExt cx="1513791" cy="3793228"/>
          </a:xfrm>
        </p:grpSpPr>
        <p:sp>
          <p:nvSpPr>
            <p:cNvPr id="65" name="Rectangle 64">
              <a:extLst>
                <a:ext uri="{FF2B5EF4-FFF2-40B4-BE49-F238E27FC236}">
                  <a16:creationId xmlns:a16="http://schemas.microsoft.com/office/drawing/2014/main" id="{5265F68B-3FA4-4D99-9E1F-4E31FFE095DD}"/>
                </a:ext>
              </a:extLst>
            </p:cNvPr>
            <p:cNvSpPr/>
            <p:nvPr/>
          </p:nvSpPr>
          <p:spPr>
            <a:xfrm>
              <a:off x="5162433" y="1391913"/>
              <a:ext cx="1513791" cy="379322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cxnSp>
          <p:nvCxnSpPr>
            <p:cNvPr id="66" name="Straight Connector 65">
              <a:extLst>
                <a:ext uri="{FF2B5EF4-FFF2-40B4-BE49-F238E27FC236}">
                  <a16:creationId xmlns:a16="http://schemas.microsoft.com/office/drawing/2014/main" id="{44113E41-E11A-41C5-B632-A150FA3C3BEC}"/>
                </a:ext>
              </a:extLst>
            </p:cNvPr>
            <p:cNvCxnSpPr>
              <a:endCxn id="65" idx="2"/>
            </p:cNvCxnSpPr>
            <p:nvPr/>
          </p:nvCxnSpPr>
          <p:spPr>
            <a:xfrm>
              <a:off x="5910578" y="1391913"/>
              <a:ext cx="8751" cy="3793228"/>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67" name="Straight Connector 66">
              <a:extLst>
                <a:ext uri="{FF2B5EF4-FFF2-40B4-BE49-F238E27FC236}">
                  <a16:creationId xmlns:a16="http://schemas.microsoft.com/office/drawing/2014/main" id="{CC4CAA69-FFEE-406F-A0AE-61FA2AE7E0F5}"/>
                </a:ext>
              </a:extLst>
            </p:cNvPr>
            <p:cNvCxnSpPr/>
            <p:nvPr/>
          </p:nvCxnSpPr>
          <p:spPr>
            <a:xfrm>
              <a:off x="5162433" y="2150559"/>
              <a:ext cx="1513791"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68" name="Straight Connector 67">
              <a:extLst>
                <a:ext uri="{FF2B5EF4-FFF2-40B4-BE49-F238E27FC236}">
                  <a16:creationId xmlns:a16="http://schemas.microsoft.com/office/drawing/2014/main" id="{A5BA4B7D-5079-47B8-8820-3A6ADBD49B9A}"/>
                </a:ext>
              </a:extLst>
            </p:cNvPr>
            <p:cNvCxnSpPr/>
            <p:nvPr/>
          </p:nvCxnSpPr>
          <p:spPr>
            <a:xfrm>
              <a:off x="5162433" y="2909205"/>
              <a:ext cx="1513791"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69" name="Straight Connector 68">
              <a:extLst>
                <a:ext uri="{FF2B5EF4-FFF2-40B4-BE49-F238E27FC236}">
                  <a16:creationId xmlns:a16="http://schemas.microsoft.com/office/drawing/2014/main" id="{7D9B5C26-03D7-431B-B697-DDCD16862027}"/>
                </a:ext>
              </a:extLst>
            </p:cNvPr>
            <p:cNvCxnSpPr/>
            <p:nvPr/>
          </p:nvCxnSpPr>
          <p:spPr>
            <a:xfrm>
              <a:off x="5162433" y="3667851"/>
              <a:ext cx="1513791"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70" name="Straight Connector 69">
              <a:extLst>
                <a:ext uri="{FF2B5EF4-FFF2-40B4-BE49-F238E27FC236}">
                  <a16:creationId xmlns:a16="http://schemas.microsoft.com/office/drawing/2014/main" id="{497F67DA-5328-4A86-B49C-B3B9F383A39C}"/>
                </a:ext>
              </a:extLst>
            </p:cNvPr>
            <p:cNvCxnSpPr/>
            <p:nvPr/>
          </p:nvCxnSpPr>
          <p:spPr>
            <a:xfrm>
              <a:off x="5162433" y="4426497"/>
              <a:ext cx="1513791"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71" name="Group 70">
            <a:extLst>
              <a:ext uri="{FF2B5EF4-FFF2-40B4-BE49-F238E27FC236}">
                <a16:creationId xmlns:a16="http://schemas.microsoft.com/office/drawing/2014/main" id="{007F29E2-02DB-4980-B6C6-539810D630D7}"/>
              </a:ext>
            </a:extLst>
          </p:cNvPr>
          <p:cNvGrpSpPr/>
          <p:nvPr/>
        </p:nvGrpSpPr>
        <p:grpSpPr>
          <a:xfrm>
            <a:off x="2443503" y="1740076"/>
            <a:ext cx="1278768" cy="3204312"/>
            <a:chOff x="5162433" y="1391913"/>
            <a:chExt cx="1513791" cy="3793228"/>
          </a:xfrm>
        </p:grpSpPr>
        <p:sp>
          <p:nvSpPr>
            <p:cNvPr id="72" name="Rectangle 71">
              <a:extLst>
                <a:ext uri="{FF2B5EF4-FFF2-40B4-BE49-F238E27FC236}">
                  <a16:creationId xmlns:a16="http://schemas.microsoft.com/office/drawing/2014/main" id="{219543F9-51C8-4C93-9BFB-EE10A5B821AF}"/>
                </a:ext>
              </a:extLst>
            </p:cNvPr>
            <p:cNvSpPr/>
            <p:nvPr/>
          </p:nvSpPr>
          <p:spPr>
            <a:xfrm>
              <a:off x="5162433" y="1391913"/>
              <a:ext cx="1513791" cy="379322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cxnSp>
          <p:nvCxnSpPr>
            <p:cNvPr id="73" name="Straight Connector 72">
              <a:extLst>
                <a:ext uri="{FF2B5EF4-FFF2-40B4-BE49-F238E27FC236}">
                  <a16:creationId xmlns:a16="http://schemas.microsoft.com/office/drawing/2014/main" id="{0A1E6ACE-AA12-4F0F-8013-E7155E669DDF}"/>
                </a:ext>
              </a:extLst>
            </p:cNvPr>
            <p:cNvCxnSpPr>
              <a:endCxn id="72" idx="2"/>
            </p:cNvCxnSpPr>
            <p:nvPr/>
          </p:nvCxnSpPr>
          <p:spPr>
            <a:xfrm>
              <a:off x="5910578" y="1391913"/>
              <a:ext cx="8751" cy="3793228"/>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74" name="Straight Connector 73">
              <a:extLst>
                <a:ext uri="{FF2B5EF4-FFF2-40B4-BE49-F238E27FC236}">
                  <a16:creationId xmlns:a16="http://schemas.microsoft.com/office/drawing/2014/main" id="{81CE1501-14C6-4A13-9ED5-48BB55C81BDC}"/>
                </a:ext>
              </a:extLst>
            </p:cNvPr>
            <p:cNvCxnSpPr/>
            <p:nvPr/>
          </p:nvCxnSpPr>
          <p:spPr>
            <a:xfrm>
              <a:off x="5162433" y="2150559"/>
              <a:ext cx="1513791"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75" name="Straight Connector 74">
              <a:extLst>
                <a:ext uri="{FF2B5EF4-FFF2-40B4-BE49-F238E27FC236}">
                  <a16:creationId xmlns:a16="http://schemas.microsoft.com/office/drawing/2014/main" id="{2008DCDF-F681-48DA-B94A-67780BDE04C9}"/>
                </a:ext>
              </a:extLst>
            </p:cNvPr>
            <p:cNvCxnSpPr/>
            <p:nvPr/>
          </p:nvCxnSpPr>
          <p:spPr>
            <a:xfrm>
              <a:off x="5162433" y="2909205"/>
              <a:ext cx="1513791"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76" name="Straight Connector 75">
              <a:extLst>
                <a:ext uri="{FF2B5EF4-FFF2-40B4-BE49-F238E27FC236}">
                  <a16:creationId xmlns:a16="http://schemas.microsoft.com/office/drawing/2014/main" id="{01493AB1-CAA0-46E1-8AAD-26913C41728A}"/>
                </a:ext>
              </a:extLst>
            </p:cNvPr>
            <p:cNvCxnSpPr/>
            <p:nvPr/>
          </p:nvCxnSpPr>
          <p:spPr>
            <a:xfrm>
              <a:off x="5162433" y="3667851"/>
              <a:ext cx="1513791"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77" name="Straight Connector 76">
              <a:extLst>
                <a:ext uri="{FF2B5EF4-FFF2-40B4-BE49-F238E27FC236}">
                  <a16:creationId xmlns:a16="http://schemas.microsoft.com/office/drawing/2014/main" id="{4BAF96E3-CECA-4860-B2FE-93B93F9F6AF9}"/>
                </a:ext>
              </a:extLst>
            </p:cNvPr>
            <p:cNvCxnSpPr/>
            <p:nvPr/>
          </p:nvCxnSpPr>
          <p:spPr>
            <a:xfrm>
              <a:off x="5162433" y="4426497"/>
              <a:ext cx="1513791"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78" name="Group 77">
            <a:extLst>
              <a:ext uri="{FF2B5EF4-FFF2-40B4-BE49-F238E27FC236}">
                <a16:creationId xmlns:a16="http://schemas.microsoft.com/office/drawing/2014/main" id="{9A876C6C-F2B6-4832-8CC6-05BE964F61F7}"/>
              </a:ext>
            </a:extLst>
          </p:cNvPr>
          <p:cNvGrpSpPr/>
          <p:nvPr/>
        </p:nvGrpSpPr>
        <p:grpSpPr>
          <a:xfrm>
            <a:off x="2502793" y="4359183"/>
            <a:ext cx="517127" cy="517127"/>
            <a:chOff x="6571429" y="2345064"/>
            <a:chExt cx="625642" cy="625642"/>
          </a:xfrm>
          <a:solidFill>
            <a:srgbClr val="99CCFF"/>
          </a:solidFill>
        </p:grpSpPr>
        <p:sp>
          <p:nvSpPr>
            <p:cNvPr id="79" name="Oval 78">
              <a:extLst>
                <a:ext uri="{FF2B5EF4-FFF2-40B4-BE49-F238E27FC236}">
                  <a16:creationId xmlns:a16="http://schemas.microsoft.com/office/drawing/2014/main" id="{B35327BB-7D46-4087-8699-600E0AF8C7AF}"/>
                </a:ext>
              </a:extLst>
            </p:cNvPr>
            <p:cNvSpPr/>
            <p:nvPr/>
          </p:nvSpPr>
          <p:spPr>
            <a:xfrm>
              <a:off x="6571429" y="2345064"/>
              <a:ext cx="625642" cy="625642"/>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80" name="TextBox 79">
              <a:extLst>
                <a:ext uri="{FF2B5EF4-FFF2-40B4-BE49-F238E27FC236}">
                  <a16:creationId xmlns:a16="http://schemas.microsoft.com/office/drawing/2014/main" id="{03045673-0589-4E30-8033-4B79B226A37D}"/>
                </a:ext>
              </a:extLst>
            </p:cNvPr>
            <p:cNvSpPr txBox="1"/>
            <p:nvPr/>
          </p:nvSpPr>
          <p:spPr>
            <a:xfrm>
              <a:off x="6762658" y="2387387"/>
              <a:ext cx="223495" cy="521305"/>
            </a:xfrm>
            <a:prstGeom prst="rect">
              <a:avLst/>
            </a:prstGeom>
            <a:grp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81" name="Group 80">
            <a:extLst>
              <a:ext uri="{FF2B5EF4-FFF2-40B4-BE49-F238E27FC236}">
                <a16:creationId xmlns:a16="http://schemas.microsoft.com/office/drawing/2014/main" id="{BD08E143-ADF0-4DB5-9C6C-01BC358A3A10}"/>
              </a:ext>
            </a:extLst>
          </p:cNvPr>
          <p:cNvGrpSpPr/>
          <p:nvPr/>
        </p:nvGrpSpPr>
        <p:grpSpPr>
          <a:xfrm>
            <a:off x="680263" y="4362909"/>
            <a:ext cx="517127" cy="517127"/>
            <a:chOff x="6571429" y="2345064"/>
            <a:chExt cx="625642" cy="625642"/>
          </a:xfrm>
          <a:solidFill>
            <a:srgbClr val="99CCFF"/>
          </a:solidFill>
        </p:grpSpPr>
        <p:sp>
          <p:nvSpPr>
            <p:cNvPr id="82" name="Oval 81">
              <a:extLst>
                <a:ext uri="{FF2B5EF4-FFF2-40B4-BE49-F238E27FC236}">
                  <a16:creationId xmlns:a16="http://schemas.microsoft.com/office/drawing/2014/main" id="{66D53DED-F7DC-4C0F-A11B-6F43B632223D}"/>
                </a:ext>
              </a:extLst>
            </p:cNvPr>
            <p:cNvSpPr/>
            <p:nvPr/>
          </p:nvSpPr>
          <p:spPr>
            <a:xfrm>
              <a:off x="6571429" y="2345064"/>
              <a:ext cx="625642" cy="625642"/>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83" name="TextBox 82">
              <a:extLst>
                <a:ext uri="{FF2B5EF4-FFF2-40B4-BE49-F238E27FC236}">
                  <a16:creationId xmlns:a16="http://schemas.microsoft.com/office/drawing/2014/main" id="{8BC41BEC-C810-4D4C-AD3B-5F2715066163}"/>
                </a:ext>
              </a:extLst>
            </p:cNvPr>
            <p:cNvSpPr txBox="1"/>
            <p:nvPr/>
          </p:nvSpPr>
          <p:spPr>
            <a:xfrm>
              <a:off x="6762658" y="2387387"/>
              <a:ext cx="223495" cy="521305"/>
            </a:xfrm>
            <a:prstGeom prst="rect">
              <a:avLst/>
            </a:prstGeom>
            <a:grp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84" name="Group 83">
            <a:extLst>
              <a:ext uri="{FF2B5EF4-FFF2-40B4-BE49-F238E27FC236}">
                <a16:creationId xmlns:a16="http://schemas.microsoft.com/office/drawing/2014/main" id="{A783316E-92EE-41CF-BBA5-3C9CC3719BE5}"/>
              </a:ext>
            </a:extLst>
          </p:cNvPr>
          <p:cNvGrpSpPr/>
          <p:nvPr/>
        </p:nvGrpSpPr>
        <p:grpSpPr>
          <a:xfrm>
            <a:off x="680263" y="3717881"/>
            <a:ext cx="517127" cy="517127"/>
            <a:chOff x="6571429" y="2345064"/>
            <a:chExt cx="625642" cy="625642"/>
          </a:xfrm>
        </p:grpSpPr>
        <p:sp>
          <p:nvSpPr>
            <p:cNvPr id="85" name="Oval 84">
              <a:extLst>
                <a:ext uri="{FF2B5EF4-FFF2-40B4-BE49-F238E27FC236}">
                  <a16:creationId xmlns:a16="http://schemas.microsoft.com/office/drawing/2014/main" id="{5EFF2051-7946-4F9E-B096-25C79E4BE991}"/>
                </a:ext>
              </a:extLst>
            </p:cNvPr>
            <p:cNvSpPr/>
            <p:nvPr/>
          </p:nvSpPr>
          <p:spPr>
            <a:xfrm>
              <a:off x="6571429" y="2345064"/>
              <a:ext cx="625642" cy="625642"/>
            </a:xfrm>
            <a:prstGeom prst="ellipse">
              <a:avLst/>
            </a:prstGeom>
            <a:solidFill>
              <a:srgbClr val="99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86" name="TextBox 85">
              <a:extLst>
                <a:ext uri="{FF2B5EF4-FFF2-40B4-BE49-F238E27FC236}">
                  <a16:creationId xmlns:a16="http://schemas.microsoft.com/office/drawing/2014/main" id="{5313A8BB-A138-4A03-8ADE-B59CACD76286}"/>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90" name="Group 89">
            <a:extLst>
              <a:ext uri="{FF2B5EF4-FFF2-40B4-BE49-F238E27FC236}">
                <a16:creationId xmlns:a16="http://schemas.microsoft.com/office/drawing/2014/main" id="{26F45D57-902C-4F80-92F1-4A27F0007CC1}"/>
              </a:ext>
            </a:extLst>
          </p:cNvPr>
          <p:cNvGrpSpPr/>
          <p:nvPr/>
        </p:nvGrpSpPr>
        <p:grpSpPr>
          <a:xfrm>
            <a:off x="680263" y="3084993"/>
            <a:ext cx="517127" cy="517127"/>
            <a:chOff x="6571429" y="2345064"/>
            <a:chExt cx="625642" cy="625642"/>
          </a:xfrm>
        </p:grpSpPr>
        <p:sp>
          <p:nvSpPr>
            <p:cNvPr id="91" name="Oval 90">
              <a:extLst>
                <a:ext uri="{FF2B5EF4-FFF2-40B4-BE49-F238E27FC236}">
                  <a16:creationId xmlns:a16="http://schemas.microsoft.com/office/drawing/2014/main" id="{F229441C-4B81-4154-9D09-29D85B7AF1C8}"/>
                </a:ext>
              </a:extLst>
            </p:cNvPr>
            <p:cNvSpPr/>
            <p:nvPr/>
          </p:nvSpPr>
          <p:spPr>
            <a:xfrm>
              <a:off x="6571429" y="2345064"/>
              <a:ext cx="625642" cy="625642"/>
            </a:xfrm>
            <a:prstGeom prst="ellipse">
              <a:avLst/>
            </a:prstGeom>
            <a:solidFill>
              <a:srgbClr val="99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92" name="TextBox 91">
              <a:extLst>
                <a:ext uri="{FF2B5EF4-FFF2-40B4-BE49-F238E27FC236}">
                  <a16:creationId xmlns:a16="http://schemas.microsoft.com/office/drawing/2014/main" id="{1ACD0856-9C92-45D5-9E6E-85BA51A7C819}"/>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93" name="Group 92">
            <a:extLst>
              <a:ext uri="{FF2B5EF4-FFF2-40B4-BE49-F238E27FC236}">
                <a16:creationId xmlns:a16="http://schemas.microsoft.com/office/drawing/2014/main" id="{E53E21A3-FEB2-4EE4-9FFB-86AFD9E977F5}"/>
              </a:ext>
            </a:extLst>
          </p:cNvPr>
          <p:cNvGrpSpPr/>
          <p:nvPr/>
        </p:nvGrpSpPr>
        <p:grpSpPr>
          <a:xfrm>
            <a:off x="1320116" y="2440763"/>
            <a:ext cx="517127" cy="517127"/>
            <a:chOff x="6571429" y="2345064"/>
            <a:chExt cx="625642" cy="625642"/>
          </a:xfrm>
        </p:grpSpPr>
        <p:sp>
          <p:nvSpPr>
            <p:cNvPr id="94" name="Oval 93">
              <a:extLst>
                <a:ext uri="{FF2B5EF4-FFF2-40B4-BE49-F238E27FC236}">
                  <a16:creationId xmlns:a16="http://schemas.microsoft.com/office/drawing/2014/main" id="{7029C17F-75AF-45DC-8B5E-FED74D421CDC}"/>
                </a:ext>
              </a:extLst>
            </p:cNvPr>
            <p:cNvSpPr/>
            <p:nvPr/>
          </p:nvSpPr>
          <p:spPr>
            <a:xfrm>
              <a:off x="6571429" y="2345064"/>
              <a:ext cx="625642" cy="625642"/>
            </a:xfrm>
            <a:prstGeom prst="ellipse">
              <a:avLst/>
            </a:prstGeom>
            <a:solidFill>
              <a:srgbClr val="99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95" name="TextBox 94">
              <a:extLst>
                <a:ext uri="{FF2B5EF4-FFF2-40B4-BE49-F238E27FC236}">
                  <a16:creationId xmlns:a16="http://schemas.microsoft.com/office/drawing/2014/main" id="{3F5F419A-4AED-4039-911F-053D7ABFCE9D}"/>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96" name="Group 95">
            <a:extLst>
              <a:ext uri="{FF2B5EF4-FFF2-40B4-BE49-F238E27FC236}">
                <a16:creationId xmlns:a16="http://schemas.microsoft.com/office/drawing/2014/main" id="{B97C7321-0F92-4CB6-BE72-73622B393BC3}"/>
              </a:ext>
            </a:extLst>
          </p:cNvPr>
          <p:cNvGrpSpPr/>
          <p:nvPr/>
        </p:nvGrpSpPr>
        <p:grpSpPr>
          <a:xfrm>
            <a:off x="680263" y="2440763"/>
            <a:ext cx="517127" cy="517127"/>
            <a:chOff x="6571429" y="2345064"/>
            <a:chExt cx="625642" cy="625642"/>
          </a:xfrm>
        </p:grpSpPr>
        <p:sp>
          <p:nvSpPr>
            <p:cNvPr id="97" name="Oval 96">
              <a:extLst>
                <a:ext uri="{FF2B5EF4-FFF2-40B4-BE49-F238E27FC236}">
                  <a16:creationId xmlns:a16="http://schemas.microsoft.com/office/drawing/2014/main" id="{0E8CB826-0D44-4014-8ACF-32991BB4629B}"/>
                </a:ext>
              </a:extLst>
            </p:cNvPr>
            <p:cNvSpPr/>
            <p:nvPr/>
          </p:nvSpPr>
          <p:spPr>
            <a:xfrm>
              <a:off x="6571429" y="2345064"/>
              <a:ext cx="625642" cy="625642"/>
            </a:xfrm>
            <a:prstGeom prst="ellipse">
              <a:avLst/>
            </a:prstGeom>
            <a:solidFill>
              <a:srgbClr val="99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98" name="TextBox 97">
              <a:extLst>
                <a:ext uri="{FF2B5EF4-FFF2-40B4-BE49-F238E27FC236}">
                  <a16:creationId xmlns:a16="http://schemas.microsoft.com/office/drawing/2014/main" id="{35E5D8B9-FFBF-48AB-A303-C1EB65C7D02E}"/>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99" name="Group 98">
            <a:extLst>
              <a:ext uri="{FF2B5EF4-FFF2-40B4-BE49-F238E27FC236}">
                <a16:creationId xmlns:a16="http://schemas.microsoft.com/office/drawing/2014/main" id="{F800019B-E2A8-46C4-8304-F7CD77B8DB16}"/>
              </a:ext>
            </a:extLst>
          </p:cNvPr>
          <p:cNvGrpSpPr/>
          <p:nvPr/>
        </p:nvGrpSpPr>
        <p:grpSpPr>
          <a:xfrm>
            <a:off x="1320116" y="1802004"/>
            <a:ext cx="517127" cy="517127"/>
            <a:chOff x="6571429" y="2345064"/>
            <a:chExt cx="625642" cy="625642"/>
          </a:xfrm>
        </p:grpSpPr>
        <p:sp>
          <p:nvSpPr>
            <p:cNvPr id="100" name="Oval 99">
              <a:extLst>
                <a:ext uri="{FF2B5EF4-FFF2-40B4-BE49-F238E27FC236}">
                  <a16:creationId xmlns:a16="http://schemas.microsoft.com/office/drawing/2014/main" id="{ADFC610C-2EC2-4484-B099-FE6D711E14A9}"/>
                </a:ext>
              </a:extLst>
            </p:cNvPr>
            <p:cNvSpPr/>
            <p:nvPr/>
          </p:nvSpPr>
          <p:spPr>
            <a:xfrm>
              <a:off x="6571429" y="2345064"/>
              <a:ext cx="625642" cy="625642"/>
            </a:xfrm>
            <a:prstGeom prst="ellipse">
              <a:avLst/>
            </a:prstGeom>
            <a:solidFill>
              <a:srgbClr val="99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637C835-805D-4461-97B0-4C0E8F6BBE6F}"/>
                </a:ext>
              </a:extLst>
            </p:cNvPr>
            <p:cNvSpPr txBox="1"/>
            <p:nvPr/>
          </p:nvSpPr>
          <p:spPr>
            <a:xfrm>
              <a:off x="6715179"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102" name="Group 101">
            <a:extLst>
              <a:ext uri="{FF2B5EF4-FFF2-40B4-BE49-F238E27FC236}">
                <a16:creationId xmlns:a16="http://schemas.microsoft.com/office/drawing/2014/main" id="{0D86D080-A37C-49F5-AF1B-1352A689DE37}"/>
              </a:ext>
            </a:extLst>
          </p:cNvPr>
          <p:cNvGrpSpPr/>
          <p:nvPr/>
        </p:nvGrpSpPr>
        <p:grpSpPr>
          <a:xfrm>
            <a:off x="680263" y="1802004"/>
            <a:ext cx="517127" cy="517127"/>
            <a:chOff x="6571429" y="2345064"/>
            <a:chExt cx="625642" cy="625642"/>
          </a:xfrm>
        </p:grpSpPr>
        <p:sp>
          <p:nvSpPr>
            <p:cNvPr id="103" name="Oval 102">
              <a:extLst>
                <a:ext uri="{FF2B5EF4-FFF2-40B4-BE49-F238E27FC236}">
                  <a16:creationId xmlns:a16="http://schemas.microsoft.com/office/drawing/2014/main" id="{BFB6F084-0EE0-4660-A70E-DB01968F97DC}"/>
                </a:ext>
              </a:extLst>
            </p:cNvPr>
            <p:cNvSpPr/>
            <p:nvPr/>
          </p:nvSpPr>
          <p:spPr>
            <a:xfrm>
              <a:off x="6571429" y="2345064"/>
              <a:ext cx="625642" cy="625642"/>
            </a:xfrm>
            <a:prstGeom prst="ellipse">
              <a:avLst/>
            </a:prstGeom>
            <a:solidFill>
              <a:srgbClr val="99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04" name="TextBox 103">
              <a:extLst>
                <a:ext uri="{FF2B5EF4-FFF2-40B4-BE49-F238E27FC236}">
                  <a16:creationId xmlns:a16="http://schemas.microsoft.com/office/drawing/2014/main" id="{BDC7B127-40D8-4132-9793-B68C3732B593}"/>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105" name="Group 104">
            <a:extLst>
              <a:ext uri="{FF2B5EF4-FFF2-40B4-BE49-F238E27FC236}">
                <a16:creationId xmlns:a16="http://schemas.microsoft.com/office/drawing/2014/main" id="{B7DA019E-6BB8-49A4-B6F0-2DA084C641C6}"/>
              </a:ext>
            </a:extLst>
          </p:cNvPr>
          <p:cNvGrpSpPr/>
          <p:nvPr/>
        </p:nvGrpSpPr>
        <p:grpSpPr>
          <a:xfrm>
            <a:off x="2502793" y="3721024"/>
            <a:ext cx="517127" cy="517127"/>
            <a:chOff x="6571429" y="2345064"/>
            <a:chExt cx="625642" cy="625642"/>
          </a:xfrm>
          <a:solidFill>
            <a:srgbClr val="99CCFF"/>
          </a:solidFill>
        </p:grpSpPr>
        <p:sp>
          <p:nvSpPr>
            <p:cNvPr id="106" name="Oval 105">
              <a:extLst>
                <a:ext uri="{FF2B5EF4-FFF2-40B4-BE49-F238E27FC236}">
                  <a16:creationId xmlns:a16="http://schemas.microsoft.com/office/drawing/2014/main" id="{59477DD9-9A03-42E5-8199-1B8478A50728}"/>
                </a:ext>
              </a:extLst>
            </p:cNvPr>
            <p:cNvSpPr/>
            <p:nvPr/>
          </p:nvSpPr>
          <p:spPr>
            <a:xfrm>
              <a:off x="6571429" y="2345064"/>
              <a:ext cx="625642" cy="625642"/>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68B4BEB5-B093-4F06-B43F-123201C4E507}"/>
                </a:ext>
              </a:extLst>
            </p:cNvPr>
            <p:cNvSpPr txBox="1"/>
            <p:nvPr/>
          </p:nvSpPr>
          <p:spPr>
            <a:xfrm>
              <a:off x="6762658" y="2387387"/>
              <a:ext cx="223495" cy="521305"/>
            </a:xfrm>
            <a:prstGeom prst="rect">
              <a:avLst/>
            </a:prstGeom>
            <a:grp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108" name="Group 107">
            <a:extLst>
              <a:ext uri="{FF2B5EF4-FFF2-40B4-BE49-F238E27FC236}">
                <a16:creationId xmlns:a16="http://schemas.microsoft.com/office/drawing/2014/main" id="{04EDD6BB-A3AB-4C0E-ACB4-B8D7AF71347D}"/>
              </a:ext>
            </a:extLst>
          </p:cNvPr>
          <p:cNvGrpSpPr/>
          <p:nvPr/>
        </p:nvGrpSpPr>
        <p:grpSpPr>
          <a:xfrm>
            <a:off x="2502793" y="3081539"/>
            <a:ext cx="517127" cy="517127"/>
            <a:chOff x="6571429" y="2345064"/>
            <a:chExt cx="625642" cy="625642"/>
          </a:xfrm>
          <a:solidFill>
            <a:srgbClr val="99CCFF"/>
          </a:solidFill>
        </p:grpSpPr>
        <p:sp>
          <p:nvSpPr>
            <p:cNvPr id="109" name="Oval 108">
              <a:extLst>
                <a:ext uri="{FF2B5EF4-FFF2-40B4-BE49-F238E27FC236}">
                  <a16:creationId xmlns:a16="http://schemas.microsoft.com/office/drawing/2014/main" id="{34B71DC9-9E17-4D08-A120-7E02B758B921}"/>
                </a:ext>
              </a:extLst>
            </p:cNvPr>
            <p:cNvSpPr/>
            <p:nvPr/>
          </p:nvSpPr>
          <p:spPr>
            <a:xfrm>
              <a:off x="6571429" y="2345064"/>
              <a:ext cx="625642" cy="625642"/>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10" name="TextBox 109">
              <a:extLst>
                <a:ext uri="{FF2B5EF4-FFF2-40B4-BE49-F238E27FC236}">
                  <a16:creationId xmlns:a16="http://schemas.microsoft.com/office/drawing/2014/main" id="{3C82D2E4-3591-49FF-8D0C-C7D4DAEB57F4}"/>
                </a:ext>
              </a:extLst>
            </p:cNvPr>
            <p:cNvSpPr txBox="1"/>
            <p:nvPr/>
          </p:nvSpPr>
          <p:spPr>
            <a:xfrm>
              <a:off x="6762658" y="2387387"/>
              <a:ext cx="223495" cy="521305"/>
            </a:xfrm>
            <a:prstGeom prst="rect">
              <a:avLst/>
            </a:prstGeom>
            <a:grp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111" name="Group 110">
            <a:extLst>
              <a:ext uri="{FF2B5EF4-FFF2-40B4-BE49-F238E27FC236}">
                <a16:creationId xmlns:a16="http://schemas.microsoft.com/office/drawing/2014/main" id="{B3F17CD5-11B8-4E5B-B754-CFDB8B4ED544}"/>
              </a:ext>
            </a:extLst>
          </p:cNvPr>
          <p:cNvGrpSpPr/>
          <p:nvPr/>
        </p:nvGrpSpPr>
        <p:grpSpPr>
          <a:xfrm>
            <a:off x="2502793" y="2441143"/>
            <a:ext cx="517127" cy="517127"/>
            <a:chOff x="6571429" y="2345064"/>
            <a:chExt cx="625642" cy="625642"/>
          </a:xfrm>
          <a:solidFill>
            <a:srgbClr val="99CCFF"/>
          </a:solidFill>
        </p:grpSpPr>
        <p:sp>
          <p:nvSpPr>
            <p:cNvPr id="112" name="Oval 111">
              <a:extLst>
                <a:ext uri="{FF2B5EF4-FFF2-40B4-BE49-F238E27FC236}">
                  <a16:creationId xmlns:a16="http://schemas.microsoft.com/office/drawing/2014/main" id="{8A85B653-646D-40FA-A9AA-6FCB999DB5B3}"/>
                </a:ext>
              </a:extLst>
            </p:cNvPr>
            <p:cNvSpPr/>
            <p:nvPr/>
          </p:nvSpPr>
          <p:spPr>
            <a:xfrm>
              <a:off x="6571429" y="2345064"/>
              <a:ext cx="625642" cy="625642"/>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13" name="TextBox 112">
              <a:extLst>
                <a:ext uri="{FF2B5EF4-FFF2-40B4-BE49-F238E27FC236}">
                  <a16:creationId xmlns:a16="http://schemas.microsoft.com/office/drawing/2014/main" id="{E968A0A4-2870-460E-BF79-A602C29672AA}"/>
                </a:ext>
              </a:extLst>
            </p:cNvPr>
            <p:cNvSpPr txBox="1"/>
            <p:nvPr/>
          </p:nvSpPr>
          <p:spPr>
            <a:xfrm>
              <a:off x="6762658" y="2387387"/>
              <a:ext cx="223495" cy="521305"/>
            </a:xfrm>
            <a:prstGeom prst="rect">
              <a:avLst/>
            </a:prstGeom>
            <a:grp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114" name="Group 113">
            <a:extLst>
              <a:ext uri="{FF2B5EF4-FFF2-40B4-BE49-F238E27FC236}">
                <a16:creationId xmlns:a16="http://schemas.microsoft.com/office/drawing/2014/main" id="{586AA36F-27DA-4C88-AD71-63ED00534C42}"/>
              </a:ext>
            </a:extLst>
          </p:cNvPr>
          <p:cNvGrpSpPr/>
          <p:nvPr/>
        </p:nvGrpSpPr>
        <p:grpSpPr>
          <a:xfrm>
            <a:off x="2502793" y="1800515"/>
            <a:ext cx="517127" cy="517127"/>
            <a:chOff x="6571429" y="2345064"/>
            <a:chExt cx="625642" cy="625642"/>
          </a:xfrm>
          <a:solidFill>
            <a:srgbClr val="99CCFF"/>
          </a:solidFill>
        </p:grpSpPr>
        <p:sp>
          <p:nvSpPr>
            <p:cNvPr id="115" name="Oval 114">
              <a:extLst>
                <a:ext uri="{FF2B5EF4-FFF2-40B4-BE49-F238E27FC236}">
                  <a16:creationId xmlns:a16="http://schemas.microsoft.com/office/drawing/2014/main" id="{1AEA5B69-33D9-48FB-8369-20FDC3F68849}"/>
                </a:ext>
              </a:extLst>
            </p:cNvPr>
            <p:cNvSpPr/>
            <p:nvPr/>
          </p:nvSpPr>
          <p:spPr>
            <a:xfrm>
              <a:off x="6571429" y="2345064"/>
              <a:ext cx="625642" cy="625642"/>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16" name="TextBox 115">
              <a:extLst>
                <a:ext uri="{FF2B5EF4-FFF2-40B4-BE49-F238E27FC236}">
                  <a16:creationId xmlns:a16="http://schemas.microsoft.com/office/drawing/2014/main" id="{52BB050E-356E-45ED-8107-EEEFE8E93D00}"/>
                </a:ext>
              </a:extLst>
            </p:cNvPr>
            <p:cNvSpPr txBox="1"/>
            <p:nvPr/>
          </p:nvSpPr>
          <p:spPr>
            <a:xfrm>
              <a:off x="6762658" y="2387387"/>
              <a:ext cx="223495" cy="521305"/>
            </a:xfrm>
            <a:prstGeom prst="rect">
              <a:avLst/>
            </a:prstGeom>
            <a:grp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sp>
        <p:nvSpPr>
          <p:cNvPr id="119" name="TextBox 118">
            <a:extLst>
              <a:ext uri="{FF2B5EF4-FFF2-40B4-BE49-F238E27FC236}">
                <a16:creationId xmlns:a16="http://schemas.microsoft.com/office/drawing/2014/main" id="{4255ED3C-4FA2-43C7-BEAE-098B1C28DD7A}"/>
              </a:ext>
            </a:extLst>
          </p:cNvPr>
          <p:cNvSpPr txBox="1"/>
          <p:nvPr/>
        </p:nvSpPr>
        <p:spPr>
          <a:xfrm>
            <a:off x="3258550" y="1838023"/>
            <a:ext cx="263214" cy="430887"/>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nvGrpSpPr>
          <p:cNvPr id="87" name="Group 86">
            <a:extLst>
              <a:ext uri="{FF2B5EF4-FFF2-40B4-BE49-F238E27FC236}">
                <a16:creationId xmlns:a16="http://schemas.microsoft.com/office/drawing/2014/main" id="{DB3ECE03-8913-4D5D-9792-4BF9635A6950}"/>
              </a:ext>
            </a:extLst>
          </p:cNvPr>
          <p:cNvGrpSpPr/>
          <p:nvPr/>
        </p:nvGrpSpPr>
        <p:grpSpPr>
          <a:xfrm>
            <a:off x="1316072" y="4362909"/>
            <a:ext cx="517127" cy="517127"/>
            <a:chOff x="6571429" y="2345064"/>
            <a:chExt cx="625642" cy="625642"/>
          </a:xfrm>
          <a:solidFill>
            <a:srgbClr val="99CCFF"/>
          </a:solidFill>
        </p:grpSpPr>
        <p:sp>
          <p:nvSpPr>
            <p:cNvPr id="88" name="Oval 87">
              <a:extLst>
                <a:ext uri="{FF2B5EF4-FFF2-40B4-BE49-F238E27FC236}">
                  <a16:creationId xmlns:a16="http://schemas.microsoft.com/office/drawing/2014/main" id="{4DCF2D28-5CFD-47C5-958A-C73B6DDD1C4D}"/>
                </a:ext>
              </a:extLst>
            </p:cNvPr>
            <p:cNvSpPr/>
            <p:nvPr/>
          </p:nvSpPr>
          <p:spPr>
            <a:xfrm>
              <a:off x="6571429" y="2345064"/>
              <a:ext cx="625642" cy="625642"/>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89" name="TextBox 88">
              <a:extLst>
                <a:ext uri="{FF2B5EF4-FFF2-40B4-BE49-F238E27FC236}">
                  <a16:creationId xmlns:a16="http://schemas.microsoft.com/office/drawing/2014/main" id="{3BB9BA8F-29E2-4F1F-8207-21560CB0F5B5}"/>
                </a:ext>
              </a:extLst>
            </p:cNvPr>
            <p:cNvSpPr txBox="1"/>
            <p:nvPr/>
          </p:nvSpPr>
          <p:spPr>
            <a:xfrm>
              <a:off x="6762658" y="2387387"/>
              <a:ext cx="223495" cy="521305"/>
            </a:xfrm>
            <a:prstGeom prst="rect">
              <a:avLst/>
            </a:prstGeom>
            <a:grp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117" name="Group 116">
            <a:extLst>
              <a:ext uri="{FF2B5EF4-FFF2-40B4-BE49-F238E27FC236}">
                <a16:creationId xmlns:a16="http://schemas.microsoft.com/office/drawing/2014/main" id="{9514A051-26AB-457A-8701-73BE31E9F715}"/>
              </a:ext>
            </a:extLst>
          </p:cNvPr>
          <p:cNvGrpSpPr/>
          <p:nvPr/>
        </p:nvGrpSpPr>
        <p:grpSpPr>
          <a:xfrm>
            <a:off x="1316072" y="3717881"/>
            <a:ext cx="517127" cy="517127"/>
            <a:chOff x="6571429" y="2345064"/>
            <a:chExt cx="625642" cy="625642"/>
          </a:xfrm>
        </p:grpSpPr>
        <p:sp>
          <p:nvSpPr>
            <p:cNvPr id="118" name="Oval 117">
              <a:extLst>
                <a:ext uri="{FF2B5EF4-FFF2-40B4-BE49-F238E27FC236}">
                  <a16:creationId xmlns:a16="http://schemas.microsoft.com/office/drawing/2014/main" id="{619A1F55-DC21-4909-8519-57A8ED885A94}"/>
                </a:ext>
              </a:extLst>
            </p:cNvPr>
            <p:cNvSpPr/>
            <p:nvPr/>
          </p:nvSpPr>
          <p:spPr>
            <a:xfrm>
              <a:off x="6571429" y="2345064"/>
              <a:ext cx="625642" cy="625642"/>
            </a:xfrm>
            <a:prstGeom prst="ellipse">
              <a:avLst/>
            </a:prstGeom>
            <a:solidFill>
              <a:srgbClr val="99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20" name="TextBox 119">
              <a:extLst>
                <a:ext uri="{FF2B5EF4-FFF2-40B4-BE49-F238E27FC236}">
                  <a16:creationId xmlns:a16="http://schemas.microsoft.com/office/drawing/2014/main" id="{AC8BFBD7-B00E-46B1-9158-AEF519678F2D}"/>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121" name="Group 120">
            <a:extLst>
              <a:ext uri="{FF2B5EF4-FFF2-40B4-BE49-F238E27FC236}">
                <a16:creationId xmlns:a16="http://schemas.microsoft.com/office/drawing/2014/main" id="{2A08742F-8708-4706-8E9D-0580FBC4F247}"/>
              </a:ext>
            </a:extLst>
          </p:cNvPr>
          <p:cNvGrpSpPr/>
          <p:nvPr/>
        </p:nvGrpSpPr>
        <p:grpSpPr>
          <a:xfrm>
            <a:off x="1316072" y="3084993"/>
            <a:ext cx="517127" cy="517127"/>
            <a:chOff x="6571429" y="2345064"/>
            <a:chExt cx="625642" cy="625642"/>
          </a:xfrm>
        </p:grpSpPr>
        <p:sp>
          <p:nvSpPr>
            <p:cNvPr id="122" name="Oval 121">
              <a:extLst>
                <a:ext uri="{FF2B5EF4-FFF2-40B4-BE49-F238E27FC236}">
                  <a16:creationId xmlns:a16="http://schemas.microsoft.com/office/drawing/2014/main" id="{5A2CF025-ACA5-4848-B06D-DC61D319BBDC}"/>
                </a:ext>
              </a:extLst>
            </p:cNvPr>
            <p:cNvSpPr/>
            <p:nvPr/>
          </p:nvSpPr>
          <p:spPr>
            <a:xfrm>
              <a:off x="6571429" y="2345064"/>
              <a:ext cx="625642" cy="625642"/>
            </a:xfrm>
            <a:prstGeom prst="ellipse">
              <a:avLst/>
            </a:prstGeom>
            <a:solidFill>
              <a:srgbClr val="99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23" name="TextBox 122">
              <a:extLst>
                <a:ext uri="{FF2B5EF4-FFF2-40B4-BE49-F238E27FC236}">
                  <a16:creationId xmlns:a16="http://schemas.microsoft.com/office/drawing/2014/main" id="{90BD926E-4733-4720-9487-8FA78D0A1731}"/>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7" name="Group 6">
            <a:extLst>
              <a:ext uri="{FF2B5EF4-FFF2-40B4-BE49-F238E27FC236}">
                <a16:creationId xmlns:a16="http://schemas.microsoft.com/office/drawing/2014/main" id="{E6EB9EAB-B0E9-439B-91A2-4114C778F59D}"/>
              </a:ext>
            </a:extLst>
          </p:cNvPr>
          <p:cNvGrpSpPr/>
          <p:nvPr/>
        </p:nvGrpSpPr>
        <p:grpSpPr>
          <a:xfrm>
            <a:off x="2489017" y="1769264"/>
            <a:ext cx="561549" cy="3113835"/>
            <a:chOff x="2922976" y="1779943"/>
            <a:chExt cx="561549" cy="3113835"/>
          </a:xfrm>
        </p:grpSpPr>
        <p:sp>
          <p:nvSpPr>
            <p:cNvPr id="4" name="Rectangle 3">
              <a:extLst>
                <a:ext uri="{FF2B5EF4-FFF2-40B4-BE49-F238E27FC236}">
                  <a16:creationId xmlns:a16="http://schemas.microsoft.com/office/drawing/2014/main" id="{06351621-C98A-449C-B14E-95033367A090}"/>
                </a:ext>
              </a:extLst>
            </p:cNvPr>
            <p:cNvSpPr/>
            <p:nvPr/>
          </p:nvSpPr>
          <p:spPr>
            <a:xfrm>
              <a:off x="2922976" y="4346370"/>
              <a:ext cx="561549" cy="54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24" name="Rectangle 123">
              <a:extLst>
                <a:ext uri="{FF2B5EF4-FFF2-40B4-BE49-F238E27FC236}">
                  <a16:creationId xmlns:a16="http://schemas.microsoft.com/office/drawing/2014/main" id="{D15318FD-5AA3-4EAF-B021-1489D00528FF}"/>
                </a:ext>
              </a:extLst>
            </p:cNvPr>
            <p:cNvSpPr/>
            <p:nvPr/>
          </p:nvSpPr>
          <p:spPr>
            <a:xfrm>
              <a:off x="2922976" y="3705917"/>
              <a:ext cx="561549" cy="54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25" name="Rectangle 124">
              <a:extLst>
                <a:ext uri="{FF2B5EF4-FFF2-40B4-BE49-F238E27FC236}">
                  <a16:creationId xmlns:a16="http://schemas.microsoft.com/office/drawing/2014/main" id="{E56FD212-5DA7-4CB7-BB4E-DEEADD555805}"/>
                </a:ext>
              </a:extLst>
            </p:cNvPr>
            <p:cNvSpPr/>
            <p:nvPr/>
          </p:nvSpPr>
          <p:spPr>
            <a:xfrm>
              <a:off x="2922976" y="3060984"/>
              <a:ext cx="561549" cy="54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26" name="Rectangle 125">
              <a:extLst>
                <a:ext uri="{FF2B5EF4-FFF2-40B4-BE49-F238E27FC236}">
                  <a16:creationId xmlns:a16="http://schemas.microsoft.com/office/drawing/2014/main" id="{1B02591B-C106-47A3-BFFB-FA440C284E05}"/>
                </a:ext>
              </a:extLst>
            </p:cNvPr>
            <p:cNvSpPr/>
            <p:nvPr/>
          </p:nvSpPr>
          <p:spPr>
            <a:xfrm>
              <a:off x="2922976" y="2420531"/>
              <a:ext cx="561549" cy="54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27" name="Rectangle 126">
              <a:extLst>
                <a:ext uri="{FF2B5EF4-FFF2-40B4-BE49-F238E27FC236}">
                  <a16:creationId xmlns:a16="http://schemas.microsoft.com/office/drawing/2014/main" id="{467954EF-5E5A-4D52-97C4-0D5C2C7EB1E0}"/>
                </a:ext>
              </a:extLst>
            </p:cNvPr>
            <p:cNvSpPr/>
            <p:nvPr/>
          </p:nvSpPr>
          <p:spPr>
            <a:xfrm>
              <a:off x="2922976" y="1779943"/>
              <a:ext cx="561549" cy="54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6" name="Group 5">
            <a:extLst>
              <a:ext uri="{FF2B5EF4-FFF2-40B4-BE49-F238E27FC236}">
                <a16:creationId xmlns:a16="http://schemas.microsoft.com/office/drawing/2014/main" id="{859B49F2-DB92-421C-89D1-9ADC0EC95821}"/>
              </a:ext>
            </a:extLst>
          </p:cNvPr>
          <p:cNvGrpSpPr/>
          <p:nvPr/>
        </p:nvGrpSpPr>
        <p:grpSpPr>
          <a:xfrm>
            <a:off x="1296677" y="2426041"/>
            <a:ext cx="561549" cy="2473247"/>
            <a:chOff x="1743154" y="2420531"/>
            <a:chExt cx="561549" cy="2473247"/>
          </a:xfrm>
        </p:grpSpPr>
        <p:sp>
          <p:nvSpPr>
            <p:cNvPr id="128" name="Rectangle 127">
              <a:extLst>
                <a:ext uri="{FF2B5EF4-FFF2-40B4-BE49-F238E27FC236}">
                  <a16:creationId xmlns:a16="http://schemas.microsoft.com/office/drawing/2014/main" id="{BE29B0FB-D4AB-417B-BC53-B6CF99C8EAE8}"/>
                </a:ext>
              </a:extLst>
            </p:cNvPr>
            <p:cNvSpPr/>
            <p:nvPr/>
          </p:nvSpPr>
          <p:spPr>
            <a:xfrm>
              <a:off x="1743154" y="4346370"/>
              <a:ext cx="561549" cy="54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29" name="Rectangle 128">
              <a:extLst>
                <a:ext uri="{FF2B5EF4-FFF2-40B4-BE49-F238E27FC236}">
                  <a16:creationId xmlns:a16="http://schemas.microsoft.com/office/drawing/2014/main" id="{1943D48A-3FF4-499A-AE82-E8B222DA1CB4}"/>
                </a:ext>
              </a:extLst>
            </p:cNvPr>
            <p:cNvSpPr/>
            <p:nvPr/>
          </p:nvSpPr>
          <p:spPr>
            <a:xfrm>
              <a:off x="1743154" y="3705917"/>
              <a:ext cx="561549" cy="54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30" name="Rectangle 129">
              <a:extLst>
                <a:ext uri="{FF2B5EF4-FFF2-40B4-BE49-F238E27FC236}">
                  <a16:creationId xmlns:a16="http://schemas.microsoft.com/office/drawing/2014/main" id="{5F7F6EEE-9982-490F-AF5C-4DDF4B2F919E}"/>
                </a:ext>
              </a:extLst>
            </p:cNvPr>
            <p:cNvSpPr/>
            <p:nvPr/>
          </p:nvSpPr>
          <p:spPr>
            <a:xfrm>
              <a:off x="1743154" y="3060984"/>
              <a:ext cx="561549" cy="54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31" name="Rectangle 130">
              <a:extLst>
                <a:ext uri="{FF2B5EF4-FFF2-40B4-BE49-F238E27FC236}">
                  <a16:creationId xmlns:a16="http://schemas.microsoft.com/office/drawing/2014/main" id="{41022AD7-0C09-4561-BA06-F47E03BFC0BC}"/>
                </a:ext>
              </a:extLst>
            </p:cNvPr>
            <p:cNvSpPr/>
            <p:nvPr/>
          </p:nvSpPr>
          <p:spPr>
            <a:xfrm>
              <a:off x="1743154" y="2420531"/>
              <a:ext cx="561549" cy="54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9" name="Group 8">
            <a:extLst>
              <a:ext uri="{FF2B5EF4-FFF2-40B4-BE49-F238E27FC236}">
                <a16:creationId xmlns:a16="http://schemas.microsoft.com/office/drawing/2014/main" id="{65F0613A-170E-4680-8C7B-81DE5106BF5F}"/>
              </a:ext>
            </a:extLst>
          </p:cNvPr>
          <p:cNvGrpSpPr/>
          <p:nvPr/>
        </p:nvGrpSpPr>
        <p:grpSpPr>
          <a:xfrm>
            <a:off x="2502714" y="1801213"/>
            <a:ext cx="517127" cy="3075110"/>
            <a:chOff x="2940103" y="1800513"/>
            <a:chExt cx="517127" cy="3075110"/>
          </a:xfrm>
        </p:grpSpPr>
        <p:grpSp>
          <p:nvGrpSpPr>
            <p:cNvPr id="135" name="Group 134">
              <a:extLst>
                <a:ext uri="{FF2B5EF4-FFF2-40B4-BE49-F238E27FC236}">
                  <a16:creationId xmlns:a16="http://schemas.microsoft.com/office/drawing/2014/main" id="{4FE75753-B06E-4EA2-B874-FDB7D8728137}"/>
                </a:ext>
              </a:extLst>
            </p:cNvPr>
            <p:cNvGrpSpPr/>
            <p:nvPr/>
          </p:nvGrpSpPr>
          <p:grpSpPr>
            <a:xfrm>
              <a:off x="2940103" y="1800513"/>
              <a:ext cx="517127" cy="517127"/>
              <a:chOff x="6571429" y="2345064"/>
              <a:chExt cx="625642" cy="625642"/>
            </a:xfrm>
          </p:grpSpPr>
          <p:sp>
            <p:nvSpPr>
              <p:cNvPr id="136" name="Oval 135">
                <a:extLst>
                  <a:ext uri="{FF2B5EF4-FFF2-40B4-BE49-F238E27FC236}">
                    <a16:creationId xmlns:a16="http://schemas.microsoft.com/office/drawing/2014/main" id="{15517CF0-10C9-4A4E-96DF-0E5F2F04E727}"/>
                  </a:ext>
                </a:extLst>
              </p:cNvPr>
              <p:cNvSpPr/>
              <p:nvPr/>
            </p:nvSpPr>
            <p:spPr>
              <a:xfrm>
                <a:off x="6571429" y="2345064"/>
                <a:ext cx="625642" cy="625642"/>
              </a:xfrm>
              <a:prstGeom prst="ellips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37" name="TextBox 136">
                <a:extLst>
                  <a:ext uri="{FF2B5EF4-FFF2-40B4-BE49-F238E27FC236}">
                    <a16:creationId xmlns:a16="http://schemas.microsoft.com/office/drawing/2014/main" id="{E82D175B-AEB7-4425-8BBD-77174808EA8C}"/>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138" name="Group 137">
              <a:extLst>
                <a:ext uri="{FF2B5EF4-FFF2-40B4-BE49-F238E27FC236}">
                  <a16:creationId xmlns:a16="http://schemas.microsoft.com/office/drawing/2014/main" id="{3F17CA4D-2B3A-4A11-90A2-39089ADDFC1A}"/>
                </a:ext>
              </a:extLst>
            </p:cNvPr>
            <p:cNvGrpSpPr/>
            <p:nvPr/>
          </p:nvGrpSpPr>
          <p:grpSpPr>
            <a:xfrm>
              <a:off x="2940103" y="2443527"/>
              <a:ext cx="517127" cy="517127"/>
              <a:chOff x="6571429" y="2345064"/>
              <a:chExt cx="625642" cy="625642"/>
            </a:xfrm>
          </p:grpSpPr>
          <p:sp>
            <p:nvSpPr>
              <p:cNvPr id="139" name="Oval 138">
                <a:extLst>
                  <a:ext uri="{FF2B5EF4-FFF2-40B4-BE49-F238E27FC236}">
                    <a16:creationId xmlns:a16="http://schemas.microsoft.com/office/drawing/2014/main" id="{B2AADE5B-05D3-4E97-ADF9-6643B0944062}"/>
                  </a:ext>
                </a:extLst>
              </p:cNvPr>
              <p:cNvSpPr/>
              <p:nvPr/>
            </p:nvSpPr>
            <p:spPr>
              <a:xfrm>
                <a:off x="6571429" y="2345064"/>
                <a:ext cx="625642" cy="625642"/>
              </a:xfrm>
              <a:prstGeom prst="ellips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40" name="TextBox 139">
                <a:extLst>
                  <a:ext uri="{FF2B5EF4-FFF2-40B4-BE49-F238E27FC236}">
                    <a16:creationId xmlns:a16="http://schemas.microsoft.com/office/drawing/2014/main" id="{E41C9821-23A1-4EE1-8BC1-F7B295CE0171}"/>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141" name="Group 140">
              <a:extLst>
                <a:ext uri="{FF2B5EF4-FFF2-40B4-BE49-F238E27FC236}">
                  <a16:creationId xmlns:a16="http://schemas.microsoft.com/office/drawing/2014/main" id="{3DAB9CC7-85D4-4C37-9FAB-5B2DF68BB2BA}"/>
                </a:ext>
              </a:extLst>
            </p:cNvPr>
            <p:cNvGrpSpPr/>
            <p:nvPr/>
          </p:nvGrpSpPr>
          <p:grpSpPr>
            <a:xfrm>
              <a:off x="2940103" y="3079599"/>
              <a:ext cx="517127" cy="517127"/>
              <a:chOff x="6571429" y="2345064"/>
              <a:chExt cx="625642" cy="625642"/>
            </a:xfrm>
          </p:grpSpPr>
          <p:sp>
            <p:nvSpPr>
              <p:cNvPr id="142" name="Oval 141">
                <a:extLst>
                  <a:ext uri="{FF2B5EF4-FFF2-40B4-BE49-F238E27FC236}">
                    <a16:creationId xmlns:a16="http://schemas.microsoft.com/office/drawing/2014/main" id="{C9A13A43-9207-477C-8D5D-CB61BAA46E25}"/>
                  </a:ext>
                </a:extLst>
              </p:cNvPr>
              <p:cNvSpPr/>
              <p:nvPr/>
            </p:nvSpPr>
            <p:spPr>
              <a:xfrm>
                <a:off x="6571429" y="2345064"/>
                <a:ext cx="625642" cy="625642"/>
              </a:xfrm>
              <a:prstGeom prst="ellips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43" name="TextBox 142">
                <a:extLst>
                  <a:ext uri="{FF2B5EF4-FFF2-40B4-BE49-F238E27FC236}">
                    <a16:creationId xmlns:a16="http://schemas.microsoft.com/office/drawing/2014/main" id="{92DE6797-C9D8-49F4-BBF6-47EF33C7E3C8}"/>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144" name="Group 143">
              <a:extLst>
                <a:ext uri="{FF2B5EF4-FFF2-40B4-BE49-F238E27FC236}">
                  <a16:creationId xmlns:a16="http://schemas.microsoft.com/office/drawing/2014/main" id="{6DD64E31-D3DB-434E-8C19-CACB12915F8A}"/>
                </a:ext>
              </a:extLst>
            </p:cNvPr>
            <p:cNvGrpSpPr/>
            <p:nvPr/>
          </p:nvGrpSpPr>
          <p:grpSpPr>
            <a:xfrm>
              <a:off x="2940103" y="3722613"/>
              <a:ext cx="517127" cy="517127"/>
              <a:chOff x="6571429" y="2345064"/>
              <a:chExt cx="625642" cy="625642"/>
            </a:xfrm>
          </p:grpSpPr>
          <p:sp>
            <p:nvSpPr>
              <p:cNvPr id="145" name="Oval 144">
                <a:extLst>
                  <a:ext uri="{FF2B5EF4-FFF2-40B4-BE49-F238E27FC236}">
                    <a16:creationId xmlns:a16="http://schemas.microsoft.com/office/drawing/2014/main" id="{1E9BE9B0-A3C0-429E-98A0-8067FA212926}"/>
                  </a:ext>
                </a:extLst>
              </p:cNvPr>
              <p:cNvSpPr/>
              <p:nvPr/>
            </p:nvSpPr>
            <p:spPr>
              <a:xfrm>
                <a:off x="6571429" y="2345064"/>
                <a:ext cx="625642" cy="625642"/>
              </a:xfrm>
              <a:prstGeom prst="ellips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46" name="TextBox 145">
                <a:extLst>
                  <a:ext uri="{FF2B5EF4-FFF2-40B4-BE49-F238E27FC236}">
                    <a16:creationId xmlns:a16="http://schemas.microsoft.com/office/drawing/2014/main" id="{17C2E5CE-ECEF-483B-8D23-07ECF520BA57}"/>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147" name="Group 146">
              <a:extLst>
                <a:ext uri="{FF2B5EF4-FFF2-40B4-BE49-F238E27FC236}">
                  <a16:creationId xmlns:a16="http://schemas.microsoft.com/office/drawing/2014/main" id="{8A550180-26EA-482B-9413-6BD1DCD3DB23}"/>
                </a:ext>
              </a:extLst>
            </p:cNvPr>
            <p:cNvGrpSpPr/>
            <p:nvPr/>
          </p:nvGrpSpPr>
          <p:grpSpPr>
            <a:xfrm>
              <a:off x="2940103" y="4358496"/>
              <a:ext cx="517127" cy="517127"/>
              <a:chOff x="6571429" y="2336682"/>
              <a:chExt cx="625642" cy="625642"/>
            </a:xfrm>
          </p:grpSpPr>
          <p:sp>
            <p:nvSpPr>
              <p:cNvPr id="148" name="Oval 147">
                <a:extLst>
                  <a:ext uri="{FF2B5EF4-FFF2-40B4-BE49-F238E27FC236}">
                    <a16:creationId xmlns:a16="http://schemas.microsoft.com/office/drawing/2014/main" id="{DA36A329-EE8F-4005-83E5-F19C65685435}"/>
                  </a:ext>
                </a:extLst>
              </p:cNvPr>
              <p:cNvSpPr/>
              <p:nvPr/>
            </p:nvSpPr>
            <p:spPr>
              <a:xfrm>
                <a:off x="6571429" y="2336682"/>
                <a:ext cx="625642" cy="625642"/>
              </a:xfrm>
              <a:prstGeom prst="ellips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49" name="TextBox 148">
                <a:extLst>
                  <a:ext uri="{FF2B5EF4-FFF2-40B4-BE49-F238E27FC236}">
                    <a16:creationId xmlns:a16="http://schemas.microsoft.com/office/drawing/2014/main" id="{A3FFECCA-FC42-43CB-91A4-155351D51FFF}"/>
                  </a:ext>
                </a:extLst>
              </p:cNvPr>
              <p:cNvSpPr txBox="1"/>
              <p:nvPr/>
            </p:nvSpPr>
            <p:spPr>
              <a:xfrm>
                <a:off x="6715182" y="2387386"/>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grpSp>
        <p:nvGrpSpPr>
          <p:cNvPr id="8" name="Group 7">
            <a:extLst>
              <a:ext uri="{FF2B5EF4-FFF2-40B4-BE49-F238E27FC236}">
                <a16:creationId xmlns:a16="http://schemas.microsoft.com/office/drawing/2014/main" id="{E1D1A0A8-BD5C-479C-B8B7-09002F61317F}"/>
              </a:ext>
            </a:extLst>
          </p:cNvPr>
          <p:cNvGrpSpPr/>
          <p:nvPr/>
        </p:nvGrpSpPr>
        <p:grpSpPr>
          <a:xfrm>
            <a:off x="1315555" y="2439684"/>
            <a:ext cx="520591" cy="2439024"/>
            <a:chOff x="3590323" y="2443527"/>
            <a:chExt cx="520591" cy="2439024"/>
          </a:xfrm>
        </p:grpSpPr>
        <p:grpSp>
          <p:nvGrpSpPr>
            <p:cNvPr id="150" name="Group 149">
              <a:extLst>
                <a:ext uri="{FF2B5EF4-FFF2-40B4-BE49-F238E27FC236}">
                  <a16:creationId xmlns:a16="http://schemas.microsoft.com/office/drawing/2014/main" id="{641B19E2-78C3-4B03-B277-ED4CA2E71284}"/>
                </a:ext>
              </a:extLst>
            </p:cNvPr>
            <p:cNvGrpSpPr/>
            <p:nvPr/>
          </p:nvGrpSpPr>
          <p:grpSpPr>
            <a:xfrm>
              <a:off x="3593787" y="2443527"/>
              <a:ext cx="517127" cy="517127"/>
              <a:chOff x="6575620" y="2345064"/>
              <a:chExt cx="625642" cy="625642"/>
            </a:xfrm>
          </p:grpSpPr>
          <p:sp>
            <p:nvSpPr>
              <p:cNvPr id="151" name="Oval 150">
                <a:extLst>
                  <a:ext uri="{FF2B5EF4-FFF2-40B4-BE49-F238E27FC236}">
                    <a16:creationId xmlns:a16="http://schemas.microsoft.com/office/drawing/2014/main" id="{2658191D-9E5E-4A86-B1F3-A7A4B531AC41}"/>
                  </a:ext>
                </a:extLst>
              </p:cNvPr>
              <p:cNvSpPr/>
              <p:nvPr/>
            </p:nvSpPr>
            <p:spPr>
              <a:xfrm>
                <a:off x="6575620" y="2345064"/>
                <a:ext cx="625642" cy="625642"/>
              </a:xfrm>
              <a:prstGeom prst="ellips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52" name="TextBox 151">
                <a:extLst>
                  <a:ext uri="{FF2B5EF4-FFF2-40B4-BE49-F238E27FC236}">
                    <a16:creationId xmlns:a16="http://schemas.microsoft.com/office/drawing/2014/main" id="{2DDE7351-3760-4DAD-9639-6F22E9E263F3}"/>
                  </a:ext>
                </a:extLst>
              </p:cNvPr>
              <p:cNvSpPr txBox="1"/>
              <p:nvPr/>
            </p:nvSpPr>
            <p:spPr>
              <a:xfrm>
                <a:off x="6715183"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153" name="Group 152">
              <a:extLst>
                <a:ext uri="{FF2B5EF4-FFF2-40B4-BE49-F238E27FC236}">
                  <a16:creationId xmlns:a16="http://schemas.microsoft.com/office/drawing/2014/main" id="{3E77466F-33AC-41E8-9A98-1F68C07E3B56}"/>
                </a:ext>
              </a:extLst>
            </p:cNvPr>
            <p:cNvGrpSpPr/>
            <p:nvPr/>
          </p:nvGrpSpPr>
          <p:grpSpPr>
            <a:xfrm>
              <a:off x="3590323" y="3089991"/>
              <a:ext cx="517127" cy="517127"/>
              <a:chOff x="6571429" y="2357637"/>
              <a:chExt cx="625642" cy="625642"/>
            </a:xfrm>
          </p:grpSpPr>
          <p:sp>
            <p:nvSpPr>
              <p:cNvPr id="154" name="Oval 153">
                <a:extLst>
                  <a:ext uri="{FF2B5EF4-FFF2-40B4-BE49-F238E27FC236}">
                    <a16:creationId xmlns:a16="http://schemas.microsoft.com/office/drawing/2014/main" id="{FDD1313C-FA03-478B-A898-9F047D3C194A}"/>
                  </a:ext>
                </a:extLst>
              </p:cNvPr>
              <p:cNvSpPr/>
              <p:nvPr/>
            </p:nvSpPr>
            <p:spPr>
              <a:xfrm>
                <a:off x="6571429" y="2357637"/>
                <a:ext cx="625642" cy="625642"/>
              </a:xfrm>
              <a:prstGeom prst="ellips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55" name="TextBox 154">
                <a:extLst>
                  <a:ext uri="{FF2B5EF4-FFF2-40B4-BE49-F238E27FC236}">
                    <a16:creationId xmlns:a16="http://schemas.microsoft.com/office/drawing/2014/main" id="{3B2640D5-A8E6-4742-ADE4-F05BC2A0A72D}"/>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156" name="Group 155">
              <a:extLst>
                <a:ext uri="{FF2B5EF4-FFF2-40B4-BE49-F238E27FC236}">
                  <a16:creationId xmlns:a16="http://schemas.microsoft.com/office/drawing/2014/main" id="{6489E7DD-338A-4F63-9AB8-14CA56F1479A}"/>
                </a:ext>
              </a:extLst>
            </p:cNvPr>
            <p:cNvGrpSpPr/>
            <p:nvPr/>
          </p:nvGrpSpPr>
          <p:grpSpPr>
            <a:xfrm>
              <a:off x="3590323" y="3722613"/>
              <a:ext cx="517127" cy="517127"/>
              <a:chOff x="6571429" y="2345064"/>
              <a:chExt cx="625642" cy="625642"/>
            </a:xfrm>
          </p:grpSpPr>
          <p:sp>
            <p:nvSpPr>
              <p:cNvPr id="157" name="Oval 156">
                <a:extLst>
                  <a:ext uri="{FF2B5EF4-FFF2-40B4-BE49-F238E27FC236}">
                    <a16:creationId xmlns:a16="http://schemas.microsoft.com/office/drawing/2014/main" id="{70612047-2448-41AD-A619-D709EE9D56AD}"/>
                  </a:ext>
                </a:extLst>
              </p:cNvPr>
              <p:cNvSpPr/>
              <p:nvPr/>
            </p:nvSpPr>
            <p:spPr>
              <a:xfrm>
                <a:off x="6571429" y="2345064"/>
                <a:ext cx="625642" cy="625642"/>
              </a:xfrm>
              <a:prstGeom prst="ellips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58" name="TextBox 157">
                <a:extLst>
                  <a:ext uri="{FF2B5EF4-FFF2-40B4-BE49-F238E27FC236}">
                    <a16:creationId xmlns:a16="http://schemas.microsoft.com/office/drawing/2014/main" id="{1078629D-DDA3-4828-B980-8F55D0F30409}"/>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159" name="Group 158">
              <a:extLst>
                <a:ext uri="{FF2B5EF4-FFF2-40B4-BE49-F238E27FC236}">
                  <a16:creationId xmlns:a16="http://schemas.microsoft.com/office/drawing/2014/main" id="{B65DC1D4-883A-4977-B434-24581C4AE128}"/>
                </a:ext>
              </a:extLst>
            </p:cNvPr>
            <p:cNvGrpSpPr/>
            <p:nvPr/>
          </p:nvGrpSpPr>
          <p:grpSpPr>
            <a:xfrm>
              <a:off x="3590323" y="4365424"/>
              <a:ext cx="517127" cy="517127"/>
              <a:chOff x="6571429" y="2345064"/>
              <a:chExt cx="625642" cy="625642"/>
            </a:xfrm>
          </p:grpSpPr>
          <p:sp>
            <p:nvSpPr>
              <p:cNvPr id="160" name="Oval 159">
                <a:extLst>
                  <a:ext uri="{FF2B5EF4-FFF2-40B4-BE49-F238E27FC236}">
                    <a16:creationId xmlns:a16="http://schemas.microsoft.com/office/drawing/2014/main" id="{1AE023D9-DFF3-4E3E-B427-C31E58CCBDEE}"/>
                  </a:ext>
                </a:extLst>
              </p:cNvPr>
              <p:cNvSpPr/>
              <p:nvPr/>
            </p:nvSpPr>
            <p:spPr>
              <a:xfrm>
                <a:off x="6571429" y="2345064"/>
                <a:ext cx="625642" cy="625642"/>
              </a:xfrm>
              <a:prstGeom prst="ellips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61" name="TextBox 160">
                <a:extLst>
                  <a:ext uri="{FF2B5EF4-FFF2-40B4-BE49-F238E27FC236}">
                    <a16:creationId xmlns:a16="http://schemas.microsoft.com/office/drawing/2014/main" id="{382CF4C5-F24F-41C9-887C-D0633F289FD8}"/>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sp>
        <p:nvSpPr>
          <p:cNvPr id="10" name="Content Placeholder 2">
            <a:extLst>
              <a:ext uri="{FF2B5EF4-FFF2-40B4-BE49-F238E27FC236}">
                <a16:creationId xmlns:a16="http://schemas.microsoft.com/office/drawing/2014/main" id="{0E02B71B-CB00-4E17-B05F-F5F34729266F}"/>
              </a:ext>
            </a:extLst>
          </p:cNvPr>
          <p:cNvSpPr txBox="1">
            <a:spLocks/>
          </p:cNvSpPr>
          <p:nvPr/>
        </p:nvSpPr>
        <p:spPr>
          <a:xfrm>
            <a:off x="6954934" y="1183262"/>
            <a:ext cx="4962045"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lvl="0">
              <a:lnSpc>
                <a:spcPct val="120000"/>
              </a:lnSpc>
              <a:spcBef>
                <a:spcPts val="600"/>
              </a:spcBef>
              <a:spcAft>
                <a:spcPts val="600"/>
              </a:spcAft>
              <a:buClr>
                <a:srgbClr val="585858"/>
              </a:buClr>
              <a:buFont typeface="Arial" panose="020B0604020202020204" pitchFamily="34" charset="0"/>
              <a:buChar char="•"/>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Let’s think about 15</a:t>
            </a:r>
            <a:r>
              <a:rPr kumimoji="0" lang="en-GB" sz="1800" b="0" i="0" u="none" strike="noStrike" kern="1200" cap="none" spc="0" normalizeH="0" noProof="0" dirty="0">
                <a:ln>
                  <a:noFill/>
                </a:ln>
                <a:solidFill>
                  <a:srgbClr val="585858"/>
                </a:solidFill>
                <a:effectLst/>
                <a:uLnTx/>
                <a:uFillTx/>
                <a:latin typeface="Arial"/>
                <a:ea typeface="+mn-ea"/>
                <a:cs typeface="+mn-cs"/>
              </a:rPr>
              <a:t> </a:t>
            </a:r>
            <a:r>
              <a:rPr lang="en-GB" sz="1800" dirty="0">
                <a:solidFill>
                  <a:schemeClr val="bg2"/>
                </a:solidFill>
                <a:latin typeface="+mj-lt"/>
              </a:rPr>
              <a:t>−</a:t>
            </a:r>
            <a:r>
              <a:rPr kumimoji="0" lang="en-GB" sz="1800" b="0" i="0" u="none" strike="noStrike" kern="1200" cap="none" spc="0" normalizeH="0" noProof="0" dirty="0">
                <a:ln>
                  <a:noFill/>
                </a:ln>
                <a:solidFill>
                  <a:srgbClr val="585858"/>
                </a:solidFill>
                <a:effectLst/>
                <a:uLnTx/>
                <a:uFillTx/>
                <a:latin typeface="Arial"/>
                <a:ea typeface="+mn-ea"/>
                <a:cs typeface="+mn-cs"/>
              </a:rPr>
              <a:t> </a:t>
            </a:r>
            <a:r>
              <a:rPr kumimoji="0" lang="en-GB" sz="1800" b="0" i="0" u="none" strike="noStrike" kern="1200" cap="none" spc="0" normalizeH="0" baseline="0" noProof="0" dirty="0">
                <a:ln>
                  <a:noFill/>
                </a:ln>
                <a:solidFill>
                  <a:srgbClr val="585858"/>
                </a:solidFill>
                <a:effectLst/>
                <a:uLnTx/>
                <a:uFillTx/>
                <a:latin typeface="Arial"/>
                <a:ea typeface="+mn-ea"/>
                <a:cs typeface="+mn-cs"/>
              </a:rPr>
              <a:t>9. What is the minuend? (15) What is the subtrahend? (9)</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How can we partition the </a:t>
            </a:r>
            <a:r>
              <a:rPr kumimoji="0" lang="en-GB" sz="1800" u="none" strike="noStrike" kern="1200" cap="none" spc="0" normalizeH="0" baseline="0" noProof="0" dirty="0">
                <a:ln>
                  <a:noFill/>
                </a:ln>
                <a:solidFill>
                  <a:srgbClr val="585858"/>
                </a:solidFill>
                <a:effectLst/>
                <a:uLnTx/>
                <a:uFillTx/>
                <a:latin typeface="Arial"/>
                <a:ea typeface="+mn-ea"/>
                <a:cs typeface="+mn-cs"/>
              </a:rPr>
              <a:t>9</a:t>
            </a:r>
            <a:r>
              <a:rPr kumimoji="0" lang="en-GB" sz="1800" b="0" i="0" u="none" strike="noStrike" kern="1200" cap="none" spc="0" normalizeH="0" baseline="0" noProof="0" dirty="0">
                <a:ln>
                  <a:noFill/>
                </a:ln>
                <a:solidFill>
                  <a:srgbClr val="585858"/>
                </a:solidFill>
                <a:effectLst/>
                <a:uLnTx/>
                <a:uFillTx/>
                <a:latin typeface="Arial"/>
                <a:ea typeface="+mn-ea"/>
                <a:cs typeface="+mn-cs"/>
              </a:rPr>
              <a:t> (the subtrahend) to make the calculation easier?</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Why has 9 been partitioned into 5 and 4?</a:t>
            </a:r>
          </a:p>
          <a:p>
            <a:pPr lvl="0">
              <a:lnSpc>
                <a:spcPct val="120000"/>
              </a:lnSpc>
              <a:spcBef>
                <a:spcPts val="600"/>
              </a:spcBef>
              <a:spcAft>
                <a:spcPts val="600"/>
              </a:spcAft>
              <a:buClr>
                <a:srgbClr val="585858"/>
              </a:buClr>
              <a:buFont typeface="Arial" panose="020B0604020202020204" pitchFamily="34" charset="0"/>
              <a:buChar char="•"/>
              <a:defRPr/>
            </a:pPr>
            <a:r>
              <a:rPr lang="en-GB" sz="1800" noProof="0" dirty="0">
                <a:latin typeface="Arial"/>
              </a:rPr>
              <a:t>L</a:t>
            </a:r>
            <a:r>
              <a:rPr kumimoji="0" lang="en-GB" sz="1800" b="0" i="0" u="none" strike="noStrike" kern="1200" cap="none" spc="0" normalizeH="0" baseline="0" noProof="0" dirty="0">
                <a:ln>
                  <a:noFill/>
                </a:ln>
                <a:solidFill>
                  <a:srgbClr val="585858"/>
                </a:solidFill>
                <a:effectLst/>
                <a:uLnTx/>
                <a:uFillTx/>
                <a:latin typeface="Arial"/>
                <a:ea typeface="+mn-ea"/>
                <a:cs typeface="+mn-cs"/>
              </a:rPr>
              <a:t>et’s start with 15</a:t>
            </a:r>
            <a:r>
              <a:rPr kumimoji="0" lang="en-GB" sz="1800" b="0" i="0" u="none" strike="noStrike" kern="1200" cap="none" spc="0" normalizeH="0" noProof="0" dirty="0">
                <a:ln>
                  <a:noFill/>
                </a:ln>
                <a:solidFill>
                  <a:srgbClr val="585858"/>
                </a:solidFill>
                <a:effectLst/>
                <a:uLnTx/>
                <a:uFillTx/>
                <a:latin typeface="Arial"/>
                <a:ea typeface="+mn-ea"/>
                <a:cs typeface="+mn-cs"/>
              </a:rPr>
              <a:t> </a:t>
            </a:r>
            <a:r>
              <a:rPr lang="en-GB" sz="1800" dirty="0">
                <a:solidFill>
                  <a:schemeClr val="bg2"/>
                </a:solidFill>
              </a:rPr>
              <a:t>− </a:t>
            </a:r>
            <a:r>
              <a:rPr kumimoji="0" lang="en-GB" sz="1800" b="0" i="0" u="none" strike="noStrike" kern="1200" cap="none" spc="0" normalizeH="0" baseline="0" noProof="0" dirty="0">
                <a:ln>
                  <a:noFill/>
                </a:ln>
                <a:solidFill>
                  <a:srgbClr val="585858"/>
                </a:solidFill>
                <a:effectLst/>
                <a:uLnTx/>
                <a:uFillTx/>
                <a:latin typeface="Arial"/>
                <a:ea typeface="+mn-ea"/>
                <a:cs typeface="+mn-cs"/>
              </a:rPr>
              <a:t>5. How can we think about that </a:t>
            </a:r>
            <a:r>
              <a:rPr kumimoji="0" lang="en-GB" sz="1800" b="0" i="1" u="none" strike="noStrike" kern="1200" cap="none" spc="0" normalizeH="0" baseline="0" noProof="0" dirty="0">
                <a:ln>
                  <a:noFill/>
                </a:ln>
                <a:solidFill>
                  <a:srgbClr val="585858"/>
                </a:solidFill>
                <a:effectLst/>
                <a:uLnTx/>
                <a:uFillTx/>
                <a:latin typeface="Arial"/>
                <a:ea typeface="+mn-ea"/>
                <a:cs typeface="+mn-cs"/>
              </a:rPr>
              <a:t>without counting?</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Now what do we need to subtract? </a:t>
            </a:r>
          </a:p>
          <a:p>
            <a:pPr lvl="0">
              <a:lnSpc>
                <a:spcPct val="120000"/>
              </a:lnSpc>
              <a:spcBef>
                <a:spcPts val="600"/>
              </a:spcBef>
              <a:spcAft>
                <a:spcPts val="600"/>
              </a:spcAft>
              <a:buClr>
                <a:srgbClr val="585858"/>
              </a:buClr>
              <a:buFont typeface="Arial" panose="020B0604020202020204" pitchFamily="34" charset="0"/>
              <a:buChar char="•"/>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How can we think about 10</a:t>
            </a:r>
            <a:r>
              <a:rPr kumimoji="0" lang="en-GB" sz="1800" b="0" i="0" u="none" strike="noStrike" kern="1200" cap="none" spc="0" normalizeH="0" noProof="0" dirty="0">
                <a:ln>
                  <a:noFill/>
                </a:ln>
                <a:solidFill>
                  <a:srgbClr val="585858"/>
                </a:solidFill>
                <a:effectLst/>
                <a:uLnTx/>
                <a:uFillTx/>
                <a:latin typeface="Arial"/>
                <a:ea typeface="+mn-ea"/>
                <a:cs typeface="+mn-cs"/>
              </a:rPr>
              <a:t> </a:t>
            </a:r>
            <a:r>
              <a:rPr lang="en-GB" sz="1800" dirty="0">
                <a:solidFill>
                  <a:schemeClr val="bg2"/>
                </a:solidFill>
              </a:rPr>
              <a:t>− </a:t>
            </a:r>
            <a:r>
              <a:rPr kumimoji="0" lang="en-GB" sz="1800" b="0" i="0" u="none" strike="noStrike" kern="1200" cap="none" spc="0" normalizeH="0" baseline="0" noProof="0" dirty="0">
                <a:ln>
                  <a:noFill/>
                </a:ln>
                <a:solidFill>
                  <a:srgbClr val="585858"/>
                </a:solidFill>
                <a:effectLst/>
                <a:uLnTx/>
                <a:uFillTx/>
                <a:latin typeface="Arial"/>
                <a:ea typeface="+mn-ea"/>
                <a:cs typeface="+mn-cs"/>
              </a:rPr>
              <a:t>4 </a:t>
            </a:r>
            <a:r>
              <a:rPr kumimoji="0" lang="en-GB" sz="1800" b="0" i="1" u="none" strike="noStrike" kern="1200" cap="none" spc="0" normalizeH="0" baseline="0" noProof="0" dirty="0">
                <a:ln>
                  <a:noFill/>
                </a:ln>
                <a:solidFill>
                  <a:srgbClr val="585858"/>
                </a:solidFill>
                <a:effectLst/>
                <a:uLnTx/>
                <a:uFillTx/>
                <a:latin typeface="Arial"/>
                <a:ea typeface="+mn-ea"/>
                <a:cs typeface="+mn-cs"/>
              </a:rPr>
              <a:t>without counting?</a:t>
            </a:r>
          </a:p>
          <a:p>
            <a:pPr lvl="0">
              <a:lnSpc>
                <a:spcPct val="120000"/>
              </a:lnSpc>
              <a:spcBef>
                <a:spcPts val="600"/>
              </a:spcBef>
              <a:spcAft>
                <a:spcPts val="600"/>
              </a:spcAft>
              <a:buClr>
                <a:srgbClr val="585858"/>
              </a:buClr>
              <a:buFont typeface="Arial" panose="020B0604020202020204" pitchFamily="34" charset="0"/>
              <a:buChar char="•"/>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So, what is 15</a:t>
            </a:r>
            <a:r>
              <a:rPr kumimoji="0" lang="en-GB" sz="1800" b="0" i="0" u="none" strike="noStrike" kern="1200" cap="none" spc="0" normalizeH="0" noProof="0" dirty="0">
                <a:ln>
                  <a:noFill/>
                </a:ln>
                <a:solidFill>
                  <a:srgbClr val="585858"/>
                </a:solidFill>
                <a:effectLst/>
                <a:uLnTx/>
                <a:uFillTx/>
                <a:latin typeface="Arial"/>
                <a:ea typeface="+mn-ea"/>
                <a:cs typeface="+mn-cs"/>
              </a:rPr>
              <a:t> </a:t>
            </a:r>
            <a:r>
              <a:rPr lang="en-GB" sz="1800" dirty="0">
                <a:solidFill>
                  <a:schemeClr val="bg2"/>
                </a:solidFill>
              </a:rPr>
              <a:t>− </a:t>
            </a:r>
            <a:r>
              <a:rPr kumimoji="0" lang="en-GB" sz="1800" b="0" i="0" u="none" strike="noStrike" kern="1200" cap="none" spc="0" normalizeH="0" baseline="0" noProof="0" dirty="0">
                <a:ln>
                  <a:noFill/>
                </a:ln>
                <a:solidFill>
                  <a:srgbClr val="585858"/>
                </a:solidFill>
                <a:effectLst/>
                <a:uLnTx/>
                <a:uFillTx/>
                <a:latin typeface="Arial"/>
                <a:ea typeface="+mn-ea"/>
                <a:cs typeface="+mn-cs"/>
              </a:rPr>
              <a:t>9?</a:t>
            </a: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132" name="TextBox 131">
            <a:extLst>
              <a:ext uri="{FF2B5EF4-FFF2-40B4-BE49-F238E27FC236}">
                <a16:creationId xmlns:a16="http://schemas.microsoft.com/office/drawing/2014/main" id="{4AF54FAF-558C-4AE8-AFFA-509ADCCCF5EA}"/>
              </a:ext>
            </a:extLst>
          </p:cNvPr>
          <p:cNvSpPr txBox="1"/>
          <p:nvPr/>
        </p:nvSpPr>
        <p:spPr>
          <a:xfrm>
            <a:off x="2683461" y="5285224"/>
            <a:ext cx="734210"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sp>
        <p:nvSpPr>
          <p:cNvPr id="11" name="TextBox 19">
            <a:extLst>
              <a:ext uri="{FF2B5EF4-FFF2-40B4-BE49-F238E27FC236}">
                <a16:creationId xmlns:a16="http://schemas.microsoft.com/office/drawing/2014/main" id="{F4C015CE-6AE1-41B2-9B1D-D75EF379919F}"/>
              </a:ext>
            </a:extLst>
          </p:cNvPr>
          <p:cNvSpPr txBox="1"/>
          <p:nvPr/>
        </p:nvSpPr>
        <p:spPr>
          <a:xfrm>
            <a:off x="3510959" y="5999138"/>
            <a:ext cx="6219144" cy="701731"/>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1800" b="0" i="1" u="none" strike="noStrike" kern="1200" cap="none" spc="0" normalizeH="0" baseline="0" noProof="0" dirty="0">
                <a:ln>
                  <a:noFill/>
                </a:ln>
                <a:solidFill>
                  <a:schemeClr val="bg2"/>
                </a:solidFill>
                <a:effectLst/>
                <a:uLnTx/>
                <a:uFillTx/>
                <a:latin typeface="Arial" panose="020B0604020202020204" pitchFamily="34" charset="0"/>
                <a:ea typeface="+mn-ea"/>
                <a:cs typeface="+mn-cs"/>
              </a:rPr>
              <a:t>We can partition the subtrahend to help us subtract.</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1800" b="0" i="1" u="none" strike="noStrike" kern="1200" cap="none" spc="0" normalizeH="0" baseline="0" noProof="0" dirty="0">
                <a:ln>
                  <a:noFill/>
                </a:ln>
                <a:solidFill>
                  <a:schemeClr val="bg2"/>
                </a:solidFill>
                <a:effectLst/>
                <a:uLnTx/>
                <a:uFillTx/>
                <a:latin typeface="Arial" panose="020B0604020202020204" pitchFamily="34" charset="0"/>
                <a:ea typeface="+mn-ea"/>
                <a:cs typeface="+mn-cs"/>
              </a:rPr>
              <a:t>W</a:t>
            </a:r>
            <a:r>
              <a:rPr kumimoji="0" lang="en-GB" sz="1800" b="0" i="1" u="none" strike="noStrike" kern="1200" cap="none" spc="0" normalizeH="0" baseline="0" noProof="0" dirty="0">
                <a:ln>
                  <a:noFill/>
                </a:ln>
                <a:solidFill>
                  <a:schemeClr val="bg2"/>
                </a:solidFill>
                <a:effectLst/>
                <a:uLnTx/>
                <a:uFillTx/>
                <a:latin typeface="Arial" panose="020B0604020202020204" pitchFamily="34" charset="0"/>
                <a:ea typeface="+mn-ea"/>
                <a:cs typeface="+mn-cs"/>
              </a:rPr>
              <a:t>e can use a </a:t>
            </a:r>
            <a:r>
              <a:rPr kumimoji="0" lang="en-GB" sz="1800" i="1" u="none" strike="noStrike" kern="1200" cap="none" spc="0" normalizeH="0" baseline="0" noProof="0" dirty="0">
                <a:ln>
                  <a:noFill/>
                </a:ln>
                <a:solidFill>
                  <a:schemeClr val="bg2"/>
                </a:solidFill>
                <a:effectLst/>
                <a:uLnTx/>
                <a:uFillTx/>
                <a:latin typeface="Arial" panose="020B0604020202020204" pitchFamily="34" charset="0"/>
                <a:ea typeface="+mn-ea"/>
                <a:cs typeface="+mn-cs"/>
              </a:rPr>
              <a:t>subtracting through 10 </a:t>
            </a:r>
            <a:r>
              <a:rPr kumimoji="0" lang="en-GB" sz="1800" b="0" i="1" u="none" strike="noStrike" kern="1200" cap="none" spc="0" normalizeH="0" baseline="0" noProof="0" dirty="0">
                <a:ln>
                  <a:noFill/>
                </a:ln>
                <a:solidFill>
                  <a:schemeClr val="bg2"/>
                </a:solidFill>
                <a:effectLst/>
                <a:uLnTx/>
                <a:uFillTx/>
                <a:latin typeface="Arial" panose="020B0604020202020204" pitchFamily="34" charset="0"/>
                <a:ea typeface="+mn-ea"/>
                <a:cs typeface="+mn-cs"/>
              </a:rPr>
              <a:t>strategy.</a:t>
            </a:r>
          </a:p>
        </p:txBody>
      </p:sp>
    </p:spTree>
    <p:custDataLst>
      <p:tags r:id="rId1"/>
    </p:custDataLst>
    <p:extLst>
      <p:ext uri="{BB962C8B-B14F-4D97-AF65-F5344CB8AC3E}">
        <p14:creationId xmlns:p14="http://schemas.microsoft.com/office/powerpoint/2010/main" val="3211894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 grpId="0"/>
      <p:bldP spid="253" grpId="0"/>
      <p:bldP spid="256" grpId="0"/>
      <p:bldP spid="10" grpId="0" uiExpand="1" build="p"/>
      <p:bldP spid="132"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B9BF1FE2-FBF7-4AFB-B5F8-94F515A09E07}"/>
              </a:ext>
            </a:extLst>
          </p:cNvPr>
          <p:cNvGrpSpPr/>
          <p:nvPr/>
        </p:nvGrpSpPr>
        <p:grpSpPr>
          <a:xfrm>
            <a:off x="3216911" y="3384414"/>
            <a:ext cx="548640" cy="461665"/>
            <a:chOff x="1692911" y="4845855"/>
            <a:chExt cx="548640" cy="461665"/>
          </a:xfrm>
        </p:grpSpPr>
        <p:pic>
          <p:nvPicPr>
            <p:cNvPr id="24" name="Picture 23" descr="A close up of a logo&#10;&#10;Description generated with high confidence">
              <a:extLst>
                <a:ext uri="{FF2B5EF4-FFF2-40B4-BE49-F238E27FC236}">
                  <a16:creationId xmlns:a16="http://schemas.microsoft.com/office/drawing/2014/main" id="{37BC9FF8-9665-49AE-ADBE-730D94AA6CC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692911" y="4845855"/>
              <a:ext cx="548640" cy="461665"/>
            </a:xfrm>
            <a:prstGeom prst="rect">
              <a:avLst/>
            </a:prstGeom>
          </p:spPr>
        </p:pic>
        <p:sp>
          <p:nvSpPr>
            <p:cNvPr id="25" name="Rectangle 24">
              <a:extLst>
                <a:ext uri="{FF2B5EF4-FFF2-40B4-BE49-F238E27FC236}">
                  <a16:creationId xmlns:a16="http://schemas.microsoft.com/office/drawing/2014/main" id="{D99852AE-EE89-45C3-A2D7-D3B8B99971B0}"/>
                </a:ext>
              </a:extLst>
            </p:cNvPr>
            <p:cNvSpPr/>
            <p:nvPr/>
          </p:nvSpPr>
          <p:spPr bwMode="auto">
            <a:xfrm>
              <a:off x="1861638" y="4950883"/>
              <a:ext cx="246562" cy="304800"/>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Myriad Pro Semibold"/>
                <a:ea typeface="+mn-ea"/>
                <a:cs typeface="+mn-cs"/>
              </a:endParaRPr>
            </a:p>
          </p:txBody>
        </p:sp>
      </p:grpSp>
      <p:cxnSp>
        <p:nvCxnSpPr>
          <p:cNvPr id="20" name="Straight Connector 19">
            <a:extLst>
              <a:ext uri="{FF2B5EF4-FFF2-40B4-BE49-F238E27FC236}">
                <a16:creationId xmlns:a16="http://schemas.microsoft.com/office/drawing/2014/main" id="{F92CDF2B-C848-4E62-994B-9F51825955B6}"/>
              </a:ext>
            </a:extLst>
          </p:cNvPr>
          <p:cNvCxnSpPr>
            <a:cxnSpLocks/>
            <a:endCxn id="11" idx="3"/>
          </p:cNvCxnSpPr>
          <p:nvPr/>
        </p:nvCxnSpPr>
        <p:spPr bwMode="auto">
          <a:xfrm>
            <a:off x="4165600" y="2746745"/>
            <a:ext cx="2535938" cy="0"/>
          </a:xfrm>
          <a:prstGeom prst="line">
            <a:avLst/>
          </a:prstGeom>
          <a:noFill/>
          <a:ln w="28575">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7" name="Straight Connector 16">
            <a:extLst>
              <a:ext uri="{FF2B5EF4-FFF2-40B4-BE49-F238E27FC236}">
                <a16:creationId xmlns:a16="http://schemas.microsoft.com/office/drawing/2014/main" id="{273CFF14-F810-410D-AEB1-D31442C6C435}"/>
              </a:ext>
            </a:extLst>
          </p:cNvPr>
          <p:cNvCxnSpPr>
            <a:cxnSpLocks/>
          </p:cNvCxnSpPr>
          <p:nvPr/>
        </p:nvCxnSpPr>
        <p:spPr bwMode="auto">
          <a:xfrm>
            <a:off x="6620258" y="2746745"/>
            <a:ext cx="2336574" cy="0"/>
          </a:xfrm>
          <a:prstGeom prst="line">
            <a:avLst/>
          </a:prstGeom>
          <a:noFill/>
          <a:ln w="28575">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3" name="Title 2">
            <a:extLst>
              <a:ext uri="{FF2B5EF4-FFF2-40B4-BE49-F238E27FC236}">
                <a16:creationId xmlns:a16="http://schemas.microsoft.com/office/drawing/2014/main" id="{5C4E7FAE-9095-4045-9BBA-25723A9F9895}"/>
              </a:ext>
            </a:extLst>
          </p:cNvPr>
          <p:cNvSpPr>
            <a:spLocks noGrp="1"/>
          </p:cNvSpPr>
          <p:nvPr>
            <p:ph type="title"/>
          </p:nvPr>
        </p:nvSpPr>
        <p:spPr/>
        <p:txBody>
          <a:bodyPr/>
          <a:lstStyle/>
          <a:p>
            <a:r>
              <a:rPr lang="en-GB" dirty="0"/>
              <a:t>2AS-1 Add and subtract across 10</a:t>
            </a:r>
          </a:p>
        </p:txBody>
      </p:sp>
      <p:pic>
        <p:nvPicPr>
          <p:cNvPr id="9" name="Picture 8" descr="A picture containing clipart&#10;&#10;Description generated with high confidence">
            <a:extLst>
              <a:ext uri="{FF2B5EF4-FFF2-40B4-BE49-F238E27FC236}">
                <a16:creationId xmlns:a16="http://schemas.microsoft.com/office/drawing/2014/main" id="{40EC37B0-E2A8-41FA-BE83-0A169D1EF4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440" y="2509001"/>
            <a:ext cx="2749302" cy="475488"/>
          </a:xfrm>
          <a:prstGeom prst="rect">
            <a:avLst/>
          </a:prstGeom>
        </p:spPr>
      </p:pic>
      <p:pic>
        <p:nvPicPr>
          <p:cNvPr id="11" name="Picture 10" descr="A picture containing clipart&#10;&#10;Description generated with high confidence">
            <a:extLst>
              <a:ext uri="{FF2B5EF4-FFF2-40B4-BE49-F238E27FC236}">
                <a16:creationId xmlns:a16="http://schemas.microsoft.com/office/drawing/2014/main" id="{E739EB76-78A0-4BB9-BBD8-C9FF9EE2CD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0542" y="2509001"/>
            <a:ext cx="1840996" cy="475488"/>
          </a:xfrm>
          <a:prstGeom prst="rect">
            <a:avLst/>
          </a:prstGeom>
        </p:spPr>
      </p:pic>
      <p:pic>
        <p:nvPicPr>
          <p:cNvPr id="15" name="Picture 14" descr="A picture containing mirror, object, hand glass&#10;&#10;Description generated with very high confidence">
            <a:extLst>
              <a:ext uri="{FF2B5EF4-FFF2-40B4-BE49-F238E27FC236}">
                <a16:creationId xmlns:a16="http://schemas.microsoft.com/office/drawing/2014/main" id="{6BD34E3E-D08D-4D4C-83EE-C582F635BC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9340" y="2509001"/>
            <a:ext cx="2292100" cy="475488"/>
          </a:xfrm>
          <a:prstGeom prst="rect">
            <a:avLst/>
          </a:prstGeom>
        </p:spPr>
      </p:pic>
      <p:sp>
        <p:nvSpPr>
          <p:cNvPr id="42" name="Right Brace 41">
            <a:extLst>
              <a:ext uri="{FF2B5EF4-FFF2-40B4-BE49-F238E27FC236}">
                <a16:creationId xmlns:a16="http://schemas.microsoft.com/office/drawing/2014/main" id="{62586154-3296-41F4-9BB4-CBF6556D9E91}"/>
              </a:ext>
            </a:extLst>
          </p:cNvPr>
          <p:cNvSpPr/>
          <p:nvPr/>
        </p:nvSpPr>
        <p:spPr bwMode="auto">
          <a:xfrm rot="5400000">
            <a:off x="5406124" y="-157109"/>
            <a:ext cx="292632" cy="6858000"/>
          </a:xfrm>
          <a:prstGeom prst="rightBrace">
            <a:avLst/>
          </a:prstGeom>
          <a:noFill/>
          <a:ln w="19050">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Myriad Pro Semibold"/>
              <a:ea typeface="+mn-ea"/>
              <a:cs typeface="+mn-cs"/>
            </a:endParaRPr>
          </a:p>
        </p:txBody>
      </p:sp>
      <p:sp>
        <p:nvSpPr>
          <p:cNvPr id="45" name="TextBox 44">
            <a:extLst>
              <a:ext uri="{FF2B5EF4-FFF2-40B4-BE49-F238E27FC236}">
                <a16:creationId xmlns:a16="http://schemas.microsoft.com/office/drawing/2014/main" id="{9C712980-0D4E-4CAB-B8FD-0C0D87A81557}"/>
              </a:ext>
            </a:extLst>
          </p:cNvPr>
          <p:cNvSpPr txBox="1"/>
          <p:nvPr/>
        </p:nvSpPr>
        <p:spPr bwMode="auto">
          <a:xfrm>
            <a:off x="5296296" y="3401315"/>
            <a:ext cx="6604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a:ea typeface="Myriad Pro Semibold" charset="0"/>
                <a:cs typeface="Myriad Pro Semibold" charset="0"/>
              </a:rPr>
              <a:t>15</a:t>
            </a:r>
          </a:p>
        </p:txBody>
      </p:sp>
      <p:sp>
        <p:nvSpPr>
          <p:cNvPr id="47" name="Right Brace 46">
            <a:extLst>
              <a:ext uri="{FF2B5EF4-FFF2-40B4-BE49-F238E27FC236}">
                <a16:creationId xmlns:a16="http://schemas.microsoft.com/office/drawing/2014/main" id="{DAE14543-C8E9-40E1-A098-1BD79465A24C}"/>
              </a:ext>
            </a:extLst>
          </p:cNvPr>
          <p:cNvSpPr/>
          <p:nvPr/>
        </p:nvSpPr>
        <p:spPr bwMode="auto">
          <a:xfrm rot="16200000">
            <a:off x="9219187" y="1134476"/>
            <a:ext cx="292634" cy="2174239"/>
          </a:xfrm>
          <a:prstGeom prst="rightBrace">
            <a:avLst/>
          </a:prstGeom>
          <a:noFill/>
          <a:ln w="19050">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Myriad Pro Semibold"/>
              <a:ea typeface="+mn-ea"/>
              <a:cs typeface="+mn-cs"/>
            </a:endParaRPr>
          </a:p>
        </p:txBody>
      </p:sp>
      <p:sp>
        <p:nvSpPr>
          <p:cNvPr id="48" name="TextBox 47">
            <a:extLst>
              <a:ext uri="{FF2B5EF4-FFF2-40B4-BE49-F238E27FC236}">
                <a16:creationId xmlns:a16="http://schemas.microsoft.com/office/drawing/2014/main" id="{4B867522-155C-4788-8245-7CF213F27823}"/>
              </a:ext>
            </a:extLst>
          </p:cNvPr>
          <p:cNvSpPr txBox="1"/>
          <p:nvPr/>
        </p:nvSpPr>
        <p:spPr bwMode="auto">
          <a:xfrm>
            <a:off x="9047464" y="1592374"/>
            <a:ext cx="6604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a:ea typeface="+mn-ea"/>
                <a:cs typeface="+mn-cs"/>
              </a:rPr>
              <a:t>−</a:t>
            </a:r>
            <a:r>
              <a:rPr kumimoji="0" lang="en-GB" sz="2800" b="0" i="0" u="none" strike="noStrike" kern="1200" cap="none" spc="0" normalizeH="0" baseline="0" noProof="0" dirty="0">
                <a:ln>
                  <a:noFill/>
                </a:ln>
                <a:solidFill>
                  <a:srgbClr val="000000"/>
                </a:solidFill>
                <a:effectLst/>
                <a:uLnTx/>
                <a:uFillTx/>
                <a:latin typeface="Myriad Pro Semibold"/>
                <a:ea typeface="+mn-ea"/>
                <a:cs typeface="+mn-cs"/>
              </a:rPr>
              <a:t> </a:t>
            </a:r>
            <a:r>
              <a:rPr kumimoji="0" lang="en-GB" sz="2400" b="0" i="0" u="none" strike="noStrike" kern="1200" cap="none" spc="0" normalizeH="0" baseline="0" noProof="0" dirty="0">
                <a:ln>
                  <a:noFill/>
                </a:ln>
                <a:solidFill>
                  <a:srgbClr val="000000"/>
                </a:solidFill>
                <a:effectLst/>
                <a:uLnTx/>
                <a:uFillTx/>
                <a:latin typeface="Myriad Pro Semibold"/>
                <a:ea typeface="+mn-ea"/>
                <a:cs typeface="+mn-cs"/>
              </a:rPr>
              <a:t>5</a:t>
            </a:r>
            <a:endParaRPr kumimoji="0" lang="en-GB" sz="2400" b="0" i="0" u="none" strike="noStrike" kern="1200" cap="none" spc="0" normalizeH="0" baseline="0" noProof="0" dirty="0">
              <a:ln>
                <a:noFill/>
              </a:ln>
              <a:solidFill>
                <a:srgbClr val="000000"/>
              </a:solidFill>
              <a:effectLst/>
              <a:uLnTx/>
              <a:uFillTx/>
              <a:latin typeface="Myriad Pro Semibold"/>
              <a:ea typeface="Myriad Pro Semibold" charset="0"/>
              <a:cs typeface="Myriad Pro Semibold" charset="0"/>
            </a:endParaRPr>
          </a:p>
        </p:txBody>
      </p:sp>
      <p:sp>
        <p:nvSpPr>
          <p:cNvPr id="49" name="Right Brace 48">
            <a:extLst>
              <a:ext uri="{FF2B5EF4-FFF2-40B4-BE49-F238E27FC236}">
                <a16:creationId xmlns:a16="http://schemas.microsoft.com/office/drawing/2014/main" id="{F63C2044-F2C7-479F-8509-E3064DB6A540}"/>
              </a:ext>
            </a:extLst>
          </p:cNvPr>
          <p:cNvSpPr/>
          <p:nvPr/>
        </p:nvSpPr>
        <p:spPr bwMode="auto">
          <a:xfrm rot="5400000">
            <a:off x="3347402" y="1898075"/>
            <a:ext cx="289175" cy="2737103"/>
          </a:xfrm>
          <a:prstGeom prst="rightBrace">
            <a:avLst/>
          </a:prstGeom>
          <a:noFill/>
          <a:ln w="19050">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Myriad Pro Semibold"/>
              <a:ea typeface="+mn-ea"/>
              <a:cs typeface="+mn-cs"/>
            </a:endParaRPr>
          </a:p>
        </p:txBody>
      </p:sp>
      <p:sp>
        <p:nvSpPr>
          <p:cNvPr id="50" name="TextBox 49">
            <a:extLst>
              <a:ext uri="{FF2B5EF4-FFF2-40B4-BE49-F238E27FC236}">
                <a16:creationId xmlns:a16="http://schemas.microsoft.com/office/drawing/2014/main" id="{F393494A-EFAE-41B8-BE81-11A5F696A866}"/>
              </a:ext>
            </a:extLst>
          </p:cNvPr>
          <p:cNvSpPr txBox="1"/>
          <p:nvPr/>
        </p:nvSpPr>
        <p:spPr bwMode="auto">
          <a:xfrm>
            <a:off x="3321086" y="3401034"/>
            <a:ext cx="37991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a:ea typeface="Myriad Pro Semibold" charset="0"/>
                <a:cs typeface="Myriad Pro Semibold" charset="0"/>
              </a:rPr>
              <a:t>6</a:t>
            </a:r>
          </a:p>
        </p:txBody>
      </p:sp>
      <p:sp>
        <p:nvSpPr>
          <p:cNvPr id="55" name="Right Brace 54">
            <a:extLst>
              <a:ext uri="{FF2B5EF4-FFF2-40B4-BE49-F238E27FC236}">
                <a16:creationId xmlns:a16="http://schemas.microsoft.com/office/drawing/2014/main" id="{BAD1B361-5E23-4EA0-80B3-72D508030E3F}"/>
              </a:ext>
            </a:extLst>
          </p:cNvPr>
          <p:cNvSpPr/>
          <p:nvPr/>
        </p:nvSpPr>
        <p:spPr bwMode="auto">
          <a:xfrm rot="16200000">
            <a:off x="7197345" y="1337677"/>
            <a:ext cx="292632" cy="1767844"/>
          </a:xfrm>
          <a:prstGeom prst="rightBrace">
            <a:avLst/>
          </a:prstGeom>
          <a:noFill/>
          <a:ln w="19050">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Myriad Pro Semibold"/>
              <a:ea typeface="+mn-ea"/>
              <a:cs typeface="+mn-cs"/>
            </a:endParaRPr>
          </a:p>
        </p:txBody>
      </p:sp>
      <p:sp>
        <p:nvSpPr>
          <p:cNvPr id="56" name="TextBox 55">
            <a:extLst>
              <a:ext uri="{FF2B5EF4-FFF2-40B4-BE49-F238E27FC236}">
                <a16:creationId xmlns:a16="http://schemas.microsoft.com/office/drawing/2014/main" id="{6BFAE195-37F7-4911-A45E-ABB4E92AA8F5}"/>
              </a:ext>
            </a:extLst>
          </p:cNvPr>
          <p:cNvSpPr txBox="1"/>
          <p:nvPr/>
        </p:nvSpPr>
        <p:spPr bwMode="auto">
          <a:xfrm>
            <a:off x="7025624" y="1592377"/>
            <a:ext cx="6604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a:ea typeface="+mn-ea"/>
                <a:cs typeface="+mn-cs"/>
              </a:rPr>
              <a:t>−</a:t>
            </a:r>
            <a:r>
              <a:rPr kumimoji="0" lang="en-GB" sz="2800" b="0" i="0" u="none" strike="noStrike" kern="1200" cap="none" spc="0" normalizeH="0" baseline="0" noProof="0" dirty="0">
                <a:ln>
                  <a:noFill/>
                </a:ln>
                <a:solidFill>
                  <a:srgbClr val="000000"/>
                </a:solidFill>
                <a:effectLst/>
                <a:uLnTx/>
                <a:uFillTx/>
                <a:latin typeface="Myriad Pro Semibold"/>
                <a:ea typeface="+mn-ea"/>
                <a:cs typeface="+mn-cs"/>
              </a:rPr>
              <a:t> </a:t>
            </a:r>
            <a:r>
              <a:rPr kumimoji="0" lang="en-GB" sz="2400" b="0" i="0" u="none" strike="noStrike" kern="1200" cap="none" spc="0" normalizeH="0" baseline="0" noProof="0" dirty="0">
                <a:ln>
                  <a:noFill/>
                </a:ln>
                <a:solidFill>
                  <a:srgbClr val="000000"/>
                </a:solidFill>
                <a:effectLst/>
                <a:uLnTx/>
                <a:uFillTx/>
                <a:latin typeface="Myriad Pro Semibold"/>
                <a:ea typeface="+mn-ea"/>
                <a:cs typeface="+mn-cs"/>
              </a:rPr>
              <a:t>4</a:t>
            </a:r>
            <a:endParaRPr kumimoji="0" lang="en-GB" sz="2400" b="0" i="0" u="none" strike="noStrike" kern="1200" cap="none" spc="0" normalizeH="0" baseline="0" noProof="0" dirty="0">
              <a:ln>
                <a:noFill/>
              </a:ln>
              <a:solidFill>
                <a:srgbClr val="000000"/>
              </a:solidFill>
              <a:effectLst/>
              <a:uLnTx/>
              <a:uFillTx/>
              <a:latin typeface="Myriad Pro Semibold"/>
              <a:ea typeface="Myriad Pro Semibold" charset="0"/>
              <a:cs typeface="Myriad Pro Semibold" charset="0"/>
            </a:endParaRPr>
          </a:p>
        </p:txBody>
      </p:sp>
      <p:sp>
        <p:nvSpPr>
          <p:cNvPr id="66" name="Right Brace 65">
            <a:extLst>
              <a:ext uri="{FF2B5EF4-FFF2-40B4-BE49-F238E27FC236}">
                <a16:creationId xmlns:a16="http://schemas.microsoft.com/office/drawing/2014/main" id="{941DB04C-02F3-4928-82A7-EEE101579E55}"/>
              </a:ext>
            </a:extLst>
          </p:cNvPr>
          <p:cNvSpPr/>
          <p:nvPr/>
        </p:nvSpPr>
        <p:spPr bwMode="auto">
          <a:xfrm rot="16200000">
            <a:off x="8309865" y="-484260"/>
            <a:ext cx="292632" cy="3992884"/>
          </a:xfrm>
          <a:prstGeom prst="rightBrace">
            <a:avLst/>
          </a:prstGeom>
          <a:noFill/>
          <a:ln w="19050">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Myriad Pro Semibold"/>
              <a:ea typeface="+mn-ea"/>
              <a:cs typeface="+mn-cs"/>
            </a:endParaRPr>
          </a:p>
        </p:txBody>
      </p:sp>
      <p:sp>
        <p:nvSpPr>
          <p:cNvPr id="80" name="TextBox 79">
            <a:extLst>
              <a:ext uri="{FF2B5EF4-FFF2-40B4-BE49-F238E27FC236}">
                <a16:creationId xmlns:a16="http://schemas.microsoft.com/office/drawing/2014/main" id="{A440CA37-A574-46D6-9EBF-A91AE5350425}"/>
              </a:ext>
            </a:extLst>
          </p:cNvPr>
          <p:cNvSpPr txBox="1"/>
          <p:nvPr/>
        </p:nvSpPr>
        <p:spPr bwMode="auto">
          <a:xfrm>
            <a:off x="7997443" y="972911"/>
            <a:ext cx="91747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a:ea typeface="+mn-ea"/>
                <a:cs typeface="+mn-cs"/>
              </a:rPr>
              <a:t>− 9</a:t>
            </a:r>
            <a:endParaRPr kumimoji="0" lang="en-GB" sz="2400" b="0" i="0" u="none" strike="noStrike" kern="1200" cap="none" spc="0" normalizeH="0" baseline="0" noProof="0" dirty="0">
              <a:ln>
                <a:noFill/>
              </a:ln>
              <a:solidFill>
                <a:srgbClr val="000000"/>
              </a:solidFill>
              <a:effectLst/>
              <a:uLnTx/>
              <a:uFillTx/>
              <a:latin typeface="Myriad Pro Semibold"/>
              <a:ea typeface="Myriad Pro Semibold" charset="0"/>
              <a:cs typeface="Myriad Pro Semibold" charset="0"/>
            </a:endParaRPr>
          </a:p>
        </p:txBody>
      </p:sp>
      <p:sp>
        <p:nvSpPr>
          <p:cNvPr id="81" name="Right Brace 80">
            <a:extLst>
              <a:ext uri="{FF2B5EF4-FFF2-40B4-BE49-F238E27FC236}">
                <a16:creationId xmlns:a16="http://schemas.microsoft.com/office/drawing/2014/main" id="{A67DF254-0BFF-4186-9FFD-8E0EF07BB277}"/>
              </a:ext>
            </a:extLst>
          </p:cNvPr>
          <p:cNvSpPr/>
          <p:nvPr/>
        </p:nvSpPr>
        <p:spPr bwMode="auto">
          <a:xfrm rot="5400000">
            <a:off x="4267902" y="977579"/>
            <a:ext cx="289173" cy="4578100"/>
          </a:xfrm>
          <a:prstGeom prst="rightBrace">
            <a:avLst/>
          </a:prstGeom>
          <a:noFill/>
          <a:ln w="19050">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Myriad Pro Semibold"/>
              <a:ea typeface="+mn-ea"/>
              <a:cs typeface="+mn-cs"/>
            </a:endParaRPr>
          </a:p>
        </p:txBody>
      </p:sp>
      <p:sp>
        <p:nvSpPr>
          <p:cNvPr id="82" name="TextBox 81">
            <a:extLst>
              <a:ext uri="{FF2B5EF4-FFF2-40B4-BE49-F238E27FC236}">
                <a16:creationId xmlns:a16="http://schemas.microsoft.com/office/drawing/2014/main" id="{CE358A20-2A32-40D6-933D-4F9F766962A3}"/>
              </a:ext>
            </a:extLst>
          </p:cNvPr>
          <p:cNvSpPr txBox="1"/>
          <p:nvPr/>
        </p:nvSpPr>
        <p:spPr bwMode="auto">
          <a:xfrm>
            <a:off x="4101746" y="3401314"/>
            <a:ext cx="63375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a:ea typeface="Myriad Pro Semibold" charset="0"/>
                <a:cs typeface="Myriad Pro Semibold" charset="0"/>
              </a:rPr>
              <a:t>10</a:t>
            </a:r>
          </a:p>
        </p:txBody>
      </p:sp>
      <p:sp>
        <p:nvSpPr>
          <p:cNvPr id="4" name="Content Placeholder 2">
            <a:extLst>
              <a:ext uri="{FF2B5EF4-FFF2-40B4-BE49-F238E27FC236}">
                <a16:creationId xmlns:a16="http://schemas.microsoft.com/office/drawing/2014/main" id="{81DA6C25-360C-49F8-A6B1-7E6BCBEBD150}"/>
              </a:ext>
            </a:extLst>
          </p:cNvPr>
          <p:cNvSpPr txBox="1">
            <a:spLocks/>
          </p:cNvSpPr>
          <p:nvPr/>
        </p:nvSpPr>
        <p:spPr>
          <a:xfrm>
            <a:off x="623889" y="3930594"/>
            <a:ext cx="7962899" cy="2241606"/>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Let’s look what 15 </a:t>
            </a:r>
            <a:r>
              <a:rPr lang="en-GB" sz="1800" dirty="0">
                <a:solidFill>
                  <a:schemeClr val="bg2"/>
                </a:solidFill>
                <a:latin typeface="+mj-lt"/>
              </a:rPr>
              <a:t>−</a:t>
            </a:r>
            <a:r>
              <a:rPr kumimoji="0" lang="en-GB" sz="1800" b="0" i="0" u="none" strike="noStrike" kern="1200" cap="none" spc="0" normalizeH="0" baseline="0" noProof="0" dirty="0">
                <a:ln>
                  <a:noFill/>
                </a:ln>
                <a:solidFill>
                  <a:srgbClr val="585858"/>
                </a:solidFill>
                <a:effectLst/>
                <a:uLnTx/>
                <a:uFillTx/>
                <a:latin typeface="Arial"/>
                <a:ea typeface="+mn-ea"/>
                <a:cs typeface="+mn-cs"/>
              </a:rPr>
              <a:t> 9 looks like with a bead string using this method. What do you notice about the 15 beads?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Why is subtracting 5 beads easy to start with?</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What would we need to subtract after subtracting 5 beads?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How can we think about subtracting 4 from 10 </a:t>
            </a:r>
            <a:r>
              <a:rPr kumimoji="0" lang="en-GB" sz="1800" b="0" i="1" u="none" strike="noStrike" kern="1200" cap="none" spc="0" normalizeH="0" baseline="0" noProof="0" dirty="0">
                <a:ln>
                  <a:noFill/>
                </a:ln>
                <a:solidFill>
                  <a:srgbClr val="585858"/>
                </a:solidFill>
                <a:effectLst/>
                <a:uLnTx/>
                <a:uFillTx/>
                <a:latin typeface="Arial"/>
                <a:ea typeface="+mn-ea"/>
                <a:cs typeface="+mn-cs"/>
              </a:rPr>
              <a:t>without needing to count?</a:t>
            </a: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62262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2"/>
                                        </p:tgtEl>
                                      </p:cBhvr>
                                    </p:animEffect>
                                    <p:set>
                                      <p:cBhvr>
                                        <p:cTn id="7" dur="1" fill="hold">
                                          <p:stCondLst>
                                            <p:cond delay="499"/>
                                          </p:stCondLst>
                                        </p:cTn>
                                        <p:tgtEl>
                                          <p:spTgt spid="4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45"/>
                                        </p:tgtEl>
                                      </p:cBhvr>
                                    </p:animEffect>
                                    <p:set>
                                      <p:cBhvr>
                                        <p:cTn id="10" dur="1" fill="hold">
                                          <p:stCondLst>
                                            <p:cond delay="499"/>
                                          </p:stCondLst>
                                        </p:cTn>
                                        <p:tgtEl>
                                          <p:spTgt spid="45"/>
                                        </p:tgtEl>
                                        <p:attrNameLst>
                                          <p:attrName>style.visibility</p:attrName>
                                        </p:attrNameLst>
                                      </p:cBhvr>
                                      <p:to>
                                        <p:strVal val="hidden"/>
                                      </p:to>
                                    </p:set>
                                  </p:childTnLst>
                                </p:cTn>
                              </p:par>
                            </p:childTnLst>
                          </p:cTn>
                        </p:par>
                        <p:par>
                          <p:cTn id="11" fill="hold">
                            <p:stCondLst>
                              <p:cond delay="500"/>
                            </p:stCondLst>
                            <p:childTnLst>
                              <p:par>
                                <p:cTn id="12" presetID="63" presetClass="path" presetSubtype="0" accel="50000" decel="50000" fill="hold" nodeType="afterEffect">
                                  <p:stCondLst>
                                    <p:cond delay="250"/>
                                  </p:stCondLst>
                                  <p:childTnLst>
                                    <p:animMotion origin="layout" path="M 2.22222E-6 -1.85185E-6 L 0.12535 -1.85185E-6 " pathEditMode="relative" rAng="0" ptsTypes="AA">
                                      <p:cBhvr>
                                        <p:cTn id="13" dur="2000" fill="hold"/>
                                        <p:tgtEl>
                                          <p:spTgt spid="15"/>
                                        </p:tgtEl>
                                        <p:attrNameLst>
                                          <p:attrName>ppt_x</p:attrName>
                                          <p:attrName>ppt_y</p:attrName>
                                        </p:attrNameLst>
                                      </p:cBhvr>
                                      <p:rCtr x="6267" y="0"/>
                                    </p:animMotion>
                                  </p:childTnLst>
                                </p:cTn>
                              </p:par>
                              <p:par>
                                <p:cTn id="14" presetID="22" presetClass="entr" presetSubtype="8" fill="hold" nodeType="withEffect">
                                  <p:stCondLst>
                                    <p:cond delay="25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500"/>
                                        <p:tgtEl>
                                          <p:spTgt spid="4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500"/>
                                        <p:tgtEl>
                                          <p:spTgt spid="4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500"/>
                                        <p:tgtEl>
                                          <p:spTgt spid="8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2"/>
                                        </p:tgtEl>
                                        <p:attrNameLst>
                                          <p:attrName>style.visibility</p:attrName>
                                        </p:attrNameLst>
                                      </p:cBhvr>
                                      <p:to>
                                        <p:strVal val="visible"/>
                                      </p:to>
                                    </p:set>
                                    <p:animEffect transition="in" filter="fade">
                                      <p:cBhvr>
                                        <p:cTn id="32" dur="500"/>
                                        <p:tgtEl>
                                          <p:spTgt spid="8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81"/>
                                        </p:tgtEl>
                                      </p:cBhvr>
                                    </p:animEffect>
                                    <p:set>
                                      <p:cBhvr>
                                        <p:cTn id="37" dur="1" fill="hold">
                                          <p:stCondLst>
                                            <p:cond delay="499"/>
                                          </p:stCondLst>
                                        </p:cTn>
                                        <p:tgtEl>
                                          <p:spTgt spid="81"/>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82"/>
                                        </p:tgtEl>
                                      </p:cBhvr>
                                    </p:animEffect>
                                    <p:set>
                                      <p:cBhvr>
                                        <p:cTn id="40" dur="1" fill="hold">
                                          <p:stCondLst>
                                            <p:cond delay="499"/>
                                          </p:stCondLst>
                                        </p:cTn>
                                        <p:tgtEl>
                                          <p:spTgt spid="82"/>
                                        </p:tgtEl>
                                        <p:attrNameLst>
                                          <p:attrName>style.visibility</p:attrName>
                                        </p:attrNameLst>
                                      </p:cBhvr>
                                      <p:to>
                                        <p:strVal val="hidden"/>
                                      </p:to>
                                    </p:set>
                                  </p:childTnLst>
                                </p:cTn>
                              </p:par>
                            </p:childTnLst>
                          </p:cTn>
                        </p:par>
                        <p:par>
                          <p:cTn id="41" fill="hold">
                            <p:stCondLst>
                              <p:cond delay="500"/>
                            </p:stCondLst>
                            <p:childTnLst>
                              <p:par>
                                <p:cTn id="42" presetID="63" presetClass="path" presetSubtype="0" accel="50000" decel="50000" fill="hold" nodeType="afterEffect">
                                  <p:stCondLst>
                                    <p:cond delay="250"/>
                                  </p:stCondLst>
                                  <p:childTnLst>
                                    <p:animMotion origin="layout" path="M -1.38889E-6 -1.85185E-6 L 0.12535 -1.85185E-6 " pathEditMode="relative" rAng="0" ptsTypes="AA">
                                      <p:cBhvr>
                                        <p:cTn id="43" dur="2000" fill="hold"/>
                                        <p:tgtEl>
                                          <p:spTgt spid="11"/>
                                        </p:tgtEl>
                                        <p:attrNameLst>
                                          <p:attrName>ppt_x</p:attrName>
                                          <p:attrName>ppt_y</p:attrName>
                                        </p:attrNameLst>
                                      </p:cBhvr>
                                      <p:rCtr x="6267" y="0"/>
                                    </p:animMotion>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500"/>
                                        <p:tgtEl>
                                          <p:spTgt spid="5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500"/>
                                        <p:tgtEl>
                                          <p:spTgt spid="5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66"/>
                                        </p:tgtEl>
                                        <p:attrNameLst>
                                          <p:attrName>style.visibility</p:attrName>
                                        </p:attrNameLst>
                                      </p:cBhvr>
                                      <p:to>
                                        <p:strVal val="visible"/>
                                      </p:to>
                                    </p:set>
                                    <p:animEffect transition="in" filter="fade">
                                      <p:cBhvr>
                                        <p:cTn id="56" dur="500"/>
                                        <p:tgtEl>
                                          <p:spTgt spid="6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0"/>
                                        </p:tgtEl>
                                        <p:attrNameLst>
                                          <p:attrName>style.visibility</p:attrName>
                                        </p:attrNameLst>
                                      </p:cBhvr>
                                      <p:to>
                                        <p:strVal val="visible"/>
                                      </p:to>
                                    </p:set>
                                    <p:animEffect transition="in" filter="fade">
                                      <p:cBhvr>
                                        <p:cTn id="59" dur="500"/>
                                        <p:tgtEl>
                                          <p:spTgt spid="8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fade">
                                      <p:cBhvr>
                                        <p:cTn id="64" dur="500"/>
                                        <p:tgtEl>
                                          <p:spTgt spid="4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fade">
                                      <p:cBhvr>
                                        <p:cTn id="67" dur="500"/>
                                        <p:tgtEl>
                                          <p:spTgt spid="50"/>
                                        </p:tgtEl>
                                      </p:cBhvr>
                                    </p:animEffect>
                                  </p:childTnLst>
                                </p:cTn>
                              </p:par>
                            </p:childTnLst>
                          </p:cTn>
                        </p:par>
                        <p:par>
                          <p:cTn id="68" fill="hold">
                            <p:stCondLst>
                              <p:cond delay="500"/>
                            </p:stCondLst>
                            <p:childTnLst>
                              <p:par>
                                <p:cTn id="69" presetID="10" presetClass="entr" presetSubtype="0"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5" grpId="0"/>
      <p:bldP spid="47" grpId="0" animBg="1"/>
      <p:bldP spid="48" grpId="0"/>
      <p:bldP spid="49" grpId="0" animBg="1"/>
      <p:bldP spid="50" grpId="0"/>
      <p:bldP spid="55" grpId="0" animBg="1"/>
      <p:bldP spid="56" grpId="0"/>
      <p:bldP spid="66" grpId="0" animBg="1"/>
      <p:bldP spid="80" grpId="0"/>
      <p:bldP spid="81" grpId="0" animBg="1"/>
      <p:bldP spid="81" grpId="1" animBg="1"/>
      <p:bldP spid="82" grpId="0"/>
      <p:bldP spid="82" grpId="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76E217-7B99-40B7-A806-6F44DD00B8A6}"/>
              </a:ext>
            </a:extLst>
          </p:cNvPr>
          <p:cNvSpPr>
            <a:spLocks noGrp="1"/>
          </p:cNvSpPr>
          <p:nvPr>
            <p:ph type="title"/>
          </p:nvPr>
        </p:nvSpPr>
        <p:spPr/>
        <p:txBody>
          <a:bodyPr/>
          <a:lstStyle/>
          <a:p>
            <a:r>
              <a:rPr lang="en-GB" dirty="0"/>
              <a:t>2AS-1 Add and subtract across 10</a:t>
            </a:r>
          </a:p>
        </p:txBody>
      </p:sp>
      <p:pic>
        <p:nvPicPr>
          <p:cNvPr id="4" name="Picture 3" descr="A picture containing object&#10;&#10;Description generated with very high confidence">
            <a:extLst>
              <a:ext uri="{FF2B5EF4-FFF2-40B4-BE49-F238E27FC236}">
                <a16:creationId xmlns:a16="http://schemas.microsoft.com/office/drawing/2014/main" id="{6B3B1291-046B-4B34-89A3-BF7FD41D06F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142277" y="2202433"/>
            <a:ext cx="7907446" cy="705731"/>
          </a:xfrm>
          <a:prstGeom prst="rect">
            <a:avLst/>
          </a:prstGeom>
        </p:spPr>
      </p:pic>
      <p:sp>
        <p:nvSpPr>
          <p:cNvPr id="5" name="Rectangle 4">
            <a:extLst>
              <a:ext uri="{FF2B5EF4-FFF2-40B4-BE49-F238E27FC236}">
                <a16:creationId xmlns:a16="http://schemas.microsoft.com/office/drawing/2014/main" id="{2E7115CB-4B01-429A-B488-806EAE2C638E}"/>
              </a:ext>
            </a:extLst>
          </p:cNvPr>
          <p:cNvSpPr/>
          <p:nvPr/>
        </p:nvSpPr>
        <p:spPr bwMode="auto">
          <a:xfrm>
            <a:off x="2322897" y="2462779"/>
            <a:ext cx="442762" cy="421220"/>
          </a:xfrm>
          <a:prstGeom prst="rect">
            <a:avLst/>
          </a:prstGeom>
          <a:noFill/>
          <a:ln w="57150">
            <a:solidFill>
              <a:schemeClr val="bg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cxnSp>
        <p:nvCxnSpPr>
          <p:cNvPr id="7" name="Straight Connector 6">
            <a:extLst>
              <a:ext uri="{FF2B5EF4-FFF2-40B4-BE49-F238E27FC236}">
                <a16:creationId xmlns:a16="http://schemas.microsoft.com/office/drawing/2014/main" id="{F889E263-01FE-4735-B5DE-956CFFA40CD7}"/>
              </a:ext>
            </a:extLst>
          </p:cNvPr>
          <p:cNvCxnSpPr>
            <a:cxnSpLocks/>
          </p:cNvCxnSpPr>
          <p:nvPr/>
        </p:nvCxnSpPr>
        <p:spPr bwMode="auto">
          <a:xfrm flipH="1">
            <a:off x="2545867" y="2238413"/>
            <a:ext cx="485" cy="213250"/>
          </a:xfrm>
          <a:prstGeom prst="line">
            <a:avLst/>
          </a:prstGeom>
          <a:noFill/>
          <a:ln w="22860">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pic>
        <p:nvPicPr>
          <p:cNvPr id="28" name="Picture 27" descr="A picture containing object&#10;&#10;Description generated with very high confidence">
            <a:extLst>
              <a:ext uri="{FF2B5EF4-FFF2-40B4-BE49-F238E27FC236}">
                <a16:creationId xmlns:a16="http://schemas.microsoft.com/office/drawing/2014/main" id="{C446DB42-B8EF-4C1E-915D-872ED38542E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689600" y="1496702"/>
            <a:ext cx="4106334" cy="705731"/>
          </a:xfrm>
          <a:prstGeom prst="rect">
            <a:avLst/>
          </a:prstGeom>
        </p:spPr>
      </p:pic>
      <p:pic>
        <p:nvPicPr>
          <p:cNvPr id="29" name="Picture 28" descr="A picture containing object&#10;&#10;Description generated with very high confidence">
            <a:extLst>
              <a:ext uri="{FF2B5EF4-FFF2-40B4-BE49-F238E27FC236}">
                <a16:creationId xmlns:a16="http://schemas.microsoft.com/office/drawing/2014/main" id="{41915BCA-BB69-4508-8341-C6D136D5487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1105"/>
          <a:stretch/>
        </p:blipFill>
        <p:spPr>
          <a:xfrm>
            <a:off x="5689600" y="1005328"/>
            <a:ext cx="4106334" cy="476215"/>
          </a:xfrm>
          <a:prstGeom prst="rect">
            <a:avLst/>
          </a:prstGeom>
        </p:spPr>
      </p:pic>
      <p:pic>
        <p:nvPicPr>
          <p:cNvPr id="30" name="Picture 29" descr="A picture containing object&#10;&#10;Description generated with very high confidence">
            <a:extLst>
              <a:ext uri="{FF2B5EF4-FFF2-40B4-BE49-F238E27FC236}">
                <a16:creationId xmlns:a16="http://schemas.microsoft.com/office/drawing/2014/main" id="{885453C2-02F9-4107-8F2F-6F96CB40CAF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467276" y="1472537"/>
            <a:ext cx="3222324" cy="729894"/>
          </a:xfrm>
          <a:prstGeom prst="rect">
            <a:avLst/>
          </a:prstGeom>
        </p:spPr>
      </p:pic>
      <p:pic>
        <p:nvPicPr>
          <p:cNvPr id="31" name="Picture 30" descr="A picture containing object&#10;&#10;Description generated with very high confidence">
            <a:extLst>
              <a:ext uri="{FF2B5EF4-FFF2-40B4-BE49-F238E27FC236}">
                <a16:creationId xmlns:a16="http://schemas.microsoft.com/office/drawing/2014/main" id="{2B4BE1ED-841C-4D8B-B4EC-AB5FDC1CFC1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7835"/>
          <a:stretch/>
        </p:blipFill>
        <p:spPr>
          <a:xfrm>
            <a:off x="2467276" y="1011504"/>
            <a:ext cx="3222324" cy="487331"/>
          </a:xfrm>
          <a:prstGeom prst="rect">
            <a:avLst/>
          </a:prstGeom>
        </p:spPr>
      </p:pic>
      <p:sp>
        <p:nvSpPr>
          <p:cNvPr id="6" name="Content Placeholder 2">
            <a:extLst>
              <a:ext uri="{FF2B5EF4-FFF2-40B4-BE49-F238E27FC236}">
                <a16:creationId xmlns:a16="http://schemas.microsoft.com/office/drawing/2014/main" id="{EB91EC01-30C3-43AE-933A-F956E4181FAC}"/>
              </a:ext>
            </a:extLst>
          </p:cNvPr>
          <p:cNvSpPr txBox="1">
            <a:spLocks/>
          </p:cNvSpPr>
          <p:nvPr/>
        </p:nvSpPr>
        <p:spPr>
          <a:xfrm>
            <a:off x="594008" y="2973814"/>
            <a:ext cx="7562850" cy="3157538"/>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Let’s see what </a:t>
            </a:r>
            <a:r>
              <a:rPr kumimoji="0" lang="en-GB" sz="1800" i="0" u="none" strike="noStrike" kern="1200" cap="none" spc="0" normalizeH="0" baseline="0" noProof="0" dirty="0">
                <a:ln>
                  <a:noFill/>
                </a:ln>
                <a:solidFill>
                  <a:srgbClr val="585858"/>
                </a:solidFill>
                <a:effectLst/>
                <a:uLnTx/>
                <a:uFillTx/>
                <a:latin typeface="Arial"/>
                <a:ea typeface="+mn-ea"/>
                <a:cs typeface="+mn-cs"/>
              </a:rPr>
              <a:t>15 </a:t>
            </a:r>
            <a:r>
              <a:rPr lang="en-GB" sz="1800" dirty="0">
                <a:solidFill>
                  <a:schemeClr val="bg2"/>
                </a:solidFill>
                <a:latin typeface="+mj-lt"/>
              </a:rPr>
              <a:t>−</a:t>
            </a:r>
            <a:r>
              <a:rPr kumimoji="0" lang="en-GB" sz="1800" i="0" u="none" strike="noStrike" kern="1200" cap="none" spc="0" normalizeH="0" baseline="0" noProof="0" dirty="0">
                <a:ln>
                  <a:noFill/>
                </a:ln>
                <a:solidFill>
                  <a:srgbClr val="585858"/>
                </a:solidFill>
                <a:effectLst/>
                <a:uLnTx/>
                <a:uFillTx/>
                <a:latin typeface="Arial"/>
                <a:ea typeface="+mn-ea"/>
                <a:cs typeface="+mn-cs"/>
              </a:rPr>
              <a:t> 9 </a:t>
            </a:r>
            <a:r>
              <a:rPr kumimoji="0" lang="en-GB" sz="1800" b="0" i="0" u="none" strike="noStrike" kern="1200" cap="none" spc="0" normalizeH="0" baseline="0" noProof="0" dirty="0">
                <a:ln>
                  <a:noFill/>
                </a:ln>
                <a:solidFill>
                  <a:srgbClr val="585858"/>
                </a:solidFill>
                <a:effectLst/>
                <a:uLnTx/>
                <a:uFillTx/>
                <a:latin typeface="Arial"/>
                <a:ea typeface="+mn-ea"/>
                <a:cs typeface="+mn-cs"/>
              </a:rPr>
              <a:t>looks like on the number line. Where do we need to start from?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Which way will we make the jumps if we are subtracting?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What number is it easy to jump to </a:t>
            </a:r>
            <a:r>
              <a:rPr kumimoji="0" lang="en-GB" sz="1800" b="0" i="1" u="none" strike="noStrike" kern="1200" cap="none" spc="0" normalizeH="0" baseline="0" noProof="0" dirty="0">
                <a:ln>
                  <a:noFill/>
                </a:ln>
                <a:solidFill>
                  <a:srgbClr val="585858"/>
                </a:solidFill>
                <a:effectLst/>
                <a:uLnTx/>
                <a:uFillTx/>
                <a:latin typeface="Arial"/>
                <a:ea typeface="+mn-ea"/>
                <a:cs typeface="+mn-cs"/>
              </a:rPr>
              <a:t>without needing to count</a:t>
            </a: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What do you think is our next jump? How do you know?</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If we make a jump of 4 from 10, what will we land on?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Can you remind me how we chose what each jump should be?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11003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par>
                                <p:cTn id="16" presetID="10" presetClass="entr" presetSubtype="0" fill="hold"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TextBox 245">
            <a:extLst>
              <a:ext uri="{FF2B5EF4-FFF2-40B4-BE49-F238E27FC236}">
                <a16:creationId xmlns:a16="http://schemas.microsoft.com/office/drawing/2014/main" id="{7B57B415-835F-4A63-ADE4-55EA1A85899B}"/>
              </a:ext>
            </a:extLst>
          </p:cNvPr>
          <p:cNvSpPr txBox="1"/>
          <p:nvPr/>
        </p:nvSpPr>
        <p:spPr>
          <a:xfrm>
            <a:off x="899985" y="5377258"/>
            <a:ext cx="252025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Arial"/>
                <a:ea typeface="+mn-ea"/>
                <a:cs typeface="+mn-cs"/>
              </a:rPr>
              <a:t>15 – 9 = 6</a:t>
            </a:r>
          </a:p>
        </p:txBody>
      </p:sp>
      <p:sp>
        <p:nvSpPr>
          <p:cNvPr id="3" name="Title 2">
            <a:extLst>
              <a:ext uri="{FF2B5EF4-FFF2-40B4-BE49-F238E27FC236}">
                <a16:creationId xmlns:a16="http://schemas.microsoft.com/office/drawing/2014/main" id="{408C13C0-A862-4D68-9947-E66272556BAB}"/>
              </a:ext>
            </a:extLst>
          </p:cNvPr>
          <p:cNvSpPr>
            <a:spLocks noGrp="1"/>
          </p:cNvSpPr>
          <p:nvPr>
            <p:ph type="title"/>
          </p:nvPr>
        </p:nvSpPr>
        <p:spPr/>
        <p:txBody>
          <a:bodyPr/>
          <a:lstStyle/>
          <a:p>
            <a:r>
              <a:rPr lang="en-GB" dirty="0"/>
              <a:t>2AS-1 Add and subtract across 10</a:t>
            </a:r>
          </a:p>
        </p:txBody>
      </p:sp>
      <p:grpSp>
        <p:nvGrpSpPr>
          <p:cNvPr id="64" name="Group 63">
            <a:extLst>
              <a:ext uri="{FF2B5EF4-FFF2-40B4-BE49-F238E27FC236}">
                <a16:creationId xmlns:a16="http://schemas.microsoft.com/office/drawing/2014/main" id="{AA0BE133-6A3E-4119-B568-8E0E1D29B7BE}"/>
              </a:ext>
            </a:extLst>
          </p:cNvPr>
          <p:cNvGrpSpPr/>
          <p:nvPr/>
        </p:nvGrpSpPr>
        <p:grpSpPr>
          <a:xfrm>
            <a:off x="623888" y="1743804"/>
            <a:ext cx="1278768" cy="3204311"/>
            <a:chOff x="5162433" y="1391913"/>
            <a:chExt cx="1513791" cy="3793228"/>
          </a:xfrm>
        </p:grpSpPr>
        <p:sp>
          <p:nvSpPr>
            <p:cNvPr id="65" name="Rectangle 64">
              <a:extLst>
                <a:ext uri="{FF2B5EF4-FFF2-40B4-BE49-F238E27FC236}">
                  <a16:creationId xmlns:a16="http://schemas.microsoft.com/office/drawing/2014/main" id="{5265F68B-3FA4-4D99-9E1F-4E31FFE095DD}"/>
                </a:ext>
              </a:extLst>
            </p:cNvPr>
            <p:cNvSpPr/>
            <p:nvPr/>
          </p:nvSpPr>
          <p:spPr>
            <a:xfrm>
              <a:off x="5162433" y="1391913"/>
              <a:ext cx="1513791" cy="379322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66" name="Straight Connector 65">
              <a:extLst>
                <a:ext uri="{FF2B5EF4-FFF2-40B4-BE49-F238E27FC236}">
                  <a16:creationId xmlns:a16="http://schemas.microsoft.com/office/drawing/2014/main" id="{44113E41-E11A-41C5-B632-A150FA3C3BEC}"/>
                </a:ext>
              </a:extLst>
            </p:cNvPr>
            <p:cNvCxnSpPr>
              <a:endCxn id="65" idx="2"/>
            </p:cNvCxnSpPr>
            <p:nvPr/>
          </p:nvCxnSpPr>
          <p:spPr>
            <a:xfrm>
              <a:off x="5910578" y="1391913"/>
              <a:ext cx="8751" cy="3793228"/>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67" name="Straight Connector 66">
              <a:extLst>
                <a:ext uri="{FF2B5EF4-FFF2-40B4-BE49-F238E27FC236}">
                  <a16:creationId xmlns:a16="http://schemas.microsoft.com/office/drawing/2014/main" id="{CC4CAA69-FFEE-406F-A0AE-61FA2AE7E0F5}"/>
                </a:ext>
              </a:extLst>
            </p:cNvPr>
            <p:cNvCxnSpPr/>
            <p:nvPr/>
          </p:nvCxnSpPr>
          <p:spPr>
            <a:xfrm>
              <a:off x="5162433" y="2150559"/>
              <a:ext cx="1513791"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68" name="Straight Connector 67">
              <a:extLst>
                <a:ext uri="{FF2B5EF4-FFF2-40B4-BE49-F238E27FC236}">
                  <a16:creationId xmlns:a16="http://schemas.microsoft.com/office/drawing/2014/main" id="{A5BA4B7D-5079-47B8-8820-3A6ADBD49B9A}"/>
                </a:ext>
              </a:extLst>
            </p:cNvPr>
            <p:cNvCxnSpPr/>
            <p:nvPr/>
          </p:nvCxnSpPr>
          <p:spPr>
            <a:xfrm>
              <a:off x="5162433" y="2909205"/>
              <a:ext cx="1513791"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69" name="Straight Connector 68">
              <a:extLst>
                <a:ext uri="{FF2B5EF4-FFF2-40B4-BE49-F238E27FC236}">
                  <a16:creationId xmlns:a16="http://schemas.microsoft.com/office/drawing/2014/main" id="{7D9B5C26-03D7-431B-B697-DDCD16862027}"/>
                </a:ext>
              </a:extLst>
            </p:cNvPr>
            <p:cNvCxnSpPr/>
            <p:nvPr/>
          </p:nvCxnSpPr>
          <p:spPr>
            <a:xfrm>
              <a:off x="5162433" y="3667851"/>
              <a:ext cx="1513791"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70" name="Straight Connector 69">
              <a:extLst>
                <a:ext uri="{FF2B5EF4-FFF2-40B4-BE49-F238E27FC236}">
                  <a16:creationId xmlns:a16="http://schemas.microsoft.com/office/drawing/2014/main" id="{497F67DA-5328-4A86-B49C-B3B9F383A39C}"/>
                </a:ext>
              </a:extLst>
            </p:cNvPr>
            <p:cNvCxnSpPr/>
            <p:nvPr/>
          </p:nvCxnSpPr>
          <p:spPr>
            <a:xfrm>
              <a:off x="5162433" y="4426497"/>
              <a:ext cx="1513791"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71" name="Group 70">
            <a:extLst>
              <a:ext uri="{FF2B5EF4-FFF2-40B4-BE49-F238E27FC236}">
                <a16:creationId xmlns:a16="http://schemas.microsoft.com/office/drawing/2014/main" id="{007F29E2-02DB-4980-B6C6-539810D630D7}"/>
              </a:ext>
            </a:extLst>
          </p:cNvPr>
          <p:cNvGrpSpPr/>
          <p:nvPr/>
        </p:nvGrpSpPr>
        <p:grpSpPr>
          <a:xfrm>
            <a:off x="2443503" y="1740076"/>
            <a:ext cx="1278768" cy="3204312"/>
            <a:chOff x="5162433" y="1391913"/>
            <a:chExt cx="1513791" cy="3793228"/>
          </a:xfrm>
        </p:grpSpPr>
        <p:sp>
          <p:nvSpPr>
            <p:cNvPr id="72" name="Rectangle 71">
              <a:extLst>
                <a:ext uri="{FF2B5EF4-FFF2-40B4-BE49-F238E27FC236}">
                  <a16:creationId xmlns:a16="http://schemas.microsoft.com/office/drawing/2014/main" id="{219543F9-51C8-4C93-9BFB-EE10A5B821AF}"/>
                </a:ext>
              </a:extLst>
            </p:cNvPr>
            <p:cNvSpPr/>
            <p:nvPr/>
          </p:nvSpPr>
          <p:spPr>
            <a:xfrm>
              <a:off x="5162433" y="1391913"/>
              <a:ext cx="1513791" cy="379322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73" name="Straight Connector 72">
              <a:extLst>
                <a:ext uri="{FF2B5EF4-FFF2-40B4-BE49-F238E27FC236}">
                  <a16:creationId xmlns:a16="http://schemas.microsoft.com/office/drawing/2014/main" id="{0A1E6ACE-AA12-4F0F-8013-E7155E669DDF}"/>
                </a:ext>
              </a:extLst>
            </p:cNvPr>
            <p:cNvCxnSpPr>
              <a:endCxn id="72" idx="2"/>
            </p:cNvCxnSpPr>
            <p:nvPr/>
          </p:nvCxnSpPr>
          <p:spPr>
            <a:xfrm>
              <a:off x="5910578" y="1391913"/>
              <a:ext cx="8751" cy="3793228"/>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74" name="Straight Connector 73">
              <a:extLst>
                <a:ext uri="{FF2B5EF4-FFF2-40B4-BE49-F238E27FC236}">
                  <a16:creationId xmlns:a16="http://schemas.microsoft.com/office/drawing/2014/main" id="{81CE1501-14C6-4A13-9ED5-48BB55C81BDC}"/>
                </a:ext>
              </a:extLst>
            </p:cNvPr>
            <p:cNvCxnSpPr/>
            <p:nvPr/>
          </p:nvCxnSpPr>
          <p:spPr>
            <a:xfrm>
              <a:off x="5162433" y="2150559"/>
              <a:ext cx="1513791"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75" name="Straight Connector 74">
              <a:extLst>
                <a:ext uri="{FF2B5EF4-FFF2-40B4-BE49-F238E27FC236}">
                  <a16:creationId xmlns:a16="http://schemas.microsoft.com/office/drawing/2014/main" id="{2008DCDF-F681-48DA-B94A-67780BDE04C9}"/>
                </a:ext>
              </a:extLst>
            </p:cNvPr>
            <p:cNvCxnSpPr/>
            <p:nvPr/>
          </p:nvCxnSpPr>
          <p:spPr>
            <a:xfrm>
              <a:off x="5162433" y="2909205"/>
              <a:ext cx="1513791"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76" name="Straight Connector 75">
              <a:extLst>
                <a:ext uri="{FF2B5EF4-FFF2-40B4-BE49-F238E27FC236}">
                  <a16:creationId xmlns:a16="http://schemas.microsoft.com/office/drawing/2014/main" id="{01493AB1-CAA0-46E1-8AAD-26913C41728A}"/>
                </a:ext>
              </a:extLst>
            </p:cNvPr>
            <p:cNvCxnSpPr/>
            <p:nvPr/>
          </p:nvCxnSpPr>
          <p:spPr>
            <a:xfrm>
              <a:off x="5162433" y="3667851"/>
              <a:ext cx="1513791"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77" name="Straight Connector 76">
              <a:extLst>
                <a:ext uri="{FF2B5EF4-FFF2-40B4-BE49-F238E27FC236}">
                  <a16:creationId xmlns:a16="http://schemas.microsoft.com/office/drawing/2014/main" id="{4BAF96E3-CECA-4860-B2FE-93B93F9F6AF9}"/>
                </a:ext>
              </a:extLst>
            </p:cNvPr>
            <p:cNvCxnSpPr/>
            <p:nvPr/>
          </p:nvCxnSpPr>
          <p:spPr>
            <a:xfrm>
              <a:off x="5162433" y="4426497"/>
              <a:ext cx="1513791"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78" name="Group 77">
            <a:extLst>
              <a:ext uri="{FF2B5EF4-FFF2-40B4-BE49-F238E27FC236}">
                <a16:creationId xmlns:a16="http://schemas.microsoft.com/office/drawing/2014/main" id="{9A876C6C-F2B6-4832-8CC6-05BE964F61F7}"/>
              </a:ext>
            </a:extLst>
          </p:cNvPr>
          <p:cNvGrpSpPr/>
          <p:nvPr/>
        </p:nvGrpSpPr>
        <p:grpSpPr>
          <a:xfrm>
            <a:off x="2502793" y="4359183"/>
            <a:ext cx="517127" cy="517127"/>
            <a:chOff x="6571429" y="2345064"/>
            <a:chExt cx="625642" cy="625642"/>
          </a:xfrm>
          <a:solidFill>
            <a:srgbClr val="99CCFF"/>
          </a:solidFill>
        </p:grpSpPr>
        <p:sp>
          <p:nvSpPr>
            <p:cNvPr id="79" name="Oval 78">
              <a:extLst>
                <a:ext uri="{FF2B5EF4-FFF2-40B4-BE49-F238E27FC236}">
                  <a16:creationId xmlns:a16="http://schemas.microsoft.com/office/drawing/2014/main" id="{B35327BB-7D46-4087-8699-600E0AF8C7AF}"/>
                </a:ext>
              </a:extLst>
            </p:cNvPr>
            <p:cNvSpPr/>
            <p:nvPr/>
          </p:nvSpPr>
          <p:spPr>
            <a:xfrm>
              <a:off x="6571429" y="2345064"/>
              <a:ext cx="625642" cy="625642"/>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0" name="TextBox 79">
              <a:extLst>
                <a:ext uri="{FF2B5EF4-FFF2-40B4-BE49-F238E27FC236}">
                  <a16:creationId xmlns:a16="http://schemas.microsoft.com/office/drawing/2014/main" id="{03045673-0589-4E30-8033-4B79B226A37D}"/>
                </a:ext>
              </a:extLst>
            </p:cNvPr>
            <p:cNvSpPr txBox="1"/>
            <p:nvPr/>
          </p:nvSpPr>
          <p:spPr>
            <a:xfrm>
              <a:off x="6762658" y="2387387"/>
              <a:ext cx="223495" cy="521305"/>
            </a:xfrm>
            <a:prstGeom prst="rect">
              <a:avLst/>
            </a:prstGeom>
            <a:grpFill/>
            <a:ln w="12700">
              <a:noFill/>
            </a:ln>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81" name="Group 80">
            <a:extLst>
              <a:ext uri="{FF2B5EF4-FFF2-40B4-BE49-F238E27FC236}">
                <a16:creationId xmlns:a16="http://schemas.microsoft.com/office/drawing/2014/main" id="{BD08E143-ADF0-4DB5-9C6C-01BC358A3A10}"/>
              </a:ext>
            </a:extLst>
          </p:cNvPr>
          <p:cNvGrpSpPr/>
          <p:nvPr/>
        </p:nvGrpSpPr>
        <p:grpSpPr>
          <a:xfrm>
            <a:off x="680263" y="4362909"/>
            <a:ext cx="517127" cy="517127"/>
            <a:chOff x="6571429" y="2345064"/>
            <a:chExt cx="625642" cy="625642"/>
          </a:xfrm>
          <a:solidFill>
            <a:srgbClr val="99CCFF"/>
          </a:solidFill>
        </p:grpSpPr>
        <p:sp>
          <p:nvSpPr>
            <p:cNvPr id="82" name="Oval 81">
              <a:extLst>
                <a:ext uri="{FF2B5EF4-FFF2-40B4-BE49-F238E27FC236}">
                  <a16:creationId xmlns:a16="http://schemas.microsoft.com/office/drawing/2014/main" id="{66D53DED-F7DC-4C0F-A11B-6F43B632223D}"/>
                </a:ext>
              </a:extLst>
            </p:cNvPr>
            <p:cNvSpPr/>
            <p:nvPr/>
          </p:nvSpPr>
          <p:spPr>
            <a:xfrm>
              <a:off x="6571429" y="2345064"/>
              <a:ext cx="625642" cy="625642"/>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3" name="TextBox 82">
              <a:extLst>
                <a:ext uri="{FF2B5EF4-FFF2-40B4-BE49-F238E27FC236}">
                  <a16:creationId xmlns:a16="http://schemas.microsoft.com/office/drawing/2014/main" id="{8BC41BEC-C810-4D4C-AD3B-5F2715066163}"/>
                </a:ext>
              </a:extLst>
            </p:cNvPr>
            <p:cNvSpPr txBox="1"/>
            <p:nvPr/>
          </p:nvSpPr>
          <p:spPr>
            <a:xfrm>
              <a:off x="6762658" y="2387387"/>
              <a:ext cx="223495" cy="521305"/>
            </a:xfrm>
            <a:prstGeom prst="rect">
              <a:avLst/>
            </a:prstGeom>
            <a:grpFill/>
            <a:ln w="12700">
              <a:noFill/>
            </a:ln>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84" name="Group 83">
            <a:extLst>
              <a:ext uri="{FF2B5EF4-FFF2-40B4-BE49-F238E27FC236}">
                <a16:creationId xmlns:a16="http://schemas.microsoft.com/office/drawing/2014/main" id="{A783316E-92EE-41CF-BBA5-3C9CC3719BE5}"/>
              </a:ext>
            </a:extLst>
          </p:cNvPr>
          <p:cNvGrpSpPr/>
          <p:nvPr/>
        </p:nvGrpSpPr>
        <p:grpSpPr>
          <a:xfrm>
            <a:off x="680263" y="3717881"/>
            <a:ext cx="517127" cy="517127"/>
            <a:chOff x="6571429" y="2345064"/>
            <a:chExt cx="625642" cy="625642"/>
          </a:xfrm>
        </p:grpSpPr>
        <p:sp>
          <p:nvSpPr>
            <p:cNvPr id="85" name="Oval 84">
              <a:extLst>
                <a:ext uri="{FF2B5EF4-FFF2-40B4-BE49-F238E27FC236}">
                  <a16:creationId xmlns:a16="http://schemas.microsoft.com/office/drawing/2014/main" id="{5EFF2051-7946-4F9E-B096-25C79E4BE991}"/>
                </a:ext>
              </a:extLst>
            </p:cNvPr>
            <p:cNvSpPr/>
            <p:nvPr/>
          </p:nvSpPr>
          <p:spPr>
            <a:xfrm>
              <a:off x="6571429" y="2345064"/>
              <a:ext cx="625642" cy="625642"/>
            </a:xfrm>
            <a:prstGeom prst="ellipse">
              <a:avLst/>
            </a:prstGeom>
            <a:solidFill>
              <a:srgbClr val="99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6" name="TextBox 85">
              <a:extLst>
                <a:ext uri="{FF2B5EF4-FFF2-40B4-BE49-F238E27FC236}">
                  <a16:creationId xmlns:a16="http://schemas.microsoft.com/office/drawing/2014/main" id="{5313A8BB-A138-4A03-8ADE-B59CACD76286}"/>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0000"/>
                  </a:solidFill>
                  <a:effectLst/>
                  <a:uLnTx/>
                  <a:uFillTx/>
                  <a:latin typeface="Arial"/>
                  <a:ea typeface="+mn-ea"/>
                  <a:cs typeface="+mn-cs"/>
                </a:rPr>
                <a:t> </a:t>
              </a:r>
            </a:p>
          </p:txBody>
        </p:sp>
      </p:grpSp>
      <p:grpSp>
        <p:nvGrpSpPr>
          <p:cNvPr id="90" name="Group 89">
            <a:extLst>
              <a:ext uri="{FF2B5EF4-FFF2-40B4-BE49-F238E27FC236}">
                <a16:creationId xmlns:a16="http://schemas.microsoft.com/office/drawing/2014/main" id="{26F45D57-902C-4F80-92F1-4A27F0007CC1}"/>
              </a:ext>
            </a:extLst>
          </p:cNvPr>
          <p:cNvGrpSpPr/>
          <p:nvPr/>
        </p:nvGrpSpPr>
        <p:grpSpPr>
          <a:xfrm>
            <a:off x="680263" y="3084993"/>
            <a:ext cx="517127" cy="517127"/>
            <a:chOff x="6571429" y="2345064"/>
            <a:chExt cx="625642" cy="625642"/>
          </a:xfrm>
        </p:grpSpPr>
        <p:sp>
          <p:nvSpPr>
            <p:cNvPr id="91" name="Oval 90">
              <a:extLst>
                <a:ext uri="{FF2B5EF4-FFF2-40B4-BE49-F238E27FC236}">
                  <a16:creationId xmlns:a16="http://schemas.microsoft.com/office/drawing/2014/main" id="{F229441C-4B81-4154-9D09-29D85B7AF1C8}"/>
                </a:ext>
              </a:extLst>
            </p:cNvPr>
            <p:cNvSpPr/>
            <p:nvPr/>
          </p:nvSpPr>
          <p:spPr>
            <a:xfrm>
              <a:off x="6571429" y="2345064"/>
              <a:ext cx="625642" cy="625642"/>
            </a:xfrm>
            <a:prstGeom prst="ellipse">
              <a:avLst/>
            </a:prstGeom>
            <a:solidFill>
              <a:srgbClr val="99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2" name="TextBox 91">
              <a:extLst>
                <a:ext uri="{FF2B5EF4-FFF2-40B4-BE49-F238E27FC236}">
                  <a16:creationId xmlns:a16="http://schemas.microsoft.com/office/drawing/2014/main" id="{1ACD0856-9C92-45D5-9E6E-85BA51A7C819}"/>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0000"/>
                  </a:solidFill>
                  <a:effectLst/>
                  <a:uLnTx/>
                  <a:uFillTx/>
                  <a:latin typeface="Arial"/>
                  <a:ea typeface="+mn-ea"/>
                  <a:cs typeface="+mn-cs"/>
                </a:rPr>
                <a:t> </a:t>
              </a:r>
            </a:p>
          </p:txBody>
        </p:sp>
      </p:grpSp>
      <p:grpSp>
        <p:nvGrpSpPr>
          <p:cNvPr id="93" name="Group 92">
            <a:extLst>
              <a:ext uri="{FF2B5EF4-FFF2-40B4-BE49-F238E27FC236}">
                <a16:creationId xmlns:a16="http://schemas.microsoft.com/office/drawing/2014/main" id="{E53E21A3-FEB2-4EE4-9FFB-86AFD9E977F5}"/>
              </a:ext>
            </a:extLst>
          </p:cNvPr>
          <p:cNvGrpSpPr/>
          <p:nvPr/>
        </p:nvGrpSpPr>
        <p:grpSpPr>
          <a:xfrm>
            <a:off x="1320116" y="2440763"/>
            <a:ext cx="517127" cy="517127"/>
            <a:chOff x="6571429" y="2345064"/>
            <a:chExt cx="625642" cy="625642"/>
          </a:xfrm>
        </p:grpSpPr>
        <p:sp>
          <p:nvSpPr>
            <p:cNvPr id="94" name="Oval 93">
              <a:extLst>
                <a:ext uri="{FF2B5EF4-FFF2-40B4-BE49-F238E27FC236}">
                  <a16:creationId xmlns:a16="http://schemas.microsoft.com/office/drawing/2014/main" id="{7029C17F-75AF-45DC-8B5E-FED74D421CDC}"/>
                </a:ext>
              </a:extLst>
            </p:cNvPr>
            <p:cNvSpPr/>
            <p:nvPr/>
          </p:nvSpPr>
          <p:spPr>
            <a:xfrm>
              <a:off x="6571429" y="2345064"/>
              <a:ext cx="625642" cy="625642"/>
            </a:xfrm>
            <a:prstGeom prst="ellipse">
              <a:avLst/>
            </a:prstGeom>
            <a:solidFill>
              <a:srgbClr val="99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5" name="TextBox 94">
              <a:extLst>
                <a:ext uri="{FF2B5EF4-FFF2-40B4-BE49-F238E27FC236}">
                  <a16:creationId xmlns:a16="http://schemas.microsoft.com/office/drawing/2014/main" id="{3F5F419A-4AED-4039-911F-053D7ABFCE9D}"/>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0000"/>
                  </a:solidFill>
                  <a:effectLst/>
                  <a:uLnTx/>
                  <a:uFillTx/>
                  <a:latin typeface="Arial"/>
                  <a:ea typeface="+mn-ea"/>
                  <a:cs typeface="+mn-cs"/>
                </a:rPr>
                <a:t> </a:t>
              </a:r>
            </a:p>
          </p:txBody>
        </p:sp>
      </p:grpSp>
      <p:grpSp>
        <p:nvGrpSpPr>
          <p:cNvPr id="96" name="Group 95">
            <a:extLst>
              <a:ext uri="{FF2B5EF4-FFF2-40B4-BE49-F238E27FC236}">
                <a16:creationId xmlns:a16="http://schemas.microsoft.com/office/drawing/2014/main" id="{B97C7321-0F92-4CB6-BE72-73622B393BC3}"/>
              </a:ext>
            </a:extLst>
          </p:cNvPr>
          <p:cNvGrpSpPr/>
          <p:nvPr/>
        </p:nvGrpSpPr>
        <p:grpSpPr>
          <a:xfrm>
            <a:off x="680263" y="2440763"/>
            <a:ext cx="517127" cy="517127"/>
            <a:chOff x="6571429" y="2345064"/>
            <a:chExt cx="625642" cy="625642"/>
          </a:xfrm>
        </p:grpSpPr>
        <p:sp>
          <p:nvSpPr>
            <p:cNvPr id="97" name="Oval 96">
              <a:extLst>
                <a:ext uri="{FF2B5EF4-FFF2-40B4-BE49-F238E27FC236}">
                  <a16:creationId xmlns:a16="http://schemas.microsoft.com/office/drawing/2014/main" id="{0E8CB826-0D44-4014-8ACF-32991BB4629B}"/>
                </a:ext>
              </a:extLst>
            </p:cNvPr>
            <p:cNvSpPr/>
            <p:nvPr/>
          </p:nvSpPr>
          <p:spPr>
            <a:xfrm>
              <a:off x="6571429" y="2345064"/>
              <a:ext cx="625642" cy="625642"/>
            </a:xfrm>
            <a:prstGeom prst="ellipse">
              <a:avLst/>
            </a:prstGeom>
            <a:solidFill>
              <a:srgbClr val="99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8" name="TextBox 97">
              <a:extLst>
                <a:ext uri="{FF2B5EF4-FFF2-40B4-BE49-F238E27FC236}">
                  <a16:creationId xmlns:a16="http://schemas.microsoft.com/office/drawing/2014/main" id="{35E5D8B9-FFBF-48AB-A303-C1EB65C7D02E}"/>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0000"/>
                  </a:solidFill>
                  <a:effectLst/>
                  <a:uLnTx/>
                  <a:uFillTx/>
                  <a:latin typeface="Arial"/>
                  <a:ea typeface="+mn-ea"/>
                  <a:cs typeface="+mn-cs"/>
                </a:rPr>
                <a:t> </a:t>
              </a:r>
            </a:p>
          </p:txBody>
        </p:sp>
      </p:grpSp>
      <p:grpSp>
        <p:nvGrpSpPr>
          <p:cNvPr id="99" name="Group 98">
            <a:extLst>
              <a:ext uri="{FF2B5EF4-FFF2-40B4-BE49-F238E27FC236}">
                <a16:creationId xmlns:a16="http://schemas.microsoft.com/office/drawing/2014/main" id="{F800019B-E2A8-46C4-8304-F7CD77B8DB16}"/>
              </a:ext>
            </a:extLst>
          </p:cNvPr>
          <p:cNvGrpSpPr/>
          <p:nvPr/>
        </p:nvGrpSpPr>
        <p:grpSpPr>
          <a:xfrm>
            <a:off x="1320116" y="1802004"/>
            <a:ext cx="517127" cy="517127"/>
            <a:chOff x="6571429" y="2345064"/>
            <a:chExt cx="625642" cy="625642"/>
          </a:xfrm>
        </p:grpSpPr>
        <p:sp>
          <p:nvSpPr>
            <p:cNvPr id="100" name="Oval 99">
              <a:extLst>
                <a:ext uri="{FF2B5EF4-FFF2-40B4-BE49-F238E27FC236}">
                  <a16:creationId xmlns:a16="http://schemas.microsoft.com/office/drawing/2014/main" id="{ADFC610C-2EC2-4484-B099-FE6D711E14A9}"/>
                </a:ext>
              </a:extLst>
            </p:cNvPr>
            <p:cNvSpPr/>
            <p:nvPr/>
          </p:nvSpPr>
          <p:spPr>
            <a:xfrm>
              <a:off x="6571429" y="2345064"/>
              <a:ext cx="625642" cy="625642"/>
            </a:xfrm>
            <a:prstGeom prst="ellipse">
              <a:avLst/>
            </a:prstGeom>
            <a:solidFill>
              <a:srgbClr val="99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637C835-805D-4461-97B0-4C0E8F6BBE6F}"/>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0000"/>
                  </a:solidFill>
                  <a:effectLst/>
                  <a:uLnTx/>
                  <a:uFillTx/>
                  <a:latin typeface="Arial"/>
                  <a:ea typeface="+mn-ea"/>
                  <a:cs typeface="+mn-cs"/>
                </a:rPr>
                <a:t> </a:t>
              </a:r>
            </a:p>
          </p:txBody>
        </p:sp>
      </p:grpSp>
      <p:grpSp>
        <p:nvGrpSpPr>
          <p:cNvPr id="102" name="Group 101">
            <a:extLst>
              <a:ext uri="{FF2B5EF4-FFF2-40B4-BE49-F238E27FC236}">
                <a16:creationId xmlns:a16="http://schemas.microsoft.com/office/drawing/2014/main" id="{0D86D080-A37C-49F5-AF1B-1352A689DE37}"/>
              </a:ext>
            </a:extLst>
          </p:cNvPr>
          <p:cNvGrpSpPr/>
          <p:nvPr/>
        </p:nvGrpSpPr>
        <p:grpSpPr>
          <a:xfrm>
            <a:off x="680263" y="1802004"/>
            <a:ext cx="517127" cy="517127"/>
            <a:chOff x="6571429" y="2345064"/>
            <a:chExt cx="625642" cy="625642"/>
          </a:xfrm>
        </p:grpSpPr>
        <p:sp>
          <p:nvSpPr>
            <p:cNvPr id="103" name="Oval 102">
              <a:extLst>
                <a:ext uri="{FF2B5EF4-FFF2-40B4-BE49-F238E27FC236}">
                  <a16:creationId xmlns:a16="http://schemas.microsoft.com/office/drawing/2014/main" id="{BFB6F084-0EE0-4660-A70E-DB01968F97DC}"/>
                </a:ext>
              </a:extLst>
            </p:cNvPr>
            <p:cNvSpPr/>
            <p:nvPr/>
          </p:nvSpPr>
          <p:spPr>
            <a:xfrm>
              <a:off x="6571429" y="2345064"/>
              <a:ext cx="625642" cy="625642"/>
            </a:xfrm>
            <a:prstGeom prst="ellipse">
              <a:avLst/>
            </a:prstGeom>
            <a:solidFill>
              <a:srgbClr val="99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04" name="TextBox 103">
              <a:extLst>
                <a:ext uri="{FF2B5EF4-FFF2-40B4-BE49-F238E27FC236}">
                  <a16:creationId xmlns:a16="http://schemas.microsoft.com/office/drawing/2014/main" id="{BDC7B127-40D8-4132-9793-B68C3732B593}"/>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0000"/>
                  </a:solidFill>
                  <a:effectLst/>
                  <a:uLnTx/>
                  <a:uFillTx/>
                  <a:latin typeface="Arial"/>
                  <a:ea typeface="+mn-ea"/>
                  <a:cs typeface="+mn-cs"/>
                </a:rPr>
                <a:t> </a:t>
              </a:r>
            </a:p>
          </p:txBody>
        </p:sp>
      </p:grpSp>
      <p:grpSp>
        <p:nvGrpSpPr>
          <p:cNvPr id="105" name="Group 104">
            <a:extLst>
              <a:ext uri="{FF2B5EF4-FFF2-40B4-BE49-F238E27FC236}">
                <a16:creationId xmlns:a16="http://schemas.microsoft.com/office/drawing/2014/main" id="{B7DA019E-6BB8-49A4-B6F0-2DA084C641C6}"/>
              </a:ext>
            </a:extLst>
          </p:cNvPr>
          <p:cNvGrpSpPr/>
          <p:nvPr/>
        </p:nvGrpSpPr>
        <p:grpSpPr>
          <a:xfrm>
            <a:off x="2502793" y="3721024"/>
            <a:ext cx="517127" cy="517127"/>
            <a:chOff x="6571429" y="2345064"/>
            <a:chExt cx="625642" cy="625642"/>
          </a:xfrm>
          <a:solidFill>
            <a:srgbClr val="99CCFF"/>
          </a:solidFill>
        </p:grpSpPr>
        <p:sp>
          <p:nvSpPr>
            <p:cNvPr id="106" name="Oval 105">
              <a:extLst>
                <a:ext uri="{FF2B5EF4-FFF2-40B4-BE49-F238E27FC236}">
                  <a16:creationId xmlns:a16="http://schemas.microsoft.com/office/drawing/2014/main" id="{59477DD9-9A03-42E5-8199-1B8478A50728}"/>
                </a:ext>
              </a:extLst>
            </p:cNvPr>
            <p:cNvSpPr/>
            <p:nvPr/>
          </p:nvSpPr>
          <p:spPr>
            <a:xfrm>
              <a:off x="6571429" y="2345064"/>
              <a:ext cx="625642" cy="625642"/>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68B4BEB5-B093-4F06-B43F-123201C4E507}"/>
                </a:ext>
              </a:extLst>
            </p:cNvPr>
            <p:cNvSpPr txBox="1"/>
            <p:nvPr/>
          </p:nvSpPr>
          <p:spPr>
            <a:xfrm>
              <a:off x="6762658" y="2387387"/>
              <a:ext cx="223495" cy="521305"/>
            </a:xfrm>
            <a:prstGeom prst="rect">
              <a:avLst/>
            </a:prstGeom>
            <a:grpFill/>
            <a:ln w="12700">
              <a:noFill/>
            </a:ln>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108" name="Group 107">
            <a:extLst>
              <a:ext uri="{FF2B5EF4-FFF2-40B4-BE49-F238E27FC236}">
                <a16:creationId xmlns:a16="http://schemas.microsoft.com/office/drawing/2014/main" id="{04EDD6BB-A3AB-4C0E-ACB4-B8D7AF71347D}"/>
              </a:ext>
            </a:extLst>
          </p:cNvPr>
          <p:cNvGrpSpPr/>
          <p:nvPr/>
        </p:nvGrpSpPr>
        <p:grpSpPr>
          <a:xfrm>
            <a:off x="2502793" y="3081539"/>
            <a:ext cx="517127" cy="517127"/>
            <a:chOff x="6571429" y="2345064"/>
            <a:chExt cx="625642" cy="625642"/>
          </a:xfrm>
          <a:solidFill>
            <a:srgbClr val="99CCFF"/>
          </a:solidFill>
        </p:grpSpPr>
        <p:sp>
          <p:nvSpPr>
            <p:cNvPr id="109" name="Oval 108">
              <a:extLst>
                <a:ext uri="{FF2B5EF4-FFF2-40B4-BE49-F238E27FC236}">
                  <a16:creationId xmlns:a16="http://schemas.microsoft.com/office/drawing/2014/main" id="{34B71DC9-9E17-4D08-A120-7E02B758B921}"/>
                </a:ext>
              </a:extLst>
            </p:cNvPr>
            <p:cNvSpPr/>
            <p:nvPr/>
          </p:nvSpPr>
          <p:spPr>
            <a:xfrm>
              <a:off x="6571429" y="2345064"/>
              <a:ext cx="625642" cy="625642"/>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10" name="TextBox 109">
              <a:extLst>
                <a:ext uri="{FF2B5EF4-FFF2-40B4-BE49-F238E27FC236}">
                  <a16:creationId xmlns:a16="http://schemas.microsoft.com/office/drawing/2014/main" id="{3C82D2E4-3591-49FF-8D0C-C7D4DAEB57F4}"/>
                </a:ext>
              </a:extLst>
            </p:cNvPr>
            <p:cNvSpPr txBox="1"/>
            <p:nvPr/>
          </p:nvSpPr>
          <p:spPr>
            <a:xfrm>
              <a:off x="6762658" y="2387387"/>
              <a:ext cx="223495" cy="521305"/>
            </a:xfrm>
            <a:prstGeom prst="rect">
              <a:avLst/>
            </a:prstGeom>
            <a:grpFill/>
            <a:ln w="12700">
              <a:noFill/>
            </a:ln>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111" name="Group 110">
            <a:extLst>
              <a:ext uri="{FF2B5EF4-FFF2-40B4-BE49-F238E27FC236}">
                <a16:creationId xmlns:a16="http://schemas.microsoft.com/office/drawing/2014/main" id="{B3F17CD5-11B8-4E5B-B754-CFDB8B4ED544}"/>
              </a:ext>
            </a:extLst>
          </p:cNvPr>
          <p:cNvGrpSpPr/>
          <p:nvPr/>
        </p:nvGrpSpPr>
        <p:grpSpPr>
          <a:xfrm>
            <a:off x="2502793" y="2441143"/>
            <a:ext cx="517127" cy="517127"/>
            <a:chOff x="6571429" y="2345064"/>
            <a:chExt cx="625642" cy="625642"/>
          </a:xfrm>
          <a:solidFill>
            <a:srgbClr val="99CCFF"/>
          </a:solidFill>
        </p:grpSpPr>
        <p:sp>
          <p:nvSpPr>
            <p:cNvPr id="112" name="Oval 111">
              <a:extLst>
                <a:ext uri="{FF2B5EF4-FFF2-40B4-BE49-F238E27FC236}">
                  <a16:creationId xmlns:a16="http://schemas.microsoft.com/office/drawing/2014/main" id="{8A85B653-646D-40FA-A9AA-6FCB999DB5B3}"/>
                </a:ext>
              </a:extLst>
            </p:cNvPr>
            <p:cNvSpPr/>
            <p:nvPr/>
          </p:nvSpPr>
          <p:spPr>
            <a:xfrm>
              <a:off x="6571429" y="2345064"/>
              <a:ext cx="625642" cy="625642"/>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13" name="TextBox 112">
              <a:extLst>
                <a:ext uri="{FF2B5EF4-FFF2-40B4-BE49-F238E27FC236}">
                  <a16:creationId xmlns:a16="http://schemas.microsoft.com/office/drawing/2014/main" id="{E968A0A4-2870-460E-BF79-A602C29672AA}"/>
                </a:ext>
              </a:extLst>
            </p:cNvPr>
            <p:cNvSpPr txBox="1"/>
            <p:nvPr/>
          </p:nvSpPr>
          <p:spPr>
            <a:xfrm>
              <a:off x="6762658" y="2387387"/>
              <a:ext cx="223495" cy="521305"/>
            </a:xfrm>
            <a:prstGeom prst="rect">
              <a:avLst/>
            </a:prstGeom>
            <a:grpFill/>
            <a:ln w="12700">
              <a:noFill/>
            </a:ln>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114" name="Group 113">
            <a:extLst>
              <a:ext uri="{FF2B5EF4-FFF2-40B4-BE49-F238E27FC236}">
                <a16:creationId xmlns:a16="http://schemas.microsoft.com/office/drawing/2014/main" id="{586AA36F-27DA-4C88-AD71-63ED00534C42}"/>
              </a:ext>
            </a:extLst>
          </p:cNvPr>
          <p:cNvGrpSpPr/>
          <p:nvPr/>
        </p:nvGrpSpPr>
        <p:grpSpPr>
          <a:xfrm>
            <a:off x="2502793" y="1800515"/>
            <a:ext cx="517127" cy="517127"/>
            <a:chOff x="6571429" y="2345064"/>
            <a:chExt cx="625642" cy="625642"/>
          </a:xfrm>
          <a:solidFill>
            <a:srgbClr val="99CCFF"/>
          </a:solidFill>
        </p:grpSpPr>
        <p:sp>
          <p:nvSpPr>
            <p:cNvPr id="115" name="Oval 114">
              <a:extLst>
                <a:ext uri="{FF2B5EF4-FFF2-40B4-BE49-F238E27FC236}">
                  <a16:creationId xmlns:a16="http://schemas.microsoft.com/office/drawing/2014/main" id="{1AEA5B69-33D9-48FB-8369-20FDC3F68849}"/>
                </a:ext>
              </a:extLst>
            </p:cNvPr>
            <p:cNvSpPr/>
            <p:nvPr/>
          </p:nvSpPr>
          <p:spPr>
            <a:xfrm>
              <a:off x="6571429" y="2345064"/>
              <a:ext cx="625642" cy="625642"/>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16" name="TextBox 115">
              <a:extLst>
                <a:ext uri="{FF2B5EF4-FFF2-40B4-BE49-F238E27FC236}">
                  <a16:creationId xmlns:a16="http://schemas.microsoft.com/office/drawing/2014/main" id="{52BB050E-356E-45ED-8107-EEEFE8E93D00}"/>
                </a:ext>
              </a:extLst>
            </p:cNvPr>
            <p:cNvSpPr txBox="1"/>
            <p:nvPr/>
          </p:nvSpPr>
          <p:spPr>
            <a:xfrm>
              <a:off x="6762658" y="2387387"/>
              <a:ext cx="223495" cy="521305"/>
            </a:xfrm>
            <a:prstGeom prst="rect">
              <a:avLst/>
            </a:prstGeom>
            <a:grpFill/>
            <a:ln w="12700">
              <a:noFill/>
            </a:ln>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119" name="TextBox 118">
            <a:extLst>
              <a:ext uri="{FF2B5EF4-FFF2-40B4-BE49-F238E27FC236}">
                <a16:creationId xmlns:a16="http://schemas.microsoft.com/office/drawing/2014/main" id="{4255ED3C-4FA2-43C7-BEAE-098B1C28DD7A}"/>
              </a:ext>
            </a:extLst>
          </p:cNvPr>
          <p:cNvSpPr txBox="1"/>
          <p:nvPr/>
        </p:nvSpPr>
        <p:spPr>
          <a:xfrm>
            <a:off x="3258550" y="1838023"/>
            <a:ext cx="263214" cy="430887"/>
          </a:xfrm>
          <a:prstGeom prst="rect">
            <a:avLst/>
          </a:prstGeom>
          <a:noFill/>
          <a:ln w="12700">
            <a:noFill/>
          </a:ln>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0000"/>
                </a:solidFill>
                <a:effectLst/>
                <a:uLnTx/>
                <a:uFillTx/>
                <a:latin typeface="Arial"/>
                <a:ea typeface="+mn-ea"/>
                <a:cs typeface="+mn-cs"/>
              </a:rPr>
              <a:t> </a:t>
            </a:r>
          </a:p>
        </p:txBody>
      </p:sp>
      <p:grpSp>
        <p:nvGrpSpPr>
          <p:cNvPr id="87" name="Group 86">
            <a:extLst>
              <a:ext uri="{FF2B5EF4-FFF2-40B4-BE49-F238E27FC236}">
                <a16:creationId xmlns:a16="http://schemas.microsoft.com/office/drawing/2014/main" id="{DB3ECE03-8913-4D5D-9792-4BF9635A6950}"/>
              </a:ext>
            </a:extLst>
          </p:cNvPr>
          <p:cNvGrpSpPr/>
          <p:nvPr/>
        </p:nvGrpSpPr>
        <p:grpSpPr>
          <a:xfrm>
            <a:off x="1316072" y="4362909"/>
            <a:ext cx="517127" cy="517127"/>
            <a:chOff x="6571429" y="2345064"/>
            <a:chExt cx="625642" cy="625642"/>
          </a:xfrm>
          <a:solidFill>
            <a:srgbClr val="99CCFF"/>
          </a:solidFill>
        </p:grpSpPr>
        <p:sp>
          <p:nvSpPr>
            <p:cNvPr id="88" name="Oval 87">
              <a:extLst>
                <a:ext uri="{FF2B5EF4-FFF2-40B4-BE49-F238E27FC236}">
                  <a16:creationId xmlns:a16="http://schemas.microsoft.com/office/drawing/2014/main" id="{4DCF2D28-5CFD-47C5-958A-C73B6DDD1C4D}"/>
                </a:ext>
              </a:extLst>
            </p:cNvPr>
            <p:cNvSpPr/>
            <p:nvPr/>
          </p:nvSpPr>
          <p:spPr>
            <a:xfrm>
              <a:off x="6571429" y="2345064"/>
              <a:ext cx="625642" cy="625642"/>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9" name="TextBox 88">
              <a:extLst>
                <a:ext uri="{FF2B5EF4-FFF2-40B4-BE49-F238E27FC236}">
                  <a16:creationId xmlns:a16="http://schemas.microsoft.com/office/drawing/2014/main" id="{3BB9BA8F-29E2-4F1F-8207-21560CB0F5B5}"/>
                </a:ext>
              </a:extLst>
            </p:cNvPr>
            <p:cNvSpPr txBox="1"/>
            <p:nvPr/>
          </p:nvSpPr>
          <p:spPr>
            <a:xfrm>
              <a:off x="6762658" y="2387387"/>
              <a:ext cx="223495" cy="521305"/>
            </a:xfrm>
            <a:prstGeom prst="rect">
              <a:avLst/>
            </a:prstGeom>
            <a:grpFill/>
            <a:ln w="12700">
              <a:noFill/>
            </a:ln>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117" name="Group 116">
            <a:extLst>
              <a:ext uri="{FF2B5EF4-FFF2-40B4-BE49-F238E27FC236}">
                <a16:creationId xmlns:a16="http://schemas.microsoft.com/office/drawing/2014/main" id="{9514A051-26AB-457A-8701-73BE31E9F715}"/>
              </a:ext>
            </a:extLst>
          </p:cNvPr>
          <p:cNvGrpSpPr/>
          <p:nvPr/>
        </p:nvGrpSpPr>
        <p:grpSpPr>
          <a:xfrm>
            <a:off x="1316072" y="3717881"/>
            <a:ext cx="517127" cy="517127"/>
            <a:chOff x="6571429" y="2345064"/>
            <a:chExt cx="625642" cy="625642"/>
          </a:xfrm>
        </p:grpSpPr>
        <p:sp>
          <p:nvSpPr>
            <p:cNvPr id="118" name="Oval 117">
              <a:extLst>
                <a:ext uri="{FF2B5EF4-FFF2-40B4-BE49-F238E27FC236}">
                  <a16:creationId xmlns:a16="http://schemas.microsoft.com/office/drawing/2014/main" id="{619A1F55-DC21-4909-8519-57A8ED885A94}"/>
                </a:ext>
              </a:extLst>
            </p:cNvPr>
            <p:cNvSpPr/>
            <p:nvPr/>
          </p:nvSpPr>
          <p:spPr>
            <a:xfrm>
              <a:off x="6571429" y="2345064"/>
              <a:ext cx="625642" cy="625642"/>
            </a:xfrm>
            <a:prstGeom prst="ellipse">
              <a:avLst/>
            </a:prstGeom>
            <a:solidFill>
              <a:srgbClr val="99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20" name="TextBox 119">
              <a:extLst>
                <a:ext uri="{FF2B5EF4-FFF2-40B4-BE49-F238E27FC236}">
                  <a16:creationId xmlns:a16="http://schemas.microsoft.com/office/drawing/2014/main" id="{AC8BFBD7-B00E-46B1-9158-AEF519678F2D}"/>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0000"/>
                  </a:solidFill>
                  <a:effectLst/>
                  <a:uLnTx/>
                  <a:uFillTx/>
                  <a:latin typeface="Arial"/>
                  <a:ea typeface="+mn-ea"/>
                  <a:cs typeface="+mn-cs"/>
                </a:rPr>
                <a:t> </a:t>
              </a:r>
            </a:p>
          </p:txBody>
        </p:sp>
      </p:grpSp>
      <p:grpSp>
        <p:nvGrpSpPr>
          <p:cNvPr id="121" name="Group 120">
            <a:extLst>
              <a:ext uri="{FF2B5EF4-FFF2-40B4-BE49-F238E27FC236}">
                <a16:creationId xmlns:a16="http://schemas.microsoft.com/office/drawing/2014/main" id="{2A08742F-8708-4706-8E9D-0580FBC4F247}"/>
              </a:ext>
            </a:extLst>
          </p:cNvPr>
          <p:cNvGrpSpPr/>
          <p:nvPr/>
        </p:nvGrpSpPr>
        <p:grpSpPr>
          <a:xfrm>
            <a:off x="1316072" y="3084993"/>
            <a:ext cx="517127" cy="517127"/>
            <a:chOff x="6571429" y="2345064"/>
            <a:chExt cx="625642" cy="625642"/>
          </a:xfrm>
        </p:grpSpPr>
        <p:sp>
          <p:nvSpPr>
            <p:cNvPr id="122" name="Oval 121">
              <a:extLst>
                <a:ext uri="{FF2B5EF4-FFF2-40B4-BE49-F238E27FC236}">
                  <a16:creationId xmlns:a16="http://schemas.microsoft.com/office/drawing/2014/main" id="{5A2CF025-ACA5-4848-B06D-DC61D319BBDC}"/>
                </a:ext>
              </a:extLst>
            </p:cNvPr>
            <p:cNvSpPr/>
            <p:nvPr/>
          </p:nvSpPr>
          <p:spPr>
            <a:xfrm>
              <a:off x="6571429" y="2345064"/>
              <a:ext cx="625642" cy="625642"/>
            </a:xfrm>
            <a:prstGeom prst="ellipse">
              <a:avLst/>
            </a:prstGeom>
            <a:solidFill>
              <a:srgbClr val="99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23" name="TextBox 122">
              <a:extLst>
                <a:ext uri="{FF2B5EF4-FFF2-40B4-BE49-F238E27FC236}">
                  <a16:creationId xmlns:a16="http://schemas.microsoft.com/office/drawing/2014/main" id="{90BD926E-4733-4720-9487-8FA78D0A1731}"/>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0000"/>
                  </a:solidFill>
                  <a:effectLst/>
                  <a:uLnTx/>
                  <a:uFillTx/>
                  <a:latin typeface="Arial"/>
                  <a:ea typeface="+mn-ea"/>
                  <a:cs typeface="+mn-cs"/>
                </a:rPr>
                <a:t> </a:t>
              </a:r>
            </a:p>
          </p:txBody>
        </p:sp>
      </p:grpSp>
      <p:grpSp>
        <p:nvGrpSpPr>
          <p:cNvPr id="7" name="Group 6">
            <a:extLst>
              <a:ext uri="{FF2B5EF4-FFF2-40B4-BE49-F238E27FC236}">
                <a16:creationId xmlns:a16="http://schemas.microsoft.com/office/drawing/2014/main" id="{E6EB9EAB-B0E9-439B-91A2-4114C778F59D}"/>
              </a:ext>
            </a:extLst>
          </p:cNvPr>
          <p:cNvGrpSpPr/>
          <p:nvPr/>
        </p:nvGrpSpPr>
        <p:grpSpPr>
          <a:xfrm>
            <a:off x="1311794" y="1769264"/>
            <a:ext cx="561549" cy="3113835"/>
            <a:chOff x="2922976" y="1779943"/>
            <a:chExt cx="561549" cy="3113835"/>
          </a:xfrm>
        </p:grpSpPr>
        <p:sp>
          <p:nvSpPr>
            <p:cNvPr id="4" name="Rectangle 3">
              <a:extLst>
                <a:ext uri="{FF2B5EF4-FFF2-40B4-BE49-F238E27FC236}">
                  <a16:creationId xmlns:a16="http://schemas.microsoft.com/office/drawing/2014/main" id="{06351621-C98A-449C-B14E-95033367A090}"/>
                </a:ext>
              </a:extLst>
            </p:cNvPr>
            <p:cNvSpPr/>
            <p:nvPr/>
          </p:nvSpPr>
          <p:spPr>
            <a:xfrm>
              <a:off x="2922976" y="4346370"/>
              <a:ext cx="561549" cy="54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24" name="Rectangle 123">
              <a:extLst>
                <a:ext uri="{FF2B5EF4-FFF2-40B4-BE49-F238E27FC236}">
                  <a16:creationId xmlns:a16="http://schemas.microsoft.com/office/drawing/2014/main" id="{D15318FD-5AA3-4EAF-B021-1489D00528FF}"/>
                </a:ext>
              </a:extLst>
            </p:cNvPr>
            <p:cNvSpPr/>
            <p:nvPr/>
          </p:nvSpPr>
          <p:spPr>
            <a:xfrm>
              <a:off x="2922976" y="3705917"/>
              <a:ext cx="561549" cy="54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25" name="Rectangle 124">
              <a:extLst>
                <a:ext uri="{FF2B5EF4-FFF2-40B4-BE49-F238E27FC236}">
                  <a16:creationId xmlns:a16="http://schemas.microsoft.com/office/drawing/2014/main" id="{E56FD212-5DA7-4CB7-BB4E-DEEADD555805}"/>
                </a:ext>
              </a:extLst>
            </p:cNvPr>
            <p:cNvSpPr/>
            <p:nvPr/>
          </p:nvSpPr>
          <p:spPr>
            <a:xfrm>
              <a:off x="2922976" y="3060984"/>
              <a:ext cx="561549" cy="54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26" name="Rectangle 125">
              <a:extLst>
                <a:ext uri="{FF2B5EF4-FFF2-40B4-BE49-F238E27FC236}">
                  <a16:creationId xmlns:a16="http://schemas.microsoft.com/office/drawing/2014/main" id="{1B02591B-C106-47A3-BFFB-FA440C284E05}"/>
                </a:ext>
              </a:extLst>
            </p:cNvPr>
            <p:cNvSpPr/>
            <p:nvPr/>
          </p:nvSpPr>
          <p:spPr>
            <a:xfrm>
              <a:off x="2922976" y="2420531"/>
              <a:ext cx="561549" cy="54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27" name="Rectangle 126">
              <a:extLst>
                <a:ext uri="{FF2B5EF4-FFF2-40B4-BE49-F238E27FC236}">
                  <a16:creationId xmlns:a16="http://schemas.microsoft.com/office/drawing/2014/main" id="{467954EF-5E5A-4D52-97C4-0D5C2C7EB1E0}"/>
                </a:ext>
              </a:extLst>
            </p:cNvPr>
            <p:cNvSpPr/>
            <p:nvPr/>
          </p:nvSpPr>
          <p:spPr>
            <a:xfrm>
              <a:off x="2922976" y="1779943"/>
              <a:ext cx="561549" cy="54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6" name="Group 5">
            <a:extLst>
              <a:ext uri="{FF2B5EF4-FFF2-40B4-BE49-F238E27FC236}">
                <a16:creationId xmlns:a16="http://schemas.microsoft.com/office/drawing/2014/main" id="{859B49F2-DB92-421C-89D1-9ADC0EC95821}"/>
              </a:ext>
            </a:extLst>
          </p:cNvPr>
          <p:cNvGrpSpPr/>
          <p:nvPr/>
        </p:nvGrpSpPr>
        <p:grpSpPr>
          <a:xfrm>
            <a:off x="650438" y="2426041"/>
            <a:ext cx="561549" cy="2473247"/>
            <a:chOff x="1743154" y="2420531"/>
            <a:chExt cx="561549" cy="2473247"/>
          </a:xfrm>
        </p:grpSpPr>
        <p:sp>
          <p:nvSpPr>
            <p:cNvPr id="128" name="Rectangle 127">
              <a:extLst>
                <a:ext uri="{FF2B5EF4-FFF2-40B4-BE49-F238E27FC236}">
                  <a16:creationId xmlns:a16="http://schemas.microsoft.com/office/drawing/2014/main" id="{BE29B0FB-D4AB-417B-BC53-B6CF99C8EAE8}"/>
                </a:ext>
              </a:extLst>
            </p:cNvPr>
            <p:cNvSpPr/>
            <p:nvPr/>
          </p:nvSpPr>
          <p:spPr>
            <a:xfrm>
              <a:off x="1743154" y="4346370"/>
              <a:ext cx="561549" cy="54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29" name="Rectangle 128">
              <a:extLst>
                <a:ext uri="{FF2B5EF4-FFF2-40B4-BE49-F238E27FC236}">
                  <a16:creationId xmlns:a16="http://schemas.microsoft.com/office/drawing/2014/main" id="{1943D48A-3FF4-499A-AE82-E8B222DA1CB4}"/>
                </a:ext>
              </a:extLst>
            </p:cNvPr>
            <p:cNvSpPr/>
            <p:nvPr/>
          </p:nvSpPr>
          <p:spPr>
            <a:xfrm>
              <a:off x="1743154" y="3705917"/>
              <a:ext cx="561549" cy="54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0" name="Rectangle 129">
              <a:extLst>
                <a:ext uri="{FF2B5EF4-FFF2-40B4-BE49-F238E27FC236}">
                  <a16:creationId xmlns:a16="http://schemas.microsoft.com/office/drawing/2014/main" id="{5F7F6EEE-9982-490F-AF5C-4DDF4B2F919E}"/>
                </a:ext>
              </a:extLst>
            </p:cNvPr>
            <p:cNvSpPr/>
            <p:nvPr/>
          </p:nvSpPr>
          <p:spPr>
            <a:xfrm>
              <a:off x="1743154" y="3060984"/>
              <a:ext cx="561549" cy="54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1" name="Rectangle 130">
              <a:extLst>
                <a:ext uri="{FF2B5EF4-FFF2-40B4-BE49-F238E27FC236}">
                  <a16:creationId xmlns:a16="http://schemas.microsoft.com/office/drawing/2014/main" id="{41022AD7-0C09-4561-BA06-F47E03BFC0BC}"/>
                </a:ext>
              </a:extLst>
            </p:cNvPr>
            <p:cNvSpPr/>
            <p:nvPr/>
          </p:nvSpPr>
          <p:spPr>
            <a:xfrm>
              <a:off x="1743154" y="2420531"/>
              <a:ext cx="561549" cy="54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9" name="Group 8">
            <a:extLst>
              <a:ext uri="{FF2B5EF4-FFF2-40B4-BE49-F238E27FC236}">
                <a16:creationId xmlns:a16="http://schemas.microsoft.com/office/drawing/2014/main" id="{65F0613A-170E-4680-8C7B-81DE5106BF5F}"/>
              </a:ext>
            </a:extLst>
          </p:cNvPr>
          <p:cNvGrpSpPr/>
          <p:nvPr/>
        </p:nvGrpSpPr>
        <p:grpSpPr>
          <a:xfrm>
            <a:off x="1314426" y="1801213"/>
            <a:ext cx="520185" cy="3078168"/>
            <a:chOff x="2937045" y="1797455"/>
            <a:chExt cx="520185" cy="3078168"/>
          </a:xfrm>
        </p:grpSpPr>
        <p:grpSp>
          <p:nvGrpSpPr>
            <p:cNvPr id="135" name="Group 134">
              <a:extLst>
                <a:ext uri="{FF2B5EF4-FFF2-40B4-BE49-F238E27FC236}">
                  <a16:creationId xmlns:a16="http://schemas.microsoft.com/office/drawing/2014/main" id="{4FE75753-B06E-4EA2-B874-FDB7D8728137}"/>
                </a:ext>
              </a:extLst>
            </p:cNvPr>
            <p:cNvGrpSpPr/>
            <p:nvPr/>
          </p:nvGrpSpPr>
          <p:grpSpPr>
            <a:xfrm>
              <a:off x="2940103" y="1797455"/>
              <a:ext cx="517127" cy="517127"/>
              <a:chOff x="6571429" y="2341364"/>
              <a:chExt cx="625642" cy="625642"/>
            </a:xfrm>
          </p:grpSpPr>
          <p:sp>
            <p:nvSpPr>
              <p:cNvPr id="136" name="Oval 135">
                <a:extLst>
                  <a:ext uri="{FF2B5EF4-FFF2-40B4-BE49-F238E27FC236}">
                    <a16:creationId xmlns:a16="http://schemas.microsoft.com/office/drawing/2014/main" id="{15517CF0-10C9-4A4E-96DF-0E5F2F04E727}"/>
                  </a:ext>
                </a:extLst>
              </p:cNvPr>
              <p:cNvSpPr/>
              <p:nvPr/>
            </p:nvSpPr>
            <p:spPr>
              <a:xfrm>
                <a:off x="6571429" y="2341364"/>
                <a:ext cx="625642" cy="625642"/>
              </a:xfrm>
              <a:prstGeom prst="ellips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7" name="TextBox 136">
                <a:extLst>
                  <a:ext uri="{FF2B5EF4-FFF2-40B4-BE49-F238E27FC236}">
                    <a16:creationId xmlns:a16="http://schemas.microsoft.com/office/drawing/2014/main" id="{E82D175B-AEB7-4425-8BBD-77174808EA8C}"/>
                  </a:ext>
                </a:extLst>
              </p:cNvPr>
              <p:cNvSpPr txBox="1"/>
              <p:nvPr/>
            </p:nvSpPr>
            <p:spPr>
              <a:xfrm>
                <a:off x="6715182" y="2387388"/>
                <a:ext cx="318447" cy="521305"/>
              </a:xfrm>
              <a:prstGeom prst="rect">
                <a:avLst/>
              </a:prstGeom>
              <a:noFill/>
              <a:ln w="12700">
                <a:noFill/>
              </a:ln>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0000"/>
                    </a:solidFill>
                    <a:effectLst/>
                    <a:uLnTx/>
                    <a:uFillTx/>
                    <a:latin typeface="Arial"/>
                    <a:ea typeface="+mn-ea"/>
                    <a:cs typeface="+mn-cs"/>
                  </a:rPr>
                  <a:t> </a:t>
                </a:r>
              </a:p>
            </p:txBody>
          </p:sp>
        </p:grpSp>
        <p:grpSp>
          <p:nvGrpSpPr>
            <p:cNvPr id="138" name="Group 137">
              <a:extLst>
                <a:ext uri="{FF2B5EF4-FFF2-40B4-BE49-F238E27FC236}">
                  <a16:creationId xmlns:a16="http://schemas.microsoft.com/office/drawing/2014/main" id="{3F17CA4D-2B3A-4A11-90A2-39089ADDFC1A}"/>
                </a:ext>
              </a:extLst>
            </p:cNvPr>
            <p:cNvGrpSpPr/>
            <p:nvPr/>
          </p:nvGrpSpPr>
          <p:grpSpPr>
            <a:xfrm>
              <a:off x="2940103" y="2437411"/>
              <a:ext cx="517127" cy="517127"/>
              <a:chOff x="6571429" y="2337664"/>
              <a:chExt cx="625642" cy="625642"/>
            </a:xfrm>
          </p:grpSpPr>
          <p:sp>
            <p:nvSpPr>
              <p:cNvPr id="139" name="Oval 138">
                <a:extLst>
                  <a:ext uri="{FF2B5EF4-FFF2-40B4-BE49-F238E27FC236}">
                    <a16:creationId xmlns:a16="http://schemas.microsoft.com/office/drawing/2014/main" id="{B2AADE5B-05D3-4E97-ADF9-6643B0944062}"/>
                  </a:ext>
                </a:extLst>
              </p:cNvPr>
              <p:cNvSpPr/>
              <p:nvPr/>
            </p:nvSpPr>
            <p:spPr>
              <a:xfrm>
                <a:off x="6571429" y="2337664"/>
                <a:ext cx="625642" cy="625642"/>
              </a:xfrm>
              <a:prstGeom prst="ellips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40" name="TextBox 139">
                <a:extLst>
                  <a:ext uri="{FF2B5EF4-FFF2-40B4-BE49-F238E27FC236}">
                    <a16:creationId xmlns:a16="http://schemas.microsoft.com/office/drawing/2014/main" id="{E41C9821-23A1-4EE1-8BC1-F7B295CE0171}"/>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0000"/>
                    </a:solidFill>
                    <a:effectLst/>
                    <a:uLnTx/>
                    <a:uFillTx/>
                    <a:latin typeface="Arial"/>
                    <a:ea typeface="+mn-ea"/>
                    <a:cs typeface="+mn-cs"/>
                  </a:rPr>
                  <a:t> </a:t>
                </a:r>
              </a:p>
            </p:txBody>
          </p:sp>
        </p:grpSp>
        <p:grpSp>
          <p:nvGrpSpPr>
            <p:cNvPr id="141" name="Group 140">
              <a:extLst>
                <a:ext uri="{FF2B5EF4-FFF2-40B4-BE49-F238E27FC236}">
                  <a16:creationId xmlns:a16="http://schemas.microsoft.com/office/drawing/2014/main" id="{3DAB9CC7-85D4-4C37-9FAB-5B2DF68BB2BA}"/>
                </a:ext>
              </a:extLst>
            </p:cNvPr>
            <p:cNvGrpSpPr/>
            <p:nvPr/>
          </p:nvGrpSpPr>
          <p:grpSpPr>
            <a:xfrm>
              <a:off x="2937045" y="3085715"/>
              <a:ext cx="517127" cy="517127"/>
              <a:chOff x="6567729" y="2352464"/>
              <a:chExt cx="625642" cy="625642"/>
            </a:xfrm>
          </p:grpSpPr>
          <p:sp>
            <p:nvSpPr>
              <p:cNvPr id="142" name="Oval 141">
                <a:extLst>
                  <a:ext uri="{FF2B5EF4-FFF2-40B4-BE49-F238E27FC236}">
                    <a16:creationId xmlns:a16="http://schemas.microsoft.com/office/drawing/2014/main" id="{C9A13A43-9207-477C-8D5D-CB61BAA46E25}"/>
                  </a:ext>
                </a:extLst>
              </p:cNvPr>
              <p:cNvSpPr/>
              <p:nvPr/>
            </p:nvSpPr>
            <p:spPr>
              <a:xfrm>
                <a:off x="6567729" y="2352464"/>
                <a:ext cx="625642" cy="625642"/>
              </a:xfrm>
              <a:prstGeom prst="ellips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43" name="TextBox 142">
                <a:extLst>
                  <a:ext uri="{FF2B5EF4-FFF2-40B4-BE49-F238E27FC236}">
                    <a16:creationId xmlns:a16="http://schemas.microsoft.com/office/drawing/2014/main" id="{92DE6797-C9D8-49F4-BBF6-47EF33C7E3C8}"/>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0000"/>
                    </a:solidFill>
                    <a:effectLst/>
                    <a:uLnTx/>
                    <a:uFillTx/>
                    <a:latin typeface="Arial"/>
                    <a:ea typeface="+mn-ea"/>
                    <a:cs typeface="+mn-cs"/>
                  </a:rPr>
                  <a:t> </a:t>
                </a:r>
              </a:p>
            </p:txBody>
          </p:sp>
        </p:grpSp>
        <p:grpSp>
          <p:nvGrpSpPr>
            <p:cNvPr id="144" name="Group 143">
              <a:extLst>
                <a:ext uri="{FF2B5EF4-FFF2-40B4-BE49-F238E27FC236}">
                  <a16:creationId xmlns:a16="http://schemas.microsoft.com/office/drawing/2014/main" id="{6DD64E31-D3DB-434E-8C19-CACB12915F8A}"/>
                </a:ext>
              </a:extLst>
            </p:cNvPr>
            <p:cNvGrpSpPr/>
            <p:nvPr/>
          </p:nvGrpSpPr>
          <p:grpSpPr>
            <a:xfrm>
              <a:off x="2937045" y="3719555"/>
              <a:ext cx="517127" cy="517127"/>
              <a:chOff x="6567729" y="2341364"/>
              <a:chExt cx="625642" cy="625642"/>
            </a:xfrm>
          </p:grpSpPr>
          <p:sp>
            <p:nvSpPr>
              <p:cNvPr id="145" name="Oval 144">
                <a:extLst>
                  <a:ext uri="{FF2B5EF4-FFF2-40B4-BE49-F238E27FC236}">
                    <a16:creationId xmlns:a16="http://schemas.microsoft.com/office/drawing/2014/main" id="{1E9BE9B0-A3C0-429E-98A0-8067FA212926}"/>
                  </a:ext>
                </a:extLst>
              </p:cNvPr>
              <p:cNvSpPr/>
              <p:nvPr/>
            </p:nvSpPr>
            <p:spPr>
              <a:xfrm>
                <a:off x="6567729" y="2341364"/>
                <a:ext cx="625642" cy="625642"/>
              </a:xfrm>
              <a:prstGeom prst="ellips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46" name="TextBox 145">
                <a:extLst>
                  <a:ext uri="{FF2B5EF4-FFF2-40B4-BE49-F238E27FC236}">
                    <a16:creationId xmlns:a16="http://schemas.microsoft.com/office/drawing/2014/main" id="{17C2E5CE-ECEF-483B-8D23-07ECF520BA57}"/>
                  </a:ext>
                </a:extLst>
              </p:cNvPr>
              <p:cNvSpPr txBox="1"/>
              <p:nvPr/>
            </p:nvSpPr>
            <p:spPr>
              <a:xfrm>
                <a:off x="6715182" y="2387388"/>
                <a:ext cx="318447" cy="521305"/>
              </a:xfrm>
              <a:prstGeom prst="rect">
                <a:avLst/>
              </a:prstGeom>
              <a:noFill/>
              <a:ln w="12700">
                <a:noFill/>
              </a:ln>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0000"/>
                    </a:solidFill>
                    <a:effectLst/>
                    <a:uLnTx/>
                    <a:uFillTx/>
                    <a:latin typeface="Arial"/>
                    <a:ea typeface="+mn-ea"/>
                    <a:cs typeface="+mn-cs"/>
                  </a:rPr>
                  <a:t> </a:t>
                </a:r>
              </a:p>
            </p:txBody>
          </p:sp>
        </p:grpSp>
        <p:grpSp>
          <p:nvGrpSpPr>
            <p:cNvPr id="147" name="Group 146">
              <a:extLst>
                <a:ext uri="{FF2B5EF4-FFF2-40B4-BE49-F238E27FC236}">
                  <a16:creationId xmlns:a16="http://schemas.microsoft.com/office/drawing/2014/main" id="{8A550180-26EA-482B-9413-6BD1DCD3DB23}"/>
                </a:ext>
              </a:extLst>
            </p:cNvPr>
            <p:cNvGrpSpPr/>
            <p:nvPr/>
          </p:nvGrpSpPr>
          <p:grpSpPr>
            <a:xfrm>
              <a:off x="2940103" y="4358496"/>
              <a:ext cx="517127" cy="517127"/>
              <a:chOff x="6571429" y="2336682"/>
              <a:chExt cx="625642" cy="625642"/>
            </a:xfrm>
          </p:grpSpPr>
          <p:sp>
            <p:nvSpPr>
              <p:cNvPr id="148" name="Oval 147">
                <a:extLst>
                  <a:ext uri="{FF2B5EF4-FFF2-40B4-BE49-F238E27FC236}">
                    <a16:creationId xmlns:a16="http://schemas.microsoft.com/office/drawing/2014/main" id="{DA36A329-EE8F-4005-83E5-F19C65685435}"/>
                  </a:ext>
                </a:extLst>
              </p:cNvPr>
              <p:cNvSpPr/>
              <p:nvPr/>
            </p:nvSpPr>
            <p:spPr>
              <a:xfrm>
                <a:off x="6571429" y="2336682"/>
                <a:ext cx="625642" cy="625642"/>
              </a:xfrm>
              <a:prstGeom prst="ellips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49" name="TextBox 148">
                <a:extLst>
                  <a:ext uri="{FF2B5EF4-FFF2-40B4-BE49-F238E27FC236}">
                    <a16:creationId xmlns:a16="http://schemas.microsoft.com/office/drawing/2014/main" id="{A3FFECCA-FC42-43CB-91A4-155351D51FFF}"/>
                  </a:ext>
                </a:extLst>
              </p:cNvPr>
              <p:cNvSpPr txBox="1"/>
              <p:nvPr/>
            </p:nvSpPr>
            <p:spPr>
              <a:xfrm>
                <a:off x="6715182" y="2387386"/>
                <a:ext cx="318447" cy="521305"/>
              </a:xfrm>
              <a:prstGeom prst="rect">
                <a:avLst/>
              </a:prstGeom>
              <a:noFill/>
              <a:ln w="12700">
                <a:noFill/>
              </a:ln>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0000"/>
                    </a:solidFill>
                    <a:effectLst/>
                    <a:uLnTx/>
                    <a:uFillTx/>
                    <a:latin typeface="Arial"/>
                    <a:ea typeface="+mn-ea"/>
                    <a:cs typeface="+mn-cs"/>
                  </a:rPr>
                  <a:t> </a:t>
                </a:r>
              </a:p>
            </p:txBody>
          </p:sp>
        </p:grpSp>
      </p:grpSp>
      <p:grpSp>
        <p:nvGrpSpPr>
          <p:cNvPr id="8" name="Group 7">
            <a:extLst>
              <a:ext uri="{FF2B5EF4-FFF2-40B4-BE49-F238E27FC236}">
                <a16:creationId xmlns:a16="http://schemas.microsoft.com/office/drawing/2014/main" id="{E1D1A0A8-BD5C-479C-B8B7-09002F61317F}"/>
              </a:ext>
            </a:extLst>
          </p:cNvPr>
          <p:cNvGrpSpPr/>
          <p:nvPr/>
        </p:nvGrpSpPr>
        <p:grpSpPr>
          <a:xfrm>
            <a:off x="679934" y="2439684"/>
            <a:ext cx="520591" cy="2442082"/>
            <a:chOff x="3590323" y="2443527"/>
            <a:chExt cx="520591" cy="2442082"/>
          </a:xfrm>
        </p:grpSpPr>
        <p:grpSp>
          <p:nvGrpSpPr>
            <p:cNvPr id="150" name="Group 149">
              <a:extLst>
                <a:ext uri="{FF2B5EF4-FFF2-40B4-BE49-F238E27FC236}">
                  <a16:creationId xmlns:a16="http://schemas.microsoft.com/office/drawing/2014/main" id="{641B19E2-78C3-4B03-B277-ED4CA2E71284}"/>
                </a:ext>
              </a:extLst>
            </p:cNvPr>
            <p:cNvGrpSpPr/>
            <p:nvPr/>
          </p:nvGrpSpPr>
          <p:grpSpPr>
            <a:xfrm>
              <a:off x="3593787" y="2443527"/>
              <a:ext cx="517127" cy="517127"/>
              <a:chOff x="6575620" y="2345064"/>
              <a:chExt cx="625642" cy="625642"/>
            </a:xfrm>
          </p:grpSpPr>
          <p:sp>
            <p:nvSpPr>
              <p:cNvPr id="151" name="Oval 150">
                <a:extLst>
                  <a:ext uri="{FF2B5EF4-FFF2-40B4-BE49-F238E27FC236}">
                    <a16:creationId xmlns:a16="http://schemas.microsoft.com/office/drawing/2014/main" id="{2658191D-9E5E-4A86-B1F3-A7A4B531AC41}"/>
                  </a:ext>
                </a:extLst>
              </p:cNvPr>
              <p:cNvSpPr/>
              <p:nvPr/>
            </p:nvSpPr>
            <p:spPr>
              <a:xfrm>
                <a:off x="6575620" y="2345064"/>
                <a:ext cx="625642" cy="625642"/>
              </a:xfrm>
              <a:prstGeom prst="ellips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52" name="TextBox 151">
                <a:extLst>
                  <a:ext uri="{FF2B5EF4-FFF2-40B4-BE49-F238E27FC236}">
                    <a16:creationId xmlns:a16="http://schemas.microsoft.com/office/drawing/2014/main" id="{2DDE7351-3760-4DAD-9639-6F22E9E263F3}"/>
                  </a:ext>
                </a:extLst>
              </p:cNvPr>
              <p:cNvSpPr txBox="1"/>
              <p:nvPr/>
            </p:nvSpPr>
            <p:spPr>
              <a:xfrm>
                <a:off x="6715183" y="2387387"/>
                <a:ext cx="318447" cy="521305"/>
              </a:xfrm>
              <a:prstGeom prst="rect">
                <a:avLst/>
              </a:prstGeom>
              <a:noFill/>
              <a:ln w="12700">
                <a:noFill/>
              </a:ln>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0000"/>
                    </a:solidFill>
                    <a:effectLst/>
                    <a:uLnTx/>
                    <a:uFillTx/>
                    <a:latin typeface="Arial"/>
                    <a:ea typeface="+mn-ea"/>
                    <a:cs typeface="+mn-cs"/>
                  </a:rPr>
                  <a:t> </a:t>
                </a:r>
              </a:p>
            </p:txBody>
          </p:sp>
        </p:grpSp>
        <p:grpSp>
          <p:nvGrpSpPr>
            <p:cNvPr id="153" name="Group 152">
              <a:extLst>
                <a:ext uri="{FF2B5EF4-FFF2-40B4-BE49-F238E27FC236}">
                  <a16:creationId xmlns:a16="http://schemas.microsoft.com/office/drawing/2014/main" id="{3E77466F-33AC-41E8-9A98-1F68C07E3B56}"/>
                </a:ext>
              </a:extLst>
            </p:cNvPr>
            <p:cNvGrpSpPr/>
            <p:nvPr/>
          </p:nvGrpSpPr>
          <p:grpSpPr>
            <a:xfrm>
              <a:off x="3590323" y="3089991"/>
              <a:ext cx="517127" cy="517127"/>
              <a:chOff x="6571429" y="2357637"/>
              <a:chExt cx="625642" cy="625642"/>
            </a:xfrm>
          </p:grpSpPr>
          <p:sp>
            <p:nvSpPr>
              <p:cNvPr id="154" name="Oval 153">
                <a:extLst>
                  <a:ext uri="{FF2B5EF4-FFF2-40B4-BE49-F238E27FC236}">
                    <a16:creationId xmlns:a16="http://schemas.microsoft.com/office/drawing/2014/main" id="{FDD1313C-FA03-478B-A898-9F047D3C194A}"/>
                  </a:ext>
                </a:extLst>
              </p:cNvPr>
              <p:cNvSpPr/>
              <p:nvPr/>
            </p:nvSpPr>
            <p:spPr>
              <a:xfrm>
                <a:off x="6571429" y="2357637"/>
                <a:ext cx="625642" cy="625642"/>
              </a:xfrm>
              <a:prstGeom prst="ellips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55" name="TextBox 154">
                <a:extLst>
                  <a:ext uri="{FF2B5EF4-FFF2-40B4-BE49-F238E27FC236}">
                    <a16:creationId xmlns:a16="http://schemas.microsoft.com/office/drawing/2014/main" id="{3B2640D5-A8E6-4742-ADE4-F05BC2A0A72D}"/>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0000"/>
                    </a:solidFill>
                    <a:effectLst/>
                    <a:uLnTx/>
                    <a:uFillTx/>
                    <a:latin typeface="Arial"/>
                    <a:ea typeface="+mn-ea"/>
                    <a:cs typeface="+mn-cs"/>
                  </a:rPr>
                  <a:t> </a:t>
                </a:r>
              </a:p>
            </p:txBody>
          </p:sp>
        </p:grpSp>
        <p:grpSp>
          <p:nvGrpSpPr>
            <p:cNvPr id="156" name="Group 155">
              <a:extLst>
                <a:ext uri="{FF2B5EF4-FFF2-40B4-BE49-F238E27FC236}">
                  <a16:creationId xmlns:a16="http://schemas.microsoft.com/office/drawing/2014/main" id="{6489E7DD-338A-4F63-9AB8-14CA56F1479A}"/>
                </a:ext>
              </a:extLst>
            </p:cNvPr>
            <p:cNvGrpSpPr/>
            <p:nvPr/>
          </p:nvGrpSpPr>
          <p:grpSpPr>
            <a:xfrm>
              <a:off x="3590323" y="3722613"/>
              <a:ext cx="517127" cy="517127"/>
              <a:chOff x="6571429" y="2345064"/>
              <a:chExt cx="625642" cy="625642"/>
            </a:xfrm>
          </p:grpSpPr>
          <p:sp>
            <p:nvSpPr>
              <p:cNvPr id="157" name="Oval 156">
                <a:extLst>
                  <a:ext uri="{FF2B5EF4-FFF2-40B4-BE49-F238E27FC236}">
                    <a16:creationId xmlns:a16="http://schemas.microsoft.com/office/drawing/2014/main" id="{70612047-2448-41AD-A619-D709EE9D56AD}"/>
                  </a:ext>
                </a:extLst>
              </p:cNvPr>
              <p:cNvSpPr/>
              <p:nvPr/>
            </p:nvSpPr>
            <p:spPr>
              <a:xfrm>
                <a:off x="6571429" y="2345064"/>
                <a:ext cx="625642" cy="625642"/>
              </a:xfrm>
              <a:prstGeom prst="ellips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58" name="TextBox 157">
                <a:extLst>
                  <a:ext uri="{FF2B5EF4-FFF2-40B4-BE49-F238E27FC236}">
                    <a16:creationId xmlns:a16="http://schemas.microsoft.com/office/drawing/2014/main" id="{1078629D-DDA3-4828-B980-8F55D0F30409}"/>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0000"/>
                    </a:solidFill>
                    <a:effectLst/>
                    <a:uLnTx/>
                    <a:uFillTx/>
                    <a:latin typeface="Arial"/>
                    <a:ea typeface="+mn-ea"/>
                    <a:cs typeface="+mn-cs"/>
                  </a:rPr>
                  <a:t> </a:t>
                </a:r>
              </a:p>
            </p:txBody>
          </p:sp>
        </p:grpSp>
        <p:grpSp>
          <p:nvGrpSpPr>
            <p:cNvPr id="159" name="Group 158">
              <a:extLst>
                <a:ext uri="{FF2B5EF4-FFF2-40B4-BE49-F238E27FC236}">
                  <a16:creationId xmlns:a16="http://schemas.microsoft.com/office/drawing/2014/main" id="{B65DC1D4-883A-4977-B434-24581C4AE128}"/>
                </a:ext>
              </a:extLst>
            </p:cNvPr>
            <p:cNvGrpSpPr/>
            <p:nvPr/>
          </p:nvGrpSpPr>
          <p:grpSpPr>
            <a:xfrm>
              <a:off x="3590323" y="4368482"/>
              <a:ext cx="517127" cy="517127"/>
              <a:chOff x="6571429" y="2348764"/>
              <a:chExt cx="625642" cy="625642"/>
            </a:xfrm>
          </p:grpSpPr>
          <p:sp>
            <p:nvSpPr>
              <p:cNvPr id="160" name="Oval 159">
                <a:extLst>
                  <a:ext uri="{FF2B5EF4-FFF2-40B4-BE49-F238E27FC236}">
                    <a16:creationId xmlns:a16="http://schemas.microsoft.com/office/drawing/2014/main" id="{1AE023D9-DFF3-4E3E-B427-C31E58CCBDEE}"/>
                  </a:ext>
                </a:extLst>
              </p:cNvPr>
              <p:cNvSpPr/>
              <p:nvPr/>
            </p:nvSpPr>
            <p:spPr>
              <a:xfrm>
                <a:off x="6571429" y="2348764"/>
                <a:ext cx="625642" cy="625642"/>
              </a:xfrm>
              <a:prstGeom prst="ellips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61" name="TextBox 160">
                <a:extLst>
                  <a:ext uri="{FF2B5EF4-FFF2-40B4-BE49-F238E27FC236}">
                    <a16:creationId xmlns:a16="http://schemas.microsoft.com/office/drawing/2014/main" id="{382CF4C5-F24F-41C9-887C-D0633F289FD8}"/>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0000"/>
                    </a:solidFill>
                    <a:effectLst/>
                    <a:uLnTx/>
                    <a:uFillTx/>
                    <a:latin typeface="Arial"/>
                    <a:ea typeface="+mn-ea"/>
                    <a:cs typeface="+mn-cs"/>
                  </a:rPr>
                  <a:t> </a:t>
                </a:r>
              </a:p>
            </p:txBody>
          </p:sp>
        </p:grpSp>
      </p:grpSp>
      <p:grpSp>
        <p:nvGrpSpPr>
          <p:cNvPr id="132" name="Group 131">
            <a:extLst>
              <a:ext uri="{FF2B5EF4-FFF2-40B4-BE49-F238E27FC236}">
                <a16:creationId xmlns:a16="http://schemas.microsoft.com/office/drawing/2014/main" id="{C8A7B88D-AB39-4C2C-A414-84C279174E3C}"/>
              </a:ext>
            </a:extLst>
          </p:cNvPr>
          <p:cNvGrpSpPr/>
          <p:nvPr/>
        </p:nvGrpSpPr>
        <p:grpSpPr>
          <a:xfrm>
            <a:off x="4423556" y="2344588"/>
            <a:ext cx="1682466" cy="1711726"/>
            <a:chOff x="6116378" y="2344588"/>
            <a:chExt cx="1682466" cy="1711726"/>
          </a:xfrm>
        </p:grpSpPr>
        <p:sp>
          <p:nvSpPr>
            <p:cNvPr id="133" name="Oval 132">
              <a:extLst>
                <a:ext uri="{FF2B5EF4-FFF2-40B4-BE49-F238E27FC236}">
                  <a16:creationId xmlns:a16="http://schemas.microsoft.com/office/drawing/2014/main" id="{8E5365CA-84A6-4EAB-BEDE-459E44CE5102}"/>
                </a:ext>
              </a:extLst>
            </p:cNvPr>
            <p:cNvSpPr/>
            <p:nvPr/>
          </p:nvSpPr>
          <p:spPr>
            <a:xfrm>
              <a:off x="6116378" y="3345959"/>
              <a:ext cx="710355" cy="710355"/>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FFFFFF"/>
                </a:solidFill>
                <a:effectLst/>
                <a:uLnTx/>
                <a:uFillTx/>
                <a:latin typeface="Arial"/>
                <a:ea typeface="+mn-ea"/>
                <a:cs typeface="+mn-cs"/>
              </a:endParaRPr>
            </a:p>
          </p:txBody>
        </p:sp>
        <p:sp>
          <p:nvSpPr>
            <p:cNvPr id="134" name="Oval 133">
              <a:extLst>
                <a:ext uri="{FF2B5EF4-FFF2-40B4-BE49-F238E27FC236}">
                  <a16:creationId xmlns:a16="http://schemas.microsoft.com/office/drawing/2014/main" id="{ED7B36F7-EC01-4905-83AF-5AD98DCCBB50}"/>
                </a:ext>
              </a:extLst>
            </p:cNvPr>
            <p:cNvSpPr/>
            <p:nvPr/>
          </p:nvSpPr>
          <p:spPr>
            <a:xfrm>
              <a:off x="7088489" y="3345959"/>
              <a:ext cx="710355" cy="710355"/>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FFFFFF"/>
                </a:solidFill>
                <a:effectLst/>
                <a:uLnTx/>
                <a:uFillTx/>
                <a:latin typeface="Arial"/>
                <a:ea typeface="+mn-ea"/>
                <a:cs typeface="+mn-cs"/>
              </a:endParaRPr>
            </a:p>
          </p:txBody>
        </p:sp>
        <p:sp>
          <p:nvSpPr>
            <p:cNvPr id="162" name="Oval 161">
              <a:extLst>
                <a:ext uri="{FF2B5EF4-FFF2-40B4-BE49-F238E27FC236}">
                  <a16:creationId xmlns:a16="http://schemas.microsoft.com/office/drawing/2014/main" id="{DA828077-ED3E-484D-9131-5967153AC025}"/>
                </a:ext>
              </a:extLst>
            </p:cNvPr>
            <p:cNvSpPr/>
            <p:nvPr/>
          </p:nvSpPr>
          <p:spPr>
            <a:xfrm>
              <a:off x="6630873" y="2344588"/>
              <a:ext cx="710355" cy="710355"/>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FFFFFF"/>
                </a:solidFill>
                <a:effectLst/>
                <a:uLnTx/>
                <a:uFillTx/>
                <a:latin typeface="Arial"/>
                <a:ea typeface="+mn-ea"/>
                <a:cs typeface="+mn-cs"/>
              </a:endParaRPr>
            </a:p>
          </p:txBody>
        </p:sp>
        <p:cxnSp>
          <p:nvCxnSpPr>
            <p:cNvPr id="163" name="Straight Connector 162">
              <a:extLst>
                <a:ext uri="{FF2B5EF4-FFF2-40B4-BE49-F238E27FC236}">
                  <a16:creationId xmlns:a16="http://schemas.microsoft.com/office/drawing/2014/main" id="{139170BF-1CFB-401E-99A9-0A71C1E8BEF6}"/>
                </a:ext>
              </a:extLst>
            </p:cNvPr>
            <p:cNvCxnSpPr>
              <a:cxnSpLocks/>
              <a:stCxn id="162" idx="3"/>
              <a:endCxn id="133" idx="0"/>
            </p:cNvCxnSpPr>
            <p:nvPr/>
          </p:nvCxnSpPr>
          <p:spPr>
            <a:xfrm flipH="1">
              <a:off x="6471556" y="2950914"/>
              <a:ext cx="263346" cy="3950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4DCFE18B-B64F-4D61-B5DB-83CE3BF15091}"/>
                </a:ext>
              </a:extLst>
            </p:cNvPr>
            <p:cNvCxnSpPr>
              <a:cxnSpLocks/>
              <a:stCxn id="162" idx="5"/>
              <a:endCxn id="134" idx="0"/>
            </p:cNvCxnSpPr>
            <p:nvPr/>
          </p:nvCxnSpPr>
          <p:spPr>
            <a:xfrm>
              <a:off x="7237199" y="2950914"/>
              <a:ext cx="206468" cy="3950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5" name="TextBox 164">
            <a:extLst>
              <a:ext uri="{FF2B5EF4-FFF2-40B4-BE49-F238E27FC236}">
                <a16:creationId xmlns:a16="http://schemas.microsoft.com/office/drawing/2014/main" id="{DE04D257-39DF-4C1D-A20D-BC9712B500AE}"/>
              </a:ext>
            </a:extLst>
          </p:cNvPr>
          <p:cNvSpPr txBox="1"/>
          <p:nvPr/>
        </p:nvSpPr>
        <p:spPr>
          <a:xfrm>
            <a:off x="4373699" y="3413553"/>
            <a:ext cx="80555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Arial"/>
                <a:ea typeface="+mn-ea"/>
                <a:cs typeface="+mn-cs"/>
              </a:rPr>
              <a:t>10</a:t>
            </a:r>
          </a:p>
        </p:txBody>
      </p:sp>
      <p:sp>
        <p:nvSpPr>
          <p:cNvPr id="166" name="TextBox 165">
            <a:extLst>
              <a:ext uri="{FF2B5EF4-FFF2-40B4-BE49-F238E27FC236}">
                <a16:creationId xmlns:a16="http://schemas.microsoft.com/office/drawing/2014/main" id="{E06096DB-3104-4B8F-A556-89430D471C8E}"/>
              </a:ext>
            </a:extLst>
          </p:cNvPr>
          <p:cNvSpPr txBox="1"/>
          <p:nvPr/>
        </p:nvSpPr>
        <p:spPr>
          <a:xfrm>
            <a:off x="5345809" y="3420863"/>
            <a:ext cx="80555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Arial"/>
                <a:ea typeface="+mn-ea"/>
                <a:cs typeface="+mn-cs"/>
              </a:rPr>
              <a:t>5</a:t>
            </a:r>
          </a:p>
        </p:txBody>
      </p:sp>
      <p:sp>
        <p:nvSpPr>
          <p:cNvPr id="167" name="TextBox 166">
            <a:extLst>
              <a:ext uri="{FF2B5EF4-FFF2-40B4-BE49-F238E27FC236}">
                <a16:creationId xmlns:a16="http://schemas.microsoft.com/office/drawing/2014/main" id="{3C1C1470-24D1-4A9B-B01B-75CBDC9079CB}"/>
              </a:ext>
            </a:extLst>
          </p:cNvPr>
          <p:cNvSpPr txBox="1"/>
          <p:nvPr/>
        </p:nvSpPr>
        <p:spPr>
          <a:xfrm>
            <a:off x="4962866" y="2383798"/>
            <a:ext cx="226626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Arial"/>
                <a:ea typeface="+mn-ea"/>
                <a:cs typeface="+mn-cs"/>
              </a:rPr>
              <a:t>15   –   9 </a:t>
            </a:r>
          </a:p>
        </p:txBody>
      </p:sp>
      <p:sp>
        <p:nvSpPr>
          <p:cNvPr id="2" name="Content Placeholder 2">
            <a:extLst>
              <a:ext uri="{FF2B5EF4-FFF2-40B4-BE49-F238E27FC236}">
                <a16:creationId xmlns:a16="http://schemas.microsoft.com/office/drawing/2014/main" id="{97CF0303-518C-487D-AF78-44CA02F45975}"/>
              </a:ext>
            </a:extLst>
          </p:cNvPr>
          <p:cNvSpPr txBox="1">
            <a:spLocks/>
          </p:cNvSpPr>
          <p:nvPr/>
        </p:nvSpPr>
        <p:spPr>
          <a:xfrm>
            <a:off x="6867216" y="1273028"/>
            <a:ext cx="5049762" cy="2324685"/>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lvl="0">
              <a:lnSpc>
                <a:spcPct val="120000"/>
              </a:lnSpc>
              <a:spcBef>
                <a:spcPts val="600"/>
              </a:spcBef>
              <a:spcAft>
                <a:spcPts val="600"/>
              </a:spcAft>
              <a:buClr>
                <a:srgbClr val="585858"/>
              </a:buClr>
              <a:buFont typeface="Arial" panose="020B0604020202020204" pitchFamily="34" charset="0"/>
              <a:buChar char="•"/>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Let’s look at a different strategy for 15 </a:t>
            </a:r>
            <a:r>
              <a:rPr lang="en-GB" sz="1800" dirty="0">
                <a:solidFill>
                  <a:schemeClr val="bg2"/>
                </a:solidFill>
              </a:rPr>
              <a:t>−</a:t>
            </a:r>
            <a:r>
              <a:rPr kumimoji="0" lang="en-GB" sz="1800" b="0" i="0" u="none" strike="noStrike" kern="1200" cap="none" spc="0" normalizeH="0" baseline="0" noProof="0" dirty="0">
                <a:ln>
                  <a:noFill/>
                </a:ln>
                <a:solidFill>
                  <a:srgbClr val="585858"/>
                </a:solidFill>
                <a:effectLst/>
                <a:uLnTx/>
                <a:uFillTx/>
                <a:latin typeface="Arial"/>
                <a:ea typeface="+mn-ea"/>
                <a:cs typeface="+mn-cs"/>
              </a:rPr>
              <a:t> 9. Can you tell me a way that we could partition the minuend (15)?</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If we partition the minuend into 10 and 5, how can we subtract 9 easily, </a:t>
            </a:r>
            <a:r>
              <a:rPr kumimoji="0" lang="en-GB" sz="1800" b="0" i="1" u="none" strike="noStrike" kern="1200" cap="none" spc="0" normalizeH="0" baseline="0" noProof="0" dirty="0">
                <a:ln>
                  <a:noFill/>
                </a:ln>
                <a:solidFill>
                  <a:srgbClr val="585858"/>
                </a:solidFill>
                <a:effectLst/>
                <a:uLnTx/>
                <a:uFillTx/>
                <a:latin typeface="Arial"/>
                <a:ea typeface="+mn-ea"/>
                <a:cs typeface="+mn-cs"/>
              </a:rPr>
              <a:t>without needing to count?</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169" name="Content Placeholder 2">
            <a:extLst>
              <a:ext uri="{FF2B5EF4-FFF2-40B4-BE49-F238E27FC236}">
                <a16:creationId xmlns:a16="http://schemas.microsoft.com/office/drawing/2014/main" id="{E0F8ED71-EEA8-4007-9A3E-8B9C193C2400}"/>
              </a:ext>
            </a:extLst>
          </p:cNvPr>
          <p:cNvSpPr txBox="1">
            <a:spLocks/>
          </p:cNvSpPr>
          <p:nvPr/>
        </p:nvSpPr>
        <p:spPr>
          <a:xfrm>
            <a:off x="6867216" y="3520688"/>
            <a:ext cx="5049762" cy="738147"/>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Can you see where we can subtract 9 counters? What will be left?</a:t>
            </a: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170" name="Content Placeholder 2">
            <a:extLst>
              <a:ext uri="{FF2B5EF4-FFF2-40B4-BE49-F238E27FC236}">
                <a16:creationId xmlns:a16="http://schemas.microsoft.com/office/drawing/2014/main" id="{550A4B44-BC58-42AE-A553-6D1AACEAFC43}"/>
              </a:ext>
            </a:extLst>
          </p:cNvPr>
          <p:cNvSpPr txBox="1">
            <a:spLocks/>
          </p:cNvSpPr>
          <p:nvPr/>
        </p:nvSpPr>
        <p:spPr>
          <a:xfrm>
            <a:off x="6867216" y="4392192"/>
            <a:ext cx="5049762" cy="738147"/>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lvl="0">
              <a:lnSpc>
                <a:spcPct val="120000"/>
              </a:lnSpc>
              <a:spcBef>
                <a:spcPts val="600"/>
              </a:spcBef>
              <a:spcAft>
                <a:spcPts val="600"/>
              </a:spcAft>
              <a:buClr>
                <a:srgbClr val="585858"/>
              </a:buClr>
              <a:buFont typeface="Arial" panose="020B0604020202020204" pitchFamily="34" charset="0"/>
              <a:buChar char="•"/>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Can you remind me whether we partitioned the minuend (15) or the subtrahend (9)? Why did we partition it in the way we did? Now you try 15 </a:t>
            </a:r>
            <a:r>
              <a:rPr lang="en-GB" sz="1800" dirty="0">
                <a:solidFill>
                  <a:schemeClr val="bg2"/>
                </a:solidFill>
              </a:rPr>
              <a:t>−</a:t>
            </a:r>
            <a:r>
              <a:rPr kumimoji="0" lang="en-GB" sz="1800" b="0" i="0" u="none" strike="noStrike" kern="1200" cap="none" spc="0" normalizeH="0" baseline="0" noProof="0" dirty="0">
                <a:ln>
                  <a:noFill/>
                </a:ln>
                <a:solidFill>
                  <a:srgbClr val="585858"/>
                </a:solidFill>
                <a:effectLst/>
                <a:uLnTx/>
                <a:uFillTx/>
                <a:latin typeface="Arial"/>
                <a:ea typeface="+mn-ea"/>
                <a:cs typeface="+mn-cs"/>
              </a:rPr>
              <a:t> 8 using a ten frame to help you.  </a:t>
            </a: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280763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 grpId="0"/>
      <p:bldP spid="165" grpId="0"/>
      <p:bldP spid="166" grpId="0"/>
      <p:bldP spid="2" grpId="0" uiExpand="1" build="p"/>
      <p:bldP spid="169" grpId="0"/>
      <p:bldP spid="170"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TextBox 163">
            <a:extLst>
              <a:ext uri="{FF2B5EF4-FFF2-40B4-BE49-F238E27FC236}">
                <a16:creationId xmlns:a16="http://schemas.microsoft.com/office/drawing/2014/main" id="{D2316712-1B83-4E3F-9826-517DB76D4518}"/>
              </a:ext>
            </a:extLst>
          </p:cNvPr>
          <p:cNvSpPr txBox="1"/>
          <p:nvPr/>
        </p:nvSpPr>
        <p:spPr>
          <a:xfrm>
            <a:off x="3181729" y="5765866"/>
            <a:ext cx="1609275"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15 – 9</a:t>
            </a:r>
          </a:p>
        </p:txBody>
      </p:sp>
      <p:sp>
        <p:nvSpPr>
          <p:cNvPr id="2" name="Title 1">
            <a:extLst>
              <a:ext uri="{FF2B5EF4-FFF2-40B4-BE49-F238E27FC236}">
                <a16:creationId xmlns:a16="http://schemas.microsoft.com/office/drawing/2014/main" id="{89B50B83-EB13-4077-B303-CE23713B2627}"/>
              </a:ext>
            </a:extLst>
          </p:cNvPr>
          <p:cNvSpPr>
            <a:spLocks noGrp="1"/>
          </p:cNvSpPr>
          <p:nvPr>
            <p:ph type="title"/>
          </p:nvPr>
        </p:nvSpPr>
        <p:spPr/>
        <p:txBody>
          <a:bodyPr/>
          <a:lstStyle/>
          <a:p>
            <a:r>
              <a:rPr lang="en-GB" dirty="0"/>
              <a:t>2AS-1 Add and subtract across 10</a:t>
            </a:r>
          </a:p>
        </p:txBody>
      </p:sp>
      <p:sp>
        <p:nvSpPr>
          <p:cNvPr id="103" name="Rectangle 102">
            <a:extLst>
              <a:ext uri="{FF2B5EF4-FFF2-40B4-BE49-F238E27FC236}">
                <a16:creationId xmlns:a16="http://schemas.microsoft.com/office/drawing/2014/main" id="{FF978197-1721-4B5A-AD37-368669B6F4CB}"/>
              </a:ext>
            </a:extLst>
          </p:cNvPr>
          <p:cNvSpPr/>
          <p:nvPr/>
        </p:nvSpPr>
        <p:spPr>
          <a:xfrm>
            <a:off x="552207" y="1271089"/>
            <a:ext cx="3005951" cy="707886"/>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Method 1</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Subtracting through 10</a:t>
            </a:r>
          </a:p>
        </p:txBody>
      </p:sp>
      <p:sp>
        <p:nvSpPr>
          <p:cNvPr id="105" name="TextBox 104">
            <a:extLst>
              <a:ext uri="{FF2B5EF4-FFF2-40B4-BE49-F238E27FC236}">
                <a16:creationId xmlns:a16="http://schemas.microsoft.com/office/drawing/2014/main" id="{861D5F89-27E0-43F7-BA2C-F738839D2694}"/>
              </a:ext>
            </a:extLst>
          </p:cNvPr>
          <p:cNvSpPr txBox="1"/>
          <p:nvPr/>
        </p:nvSpPr>
        <p:spPr>
          <a:xfrm>
            <a:off x="4062014" y="1275649"/>
            <a:ext cx="3674984"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Method 2</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Subtracting from 10</a:t>
            </a:r>
          </a:p>
        </p:txBody>
      </p:sp>
      <p:grpSp>
        <p:nvGrpSpPr>
          <p:cNvPr id="18" name="Group 17">
            <a:extLst>
              <a:ext uri="{FF2B5EF4-FFF2-40B4-BE49-F238E27FC236}">
                <a16:creationId xmlns:a16="http://schemas.microsoft.com/office/drawing/2014/main" id="{61284336-9B35-48B8-8F8E-109233275170}"/>
              </a:ext>
            </a:extLst>
          </p:cNvPr>
          <p:cNvGrpSpPr/>
          <p:nvPr/>
        </p:nvGrpSpPr>
        <p:grpSpPr>
          <a:xfrm>
            <a:off x="623438" y="2112767"/>
            <a:ext cx="2892822" cy="3215402"/>
            <a:chOff x="5209893" y="5615154"/>
            <a:chExt cx="2892822" cy="3215402"/>
          </a:xfrm>
        </p:grpSpPr>
        <p:grpSp>
          <p:nvGrpSpPr>
            <p:cNvPr id="6" name="Group 5">
              <a:extLst>
                <a:ext uri="{FF2B5EF4-FFF2-40B4-BE49-F238E27FC236}">
                  <a16:creationId xmlns:a16="http://schemas.microsoft.com/office/drawing/2014/main" id="{276B6F6D-C36D-4A51-A057-B0A8DEAF0E5E}"/>
                </a:ext>
              </a:extLst>
            </p:cNvPr>
            <p:cNvGrpSpPr/>
            <p:nvPr/>
          </p:nvGrpSpPr>
          <p:grpSpPr>
            <a:xfrm>
              <a:off x="6823947" y="5615154"/>
              <a:ext cx="1278768" cy="3204312"/>
              <a:chOff x="2860891" y="2304045"/>
              <a:chExt cx="1278768" cy="3204312"/>
            </a:xfrm>
          </p:grpSpPr>
          <p:grpSp>
            <p:nvGrpSpPr>
              <p:cNvPr id="258" name="Group 257">
                <a:extLst>
                  <a:ext uri="{FF2B5EF4-FFF2-40B4-BE49-F238E27FC236}">
                    <a16:creationId xmlns:a16="http://schemas.microsoft.com/office/drawing/2014/main" id="{B4A4AE1C-8CA3-47A8-B85C-18C3588002D8}"/>
                  </a:ext>
                </a:extLst>
              </p:cNvPr>
              <p:cNvGrpSpPr/>
              <p:nvPr/>
            </p:nvGrpSpPr>
            <p:grpSpPr>
              <a:xfrm>
                <a:off x="2860891" y="2304045"/>
                <a:ext cx="1278768" cy="3204312"/>
                <a:chOff x="5162433" y="1391913"/>
                <a:chExt cx="1513791" cy="3793228"/>
              </a:xfrm>
            </p:grpSpPr>
            <p:sp>
              <p:nvSpPr>
                <p:cNvPr id="259" name="Rectangle 258">
                  <a:extLst>
                    <a:ext uri="{FF2B5EF4-FFF2-40B4-BE49-F238E27FC236}">
                      <a16:creationId xmlns:a16="http://schemas.microsoft.com/office/drawing/2014/main" id="{33E0B69B-7C0A-44D6-A33E-3B08342E6C50}"/>
                    </a:ext>
                  </a:extLst>
                </p:cNvPr>
                <p:cNvSpPr/>
                <p:nvPr/>
              </p:nvSpPr>
              <p:spPr>
                <a:xfrm>
                  <a:off x="5162433" y="1391913"/>
                  <a:ext cx="1513791" cy="379322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cxnSp>
              <p:nvCxnSpPr>
                <p:cNvPr id="260" name="Straight Connector 259">
                  <a:extLst>
                    <a:ext uri="{FF2B5EF4-FFF2-40B4-BE49-F238E27FC236}">
                      <a16:creationId xmlns:a16="http://schemas.microsoft.com/office/drawing/2014/main" id="{6714069F-C731-476E-AEA6-8E167F412AD5}"/>
                    </a:ext>
                  </a:extLst>
                </p:cNvPr>
                <p:cNvCxnSpPr>
                  <a:endCxn id="259" idx="2"/>
                </p:cNvCxnSpPr>
                <p:nvPr/>
              </p:nvCxnSpPr>
              <p:spPr>
                <a:xfrm>
                  <a:off x="5910578" y="1391913"/>
                  <a:ext cx="8751" cy="3793228"/>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61" name="Straight Connector 260">
                  <a:extLst>
                    <a:ext uri="{FF2B5EF4-FFF2-40B4-BE49-F238E27FC236}">
                      <a16:creationId xmlns:a16="http://schemas.microsoft.com/office/drawing/2014/main" id="{EC735CF8-CDDD-4479-A39D-D14AE4BE948D}"/>
                    </a:ext>
                  </a:extLst>
                </p:cNvPr>
                <p:cNvCxnSpPr/>
                <p:nvPr/>
              </p:nvCxnSpPr>
              <p:spPr>
                <a:xfrm>
                  <a:off x="5162433" y="2150559"/>
                  <a:ext cx="1513791"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62" name="Straight Connector 261">
                  <a:extLst>
                    <a:ext uri="{FF2B5EF4-FFF2-40B4-BE49-F238E27FC236}">
                      <a16:creationId xmlns:a16="http://schemas.microsoft.com/office/drawing/2014/main" id="{F196394D-527E-480F-8A69-273467A2E9BC}"/>
                    </a:ext>
                  </a:extLst>
                </p:cNvPr>
                <p:cNvCxnSpPr/>
                <p:nvPr/>
              </p:nvCxnSpPr>
              <p:spPr>
                <a:xfrm>
                  <a:off x="5162433" y="2909205"/>
                  <a:ext cx="1513791"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63" name="Straight Connector 262">
                  <a:extLst>
                    <a:ext uri="{FF2B5EF4-FFF2-40B4-BE49-F238E27FC236}">
                      <a16:creationId xmlns:a16="http://schemas.microsoft.com/office/drawing/2014/main" id="{AC2EE9CC-CF69-4AE6-8619-C18F7C9C0B4A}"/>
                    </a:ext>
                  </a:extLst>
                </p:cNvPr>
                <p:cNvCxnSpPr/>
                <p:nvPr/>
              </p:nvCxnSpPr>
              <p:spPr>
                <a:xfrm>
                  <a:off x="5162433" y="3667851"/>
                  <a:ext cx="1513791"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64" name="Straight Connector 263">
                  <a:extLst>
                    <a:ext uri="{FF2B5EF4-FFF2-40B4-BE49-F238E27FC236}">
                      <a16:creationId xmlns:a16="http://schemas.microsoft.com/office/drawing/2014/main" id="{87B198E7-6FB1-43FD-B702-02626C8E57CF}"/>
                    </a:ext>
                  </a:extLst>
                </p:cNvPr>
                <p:cNvCxnSpPr/>
                <p:nvPr/>
              </p:nvCxnSpPr>
              <p:spPr>
                <a:xfrm>
                  <a:off x="5162433" y="4426497"/>
                  <a:ext cx="1513791"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65" name="Group 264">
                <a:extLst>
                  <a:ext uri="{FF2B5EF4-FFF2-40B4-BE49-F238E27FC236}">
                    <a16:creationId xmlns:a16="http://schemas.microsoft.com/office/drawing/2014/main" id="{71ABC059-6656-4652-9963-B082B7C33D54}"/>
                  </a:ext>
                </a:extLst>
              </p:cNvPr>
              <p:cNvGrpSpPr/>
              <p:nvPr/>
            </p:nvGrpSpPr>
            <p:grpSpPr>
              <a:xfrm>
                <a:off x="2920180" y="4923151"/>
                <a:ext cx="517127" cy="517127"/>
                <a:chOff x="6571429" y="2345064"/>
                <a:chExt cx="625642" cy="625642"/>
              </a:xfrm>
              <a:solidFill>
                <a:srgbClr val="99CCFF"/>
              </a:solidFill>
            </p:grpSpPr>
            <p:sp>
              <p:nvSpPr>
                <p:cNvPr id="266" name="Oval 265">
                  <a:extLst>
                    <a:ext uri="{FF2B5EF4-FFF2-40B4-BE49-F238E27FC236}">
                      <a16:creationId xmlns:a16="http://schemas.microsoft.com/office/drawing/2014/main" id="{89A64E88-DA7C-4732-9E55-B14E8EFB936C}"/>
                    </a:ext>
                  </a:extLst>
                </p:cNvPr>
                <p:cNvSpPr/>
                <p:nvPr/>
              </p:nvSpPr>
              <p:spPr>
                <a:xfrm>
                  <a:off x="6571429" y="2345064"/>
                  <a:ext cx="625642" cy="625642"/>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267" name="TextBox 266">
                  <a:extLst>
                    <a:ext uri="{FF2B5EF4-FFF2-40B4-BE49-F238E27FC236}">
                      <a16:creationId xmlns:a16="http://schemas.microsoft.com/office/drawing/2014/main" id="{37CE3C69-73B5-47DA-81D7-9A18B9144FAD}"/>
                    </a:ext>
                  </a:extLst>
                </p:cNvPr>
                <p:cNvSpPr txBox="1"/>
                <p:nvPr/>
              </p:nvSpPr>
              <p:spPr>
                <a:xfrm>
                  <a:off x="6762658" y="2387387"/>
                  <a:ext cx="223495" cy="521305"/>
                </a:xfrm>
                <a:prstGeom prst="rect">
                  <a:avLst/>
                </a:prstGeom>
                <a:grp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289" name="Group 288">
                <a:extLst>
                  <a:ext uri="{FF2B5EF4-FFF2-40B4-BE49-F238E27FC236}">
                    <a16:creationId xmlns:a16="http://schemas.microsoft.com/office/drawing/2014/main" id="{49C33570-999C-4F7F-B496-E4CFE42EEB03}"/>
                  </a:ext>
                </a:extLst>
              </p:cNvPr>
              <p:cNvGrpSpPr/>
              <p:nvPr/>
            </p:nvGrpSpPr>
            <p:grpSpPr>
              <a:xfrm>
                <a:off x="2920180" y="4284992"/>
                <a:ext cx="517127" cy="517127"/>
                <a:chOff x="6571429" y="2345064"/>
                <a:chExt cx="625642" cy="625642"/>
              </a:xfrm>
              <a:solidFill>
                <a:srgbClr val="99CCFF"/>
              </a:solidFill>
            </p:grpSpPr>
            <p:sp>
              <p:nvSpPr>
                <p:cNvPr id="290" name="Oval 289">
                  <a:extLst>
                    <a:ext uri="{FF2B5EF4-FFF2-40B4-BE49-F238E27FC236}">
                      <a16:creationId xmlns:a16="http://schemas.microsoft.com/office/drawing/2014/main" id="{E84DD3EB-0C61-4424-AE14-C1DE3F21055C}"/>
                    </a:ext>
                  </a:extLst>
                </p:cNvPr>
                <p:cNvSpPr/>
                <p:nvPr/>
              </p:nvSpPr>
              <p:spPr>
                <a:xfrm>
                  <a:off x="6571429" y="2345064"/>
                  <a:ext cx="625642" cy="625642"/>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291" name="TextBox 290">
                  <a:extLst>
                    <a:ext uri="{FF2B5EF4-FFF2-40B4-BE49-F238E27FC236}">
                      <a16:creationId xmlns:a16="http://schemas.microsoft.com/office/drawing/2014/main" id="{E558AA26-E3C5-47ED-94C2-AC19F5A05B0A}"/>
                    </a:ext>
                  </a:extLst>
                </p:cNvPr>
                <p:cNvSpPr txBox="1"/>
                <p:nvPr/>
              </p:nvSpPr>
              <p:spPr>
                <a:xfrm>
                  <a:off x="6762658" y="2387387"/>
                  <a:ext cx="223495" cy="521305"/>
                </a:xfrm>
                <a:prstGeom prst="rect">
                  <a:avLst/>
                </a:prstGeom>
                <a:grp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292" name="Group 291">
                <a:extLst>
                  <a:ext uri="{FF2B5EF4-FFF2-40B4-BE49-F238E27FC236}">
                    <a16:creationId xmlns:a16="http://schemas.microsoft.com/office/drawing/2014/main" id="{8DFF036B-51CC-4358-9444-6D24DE4965F0}"/>
                  </a:ext>
                </a:extLst>
              </p:cNvPr>
              <p:cNvGrpSpPr/>
              <p:nvPr/>
            </p:nvGrpSpPr>
            <p:grpSpPr>
              <a:xfrm>
                <a:off x="2920180" y="3645507"/>
                <a:ext cx="517127" cy="517127"/>
                <a:chOff x="6571429" y="2345064"/>
                <a:chExt cx="625642" cy="625642"/>
              </a:xfrm>
              <a:solidFill>
                <a:srgbClr val="99CCFF"/>
              </a:solidFill>
            </p:grpSpPr>
            <p:sp>
              <p:nvSpPr>
                <p:cNvPr id="293" name="Oval 292">
                  <a:extLst>
                    <a:ext uri="{FF2B5EF4-FFF2-40B4-BE49-F238E27FC236}">
                      <a16:creationId xmlns:a16="http://schemas.microsoft.com/office/drawing/2014/main" id="{2F9C7D67-A4CE-41E2-8446-83565CCE9CD4}"/>
                    </a:ext>
                  </a:extLst>
                </p:cNvPr>
                <p:cNvSpPr/>
                <p:nvPr/>
              </p:nvSpPr>
              <p:spPr>
                <a:xfrm>
                  <a:off x="6571429" y="2345064"/>
                  <a:ext cx="625642" cy="625642"/>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294" name="TextBox 293">
                  <a:extLst>
                    <a:ext uri="{FF2B5EF4-FFF2-40B4-BE49-F238E27FC236}">
                      <a16:creationId xmlns:a16="http://schemas.microsoft.com/office/drawing/2014/main" id="{AAE6AF79-D5D5-4EF2-B1EC-DDB1FEE73FAF}"/>
                    </a:ext>
                  </a:extLst>
                </p:cNvPr>
                <p:cNvSpPr txBox="1"/>
                <p:nvPr/>
              </p:nvSpPr>
              <p:spPr>
                <a:xfrm>
                  <a:off x="6762658" y="2387387"/>
                  <a:ext cx="223495" cy="521305"/>
                </a:xfrm>
                <a:prstGeom prst="rect">
                  <a:avLst/>
                </a:prstGeom>
                <a:grp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295" name="Group 294">
                <a:extLst>
                  <a:ext uri="{FF2B5EF4-FFF2-40B4-BE49-F238E27FC236}">
                    <a16:creationId xmlns:a16="http://schemas.microsoft.com/office/drawing/2014/main" id="{57BF73D9-0100-46CC-9780-B6957CD13EB9}"/>
                  </a:ext>
                </a:extLst>
              </p:cNvPr>
              <p:cNvGrpSpPr/>
              <p:nvPr/>
            </p:nvGrpSpPr>
            <p:grpSpPr>
              <a:xfrm>
                <a:off x="2920180" y="3005111"/>
                <a:ext cx="517127" cy="517127"/>
                <a:chOff x="6571429" y="2345064"/>
                <a:chExt cx="625642" cy="625642"/>
              </a:xfrm>
              <a:solidFill>
                <a:srgbClr val="99CCFF"/>
              </a:solidFill>
            </p:grpSpPr>
            <p:sp>
              <p:nvSpPr>
                <p:cNvPr id="296" name="Oval 295">
                  <a:extLst>
                    <a:ext uri="{FF2B5EF4-FFF2-40B4-BE49-F238E27FC236}">
                      <a16:creationId xmlns:a16="http://schemas.microsoft.com/office/drawing/2014/main" id="{881182B8-42E5-4AE2-B5E3-C619DCDF85D7}"/>
                    </a:ext>
                  </a:extLst>
                </p:cNvPr>
                <p:cNvSpPr/>
                <p:nvPr/>
              </p:nvSpPr>
              <p:spPr>
                <a:xfrm>
                  <a:off x="6571429" y="2345064"/>
                  <a:ext cx="625642" cy="625642"/>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297" name="TextBox 296">
                  <a:extLst>
                    <a:ext uri="{FF2B5EF4-FFF2-40B4-BE49-F238E27FC236}">
                      <a16:creationId xmlns:a16="http://schemas.microsoft.com/office/drawing/2014/main" id="{80565C7B-D5F0-4894-82CF-0B1BE9F83DE4}"/>
                    </a:ext>
                  </a:extLst>
                </p:cNvPr>
                <p:cNvSpPr txBox="1"/>
                <p:nvPr/>
              </p:nvSpPr>
              <p:spPr>
                <a:xfrm>
                  <a:off x="6762658" y="2387387"/>
                  <a:ext cx="223495" cy="521305"/>
                </a:xfrm>
                <a:prstGeom prst="rect">
                  <a:avLst/>
                </a:prstGeom>
                <a:grp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298" name="Group 297">
                <a:extLst>
                  <a:ext uri="{FF2B5EF4-FFF2-40B4-BE49-F238E27FC236}">
                    <a16:creationId xmlns:a16="http://schemas.microsoft.com/office/drawing/2014/main" id="{AE26E890-6170-429B-97C2-DE551DCD2701}"/>
                  </a:ext>
                </a:extLst>
              </p:cNvPr>
              <p:cNvGrpSpPr/>
              <p:nvPr/>
            </p:nvGrpSpPr>
            <p:grpSpPr>
              <a:xfrm>
                <a:off x="2920180" y="2364483"/>
                <a:ext cx="517127" cy="517127"/>
                <a:chOff x="6571429" y="2345064"/>
                <a:chExt cx="625642" cy="625642"/>
              </a:xfrm>
              <a:solidFill>
                <a:srgbClr val="99CCFF"/>
              </a:solidFill>
            </p:grpSpPr>
            <p:sp>
              <p:nvSpPr>
                <p:cNvPr id="299" name="Oval 298">
                  <a:extLst>
                    <a:ext uri="{FF2B5EF4-FFF2-40B4-BE49-F238E27FC236}">
                      <a16:creationId xmlns:a16="http://schemas.microsoft.com/office/drawing/2014/main" id="{932BB2DF-339C-4F6D-B325-3A018CE300AC}"/>
                    </a:ext>
                  </a:extLst>
                </p:cNvPr>
                <p:cNvSpPr/>
                <p:nvPr/>
              </p:nvSpPr>
              <p:spPr>
                <a:xfrm>
                  <a:off x="6571429" y="2345064"/>
                  <a:ext cx="625642" cy="625642"/>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00" name="TextBox 299">
                  <a:extLst>
                    <a:ext uri="{FF2B5EF4-FFF2-40B4-BE49-F238E27FC236}">
                      <a16:creationId xmlns:a16="http://schemas.microsoft.com/office/drawing/2014/main" id="{2419C82E-910A-4F2F-A995-A47A853B9018}"/>
                    </a:ext>
                  </a:extLst>
                </p:cNvPr>
                <p:cNvSpPr txBox="1"/>
                <p:nvPr/>
              </p:nvSpPr>
              <p:spPr>
                <a:xfrm>
                  <a:off x="6762658" y="2387387"/>
                  <a:ext cx="223495" cy="521305"/>
                </a:xfrm>
                <a:prstGeom prst="rect">
                  <a:avLst/>
                </a:prstGeom>
                <a:grp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sp>
            <p:nvSpPr>
              <p:cNvPr id="301" name="TextBox 300">
                <a:extLst>
                  <a:ext uri="{FF2B5EF4-FFF2-40B4-BE49-F238E27FC236}">
                    <a16:creationId xmlns:a16="http://schemas.microsoft.com/office/drawing/2014/main" id="{AB1A5154-81EC-441D-8E21-3977EA7386B9}"/>
                  </a:ext>
                </a:extLst>
              </p:cNvPr>
              <p:cNvSpPr txBox="1"/>
              <p:nvPr/>
            </p:nvSpPr>
            <p:spPr>
              <a:xfrm>
                <a:off x="3675938" y="2401991"/>
                <a:ext cx="263214" cy="430887"/>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nvGrpSpPr>
              <p:cNvPr id="311" name="Group 310">
                <a:extLst>
                  <a:ext uri="{FF2B5EF4-FFF2-40B4-BE49-F238E27FC236}">
                    <a16:creationId xmlns:a16="http://schemas.microsoft.com/office/drawing/2014/main" id="{02763BAA-64B7-4F11-ACE1-93DE29F376CD}"/>
                  </a:ext>
                </a:extLst>
              </p:cNvPr>
              <p:cNvGrpSpPr/>
              <p:nvPr/>
            </p:nvGrpSpPr>
            <p:grpSpPr>
              <a:xfrm>
                <a:off x="2906404" y="2333232"/>
                <a:ext cx="561549" cy="3113835"/>
                <a:chOff x="2922976" y="1779943"/>
                <a:chExt cx="561549" cy="3113835"/>
              </a:xfrm>
            </p:grpSpPr>
            <p:sp>
              <p:nvSpPr>
                <p:cNvPr id="312" name="Rectangle 311">
                  <a:extLst>
                    <a:ext uri="{FF2B5EF4-FFF2-40B4-BE49-F238E27FC236}">
                      <a16:creationId xmlns:a16="http://schemas.microsoft.com/office/drawing/2014/main" id="{87E02968-ADAF-4FEF-93B2-9FDA7979F764}"/>
                    </a:ext>
                  </a:extLst>
                </p:cNvPr>
                <p:cNvSpPr/>
                <p:nvPr/>
              </p:nvSpPr>
              <p:spPr>
                <a:xfrm>
                  <a:off x="2922976" y="4346370"/>
                  <a:ext cx="561549" cy="54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13" name="Rectangle 312">
                  <a:extLst>
                    <a:ext uri="{FF2B5EF4-FFF2-40B4-BE49-F238E27FC236}">
                      <a16:creationId xmlns:a16="http://schemas.microsoft.com/office/drawing/2014/main" id="{2722F274-D768-4542-B9E7-51118AD4D58E}"/>
                    </a:ext>
                  </a:extLst>
                </p:cNvPr>
                <p:cNvSpPr/>
                <p:nvPr/>
              </p:nvSpPr>
              <p:spPr>
                <a:xfrm>
                  <a:off x="2922976" y="3705917"/>
                  <a:ext cx="561549" cy="54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14" name="Rectangle 313">
                  <a:extLst>
                    <a:ext uri="{FF2B5EF4-FFF2-40B4-BE49-F238E27FC236}">
                      <a16:creationId xmlns:a16="http://schemas.microsoft.com/office/drawing/2014/main" id="{EC9B19C9-5D6E-4EB1-A74E-AB4D55D89778}"/>
                    </a:ext>
                  </a:extLst>
                </p:cNvPr>
                <p:cNvSpPr/>
                <p:nvPr/>
              </p:nvSpPr>
              <p:spPr>
                <a:xfrm>
                  <a:off x="2922976" y="3060984"/>
                  <a:ext cx="561549" cy="54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15" name="Rectangle 314">
                  <a:extLst>
                    <a:ext uri="{FF2B5EF4-FFF2-40B4-BE49-F238E27FC236}">
                      <a16:creationId xmlns:a16="http://schemas.microsoft.com/office/drawing/2014/main" id="{24AB6859-1CF9-4364-924B-932BF5793AFD}"/>
                    </a:ext>
                  </a:extLst>
                </p:cNvPr>
                <p:cNvSpPr/>
                <p:nvPr/>
              </p:nvSpPr>
              <p:spPr>
                <a:xfrm>
                  <a:off x="2922976" y="2420531"/>
                  <a:ext cx="561549" cy="54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16" name="Rectangle 315">
                  <a:extLst>
                    <a:ext uri="{FF2B5EF4-FFF2-40B4-BE49-F238E27FC236}">
                      <a16:creationId xmlns:a16="http://schemas.microsoft.com/office/drawing/2014/main" id="{57C23437-325E-4F35-B615-DB085EAFCF2D}"/>
                    </a:ext>
                  </a:extLst>
                </p:cNvPr>
                <p:cNvSpPr/>
                <p:nvPr/>
              </p:nvSpPr>
              <p:spPr>
                <a:xfrm>
                  <a:off x="2922976" y="1779943"/>
                  <a:ext cx="561549" cy="54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322" name="Group 321">
                <a:extLst>
                  <a:ext uri="{FF2B5EF4-FFF2-40B4-BE49-F238E27FC236}">
                    <a16:creationId xmlns:a16="http://schemas.microsoft.com/office/drawing/2014/main" id="{31AB9AFB-B238-45A8-934B-17766F1BF539}"/>
                  </a:ext>
                </a:extLst>
              </p:cNvPr>
              <p:cNvGrpSpPr/>
              <p:nvPr/>
            </p:nvGrpSpPr>
            <p:grpSpPr>
              <a:xfrm>
                <a:off x="2920101" y="2365182"/>
                <a:ext cx="517127" cy="3075110"/>
                <a:chOff x="2940103" y="1800513"/>
                <a:chExt cx="517127" cy="3075110"/>
              </a:xfrm>
            </p:grpSpPr>
            <p:grpSp>
              <p:nvGrpSpPr>
                <p:cNvPr id="323" name="Group 322">
                  <a:extLst>
                    <a:ext uri="{FF2B5EF4-FFF2-40B4-BE49-F238E27FC236}">
                      <a16:creationId xmlns:a16="http://schemas.microsoft.com/office/drawing/2014/main" id="{DA3645C5-4601-4E9A-A218-71926B2A90C2}"/>
                    </a:ext>
                  </a:extLst>
                </p:cNvPr>
                <p:cNvGrpSpPr/>
                <p:nvPr/>
              </p:nvGrpSpPr>
              <p:grpSpPr>
                <a:xfrm>
                  <a:off x="2940103" y="1800513"/>
                  <a:ext cx="517127" cy="517127"/>
                  <a:chOff x="6571429" y="2345064"/>
                  <a:chExt cx="625642" cy="625642"/>
                </a:xfrm>
              </p:grpSpPr>
              <p:sp>
                <p:nvSpPr>
                  <p:cNvPr id="336" name="Oval 335">
                    <a:extLst>
                      <a:ext uri="{FF2B5EF4-FFF2-40B4-BE49-F238E27FC236}">
                        <a16:creationId xmlns:a16="http://schemas.microsoft.com/office/drawing/2014/main" id="{7373F832-2466-4C13-9155-E301D70A3D83}"/>
                      </a:ext>
                    </a:extLst>
                  </p:cNvPr>
                  <p:cNvSpPr/>
                  <p:nvPr/>
                </p:nvSpPr>
                <p:spPr>
                  <a:xfrm>
                    <a:off x="6571429" y="2345064"/>
                    <a:ext cx="625642" cy="625642"/>
                  </a:xfrm>
                  <a:prstGeom prst="ellips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37" name="TextBox 336">
                    <a:extLst>
                      <a:ext uri="{FF2B5EF4-FFF2-40B4-BE49-F238E27FC236}">
                        <a16:creationId xmlns:a16="http://schemas.microsoft.com/office/drawing/2014/main" id="{EFAB0240-4FA2-489D-8815-D64F35BA959C}"/>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324" name="Group 323">
                  <a:extLst>
                    <a:ext uri="{FF2B5EF4-FFF2-40B4-BE49-F238E27FC236}">
                      <a16:creationId xmlns:a16="http://schemas.microsoft.com/office/drawing/2014/main" id="{41C5B1BC-AC40-4F53-B8DC-A7D39EC0A3A3}"/>
                    </a:ext>
                  </a:extLst>
                </p:cNvPr>
                <p:cNvGrpSpPr/>
                <p:nvPr/>
              </p:nvGrpSpPr>
              <p:grpSpPr>
                <a:xfrm>
                  <a:off x="2940103" y="2443527"/>
                  <a:ext cx="517127" cy="517127"/>
                  <a:chOff x="6571429" y="2345064"/>
                  <a:chExt cx="625642" cy="625642"/>
                </a:xfrm>
              </p:grpSpPr>
              <p:sp>
                <p:nvSpPr>
                  <p:cNvPr id="334" name="Oval 333">
                    <a:extLst>
                      <a:ext uri="{FF2B5EF4-FFF2-40B4-BE49-F238E27FC236}">
                        <a16:creationId xmlns:a16="http://schemas.microsoft.com/office/drawing/2014/main" id="{C04C9E2B-AE57-4166-BAF6-A307FBF03D1D}"/>
                      </a:ext>
                    </a:extLst>
                  </p:cNvPr>
                  <p:cNvSpPr/>
                  <p:nvPr/>
                </p:nvSpPr>
                <p:spPr>
                  <a:xfrm>
                    <a:off x="6571429" y="2345064"/>
                    <a:ext cx="625642" cy="625642"/>
                  </a:xfrm>
                  <a:prstGeom prst="ellips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35" name="TextBox 334">
                    <a:extLst>
                      <a:ext uri="{FF2B5EF4-FFF2-40B4-BE49-F238E27FC236}">
                        <a16:creationId xmlns:a16="http://schemas.microsoft.com/office/drawing/2014/main" id="{E8766DF4-6CF6-4C49-BD79-12204F062CF7}"/>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325" name="Group 324">
                  <a:extLst>
                    <a:ext uri="{FF2B5EF4-FFF2-40B4-BE49-F238E27FC236}">
                      <a16:creationId xmlns:a16="http://schemas.microsoft.com/office/drawing/2014/main" id="{F4DB563E-273A-41B2-8815-4C58A1D44CCC}"/>
                    </a:ext>
                  </a:extLst>
                </p:cNvPr>
                <p:cNvGrpSpPr/>
                <p:nvPr/>
              </p:nvGrpSpPr>
              <p:grpSpPr>
                <a:xfrm>
                  <a:off x="2940103" y="3079599"/>
                  <a:ext cx="517127" cy="517127"/>
                  <a:chOff x="6571429" y="2345064"/>
                  <a:chExt cx="625642" cy="625642"/>
                </a:xfrm>
              </p:grpSpPr>
              <p:sp>
                <p:nvSpPr>
                  <p:cNvPr id="332" name="Oval 331">
                    <a:extLst>
                      <a:ext uri="{FF2B5EF4-FFF2-40B4-BE49-F238E27FC236}">
                        <a16:creationId xmlns:a16="http://schemas.microsoft.com/office/drawing/2014/main" id="{CBFA7701-AA94-459F-98B2-69512671D999}"/>
                      </a:ext>
                    </a:extLst>
                  </p:cNvPr>
                  <p:cNvSpPr/>
                  <p:nvPr/>
                </p:nvSpPr>
                <p:spPr>
                  <a:xfrm>
                    <a:off x="6571429" y="2345064"/>
                    <a:ext cx="625642" cy="625642"/>
                  </a:xfrm>
                  <a:prstGeom prst="ellips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33" name="TextBox 332">
                    <a:extLst>
                      <a:ext uri="{FF2B5EF4-FFF2-40B4-BE49-F238E27FC236}">
                        <a16:creationId xmlns:a16="http://schemas.microsoft.com/office/drawing/2014/main" id="{B1EF9273-6942-4EFA-BD69-53D80264C2F1}"/>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326" name="Group 325">
                  <a:extLst>
                    <a:ext uri="{FF2B5EF4-FFF2-40B4-BE49-F238E27FC236}">
                      <a16:creationId xmlns:a16="http://schemas.microsoft.com/office/drawing/2014/main" id="{B0A09C46-678C-4413-AC1C-A57FD54786E7}"/>
                    </a:ext>
                  </a:extLst>
                </p:cNvPr>
                <p:cNvGrpSpPr/>
                <p:nvPr/>
              </p:nvGrpSpPr>
              <p:grpSpPr>
                <a:xfrm>
                  <a:off x="2940103" y="3722613"/>
                  <a:ext cx="517127" cy="517127"/>
                  <a:chOff x="6571429" y="2345064"/>
                  <a:chExt cx="625642" cy="625642"/>
                </a:xfrm>
              </p:grpSpPr>
              <p:sp>
                <p:nvSpPr>
                  <p:cNvPr id="330" name="Oval 329">
                    <a:extLst>
                      <a:ext uri="{FF2B5EF4-FFF2-40B4-BE49-F238E27FC236}">
                        <a16:creationId xmlns:a16="http://schemas.microsoft.com/office/drawing/2014/main" id="{CA2187D7-385C-4F9C-A80E-45D2642D5482}"/>
                      </a:ext>
                    </a:extLst>
                  </p:cNvPr>
                  <p:cNvSpPr/>
                  <p:nvPr/>
                </p:nvSpPr>
                <p:spPr>
                  <a:xfrm>
                    <a:off x="6571429" y="2345064"/>
                    <a:ext cx="625642" cy="625642"/>
                  </a:xfrm>
                  <a:prstGeom prst="ellips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31" name="TextBox 330">
                    <a:extLst>
                      <a:ext uri="{FF2B5EF4-FFF2-40B4-BE49-F238E27FC236}">
                        <a16:creationId xmlns:a16="http://schemas.microsoft.com/office/drawing/2014/main" id="{055FDD82-498C-45F5-BA16-83E1E1C4E288}"/>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327" name="Group 326">
                  <a:extLst>
                    <a:ext uri="{FF2B5EF4-FFF2-40B4-BE49-F238E27FC236}">
                      <a16:creationId xmlns:a16="http://schemas.microsoft.com/office/drawing/2014/main" id="{55F1E8BF-98E3-40E9-8A06-9C97A79C9137}"/>
                    </a:ext>
                  </a:extLst>
                </p:cNvPr>
                <p:cNvGrpSpPr/>
                <p:nvPr/>
              </p:nvGrpSpPr>
              <p:grpSpPr>
                <a:xfrm>
                  <a:off x="2940103" y="4358496"/>
                  <a:ext cx="517127" cy="517127"/>
                  <a:chOff x="6571429" y="2336682"/>
                  <a:chExt cx="625642" cy="625642"/>
                </a:xfrm>
              </p:grpSpPr>
              <p:sp>
                <p:nvSpPr>
                  <p:cNvPr id="328" name="Oval 327">
                    <a:extLst>
                      <a:ext uri="{FF2B5EF4-FFF2-40B4-BE49-F238E27FC236}">
                        <a16:creationId xmlns:a16="http://schemas.microsoft.com/office/drawing/2014/main" id="{87D2BFEF-723C-43BC-A73C-8BC7DE5FF895}"/>
                      </a:ext>
                    </a:extLst>
                  </p:cNvPr>
                  <p:cNvSpPr/>
                  <p:nvPr/>
                </p:nvSpPr>
                <p:spPr>
                  <a:xfrm>
                    <a:off x="6571429" y="2336682"/>
                    <a:ext cx="625642" cy="625642"/>
                  </a:xfrm>
                  <a:prstGeom prst="ellips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29" name="TextBox 328">
                    <a:extLst>
                      <a:ext uri="{FF2B5EF4-FFF2-40B4-BE49-F238E27FC236}">
                        <a16:creationId xmlns:a16="http://schemas.microsoft.com/office/drawing/2014/main" id="{788D9FA6-57E0-485F-A271-6F267F1ABB9D}"/>
                      </a:ext>
                    </a:extLst>
                  </p:cNvPr>
                  <p:cNvSpPr txBox="1"/>
                  <p:nvPr/>
                </p:nvSpPr>
                <p:spPr>
                  <a:xfrm>
                    <a:off x="6715182" y="2387386"/>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grpSp>
        <p:grpSp>
          <p:nvGrpSpPr>
            <p:cNvPr id="5" name="Group 4">
              <a:extLst>
                <a:ext uri="{FF2B5EF4-FFF2-40B4-BE49-F238E27FC236}">
                  <a16:creationId xmlns:a16="http://schemas.microsoft.com/office/drawing/2014/main" id="{C8AC6231-9D28-4D16-88CF-E35CB52B2A06}"/>
                </a:ext>
              </a:extLst>
            </p:cNvPr>
            <p:cNvGrpSpPr/>
            <p:nvPr/>
          </p:nvGrpSpPr>
          <p:grpSpPr>
            <a:xfrm>
              <a:off x="5209893" y="5626245"/>
              <a:ext cx="1278768" cy="3204311"/>
              <a:chOff x="1041276" y="2307772"/>
              <a:chExt cx="1278768" cy="3204311"/>
            </a:xfrm>
          </p:grpSpPr>
          <p:grpSp>
            <p:nvGrpSpPr>
              <p:cNvPr id="251" name="Group 250">
                <a:extLst>
                  <a:ext uri="{FF2B5EF4-FFF2-40B4-BE49-F238E27FC236}">
                    <a16:creationId xmlns:a16="http://schemas.microsoft.com/office/drawing/2014/main" id="{BCFF8A20-0B58-45BA-B018-2FBE4F5D61AB}"/>
                  </a:ext>
                </a:extLst>
              </p:cNvPr>
              <p:cNvGrpSpPr/>
              <p:nvPr/>
            </p:nvGrpSpPr>
            <p:grpSpPr>
              <a:xfrm>
                <a:off x="1041276" y="2307772"/>
                <a:ext cx="1278768" cy="3204311"/>
                <a:chOff x="5162433" y="1391913"/>
                <a:chExt cx="1513791" cy="3793228"/>
              </a:xfrm>
            </p:grpSpPr>
            <p:sp>
              <p:nvSpPr>
                <p:cNvPr id="252" name="Rectangle 251">
                  <a:extLst>
                    <a:ext uri="{FF2B5EF4-FFF2-40B4-BE49-F238E27FC236}">
                      <a16:creationId xmlns:a16="http://schemas.microsoft.com/office/drawing/2014/main" id="{E8715D28-5315-4072-9B53-9D40FD9CBDD9}"/>
                    </a:ext>
                  </a:extLst>
                </p:cNvPr>
                <p:cNvSpPr/>
                <p:nvPr/>
              </p:nvSpPr>
              <p:spPr>
                <a:xfrm>
                  <a:off x="5162433" y="1391913"/>
                  <a:ext cx="1513791" cy="379322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cxnSp>
              <p:nvCxnSpPr>
                <p:cNvPr id="253" name="Straight Connector 252">
                  <a:extLst>
                    <a:ext uri="{FF2B5EF4-FFF2-40B4-BE49-F238E27FC236}">
                      <a16:creationId xmlns:a16="http://schemas.microsoft.com/office/drawing/2014/main" id="{29F6F4A4-D657-4E6B-AFA6-441462EBBA3A}"/>
                    </a:ext>
                  </a:extLst>
                </p:cNvPr>
                <p:cNvCxnSpPr>
                  <a:endCxn id="252" idx="2"/>
                </p:cNvCxnSpPr>
                <p:nvPr/>
              </p:nvCxnSpPr>
              <p:spPr>
                <a:xfrm>
                  <a:off x="5910578" y="1391913"/>
                  <a:ext cx="8751" cy="3793228"/>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54" name="Straight Connector 253">
                  <a:extLst>
                    <a:ext uri="{FF2B5EF4-FFF2-40B4-BE49-F238E27FC236}">
                      <a16:creationId xmlns:a16="http://schemas.microsoft.com/office/drawing/2014/main" id="{D0C0CC8D-4E23-4515-873B-3597AA2F22EA}"/>
                    </a:ext>
                  </a:extLst>
                </p:cNvPr>
                <p:cNvCxnSpPr/>
                <p:nvPr/>
              </p:nvCxnSpPr>
              <p:spPr>
                <a:xfrm>
                  <a:off x="5162433" y="2150559"/>
                  <a:ext cx="1513791"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55" name="Straight Connector 254">
                  <a:extLst>
                    <a:ext uri="{FF2B5EF4-FFF2-40B4-BE49-F238E27FC236}">
                      <a16:creationId xmlns:a16="http://schemas.microsoft.com/office/drawing/2014/main" id="{2428A3BA-61A8-40F7-B345-6455C6828304}"/>
                    </a:ext>
                  </a:extLst>
                </p:cNvPr>
                <p:cNvCxnSpPr/>
                <p:nvPr/>
              </p:nvCxnSpPr>
              <p:spPr>
                <a:xfrm>
                  <a:off x="5162433" y="2909205"/>
                  <a:ext cx="1513791"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56" name="Straight Connector 255">
                  <a:extLst>
                    <a:ext uri="{FF2B5EF4-FFF2-40B4-BE49-F238E27FC236}">
                      <a16:creationId xmlns:a16="http://schemas.microsoft.com/office/drawing/2014/main" id="{5DEC6FB1-326D-4C78-9E4D-73110C3C6EF9}"/>
                    </a:ext>
                  </a:extLst>
                </p:cNvPr>
                <p:cNvCxnSpPr/>
                <p:nvPr/>
              </p:nvCxnSpPr>
              <p:spPr>
                <a:xfrm>
                  <a:off x="5162433" y="3667851"/>
                  <a:ext cx="1513791"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57" name="Straight Connector 256">
                  <a:extLst>
                    <a:ext uri="{FF2B5EF4-FFF2-40B4-BE49-F238E27FC236}">
                      <a16:creationId xmlns:a16="http://schemas.microsoft.com/office/drawing/2014/main" id="{20153A85-B7C9-4B34-9026-8E26261E28B9}"/>
                    </a:ext>
                  </a:extLst>
                </p:cNvPr>
                <p:cNvCxnSpPr/>
                <p:nvPr/>
              </p:nvCxnSpPr>
              <p:spPr>
                <a:xfrm>
                  <a:off x="5162433" y="4426497"/>
                  <a:ext cx="1513791"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68" name="Group 267">
                <a:extLst>
                  <a:ext uri="{FF2B5EF4-FFF2-40B4-BE49-F238E27FC236}">
                    <a16:creationId xmlns:a16="http://schemas.microsoft.com/office/drawing/2014/main" id="{DD577C95-AE29-452C-B875-2D86C5F4D7DC}"/>
                  </a:ext>
                </a:extLst>
              </p:cNvPr>
              <p:cNvGrpSpPr/>
              <p:nvPr/>
            </p:nvGrpSpPr>
            <p:grpSpPr>
              <a:xfrm>
                <a:off x="1097650" y="4926877"/>
                <a:ext cx="517127" cy="517127"/>
                <a:chOff x="6571429" y="2345064"/>
                <a:chExt cx="625642" cy="625642"/>
              </a:xfrm>
              <a:solidFill>
                <a:srgbClr val="99CCFF"/>
              </a:solidFill>
            </p:grpSpPr>
            <p:sp>
              <p:nvSpPr>
                <p:cNvPr id="269" name="Oval 268">
                  <a:extLst>
                    <a:ext uri="{FF2B5EF4-FFF2-40B4-BE49-F238E27FC236}">
                      <a16:creationId xmlns:a16="http://schemas.microsoft.com/office/drawing/2014/main" id="{C4631F86-6301-49E6-A6A5-A8A115E8363C}"/>
                    </a:ext>
                  </a:extLst>
                </p:cNvPr>
                <p:cNvSpPr/>
                <p:nvPr/>
              </p:nvSpPr>
              <p:spPr>
                <a:xfrm>
                  <a:off x="6571429" y="2345064"/>
                  <a:ext cx="625642" cy="625642"/>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270" name="TextBox 269">
                  <a:extLst>
                    <a:ext uri="{FF2B5EF4-FFF2-40B4-BE49-F238E27FC236}">
                      <a16:creationId xmlns:a16="http://schemas.microsoft.com/office/drawing/2014/main" id="{DDDB8C7D-F0BA-4948-A8DD-997E3B644D6F}"/>
                    </a:ext>
                  </a:extLst>
                </p:cNvPr>
                <p:cNvSpPr txBox="1"/>
                <p:nvPr/>
              </p:nvSpPr>
              <p:spPr>
                <a:xfrm>
                  <a:off x="6762658" y="2387387"/>
                  <a:ext cx="223495" cy="521305"/>
                </a:xfrm>
                <a:prstGeom prst="rect">
                  <a:avLst/>
                </a:prstGeom>
                <a:grp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271" name="Group 270">
                <a:extLst>
                  <a:ext uri="{FF2B5EF4-FFF2-40B4-BE49-F238E27FC236}">
                    <a16:creationId xmlns:a16="http://schemas.microsoft.com/office/drawing/2014/main" id="{41DC8B0A-9E2C-4233-A2AB-531C91E2DC8A}"/>
                  </a:ext>
                </a:extLst>
              </p:cNvPr>
              <p:cNvGrpSpPr/>
              <p:nvPr/>
            </p:nvGrpSpPr>
            <p:grpSpPr>
              <a:xfrm>
                <a:off x="1097650" y="4281849"/>
                <a:ext cx="517127" cy="517127"/>
                <a:chOff x="6571429" y="2345064"/>
                <a:chExt cx="625642" cy="625642"/>
              </a:xfrm>
            </p:grpSpPr>
            <p:sp>
              <p:nvSpPr>
                <p:cNvPr id="272" name="Oval 271">
                  <a:extLst>
                    <a:ext uri="{FF2B5EF4-FFF2-40B4-BE49-F238E27FC236}">
                      <a16:creationId xmlns:a16="http://schemas.microsoft.com/office/drawing/2014/main" id="{EF184195-EAA4-4F19-81D0-3A931488CF25}"/>
                    </a:ext>
                  </a:extLst>
                </p:cNvPr>
                <p:cNvSpPr/>
                <p:nvPr/>
              </p:nvSpPr>
              <p:spPr>
                <a:xfrm>
                  <a:off x="6571429" y="2345064"/>
                  <a:ext cx="625642" cy="625642"/>
                </a:xfrm>
                <a:prstGeom prst="ellipse">
                  <a:avLst/>
                </a:prstGeom>
                <a:solidFill>
                  <a:srgbClr val="99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273" name="TextBox 272">
                  <a:extLst>
                    <a:ext uri="{FF2B5EF4-FFF2-40B4-BE49-F238E27FC236}">
                      <a16:creationId xmlns:a16="http://schemas.microsoft.com/office/drawing/2014/main" id="{4669441A-B71E-4A04-8679-8155EE64EF9A}"/>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274" name="Group 273">
                <a:extLst>
                  <a:ext uri="{FF2B5EF4-FFF2-40B4-BE49-F238E27FC236}">
                    <a16:creationId xmlns:a16="http://schemas.microsoft.com/office/drawing/2014/main" id="{7DD1C921-35B7-4CB0-97F6-7B0E346BF043}"/>
                  </a:ext>
                </a:extLst>
              </p:cNvPr>
              <p:cNvGrpSpPr/>
              <p:nvPr/>
            </p:nvGrpSpPr>
            <p:grpSpPr>
              <a:xfrm>
                <a:off x="1097650" y="3648961"/>
                <a:ext cx="517127" cy="517127"/>
                <a:chOff x="6571429" y="2345064"/>
                <a:chExt cx="625642" cy="625642"/>
              </a:xfrm>
            </p:grpSpPr>
            <p:sp>
              <p:nvSpPr>
                <p:cNvPr id="275" name="Oval 274">
                  <a:extLst>
                    <a:ext uri="{FF2B5EF4-FFF2-40B4-BE49-F238E27FC236}">
                      <a16:creationId xmlns:a16="http://schemas.microsoft.com/office/drawing/2014/main" id="{D4E7D6C7-B25C-494F-BF6F-62AE907A323C}"/>
                    </a:ext>
                  </a:extLst>
                </p:cNvPr>
                <p:cNvSpPr/>
                <p:nvPr/>
              </p:nvSpPr>
              <p:spPr>
                <a:xfrm>
                  <a:off x="6571429" y="2345064"/>
                  <a:ext cx="625642" cy="625642"/>
                </a:xfrm>
                <a:prstGeom prst="ellipse">
                  <a:avLst/>
                </a:prstGeom>
                <a:solidFill>
                  <a:srgbClr val="99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276" name="TextBox 275">
                  <a:extLst>
                    <a:ext uri="{FF2B5EF4-FFF2-40B4-BE49-F238E27FC236}">
                      <a16:creationId xmlns:a16="http://schemas.microsoft.com/office/drawing/2014/main" id="{D9C37FE0-8ADE-402C-AB31-1F9E40CFDE91}"/>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277" name="Group 276">
                <a:extLst>
                  <a:ext uri="{FF2B5EF4-FFF2-40B4-BE49-F238E27FC236}">
                    <a16:creationId xmlns:a16="http://schemas.microsoft.com/office/drawing/2014/main" id="{5D705748-2A49-434E-9E35-A3754DADBECF}"/>
                  </a:ext>
                </a:extLst>
              </p:cNvPr>
              <p:cNvGrpSpPr/>
              <p:nvPr/>
            </p:nvGrpSpPr>
            <p:grpSpPr>
              <a:xfrm>
                <a:off x="1737503" y="3004731"/>
                <a:ext cx="517127" cy="517127"/>
                <a:chOff x="6571429" y="2345064"/>
                <a:chExt cx="625642" cy="625642"/>
              </a:xfrm>
            </p:grpSpPr>
            <p:sp>
              <p:nvSpPr>
                <p:cNvPr id="278" name="Oval 277">
                  <a:extLst>
                    <a:ext uri="{FF2B5EF4-FFF2-40B4-BE49-F238E27FC236}">
                      <a16:creationId xmlns:a16="http://schemas.microsoft.com/office/drawing/2014/main" id="{C2032C47-5E6C-4068-9743-391EF5ABDBDD}"/>
                    </a:ext>
                  </a:extLst>
                </p:cNvPr>
                <p:cNvSpPr/>
                <p:nvPr/>
              </p:nvSpPr>
              <p:spPr>
                <a:xfrm>
                  <a:off x="6571429" y="2345064"/>
                  <a:ext cx="625642" cy="625642"/>
                </a:xfrm>
                <a:prstGeom prst="ellipse">
                  <a:avLst/>
                </a:prstGeom>
                <a:solidFill>
                  <a:srgbClr val="99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279" name="TextBox 278">
                  <a:extLst>
                    <a:ext uri="{FF2B5EF4-FFF2-40B4-BE49-F238E27FC236}">
                      <a16:creationId xmlns:a16="http://schemas.microsoft.com/office/drawing/2014/main" id="{9EB0CFBA-A103-483C-8CE8-F6224AEEC9C9}"/>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280" name="Group 279">
                <a:extLst>
                  <a:ext uri="{FF2B5EF4-FFF2-40B4-BE49-F238E27FC236}">
                    <a16:creationId xmlns:a16="http://schemas.microsoft.com/office/drawing/2014/main" id="{4DEB085D-EAA3-4CF8-B3BA-827D53521D26}"/>
                  </a:ext>
                </a:extLst>
              </p:cNvPr>
              <p:cNvGrpSpPr/>
              <p:nvPr/>
            </p:nvGrpSpPr>
            <p:grpSpPr>
              <a:xfrm>
                <a:off x="1097650" y="3004731"/>
                <a:ext cx="517127" cy="517127"/>
                <a:chOff x="6571429" y="2345064"/>
                <a:chExt cx="625642" cy="625642"/>
              </a:xfrm>
            </p:grpSpPr>
            <p:sp>
              <p:nvSpPr>
                <p:cNvPr id="281" name="Oval 280">
                  <a:extLst>
                    <a:ext uri="{FF2B5EF4-FFF2-40B4-BE49-F238E27FC236}">
                      <a16:creationId xmlns:a16="http://schemas.microsoft.com/office/drawing/2014/main" id="{CA9F9D66-BE08-435A-9C54-E9EBD3B1FA6F}"/>
                    </a:ext>
                  </a:extLst>
                </p:cNvPr>
                <p:cNvSpPr/>
                <p:nvPr/>
              </p:nvSpPr>
              <p:spPr>
                <a:xfrm>
                  <a:off x="6571429" y="2345064"/>
                  <a:ext cx="625642" cy="625642"/>
                </a:xfrm>
                <a:prstGeom prst="ellipse">
                  <a:avLst/>
                </a:prstGeom>
                <a:solidFill>
                  <a:srgbClr val="99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282" name="TextBox 281">
                  <a:extLst>
                    <a:ext uri="{FF2B5EF4-FFF2-40B4-BE49-F238E27FC236}">
                      <a16:creationId xmlns:a16="http://schemas.microsoft.com/office/drawing/2014/main" id="{9B7E3B18-B5BB-4CAE-AC68-D93D7CE8AAEF}"/>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283" name="Group 282">
                <a:extLst>
                  <a:ext uri="{FF2B5EF4-FFF2-40B4-BE49-F238E27FC236}">
                    <a16:creationId xmlns:a16="http://schemas.microsoft.com/office/drawing/2014/main" id="{FF00442B-58D8-4942-A137-61B3A12D169F}"/>
                  </a:ext>
                </a:extLst>
              </p:cNvPr>
              <p:cNvGrpSpPr/>
              <p:nvPr/>
            </p:nvGrpSpPr>
            <p:grpSpPr>
              <a:xfrm>
                <a:off x="1737503" y="2365972"/>
                <a:ext cx="517127" cy="517127"/>
                <a:chOff x="6571429" y="2345064"/>
                <a:chExt cx="625642" cy="625642"/>
              </a:xfrm>
            </p:grpSpPr>
            <p:sp>
              <p:nvSpPr>
                <p:cNvPr id="284" name="Oval 283">
                  <a:extLst>
                    <a:ext uri="{FF2B5EF4-FFF2-40B4-BE49-F238E27FC236}">
                      <a16:creationId xmlns:a16="http://schemas.microsoft.com/office/drawing/2014/main" id="{284E1F4A-3505-4417-B8D2-2B43A94E0256}"/>
                    </a:ext>
                  </a:extLst>
                </p:cNvPr>
                <p:cNvSpPr/>
                <p:nvPr/>
              </p:nvSpPr>
              <p:spPr>
                <a:xfrm>
                  <a:off x="6571429" y="2345064"/>
                  <a:ext cx="625642" cy="625642"/>
                </a:xfrm>
                <a:prstGeom prst="ellipse">
                  <a:avLst/>
                </a:prstGeom>
                <a:solidFill>
                  <a:srgbClr val="99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285" name="TextBox 284">
                  <a:extLst>
                    <a:ext uri="{FF2B5EF4-FFF2-40B4-BE49-F238E27FC236}">
                      <a16:creationId xmlns:a16="http://schemas.microsoft.com/office/drawing/2014/main" id="{B02F5BFF-6E1E-4E46-B602-DCDC180AA34C}"/>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286" name="Group 285">
                <a:extLst>
                  <a:ext uri="{FF2B5EF4-FFF2-40B4-BE49-F238E27FC236}">
                    <a16:creationId xmlns:a16="http://schemas.microsoft.com/office/drawing/2014/main" id="{6D235DA6-2AE9-4545-84EA-41FF43F58234}"/>
                  </a:ext>
                </a:extLst>
              </p:cNvPr>
              <p:cNvGrpSpPr/>
              <p:nvPr/>
            </p:nvGrpSpPr>
            <p:grpSpPr>
              <a:xfrm>
                <a:off x="1097650" y="2365972"/>
                <a:ext cx="517127" cy="517127"/>
                <a:chOff x="6571429" y="2345064"/>
                <a:chExt cx="625642" cy="625642"/>
              </a:xfrm>
            </p:grpSpPr>
            <p:sp>
              <p:nvSpPr>
                <p:cNvPr id="287" name="Oval 286">
                  <a:extLst>
                    <a:ext uri="{FF2B5EF4-FFF2-40B4-BE49-F238E27FC236}">
                      <a16:creationId xmlns:a16="http://schemas.microsoft.com/office/drawing/2014/main" id="{C72F69DB-A64F-4BBE-B7FF-2CF6D54F2ABC}"/>
                    </a:ext>
                  </a:extLst>
                </p:cNvPr>
                <p:cNvSpPr/>
                <p:nvPr/>
              </p:nvSpPr>
              <p:spPr>
                <a:xfrm>
                  <a:off x="6571429" y="2345064"/>
                  <a:ext cx="625642" cy="625642"/>
                </a:xfrm>
                <a:prstGeom prst="ellipse">
                  <a:avLst/>
                </a:prstGeom>
                <a:solidFill>
                  <a:srgbClr val="99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288" name="TextBox 287">
                  <a:extLst>
                    <a:ext uri="{FF2B5EF4-FFF2-40B4-BE49-F238E27FC236}">
                      <a16:creationId xmlns:a16="http://schemas.microsoft.com/office/drawing/2014/main" id="{7E1DB15B-3F66-4007-B30C-65C1FB990841}"/>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302" name="Group 301">
                <a:extLst>
                  <a:ext uri="{FF2B5EF4-FFF2-40B4-BE49-F238E27FC236}">
                    <a16:creationId xmlns:a16="http://schemas.microsoft.com/office/drawing/2014/main" id="{FB70FB3E-14A6-42FD-9AF2-9C0BAF9A3380}"/>
                  </a:ext>
                </a:extLst>
              </p:cNvPr>
              <p:cNvGrpSpPr/>
              <p:nvPr/>
            </p:nvGrpSpPr>
            <p:grpSpPr>
              <a:xfrm>
                <a:off x="1733459" y="4926877"/>
                <a:ext cx="517127" cy="517127"/>
                <a:chOff x="6571429" y="2345064"/>
                <a:chExt cx="625642" cy="625642"/>
              </a:xfrm>
              <a:solidFill>
                <a:srgbClr val="99CCFF"/>
              </a:solidFill>
            </p:grpSpPr>
            <p:sp>
              <p:nvSpPr>
                <p:cNvPr id="303" name="Oval 302">
                  <a:extLst>
                    <a:ext uri="{FF2B5EF4-FFF2-40B4-BE49-F238E27FC236}">
                      <a16:creationId xmlns:a16="http://schemas.microsoft.com/office/drawing/2014/main" id="{79C3280A-9AE1-46E0-8BBB-7BC7E70AC814}"/>
                    </a:ext>
                  </a:extLst>
                </p:cNvPr>
                <p:cNvSpPr/>
                <p:nvPr/>
              </p:nvSpPr>
              <p:spPr>
                <a:xfrm>
                  <a:off x="6571429" y="2345064"/>
                  <a:ext cx="625642" cy="625642"/>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04" name="TextBox 303">
                  <a:extLst>
                    <a:ext uri="{FF2B5EF4-FFF2-40B4-BE49-F238E27FC236}">
                      <a16:creationId xmlns:a16="http://schemas.microsoft.com/office/drawing/2014/main" id="{1D93A204-3E5A-4377-BAC2-AD797667FA6F}"/>
                    </a:ext>
                  </a:extLst>
                </p:cNvPr>
                <p:cNvSpPr txBox="1"/>
                <p:nvPr/>
              </p:nvSpPr>
              <p:spPr>
                <a:xfrm>
                  <a:off x="6762658" y="2387387"/>
                  <a:ext cx="223495" cy="521305"/>
                </a:xfrm>
                <a:prstGeom prst="rect">
                  <a:avLst/>
                </a:prstGeom>
                <a:grp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305" name="Group 304">
                <a:extLst>
                  <a:ext uri="{FF2B5EF4-FFF2-40B4-BE49-F238E27FC236}">
                    <a16:creationId xmlns:a16="http://schemas.microsoft.com/office/drawing/2014/main" id="{9351D204-E286-4F2D-A1BF-96D673451661}"/>
                  </a:ext>
                </a:extLst>
              </p:cNvPr>
              <p:cNvGrpSpPr/>
              <p:nvPr/>
            </p:nvGrpSpPr>
            <p:grpSpPr>
              <a:xfrm>
                <a:off x="1733459" y="4281849"/>
                <a:ext cx="517127" cy="517127"/>
                <a:chOff x="6571429" y="2345064"/>
                <a:chExt cx="625642" cy="625642"/>
              </a:xfrm>
            </p:grpSpPr>
            <p:sp>
              <p:nvSpPr>
                <p:cNvPr id="306" name="Oval 305">
                  <a:extLst>
                    <a:ext uri="{FF2B5EF4-FFF2-40B4-BE49-F238E27FC236}">
                      <a16:creationId xmlns:a16="http://schemas.microsoft.com/office/drawing/2014/main" id="{38850121-58E0-42C4-BD6E-026A75E556BD}"/>
                    </a:ext>
                  </a:extLst>
                </p:cNvPr>
                <p:cNvSpPr/>
                <p:nvPr/>
              </p:nvSpPr>
              <p:spPr>
                <a:xfrm>
                  <a:off x="6571429" y="2345064"/>
                  <a:ext cx="625642" cy="625642"/>
                </a:xfrm>
                <a:prstGeom prst="ellipse">
                  <a:avLst/>
                </a:prstGeom>
                <a:solidFill>
                  <a:srgbClr val="99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07" name="TextBox 306">
                  <a:extLst>
                    <a:ext uri="{FF2B5EF4-FFF2-40B4-BE49-F238E27FC236}">
                      <a16:creationId xmlns:a16="http://schemas.microsoft.com/office/drawing/2014/main" id="{11EC2D61-F547-444B-AB4C-9E848D9764B4}"/>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308" name="Group 307">
                <a:extLst>
                  <a:ext uri="{FF2B5EF4-FFF2-40B4-BE49-F238E27FC236}">
                    <a16:creationId xmlns:a16="http://schemas.microsoft.com/office/drawing/2014/main" id="{28FE7FE2-D8F1-47E3-9637-74B3657C38B4}"/>
                  </a:ext>
                </a:extLst>
              </p:cNvPr>
              <p:cNvGrpSpPr/>
              <p:nvPr/>
            </p:nvGrpSpPr>
            <p:grpSpPr>
              <a:xfrm>
                <a:off x="1733459" y="3648961"/>
                <a:ext cx="517127" cy="517127"/>
                <a:chOff x="6571429" y="2345064"/>
                <a:chExt cx="625642" cy="625642"/>
              </a:xfrm>
            </p:grpSpPr>
            <p:sp>
              <p:nvSpPr>
                <p:cNvPr id="309" name="Oval 308">
                  <a:extLst>
                    <a:ext uri="{FF2B5EF4-FFF2-40B4-BE49-F238E27FC236}">
                      <a16:creationId xmlns:a16="http://schemas.microsoft.com/office/drawing/2014/main" id="{820FF65A-10DF-450C-95AF-0B809DA99413}"/>
                    </a:ext>
                  </a:extLst>
                </p:cNvPr>
                <p:cNvSpPr/>
                <p:nvPr/>
              </p:nvSpPr>
              <p:spPr>
                <a:xfrm>
                  <a:off x="6571429" y="2345064"/>
                  <a:ext cx="625642" cy="625642"/>
                </a:xfrm>
                <a:prstGeom prst="ellipse">
                  <a:avLst/>
                </a:prstGeom>
                <a:solidFill>
                  <a:srgbClr val="99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10" name="TextBox 309">
                  <a:extLst>
                    <a:ext uri="{FF2B5EF4-FFF2-40B4-BE49-F238E27FC236}">
                      <a16:creationId xmlns:a16="http://schemas.microsoft.com/office/drawing/2014/main" id="{4A0CAC78-0B4A-4116-8FA2-E715074762F3}"/>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317" name="Group 316">
                <a:extLst>
                  <a:ext uri="{FF2B5EF4-FFF2-40B4-BE49-F238E27FC236}">
                    <a16:creationId xmlns:a16="http://schemas.microsoft.com/office/drawing/2014/main" id="{CD942F69-ADCB-481A-8C83-3F64D5CF5268}"/>
                  </a:ext>
                </a:extLst>
              </p:cNvPr>
              <p:cNvGrpSpPr/>
              <p:nvPr/>
            </p:nvGrpSpPr>
            <p:grpSpPr>
              <a:xfrm>
                <a:off x="1714064" y="2990009"/>
                <a:ext cx="561549" cy="2473247"/>
                <a:chOff x="1743154" y="2420531"/>
                <a:chExt cx="561549" cy="2473247"/>
              </a:xfrm>
            </p:grpSpPr>
            <p:sp>
              <p:nvSpPr>
                <p:cNvPr id="318" name="Rectangle 317">
                  <a:extLst>
                    <a:ext uri="{FF2B5EF4-FFF2-40B4-BE49-F238E27FC236}">
                      <a16:creationId xmlns:a16="http://schemas.microsoft.com/office/drawing/2014/main" id="{E1653868-D987-4954-A0D3-49E266F42E86}"/>
                    </a:ext>
                  </a:extLst>
                </p:cNvPr>
                <p:cNvSpPr/>
                <p:nvPr/>
              </p:nvSpPr>
              <p:spPr>
                <a:xfrm>
                  <a:off x="1743154" y="4346370"/>
                  <a:ext cx="561549" cy="54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19" name="Rectangle 318">
                  <a:extLst>
                    <a:ext uri="{FF2B5EF4-FFF2-40B4-BE49-F238E27FC236}">
                      <a16:creationId xmlns:a16="http://schemas.microsoft.com/office/drawing/2014/main" id="{78976DEE-7AC6-49F3-B7BC-25151FE0B4B7}"/>
                    </a:ext>
                  </a:extLst>
                </p:cNvPr>
                <p:cNvSpPr/>
                <p:nvPr/>
              </p:nvSpPr>
              <p:spPr>
                <a:xfrm>
                  <a:off x="1743154" y="3705917"/>
                  <a:ext cx="561549" cy="54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20" name="Rectangle 319">
                  <a:extLst>
                    <a:ext uri="{FF2B5EF4-FFF2-40B4-BE49-F238E27FC236}">
                      <a16:creationId xmlns:a16="http://schemas.microsoft.com/office/drawing/2014/main" id="{8443B24F-97E3-4930-868B-9E21D6CE9D53}"/>
                    </a:ext>
                  </a:extLst>
                </p:cNvPr>
                <p:cNvSpPr/>
                <p:nvPr/>
              </p:nvSpPr>
              <p:spPr>
                <a:xfrm>
                  <a:off x="1743154" y="3060984"/>
                  <a:ext cx="561549" cy="54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21" name="Rectangle 320">
                  <a:extLst>
                    <a:ext uri="{FF2B5EF4-FFF2-40B4-BE49-F238E27FC236}">
                      <a16:creationId xmlns:a16="http://schemas.microsoft.com/office/drawing/2014/main" id="{C0999517-A412-4977-A15D-E3ACE1FA6A6C}"/>
                    </a:ext>
                  </a:extLst>
                </p:cNvPr>
                <p:cNvSpPr/>
                <p:nvPr/>
              </p:nvSpPr>
              <p:spPr>
                <a:xfrm>
                  <a:off x="1743154" y="2420531"/>
                  <a:ext cx="561549" cy="54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338" name="Group 337">
                <a:extLst>
                  <a:ext uri="{FF2B5EF4-FFF2-40B4-BE49-F238E27FC236}">
                    <a16:creationId xmlns:a16="http://schemas.microsoft.com/office/drawing/2014/main" id="{F8609FE7-BE88-47F3-A49A-753FC3A751C4}"/>
                  </a:ext>
                </a:extLst>
              </p:cNvPr>
              <p:cNvGrpSpPr/>
              <p:nvPr/>
            </p:nvGrpSpPr>
            <p:grpSpPr>
              <a:xfrm>
                <a:off x="1732942" y="3003653"/>
                <a:ext cx="520591" cy="2439024"/>
                <a:chOff x="3590323" y="2443527"/>
                <a:chExt cx="520591" cy="2439024"/>
              </a:xfrm>
            </p:grpSpPr>
            <p:grpSp>
              <p:nvGrpSpPr>
                <p:cNvPr id="339" name="Group 338">
                  <a:extLst>
                    <a:ext uri="{FF2B5EF4-FFF2-40B4-BE49-F238E27FC236}">
                      <a16:creationId xmlns:a16="http://schemas.microsoft.com/office/drawing/2014/main" id="{B2BFE1D7-AB69-4859-95AE-9F77F4094226}"/>
                    </a:ext>
                  </a:extLst>
                </p:cNvPr>
                <p:cNvGrpSpPr/>
                <p:nvPr/>
              </p:nvGrpSpPr>
              <p:grpSpPr>
                <a:xfrm>
                  <a:off x="3593787" y="2443527"/>
                  <a:ext cx="517127" cy="517127"/>
                  <a:chOff x="6575620" y="2345064"/>
                  <a:chExt cx="625642" cy="625642"/>
                </a:xfrm>
              </p:grpSpPr>
              <p:sp>
                <p:nvSpPr>
                  <p:cNvPr id="349" name="Oval 348">
                    <a:extLst>
                      <a:ext uri="{FF2B5EF4-FFF2-40B4-BE49-F238E27FC236}">
                        <a16:creationId xmlns:a16="http://schemas.microsoft.com/office/drawing/2014/main" id="{096D8A8A-874E-4B84-81A7-B6C62C03B78C}"/>
                      </a:ext>
                    </a:extLst>
                  </p:cNvPr>
                  <p:cNvSpPr/>
                  <p:nvPr/>
                </p:nvSpPr>
                <p:spPr>
                  <a:xfrm>
                    <a:off x="6575620" y="2345064"/>
                    <a:ext cx="625642" cy="625642"/>
                  </a:xfrm>
                  <a:prstGeom prst="ellips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50" name="TextBox 349">
                    <a:extLst>
                      <a:ext uri="{FF2B5EF4-FFF2-40B4-BE49-F238E27FC236}">
                        <a16:creationId xmlns:a16="http://schemas.microsoft.com/office/drawing/2014/main" id="{E8AC8C2E-AF1A-4A87-91DB-7D3FC3F49C1C}"/>
                      </a:ext>
                    </a:extLst>
                  </p:cNvPr>
                  <p:cNvSpPr txBox="1"/>
                  <p:nvPr/>
                </p:nvSpPr>
                <p:spPr>
                  <a:xfrm>
                    <a:off x="6715183"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340" name="Group 339">
                  <a:extLst>
                    <a:ext uri="{FF2B5EF4-FFF2-40B4-BE49-F238E27FC236}">
                      <a16:creationId xmlns:a16="http://schemas.microsoft.com/office/drawing/2014/main" id="{AF47F5E7-97AD-4C1F-9DC5-C46EB2CF8E75}"/>
                    </a:ext>
                  </a:extLst>
                </p:cNvPr>
                <p:cNvGrpSpPr/>
                <p:nvPr/>
              </p:nvGrpSpPr>
              <p:grpSpPr>
                <a:xfrm>
                  <a:off x="3590323" y="3089991"/>
                  <a:ext cx="517127" cy="517127"/>
                  <a:chOff x="6571429" y="2357637"/>
                  <a:chExt cx="625642" cy="625642"/>
                </a:xfrm>
              </p:grpSpPr>
              <p:sp>
                <p:nvSpPr>
                  <p:cNvPr id="347" name="Oval 346">
                    <a:extLst>
                      <a:ext uri="{FF2B5EF4-FFF2-40B4-BE49-F238E27FC236}">
                        <a16:creationId xmlns:a16="http://schemas.microsoft.com/office/drawing/2014/main" id="{28D4F8DA-ADF6-4B54-BCEE-DEC232AC079E}"/>
                      </a:ext>
                    </a:extLst>
                  </p:cNvPr>
                  <p:cNvSpPr/>
                  <p:nvPr/>
                </p:nvSpPr>
                <p:spPr>
                  <a:xfrm>
                    <a:off x="6571429" y="2357637"/>
                    <a:ext cx="625642" cy="625642"/>
                  </a:xfrm>
                  <a:prstGeom prst="ellips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48" name="TextBox 347">
                    <a:extLst>
                      <a:ext uri="{FF2B5EF4-FFF2-40B4-BE49-F238E27FC236}">
                        <a16:creationId xmlns:a16="http://schemas.microsoft.com/office/drawing/2014/main" id="{60250C40-6BBD-4E26-BEB1-47F22612EEE5}"/>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341" name="Group 340">
                  <a:extLst>
                    <a:ext uri="{FF2B5EF4-FFF2-40B4-BE49-F238E27FC236}">
                      <a16:creationId xmlns:a16="http://schemas.microsoft.com/office/drawing/2014/main" id="{4B972CB2-C53A-41F0-92ED-B337AC5FEB0F}"/>
                    </a:ext>
                  </a:extLst>
                </p:cNvPr>
                <p:cNvGrpSpPr/>
                <p:nvPr/>
              </p:nvGrpSpPr>
              <p:grpSpPr>
                <a:xfrm>
                  <a:off x="3590323" y="3722613"/>
                  <a:ext cx="517127" cy="517127"/>
                  <a:chOff x="6571429" y="2345064"/>
                  <a:chExt cx="625642" cy="625642"/>
                </a:xfrm>
              </p:grpSpPr>
              <p:sp>
                <p:nvSpPr>
                  <p:cNvPr id="345" name="Oval 344">
                    <a:extLst>
                      <a:ext uri="{FF2B5EF4-FFF2-40B4-BE49-F238E27FC236}">
                        <a16:creationId xmlns:a16="http://schemas.microsoft.com/office/drawing/2014/main" id="{377B57AC-4862-4507-B750-B9C2A27373C5}"/>
                      </a:ext>
                    </a:extLst>
                  </p:cNvPr>
                  <p:cNvSpPr/>
                  <p:nvPr/>
                </p:nvSpPr>
                <p:spPr>
                  <a:xfrm>
                    <a:off x="6571429" y="2345064"/>
                    <a:ext cx="625642" cy="625642"/>
                  </a:xfrm>
                  <a:prstGeom prst="ellips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46" name="TextBox 345">
                    <a:extLst>
                      <a:ext uri="{FF2B5EF4-FFF2-40B4-BE49-F238E27FC236}">
                        <a16:creationId xmlns:a16="http://schemas.microsoft.com/office/drawing/2014/main" id="{63B0CCD7-384F-41B9-8E2B-C66ADBC3602D}"/>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342" name="Group 341">
                  <a:extLst>
                    <a:ext uri="{FF2B5EF4-FFF2-40B4-BE49-F238E27FC236}">
                      <a16:creationId xmlns:a16="http://schemas.microsoft.com/office/drawing/2014/main" id="{3C0D35BF-9831-463D-B392-37897AFCCEA5}"/>
                    </a:ext>
                  </a:extLst>
                </p:cNvPr>
                <p:cNvGrpSpPr/>
                <p:nvPr/>
              </p:nvGrpSpPr>
              <p:grpSpPr>
                <a:xfrm>
                  <a:off x="3590323" y="4365424"/>
                  <a:ext cx="517127" cy="517127"/>
                  <a:chOff x="6571429" y="2345064"/>
                  <a:chExt cx="625642" cy="625642"/>
                </a:xfrm>
              </p:grpSpPr>
              <p:sp>
                <p:nvSpPr>
                  <p:cNvPr id="343" name="Oval 342">
                    <a:extLst>
                      <a:ext uri="{FF2B5EF4-FFF2-40B4-BE49-F238E27FC236}">
                        <a16:creationId xmlns:a16="http://schemas.microsoft.com/office/drawing/2014/main" id="{0FFC34C7-96E6-43D6-A094-30118A0C8918}"/>
                      </a:ext>
                    </a:extLst>
                  </p:cNvPr>
                  <p:cNvSpPr/>
                  <p:nvPr/>
                </p:nvSpPr>
                <p:spPr>
                  <a:xfrm>
                    <a:off x="6571429" y="2345064"/>
                    <a:ext cx="625642" cy="625642"/>
                  </a:xfrm>
                  <a:prstGeom prst="ellips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44" name="TextBox 343">
                    <a:extLst>
                      <a:ext uri="{FF2B5EF4-FFF2-40B4-BE49-F238E27FC236}">
                        <a16:creationId xmlns:a16="http://schemas.microsoft.com/office/drawing/2014/main" id="{26F7E938-444B-4DE1-8FF7-D080CCFE420F}"/>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grpSp>
      </p:grpSp>
      <p:grpSp>
        <p:nvGrpSpPr>
          <p:cNvPr id="12" name="Group 11">
            <a:extLst>
              <a:ext uri="{FF2B5EF4-FFF2-40B4-BE49-F238E27FC236}">
                <a16:creationId xmlns:a16="http://schemas.microsoft.com/office/drawing/2014/main" id="{02C42C53-6198-4E76-8794-7F31ACD14C36}"/>
              </a:ext>
            </a:extLst>
          </p:cNvPr>
          <p:cNvGrpSpPr/>
          <p:nvPr/>
        </p:nvGrpSpPr>
        <p:grpSpPr>
          <a:xfrm>
            <a:off x="4453727" y="2112508"/>
            <a:ext cx="2895725" cy="3208038"/>
            <a:chOff x="5117232" y="2298812"/>
            <a:chExt cx="2895725" cy="3208038"/>
          </a:xfrm>
        </p:grpSpPr>
        <p:grpSp>
          <p:nvGrpSpPr>
            <p:cNvPr id="9" name="Group 8">
              <a:extLst>
                <a:ext uri="{FF2B5EF4-FFF2-40B4-BE49-F238E27FC236}">
                  <a16:creationId xmlns:a16="http://schemas.microsoft.com/office/drawing/2014/main" id="{A0AB2901-CD7C-47C2-B183-3842EBA09958}"/>
                </a:ext>
              </a:extLst>
            </p:cNvPr>
            <p:cNvGrpSpPr/>
            <p:nvPr/>
          </p:nvGrpSpPr>
          <p:grpSpPr>
            <a:xfrm>
              <a:off x="6734189" y="2298812"/>
              <a:ext cx="1278768" cy="3204312"/>
              <a:chOff x="6823958" y="2298812"/>
              <a:chExt cx="1278768" cy="3204312"/>
            </a:xfrm>
          </p:grpSpPr>
          <p:grpSp>
            <p:nvGrpSpPr>
              <p:cNvPr id="358" name="Group 357">
                <a:extLst>
                  <a:ext uri="{FF2B5EF4-FFF2-40B4-BE49-F238E27FC236}">
                    <a16:creationId xmlns:a16="http://schemas.microsoft.com/office/drawing/2014/main" id="{5DE7E5CB-6815-4E5E-9B71-2D3A3A5D5359}"/>
                  </a:ext>
                </a:extLst>
              </p:cNvPr>
              <p:cNvGrpSpPr/>
              <p:nvPr/>
            </p:nvGrpSpPr>
            <p:grpSpPr>
              <a:xfrm>
                <a:off x="6823958" y="2298812"/>
                <a:ext cx="1278768" cy="3204312"/>
                <a:chOff x="5162433" y="1391913"/>
                <a:chExt cx="1513791" cy="3793228"/>
              </a:xfrm>
            </p:grpSpPr>
            <p:sp>
              <p:nvSpPr>
                <p:cNvPr id="359" name="Rectangle 358">
                  <a:extLst>
                    <a:ext uri="{FF2B5EF4-FFF2-40B4-BE49-F238E27FC236}">
                      <a16:creationId xmlns:a16="http://schemas.microsoft.com/office/drawing/2014/main" id="{1099CD86-18FA-43CC-9747-3C48942D0CA3}"/>
                    </a:ext>
                  </a:extLst>
                </p:cNvPr>
                <p:cNvSpPr/>
                <p:nvPr/>
              </p:nvSpPr>
              <p:spPr>
                <a:xfrm>
                  <a:off x="5162433" y="1391913"/>
                  <a:ext cx="1513791" cy="379322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cxnSp>
              <p:nvCxnSpPr>
                <p:cNvPr id="360" name="Straight Connector 359">
                  <a:extLst>
                    <a:ext uri="{FF2B5EF4-FFF2-40B4-BE49-F238E27FC236}">
                      <a16:creationId xmlns:a16="http://schemas.microsoft.com/office/drawing/2014/main" id="{DC38DD52-D677-49CA-B835-9DE3D940CE0B}"/>
                    </a:ext>
                  </a:extLst>
                </p:cNvPr>
                <p:cNvCxnSpPr>
                  <a:endCxn id="359" idx="2"/>
                </p:cNvCxnSpPr>
                <p:nvPr/>
              </p:nvCxnSpPr>
              <p:spPr>
                <a:xfrm>
                  <a:off x="5910578" y="1391913"/>
                  <a:ext cx="8751" cy="3793228"/>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61" name="Straight Connector 360">
                  <a:extLst>
                    <a:ext uri="{FF2B5EF4-FFF2-40B4-BE49-F238E27FC236}">
                      <a16:creationId xmlns:a16="http://schemas.microsoft.com/office/drawing/2014/main" id="{7A2D7945-83E0-44BB-80DC-00B80F339D15}"/>
                    </a:ext>
                  </a:extLst>
                </p:cNvPr>
                <p:cNvCxnSpPr/>
                <p:nvPr/>
              </p:nvCxnSpPr>
              <p:spPr>
                <a:xfrm>
                  <a:off x="5162433" y="2150559"/>
                  <a:ext cx="1513791"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62" name="Straight Connector 361">
                  <a:extLst>
                    <a:ext uri="{FF2B5EF4-FFF2-40B4-BE49-F238E27FC236}">
                      <a16:creationId xmlns:a16="http://schemas.microsoft.com/office/drawing/2014/main" id="{74AAE274-AD01-4E97-B209-6B14146A483F}"/>
                    </a:ext>
                  </a:extLst>
                </p:cNvPr>
                <p:cNvCxnSpPr/>
                <p:nvPr/>
              </p:nvCxnSpPr>
              <p:spPr>
                <a:xfrm>
                  <a:off x="5162433" y="2909205"/>
                  <a:ext cx="1513791"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63" name="Straight Connector 362">
                  <a:extLst>
                    <a:ext uri="{FF2B5EF4-FFF2-40B4-BE49-F238E27FC236}">
                      <a16:creationId xmlns:a16="http://schemas.microsoft.com/office/drawing/2014/main" id="{C51DF788-4C35-46FF-A4A3-E5E81C3E7EFE}"/>
                    </a:ext>
                  </a:extLst>
                </p:cNvPr>
                <p:cNvCxnSpPr/>
                <p:nvPr/>
              </p:nvCxnSpPr>
              <p:spPr>
                <a:xfrm>
                  <a:off x="5162433" y="3667851"/>
                  <a:ext cx="1513791"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64" name="Straight Connector 363">
                  <a:extLst>
                    <a:ext uri="{FF2B5EF4-FFF2-40B4-BE49-F238E27FC236}">
                      <a16:creationId xmlns:a16="http://schemas.microsoft.com/office/drawing/2014/main" id="{A30A4DBF-502E-4AFF-950B-8EDC20C6E36E}"/>
                    </a:ext>
                  </a:extLst>
                </p:cNvPr>
                <p:cNvCxnSpPr/>
                <p:nvPr/>
              </p:nvCxnSpPr>
              <p:spPr>
                <a:xfrm>
                  <a:off x="5162433" y="4426497"/>
                  <a:ext cx="1513791"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365" name="Group 364">
                <a:extLst>
                  <a:ext uri="{FF2B5EF4-FFF2-40B4-BE49-F238E27FC236}">
                    <a16:creationId xmlns:a16="http://schemas.microsoft.com/office/drawing/2014/main" id="{27EEF366-D5BE-4BF8-9E3D-C7D6371F4238}"/>
                  </a:ext>
                </a:extLst>
              </p:cNvPr>
              <p:cNvGrpSpPr/>
              <p:nvPr/>
            </p:nvGrpSpPr>
            <p:grpSpPr>
              <a:xfrm>
                <a:off x="6883247" y="4917918"/>
                <a:ext cx="517127" cy="517127"/>
                <a:chOff x="6571429" y="2345064"/>
                <a:chExt cx="625642" cy="625642"/>
              </a:xfrm>
              <a:solidFill>
                <a:srgbClr val="99CCFF"/>
              </a:solidFill>
            </p:grpSpPr>
            <p:sp>
              <p:nvSpPr>
                <p:cNvPr id="366" name="Oval 365">
                  <a:extLst>
                    <a:ext uri="{FF2B5EF4-FFF2-40B4-BE49-F238E27FC236}">
                      <a16:creationId xmlns:a16="http://schemas.microsoft.com/office/drawing/2014/main" id="{90DA2B27-36EB-4B61-9E4F-65C1C1663189}"/>
                    </a:ext>
                  </a:extLst>
                </p:cNvPr>
                <p:cNvSpPr/>
                <p:nvPr/>
              </p:nvSpPr>
              <p:spPr>
                <a:xfrm>
                  <a:off x="6571429" y="2345064"/>
                  <a:ext cx="625642" cy="625642"/>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67" name="TextBox 366">
                  <a:extLst>
                    <a:ext uri="{FF2B5EF4-FFF2-40B4-BE49-F238E27FC236}">
                      <a16:creationId xmlns:a16="http://schemas.microsoft.com/office/drawing/2014/main" id="{65201F8C-6164-4234-8E44-DD87FDB5C037}"/>
                    </a:ext>
                  </a:extLst>
                </p:cNvPr>
                <p:cNvSpPr txBox="1"/>
                <p:nvPr/>
              </p:nvSpPr>
              <p:spPr>
                <a:xfrm>
                  <a:off x="6762658" y="2387387"/>
                  <a:ext cx="223495" cy="521305"/>
                </a:xfrm>
                <a:prstGeom prst="rect">
                  <a:avLst/>
                </a:prstGeom>
                <a:grp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389" name="Group 388">
                <a:extLst>
                  <a:ext uri="{FF2B5EF4-FFF2-40B4-BE49-F238E27FC236}">
                    <a16:creationId xmlns:a16="http://schemas.microsoft.com/office/drawing/2014/main" id="{8A859EF1-0A07-49D1-8B5B-FF348DB03865}"/>
                  </a:ext>
                </a:extLst>
              </p:cNvPr>
              <p:cNvGrpSpPr/>
              <p:nvPr/>
            </p:nvGrpSpPr>
            <p:grpSpPr>
              <a:xfrm>
                <a:off x="6883247" y="4279759"/>
                <a:ext cx="517127" cy="517127"/>
                <a:chOff x="6571429" y="2345064"/>
                <a:chExt cx="625642" cy="625642"/>
              </a:xfrm>
              <a:solidFill>
                <a:srgbClr val="99CCFF"/>
              </a:solidFill>
            </p:grpSpPr>
            <p:sp>
              <p:nvSpPr>
                <p:cNvPr id="390" name="Oval 389">
                  <a:extLst>
                    <a:ext uri="{FF2B5EF4-FFF2-40B4-BE49-F238E27FC236}">
                      <a16:creationId xmlns:a16="http://schemas.microsoft.com/office/drawing/2014/main" id="{948CE2F2-722D-4416-A15C-AB903C3D3E21}"/>
                    </a:ext>
                  </a:extLst>
                </p:cNvPr>
                <p:cNvSpPr/>
                <p:nvPr/>
              </p:nvSpPr>
              <p:spPr>
                <a:xfrm>
                  <a:off x="6571429" y="2345064"/>
                  <a:ext cx="625642" cy="625642"/>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91" name="TextBox 390">
                  <a:extLst>
                    <a:ext uri="{FF2B5EF4-FFF2-40B4-BE49-F238E27FC236}">
                      <a16:creationId xmlns:a16="http://schemas.microsoft.com/office/drawing/2014/main" id="{2B77BB27-7EEA-4783-AED3-AD85717DA610}"/>
                    </a:ext>
                  </a:extLst>
                </p:cNvPr>
                <p:cNvSpPr txBox="1"/>
                <p:nvPr/>
              </p:nvSpPr>
              <p:spPr>
                <a:xfrm>
                  <a:off x="6762658" y="2387387"/>
                  <a:ext cx="223495" cy="521305"/>
                </a:xfrm>
                <a:prstGeom prst="rect">
                  <a:avLst/>
                </a:prstGeom>
                <a:grp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392" name="Group 391">
                <a:extLst>
                  <a:ext uri="{FF2B5EF4-FFF2-40B4-BE49-F238E27FC236}">
                    <a16:creationId xmlns:a16="http://schemas.microsoft.com/office/drawing/2014/main" id="{49A77950-CEBE-4910-BC8F-84F0AAB537E1}"/>
                  </a:ext>
                </a:extLst>
              </p:cNvPr>
              <p:cNvGrpSpPr/>
              <p:nvPr/>
            </p:nvGrpSpPr>
            <p:grpSpPr>
              <a:xfrm>
                <a:off x="6883247" y="3640274"/>
                <a:ext cx="517127" cy="517127"/>
                <a:chOff x="6571429" y="2345064"/>
                <a:chExt cx="625642" cy="625642"/>
              </a:xfrm>
              <a:solidFill>
                <a:srgbClr val="99CCFF"/>
              </a:solidFill>
            </p:grpSpPr>
            <p:sp>
              <p:nvSpPr>
                <p:cNvPr id="393" name="Oval 392">
                  <a:extLst>
                    <a:ext uri="{FF2B5EF4-FFF2-40B4-BE49-F238E27FC236}">
                      <a16:creationId xmlns:a16="http://schemas.microsoft.com/office/drawing/2014/main" id="{DD70C898-3EF0-42F1-9977-5699C4D9FFC6}"/>
                    </a:ext>
                  </a:extLst>
                </p:cNvPr>
                <p:cNvSpPr/>
                <p:nvPr/>
              </p:nvSpPr>
              <p:spPr>
                <a:xfrm>
                  <a:off x="6571429" y="2345064"/>
                  <a:ext cx="625642" cy="625642"/>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94" name="TextBox 393">
                  <a:extLst>
                    <a:ext uri="{FF2B5EF4-FFF2-40B4-BE49-F238E27FC236}">
                      <a16:creationId xmlns:a16="http://schemas.microsoft.com/office/drawing/2014/main" id="{7966C282-75D3-4E47-A1AA-C8CF27146770}"/>
                    </a:ext>
                  </a:extLst>
                </p:cNvPr>
                <p:cNvSpPr txBox="1"/>
                <p:nvPr/>
              </p:nvSpPr>
              <p:spPr>
                <a:xfrm>
                  <a:off x="6762658" y="2387387"/>
                  <a:ext cx="223495" cy="521305"/>
                </a:xfrm>
                <a:prstGeom prst="rect">
                  <a:avLst/>
                </a:prstGeom>
                <a:grp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395" name="Group 394">
                <a:extLst>
                  <a:ext uri="{FF2B5EF4-FFF2-40B4-BE49-F238E27FC236}">
                    <a16:creationId xmlns:a16="http://schemas.microsoft.com/office/drawing/2014/main" id="{8631B629-DEB0-487E-8239-2419D0483545}"/>
                  </a:ext>
                </a:extLst>
              </p:cNvPr>
              <p:cNvGrpSpPr/>
              <p:nvPr/>
            </p:nvGrpSpPr>
            <p:grpSpPr>
              <a:xfrm>
                <a:off x="6883247" y="2999878"/>
                <a:ext cx="517127" cy="517127"/>
                <a:chOff x="6571429" y="2345064"/>
                <a:chExt cx="625642" cy="625642"/>
              </a:xfrm>
              <a:solidFill>
                <a:srgbClr val="99CCFF"/>
              </a:solidFill>
            </p:grpSpPr>
            <p:sp>
              <p:nvSpPr>
                <p:cNvPr id="396" name="Oval 395">
                  <a:extLst>
                    <a:ext uri="{FF2B5EF4-FFF2-40B4-BE49-F238E27FC236}">
                      <a16:creationId xmlns:a16="http://schemas.microsoft.com/office/drawing/2014/main" id="{F73F6110-ABC9-4FDF-AE24-8F9D34FCEEA6}"/>
                    </a:ext>
                  </a:extLst>
                </p:cNvPr>
                <p:cNvSpPr/>
                <p:nvPr/>
              </p:nvSpPr>
              <p:spPr>
                <a:xfrm>
                  <a:off x="6571429" y="2345064"/>
                  <a:ext cx="625642" cy="625642"/>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97" name="TextBox 396">
                  <a:extLst>
                    <a:ext uri="{FF2B5EF4-FFF2-40B4-BE49-F238E27FC236}">
                      <a16:creationId xmlns:a16="http://schemas.microsoft.com/office/drawing/2014/main" id="{05BF7493-772E-4E42-83BE-D9D53C518C23}"/>
                    </a:ext>
                  </a:extLst>
                </p:cNvPr>
                <p:cNvSpPr txBox="1"/>
                <p:nvPr/>
              </p:nvSpPr>
              <p:spPr>
                <a:xfrm>
                  <a:off x="6762658" y="2387387"/>
                  <a:ext cx="223495" cy="521305"/>
                </a:xfrm>
                <a:prstGeom prst="rect">
                  <a:avLst/>
                </a:prstGeom>
                <a:grp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398" name="Group 397">
                <a:extLst>
                  <a:ext uri="{FF2B5EF4-FFF2-40B4-BE49-F238E27FC236}">
                    <a16:creationId xmlns:a16="http://schemas.microsoft.com/office/drawing/2014/main" id="{22697C66-239A-40F6-8C91-C24EFE2BFBE2}"/>
                  </a:ext>
                </a:extLst>
              </p:cNvPr>
              <p:cNvGrpSpPr/>
              <p:nvPr/>
            </p:nvGrpSpPr>
            <p:grpSpPr>
              <a:xfrm>
                <a:off x="6883247" y="2359250"/>
                <a:ext cx="517127" cy="517127"/>
                <a:chOff x="6571429" y="2345064"/>
                <a:chExt cx="625642" cy="625642"/>
              </a:xfrm>
              <a:solidFill>
                <a:srgbClr val="99CCFF"/>
              </a:solidFill>
            </p:grpSpPr>
            <p:sp>
              <p:nvSpPr>
                <p:cNvPr id="399" name="Oval 398">
                  <a:extLst>
                    <a:ext uri="{FF2B5EF4-FFF2-40B4-BE49-F238E27FC236}">
                      <a16:creationId xmlns:a16="http://schemas.microsoft.com/office/drawing/2014/main" id="{4F49D6F3-B035-425C-AAB7-022E6386A106}"/>
                    </a:ext>
                  </a:extLst>
                </p:cNvPr>
                <p:cNvSpPr/>
                <p:nvPr/>
              </p:nvSpPr>
              <p:spPr>
                <a:xfrm>
                  <a:off x="6571429" y="2345064"/>
                  <a:ext cx="625642" cy="625642"/>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00" name="TextBox 399">
                  <a:extLst>
                    <a:ext uri="{FF2B5EF4-FFF2-40B4-BE49-F238E27FC236}">
                      <a16:creationId xmlns:a16="http://schemas.microsoft.com/office/drawing/2014/main" id="{268A8997-DC59-4EAD-8DE3-AEDE4425B72E}"/>
                    </a:ext>
                  </a:extLst>
                </p:cNvPr>
                <p:cNvSpPr txBox="1"/>
                <p:nvPr/>
              </p:nvSpPr>
              <p:spPr>
                <a:xfrm>
                  <a:off x="6762658" y="2387387"/>
                  <a:ext cx="223495" cy="521305"/>
                </a:xfrm>
                <a:prstGeom prst="rect">
                  <a:avLst/>
                </a:prstGeom>
                <a:grp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sp>
            <p:nvSpPr>
              <p:cNvPr id="401" name="TextBox 400">
                <a:extLst>
                  <a:ext uri="{FF2B5EF4-FFF2-40B4-BE49-F238E27FC236}">
                    <a16:creationId xmlns:a16="http://schemas.microsoft.com/office/drawing/2014/main" id="{23CD779A-CD70-4B6B-AD56-7B156A0DF5E4}"/>
                  </a:ext>
                </a:extLst>
              </p:cNvPr>
              <p:cNvSpPr txBox="1"/>
              <p:nvPr/>
            </p:nvSpPr>
            <p:spPr>
              <a:xfrm>
                <a:off x="7639005" y="2396758"/>
                <a:ext cx="263214" cy="430887"/>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8" name="Group 7">
              <a:extLst>
                <a:ext uri="{FF2B5EF4-FFF2-40B4-BE49-F238E27FC236}">
                  <a16:creationId xmlns:a16="http://schemas.microsoft.com/office/drawing/2014/main" id="{9485CF7B-11D6-4E39-A56B-CCD209140FCC}"/>
                </a:ext>
              </a:extLst>
            </p:cNvPr>
            <p:cNvGrpSpPr/>
            <p:nvPr/>
          </p:nvGrpSpPr>
          <p:grpSpPr>
            <a:xfrm>
              <a:off x="5117232" y="2302539"/>
              <a:ext cx="1278768" cy="3204311"/>
              <a:chOff x="5004343" y="2302539"/>
              <a:chExt cx="1278768" cy="3204311"/>
            </a:xfrm>
          </p:grpSpPr>
          <p:grpSp>
            <p:nvGrpSpPr>
              <p:cNvPr id="351" name="Group 350">
                <a:extLst>
                  <a:ext uri="{FF2B5EF4-FFF2-40B4-BE49-F238E27FC236}">
                    <a16:creationId xmlns:a16="http://schemas.microsoft.com/office/drawing/2014/main" id="{8EF97D47-809F-49AF-AE73-7DD5F9D8B727}"/>
                  </a:ext>
                </a:extLst>
              </p:cNvPr>
              <p:cNvGrpSpPr/>
              <p:nvPr/>
            </p:nvGrpSpPr>
            <p:grpSpPr>
              <a:xfrm>
                <a:off x="5004343" y="2302539"/>
                <a:ext cx="1278768" cy="3204311"/>
                <a:chOff x="5162433" y="1391913"/>
                <a:chExt cx="1513791" cy="3793228"/>
              </a:xfrm>
            </p:grpSpPr>
            <p:sp>
              <p:nvSpPr>
                <p:cNvPr id="352" name="Rectangle 351">
                  <a:extLst>
                    <a:ext uri="{FF2B5EF4-FFF2-40B4-BE49-F238E27FC236}">
                      <a16:creationId xmlns:a16="http://schemas.microsoft.com/office/drawing/2014/main" id="{5CFE27B7-EB07-4403-BA5E-D3CE90081365}"/>
                    </a:ext>
                  </a:extLst>
                </p:cNvPr>
                <p:cNvSpPr/>
                <p:nvPr/>
              </p:nvSpPr>
              <p:spPr>
                <a:xfrm>
                  <a:off x="5162433" y="1391913"/>
                  <a:ext cx="1513791" cy="379322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cxnSp>
              <p:nvCxnSpPr>
                <p:cNvPr id="353" name="Straight Connector 352">
                  <a:extLst>
                    <a:ext uri="{FF2B5EF4-FFF2-40B4-BE49-F238E27FC236}">
                      <a16:creationId xmlns:a16="http://schemas.microsoft.com/office/drawing/2014/main" id="{0ADB3768-16CD-4732-BA8D-21A3469CCE55}"/>
                    </a:ext>
                  </a:extLst>
                </p:cNvPr>
                <p:cNvCxnSpPr>
                  <a:endCxn id="352" idx="2"/>
                </p:cNvCxnSpPr>
                <p:nvPr/>
              </p:nvCxnSpPr>
              <p:spPr>
                <a:xfrm>
                  <a:off x="5910578" y="1391913"/>
                  <a:ext cx="8751" cy="3793228"/>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54" name="Straight Connector 353">
                  <a:extLst>
                    <a:ext uri="{FF2B5EF4-FFF2-40B4-BE49-F238E27FC236}">
                      <a16:creationId xmlns:a16="http://schemas.microsoft.com/office/drawing/2014/main" id="{6791E03C-281B-4BC8-8094-6204BBF85F43}"/>
                    </a:ext>
                  </a:extLst>
                </p:cNvPr>
                <p:cNvCxnSpPr/>
                <p:nvPr/>
              </p:nvCxnSpPr>
              <p:spPr>
                <a:xfrm>
                  <a:off x="5162433" y="2150559"/>
                  <a:ext cx="1513791"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55" name="Straight Connector 354">
                  <a:extLst>
                    <a:ext uri="{FF2B5EF4-FFF2-40B4-BE49-F238E27FC236}">
                      <a16:creationId xmlns:a16="http://schemas.microsoft.com/office/drawing/2014/main" id="{7019B32B-8685-47CA-9C10-B0E170DD48F7}"/>
                    </a:ext>
                  </a:extLst>
                </p:cNvPr>
                <p:cNvCxnSpPr/>
                <p:nvPr/>
              </p:nvCxnSpPr>
              <p:spPr>
                <a:xfrm>
                  <a:off x="5162433" y="2909205"/>
                  <a:ext cx="1513791"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56" name="Straight Connector 355">
                  <a:extLst>
                    <a:ext uri="{FF2B5EF4-FFF2-40B4-BE49-F238E27FC236}">
                      <a16:creationId xmlns:a16="http://schemas.microsoft.com/office/drawing/2014/main" id="{22C2E0A4-1CB0-49CC-9D08-12D0E22D0B89}"/>
                    </a:ext>
                  </a:extLst>
                </p:cNvPr>
                <p:cNvCxnSpPr/>
                <p:nvPr/>
              </p:nvCxnSpPr>
              <p:spPr>
                <a:xfrm>
                  <a:off x="5162433" y="3667851"/>
                  <a:ext cx="1513791"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57" name="Straight Connector 356">
                  <a:extLst>
                    <a:ext uri="{FF2B5EF4-FFF2-40B4-BE49-F238E27FC236}">
                      <a16:creationId xmlns:a16="http://schemas.microsoft.com/office/drawing/2014/main" id="{231E9C81-E71F-43AA-AA29-F8BCD9A9692F}"/>
                    </a:ext>
                  </a:extLst>
                </p:cNvPr>
                <p:cNvCxnSpPr/>
                <p:nvPr/>
              </p:nvCxnSpPr>
              <p:spPr>
                <a:xfrm>
                  <a:off x="5162433" y="4426497"/>
                  <a:ext cx="1513791"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368" name="Group 367">
                <a:extLst>
                  <a:ext uri="{FF2B5EF4-FFF2-40B4-BE49-F238E27FC236}">
                    <a16:creationId xmlns:a16="http://schemas.microsoft.com/office/drawing/2014/main" id="{4827B0B6-4E09-4D45-9AFF-AB10A62E49C9}"/>
                  </a:ext>
                </a:extLst>
              </p:cNvPr>
              <p:cNvGrpSpPr/>
              <p:nvPr/>
            </p:nvGrpSpPr>
            <p:grpSpPr>
              <a:xfrm>
                <a:off x="5060717" y="4921644"/>
                <a:ext cx="517127" cy="517127"/>
                <a:chOff x="6571429" y="2345064"/>
                <a:chExt cx="625642" cy="625642"/>
              </a:xfrm>
              <a:solidFill>
                <a:srgbClr val="99CCFF"/>
              </a:solidFill>
            </p:grpSpPr>
            <p:sp>
              <p:nvSpPr>
                <p:cNvPr id="369" name="Oval 368">
                  <a:extLst>
                    <a:ext uri="{FF2B5EF4-FFF2-40B4-BE49-F238E27FC236}">
                      <a16:creationId xmlns:a16="http://schemas.microsoft.com/office/drawing/2014/main" id="{7FB8E06B-37DF-41E4-AC83-2140EB584B76}"/>
                    </a:ext>
                  </a:extLst>
                </p:cNvPr>
                <p:cNvSpPr/>
                <p:nvPr/>
              </p:nvSpPr>
              <p:spPr>
                <a:xfrm>
                  <a:off x="6571429" y="2345064"/>
                  <a:ext cx="625642" cy="625642"/>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70" name="TextBox 369">
                  <a:extLst>
                    <a:ext uri="{FF2B5EF4-FFF2-40B4-BE49-F238E27FC236}">
                      <a16:creationId xmlns:a16="http://schemas.microsoft.com/office/drawing/2014/main" id="{51288BCC-B777-4976-92D1-5D11A2F8E3A7}"/>
                    </a:ext>
                  </a:extLst>
                </p:cNvPr>
                <p:cNvSpPr txBox="1"/>
                <p:nvPr/>
              </p:nvSpPr>
              <p:spPr>
                <a:xfrm>
                  <a:off x="6762658" y="2387387"/>
                  <a:ext cx="223495" cy="521305"/>
                </a:xfrm>
                <a:prstGeom prst="rect">
                  <a:avLst/>
                </a:prstGeom>
                <a:grp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371" name="Group 370">
                <a:extLst>
                  <a:ext uri="{FF2B5EF4-FFF2-40B4-BE49-F238E27FC236}">
                    <a16:creationId xmlns:a16="http://schemas.microsoft.com/office/drawing/2014/main" id="{97A818E9-8224-433D-B642-2B9DC9B2F951}"/>
                  </a:ext>
                </a:extLst>
              </p:cNvPr>
              <p:cNvGrpSpPr/>
              <p:nvPr/>
            </p:nvGrpSpPr>
            <p:grpSpPr>
              <a:xfrm>
                <a:off x="5060717" y="4276616"/>
                <a:ext cx="517127" cy="517127"/>
                <a:chOff x="6571429" y="2345064"/>
                <a:chExt cx="625642" cy="625642"/>
              </a:xfrm>
            </p:grpSpPr>
            <p:sp>
              <p:nvSpPr>
                <p:cNvPr id="372" name="Oval 371">
                  <a:extLst>
                    <a:ext uri="{FF2B5EF4-FFF2-40B4-BE49-F238E27FC236}">
                      <a16:creationId xmlns:a16="http://schemas.microsoft.com/office/drawing/2014/main" id="{565FD3D0-55BC-4B1B-B86B-6525D85CB4C0}"/>
                    </a:ext>
                  </a:extLst>
                </p:cNvPr>
                <p:cNvSpPr/>
                <p:nvPr/>
              </p:nvSpPr>
              <p:spPr>
                <a:xfrm>
                  <a:off x="6571429" y="2345064"/>
                  <a:ext cx="625642" cy="625642"/>
                </a:xfrm>
                <a:prstGeom prst="ellipse">
                  <a:avLst/>
                </a:prstGeom>
                <a:solidFill>
                  <a:srgbClr val="99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73" name="TextBox 372">
                  <a:extLst>
                    <a:ext uri="{FF2B5EF4-FFF2-40B4-BE49-F238E27FC236}">
                      <a16:creationId xmlns:a16="http://schemas.microsoft.com/office/drawing/2014/main" id="{8C7DD5B4-D7BC-4405-B8AA-9B714FF63824}"/>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374" name="Group 373">
                <a:extLst>
                  <a:ext uri="{FF2B5EF4-FFF2-40B4-BE49-F238E27FC236}">
                    <a16:creationId xmlns:a16="http://schemas.microsoft.com/office/drawing/2014/main" id="{2073FB6D-D732-4AB5-9B25-6B3CE5F5BE6E}"/>
                  </a:ext>
                </a:extLst>
              </p:cNvPr>
              <p:cNvGrpSpPr/>
              <p:nvPr/>
            </p:nvGrpSpPr>
            <p:grpSpPr>
              <a:xfrm>
                <a:off x="5060717" y="3643728"/>
                <a:ext cx="517127" cy="517127"/>
                <a:chOff x="6571429" y="2345064"/>
                <a:chExt cx="625642" cy="625642"/>
              </a:xfrm>
            </p:grpSpPr>
            <p:sp>
              <p:nvSpPr>
                <p:cNvPr id="375" name="Oval 374">
                  <a:extLst>
                    <a:ext uri="{FF2B5EF4-FFF2-40B4-BE49-F238E27FC236}">
                      <a16:creationId xmlns:a16="http://schemas.microsoft.com/office/drawing/2014/main" id="{677848B5-A069-43BA-815A-D23DEE642FC8}"/>
                    </a:ext>
                  </a:extLst>
                </p:cNvPr>
                <p:cNvSpPr/>
                <p:nvPr/>
              </p:nvSpPr>
              <p:spPr>
                <a:xfrm>
                  <a:off x="6571429" y="2345064"/>
                  <a:ext cx="625642" cy="625642"/>
                </a:xfrm>
                <a:prstGeom prst="ellipse">
                  <a:avLst/>
                </a:prstGeom>
                <a:solidFill>
                  <a:srgbClr val="99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76" name="TextBox 375">
                  <a:extLst>
                    <a:ext uri="{FF2B5EF4-FFF2-40B4-BE49-F238E27FC236}">
                      <a16:creationId xmlns:a16="http://schemas.microsoft.com/office/drawing/2014/main" id="{F8E42A6A-2C82-4B85-901E-818E8AB0C1B8}"/>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377" name="Group 376">
                <a:extLst>
                  <a:ext uri="{FF2B5EF4-FFF2-40B4-BE49-F238E27FC236}">
                    <a16:creationId xmlns:a16="http://schemas.microsoft.com/office/drawing/2014/main" id="{70801C4A-4A5C-4CB1-B136-198B4201B152}"/>
                  </a:ext>
                </a:extLst>
              </p:cNvPr>
              <p:cNvGrpSpPr/>
              <p:nvPr/>
            </p:nvGrpSpPr>
            <p:grpSpPr>
              <a:xfrm>
                <a:off x="5700570" y="2999498"/>
                <a:ext cx="517127" cy="517127"/>
                <a:chOff x="6571429" y="2345064"/>
                <a:chExt cx="625642" cy="625642"/>
              </a:xfrm>
            </p:grpSpPr>
            <p:sp>
              <p:nvSpPr>
                <p:cNvPr id="378" name="Oval 377">
                  <a:extLst>
                    <a:ext uri="{FF2B5EF4-FFF2-40B4-BE49-F238E27FC236}">
                      <a16:creationId xmlns:a16="http://schemas.microsoft.com/office/drawing/2014/main" id="{5B1AE008-B717-49C9-8804-7F6F26DDCBDE}"/>
                    </a:ext>
                  </a:extLst>
                </p:cNvPr>
                <p:cNvSpPr/>
                <p:nvPr/>
              </p:nvSpPr>
              <p:spPr>
                <a:xfrm>
                  <a:off x="6571429" y="2345064"/>
                  <a:ext cx="625642" cy="625642"/>
                </a:xfrm>
                <a:prstGeom prst="ellipse">
                  <a:avLst/>
                </a:prstGeom>
                <a:solidFill>
                  <a:srgbClr val="99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79" name="TextBox 378">
                  <a:extLst>
                    <a:ext uri="{FF2B5EF4-FFF2-40B4-BE49-F238E27FC236}">
                      <a16:creationId xmlns:a16="http://schemas.microsoft.com/office/drawing/2014/main" id="{0720FB4B-D416-4106-B712-AEAD30AB4102}"/>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380" name="Group 379">
                <a:extLst>
                  <a:ext uri="{FF2B5EF4-FFF2-40B4-BE49-F238E27FC236}">
                    <a16:creationId xmlns:a16="http://schemas.microsoft.com/office/drawing/2014/main" id="{C6AFFE3F-960E-4991-B9B0-35D79FE1595D}"/>
                  </a:ext>
                </a:extLst>
              </p:cNvPr>
              <p:cNvGrpSpPr/>
              <p:nvPr/>
            </p:nvGrpSpPr>
            <p:grpSpPr>
              <a:xfrm>
                <a:off x="5060717" y="2999498"/>
                <a:ext cx="517127" cy="517127"/>
                <a:chOff x="6571429" y="2345064"/>
                <a:chExt cx="625642" cy="625642"/>
              </a:xfrm>
            </p:grpSpPr>
            <p:sp>
              <p:nvSpPr>
                <p:cNvPr id="381" name="Oval 380">
                  <a:extLst>
                    <a:ext uri="{FF2B5EF4-FFF2-40B4-BE49-F238E27FC236}">
                      <a16:creationId xmlns:a16="http://schemas.microsoft.com/office/drawing/2014/main" id="{0FD8A415-3FAE-431D-93E1-4CAEFB20663E}"/>
                    </a:ext>
                  </a:extLst>
                </p:cNvPr>
                <p:cNvSpPr/>
                <p:nvPr/>
              </p:nvSpPr>
              <p:spPr>
                <a:xfrm>
                  <a:off x="6571429" y="2345064"/>
                  <a:ext cx="625642" cy="625642"/>
                </a:xfrm>
                <a:prstGeom prst="ellipse">
                  <a:avLst/>
                </a:prstGeom>
                <a:solidFill>
                  <a:srgbClr val="99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82" name="TextBox 381">
                  <a:extLst>
                    <a:ext uri="{FF2B5EF4-FFF2-40B4-BE49-F238E27FC236}">
                      <a16:creationId xmlns:a16="http://schemas.microsoft.com/office/drawing/2014/main" id="{F08B6FD0-BA97-4103-89F0-60224EA6A494}"/>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383" name="Group 382">
                <a:extLst>
                  <a:ext uri="{FF2B5EF4-FFF2-40B4-BE49-F238E27FC236}">
                    <a16:creationId xmlns:a16="http://schemas.microsoft.com/office/drawing/2014/main" id="{4155E19F-EEE1-4DD9-9AC2-1C8F5F453F8B}"/>
                  </a:ext>
                </a:extLst>
              </p:cNvPr>
              <p:cNvGrpSpPr/>
              <p:nvPr/>
            </p:nvGrpSpPr>
            <p:grpSpPr>
              <a:xfrm>
                <a:off x="5700570" y="2360739"/>
                <a:ext cx="517127" cy="517127"/>
                <a:chOff x="6571429" y="2345064"/>
                <a:chExt cx="625642" cy="625642"/>
              </a:xfrm>
            </p:grpSpPr>
            <p:sp>
              <p:nvSpPr>
                <p:cNvPr id="384" name="Oval 383">
                  <a:extLst>
                    <a:ext uri="{FF2B5EF4-FFF2-40B4-BE49-F238E27FC236}">
                      <a16:creationId xmlns:a16="http://schemas.microsoft.com/office/drawing/2014/main" id="{09A4BD6E-0700-48CE-B77D-62437A018525}"/>
                    </a:ext>
                  </a:extLst>
                </p:cNvPr>
                <p:cNvSpPr/>
                <p:nvPr/>
              </p:nvSpPr>
              <p:spPr>
                <a:xfrm>
                  <a:off x="6571429" y="2345064"/>
                  <a:ext cx="625642" cy="625642"/>
                </a:xfrm>
                <a:prstGeom prst="ellipse">
                  <a:avLst/>
                </a:prstGeom>
                <a:solidFill>
                  <a:srgbClr val="99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85" name="TextBox 384">
                  <a:extLst>
                    <a:ext uri="{FF2B5EF4-FFF2-40B4-BE49-F238E27FC236}">
                      <a16:creationId xmlns:a16="http://schemas.microsoft.com/office/drawing/2014/main" id="{5282F1FF-9C6F-46E3-B2EF-31D76D52BC4E}"/>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386" name="Group 385">
                <a:extLst>
                  <a:ext uri="{FF2B5EF4-FFF2-40B4-BE49-F238E27FC236}">
                    <a16:creationId xmlns:a16="http://schemas.microsoft.com/office/drawing/2014/main" id="{7355EAD1-867B-4F0D-B89F-9257FF1EF090}"/>
                  </a:ext>
                </a:extLst>
              </p:cNvPr>
              <p:cNvGrpSpPr/>
              <p:nvPr/>
            </p:nvGrpSpPr>
            <p:grpSpPr>
              <a:xfrm>
                <a:off x="5060717" y="2360739"/>
                <a:ext cx="517127" cy="517127"/>
                <a:chOff x="6571429" y="2345064"/>
                <a:chExt cx="625642" cy="625642"/>
              </a:xfrm>
            </p:grpSpPr>
            <p:sp>
              <p:nvSpPr>
                <p:cNvPr id="387" name="Oval 386">
                  <a:extLst>
                    <a:ext uri="{FF2B5EF4-FFF2-40B4-BE49-F238E27FC236}">
                      <a16:creationId xmlns:a16="http://schemas.microsoft.com/office/drawing/2014/main" id="{01CB61D3-1F3A-4420-BB02-692FBDC5B918}"/>
                    </a:ext>
                  </a:extLst>
                </p:cNvPr>
                <p:cNvSpPr/>
                <p:nvPr/>
              </p:nvSpPr>
              <p:spPr>
                <a:xfrm>
                  <a:off x="6571429" y="2345064"/>
                  <a:ext cx="625642" cy="625642"/>
                </a:xfrm>
                <a:prstGeom prst="ellipse">
                  <a:avLst/>
                </a:prstGeom>
                <a:solidFill>
                  <a:srgbClr val="99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88" name="TextBox 387">
                  <a:extLst>
                    <a:ext uri="{FF2B5EF4-FFF2-40B4-BE49-F238E27FC236}">
                      <a16:creationId xmlns:a16="http://schemas.microsoft.com/office/drawing/2014/main" id="{B6EC29BE-3D5A-4E9E-B5C5-0F53F059FF45}"/>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402" name="Group 401">
                <a:extLst>
                  <a:ext uri="{FF2B5EF4-FFF2-40B4-BE49-F238E27FC236}">
                    <a16:creationId xmlns:a16="http://schemas.microsoft.com/office/drawing/2014/main" id="{2BD69D6D-48ED-40B2-A1E8-D5B6BBB9C15D}"/>
                  </a:ext>
                </a:extLst>
              </p:cNvPr>
              <p:cNvGrpSpPr/>
              <p:nvPr/>
            </p:nvGrpSpPr>
            <p:grpSpPr>
              <a:xfrm>
                <a:off x="5696526" y="4921644"/>
                <a:ext cx="517127" cy="517127"/>
                <a:chOff x="6571429" y="2345064"/>
                <a:chExt cx="625642" cy="625642"/>
              </a:xfrm>
              <a:solidFill>
                <a:srgbClr val="99CCFF"/>
              </a:solidFill>
            </p:grpSpPr>
            <p:sp>
              <p:nvSpPr>
                <p:cNvPr id="403" name="Oval 402">
                  <a:extLst>
                    <a:ext uri="{FF2B5EF4-FFF2-40B4-BE49-F238E27FC236}">
                      <a16:creationId xmlns:a16="http://schemas.microsoft.com/office/drawing/2014/main" id="{BB76BBDA-EA8B-4B7C-9C55-0A74EC985752}"/>
                    </a:ext>
                  </a:extLst>
                </p:cNvPr>
                <p:cNvSpPr/>
                <p:nvPr/>
              </p:nvSpPr>
              <p:spPr>
                <a:xfrm>
                  <a:off x="6571429" y="2345064"/>
                  <a:ext cx="625642" cy="625642"/>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04" name="TextBox 403">
                  <a:extLst>
                    <a:ext uri="{FF2B5EF4-FFF2-40B4-BE49-F238E27FC236}">
                      <a16:creationId xmlns:a16="http://schemas.microsoft.com/office/drawing/2014/main" id="{633A82AC-0587-45DD-8E7E-C6DD25ACAC95}"/>
                    </a:ext>
                  </a:extLst>
                </p:cNvPr>
                <p:cNvSpPr txBox="1"/>
                <p:nvPr/>
              </p:nvSpPr>
              <p:spPr>
                <a:xfrm>
                  <a:off x="6762658" y="2387387"/>
                  <a:ext cx="223495" cy="521305"/>
                </a:xfrm>
                <a:prstGeom prst="rect">
                  <a:avLst/>
                </a:prstGeom>
                <a:grp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405" name="Group 404">
                <a:extLst>
                  <a:ext uri="{FF2B5EF4-FFF2-40B4-BE49-F238E27FC236}">
                    <a16:creationId xmlns:a16="http://schemas.microsoft.com/office/drawing/2014/main" id="{7D1A5A94-09DB-435C-949A-B87DBF0C318E}"/>
                  </a:ext>
                </a:extLst>
              </p:cNvPr>
              <p:cNvGrpSpPr/>
              <p:nvPr/>
            </p:nvGrpSpPr>
            <p:grpSpPr>
              <a:xfrm>
                <a:off x="5696526" y="4276616"/>
                <a:ext cx="517127" cy="517127"/>
                <a:chOff x="6571429" y="2345064"/>
                <a:chExt cx="625642" cy="625642"/>
              </a:xfrm>
            </p:grpSpPr>
            <p:sp>
              <p:nvSpPr>
                <p:cNvPr id="406" name="Oval 405">
                  <a:extLst>
                    <a:ext uri="{FF2B5EF4-FFF2-40B4-BE49-F238E27FC236}">
                      <a16:creationId xmlns:a16="http://schemas.microsoft.com/office/drawing/2014/main" id="{CAB59F23-32BA-44B5-8A4B-34AAF92E978A}"/>
                    </a:ext>
                  </a:extLst>
                </p:cNvPr>
                <p:cNvSpPr/>
                <p:nvPr/>
              </p:nvSpPr>
              <p:spPr>
                <a:xfrm>
                  <a:off x="6571429" y="2345064"/>
                  <a:ext cx="625642" cy="625642"/>
                </a:xfrm>
                <a:prstGeom prst="ellipse">
                  <a:avLst/>
                </a:prstGeom>
                <a:solidFill>
                  <a:srgbClr val="99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07" name="TextBox 406">
                  <a:extLst>
                    <a:ext uri="{FF2B5EF4-FFF2-40B4-BE49-F238E27FC236}">
                      <a16:creationId xmlns:a16="http://schemas.microsoft.com/office/drawing/2014/main" id="{D5AC836D-827A-43B1-8DD6-C33EDBFC3611}"/>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408" name="Group 407">
                <a:extLst>
                  <a:ext uri="{FF2B5EF4-FFF2-40B4-BE49-F238E27FC236}">
                    <a16:creationId xmlns:a16="http://schemas.microsoft.com/office/drawing/2014/main" id="{53DB2927-F318-44AE-9925-837C054ECEC4}"/>
                  </a:ext>
                </a:extLst>
              </p:cNvPr>
              <p:cNvGrpSpPr/>
              <p:nvPr/>
            </p:nvGrpSpPr>
            <p:grpSpPr>
              <a:xfrm>
                <a:off x="5696526" y="3643728"/>
                <a:ext cx="517127" cy="517127"/>
                <a:chOff x="6571429" y="2345064"/>
                <a:chExt cx="625642" cy="625642"/>
              </a:xfrm>
            </p:grpSpPr>
            <p:sp>
              <p:nvSpPr>
                <p:cNvPr id="409" name="Oval 408">
                  <a:extLst>
                    <a:ext uri="{FF2B5EF4-FFF2-40B4-BE49-F238E27FC236}">
                      <a16:creationId xmlns:a16="http://schemas.microsoft.com/office/drawing/2014/main" id="{2ECF2438-BC77-4943-9998-A76119727755}"/>
                    </a:ext>
                  </a:extLst>
                </p:cNvPr>
                <p:cNvSpPr/>
                <p:nvPr/>
              </p:nvSpPr>
              <p:spPr>
                <a:xfrm>
                  <a:off x="6571429" y="2345064"/>
                  <a:ext cx="625642" cy="625642"/>
                </a:xfrm>
                <a:prstGeom prst="ellipse">
                  <a:avLst/>
                </a:prstGeom>
                <a:solidFill>
                  <a:srgbClr val="99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10" name="TextBox 409">
                  <a:extLst>
                    <a:ext uri="{FF2B5EF4-FFF2-40B4-BE49-F238E27FC236}">
                      <a16:creationId xmlns:a16="http://schemas.microsoft.com/office/drawing/2014/main" id="{A5F055D9-E221-4295-AD00-6A5A00D54DEF}"/>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411" name="Group 410">
                <a:extLst>
                  <a:ext uri="{FF2B5EF4-FFF2-40B4-BE49-F238E27FC236}">
                    <a16:creationId xmlns:a16="http://schemas.microsoft.com/office/drawing/2014/main" id="{2B9DF107-41C1-4BE2-B6DD-EBF2B7AC9F16}"/>
                  </a:ext>
                </a:extLst>
              </p:cNvPr>
              <p:cNvGrpSpPr/>
              <p:nvPr/>
            </p:nvGrpSpPr>
            <p:grpSpPr>
              <a:xfrm>
                <a:off x="5692248" y="2327999"/>
                <a:ext cx="561549" cy="3113835"/>
                <a:chOff x="2922976" y="1779943"/>
                <a:chExt cx="561549" cy="3113835"/>
              </a:xfrm>
            </p:grpSpPr>
            <p:sp>
              <p:nvSpPr>
                <p:cNvPr id="412" name="Rectangle 411">
                  <a:extLst>
                    <a:ext uri="{FF2B5EF4-FFF2-40B4-BE49-F238E27FC236}">
                      <a16:creationId xmlns:a16="http://schemas.microsoft.com/office/drawing/2014/main" id="{7F227690-3443-4EA9-9D4E-54280748D9E0}"/>
                    </a:ext>
                  </a:extLst>
                </p:cNvPr>
                <p:cNvSpPr/>
                <p:nvPr/>
              </p:nvSpPr>
              <p:spPr>
                <a:xfrm>
                  <a:off x="2922976" y="4346370"/>
                  <a:ext cx="561549" cy="54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13" name="Rectangle 412">
                  <a:extLst>
                    <a:ext uri="{FF2B5EF4-FFF2-40B4-BE49-F238E27FC236}">
                      <a16:creationId xmlns:a16="http://schemas.microsoft.com/office/drawing/2014/main" id="{F85E1650-C592-4E5B-BA7F-BEED5FE663CC}"/>
                    </a:ext>
                  </a:extLst>
                </p:cNvPr>
                <p:cNvSpPr/>
                <p:nvPr/>
              </p:nvSpPr>
              <p:spPr>
                <a:xfrm>
                  <a:off x="2922976" y="3705917"/>
                  <a:ext cx="561549" cy="54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14" name="Rectangle 413">
                  <a:extLst>
                    <a:ext uri="{FF2B5EF4-FFF2-40B4-BE49-F238E27FC236}">
                      <a16:creationId xmlns:a16="http://schemas.microsoft.com/office/drawing/2014/main" id="{7C18707E-CF04-415E-9455-661867929AE0}"/>
                    </a:ext>
                  </a:extLst>
                </p:cNvPr>
                <p:cNvSpPr/>
                <p:nvPr/>
              </p:nvSpPr>
              <p:spPr>
                <a:xfrm>
                  <a:off x="2922976" y="3060984"/>
                  <a:ext cx="561549" cy="54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15" name="Rectangle 414">
                  <a:extLst>
                    <a:ext uri="{FF2B5EF4-FFF2-40B4-BE49-F238E27FC236}">
                      <a16:creationId xmlns:a16="http://schemas.microsoft.com/office/drawing/2014/main" id="{EFD4A82B-AF70-4501-918A-36E06C68763A}"/>
                    </a:ext>
                  </a:extLst>
                </p:cNvPr>
                <p:cNvSpPr/>
                <p:nvPr/>
              </p:nvSpPr>
              <p:spPr>
                <a:xfrm>
                  <a:off x="2922976" y="2420531"/>
                  <a:ext cx="561549" cy="54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16" name="Rectangle 415">
                  <a:extLst>
                    <a:ext uri="{FF2B5EF4-FFF2-40B4-BE49-F238E27FC236}">
                      <a16:creationId xmlns:a16="http://schemas.microsoft.com/office/drawing/2014/main" id="{6FAB65E7-B897-4547-A815-A6DE4582B460}"/>
                    </a:ext>
                  </a:extLst>
                </p:cNvPr>
                <p:cNvSpPr/>
                <p:nvPr/>
              </p:nvSpPr>
              <p:spPr>
                <a:xfrm>
                  <a:off x="2922976" y="1779943"/>
                  <a:ext cx="561549" cy="54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417" name="Group 416">
                <a:extLst>
                  <a:ext uri="{FF2B5EF4-FFF2-40B4-BE49-F238E27FC236}">
                    <a16:creationId xmlns:a16="http://schemas.microsoft.com/office/drawing/2014/main" id="{FE6539D9-F2A0-4E13-9580-23BEED5419D0}"/>
                  </a:ext>
                </a:extLst>
              </p:cNvPr>
              <p:cNvGrpSpPr/>
              <p:nvPr/>
            </p:nvGrpSpPr>
            <p:grpSpPr>
              <a:xfrm>
                <a:off x="5030892" y="2984776"/>
                <a:ext cx="561549" cy="2473247"/>
                <a:chOff x="1743154" y="2420531"/>
                <a:chExt cx="561549" cy="2473247"/>
              </a:xfrm>
            </p:grpSpPr>
            <p:sp>
              <p:nvSpPr>
                <p:cNvPr id="418" name="Rectangle 417">
                  <a:extLst>
                    <a:ext uri="{FF2B5EF4-FFF2-40B4-BE49-F238E27FC236}">
                      <a16:creationId xmlns:a16="http://schemas.microsoft.com/office/drawing/2014/main" id="{4E6DE8B4-E581-45E7-9C9E-CAC2240E7844}"/>
                    </a:ext>
                  </a:extLst>
                </p:cNvPr>
                <p:cNvSpPr/>
                <p:nvPr/>
              </p:nvSpPr>
              <p:spPr>
                <a:xfrm>
                  <a:off x="1743154" y="4346370"/>
                  <a:ext cx="561549" cy="54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19" name="Rectangle 418">
                  <a:extLst>
                    <a:ext uri="{FF2B5EF4-FFF2-40B4-BE49-F238E27FC236}">
                      <a16:creationId xmlns:a16="http://schemas.microsoft.com/office/drawing/2014/main" id="{D5AB327A-9F75-414B-90AE-6D9F56AF95DD}"/>
                    </a:ext>
                  </a:extLst>
                </p:cNvPr>
                <p:cNvSpPr/>
                <p:nvPr/>
              </p:nvSpPr>
              <p:spPr>
                <a:xfrm>
                  <a:off x="1743154" y="3705917"/>
                  <a:ext cx="561549" cy="54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20" name="Rectangle 419">
                  <a:extLst>
                    <a:ext uri="{FF2B5EF4-FFF2-40B4-BE49-F238E27FC236}">
                      <a16:creationId xmlns:a16="http://schemas.microsoft.com/office/drawing/2014/main" id="{28788E8C-43C9-4BD1-B36D-E0A520730359}"/>
                    </a:ext>
                  </a:extLst>
                </p:cNvPr>
                <p:cNvSpPr/>
                <p:nvPr/>
              </p:nvSpPr>
              <p:spPr>
                <a:xfrm>
                  <a:off x="1743154" y="3060984"/>
                  <a:ext cx="561549" cy="54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21" name="Rectangle 420">
                  <a:extLst>
                    <a:ext uri="{FF2B5EF4-FFF2-40B4-BE49-F238E27FC236}">
                      <a16:creationId xmlns:a16="http://schemas.microsoft.com/office/drawing/2014/main" id="{3CBD3815-351E-4320-80BC-97A0D490EBC2}"/>
                    </a:ext>
                  </a:extLst>
                </p:cNvPr>
                <p:cNvSpPr/>
                <p:nvPr/>
              </p:nvSpPr>
              <p:spPr>
                <a:xfrm>
                  <a:off x="1743154" y="2420531"/>
                  <a:ext cx="561549" cy="54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422" name="Group 421">
                <a:extLst>
                  <a:ext uri="{FF2B5EF4-FFF2-40B4-BE49-F238E27FC236}">
                    <a16:creationId xmlns:a16="http://schemas.microsoft.com/office/drawing/2014/main" id="{84AFF33C-B84D-4346-99F3-8D570E396408}"/>
                  </a:ext>
                </a:extLst>
              </p:cNvPr>
              <p:cNvGrpSpPr/>
              <p:nvPr/>
            </p:nvGrpSpPr>
            <p:grpSpPr>
              <a:xfrm>
                <a:off x="5694880" y="2359949"/>
                <a:ext cx="520185" cy="3078168"/>
                <a:chOff x="2937045" y="1797455"/>
                <a:chExt cx="520185" cy="3078168"/>
              </a:xfrm>
            </p:grpSpPr>
            <p:grpSp>
              <p:nvGrpSpPr>
                <p:cNvPr id="423" name="Group 422">
                  <a:extLst>
                    <a:ext uri="{FF2B5EF4-FFF2-40B4-BE49-F238E27FC236}">
                      <a16:creationId xmlns:a16="http://schemas.microsoft.com/office/drawing/2014/main" id="{EC161743-B7F8-4BF6-967F-9CACE732D6FD}"/>
                    </a:ext>
                  </a:extLst>
                </p:cNvPr>
                <p:cNvGrpSpPr/>
                <p:nvPr/>
              </p:nvGrpSpPr>
              <p:grpSpPr>
                <a:xfrm>
                  <a:off x="2940103" y="1797455"/>
                  <a:ext cx="517127" cy="517127"/>
                  <a:chOff x="6571429" y="2341364"/>
                  <a:chExt cx="625642" cy="625642"/>
                </a:xfrm>
              </p:grpSpPr>
              <p:sp>
                <p:nvSpPr>
                  <p:cNvPr id="436" name="Oval 435">
                    <a:extLst>
                      <a:ext uri="{FF2B5EF4-FFF2-40B4-BE49-F238E27FC236}">
                        <a16:creationId xmlns:a16="http://schemas.microsoft.com/office/drawing/2014/main" id="{7FF9ED34-C582-4CFA-A110-36CCB0F40C2A}"/>
                      </a:ext>
                    </a:extLst>
                  </p:cNvPr>
                  <p:cNvSpPr/>
                  <p:nvPr/>
                </p:nvSpPr>
                <p:spPr>
                  <a:xfrm>
                    <a:off x="6571429" y="2341364"/>
                    <a:ext cx="625642" cy="625642"/>
                  </a:xfrm>
                  <a:prstGeom prst="ellips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37" name="TextBox 436">
                    <a:extLst>
                      <a:ext uri="{FF2B5EF4-FFF2-40B4-BE49-F238E27FC236}">
                        <a16:creationId xmlns:a16="http://schemas.microsoft.com/office/drawing/2014/main" id="{DCB6F9DC-F43F-443C-9F45-3B110D47CD6D}"/>
                      </a:ext>
                    </a:extLst>
                  </p:cNvPr>
                  <p:cNvSpPr txBox="1"/>
                  <p:nvPr/>
                </p:nvSpPr>
                <p:spPr>
                  <a:xfrm>
                    <a:off x="6715182" y="2387388"/>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424" name="Group 423">
                  <a:extLst>
                    <a:ext uri="{FF2B5EF4-FFF2-40B4-BE49-F238E27FC236}">
                      <a16:creationId xmlns:a16="http://schemas.microsoft.com/office/drawing/2014/main" id="{8AFE0678-5613-4F22-8FB1-F7AEB93497B5}"/>
                    </a:ext>
                  </a:extLst>
                </p:cNvPr>
                <p:cNvGrpSpPr/>
                <p:nvPr/>
              </p:nvGrpSpPr>
              <p:grpSpPr>
                <a:xfrm>
                  <a:off x="2940103" y="2437411"/>
                  <a:ext cx="517127" cy="517127"/>
                  <a:chOff x="6571429" y="2337664"/>
                  <a:chExt cx="625642" cy="625642"/>
                </a:xfrm>
              </p:grpSpPr>
              <p:sp>
                <p:nvSpPr>
                  <p:cNvPr id="434" name="Oval 433">
                    <a:extLst>
                      <a:ext uri="{FF2B5EF4-FFF2-40B4-BE49-F238E27FC236}">
                        <a16:creationId xmlns:a16="http://schemas.microsoft.com/office/drawing/2014/main" id="{BB9E2F62-4D20-4DF8-A072-715EFD11D8FB}"/>
                      </a:ext>
                    </a:extLst>
                  </p:cNvPr>
                  <p:cNvSpPr/>
                  <p:nvPr/>
                </p:nvSpPr>
                <p:spPr>
                  <a:xfrm>
                    <a:off x="6571429" y="2337664"/>
                    <a:ext cx="625642" cy="625642"/>
                  </a:xfrm>
                  <a:prstGeom prst="ellips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35" name="TextBox 434">
                    <a:extLst>
                      <a:ext uri="{FF2B5EF4-FFF2-40B4-BE49-F238E27FC236}">
                        <a16:creationId xmlns:a16="http://schemas.microsoft.com/office/drawing/2014/main" id="{64C4979C-21C4-4848-8C6E-1E3FD0886570}"/>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425" name="Group 424">
                  <a:extLst>
                    <a:ext uri="{FF2B5EF4-FFF2-40B4-BE49-F238E27FC236}">
                      <a16:creationId xmlns:a16="http://schemas.microsoft.com/office/drawing/2014/main" id="{BBE6511D-869C-48D8-B34C-30BD71961177}"/>
                    </a:ext>
                  </a:extLst>
                </p:cNvPr>
                <p:cNvGrpSpPr/>
                <p:nvPr/>
              </p:nvGrpSpPr>
              <p:grpSpPr>
                <a:xfrm>
                  <a:off x="2937045" y="3085715"/>
                  <a:ext cx="517127" cy="517127"/>
                  <a:chOff x="6567729" y="2352464"/>
                  <a:chExt cx="625642" cy="625642"/>
                </a:xfrm>
              </p:grpSpPr>
              <p:sp>
                <p:nvSpPr>
                  <p:cNvPr id="432" name="Oval 431">
                    <a:extLst>
                      <a:ext uri="{FF2B5EF4-FFF2-40B4-BE49-F238E27FC236}">
                        <a16:creationId xmlns:a16="http://schemas.microsoft.com/office/drawing/2014/main" id="{53FD614A-0650-4FE0-87F7-6E872AC248D5}"/>
                      </a:ext>
                    </a:extLst>
                  </p:cNvPr>
                  <p:cNvSpPr/>
                  <p:nvPr/>
                </p:nvSpPr>
                <p:spPr>
                  <a:xfrm>
                    <a:off x="6567729" y="2352464"/>
                    <a:ext cx="625642" cy="625642"/>
                  </a:xfrm>
                  <a:prstGeom prst="ellips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33" name="TextBox 432">
                    <a:extLst>
                      <a:ext uri="{FF2B5EF4-FFF2-40B4-BE49-F238E27FC236}">
                        <a16:creationId xmlns:a16="http://schemas.microsoft.com/office/drawing/2014/main" id="{618B0257-AA6F-478A-83A4-0BAEACD8D744}"/>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426" name="Group 425">
                  <a:extLst>
                    <a:ext uri="{FF2B5EF4-FFF2-40B4-BE49-F238E27FC236}">
                      <a16:creationId xmlns:a16="http://schemas.microsoft.com/office/drawing/2014/main" id="{3B17F455-3CD7-4DBD-84E7-9DCB7EF2FC21}"/>
                    </a:ext>
                  </a:extLst>
                </p:cNvPr>
                <p:cNvGrpSpPr/>
                <p:nvPr/>
              </p:nvGrpSpPr>
              <p:grpSpPr>
                <a:xfrm>
                  <a:off x="2937045" y="3719555"/>
                  <a:ext cx="517127" cy="517127"/>
                  <a:chOff x="6567729" y="2341364"/>
                  <a:chExt cx="625642" cy="625642"/>
                </a:xfrm>
              </p:grpSpPr>
              <p:sp>
                <p:nvSpPr>
                  <p:cNvPr id="430" name="Oval 429">
                    <a:extLst>
                      <a:ext uri="{FF2B5EF4-FFF2-40B4-BE49-F238E27FC236}">
                        <a16:creationId xmlns:a16="http://schemas.microsoft.com/office/drawing/2014/main" id="{259B59A8-2D11-4379-8F9B-73E6691FD1EB}"/>
                      </a:ext>
                    </a:extLst>
                  </p:cNvPr>
                  <p:cNvSpPr/>
                  <p:nvPr/>
                </p:nvSpPr>
                <p:spPr>
                  <a:xfrm>
                    <a:off x="6567729" y="2341364"/>
                    <a:ext cx="625642" cy="625642"/>
                  </a:xfrm>
                  <a:prstGeom prst="ellips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31" name="TextBox 430">
                    <a:extLst>
                      <a:ext uri="{FF2B5EF4-FFF2-40B4-BE49-F238E27FC236}">
                        <a16:creationId xmlns:a16="http://schemas.microsoft.com/office/drawing/2014/main" id="{AC667A3A-08A9-440E-B0BF-F5B057BD3964}"/>
                      </a:ext>
                    </a:extLst>
                  </p:cNvPr>
                  <p:cNvSpPr txBox="1"/>
                  <p:nvPr/>
                </p:nvSpPr>
                <p:spPr>
                  <a:xfrm>
                    <a:off x="6715182" y="2387388"/>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427" name="Group 426">
                  <a:extLst>
                    <a:ext uri="{FF2B5EF4-FFF2-40B4-BE49-F238E27FC236}">
                      <a16:creationId xmlns:a16="http://schemas.microsoft.com/office/drawing/2014/main" id="{62F4B9C6-C558-4C87-AEED-E6D23C202E91}"/>
                    </a:ext>
                  </a:extLst>
                </p:cNvPr>
                <p:cNvGrpSpPr/>
                <p:nvPr/>
              </p:nvGrpSpPr>
              <p:grpSpPr>
                <a:xfrm>
                  <a:off x="2940103" y="4358496"/>
                  <a:ext cx="517127" cy="517127"/>
                  <a:chOff x="6571429" y="2336682"/>
                  <a:chExt cx="625642" cy="625642"/>
                </a:xfrm>
              </p:grpSpPr>
              <p:sp>
                <p:nvSpPr>
                  <p:cNvPr id="428" name="Oval 427">
                    <a:extLst>
                      <a:ext uri="{FF2B5EF4-FFF2-40B4-BE49-F238E27FC236}">
                        <a16:creationId xmlns:a16="http://schemas.microsoft.com/office/drawing/2014/main" id="{8AD37053-1737-422E-A2FE-388ADF995A25}"/>
                      </a:ext>
                    </a:extLst>
                  </p:cNvPr>
                  <p:cNvSpPr/>
                  <p:nvPr/>
                </p:nvSpPr>
                <p:spPr>
                  <a:xfrm>
                    <a:off x="6571429" y="2336682"/>
                    <a:ext cx="625642" cy="625642"/>
                  </a:xfrm>
                  <a:prstGeom prst="ellips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29" name="TextBox 428">
                    <a:extLst>
                      <a:ext uri="{FF2B5EF4-FFF2-40B4-BE49-F238E27FC236}">
                        <a16:creationId xmlns:a16="http://schemas.microsoft.com/office/drawing/2014/main" id="{B60854F4-BACF-43DC-AD08-D889AF3C6197}"/>
                      </a:ext>
                    </a:extLst>
                  </p:cNvPr>
                  <p:cNvSpPr txBox="1"/>
                  <p:nvPr/>
                </p:nvSpPr>
                <p:spPr>
                  <a:xfrm>
                    <a:off x="6715182" y="2387386"/>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grpSp>
            <p:nvGrpSpPr>
              <p:cNvPr id="438" name="Group 437">
                <a:extLst>
                  <a:ext uri="{FF2B5EF4-FFF2-40B4-BE49-F238E27FC236}">
                    <a16:creationId xmlns:a16="http://schemas.microsoft.com/office/drawing/2014/main" id="{1012DE4E-A239-4B88-BF9A-443852B15562}"/>
                  </a:ext>
                </a:extLst>
              </p:cNvPr>
              <p:cNvGrpSpPr/>
              <p:nvPr/>
            </p:nvGrpSpPr>
            <p:grpSpPr>
              <a:xfrm>
                <a:off x="5060388" y="2998420"/>
                <a:ext cx="520591" cy="2442082"/>
                <a:chOff x="3590323" y="2443527"/>
                <a:chExt cx="520591" cy="2442082"/>
              </a:xfrm>
            </p:grpSpPr>
            <p:grpSp>
              <p:nvGrpSpPr>
                <p:cNvPr id="439" name="Group 438">
                  <a:extLst>
                    <a:ext uri="{FF2B5EF4-FFF2-40B4-BE49-F238E27FC236}">
                      <a16:creationId xmlns:a16="http://schemas.microsoft.com/office/drawing/2014/main" id="{C4D44ADF-EB7D-463C-8B13-7FF42FC3EAB3}"/>
                    </a:ext>
                  </a:extLst>
                </p:cNvPr>
                <p:cNvGrpSpPr/>
                <p:nvPr/>
              </p:nvGrpSpPr>
              <p:grpSpPr>
                <a:xfrm>
                  <a:off x="3593787" y="2443527"/>
                  <a:ext cx="517127" cy="517127"/>
                  <a:chOff x="6575620" y="2345064"/>
                  <a:chExt cx="625642" cy="625642"/>
                </a:xfrm>
              </p:grpSpPr>
              <p:sp>
                <p:nvSpPr>
                  <p:cNvPr id="449" name="Oval 448">
                    <a:extLst>
                      <a:ext uri="{FF2B5EF4-FFF2-40B4-BE49-F238E27FC236}">
                        <a16:creationId xmlns:a16="http://schemas.microsoft.com/office/drawing/2014/main" id="{21085EC5-84C0-42D9-8080-58B6C3DE7BE4}"/>
                      </a:ext>
                    </a:extLst>
                  </p:cNvPr>
                  <p:cNvSpPr/>
                  <p:nvPr/>
                </p:nvSpPr>
                <p:spPr>
                  <a:xfrm>
                    <a:off x="6575620" y="2345064"/>
                    <a:ext cx="625642" cy="625642"/>
                  </a:xfrm>
                  <a:prstGeom prst="ellips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50" name="TextBox 449">
                    <a:extLst>
                      <a:ext uri="{FF2B5EF4-FFF2-40B4-BE49-F238E27FC236}">
                        <a16:creationId xmlns:a16="http://schemas.microsoft.com/office/drawing/2014/main" id="{ACE5C5DC-7E15-4102-B45A-F7D07EB0C7AC}"/>
                      </a:ext>
                    </a:extLst>
                  </p:cNvPr>
                  <p:cNvSpPr txBox="1"/>
                  <p:nvPr/>
                </p:nvSpPr>
                <p:spPr>
                  <a:xfrm>
                    <a:off x="6715183"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440" name="Group 439">
                  <a:extLst>
                    <a:ext uri="{FF2B5EF4-FFF2-40B4-BE49-F238E27FC236}">
                      <a16:creationId xmlns:a16="http://schemas.microsoft.com/office/drawing/2014/main" id="{28646E99-FA6E-4500-B7F3-87070F077ACB}"/>
                    </a:ext>
                  </a:extLst>
                </p:cNvPr>
                <p:cNvGrpSpPr/>
                <p:nvPr/>
              </p:nvGrpSpPr>
              <p:grpSpPr>
                <a:xfrm>
                  <a:off x="3590323" y="3089991"/>
                  <a:ext cx="517127" cy="517127"/>
                  <a:chOff x="6571429" y="2357637"/>
                  <a:chExt cx="625642" cy="625642"/>
                </a:xfrm>
              </p:grpSpPr>
              <p:sp>
                <p:nvSpPr>
                  <p:cNvPr id="447" name="Oval 446">
                    <a:extLst>
                      <a:ext uri="{FF2B5EF4-FFF2-40B4-BE49-F238E27FC236}">
                        <a16:creationId xmlns:a16="http://schemas.microsoft.com/office/drawing/2014/main" id="{2A0926AE-1C50-48D1-AB2F-6C6A521517AA}"/>
                      </a:ext>
                    </a:extLst>
                  </p:cNvPr>
                  <p:cNvSpPr/>
                  <p:nvPr/>
                </p:nvSpPr>
                <p:spPr>
                  <a:xfrm>
                    <a:off x="6571429" y="2357637"/>
                    <a:ext cx="625642" cy="625642"/>
                  </a:xfrm>
                  <a:prstGeom prst="ellips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48" name="TextBox 447">
                    <a:extLst>
                      <a:ext uri="{FF2B5EF4-FFF2-40B4-BE49-F238E27FC236}">
                        <a16:creationId xmlns:a16="http://schemas.microsoft.com/office/drawing/2014/main" id="{D9ED1552-BC9A-457B-8669-66FDEDCF74DE}"/>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441" name="Group 440">
                  <a:extLst>
                    <a:ext uri="{FF2B5EF4-FFF2-40B4-BE49-F238E27FC236}">
                      <a16:creationId xmlns:a16="http://schemas.microsoft.com/office/drawing/2014/main" id="{EFB7AAE5-8D9C-466E-A889-B8736BEC3DC7}"/>
                    </a:ext>
                  </a:extLst>
                </p:cNvPr>
                <p:cNvGrpSpPr/>
                <p:nvPr/>
              </p:nvGrpSpPr>
              <p:grpSpPr>
                <a:xfrm>
                  <a:off x="3590323" y="3722613"/>
                  <a:ext cx="517127" cy="517127"/>
                  <a:chOff x="6571429" y="2345064"/>
                  <a:chExt cx="625642" cy="625642"/>
                </a:xfrm>
              </p:grpSpPr>
              <p:sp>
                <p:nvSpPr>
                  <p:cNvPr id="445" name="Oval 444">
                    <a:extLst>
                      <a:ext uri="{FF2B5EF4-FFF2-40B4-BE49-F238E27FC236}">
                        <a16:creationId xmlns:a16="http://schemas.microsoft.com/office/drawing/2014/main" id="{830F7185-F8D9-4670-B046-C944EC09B36A}"/>
                      </a:ext>
                    </a:extLst>
                  </p:cNvPr>
                  <p:cNvSpPr/>
                  <p:nvPr/>
                </p:nvSpPr>
                <p:spPr>
                  <a:xfrm>
                    <a:off x="6571429" y="2345064"/>
                    <a:ext cx="625642" cy="625642"/>
                  </a:xfrm>
                  <a:prstGeom prst="ellips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46" name="TextBox 445">
                    <a:extLst>
                      <a:ext uri="{FF2B5EF4-FFF2-40B4-BE49-F238E27FC236}">
                        <a16:creationId xmlns:a16="http://schemas.microsoft.com/office/drawing/2014/main" id="{7FA4195E-BB3A-43A0-91C7-AEAF43B6A311}"/>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442" name="Group 441">
                  <a:extLst>
                    <a:ext uri="{FF2B5EF4-FFF2-40B4-BE49-F238E27FC236}">
                      <a16:creationId xmlns:a16="http://schemas.microsoft.com/office/drawing/2014/main" id="{98030BB4-0D7C-41B4-8EBF-EFD4CFE22091}"/>
                    </a:ext>
                  </a:extLst>
                </p:cNvPr>
                <p:cNvGrpSpPr/>
                <p:nvPr/>
              </p:nvGrpSpPr>
              <p:grpSpPr>
                <a:xfrm>
                  <a:off x="3590323" y="4368482"/>
                  <a:ext cx="517127" cy="517127"/>
                  <a:chOff x="6571429" y="2348764"/>
                  <a:chExt cx="625642" cy="625642"/>
                </a:xfrm>
              </p:grpSpPr>
              <p:sp>
                <p:nvSpPr>
                  <p:cNvPr id="443" name="Oval 442">
                    <a:extLst>
                      <a:ext uri="{FF2B5EF4-FFF2-40B4-BE49-F238E27FC236}">
                        <a16:creationId xmlns:a16="http://schemas.microsoft.com/office/drawing/2014/main" id="{8FE3EDF7-79C6-43D7-80C7-9DF88E90B9BD}"/>
                      </a:ext>
                    </a:extLst>
                  </p:cNvPr>
                  <p:cNvSpPr/>
                  <p:nvPr/>
                </p:nvSpPr>
                <p:spPr>
                  <a:xfrm>
                    <a:off x="6571429" y="2348764"/>
                    <a:ext cx="625642" cy="625642"/>
                  </a:xfrm>
                  <a:prstGeom prst="ellips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44" name="TextBox 443">
                    <a:extLst>
                      <a:ext uri="{FF2B5EF4-FFF2-40B4-BE49-F238E27FC236}">
                        <a16:creationId xmlns:a16="http://schemas.microsoft.com/office/drawing/2014/main" id="{DDFAFA03-0277-42D2-909F-63C4F6085485}"/>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grpSp>
      </p:grpSp>
      <p:sp>
        <p:nvSpPr>
          <p:cNvPr id="3" name="Content Placeholder 2">
            <a:extLst>
              <a:ext uri="{FF2B5EF4-FFF2-40B4-BE49-F238E27FC236}">
                <a16:creationId xmlns:a16="http://schemas.microsoft.com/office/drawing/2014/main" id="{31B558CE-83B5-4140-96D3-AB03A852BFF2}"/>
              </a:ext>
            </a:extLst>
          </p:cNvPr>
          <p:cNvSpPr txBox="1">
            <a:spLocks/>
          </p:cNvSpPr>
          <p:nvPr/>
        </p:nvSpPr>
        <p:spPr>
          <a:xfrm>
            <a:off x="7514904" y="1557338"/>
            <a:ext cx="4341735"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Let’s compare the methods.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Which number was partitioned in each method - the minuend or the subtrahend?</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explain how partitioning 9 into 5 and 4 helped us?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explain how partitioning 15 into 10 and 5 helped us?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Which strategy do you prefer?</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81033801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39451-1AD6-4F7E-9710-282B23C0B4B6}"/>
              </a:ext>
            </a:extLst>
          </p:cNvPr>
          <p:cNvSpPr>
            <a:spLocks noGrp="1"/>
          </p:cNvSpPr>
          <p:nvPr>
            <p:ph type="title"/>
          </p:nvPr>
        </p:nvSpPr>
        <p:spPr/>
        <p:txBody>
          <a:bodyPr/>
          <a:lstStyle/>
          <a:p>
            <a:r>
              <a:rPr lang="en-GB" dirty="0"/>
              <a:t>2AS-1 Add and subtract across 10</a:t>
            </a:r>
          </a:p>
        </p:txBody>
      </p:sp>
      <p:sp>
        <p:nvSpPr>
          <p:cNvPr id="3" name="TextBox 2">
            <a:extLst>
              <a:ext uri="{FF2B5EF4-FFF2-40B4-BE49-F238E27FC236}">
                <a16:creationId xmlns:a16="http://schemas.microsoft.com/office/drawing/2014/main" id="{1F95D7F8-D86F-468D-97C5-67F0A62F9214}"/>
              </a:ext>
            </a:extLst>
          </p:cNvPr>
          <p:cNvSpPr txBox="1"/>
          <p:nvPr/>
        </p:nvSpPr>
        <p:spPr>
          <a:xfrm>
            <a:off x="5947628" y="1274445"/>
            <a:ext cx="6074846" cy="590931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Now repeat the 2 methods for 15 – 9.</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Use the words in the boxes as you move the counters.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Work with a partner and aske them to write the equations as you move </a:t>
            </a:r>
            <a:r>
              <a:rPr kumimoji="0" lang="en-GB" sz="1800" b="0" i="0" u="none" strike="noStrike" kern="1200" cap="none" spc="0" normalizeH="0" baseline="0" noProof="0">
                <a:ln>
                  <a:noFill/>
                </a:ln>
                <a:solidFill>
                  <a:srgbClr val="585858"/>
                </a:solidFill>
                <a:effectLst/>
                <a:uLnTx/>
                <a:uFillTx/>
                <a:latin typeface="Arial"/>
                <a:ea typeface="+mn-ea"/>
                <a:cs typeface="+mn-cs"/>
              </a:rPr>
              <a:t>the counters:</a:t>
            </a: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     </a:t>
            </a:r>
            <a:r>
              <a:rPr kumimoji="0" lang="en-GB" sz="1800" b="1" i="0" u="none" strike="noStrike" kern="1200" cap="none" spc="0" normalizeH="0" baseline="0" noProof="0" dirty="0">
                <a:ln>
                  <a:noFill/>
                </a:ln>
                <a:solidFill>
                  <a:srgbClr val="585858"/>
                </a:solidFill>
                <a:effectLst/>
                <a:uLnTx/>
                <a:uFillTx/>
                <a:latin typeface="Arial"/>
                <a:ea typeface="+mn-ea"/>
                <a:cs typeface="+mn-cs"/>
              </a:rPr>
              <a:t>Method 1</a:t>
            </a:r>
            <a:r>
              <a:rPr kumimoji="0" lang="en-GB" sz="1800" b="0" i="0" u="none" strike="noStrike" kern="1200" cap="none" spc="0" normalizeH="0" baseline="0" noProof="0" dirty="0">
                <a:ln>
                  <a:noFill/>
                </a:ln>
                <a:solidFill>
                  <a:srgbClr val="585858"/>
                </a:solidFill>
                <a:effectLst/>
                <a:uLnTx/>
                <a:uFillTx/>
                <a:latin typeface="Arial"/>
                <a:ea typeface="+mn-ea"/>
                <a:cs typeface="+mn-cs"/>
              </a:rPr>
              <a:t>                     </a:t>
            </a:r>
            <a:r>
              <a:rPr kumimoji="0" lang="en-GB" sz="1800" b="1" i="0" u="none" strike="noStrike" kern="1200" cap="none" spc="0" normalizeH="0" baseline="0" noProof="0" dirty="0">
                <a:ln>
                  <a:noFill/>
                </a:ln>
                <a:solidFill>
                  <a:srgbClr val="585858"/>
                </a:solidFill>
                <a:effectLst/>
                <a:uLnTx/>
                <a:uFillTx/>
                <a:latin typeface="Arial"/>
                <a:ea typeface="+mn-ea"/>
                <a:cs typeface="+mn-cs"/>
              </a:rPr>
              <a:t>Method 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Now practise with other numbers using your tens frames and the words in the boxes and write the equations.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     14 – 6	12 – 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     13 – 7	17 – 9</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Can you do these calculations without using</a:t>
            </a:r>
          </a:p>
          <a:p>
            <a:pPr marR="0" lvl="0" algn="l" defTabSz="914400" rtl="0" eaLnBrk="1" fontAlgn="auto" latinLnBrk="0" hangingPunct="1">
              <a:lnSpc>
                <a:spcPct val="100000"/>
              </a:lnSpc>
              <a:spcBef>
                <a:spcPts val="0"/>
              </a:spcBef>
              <a:spcAft>
                <a:spcPts val="0"/>
              </a:spcAft>
              <a:buClrTx/>
              <a:buSzTx/>
              <a:tabLst/>
              <a:defRPr/>
            </a:pPr>
            <a:r>
              <a:rPr lang="en-GB" dirty="0">
                <a:solidFill>
                  <a:srgbClr val="585858"/>
                </a:solidFill>
                <a:latin typeface="Arial"/>
              </a:rPr>
              <a:t>    </a:t>
            </a:r>
            <a:r>
              <a:rPr kumimoji="0" lang="en-GB" sz="1800" b="0" i="0" u="none" strike="noStrike" kern="1200" cap="none" spc="0" normalizeH="0" baseline="0" noProof="0" dirty="0">
                <a:ln>
                  <a:noFill/>
                </a:ln>
                <a:solidFill>
                  <a:srgbClr val="585858"/>
                </a:solidFill>
                <a:effectLst/>
                <a:uLnTx/>
                <a:uFillTx/>
                <a:latin typeface="Arial"/>
                <a:ea typeface="+mn-ea"/>
                <a:cs typeface="+mn-cs"/>
              </a:rPr>
              <a:t> the tens frames?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p:txBody>
      </p:sp>
      <p:sp>
        <p:nvSpPr>
          <p:cNvPr id="5" name="TextBox 19">
            <a:extLst>
              <a:ext uri="{FF2B5EF4-FFF2-40B4-BE49-F238E27FC236}">
                <a16:creationId xmlns:a16="http://schemas.microsoft.com/office/drawing/2014/main" id="{D9B6279C-14BC-4535-B0B4-78FE5EC77A93}"/>
              </a:ext>
            </a:extLst>
          </p:cNvPr>
          <p:cNvSpPr txBox="1"/>
          <p:nvPr/>
        </p:nvSpPr>
        <p:spPr>
          <a:xfrm>
            <a:off x="594008" y="2251731"/>
            <a:ext cx="4425768" cy="1366528"/>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chemeClr val="bg2"/>
                </a:solidFill>
                <a:effectLst/>
                <a:uLnTx/>
                <a:uFillTx/>
                <a:latin typeface="Arial" panose="020B0604020202020204" pitchFamily="34" charset="0"/>
                <a:ea typeface="+mn-ea"/>
                <a:cs typeface="+mn-cs"/>
              </a:rPr>
              <a:t>The nine is partitioned into 5 and 4. </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chemeClr val="bg2"/>
                </a:solidFill>
                <a:effectLst/>
                <a:uLnTx/>
                <a:uFillTx/>
                <a:latin typeface="Arial" panose="020B0604020202020204" pitchFamily="34" charset="0"/>
                <a:ea typeface="+mn-ea"/>
                <a:cs typeface="+mn-cs"/>
              </a:rPr>
              <a:t>Take away 5 is 10.</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chemeClr val="bg2"/>
                </a:solidFill>
                <a:effectLst/>
                <a:uLnTx/>
                <a:uFillTx/>
                <a:latin typeface="Arial" panose="020B0604020202020204" pitchFamily="34" charset="0"/>
                <a:ea typeface="+mn-ea"/>
                <a:cs typeface="+mn-cs"/>
              </a:rPr>
              <a:t>Take away 4 from 10 is 6.</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chemeClr val="bg2"/>
                </a:solidFill>
                <a:effectLst/>
                <a:uLnTx/>
                <a:uFillTx/>
                <a:latin typeface="Arial" panose="020B0604020202020204" pitchFamily="34" charset="0"/>
                <a:ea typeface="+mn-ea"/>
                <a:cs typeface="+mn-cs"/>
              </a:rPr>
              <a:t>The answer is 6.</a:t>
            </a:r>
          </a:p>
        </p:txBody>
      </p:sp>
      <p:sp>
        <p:nvSpPr>
          <p:cNvPr id="7" name="TextBox 19">
            <a:extLst>
              <a:ext uri="{FF2B5EF4-FFF2-40B4-BE49-F238E27FC236}">
                <a16:creationId xmlns:a16="http://schemas.microsoft.com/office/drawing/2014/main" id="{85A9D18B-49E2-4642-883C-65903E44B6A8}"/>
              </a:ext>
            </a:extLst>
          </p:cNvPr>
          <p:cNvSpPr txBox="1"/>
          <p:nvPr/>
        </p:nvSpPr>
        <p:spPr>
          <a:xfrm>
            <a:off x="594008" y="4551337"/>
            <a:ext cx="4425768" cy="1366528"/>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chemeClr val="bg2"/>
                </a:solidFill>
                <a:effectLst/>
                <a:uLnTx/>
                <a:uFillTx/>
                <a:latin typeface="Arial" panose="020B0604020202020204" pitchFamily="34" charset="0"/>
                <a:ea typeface="+mn-ea"/>
                <a:cs typeface="+mn-cs"/>
              </a:rPr>
              <a:t>The 15 is partitioned into 10 and 5.</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chemeClr val="bg2"/>
                </a:solidFill>
                <a:effectLst/>
                <a:uLnTx/>
                <a:uFillTx/>
                <a:latin typeface="Arial" panose="020B0604020202020204" pitchFamily="34" charset="0"/>
                <a:ea typeface="+mn-ea"/>
                <a:cs typeface="+mn-cs"/>
              </a:rPr>
              <a:t>Take away 9 from the 10, this leaves 1.</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chemeClr val="bg2"/>
                </a:solidFill>
                <a:effectLst/>
                <a:uLnTx/>
                <a:uFillTx/>
                <a:latin typeface="Arial" panose="020B0604020202020204" pitchFamily="34" charset="0"/>
                <a:ea typeface="+mn-ea"/>
                <a:cs typeface="+mn-cs"/>
              </a:rPr>
              <a:t>Put 1 and 5 together.</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chemeClr val="bg2"/>
                </a:solidFill>
                <a:effectLst/>
                <a:uLnTx/>
                <a:uFillTx/>
                <a:latin typeface="Arial" panose="020B0604020202020204" pitchFamily="34" charset="0"/>
                <a:ea typeface="+mn-ea"/>
                <a:cs typeface="+mn-cs"/>
              </a:rPr>
              <a:t>The answer is 6</a:t>
            </a:r>
          </a:p>
        </p:txBody>
      </p:sp>
      <p:sp>
        <p:nvSpPr>
          <p:cNvPr id="8" name="TextBox 7">
            <a:extLst>
              <a:ext uri="{FF2B5EF4-FFF2-40B4-BE49-F238E27FC236}">
                <a16:creationId xmlns:a16="http://schemas.microsoft.com/office/drawing/2014/main" id="{655E1B5E-A2AE-4131-A2D4-681B612C48DC}"/>
              </a:ext>
            </a:extLst>
          </p:cNvPr>
          <p:cNvSpPr txBox="1"/>
          <p:nvPr/>
        </p:nvSpPr>
        <p:spPr>
          <a:xfrm>
            <a:off x="493939" y="1792061"/>
            <a:ext cx="6319213" cy="3673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585858"/>
                </a:solidFill>
                <a:effectLst/>
                <a:uLnTx/>
                <a:uFillTx/>
                <a:latin typeface="Arial"/>
                <a:ea typeface="+mn-ea"/>
                <a:cs typeface="+mn-cs"/>
              </a:rPr>
              <a:t>Method 1</a:t>
            </a:r>
          </a:p>
        </p:txBody>
      </p:sp>
      <p:sp>
        <p:nvSpPr>
          <p:cNvPr id="12" name="TextBox 11">
            <a:extLst>
              <a:ext uri="{FF2B5EF4-FFF2-40B4-BE49-F238E27FC236}">
                <a16:creationId xmlns:a16="http://schemas.microsoft.com/office/drawing/2014/main" id="{91E68096-A1BE-4DE8-9CE6-6B1275376B3A}"/>
              </a:ext>
            </a:extLst>
          </p:cNvPr>
          <p:cNvSpPr txBox="1"/>
          <p:nvPr/>
        </p:nvSpPr>
        <p:spPr>
          <a:xfrm>
            <a:off x="541904" y="4044434"/>
            <a:ext cx="609668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585858"/>
                </a:solidFill>
                <a:effectLst/>
                <a:uLnTx/>
                <a:uFillTx/>
                <a:latin typeface="Arial"/>
                <a:ea typeface="+mn-ea"/>
                <a:cs typeface="+mn-cs"/>
              </a:rPr>
              <a:t>Method 2</a:t>
            </a:r>
          </a:p>
        </p:txBody>
      </p:sp>
      <p:sp>
        <p:nvSpPr>
          <p:cNvPr id="77" name="Rectangle 76">
            <a:extLst>
              <a:ext uri="{FF2B5EF4-FFF2-40B4-BE49-F238E27FC236}">
                <a16:creationId xmlns:a16="http://schemas.microsoft.com/office/drawing/2014/main" id="{9A89F1D2-435D-42B8-BA05-A8E7A205DAA2}"/>
              </a:ext>
            </a:extLst>
          </p:cNvPr>
          <p:cNvSpPr/>
          <p:nvPr/>
        </p:nvSpPr>
        <p:spPr>
          <a:xfrm>
            <a:off x="6227724" y="3003218"/>
            <a:ext cx="585428"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Myriad Pro Semibold"/>
                <a:ea typeface="+mn-ea"/>
                <a:cs typeface="+mn-cs"/>
              </a:rPr>
              <a:t>15</a:t>
            </a:r>
          </a:p>
        </p:txBody>
      </p:sp>
      <p:sp>
        <p:nvSpPr>
          <p:cNvPr id="79" name="Rectangle 78">
            <a:extLst>
              <a:ext uri="{FF2B5EF4-FFF2-40B4-BE49-F238E27FC236}">
                <a16:creationId xmlns:a16="http://schemas.microsoft.com/office/drawing/2014/main" id="{260F47E5-CFBC-4D30-A59F-AAADB898C6FF}"/>
              </a:ext>
            </a:extLst>
          </p:cNvPr>
          <p:cNvSpPr/>
          <p:nvPr/>
        </p:nvSpPr>
        <p:spPr>
          <a:xfrm>
            <a:off x="6631890" y="2973239"/>
            <a:ext cx="782152"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Myriad Pro Semibold"/>
                <a:ea typeface="+mn-ea"/>
                <a:cs typeface="+mn-cs"/>
              </a:rPr>
              <a:t>− 5</a:t>
            </a:r>
          </a:p>
        </p:txBody>
      </p:sp>
      <p:sp>
        <p:nvSpPr>
          <p:cNvPr id="81" name="Rectangle 80">
            <a:extLst>
              <a:ext uri="{FF2B5EF4-FFF2-40B4-BE49-F238E27FC236}">
                <a16:creationId xmlns:a16="http://schemas.microsoft.com/office/drawing/2014/main" id="{A0E62D48-EFDD-41AD-B32F-722AAA90D33C}"/>
              </a:ext>
            </a:extLst>
          </p:cNvPr>
          <p:cNvSpPr/>
          <p:nvPr/>
        </p:nvSpPr>
        <p:spPr>
          <a:xfrm>
            <a:off x="7257997" y="2969833"/>
            <a:ext cx="928990"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Myriad Pro Semibold"/>
                <a:ea typeface="+mn-ea"/>
                <a:cs typeface="+mn-cs"/>
              </a:rPr>
              <a:t>=</a:t>
            </a:r>
            <a:r>
              <a:rPr kumimoji="0" lang="en-GB" sz="1800" b="0" i="0" u="none" strike="noStrike" kern="1200" cap="none" spc="0" normalizeH="0" baseline="0" noProof="0" dirty="0">
                <a:ln>
                  <a:noFill/>
                </a:ln>
                <a:solidFill>
                  <a:srgbClr val="000000"/>
                </a:solidFill>
                <a:effectLst/>
                <a:uLnTx/>
                <a:uFillTx/>
                <a:latin typeface="Myriad Pro Semibold"/>
                <a:ea typeface="+mn-ea"/>
                <a:cs typeface="+mn-cs"/>
              </a:rPr>
              <a:t> </a:t>
            </a:r>
            <a:r>
              <a:rPr kumimoji="0" lang="en-GB" sz="2400" b="0" i="0" u="none" strike="noStrike" kern="1200" cap="none" spc="0" normalizeH="0" baseline="0" noProof="0" dirty="0">
                <a:ln>
                  <a:noFill/>
                </a:ln>
                <a:solidFill>
                  <a:srgbClr val="000000"/>
                </a:solidFill>
                <a:effectLst/>
                <a:uLnTx/>
                <a:uFillTx/>
                <a:latin typeface="Myriad Pro Semibold"/>
                <a:ea typeface="+mn-ea"/>
                <a:cs typeface="+mn-cs"/>
              </a:rPr>
              <a:t>10</a:t>
            </a:r>
            <a:endParaRPr kumimoji="0" lang="en-GB" sz="1800" b="0" i="0" u="none" strike="noStrike" kern="1200" cap="none" spc="0" normalizeH="0" baseline="0" noProof="0" dirty="0">
              <a:ln>
                <a:noFill/>
              </a:ln>
              <a:solidFill>
                <a:srgbClr val="000000"/>
              </a:solidFill>
              <a:effectLst/>
              <a:uLnTx/>
              <a:uFillTx/>
              <a:latin typeface="Myriad Pro Semibold"/>
              <a:ea typeface="+mn-ea"/>
              <a:cs typeface="+mn-cs"/>
            </a:endParaRPr>
          </a:p>
        </p:txBody>
      </p:sp>
      <p:sp>
        <p:nvSpPr>
          <p:cNvPr id="83" name="Rectangle 82">
            <a:extLst>
              <a:ext uri="{FF2B5EF4-FFF2-40B4-BE49-F238E27FC236}">
                <a16:creationId xmlns:a16="http://schemas.microsoft.com/office/drawing/2014/main" id="{0C2AD676-726E-46CF-9E4A-5647C5E95874}"/>
              </a:ext>
            </a:extLst>
          </p:cNvPr>
          <p:cNvSpPr/>
          <p:nvPr/>
        </p:nvSpPr>
        <p:spPr>
          <a:xfrm>
            <a:off x="6238232" y="3510372"/>
            <a:ext cx="578600"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Myriad Pro Semibold"/>
                <a:ea typeface="+mn-ea"/>
                <a:cs typeface="+mn-cs"/>
              </a:rPr>
              <a:t>10</a:t>
            </a:r>
          </a:p>
        </p:txBody>
      </p:sp>
      <p:sp>
        <p:nvSpPr>
          <p:cNvPr id="85" name="Rectangle 84">
            <a:extLst>
              <a:ext uri="{FF2B5EF4-FFF2-40B4-BE49-F238E27FC236}">
                <a16:creationId xmlns:a16="http://schemas.microsoft.com/office/drawing/2014/main" id="{9E9B0889-B979-4E6A-8139-32F389BF4177}"/>
              </a:ext>
            </a:extLst>
          </p:cNvPr>
          <p:cNvSpPr/>
          <p:nvPr/>
        </p:nvSpPr>
        <p:spPr>
          <a:xfrm>
            <a:off x="6631890" y="3523032"/>
            <a:ext cx="782152"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Myriad Pro Semibold"/>
                <a:ea typeface="+mn-ea"/>
                <a:cs typeface="+mn-cs"/>
              </a:rPr>
              <a:t>−</a:t>
            </a:r>
            <a:r>
              <a:rPr kumimoji="0" lang="en-GB" sz="1800" b="0" i="0" u="none" strike="noStrike" kern="1200" cap="none" spc="0" normalizeH="0" baseline="0" noProof="0" dirty="0">
                <a:ln>
                  <a:noFill/>
                </a:ln>
                <a:solidFill>
                  <a:srgbClr val="000000"/>
                </a:solidFill>
                <a:effectLst/>
                <a:uLnTx/>
                <a:uFillTx/>
                <a:latin typeface="Myriad Pro Semibold"/>
                <a:ea typeface="+mn-ea"/>
                <a:cs typeface="+mn-cs"/>
              </a:rPr>
              <a:t> </a:t>
            </a:r>
            <a:r>
              <a:rPr kumimoji="0" lang="en-GB" sz="2400" b="0" i="0" u="none" strike="noStrike" kern="1200" cap="none" spc="0" normalizeH="0" baseline="0" noProof="0" dirty="0">
                <a:ln>
                  <a:noFill/>
                </a:ln>
                <a:solidFill>
                  <a:srgbClr val="000000"/>
                </a:solidFill>
                <a:effectLst/>
                <a:uLnTx/>
                <a:uFillTx/>
                <a:latin typeface="Myriad Pro Semibold"/>
                <a:ea typeface="+mn-ea"/>
                <a:cs typeface="+mn-cs"/>
              </a:rPr>
              <a:t>4</a:t>
            </a:r>
            <a:endParaRPr kumimoji="0" lang="en-GB" sz="1800" b="0" i="0" u="none" strike="noStrike" kern="1200" cap="none" spc="0" normalizeH="0" baseline="0" noProof="0" dirty="0">
              <a:ln>
                <a:noFill/>
              </a:ln>
              <a:solidFill>
                <a:srgbClr val="000000"/>
              </a:solidFill>
              <a:effectLst/>
              <a:uLnTx/>
              <a:uFillTx/>
              <a:latin typeface="Myriad Pro Semibold"/>
              <a:ea typeface="+mn-ea"/>
              <a:cs typeface="+mn-cs"/>
            </a:endParaRPr>
          </a:p>
        </p:txBody>
      </p:sp>
      <p:sp>
        <p:nvSpPr>
          <p:cNvPr id="87" name="Rectangle 86">
            <a:extLst>
              <a:ext uri="{FF2B5EF4-FFF2-40B4-BE49-F238E27FC236}">
                <a16:creationId xmlns:a16="http://schemas.microsoft.com/office/drawing/2014/main" id="{0A91C808-96E2-4FCC-B2AB-0F99D8261545}"/>
              </a:ext>
            </a:extLst>
          </p:cNvPr>
          <p:cNvSpPr/>
          <p:nvPr/>
        </p:nvSpPr>
        <p:spPr>
          <a:xfrm>
            <a:off x="7271577" y="3531848"/>
            <a:ext cx="716885"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Myriad Pro Semibold"/>
                <a:ea typeface="+mn-ea"/>
                <a:cs typeface="+mn-cs"/>
              </a:rPr>
              <a:t>= 6</a:t>
            </a:r>
          </a:p>
        </p:txBody>
      </p:sp>
      <p:sp>
        <p:nvSpPr>
          <p:cNvPr id="89" name="Rectangle 88">
            <a:extLst>
              <a:ext uri="{FF2B5EF4-FFF2-40B4-BE49-F238E27FC236}">
                <a16:creationId xmlns:a16="http://schemas.microsoft.com/office/drawing/2014/main" id="{77D34B9F-40DE-4B2B-9FC4-48AC4CEF0849}"/>
              </a:ext>
            </a:extLst>
          </p:cNvPr>
          <p:cNvSpPr/>
          <p:nvPr/>
        </p:nvSpPr>
        <p:spPr>
          <a:xfrm>
            <a:off x="6238232" y="4023863"/>
            <a:ext cx="640358"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Myriad Pro Semibold"/>
                <a:ea typeface="+mn-ea"/>
                <a:cs typeface="+mn-cs"/>
              </a:rPr>
              <a:t>15</a:t>
            </a:r>
          </a:p>
        </p:txBody>
      </p:sp>
      <p:sp>
        <p:nvSpPr>
          <p:cNvPr id="91" name="Rectangle 90">
            <a:extLst>
              <a:ext uri="{FF2B5EF4-FFF2-40B4-BE49-F238E27FC236}">
                <a16:creationId xmlns:a16="http://schemas.microsoft.com/office/drawing/2014/main" id="{A36CDD30-D7A6-4EFB-8B60-21DFD196FAA9}"/>
              </a:ext>
            </a:extLst>
          </p:cNvPr>
          <p:cNvSpPr/>
          <p:nvPr/>
        </p:nvSpPr>
        <p:spPr>
          <a:xfrm>
            <a:off x="6655906" y="4028900"/>
            <a:ext cx="782152"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Myriad Pro Semibold"/>
                <a:ea typeface="+mn-ea"/>
                <a:cs typeface="+mn-cs"/>
              </a:rPr>
              <a:t>−</a:t>
            </a:r>
            <a:r>
              <a:rPr kumimoji="0" lang="en-GB" sz="2400" b="0" i="0" u="none" strike="noStrike" kern="1200" cap="none" spc="0" normalizeH="0" baseline="0" noProof="0" dirty="0">
                <a:ln>
                  <a:noFill/>
                </a:ln>
                <a:solidFill>
                  <a:srgbClr val="000000"/>
                </a:solidFill>
                <a:effectLst/>
                <a:uLnTx/>
                <a:uFillTx/>
                <a:latin typeface="Myriad Pro Semibold"/>
                <a:ea typeface="+mn-ea"/>
                <a:cs typeface="+mn-cs"/>
              </a:rPr>
              <a:t> </a:t>
            </a:r>
            <a:r>
              <a:rPr kumimoji="0" lang="en-GB" sz="2400" b="1" i="0" u="none" strike="noStrike" kern="1200" cap="none" spc="0" normalizeH="0" baseline="0" noProof="0" dirty="0">
                <a:ln>
                  <a:noFill/>
                </a:ln>
                <a:solidFill>
                  <a:srgbClr val="000000"/>
                </a:solidFill>
                <a:effectLst/>
                <a:uLnTx/>
                <a:uFillTx/>
                <a:latin typeface="Myriad Pro Semibold"/>
                <a:ea typeface="+mn-ea"/>
                <a:cs typeface="+mn-cs"/>
              </a:rPr>
              <a:t>9</a:t>
            </a:r>
          </a:p>
        </p:txBody>
      </p:sp>
      <p:sp>
        <p:nvSpPr>
          <p:cNvPr id="93" name="Rectangle 92">
            <a:extLst>
              <a:ext uri="{FF2B5EF4-FFF2-40B4-BE49-F238E27FC236}">
                <a16:creationId xmlns:a16="http://schemas.microsoft.com/office/drawing/2014/main" id="{E3500601-84AF-4998-BD1F-1CA0140460C0}"/>
              </a:ext>
            </a:extLst>
          </p:cNvPr>
          <p:cNvSpPr/>
          <p:nvPr/>
        </p:nvSpPr>
        <p:spPr>
          <a:xfrm>
            <a:off x="7244793" y="4028900"/>
            <a:ext cx="823565"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Myriad Pro Semibold"/>
                <a:ea typeface="+mn-ea"/>
                <a:cs typeface="+mn-cs"/>
              </a:rPr>
              <a:t>= 6</a:t>
            </a:r>
          </a:p>
        </p:txBody>
      </p:sp>
      <p:sp>
        <p:nvSpPr>
          <p:cNvPr id="100" name="Rectangle 99">
            <a:extLst>
              <a:ext uri="{FF2B5EF4-FFF2-40B4-BE49-F238E27FC236}">
                <a16:creationId xmlns:a16="http://schemas.microsoft.com/office/drawing/2014/main" id="{35441C3A-7041-4C8F-82EE-6A9DC8B33505}"/>
              </a:ext>
            </a:extLst>
          </p:cNvPr>
          <p:cNvSpPr/>
          <p:nvPr/>
        </p:nvSpPr>
        <p:spPr>
          <a:xfrm>
            <a:off x="8529131" y="2958388"/>
            <a:ext cx="1605308" cy="461665"/>
          </a:xfrm>
          <a:prstGeom prst="rect">
            <a:avLst/>
          </a:prstGeom>
          <a:solidFill>
            <a:schemeClr val="bg1"/>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Myriad Pro Semibold"/>
                <a:ea typeface="+mn-ea"/>
                <a:cs typeface="+mn-cs"/>
              </a:rPr>
              <a:t>10 – 9 = 1</a:t>
            </a:r>
          </a:p>
        </p:txBody>
      </p:sp>
      <p:sp>
        <p:nvSpPr>
          <p:cNvPr id="102" name="Rectangle 101">
            <a:extLst>
              <a:ext uri="{FF2B5EF4-FFF2-40B4-BE49-F238E27FC236}">
                <a16:creationId xmlns:a16="http://schemas.microsoft.com/office/drawing/2014/main" id="{76EF6276-6F49-4AB4-AA3A-06E39524318B}"/>
              </a:ext>
            </a:extLst>
          </p:cNvPr>
          <p:cNvSpPr/>
          <p:nvPr/>
        </p:nvSpPr>
        <p:spPr>
          <a:xfrm>
            <a:off x="8628149" y="3523032"/>
            <a:ext cx="1605307"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Myriad Pro Semibold"/>
                <a:ea typeface="+mn-ea"/>
                <a:cs typeface="+mn-cs"/>
              </a:rPr>
              <a:t>1 + 5 = 6</a:t>
            </a:r>
          </a:p>
        </p:txBody>
      </p:sp>
      <p:sp>
        <p:nvSpPr>
          <p:cNvPr id="104" name="Rectangle 103">
            <a:extLst>
              <a:ext uri="{FF2B5EF4-FFF2-40B4-BE49-F238E27FC236}">
                <a16:creationId xmlns:a16="http://schemas.microsoft.com/office/drawing/2014/main" id="{69020125-A6C4-4EA1-BA40-4B393693D8E3}"/>
              </a:ext>
            </a:extLst>
          </p:cNvPr>
          <p:cNvSpPr/>
          <p:nvPr/>
        </p:nvSpPr>
        <p:spPr>
          <a:xfrm>
            <a:off x="8542508" y="4024934"/>
            <a:ext cx="658634" cy="461665"/>
          </a:xfrm>
          <a:prstGeom prst="rect">
            <a:avLst/>
          </a:prstGeom>
          <a:solidFill>
            <a:schemeClr val="bg1"/>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Myriad Pro Semibold"/>
                <a:ea typeface="+mn-ea"/>
                <a:cs typeface="+mn-cs"/>
              </a:rPr>
              <a:t>15</a:t>
            </a:r>
          </a:p>
        </p:txBody>
      </p:sp>
      <p:sp>
        <p:nvSpPr>
          <p:cNvPr id="106" name="Rectangle 105">
            <a:extLst>
              <a:ext uri="{FF2B5EF4-FFF2-40B4-BE49-F238E27FC236}">
                <a16:creationId xmlns:a16="http://schemas.microsoft.com/office/drawing/2014/main" id="{20CBDECA-C1EF-41D9-921F-B8546148A430}"/>
              </a:ext>
            </a:extLst>
          </p:cNvPr>
          <p:cNvSpPr/>
          <p:nvPr/>
        </p:nvSpPr>
        <p:spPr>
          <a:xfrm>
            <a:off x="8985051" y="4023863"/>
            <a:ext cx="782152"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Myriad Pro Semibold"/>
                <a:ea typeface="+mn-ea"/>
                <a:cs typeface="+mn-cs"/>
              </a:rPr>
              <a:t>− 9</a:t>
            </a:r>
          </a:p>
        </p:txBody>
      </p:sp>
      <p:sp>
        <p:nvSpPr>
          <p:cNvPr id="108" name="Rectangle 107">
            <a:extLst>
              <a:ext uri="{FF2B5EF4-FFF2-40B4-BE49-F238E27FC236}">
                <a16:creationId xmlns:a16="http://schemas.microsoft.com/office/drawing/2014/main" id="{9550BDE5-2817-455F-BDE3-618233DA8439}"/>
              </a:ext>
            </a:extLst>
          </p:cNvPr>
          <p:cNvSpPr/>
          <p:nvPr/>
        </p:nvSpPr>
        <p:spPr>
          <a:xfrm>
            <a:off x="9547456" y="4023863"/>
            <a:ext cx="782152"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Myriad Pro Semibold"/>
                <a:ea typeface="+mn-ea"/>
                <a:cs typeface="+mn-cs"/>
              </a:rPr>
              <a:t>= 6</a:t>
            </a:r>
          </a:p>
        </p:txBody>
      </p:sp>
    </p:spTree>
    <p:extLst>
      <p:ext uri="{BB962C8B-B14F-4D97-AF65-F5344CB8AC3E}">
        <p14:creationId xmlns:p14="http://schemas.microsoft.com/office/powerpoint/2010/main" val="163476696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48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sz="2700" dirty="0"/>
              <a:t>1.11 </a:t>
            </a:r>
            <a:r>
              <a:rPr lang="en-GB" dirty="0"/>
              <a:t>Addition</a:t>
            </a:r>
            <a:r>
              <a:rPr lang="en-GB" sz="2700" dirty="0"/>
              <a:t>: three numbers and bridging 10 – step 1:2</a:t>
            </a:r>
          </a:p>
        </p:txBody>
      </p:sp>
      <p:pic>
        <p:nvPicPr>
          <p:cNvPr id="11" name="Picture 10" descr="ncetm_mm_sp1_se11_aw001.png"/>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676402" y="822730"/>
            <a:ext cx="2324105" cy="2537789"/>
          </a:xfrm>
          <a:prstGeom prst="rect">
            <a:avLst/>
          </a:prstGeom>
        </p:spPr>
      </p:pic>
      <p:sp>
        <p:nvSpPr>
          <p:cNvPr id="12" name="Isosceles Triangle 11"/>
          <p:cNvSpPr/>
          <p:nvPr/>
        </p:nvSpPr>
        <p:spPr bwMode="auto">
          <a:xfrm>
            <a:off x="3349327" y="2667557"/>
            <a:ext cx="1003300" cy="838200"/>
          </a:xfrm>
          <a:prstGeom prst="triangle">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13" name="Picture 12" descr="ncetm_mm_sp1_se11_aw003.png"/>
          <p:cNvPicPr>
            <a:picLocks noChangeAspect="1"/>
          </p:cNvPicPr>
          <p:nvPr/>
        </p:nvPicPr>
        <p:blipFill rotWithShape="1">
          <a:blip r:embed="rId3" cstate="print">
            <a:extLst>
              <a:ext uri="{28A0092B-C50C-407E-A947-70E740481C1C}">
                <a14:useLocalDpi xmlns:a14="http://schemas.microsoft.com/office/drawing/2010/main" val="0"/>
              </a:ext>
            </a:extLst>
          </a:blip>
          <a:srcRect b="-1200"/>
          <a:stretch/>
        </p:blipFill>
        <p:spPr>
          <a:xfrm>
            <a:off x="2279452" y="3549650"/>
            <a:ext cx="1088620" cy="2311400"/>
          </a:xfrm>
          <a:prstGeom prst="rect">
            <a:avLst/>
          </a:prstGeom>
        </p:spPr>
      </p:pic>
      <p:pic>
        <p:nvPicPr>
          <p:cNvPr id="15" name="Picture 14" descr="ncetm_mm_sp1_se11_aw003.png"/>
          <p:cNvPicPr>
            <a:picLocks noChangeAspect="1"/>
          </p:cNvPicPr>
          <p:nvPr/>
        </p:nvPicPr>
        <p:blipFill rotWithShape="1">
          <a:blip r:embed="rId4" cstate="print">
            <a:extLst>
              <a:ext uri="{28A0092B-C50C-407E-A947-70E740481C1C}">
                <a14:useLocalDpi xmlns:a14="http://schemas.microsoft.com/office/drawing/2010/main" val="0"/>
              </a:ext>
            </a:extLst>
          </a:blip>
          <a:srcRect t="-1533" b="-1067"/>
          <a:stretch/>
        </p:blipFill>
        <p:spPr>
          <a:xfrm>
            <a:off x="6904569" y="3511550"/>
            <a:ext cx="1064682" cy="2341386"/>
          </a:xfrm>
          <a:prstGeom prst="rect">
            <a:avLst/>
          </a:prstGeom>
        </p:spPr>
      </p:pic>
      <p:pic>
        <p:nvPicPr>
          <p:cNvPr id="16" name="Picture 15" descr="ncetm_mm_sp1_se11_aw001.png"/>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044245" y="1010620"/>
            <a:ext cx="2393925" cy="2270507"/>
          </a:xfrm>
          <a:prstGeom prst="rect">
            <a:avLst/>
          </a:prstGeom>
        </p:spPr>
      </p:pic>
      <p:sp>
        <p:nvSpPr>
          <p:cNvPr id="19" name="Isosceles Triangle 18"/>
          <p:cNvSpPr/>
          <p:nvPr/>
        </p:nvSpPr>
        <p:spPr bwMode="auto">
          <a:xfrm>
            <a:off x="3776894" y="2858057"/>
            <a:ext cx="1003300" cy="838200"/>
          </a:xfrm>
          <a:prstGeom prst="triangle">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22" name="Picture 21" descr="ncetm_mm_sp1_se11_aw001.png"/>
          <p:cNvPicPr>
            <a:picLocks noChangeAspect="1"/>
          </p:cNvPicPr>
          <p:nvPr/>
        </p:nvPicPr>
        <p:blipFill rotWithShape="1">
          <a:blip r:embed="rId6" cstate="print">
            <a:extLst>
              <a:ext uri="{28A0092B-C50C-407E-A947-70E740481C1C}">
                <a14:useLocalDpi xmlns:a14="http://schemas.microsoft.com/office/drawing/2010/main" val="0"/>
              </a:ext>
            </a:extLst>
          </a:blip>
          <a:srcRect b="-1538"/>
          <a:stretch/>
        </p:blipFill>
        <p:spPr>
          <a:xfrm>
            <a:off x="6426200" y="990600"/>
            <a:ext cx="2565401" cy="2324100"/>
          </a:xfrm>
          <a:prstGeom prst="rect">
            <a:avLst/>
          </a:prstGeom>
        </p:spPr>
      </p:pic>
      <p:sp>
        <p:nvSpPr>
          <p:cNvPr id="24" name="Rectangle 23"/>
          <p:cNvSpPr/>
          <p:nvPr/>
        </p:nvSpPr>
        <p:spPr bwMode="auto">
          <a:xfrm>
            <a:off x="6286500" y="800100"/>
            <a:ext cx="571500" cy="4445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5" name="Rectangle 24"/>
          <p:cNvSpPr/>
          <p:nvPr/>
        </p:nvSpPr>
        <p:spPr bwMode="auto">
          <a:xfrm>
            <a:off x="8064500" y="800100"/>
            <a:ext cx="571500" cy="4445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27" name="Picture 26" descr="ncetm_mm_sp1_se11_aw003.png"/>
          <p:cNvPicPr>
            <a:picLocks noChangeAspect="1"/>
          </p:cNvPicPr>
          <p:nvPr/>
        </p:nvPicPr>
        <p:blipFill rotWithShape="1">
          <a:blip r:embed="rId7" cstate="print">
            <a:extLst>
              <a:ext uri="{28A0092B-C50C-407E-A947-70E740481C1C}">
                <a14:useLocalDpi xmlns:a14="http://schemas.microsoft.com/office/drawing/2010/main" val="0"/>
              </a:ext>
            </a:extLst>
          </a:blip>
          <a:srcRect r="-6632"/>
          <a:stretch/>
        </p:blipFill>
        <p:spPr>
          <a:xfrm>
            <a:off x="8242300" y="3552884"/>
            <a:ext cx="1981789" cy="2282767"/>
          </a:xfrm>
          <a:prstGeom prst="rect">
            <a:avLst/>
          </a:prstGeom>
        </p:spPr>
      </p:pic>
      <p:pic>
        <p:nvPicPr>
          <p:cNvPr id="14" name="Picture 13" descr="ncetm_mm_sp1_se11_aw003.png"/>
          <p:cNvPicPr>
            <a:picLocks noChangeAspect="1"/>
          </p:cNvPicPr>
          <p:nvPr/>
        </p:nvPicPr>
        <p:blipFill rotWithShape="1">
          <a:blip r:embed="rId8" cstate="print">
            <a:extLst>
              <a:ext uri="{28A0092B-C50C-407E-A947-70E740481C1C}">
                <a14:useLocalDpi xmlns:a14="http://schemas.microsoft.com/office/drawing/2010/main" val="0"/>
              </a:ext>
            </a:extLst>
          </a:blip>
          <a:srcRect t="-1527" b="-217"/>
          <a:stretch/>
        </p:blipFill>
        <p:spPr>
          <a:xfrm>
            <a:off x="4561233" y="3511551"/>
            <a:ext cx="1189205" cy="2330450"/>
          </a:xfrm>
          <a:prstGeom prst="rect">
            <a:avLst/>
          </a:prstGeom>
        </p:spPr>
      </p:pic>
      <p:grpSp>
        <p:nvGrpSpPr>
          <p:cNvPr id="63" name="Group 62"/>
          <p:cNvGrpSpPr/>
          <p:nvPr/>
        </p:nvGrpSpPr>
        <p:grpSpPr>
          <a:xfrm>
            <a:off x="9215108" y="3597276"/>
            <a:ext cx="859803" cy="2198687"/>
            <a:chOff x="7691107" y="3597275"/>
            <a:chExt cx="859803" cy="2198687"/>
          </a:xfrm>
        </p:grpSpPr>
        <p:grpSp>
          <p:nvGrpSpPr>
            <p:cNvPr id="50" name="Group 49"/>
            <p:cNvGrpSpPr/>
            <p:nvPr/>
          </p:nvGrpSpPr>
          <p:grpSpPr>
            <a:xfrm>
              <a:off x="7706347" y="3597275"/>
              <a:ext cx="834403" cy="370205"/>
              <a:chOff x="7706347" y="3597275"/>
              <a:chExt cx="834403" cy="370205"/>
            </a:xfrm>
          </p:grpSpPr>
          <p:sp>
            <p:nvSpPr>
              <p:cNvPr id="29" name="Rectangle 28"/>
              <p:cNvSpPr/>
              <p:nvPr/>
            </p:nvSpPr>
            <p:spPr bwMode="auto">
              <a:xfrm>
                <a:off x="7706347" y="3606800"/>
                <a:ext cx="377203" cy="3556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49" name="Rectangle 48"/>
              <p:cNvSpPr/>
              <p:nvPr/>
            </p:nvSpPr>
            <p:spPr bwMode="auto">
              <a:xfrm>
                <a:off x="8163547" y="3597275"/>
                <a:ext cx="377203" cy="370205"/>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grpSp>
        <p:grpSp>
          <p:nvGrpSpPr>
            <p:cNvPr id="51" name="Group 50"/>
            <p:cNvGrpSpPr/>
            <p:nvPr/>
          </p:nvGrpSpPr>
          <p:grpSpPr>
            <a:xfrm>
              <a:off x="7716507" y="4051300"/>
              <a:ext cx="834403" cy="373380"/>
              <a:chOff x="7706347" y="3594100"/>
              <a:chExt cx="834403" cy="373380"/>
            </a:xfrm>
          </p:grpSpPr>
          <p:sp>
            <p:nvSpPr>
              <p:cNvPr id="52" name="Rectangle 51"/>
              <p:cNvSpPr/>
              <p:nvPr/>
            </p:nvSpPr>
            <p:spPr bwMode="auto">
              <a:xfrm>
                <a:off x="7706347" y="3606800"/>
                <a:ext cx="377203" cy="3556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53" name="Rectangle 52"/>
              <p:cNvSpPr/>
              <p:nvPr/>
            </p:nvSpPr>
            <p:spPr bwMode="auto">
              <a:xfrm>
                <a:off x="8163547" y="3594100"/>
                <a:ext cx="377203" cy="37338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grpSp>
        <p:grpSp>
          <p:nvGrpSpPr>
            <p:cNvPr id="54" name="Group 53"/>
            <p:cNvGrpSpPr/>
            <p:nvPr/>
          </p:nvGrpSpPr>
          <p:grpSpPr>
            <a:xfrm>
              <a:off x="7691107" y="4503420"/>
              <a:ext cx="859803" cy="373380"/>
              <a:chOff x="7706347" y="3594100"/>
              <a:chExt cx="859803" cy="373380"/>
            </a:xfrm>
          </p:grpSpPr>
          <p:sp>
            <p:nvSpPr>
              <p:cNvPr id="55" name="Rectangle 54"/>
              <p:cNvSpPr/>
              <p:nvPr/>
            </p:nvSpPr>
            <p:spPr bwMode="auto">
              <a:xfrm>
                <a:off x="7706347" y="3606800"/>
                <a:ext cx="377203" cy="3556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56" name="Rectangle 55"/>
              <p:cNvSpPr/>
              <p:nvPr/>
            </p:nvSpPr>
            <p:spPr bwMode="auto">
              <a:xfrm>
                <a:off x="8163547" y="3594100"/>
                <a:ext cx="402603" cy="37338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grpSp>
        <p:grpSp>
          <p:nvGrpSpPr>
            <p:cNvPr id="57" name="Group 56"/>
            <p:cNvGrpSpPr/>
            <p:nvPr/>
          </p:nvGrpSpPr>
          <p:grpSpPr>
            <a:xfrm>
              <a:off x="7696187" y="4950460"/>
              <a:ext cx="834403" cy="373380"/>
              <a:chOff x="7706347" y="3594100"/>
              <a:chExt cx="834403" cy="373380"/>
            </a:xfrm>
          </p:grpSpPr>
          <p:sp>
            <p:nvSpPr>
              <p:cNvPr id="58" name="Rectangle 57"/>
              <p:cNvSpPr/>
              <p:nvPr/>
            </p:nvSpPr>
            <p:spPr bwMode="auto">
              <a:xfrm>
                <a:off x="7706347" y="3606800"/>
                <a:ext cx="377203" cy="3556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59" name="Rectangle 58"/>
              <p:cNvSpPr/>
              <p:nvPr/>
            </p:nvSpPr>
            <p:spPr bwMode="auto">
              <a:xfrm>
                <a:off x="8163547" y="3594100"/>
                <a:ext cx="377203" cy="37338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grpSp>
        <p:grpSp>
          <p:nvGrpSpPr>
            <p:cNvPr id="60" name="Group 59"/>
            <p:cNvGrpSpPr/>
            <p:nvPr/>
          </p:nvGrpSpPr>
          <p:grpSpPr>
            <a:xfrm>
              <a:off x="7711427" y="5412739"/>
              <a:ext cx="834403" cy="383223"/>
              <a:chOff x="7706347" y="3604259"/>
              <a:chExt cx="834403" cy="383223"/>
            </a:xfrm>
          </p:grpSpPr>
          <p:sp>
            <p:nvSpPr>
              <p:cNvPr id="61" name="Rectangle 60"/>
              <p:cNvSpPr/>
              <p:nvPr/>
            </p:nvSpPr>
            <p:spPr bwMode="auto">
              <a:xfrm>
                <a:off x="7706347" y="3606800"/>
                <a:ext cx="377203" cy="3556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62" name="Rectangle 61"/>
              <p:cNvSpPr/>
              <p:nvPr/>
            </p:nvSpPr>
            <p:spPr bwMode="auto">
              <a:xfrm>
                <a:off x="8163547" y="3604259"/>
                <a:ext cx="377203" cy="383223"/>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grpSp>
      </p:grpSp>
      <p:sp>
        <p:nvSpPr>
          <p:cNvPr id="66" name="Rectangle 65"/>
          <p:cNvSpPr/>
          <p:nvPr/>
        </p:nvSpPr>
        <p:spPr bwMode="auto">
          <a:xfrm>
            <a:off x="2312658" y="3600450"/>
            <a:ext cx="377203" cy="3556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68" name="Rectangle 67"/>
          <p:cNvSpPr/>
          <p:nvPr/>
        </p:nvSpPr>
        <p:spPr bwMode="auto">
          <a:xfrm>
            <a:off x="2338058" y="4057650"/>
            <a:ext cx="377203" cy="3556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72" name="Rectangle 71"/>
          <p:cNvSpPr/>
          <p:nvPr/>
        </p:nvSpPr>
        <p:spPr bwMode="auto">
          <a:xfrm>
            <a:off x="4730314" y="3606800"/>
            <a:ext cx="377203" cy="3556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73" name="Rectangle 72"/>
          <p:cNvSpPr/>
          <p:nvPr/>
        </p:nvSpPr>
        <p:spPr bwMode="auto">
          <a:xfrm>
            <a:off x="4747247" y="4055533"/>
            <a:ext cx="377203" cy="3556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74" name="Rectangle 73"/>
          <p:cNvSpPr/>
          <p:nvPr/>
        </p:nvSpPr>
        <p:spPr bwMode="auto">
          <a:xfrm>
            <a:off x="4738781" y="4525434"/>
            <a:ext cx="377203" cy="3556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80" name="Rectangle 79"/>
          <p:cNvSpPr/>
          <p:nvPr/>
        </p:nvSpPr>
        <p:spPr bwMode="auto">
          <a:xfrm>
            <a:off x="7058648" y="3599180"/>
            <a:ext cx="377203" cy="3556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81" name="Rectangle 80"/>
          <p:cNvSpPr/>
          <p:nvPr/>
        </p:nvSpPr>
        <p:spPr bwMode="auto">
          <a:xfrm>
            <a:off x="7071348" y="4062730"/>
            <a:ext cx="377203" cy="3556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82" name="Rectangle 81"/>
          <p:cNvSpPr/>
          <p:nvPr/>
        </p:nvSpPr>
        <p:spPr bwMode="auto">
          <a:xfrm>
            <a:off x="7071348" y="4513580"/>
            <a:ext cx="377203" cy="3556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83" name="Rectangle 82"/>
          <p:cNvSpPr/>
          <p:nvPr/>
        </p:nvSpPr>
        <p:spPr bwMode="auto">
          <a:xfrm>
            <a:off x="7077698" y="4970780"/>
            <a:ext cx="377203" cy="3556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84" name="Rectangle 83"/>
          <p:cNvSpPr/>
          <p:nvPr/>
        </p:nvSpPr>
        <p:spPr bwMode="auto">
          <a:xfrm>
            <a:off x="7077698" y="5408930"/>
            <a:ext cx="377203" cy="3556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85" name="TextBox 84"/>
          <p:cNvSpPr txBox="1"/>
          <p:nvPr/>
        </p:nvSpPr>
        <p:spPr bwMode="auto">
          <a:xfrm>
            <a:off x="2545342" y="5960116"/>
            <a:ext cx="533133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2	   +             3 	          +            5</a:t>
            </a:r>
          </a:p>
        </p:txBody>
      </p:sp>
      <p:pic>
        <p:nvPicPr>
          <p:cNvPr id="75" name="Picture 74" descr="ncetm_mm_sp1_se11_aw003.png"/>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7061200" y="3587750"/>
            <a:ext cx="374650" cy="381000"/>
          </a:xfrm>
          <a:prstGeom prst="rect">
            <a:avLst/>
          </a:prstGeom>
        </p:spPr>
      </p:pic>
      <p:pic>
        <p:nvPicPr>
          <p:cNvPr id="76" name="Picture 75" descr="ncetm_mm_sp1_se11_aw003.png"/>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7061200" y="4051300"/>
            <a:ext cx="374650" cy="381000"/>
          </a:xfrm>
          <a:prstGeom prst="rect">
            <a:avLst/>
          </a:prstGeom>
        </p:spPr>
      </p:pic>
      <p:pic>
        <p:nvPicPr>
          <p:cNvPr id="77" name="Picture 76" descr="ncetm_mm_sp1_se11_aw003.png"/>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7061200" y="4508500"/>
            <a:ext cx="374650" cy="381000"/>
          </a:xfrm>
          <a:prstGeom prst="rect">
            <a:avLst/>
          </a:prstGeom>
        </p:spPr>
      </p:pic>
      <p:pic>
        <p:nvPicPr>
          <p:cNvPr id="78" name="Picture 77" descr="ncetm_mm_sp1_se11_aw003.png"/>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7061200" y="4953000"/>
            <a:ext cx="374650" cy="381000"/>
          </a:xfrm>
          <a:prstGeom prst="rect">
            <a:avLst/>
          </a:prstGeom>
        </p:spPr>
      </p:pic>
      <p:pic>
        <p:nvPicPr>
          <p:cNvPr id="79" name="Picture 78" descr="ncetm_mm_sp1_se11_aw003.png"/>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7061200" y="5403850"/>
            <a:ext cx="374650" cy="381000"/>
          </a:xfrm>
          <a:prstGeom prst="rect">
            <a:avLst/>
          </a:prstGeom>
        </p:spPr>
      </p:pic>
      <p:pic>
        <p:nvPicPr>
          <p:cNvPr id="69" name="Picture 68" descr="ncetm_mm_sp1_se11_aw003.png"/>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4734984" y="3587750"/>
            <a:ext cx="374651" cy="400050"/>
          </a:xfrm>
          <a:prstGeom prst="rect">
            <a:avLst/>
          </a:prstGeom>
        </p:spPr>
      </p:pic>
      <p:pic>
        <p:nvPicPr>
          <p:cNvPr id="70" name="Picture 69" descr="ncetm_mm_sp1_se11_aw003.png"/>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4734984" y="4044950"/>
            <a:ext cx="374651" cy="400050"/>
          </a:xfrm>
          <a:prstGeom prst="rect">
            <a:avLst/>
          </a:prstGeom>
        </p:spPr>
      </p:pic>
      <p:pic>
        <p:nvPicPr>
          <p:cNvPr id="71" name="Picture 70" descr="ncetm_mm_sp1_se11_aw003.png"/>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4739217" y="4510616"/>
            <a:ext cx="374651" cy="400050"/>
          </a:xfrm>
          <a:prstGeom prst="rect">
            <a:avLst/>
          </a:prstGeom>
        </p:spPr>
      </p:pic>
      <p:pic>
        <p:nvPicPr>
          <p:cNvPr id="64" name="Picture 63" descr="ncetm_mm_sp1_se11_aw003.png"/>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2324100" y="3594100"/>
            <a:ext cx="387350" cy="381000"/>
          </a:xfrm>
          <a:prstGeom prst="rect">
            <a:avLst/>
          </a:prstGeom>
        </p:spPr>
      </p:pic>
      <p:pic>
        <p:nvPicPr>
          <p:cNvPr id="65" name="Picture 64" descr="ncetm_mm_sp1_se11_aw003.png"/>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2324100" y="4051300"/>
            <a:ext cx="387350" cy="381000"/>
          </a:xfrm>
          <a:prstGeom prst="rect">
            <a:avLst/>
          </a:prstGeom>
        </p:spPr>
      </p:pic>
      <p:sp>
        <p:nvSpPr>
          <p:cNvPr id="67" name="TextBox 66">
            <a:extLst>
              <a:ext uri="{FF2B5EF4-FFF2-40B4-BE49-F238E27FC236}">
                <a16:creationId xmlns:a16="http://schemas.microsoft.com/office/drawing/2014/main" id="{52C2FF78-F201-4487-9E5B-B4BC86D8DAE3}"/>
              </a:ext>
            </a:extLst>
          </p:cNvPr>
          <p:cNvSpPr txBox="1"/>
          <p:nvPr/>
        </p:nvSpPr>
        <p:spPr bwMode="auto">
          <a:xfrm>
            <a:off x="8357940" y="5964695"/>
            <a:ext cx="208245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         10 </a:t>
            </a:r>
          </a:p>
        </p:txBody>
      </p:sp>
    </p:spTree>
    <p:extLst>
      <p:ext uri="{BB962C8B-B14F-4D97-AF65-F5344CB8AC3E}">
        <p14:creationId xmlns:p14="http://schemas.microsoft.com/office/powerpoint/2010/main" val="1965397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fade">
                                      <p:cBhvr>
                                        <p:cTn id="10" dur="500"/>
                                        <p:tgtEl>
                                          <p:spTgt spid="64"/>
                                        </p:tgtEl>
                                      </p:cBhvr>
                                    </p:animEffect>
                                  </p:childTnLst>
                                </p:cTn>
                              </p:par>
                              <p:par>
                                <p:cTn id="11" presetID="10" presetClass="entr" presetSubtype="0" fill="hold" nodeType="with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fade">
                                      <p:cBhvr>
                                        <p:cTn id="13" dur="500"/>
                                        <p:tgtEl>
                                          <p:spTgt spid="6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nodeType="with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fade">
                                      <p:cBhvr>
                                        <p:cTn id="26" dur="500"/>
                                        <p:tgtEl>
                                          <p:spTgt spid="69"/>
                                        </p:tgtEl>
                                      </p:cBhvr>
                                    </p:animEffect>
                                  </p:childTnLst>
                                </p:cTn>
                              </p:par>
                              <p:par>
                                <p:cTn id="27" presetID="10" presetClass="entr" presetSubtype="0" fill="hold" nodeType="withEffect">
                                  <p:stCondLst>
                                    <p:cond delay="0"/>
                                  </p:stCondLst>
                                  <p:childTnLst>
                                    <p:set>
                                      <p:cBhvr>
                                        <p:cTn id="28" dur="1" fill="hold">
                                          <p:stCondLst>
                                            <p:cond delay="0"/>
                                          </p:stCondLst>
                                        </p:cTn>
                                        <p:tgtEl>
                                          <p:spTgt spid="70"/>
                                        </p:tgtEl>
                                        <p:attrNameLst>
                                          <p:attrName>style.visibility</p:attrName>
                                        </p:attrNameLst>
                                      </p:cBhvr>
                                      <p:to>
                                        <p:strVal val="visible"/>
                                      </p:to>
                                    </p:set>
                                    <p:animEffect transition="in" filter="fade">
                                      <p:cBhvr>
                                        <p:cTn id="29" dur="500"/>
                                        <p:tgtEl>
                                          <p:spTgt spid="70"/>
                                        </p:tgtEl>
                                      </p:cBhvr>
                                    </p:animEffect>
                                  </p:childTnLst>
                                </p:cTn>
                              </p:par>
                              <p:par>
                                <p:cTn id="30" presetID="10" presetClass="entr" presetSubtype="0" fill="hold" nodeType="with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par>
                                <p:cTn id="43" presetID="10" presetClass="entr" presetSubtype="0" fill="hold" nodeType="with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fade">
                                      <p:cBhvr>
                                        <p:cTn id="45" dur="500"/>
                                        <p:tgtEl>
                                          <p:spTgt spid="75"/>
                                        </p:tgtEl>
                                      </p:cBhvr>
                                    </p:animEffect>
                                  </p:childTnLst>
                                </p:cTn>
                              </p:par>
                              <p:par>
                                <p:cTn id="46" presetID="10" presetClass="entr" presetSubtype="0" fill="hold" nodeType="withEffect">
                                  <p:stCondLst>
                                    <p:cond delay="0"/>
                                  </p:stCondLst>
                                  <p:childTnLst>
                                    <p:set>
                                      <p:cBhvr>
                                        <p:cTn id="47" dur="1" fill="hold">
                                          <p:stCondLst>
                                            <p:cond delay="0"/>
                                          </p:stCondLst>
                                        </p:cTn>
                                        <p:tgtEl>
                                          <p:spTgt spid="76"/>
                                        </p:tgtEl>
                                        <p:attrNameLst>
                                          <p:attrName>style.visibility</p:attrName>
                                        </p:attrNameLst>
                                      </p:cBhvr>
                                      <p:to>
                                        <p:strVal val="visible"/>
                                      </p:to>
                                    </p:set>
                                    <p:animEffect transition="in" filter="fade">
                                      <p:cBhvr>
                                        <p:cTn id="48" dur="500"/>
                                        <p:tgtEl>
                                          <p:spTgt spid="76"/>
                                        </p:tgtEl>
                                      </p:cBhvr>
                                    </p:animEffect>
                                  </p:childTnLst>
                                </p:cTn>
                              </p:par>
                              <p:par>
                                <p:cTn id="49" presetID="10" presetClass="entr" presetSubtype="0" fill="hold" nodeType="withEffect">
                                  <p:stCondLst>
                                    <p:cond delay="0"/>
                                  </p:stCondLst>
                                  <p:childTnLst>
                                    <p:set>
                                      <p:cBhvr>
                                        <p:cTn id="50" dur="1" fill="hold">
                                          <p:stCondLst>
                                            <p:cond delay="0"/>
                                          </p:stCondLst>
                                        </p:cTn>
                                        <p:tgtEl>
                                          <p:spTgt spid="77"/>
                                        </p:tgtEl>
                                        <p:attrNameLst>
                                          <p:attrName>style.visibility</p:attrName>
                                        </p:attrNameLst>
                                      </p:cBhvr>
                                      <p:to>
                                        <p:strVal val="visible"/>
                                      </p:to>
                                    </p:set>
                                    <p:animEffect transition="in" filter="fade">
                                      <p:cBhvr>
                                        <p:cTn id="51" dur="500"/>
                                        <p:tgtEl>
                                          <p:spTgt spid="77"/>
                                        </p:tgtEl>
                                      </p:cBhvr>
                                    </p:animEffect>
                                  </p:childTnLst>
                                </p:cTn>
                              </p:par>
                              <p:par>
                                <p:cTn id="52" presetID="10" presetClass="entr" presetSubtype="0" fill="hold" nodeType="withEffect">
                                  <p:stCondLst>
                                    <p:cond delay="0"/>
                                  </p:stCondLst>
                                  <p:childTnLst>
                                    <p:set>
                                      <p:cBhvr>
                                        <p:cTn id="53" dur="1" fill="hold">
                                          <p:stCondLst>
                                            <p:cond delay="0"/>
                                          </p:stCondLst>
                                        </p:cTn>
                                        <p:tgtEl>
                                          <p:spTgt spid="78"/>
                                        </p:tgtEl>
                                        <p:attrNameLst>
                                          <p:attrName>style.visibility</p:attrName>
                                        </p:attrNameLst>
                                      </p:cBhvr>
                                      <p:to>
                                        <p:strVal val="visible"/>
                                      </p:to>
                                    </p:set>
                                    <p:animEffect transition="in" filter="fade">
                                      <p:cBhvr>
                                        <p:cTn id="54" dur="500"/>
                                        <p:tgtEl>
                                          <p:spTgt spid="78"/>
                                        </p:tgtEl>
                                      </p:cBhvr>
                                    </p:animEffect>
                                  </p:childTnLst>
                                </p:cTn>
                              </p:par>
                              <p:par>
                                <p:cTn id="55" presetID="10" presetClass="entr" presetSubtype="0" fill="hold" nodeType="withEffect">
                                  <p:stCondLst>
                                    <p:cond delay="0"/>
                                  </p:stCondLst>
                                  <p:childTnLst>
                                    <p:set>
                                      <p:cBhvr>
                                        <p:cTn id="56" dur="1" fill="hold">
                                          <p:stCondLst>
                                            <p:cond delay="0"/>
                                          </p:stCondLst>
                                        </p:cTn>
                                        <p:tgtEl>
                                          <p:spTgt spid="79"/>
                                        </p:tgtEl>
                                        <p:attrNameLst>
                                          <p:attrName>style.visibility</p:attrName>
                                        </p:attrNameLst>
                                      </p:cBhvr>
                                      <p:to>
                                        <p:strVal val="visible"/>
                                      </p:to>
                                    </p:set>
                                    <p:animEffect transition="in" filter="fade">
                                      <p:cBhvr>
                                        <p:cTn id="57" dur="500"/>
                                        <p:tgtEl>
                                          <p:spTgt spid="7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11"/>
                                        </p:tgtEl>
                                      </p:cBhvr>
                                    </p:animEffect>
                                    <p:set>
                                      <p:cBhvr>
                                        <p:cTn id="62" dur="1" fill="hold">
                                          <p:stCondLst>
                                            <p:cond delay="499"/>
                                          </p:stCondLst>
                                        </p:cTn>
                                        <p:tgtEl>
                                          <p:spTgt spid="11"/>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16"/>
                                        </p:tgtEl>
                                      </p:cBhvr>
                                    </p:animEffect>
                                    <p:set>
                                      <p:cBhvr>
                                        <p:cTn id="65" dur="1" fill="hold">
                                          <p:stCondLst>
                                            <p:cond delay="499"/>
                                          </p:stCondLst>
                                        </p:cTn>
                                        <p:tgtEl>
                                          <p:spTgt spid="16"/>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22"/>
                                        </p:tgtEl>
                                      </p:cBhvr>
                                    </p:animEffect>
                                    <p:set>
                                      <p:cBhvr>
                                        <p:cTn id="68" dur="1" fill="hold">
                                          <p:stCondLst>
                                            <p:cond delay="499"/>
                                          </p:stCondLst>
                                        </p:cTn>
                                        <p:tgtEl>
                                          <p:spTgt spid="22"/>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85"/>
                                        </p:tgtEl>
                                        <p:attrNameLst>
                                          <p:attrName>style.visibility</p:attrName>
                                        </p:attrNameLst>
                                      </p:cBhvr>
                                      <p:to>
                                        <p:strVal val="visible"/>
                                      </p:to>
                                    </p:set>
                                    <p:animEffect transition="in" filter="fade">
                                      <p:cBhvr>
                                        <p:cTn id="73" dur="500"/>
                                        <p:tgtEl>
                                          <p:spTgt spid="85"/>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fade">
                                      <p:cBhvr>
                                        <p:cTn id="78" dur="500"/>
                                        <p:tgtEl>
                                          <p:spTgt spid="27"/>
                                        </p:tgtEl>
                                      </p:cBhvr>
                                    </p:animEffect>
                                  </p:childTnLst>
                                </p:cTn>
                              </p:par>
                            </p:childTnLst>
                          </p:cTn>
                        </p:par>
                      </p:childTnLst>
                    </p:cTn>
                  </p:par>
                  <p:par>
                    <p:cTn id="79" fill="hold">
                      <p:stCondLst>
                        <p:cond delay="indefinite"/>
                      </p:stCondLst>
                      <p:childTnLst>
                        <p:par>
                          <p:cTn id="80" fill="hold">
                            <p:stCondLst>
                              <p:cond delay="0"/>
                            </p:stCondLst>
                            <p:childTnLst>
                              <p:par>
                                <p:cTn id="81" presetID="42" presetClass="path" presetSubtype="0" accel="50000" decel="50000" fill="hold" nodeType="clickEffect">
                                  <p:stCondLst>
                                    <p:cond delay="0"/>
                                  </p:stCondLst>
                                  <p:childTnLst>
                                    <p:animMotion origin="layout" path="M -4.16667E-7 -1.85185E-6 L 0.56589 -0.00278 " pathEditMode="relative" rAng="0" ptsTypes="AA">
                                      <p:cBhvr>
                                        <p:cTn id="82" dur="2000" fill="hold"/>
                                        <p:tgtEl>
                                          <p:spTgt spid="64"/>
                                        </p:tgtEl>
                                        <p:attrNameLst>
                                          <p:attrName>ppt_x</p:attrName>
                                          <p:attrName>ppt_y</p:attrName>
                                        </p:attrNameLst>
                                      </p:cBhvr>
                                      <p:rCtr x="28294" y="-139"/>
                                    </p:animMotion>
                                  </p:childTnLst>
                                </p:cTn>
                              </p:par>
                              <p:par>
                                <p:cTn id="83" presetID="42" presetClass="path" presetSubtype="0" accel="50000" decel="50000" fill="hold" nodeType="withEffect">
                                  <p:stCondLst>
                                    <p:cond delay="0"/>
                                  </p:stCondLst>
                                  <p:childTnLst>
                                    <p:animMotion origin="layout" path="M -4.16667E-7 1.48148E-6 L 0.56589 -0.00023 " pathEditMode="relative" rAng="0" ptsTypes="AA">
                                      <p:cBhvr>
                                        <p:cTn id="84" dur="2000" fill="hold"/>
                                        <p:tgtEl>
                                          <p:spTgt spid="65"/>
                                        </p:tgtEl>
                                        <p:attrNameLst>
                                          <p:attrName>ppt_x</p:attrName>
                                          <p:attrName>ppt_y</p:attrName>
                                        </p:attrNameLst>
                                      </p:cBhvr>
                                      <p:rCtr x="28294" y="-23"/>
                                    </p:animMotion>
                                  </p:childTnLst>
                                </p:cTn>
                              </p:par>
                            </p:childTnLst>
                          </p:cTn>
                        </p:par>
                        <p:par>
                          <p:cTn id="85" fill="hold">
                            <p:stCondLst>
                              <p:cond delay="2000"/>
                            </p:stCondLst>
                            <p:childTnLst>
                              <p:par>
                                <p:cTn id="86" presetID="0" presetClass="path" presetSubtype="0" accel="50000" decel="50000" fill="hold" nodeType="afterEffect">
                                  <p:stCondLst>
                                    <p:cond delay="0"/>
                                  </p:stCondLst>
                                  <p:childTnLst>
                                    <p:animMotion origin="layout" path="M 3.95833E-6 -4.81481E-6 L 0.3677 0.13889 " pathEditMode="relative" rAng="0" ptsTypes="AA">
                                      <p:cBhvr>
                                        <p:cTn id="87" dur="2000" fill="hold"/>
                                        <p:tgtEl>
                                          <p:spTgt spid="69"/>
                                        </p:tgtEl>
                                        <p:attrNameLst>
                                          <p:attrName>ppt_x</p:attrName>
                                          <p:attrName>ppt_y</p:attrName>
                                        </p:attrNameLst>
                                      </p:cBhvr>
                                      <p:rCtr x="18385" y="6944"/>
                                    </p:animMotion>
                                  </p:childTnLst>
                                </p:cTn>
                              </p:par>
                              <p:par>
                                <p:cTn id="88" presetID="0" presetClass="path" presetSubtype="0" accel="50000" decel="50000" fill="hold" nodeType="withEffect">
                                  <p:stCondLst>
                                    <p:cond delay="0"/>
                                  </p:stCondLst>
                                  <p:childTnLst>
                                    <p:animMotion origin="layout" path="M 3.33333E-6 -3.7037E-6 L 0.3677 0.13889 " pathEditMode="relative" rAng="0" ptsTypes="AA">
                                      <p:cBhvr>
                                        <p:cTn id="89" dur="2000" fill="hold"/>
                                        <p:tgtEl>
                                          <p:spTgt spid="70"/>
                                        </p:tgtEl>
                                        <p:attrNameLst>
                                          <p:attrName>ppt_x</p:attrName>
                                          <p:attrName>ppt_y</p:attrName>
                                        </p:attrNameLst>
                                      </p:cBhvr>
                                      <p:rCtr x="18359" y="7083"/>
                                    </p:animMotion>
                                  </p:childTnLst>
                                </p:cTn>
                              </p:par>
                              <p:par>
                                <p:cTn id="90" presetID="0" presetClass="path" presetSubtype="0" accel="50000" decel="50000" fill="hold" nodeType="withEffect">
                                  <p:stCondLst>
                                    <p:cond delay="0"/>
                                  </p:stCondLst>
                                  <p:childTnLst>
                                    <p:animMotion origin="layout" path="M 3.54167E-6 4.44444E-6 L 0.36744 0.12662 " pathEditMode="relative" rAng="0" ptsTypes="AA">
                                      <p:cBhvr>
                                        <p:cTn id="91" dur="2000" fill="hold"/>
                                        <p:tgtEl>
                                          <p:spTgt spid="71"/>
                                        </p:tgtEl>
                                        <p:attrNameLst>
                                          <p:attrName>ppt_x</p:attrName>
                                          <p:attrName>ppt_y</p:attrName>
                                        </p:attrNameLst>
                                      </p:cBhvr>
                                      <p:rCtr x="18372" y="6319"/>
                                    </p:animMotion>
                                  </p:childTnLst>
                                </p:cTn>
                              </p:par>
                            </p:childTnLst>
                          </p:cTn>
                        </p:par>
                        <p:par>
                          <p:cTn id="92" fill="hold">
                            <p:stCondLst>
                              <p:cond delay="4000"/>
                            </p:stCondLst>
                            <p:childTnLst>
                              <p:par>
                                <p:cTn id="93" presetID="0" presetClass="path" presetSubtype="0" accel="50000" decel="50000" fill="hold" nodeType="afterEffect">
                                  <p:stCondLst>
                                    <p:cond delay="0"/>
                                  </p:stCondLst>
                                  <p:childTnLst>
                                    <p:animMotion origin="layout" path="M -0.00091 -0.00487 L 0.21485 0.00023 " pathEditMode="relative" rAng="0" ptsTypes="AA">
                                      <p:cBhvr>
                                        <p:cTn id="94" dur="2000" fill="hold"/>
                                        <p:tgtEl>
                                          <p:spTgt spid="75"/>
                                        </p:tgtEl>
                                        <p:attrNameLst>
                                          <p:attrName>ppt_x</p:attrName>
                                          <p:attrName>ppt_y</p:attrName>
                                        </p:attrNameLst>
                                      </p:cBhvr>
                                      <p:rCtr x="10781" y="255"/>
                                    </p:animMotion>
                                  </p:childTnLst>
                                </p:cTn>
                              </p:par>
                              <p:par>
                                <p:cTn id="95" presetID="0" presetClass="path" presetSubtype="0" accel="50000" decel="50000" fill="hold" nodeType="withEffect">
                                  <p:stCondLst>
                                    <p:cond delay="0"/>
                                  </p:stCondLst>
                                  <p:childTnLst>
                                    <p:animMotion origin="layout" path="M -1.25E-6 1.48148E-6 L 0.21393 0.00023 " pathEditMode="relative" rAng="0" ptsTypes="AA">
                                      <p:cBhvr>
                                        <p:cTn id="96" dur="2000" fill="hold"/>
                                        <p:tgtEl>
                                          <p:spTgt spid="76"/>
                                        </p:tgtEl>
                                        <p:attrNameLst>
                                          <p:attrName>ppt_x</p:attrName>
                                          <p:attrName>ppt_y</p:attrName>
                                        </p:attrNameLst>
                                      </p:cBhvr>
                                      <p:rCtr x="10690" y="0"/>
                                    </p:animMotion>
                                  </p:childTnLst>
                                </p:cTn>
                              </p:par>
                              <p:par>
                                <p:cTn id="97" presetID="0" presetClass="path" presetSubtype="0" accel="50000" decel="50000" fill="hold" nodeType="withEffect">
                                  <p:stCondLst>
                                    <p:cond delay="0"/>
                                  </p:stCondLst>
                                  <p:childTnLst>
                                    <p:animMotion origin="layout" path="M 0.00182 0.00185 L 0.21224 -0.00232 " pathEditMode="relative" rAng="0" ptsTypes="AA">
                                      <p:cBhvr>
                                        <p:cTn id="98" dur="2000" fill="hold"/>
                                        <p:tgtEl>
                                          <p:spTgt spid="77"/>
                                        </p:tgtEl>
                                        <p:attrNameLst>
                                          <p:attrName>ppt_x</p:attrName>
                                          <p:attrName>ppt_y</p:attrName>
                                        </p:attrNameLst>
                                      </p:cBhvr>
                                      <p:rCtr x="10521" y="-208"/>
                                    </p:animMotion>
                                  </p:childTnLst>
                                </p:cTn>
                              </p:par>
                              <p:par>
                                <p:cTn id="99" presetID="0" presetClass="path" presetSubtype="0" accel="50000" decel="50000" fill="hold" nodeType="withEffect">
                                  <p:stCondLst>
                                    <p:cond delay="0"/>
                                  </p:stCondLst>
                                  <p:childTnLst>
                                    <p:animMotion origin="layout" path="M 0.00365 0.00324 L 0.21406 0.00093 " pathEditMode="relative" rAng="0" ptsTypes="AA">
                                      <p:cBhvr>
                                        <p:cTn id="100" dur="2000" fill="hold"/>
                                        <p:tgtEl>
                                          <p:spTgt spid="78"/>
                                        </p:tgtEl>
                                        <p:attrNameLst>
                                          <p:attrName>ppt_x</p:attrName>
                                          <p:attrName>ppt_y</p:attrName>
                                        </p:attrNameLst>
                                      </p:cBhvr>
                                      <p:rCtr x="10521" y="-116"/>
                                    </p:animMotion>
                                  </p:childTnLst>
                                </p:cTn>
                              </p:par>
                              <p:par>
                                <p:cTn id="101" presetID="0" presetClass="path" presetSubtype="0" accel="50000" decel="50000" fill="hold" nodeType="withEffect">
                                  <p:stCondLst>
                                    <p:cond delay="0"/>
                                  </p:stCondLst>
                                  <p:childTnLst>
                                    <p:animMotion origin="layout" path="M 0.00091 -7.40741E-7 L 0.21576 -0.00069 " pathEditMode="relative" rAng="0" ptsTypes="AA">
                                      <p:cBhvr>
                                        <p:cTn id="102" dur="2000" fill="hold"/>
                                        <p:tgtEl>
                                          <p:spTgt spid="79"/>
                                        </p:tgtEl>
                                        <p:attrNameLst>
                                          <p:attrName>ppt_x</p:attrName>
                                          <p:attrName>ppt_y</p:attrName>
                                        </p:attrNameLst>
                                      </p:cBhvr>
                                      <p:rCtr x="10742" y="-46"/>
                                    </p:animMotion>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6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9|2.4|2|2.9|3.4"/>
</p:tagLst>
</file>

<file path=ppt/tags/tag2.xml><?xml version="1.0" encoding="utf-8"?>
<p:tagLst xmlns:a="http://schemas.openxmlformats.org/drawingml/2006/main" xmlns:r="http://schemas.openxmlformats.org/officeDocument/2006/relationships" xmlns:p="http://schemas.openxmlformats.org/presentationml/2006/main">
  <p:tag name="TIMING" val="|4.4|2.2|3.6|7.2"/>
</p:tagLst>
</file>

<file path=ppt/theme/theme1.xml><?xml version="1.0" encoding="utf-8"?>
<a:theme xmlns:a="http://schemas.openxmlformats.org/drawingml/2006/main" name="Custom Desig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materials template" id="{9D982857-CF2B-43AA-8EDC-B9C712029F63}" vid="{D9E6F676-3E42-4DD9-87CD-93A784DD82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66C4E9411A2B847AB3A2FDDFBD5392E" ma:contentTypeVersion="12" ma:contentTypeDescription="Create a new document." ma:contentTypeScope="" ma:versionID="434d7b626fa96a0718c1193846830b32">
  <xsd:schema xmlns:xsd="http://www.w3.org/2001/XMLSchema" xmlns:xs="http://www.w3.org/2001/XMLSchema" xmlns:p="http://schemas.microsoft.com/office/2006/metadata/properties" xmlns:ns2="dc9bd944-225f-43f1-96dc-d5ee43d55d1c" xmlns:ns3="6e8f39c4-649a-4727-b531-9584b06a2d5b" targetNamespace="http://schemas.microsoft.com/office/2006/metadata/properties" ma:root="true" ma:fieldsID="3b76194d8edd212a55ab64e907a72791" ns2:_="" ns3:_="">
    <xsd:import namespace="dc9bd944-225f-43f1-96dc-d5ee43d55d1c"/>
    <xsd:import namespace="6e8f39c4-649a-4727-b531-9584b06a2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8f39c4-649a-4727-b531-9584b06a2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2F4355-41EF-4DA9-B998-C6511E367AD2}">
  <ds:schemaRefs>
    <ds:schemaRef ds:uri="http://purl.org/dc/elements/1.1/"/>
    <ds:schemaRef ds:uri="http://schemas.openxmlformats.org/package/2006/metadata/core-properties"/>
    <ds:schemaRef ds:uri="http://schemas.microsoft.com/office/2006/metadata/properties"/>
    <ds:schemaRef ds:uri="http://purl.org/dc/dcmitype/"/>
    <ds:schemaRef ds:uri="http://schemas.microsoft.com/office/2006/documentManagement/types"/>
    <ds:schemaRef ds:uri="http://schemas.microsoft.com/office/infopath/2007/PartnerControls"/>
    <ds:schemaRef ds:uri="dc9bd944-225f-43f1-96dc-d5ee43d55d1c"/>
    <ds:schemaRef ds:uri="6e8f39c4-649a-4727-b531-9584b06a2d5b"/>
    <ds:schemaRef ds:uri="http://www.w3.org/XML/1998/namespace"/>
    <ds:schemaRef ds:uri="http://purl.org/dc/terms/"/>
  </ds:schemaRefs>
</ds:datastoreItem>
</file>

<file path=customXml/itemProps2.xml><?xml version="1.0" encoding="utf-8"?>
<ds:datastoreItem xmlns:ds="http://schemas.openxmlformats.org/officeDocument/2006/customXml" ds:itemID="{382AB53F-2365-4221-B52E-1FAB7194DECD}">
  <ds:schemaRefs>
    <ds:schemaRef ds:uri="http://schemas.microsoft.com/sharepoint/v3/contenttype/forms"/>
  </ds:schemaRefs>
</ds:datastoreItem>
</file>

<file path=customXml/itemProps3.xml><?xml version="1.0" encoding="utf-8"?>
<ds:datastoreItem xmlns:ds="http://schemas.openxmlformats.org/officeDocument/2006/customXml" ds:itemID="{062668C2-08C9-4D64-8C9D-DFC75F1E31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bd944-225f-43f1-96dc-d5ee43d55d1c"/>
    <ds:schemaRef ds:uri="6e8f39c4-649a-4727-b531-9584b06a2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New materials template</Template>
  <TotalTime>2278</TotalTime>
  <Words>3904</Words>
  <Application>Microsoft Office PowerPoint</Application>
  <PresentationFormat>Widescreen</PresentationFormat>
  <Paragraphs>741</Paragraphs>
  <Slides>89</Slides>
  <Notes>32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89</vt:i4>
      </vt:variant>
    </vt:vector>
  </HeadingPairs>
  <TitlesOfParts>
    <vt:vector size="97" baseType="lpstr">
      <vt:lpstr>Akzidenz-Grotesk BQ Extended</vt:lpstr>
      <vt:lpstr>Arial</vt:lpstr>
      <vt:lpstr>Calibri</vt:lpstr>
      <vt:lpstr>Calibri Light</vt:lpstr>
      <vt:lpstr>Myriad Pro</vt:lpstr>
      <vt:lpstr>Myriad Pro Semibold</vt:lpstr>
      <vt:lpstr>Roboto</vt:lpstr>
      <vt:lpstr>Custom Design</vt:lpstr>
      <vt:lpstr>PowerPoint Presentation</vt:lpstr>
      <vt:lpstr>PowerPoint Presentation</vt:lpstr>
      <vt:lpstr>Contents</vt:lpstr>
      <vt:lpstr>PowerPoint Presentation</vt:lpstr>
      <vt:lpstr>Year 3, Unit 1, Learning Outcome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3, Unit 1, Learning Outcome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3, Unit 1, Learning Outcome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3, Unit 1, Learning Outcome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3, Unit 1, Learning Outcome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3, Unit 1, Learning Outcome 6</vt:lpstr>
      <vt:lpstr>PowerPoint Presentation</vt:lpstr>
      <vt:lpstr>PowerPoint Presentation</vt:lpstr>
      <vt:lpstr>PowerPoint Presentation</vt:lpstr>
      <vt:lpstr>2AS-1 Add and subtract across 10</vt:lpstr>
      <vt:lpstr>2AS-1 Add and subtract across 10</vt:lpstr>
      <vt:lpstr>2AS-1 Add and subtract across 10</vt:lpstr>
      <vt:lpstr>2AS-1 Add and subtract across 10</vt:lpstr>
      <vt:lpstr>PowerPoint Presentation</vt:lpstr>
      <vt:lpstr>Year 3, Unit 1, Learning Outcome 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2AS-1 Add and subtract across 10</vt:lpstr>
      <vt:lpstr>2AS-1 Add and subtract across 10</vt:lpstr>
      <vt:lpstr>2AS-1 Add and subtract across 10</vt:lpstr>
      <vt:lpstr>2AS-1 Add and subtract across 10</vt:lpstr>
      <vt:lpstr>2AS-1 Add and subtract across 10</vt:lpstr>
      <vt:lpstr>2AS-1 Add and subtract across 10</vt:lpstr>
      <vt:lpstr>2AS-1 Add and subtract across 10</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Cole</dc:creator>
  <cp:lastModifiedBy>Gwen Tresidder</cp:lastModifiedBy>
  <cp:revision>110</cp:revision>
  <dcterms:created xsi:type="dcterms:W3CDTF">2021-05-07T12:27:15Z</dcterms:created>
  <dcterms:modified xsi:type="dcterms:W3CDTF">2021-08-10T06:56:18Z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0x010100E66C4E9411A2B847AB3A2FDDFBD5392E</vt:lpwstr>
  </property>
</Properties>
</file>