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tags/tag6.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8"/>
  </p:notesMasterIdLst>
  <p:sldIdLst>
    <p:sldId id="257" r:id="rId2"/>
    <p:sldId id="508" r:id="rId3"/>
    <p:sldId id="506" r:id="rId4"/>
    <p:sldId id="621" r:id="rId5"/>
    <p:sldId id="507" r:id="rId6"/>
    <p:sldId id="615" r:id="rId7"/>
    <p:sldId id="509" r:id="rId8"/>
    <p:sldId id="568" r:id="rId9"/>
    <p:sldId id="675" r:id="rId10"/>
    <p:sldId id="623" r:id="rId11"/>
    <p:sldId id="654" r:id="rId12"/>
    <p:sldId id="317" r:id="rId13"/>
    <p:sldId id="512" r:id="rId14"/>
    <p:sldId id="624" r:id="rId15"/>
    <p:sldId id="668" r:id="rId16"/>
    <p:sldId id="671" r:id="rId17"/>
    <p:sldId id="625" r:id="rId18"/>
    <p:sldId id="657" r:id="rId19"/>
    <p:sldId id="659" r:id="rId20"/>
    <p:sldId id="655" r:id="rId21"/>
    <p:sldId id="626" r:id="rId22"/>
    <p:sldId id="658" r:id="rId23"/>
    <p:sldId id="627" r:id="rId24"/>
    <p:sldId id="618" r:id="rId25"/>
    <p:sldId id="672" r:id="rId26"/>
    <p:sldId id="628" r:id="rId27"/>
    <p:sldId id="629" r:id="rId28"/>
    <p:sldId id="318" r:id="rId29"/>
    <p:sldId id="630" r:id="rId30"/>
    <p:sldId id="620" r:id="rId31"/>
    <p:sldId id="673" r:id="rId32"/>
    <p:sldId id="631" r:id="rId33"/>
    <p:sldId id="331" r:id="rId34"/>
    <p:sldId id="632" r:id="rId35"/>
    <p:sldId id="660" r:id="rId36"/>
    <p:sldId id="633" r:id="rId37"/>
    <p:sldId id="619" r:id="rId38"/>
    <p:sldId id="674" r:id="rId39"/>
    <p:sldId id="634" r:id="rId40"/>
    <p:sldId id="635" r:id="rId41"/>
    <p:sldId id="319" r:id="rId42"/>
    <p:sldId id="320" r:id="rId43"/>
    <p:sldId id="636" r:id="rId44"/>
    <p:sldId id="656" r:id="rId45"/>
    <p:sldId id="662" r:id="rId46"/>
    <p:sldId id="316" r:id="rId47"/>
    <p:sldId id="483" r:id="rId48"/>
    <p:sldId id="677" r:id="rId49"/>
    <p:sldId id="513" r:id="rId50"/>
    <p:sldId id="639" r:id="rId51"/>
    <p:sldId id="616" r:id="rId52"/>
    <p:sldId id="663" r:id="rId53"/>
    <p:sldId id="640" r:id="rId54"/>
    <p:sldId id="642" r:id="rId55"/>
    <p:sldId id="669" r:id="rId56"/>
    <p:sldId id="664" r:id="rId57"/>
    <p:sldId id="678" r:id="rId58"/>
    <p:sldId id="480" r:id="rId59"/>
    <p:sldId id="645" r:id="rId60"/>
    <p:sldId id="667" r:id="rId61"/>
    <p:sldId id="676" r:id="rId62"/>
    <p:sldId id="646" r:id="rId63"/>
    <p:sldId id="647" r:id="rId64"/>
    <p:sldId id="648" r:id="rId65"/>
    <p:sldId id="670" r:id="rId66"/>
    <p:sldId id="665" r:id="rId67"/>
    <p:sldId id="649" r:id="rId68"/>
    <p:sldId id="650" r:id="rId69"/>
    <p:sldId id="330" r:id="rId70"/>
    <p:sldId id="651" r:id="rId71"/>
    <p:sldId id="612" r:id="rId72"/>
    <p:sldId id="666" r:id="rId73"/>
    <p:sldId id="652" r:id="rId74"/>
    <p:sldId id="653" r:id="rId75"/>
    <p:sldId id="661" r:id="rId76"/>
    <p:sldId id="47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52135D-AE1F-46BC-8709-C991EDBD8336}">
          <p14:sldIdLst>
            <p14:sldId id="257"/>
            <p14:sldId id="508"/>
            <p14:sldId id="506"/>
            <p14:sldId id="621"/>
            <p14:sldId id="507"/>
            <p14:sldId id="615"/>
            <p14:sldId id="509"/>
            <p14:sldId id="568"/>
            <p14:sldId id="675"/>
            <p14:sldId id="623"/>
            <p14:sldId id="654"/>
            <p14:sldId id="317"/>
            <p14:sldId id="512"/>
            <p14:sldId id="624"/>
            <p14:sldId id="668"/>
            <p14:sldId id="671"/>
            <p14:sldId id="625"/>
            <p14:sldId id="657"/>
            <p14:sldId id="659"/>
            <p14:sldId id="655"/>
            <p14:sldId id="626"/>
            <p14:sldId id="658"/>
            <p14:sldId id="627"/>
            <p14:sldId id="618"/>
            <p14:sldId id="672"/>
            <p14:sldId id="628"/>
            <p14:sldId id="629"/>
            <p14:sldId id="318"/>
            <p14:sldId id="630"/>
            <p14:sldId id="620"/>
            <p14:sldId id="673"/>
            <p14:sldId id="631"/>
            <p14:sldId id="331"/>
            <p14:sldId id="632"/>
            <p14:sldId id="660"/>
            <p14:sldId id="633"/>
            <p14:sldId id="619"/>
            <p14:sldId id="674"/>
            <p14:sldId id="634"/>
            <p14:sldId id="635"/>
            <p14:sldId id="319"/>
            <p14:sldId id="320"/>
            <p14:sldId id="636"/>
            <p14:sldId id="656"/>
            <p14:sldId id="662"/>
            <p14:sldId id="316"/>
            <p14:sldId id="483"/>
            <p14:sldId id="677"/>
            <p14:sldId id="513"/>
            <p14:sldId id="639"/>
            <p14:sldId id="616"/>
            <p14:sldId id="663"/>
            <p14:sldId id="640"/>
            <p14:sldId id="642"/>
            <p14:sldId id="669"/>
            <p14:sldId id="664"/>
            <p14:sldId id="678"/>
            <p14:sldId id="480"/>
            <p14:sldId id="645"/>
            <p14:sldId id="667"/>
            <p14:sldId id="676"/>
            <p14:sldId id="646"/>
            <p14:sldId id="647"/>
            <p14:sldId id="648"/>
            <p14:sldId id="670"/>
            <p14:sldId id="665"/>
            <p14:sldId id="649"/>
            <p14:sldId id="650"/>
            <p14:sldId id="330"/>
            <p14:sldId id="651"/>
            <p14:sldId id="612"/>
            <p14:sldId id="666"/>
            <p14:sldId id="652"/>
            <p14:sldId id="653"/>
            <p14:sldId id="661"/>
            <p14:sldId id="4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ole" initials="DC" lastIdx="27" clrIdx="0">
    <p:extLst>
      <p:ext uri="{19B8F6BF-5375-455C-9EA6-DF929625EA0E}">
        <p15:presenceInfo xmlns:p15="http://schemas.microsoft.com/office/powerpoint/2012/main" userId="S::donna.cole@ncetm.org.uk::36e63e46-7f0e-4c72-a341-f5fc518a0358" providerId="AD"/>
      </p:ext>
    </p:extLst>
  </p:cmAuthor>
  <p:cmAuthor id="2" name="Elizabeth Lambert" initials="EL" lastIdx="1" clrIdx="1">
    <p:extLst>
      <p:ext uri="{19B8F6BF-5375-455C-9EA6-DF929625EA0E}">
        <p15:presenceInfo xmlns:p15="http://schemas.microsoft.com/office/powerpoint/2012/main" userId="S::Elizabeth.Lambert@ncetm.org.uk::84516f71-0698-4f46-9863-2dab06370415" providerId="AD"/>
      </p:ext>
    </p:extLst>
  </p:cmAuthor>
  <p:cmAuthor id="3" name="Jonathan East" initials="JE" lastIdx="16" clrIdx="2">
    <p:extLst>
      <p:ext uri="{19B8F6BF-5375-455C-9EA6-DF929625EA0E}">
        <p15:presenceInfo xmlns:p15="http://schemas.microsoft.com/office/powerpoint/2012/main" userId="S-1-5-21-3922863414-4013517082-2598851602-1227" providerId="AD"/>
      </p:ext>
    </p:extLst>
  </p:cmAuthor>
  <p:cmAuthor id="4" name="Gwen Tresidder" initials="GT" lastIdx="29" clrIdx="3">
    <p:extLst>
      <p:ext uri="{19B8F6BF-5375-455C-9EA6-DF929625EA0E}">
        <p15:presenceInfo xmlns:p15="http://schemas.microsoft.com/office/powerpoint/2012/main" userId="S::Gwen.Tresidder@ncetm.org.uk::b74a9380-12d1-408f-ae76-78178213c8e6" providerId="AD"/>
      </p:ext>
    </p:extLst>
  </p:cmAuthor>
  <p:cmAuthor id="5" name="Andrew Young" initials="AY" lastIdx="3" clrIdx="4">
    <p:extLst>
      <p:ext uri="{19B8F6BF-5375-455C-9EA6-DF929625EA0E}">
        <p15:presenceInfo xmlns:p15="http://schemas.microsoft.com/office/powerpoint/2012/main" userId="S::andrew.young@tribalgroup.com::3d7dab09-352b-4858-b937-4a4f8b94e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66FF"/>
    <a:srgbClr val="FF66FF"/>
    <a:srgbClr val="33CC33"/>
    <a:srgbClr val="66FFFF"/>
    <a:srgbClr val="996600"/>
    <a:srgbClr val="CC3300"/>
    <a:srgbClr val="33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195DA-68B1-432D-ADEF-78A4C52282D5}" v="2" dt="2021-08-26T08:48:53.4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1569" autoAdjust="0"/>
  </p:normalViewPr>
  <p:slideViewPr>
    <p:cSldViewPr snapToGrid="0" showGuides="1">
      <p:cViewPr varScale="1">
        <p:scale>
          <a:sx n="67" d="100"/>
          <a:sy n="67" d="100"/>
        </p:scale>
        <p:origin x="604" y="44"/>
      </p:cViewPr>
      <p:guideLst>
        <p:guide orient="horz" pos="2160"/>
        <p:guide pos="3840"/>
      </p:guideLst>
    </p:cSldViewPr>
  </p:slideViewPr>
  <p:notesTextViewPr>
    <p:cViewPr>
      <p:scale>
        <a:sx n="3" d="2"/>
        <a:sy n="3" d="2"/>
      </p:scale>
      <p:origin x="0" y="0"/>
    </p:cViewPr>
  </p:notesTextViewPr>
  <p:sorterViewPr>
    <p:cViewPr varScale="1">
      <p:scale>
        <a:sx n="1" d="1"/>
        <a:sy n="1" d="1"/>
      </p:scale>
      <p:origin x="0" y="-101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Young" userId="3d7dab09-352b-4858-b937-4a4f8b94e613" providerId="ADAL" clId="{0DC195DA-68B1-432D-ADEF-78A4C52282D5}"/>
    <pc:docChg chg="custSel modSld">
      <pc:chgData name="Andrew Young" userId="3d7dab09-352b-4858-b937-4a4f8b94e613" providerId="ADAL" clId="{0DC195DA-68B1-432D-ADEF-78A4C52282D5}" dt="2021-08-26T08:50:30.650" v="76" actId="20577"/>
      <pc:docMkLst>
        <pc:docMk/>
      </pc:docMkLst>
      <pc:sldChg chg="modSp mod">
        <pc:chgData name="Andrew Young" userId="3d7dab09-352b-4858-b937-4a4f8b94e613" providerId="ADAL" clId="{0DC195DA-68B1-432D-ADEF-78A4C52282D5}" dt="2021-08-26T08:43:44.262" v="8" actId="114"/>
        <pc:sldMkLst>
          <pc:docMk/>
          <pc:sldMk cId="2387709963" sldId="320"/>
        </pc:sldMkLst>
        <pc:spChg chg="mod">
          <ac:chgData name="Andrew Young" userId="3d7dab09-352b-4858-b937-4a4f8b94e613" providerId="ADAL" clId="{0DC195DA-68B1-432D-ADEF-78A4C52282D5}" dt="2021-08-26T08:43:44.262" v="8" actId="114"/>
          <ac:spMkLst>
            <pc:docMk/>
            <pc:sldMk cId="2387709963" sldId="320"/>
            <ac:spMk id="3" creationId="{A64939BC-3C8F-414A-A1E3-18583050CD2F}"/>
          </ac:spMkLst>
        </pc:spChg>
      </pc:sldChg>
      <pc:sldChg chg="modSp">
        <pc:chgData name="Andrew Young" userId="3d7dab09-352b-4858-b937-4a4f8b94e613" providerId="ADAL" clId="{0DC195DA-68B1-432D-ADEF-78A4C52282D5}" dt="2021-08-26T08:48:53.423" v="22" actId="6549"/>
        <pc:sldMkLst>
          <pc:docMk/>
          <pc:sldMk cId="3780777854" sldId="612"/>
        </pc:sldMkLst>
        <pc:spChg chg="mod">
          <ac:chgData name="Andrew Young" userId="3d7dab09-352b-4858-b937-4a4f8b94e613" providerId="ADAL" clId="{0DC195DA-68B1-432D-ADEF-78A4C52282D5}" dt="2021-08-26T08:48:53.423" v="22" actId="6549"/>
          <ac:spMkLst>
            <pc:docMk/>
            <pc:sldMk cId="3780777854" sldId="612"/>
            <ac:spMk id="257" creationId="{B2013EE1-06AF-413E-AC7C-B923D2DEDD43}"/>
          </ac:spMkLst>
        </pc:spChg>
      </pc:sldChg>
      <pc:sldChg chg="modSp mod">
        <pc:chgData name="Andrew Young" userId="3d7dab09-352b-4858-b937-4a4f8b94e613" providerId="ADAL" clId="{0DC195DA-68B1-432D-ADEF-78A4C52282D5}" dt="2021-08-26T08:43:14.935" v="6" actId="20577"/>
        <pc:sldMkLst>
          <pc:docMk/>
          <pc:sldMk cId="3838058391" sldId="634"/>
        </pc:sldMkLst>
        <pc:spChg chg="mod">
          <ac:chgData name="Andrew Young" userId="3d7dab09-352b-4858-b937-4a4f8b94e613" providerId="ADAL" clId="{0DC195DA-68B1-432D-ADEF-78A4C52282D5}" dt="2021-08-26T08:43:14.935" v="6" actId="20577"/>
          <ac:spMkLst>
            <pc:docMk/>
            <pc:sldMk cId="3838058391" sldId="634"/>
            <ac:spMk id="7" creationId="{601E30A8-1DF8-43DF-82A0-0A772045B271}"/>
          </ac:spMkLst>
        </pc:spChg>
      </pc:sldChg>
      <pc:sldChg chg="modSp mod">
        <pc:chgData name="Andrew Young" userId="3d7dab09-352b-4858-b937-4a4f8b94e613" providerId="ADAL" clId="{0DC195DA-68B1-432D-ADEF-78A4C52282D5}" dt="2021-08-26T08:49:33.720" v="30" actId="20577"/>
        <pc:sldMkLst>
          <pc:docMk/>
          <pc:sldMk cId="3087059998" sldId="646"/>
        </pc:sldMkLst>
        <pc:spChg chg="mod">
          <ac:chgData name="Andrew Young" userId="3d7dab09-352b-4858-b937-4a4f8b94e613" providerId="ADAL" clId="{0DC195DA-68B1-432D-ADEF-78A4C52282D5}" dt="2021-08-26T08:49:33.720" v="30" actId="20577"/>
          <ac:spMkLst>
            <pc:docMk/>
            <pc:sldMk cId="3087059998" sldId="646"/>
            <ac:spMk id="7" creationId="{601E30A8-1DF8-43DF-82A0-0A772045B271}"/>
          </ac:spMkLst>
        </pc:spChg>
      </pc:sldChg>
      <pc:sldChg chg="modSp mod">
        <pc:chgData name="Andrew Young" userId="3d7dab09-352b-4858-b937-4a4f8b94e613" providerId="ADAL" clId="{0DC195DA-68B1-432D-ADEF-78A4C52282D5}" dt="2021-08-26T08:50:30.650" v="76" actId="20577"/>
        <pc:sldMkLst>
          <pc:docMk/>
          <pc:sldMk cId="622616677" sldId="649"/>
        </pc:sldMkLst>
        <pc:spChg chg="mod">
          <ac:chgData name="Andrew Young" userId="3d7dab09-352b-4858-b937-4a4f8b94e613" providerId="ADAL" clId="{0DC195DA-68B1-432D-ADEF-78A4C52282D5}" dt="2021-08-26T08:50:30.650" v="76" actId="20577"/>
          <ac:spMkLst>
            <pc:docMk/>
            <pc:sldMk cId="622616677" sldId="649"/>
            <ac:spMk id="7" creationId="{601E30A8-1DF8-43DF-82A0-0A772045B271}"/>
          </ac:spMkLst>
        </pc:spChg>
      </pc:sldChg>
      <pc:sldChg chg="modSp mod">
        <pc:chgData name="Andrew Young" userId="3d7dab09-352b-4858-b937-4a4f8b94e613" providerId="ADAL" clId="{0DC195DA-68B1-432D-ADEF-78A4C52282D5}" dt="2021-08-26T08:50:04.530" v="57" actId="6549"/>
        <pc:sldMkLst>
          <pc:docMk/>
          <pc:sldMk cId="2979726282" sldId="652"/>
        </pc:sldMkLst>
        <pc:spChg chg="mod">
          <ac:chgData name="Andrew Young" userId="3d7dab09-352b-4858-b937-4a4f8b94e613" providerId="ADAL" clId="{0DC195DA-68B1-432D-ADEF-78A4C52282D5}" dt="2021-08-26T08:50:04.530" v="57" actId="6549"/>
          <ac:spMkLst>
            <pc:docMk/>
            <pc:sldMk cId="2979726282" sldId="652"/>
            <ac:spMk id="7" creationId="{601E30A8-1DF8-43DF-82A0-0A772045B271}"/>
          </ac:spMkLst>
        </pc:spChg>
      </pc:sldChg>
      <pc:sldChg chg="modSp">
        <pc:chgData name="Andrew Young" userId="3d7dab09-352b-4858-b937-4a4f8b94e613" providerId="ADAL" clId="{0DC195DA-68B1-432D-ADEF-78A4C52282D5}" dt="2021-08-26T08:46:50.913" v="13" actId="6549"/>
        <pc:sldMkLst>
          <pc:docMk/>
          <pc:sldMk cId="3506495299" sldId="667"/>
        </pc:sldMkLst>
        <pc:spChg chg="mod">
          <ac:chgData name="Andrew Young" userId="3d7dab09-352b-4858-b937-4a4f8b94e613" providerId="ADAL" clId="{0DC195DA-68B1-432D-ADEF-78A4C52282D5}" dt="2021-08-26T08:46:50.913" v="13" actId="6549"/>
          <ac:spMkLst>
            <pc:docMk/>
            <pc:sldMk cId="3506495299" sldId="667"/>
            <ac:spMk id="257" creationId="{B2013EE1-06AF-413E-AC7C-B923D2DEDD43}"/>
          </ac:spMkLst>
        </pc:spChg>
      </pc:sldChg>
      <pc:sldChg chg="modSp mod">
        <pc:chgData name="Andrew Young" userId="3d7dab09-352b-4858-b937-4a4f8b94e613" providerId="ADAL" clId="{0DC195DA-68B1-432D-ADEF-78A4C52282D5}" dt="2021-08-26T08:44:50.698" v="11" actId="114"/>
        <pc:sldMkLst>
          <pc:docMk/>
          <pc:sldMk cId="2029230766" sldId="677"/>
        </pc:sldMkLst>
        <pc:spChg chg="mod">
          <ac:chgData name="Andrew Young" userId="3d7dab09-352b-4858-b937-4a4f8b94e613" providerId="ADAL" clId="{0DC195DA-68B1-432D-ADEF-78A4C52282D5}" dt="2021-08-26T08:44:50.698" v="11" actId="114"/>
          <ac:spMkLst>
            <pc:docMk/>
            <pc:sldMk cId="2029230766" sldId="677"/>
            <ac:spMk id="5" creationId="{6355C533-A2AB-4F72-9A16-91586A9130BC}"/>
          </ac:spMkLst>
        </pc:spChg>
        <pc:spChg chg="mod">
          <ac:chgData name="Andrew Young" userId="3d7dab09-352b-4858-b937-4a4f8b94e613" providerId="ADAL" clId="{0DC195DA-68B1-432D-ADEF-78A4C52282D5}" dt="2021-08-26T08:44:36.699" v="10" actId="114"/>
          <ac:spMkLst>
            <pc:docMk/>
            <pc:sldMk cId="2029230766" sldId="677"/>
            <ac:spMk id="27" creationId="{D9F0E3DA-A123-406F-9A26-40FB66E38C52}"/>
          </ac:spMkLst>
        </pc:spChg>
      </pc:sldChg>
      <pc:sldChg chg="modSp mod">
        <pc:chgData name="Andrew Young" userId="3d7dab09-352b-4858-b937-4a4f8b94e613" providerId="ADAL" clId="{0DC195DA-68B1-432D-ADEF-78A4C52282D5}" dt="2021-08-26T08:45:55.331" v="12" actId="20577"/>
        <pc:sldMkLst>
          <pc:docMk/>
          <pc:sldMk cId="84439426" sldId="678"/>
        </pc:sldMkLst>
        <pc:spChg chg="mod">
          <ac:chgData name="Andrew Young" userId="3d7dab09-352b-4858-b937-4a4f8b94e613" providerId="ADAL" clId="{0DC195DA-68B1-432D-ADEF-78A4C52282D5}" dt="2021-08-26T08:45:55.331" v="12" actId="20577"/>
          <ac:spMkLst>
            <pc:docMk/>
            <pc:sldMk cId="84439426" sldId="678"/>
            <ac:spMk id="27" creationId="{D9F0E3DA-A123-406F-9A26-40FB66E38C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4EFC8-8799-4F4C-8315-F132E4ECEA7D}"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25CF7-397B-40E2-885F-DC75A9265B37}" type="slidenum">
              <a:rPr lang="en-GB" smtClean="0"/>
              <a:t>‹#›</a:t>
            </a:fld>
            <a:endParaRPr lang="en-GB"/>
          </a:p>
        </p:txBody>
      </p:sp>
    </p:spTree>
    <p:extLst>
      <p:ext uri="{BB962C8B-B14F-4D97-AF65-F5344CB8AC3E}">
        <p14:creationId xmlns:p14="http://schemas.microsoft.com/office/powerpoint/2010/main" val="327131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a:t>
            </a:fld>
            <a:endParaRPr lang="en-GB"/>
          </a:p>
        </p:txBody>
      </p:sp>
    </p:spTree>
    <p:extLst>
      <p:ext uri="{BB962C8B-B14F-4D97-AF65-F5344CB8AC3E}">
        <p14:creationId xmlns:p14="http://schemas.microsoft.com/office/powerpoint/2010/main" val="175717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313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7627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898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561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14</a:t>
            </a:fld>
            <a:endParaRPr lang="en-GB"/>
          </a:p>
        </p:txBody>
      </p:sp>
    </p:spTree>
    <p:extLst>
      <p:ext uri="{BB962C8B-B14F-4D97-AF65-F5344CB8AC3E}">
        <p14:creationId xmlns:p14="http://schemas.microsoft.com/office/powerpoint/2010/main" val="338844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3266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391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17</a:t>
            </a:fld>
            <a:endParaRPr lang="en-GB"/>
          </a:p>
        </p:txBody>
      </p:sp>
    </p:spTree>
    <p:extLst>
      <p:ext uri="{BB962C8B-B14F-4D97-AF65-F5344CB8AC3E}">
        <p14:creationId xmlns:p14="http://schemas.microsoft.com/office/powerpoint/2010/main" val="54954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426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23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a:t>
            </a:fld>
            <a:endParaRPr lang="en-GB"/>
          </a:p>
        </p:txBody>
      </p:sp>
    </p:spTree>
    <p:extLst>
      <p:ext uri="{BB962C8B-B14F-4D97-AF65-F5344CB8AC3E}">
        <p14:creationId xmlns:p14="http://schemas.microsoft.com/office/powerpoint/2010/main" val="3510808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04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7558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6577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23</a:t>
            </a:fld>
            <a:endParaRPr lang="en-GB"/>
          </a:p>
        </p:txBody>
      </p:sp>
    </p:spTree>
    <p:extLst>
      <p:ext uri="{BB962C8B-B14F-4D97-AF65-F5344CB8AC3E}">
        <p14:creationId xmlns:p14="http://schemas.microsoft.com/office/powerpoint/2010/main" val="535811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777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1933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26</a:t>
            </a:fld>
            <a:endParaRPr lang="en-GB"/>
          </a:p>
        </p:txBody>
      </p:sp>
    </p:spTree>
    <p:extLst>
      <p:ext uri="{BB962C8B-B14F-4D97-AF65-F5344CB8AC3E}">
        <p14:creationId xmlns:p14="http://schemas.microsoft.com/office/powerpoint/2010/main" val="1621611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6120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9436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29</a:t>
            </a:fld>
            <a:endParaRPr lang="en-GB"/>
          </a:p>
        </p:txBody>
      </p:sp>
    </p:spTree>
    <p:extLst>
      <p:ext uri="{BB962C8B-B14F-4D97-AF65-F5344CB8AC3E}">
        <p14:creationId xmlns:p14="http://schemas.microsoft.com/office/powerpoint/2010/main" val="15650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a:t>
            </a:fld>
            <a:endParaRPr lang="en-GB"/>
          </a:p>
        </p:txBody>
      </p:sp>
    </p:spTree>
    <p:extLst>
      <p:ext uri="{BB962C8B-B14F-4D97-AF65-F5344CB8AC3E}">
        <p14:creationId xmlns:p14="http://schemas.microsoft.com/office/powerpoint/2010/main" val="249569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9708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577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32</a:t>
            </a:fld>
            <a:endParaRPr lang="en-GB"/>
          </a:p>
        </p:txBody>
      </p:sp>
    </p:spTree>
    <p:extLst>
      <p:ext uri="{BB962C8B-B14F-4D97-AF65-F5344CB8AC3E}">
        <p14:creationId xmlns:p14="http://schemas.microsoft.com/office/powerpoint/2010/main" val="2794536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9423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444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0059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36</a:t>
            </a:fld>
            <a:endParaRPr lang="en-GB"/>
          </a:p>
        </p:txBody>
      </p:sp>
    </p:spTree>
    <p:extLst>
      <p:ext uri="{BB962C8B-B14F-4D97-AF65-F5344CB8AC3E}">
        <p14:creationId xmlns:p14="http://schemas.microsoft.com/office/powerpoint/2010/main" val="147796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798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2858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39</a:t>
            </a:fld>
            <a:endParaRPr lang="en-GB"/>
          </a:p>
        </p:txBody>
      </p:sp>
    </p:spTree>
    <p:extLst>
      <p:ext uri="{BB962C8B-B14F-4D97-AF65-F5344CB8AC3E}">
        <p14:creationId xmlns:p14="http://schemas.microsoft.com/office/powerpoint/2010/main" val="420111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4</a:t>
            </a:fld>
            <a:endParaRPr lang="en-GB"/>
          </a:p>
        </p:txBody>
      </p:sp>
    </p:spTree>
    <p:extLst>
      <p:ext uri="{BB962C8B-B14F-4D97-AF65-F5344CB8AC3E}">
        <p14:creationId xmlns:p14="http://schemas.microsoft.com/office/powerpoint/2010/main" val="3425602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4823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2020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5539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43</a:t>
            </a:fld>
            <a:endParaRPr lang="en-GB"/>
          </a:p>
        </p:txBody>
      </p:sp>
    </p:spTree>
    <p:extLst>
      <p:ext uri="{BB962C8B-B14F-4D97-AF65-F5344CB8AC3E}">
        <p14:creationId xmlns:p14="http://schemas.microsoft.com/office/powerpoint/2010/main" val="1581758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454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655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2730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4817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509588"/>
            <a:ext cx="4530725" cy="25495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73465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4512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a:t>
            </a:fld>
            <a:endParaRPr lang="en-GB"/>
          </a:p>
        </p:txBody>
      </p:sp>
    </p:spTree>
    <p:extLst>
      <p:ext uri="{BB962C8B-B14F-4D97-AF65-F5344CB8AC3E}">
        <p14:creationId xmlns:p14="http://schemas.microsoft.com/office/powerpoint/2010/main" val="1988580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50</a:t>
            </a:fld>
            <a:endParaRPr lang="en-GB"/>
          </a:p>
        </p:txBody>
      </p:sp>
    </p:spTree>
    <p:extLst>
      <p:ext uri="{BB962C8B-B14F-4D97-AF65-F5344CB8AC3E}">
        <p14:creationId xmlns:p14="http://schemas.microsoft.com/office/powerpoint/2010/main" val="2262328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720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7295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53</a:t>
            </a:fld>
            <a:endParaRPr lang="en-GB"/>
          </a:p>
        </p:txBody>
      </p:sp>
    </p:spTree>
    <p:extLst>
      <p:ext uri="{BB962C8B-B14F-4D97-AF65-F5344CB8AC3E}">
        <p14:creationId xmlns:p14="http://schemas.microsoft.com/office/powerpoint/2010/main" val="1840789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54</a:t>
            </a:fld>
            <a:endParaRPr lang="en-GB"/>
          </a:p>
        </p:txBody>
      </p:sp>
    </p:spTree>
    <p:extLst>
      <p:ext uri="{BB962C8B-B14F-4D97-AF65-F5344CB8AC3E}">
        <p14:creationId xmlns:p14="http://schemas.microsoft.com/office/powerpoint/2010/main" val="1849764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315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2771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509588"/>
            <a:ext cx="4530725" cy="25495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17168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509588"/>
            <a:ext cx="4530725" cy="25495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06116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59</a:t>
            </a:fld>
            <a:endParaRPr lang="en-GB"/>
          </a:p>
        </p:txBody>
      </p:sp>
    </p:spTree>
    <p:extLst>
      <p:ext uri="{BB962C8B-B14F-4D97-AF65-F5344CB8AC3E}">
        <p14:creationId xmlns:p14="http://schemas.microsoft.com/office/powerpoint/2010/main" val="421327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2626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108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5964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62</a:t>
            </a:fld>
            <a:endParaRPr lang="en-GB"/>
          </a:p>
        </p:txBody>
      </p:sp>
    </p:spTree>
    <p:extLst>
      <p:ext uri="{BB962C8B-B14F-4D97-AF65-F5344CB8AC3E}">
        <p14:creationId xmlns:p14="http://schemas.microsoft.com/office/powerpoint/2010/main" val="3129245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2773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64</a:t>
            </a:fld>
            <a:endParaRPr lang="en-GB"/>
          </a:p>
        </p:txBody>
      </p:sp>
    </p:spTree>
    <p:extLst>
      <p:ext uri="{BB962C8B-B14F-4D97-AF65-F5344CB8AC3E}">
        <p14:creationId xmlns:p14="http://schemas.microsoft.com/office/powerpoint/2010/main" val="3703332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7535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8329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67</a:t>
            </a:fld>
            <a:endParaRPr lang="en-GB"/>
          </a:p>
        </p:txBody>
      </p:sp>
    </p:spTree>
    <p:extLst>
      <p:ext uri="{BB962C8B-B14F-4D97-AF65-F5344CB8AC3E}">
        <p14:creationId xmlns:p14="http://schemas.microsoft.com/office/powerpoint/2010/main" val="1781249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1672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0B2D0D-235D-420E-BB8B-30523AEEDAB0}" type="slidenum">
              <a:rPr lang="en-GB" smtClean="0"/>
              <a:t>69</a:t>
            </a:fld>
            <a:endParaRPr lang="en-GB" dirty="0"/>
          </a:p>
        </p:txBody>
      </p:sp>
    </p:spTree>
    <p:extLst>
      <p:ext uri="{BB962C8B-B14F-4D97-AF65-F5344CB8AC3E}">
        <p14:creationId xmlns:p14="http://schemas.microsoft.com/office/powerpoint/2010/main" val="109874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4387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70</a:t>
            </a:fld>
            <a:endParaRPr lang="en-GB"/>
          </a:p>
        </p:txBody>
      </p:sp>
    </p:spTree>
    <p:extLst>
      <p:ext uri="{BB962C8B-B14F-4D97-AF65-F5344CB8AC3E}">
        <p14:creationId xmlns:p14="http://schemas.microsoft.com/office/powerpoint/2010/main" val="831740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2214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5329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73</a:t>
            </a:fld>
            <a:endParaRPr lang="en-GB"/>
          </a:p>
        </p:txBody>
      </p:sp>
    </p:spTree>
    <p:extLst>
      <p:ext uri="{BB962C8B-B14F-4D97-AF65-F5344CB8AC3E}">
        <p14:creationId xmlns:p14="http://schemas.microsoft.com/office/powerpoint/2010/main" val="770910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5611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13706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825CF7-397B-40E2-885F-DC75A9265B37}" type="slidenum">
              <a:rPr lang="en-GB" smtClean="0"/>
              <a:t>76</a:t>
            </a:fld>
            <a:endParaRPr lang="en-GB"/>
          </a:p>
        </p:txBody>
      </p:sp>
    </p:spTree>
    <p:extLst>
      <p:ext uri="{BB962C8B-B14F-4D97-AF65-F5344CB8AC3E}">
        <p14:creationId xmlns:p14="http://schemas.microsoft.com/office/powerpoint/2010/main" val="362986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8</a:t>
            </a:fld>
            <a:endParaRPr lang="en-GB"/>
          </a:p>
        </p:txBody>
      </p:sp>
    </p:spTree>
    <p:extLst>
      <p:ext uri="{BB962C8B-B14F-4D97-AF65-F5344CB8AC3E}">
        <p14:creationId xmlns:p14="http://schemas.microsoft.com/office/powerpoint/2010/main" val="245189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9</a:t>
            </a:fld>
            <a:endParaRPr lang="en-GB"/>
          </a:p>
        </p:txBody>
      </p:sp>
    </p:spTree>
    <p:extLst>
      <p:ext uri="{BB962C8B-B14F-4D97-AF65-F5344CB8AC3E}">
        <p14:creationId xmlns:p14="http://schemas.microsoft.com/office/powerpoint/2010/main" val="2048600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8345" y="-157162"/>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A0D527-99F6-4C25-B867-E6C473316230}"/>
              </a:ext>
            </a:extLst>
          </p:cNvPr>
          <p:cNvSpPr txBox="1"/>
          <p:nvPr userDrawn="1"/>
        </p:nvSpPr>
        <p:spPr>
          <a:xfrm>
            <a:off x="609593" y="473825"/>
            <a:ext cx="5557355" cy="276999"/>
          </a:xfrm>
          <a:prstGeom prst="rect">
            <a:avLst/>
          </a:prstGeom>
          <a:noFill/>
        </p:spPr>
        <p:txBody>
          <a:bodyPr wrap="square" rtlCol="0">
            <a:spAutoFit/>
          </a:bodyPr>
          <a:lstStyle/>
          <a:p>
            <a:pPr>
              <a:buNone/>
            </a:pPr>
            <a:r>
              <a:rPr lang="en-GB" sz="1200" b="1" kern="1200" dirty="0">
                <a:solidFill>
                  <a:srgbClr val="FBF5D4"/>
                </a:solidFill>
                <a:latin typeface="Arial" panose="020B0604020202020204" pitchFamily="34" charset="0"/>
                <a:ea typeface="+mn-ea"/>
                <a:cs typeface="Arial" panose="020B0604020202020204" pitchFamily="34" charset="0"/>
              </a:rPr>
              <a:t>Curriculum Prioritisation for Primary Maths</a:t>
            </a:r>
          </a:p>
        </p:txBody>
      </p:sp>
      <p:cxnSp>
        <p:nvCxnSpPr>
          <p:cNvPr id="19" name="Straight Connector 18">
            <a:extLst>
              <a:ext uri="{FF2B5EF4-FFF2-40B4-BE49-F238E27FC236}">
                <a16:creationId xmlns:a16="http://schemas.microsoft.com/office/drawing/2014/main" id="{D3AA9D4F-8E41-47F9-A6BB-0AF636DA0770}"/>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EC602C34-F685-413D-92B3-920B5E843FF0}"/>
              </a:ext>
            </a:extLst>
          </p:cNvPr>
          <p:cNvSpPr txBox="1"/>
          <p:nvPr userDrawn="1"/>
        </p:nvSpPr>
        <p:spPr>
          <a:xfrm>
            <a:off x="609593" y="707820"/>
            <a:ext cx="6172200" cy="261610"/>
          </a:xfrm>
          <a:prstGeom prst="rect">
            <a:avLst/>
          </a:prstGeom>
          <a:noFill/>
        </p:spPr>
        <p:txBody>
          <a:bodyPr wrap="square">
            <a:spAutoFit/>
          </a:bodyPr>
          <a:lstStyle/>
          <a:p>
            <a:r>
              <a:rPr lang="en-GB" sz="1100" b="1" i="0" dirty="0">
                <a:solidFill>
                  <a:srgbClr val="FBF5D4"/>
                </a:solidFill>
                <a:effectLst/>
                <a:latin typeface="Arial" panose="020B0604020202020204" pitchFamily="34" charset="0"/>
                <a:cs typeface="Arial" panose="020B0604020202020204" pitchFamily="34" charset="0"/>
              </a:rPr>
              <a:t>A term-by-term framework to support planning and teaching</a:t>
            </a:r>
            <a:endParaRPr lang="en-GB" sz="1100" b="1" dirty="0">
              <a:solidFill>
                <a:srgbClr val="FBF5D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57031D2-8649-4B2E-BCAE-8A353FB07BDF}"/>
              </a:ext>
            </a:extLst>
          </p:cNvPr>
          <p:cNvSpPr txBox="1"/>
          <p:nvPr userDrawn="1"/>
        </p:nvSpPr>
        <p:spPr>
          <a:xfrm>
            <a:off x="699934" y="5435709"/>
            <a:ext cx="1960139" cy="276999"/>
          </a:xfrm>
          <a:prstGeom prst="rect">
            <a:avLst/>
          </a:prstGeom>
          <a:noFill/>
        </p:spPr>
        <p:txBody>
          <a:bodyPr wrap="square" rtlCol="0">
            <a:spAutoFit/>
          </a:bodyPr>
          <a:lstStyle/>
          <a:p>
            <a:pPr>
              <a:buNone/>
            </a:pPr>
            <a:r>
              <a:rPr lang="en-GB" sz="1200" b="1" noProof="0" dirty="0">
                <a:solidFill>
                  <a:schemeClr val="bg1"/>
                </a:solidFill>
                <a:latin typeface="Arial" panose="020B0604020202020204" pitchFamily="34" charset="0"/>
                <a:cs typeface="Arial" panose="020B0604020202020204" pitchFamily="34" charset="0"/>
              </a:rPr>
              <a:t>Summer 2021</a:t>
            </a:r>
            <a:endParaRPr lang="en-GB"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645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Tree>
    <p:extLst>
      <p:ext uri="{BB962C8B-B14F-4D97-AF65-F5344CB8AC3E}">
        <p14:creationId xmlns:p14="http://schemas.microsoft.com/office/powerpoint/2010/main" val="1882940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Tree>
    <p:extLst>
      <p:ext uri="{BB962C8B-B14F-4D97-AF65-F5344CB8AC3E}">
        <p14:creationId xmlns:p14="http://schemas.microsoft.com/office/powerpoint/2010/main" val="3027196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graphicFrame>
        <p:nvGraphicFramePr>
          <p:cNvPr id="5" name="Table 10">
            <a:extLst>
              <a:ext uri="{FF2B5EF4-FFF2-40B4-BE49-F238E27FC236}">
                <a16:creationId xmlns:a16="http://schemas.microsoft.com/office/drawing/2014/main" id="{8703DAC1-0D09-4FCA-8F8E-26F6D721539C}"/>
              </a:ext>
            </a:extLst>
          </p:cNvPr>
          <p:cNvGraphicFramePr>
            <a:graphicFrameLocks noGrp="1"/>
          </p:cNvGraphicFramePr>
          <p:nvPr userDrawn="1">
            <p:extLst>
              <p:ext uri="{D42A27DB-BD31-4B8C-83A1-F6EECF244321}">
                <p14:modId xmlns:p14="http://schemas.microsoft.com/office/powerpoint/2010/main" val="3206897055"/>
              </p:ext>
            </p:extLst>
          </p:nvPr>
        </p:nvGraphicFramePr>
        <p:xfrm>
          <a:off x="594008" y="1097547"/>
          <a:ext cx="11140162" cy="1978162"/>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19980">
                <a:tc>
                  <a:txBody>
                    <a:bodyPr/>
                    <a:lstStyle/>
                    <a:p>
                      <a:pPr algn="l"/>
                      <a:endParaRPr lang="en-GB" sz="2000" dirty="0">
                        <a:latin typeface="Arial" panose="020B0604020202020204" pitchFamily="34" charset="0"/>
                        <a:cs typeface="Arial" panose="020B0604020202020204" pitchFamily="34" charset="0"/>
                      </a:endParaRPr>
                    </a:p>
                  </a:txBody>
                  <a:tcPr anchor="ctr">
                    <a:solidFill>
                      <a:srgbClr val="327473"/>
                    </a:solidFill>
                  </a:tcPr>
                </a:tc>
                <a:extLst>
                  <a:ext uri="{0D108BD9-81ED-4DB2-BD59-A6C34878D82A}">
                    <a16:rowId xmlns:a16="http://schemas.microsoft.com/office/drawing/2014/main" val="2928509842"/>
                  </a:ext>
                </a:extLst>
              </a:tr>
              <a:tr h="1458182">
                <a:tc>
                  <a:txBody>
                    <a:bodyPr/>
                    <a:lstStyle/>
                    <a:p>
                      <a:endParaRPr lang="en-GB" sz="2000" b="1"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13" name="Text Placeholder 12">
            <a:extLst>
              <a:ext uri="{FF2B5EF4-FFF2-40B4-BE49-F238E27FC236}">
                <a16:creationId xmlns:a16="http://schemas.microsoft.com/office/drawing/2014/main" id="{0396C834-C60B-4D4B-9CE7-C48E02B24E92}"/>
              </a:ext>
            </a:extLst>
          </p:cNvPr>
          <p:cNvSpPr>
            <a:spLocks noGrp="1"/>
          </p:cNvSpPr>
          <p:nvPr>
            <p:ph type="body" sz="quarter" idx="12"/>
          </p:nvPr>
        </p:nvSpPr>
        <p:spPr>
          <a:xfrm>
            <a:off x="698269" y="1789113"/>
            <a:ext cx="10653944" cy="784225"/>
          </a:xfrm>
        </p:spPr>
        <p:txBody>
          <a:bodyPr/>
          <a:lstStyle/>
          <a:p>
            <a:pPr lvl="0"/>
            <a:r>
              <a:rPr lang="en-US" dirty="0"/>
              <a:t>Click to edit Master text styles</a:t>
            </a:r>
          </a:p>
        </p:txBody>
      </p:sp>
      <p:sp>
        <p:nvSpPr>
          <p:cNvPr id="17" name="Text Placeholder 16">
            <a:extLst>
              <a:ext uri="{FF2B5EF4-FFF2-40B4-BE49-F238E27FC236}">
                <a16:creationId xmlns:a16="http://schemas.microsoft.com/office/drawing/2014/main" id="{F32E35AE-674A-4CFB-A6EA-9851D7911725}"/>
              </a:ext>
            </a:extLst>
          </p:cNvPr>
          <p:cNvSpPr>
            <a:spLocks noGrp="1"/>
          </p:cNvSpPr>
          <p:nvPr>
            <p:ph type="body" sz="quarter" idx="13"/>
          </p:nvPr>
        </p:nvSpPr>
        <p:spPr>
          <a:xfrm>
            <a:off x="698269" y="1189038"/>
            <a:ext cx="10653944" cy="315912"/>
          </a:xfrm>
        </p:spPr>
        <p:txBody>
          <a:bodyPr/>
          <a:lstStyle>
            <a:lvl1pPr>
              <a:defRPr b="1">
                <a:solidFill>
                  <a:schemeClr val="bg1"/>
                </a:solidFill>
              </a:defRPr>
            </a:lvl1pPr>
          </a:lstStyle>
          <a:p>
            <a:pPr lvl="0"/>
            <a:r>
              <a:rPr lang="en-US" dirty="0"/>
              <a:t>Click to edit Master text styles</a:t>
            </a:r>
          </a:p>
        </p:txBody>
      </p:sp>
      <p:sp>
        <p:nvSpPr>
          <p:cNvPr id="19" name="TextBox 18">
            <a:extLst>
              <a:ext uri="{FF2B5EF4-FFF2-40B4-BE49-F238E27FC236}">
                <a16:creationId xmlns:a16="http://schemas.microsoft.com/office/drawing/2014/main" id="{9153B39E-7C33-4C5E-BBB2-AE7BBB524528}"/>
              </a:ext>
            </a:extLst>
          </p:cNvPr>
          <p:cNvSpPr txBox="1"/>
          <p:nvPr userDrawn="1"/>
        </p:nvSpPr>
        <p:spPr>
          <a:xfrm>
            <a:off x="594007" y="3486800"/>
            <a:ext cx="11140161" cy="394210"/>
          </a:xfrm>
          <a:prstGeom prst="rect">
            <a:avLst/>
          </a:prstGeom>
          <a:noFill/>
        </p:spPr>
        <p:txBody>
          <a:bodyPr wrap="square">
            <a:spAutoFit/>
          </a:body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following slides have been collated to support the teaching of this outcome.</a:t>
            </a:r>
            <a:endParaRPr lang="en-GB"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DA156B4A-F0F3-4E38-A0C7-379476798FA5}"/>
              </a:ext>
            </a:extLst>
          </p:cNvPr>
          <p:cNvSpPr>
            <a:spLocks noGrp="1"/>
          </p:cNvSpPr>
          <p:nvPr>
            <p:ph type="body" sz="quarter" idx="14"/>
          </p:nvPr>
        </p:nvSpPr>
        <p:spPr>
          <a:xfrm>
            <a:off x="593725" y="233363"/>
            <a:ext cx="11141075" cy="393700"/>
          </a:xfrm>
        </p:spPr>
        <p:txBody>
          <a:bodyPr/>
          <a:lstStyle>
            <a:lvl1pPr>
              <a:defRPr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79334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246063"/>
            <a:ext cx="11140163" cy="426170"/>
          </a:xfrm>
          <a:prstGeom prst="rect">
            <a:avLst/>
          </a:prstGeo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
        <p:nvSpPr>
          <p:cNvPr id="7" name="Picture Placeholder 4">
            <a:extLst>
              <a:ext uri="{FF2B5EF4-FFF2-40B4-BE49-F238E27FC236}">
                <a16:creationId xmlns:a16="http://schemas.microsoft.com/office/drawing/2014/main" id="{9B5E70AC-97E0-4B9F-B2F7-C3D62444AE86}"/>
              </a:ext>
            </a:extLst>
          </p:cNvPr>
          <p:cNvSpPr>
            <a:spLocks noGrp="1"/>
          </p:cNvSpPr>
          <p:nvPr>
            <p:ph type="pic" sz="quarter" idx="12"/>
          </p:nvPr>
        </p:nvSpPr>
        <p:spPr>
          <a:xfrm>
            <a:off x="594008" y="1039018"/>
            <a:ext cx="3395663" cy="4779963"/>
          </a:xfrm>
          <a:ln>
            <a:solidFill>
              <a:schemeClr val="tx2"/>
            </a:solidFill>
          </a:ln>
          <a:effectLst>
            <a:outerShdw blurRad="50800" dist="38100" dir="2700000" algn="tl" rotWithShape="0">
              <a:prstClr val="black">
                <a:alpha val="40000"/>
              </a:prstClr>
            </a:outerShdw>
          </a:effectLst>
        </p:spPr>
        <p:txBody>
          <a:bodyPr/>
          <a:lstStyle>
            <a:lvl1pPr algn="l">
              <a:defRPr/>
            </a:lvl1pPr>
          </a:lstStyle>
          <a:p>
            <a:endParaRPr lang="en-GB"/>
          </a:p>
        </p:txBody>
      </p:sp>
    </p:spTree>
    <p:extLst>
      <p:ext uri="{BB962C8B-B14F-4D97-AF65-F5344CB8AC3E}">
        <p14:creationId xmlns:p14="http://schemas.microsoft.com/office/powerpoint/2010/main" val="320550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182" y="-157162"/>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D3AA9D4F-8E41-47F9-A6BB-0AF636DA0770}"/>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A3742DC-69C4-4F77-88B0-BC9AA167A183}"/>
              </a:ext>
            </a:extLst>
          </p:cNvPr>
          <p:cNvSpPr txBox="1"/>
          <p:nvPr userDrawn="1"/>
        </p:nvSpPr>
        <p:spPr>
          <a:xfrm>
            <a:off x="609593" y="1737534"/>
            <a:ext cx="6220976" cy="400110"/>
          </a:xfrm>
          <a:prstGeom prst="rect">
            <a:avLst/>
          </a:prstGeom>
          <a:noFill/>
        </p:spPr>
        <p:txBody>
          <a:bodyPr wrap="square" rtlCol="0">
            <a:spAutoFit/>
          </a:bodyPr>
          <a:lstStyle/>
          <a:p>
            <a:pPr>
              <a:buNone/>
            </a:pPr>
            <a:r>
              <a:rPr lang="en-GB" sz="2000" b="1" noProof="0" dirty="0">
                <a:solidFill>
                  <a:schemeClr val="bg1"/>
                </a:solidFill>
                <a:latin typeface="Arial" panose="020B0604020202020204" pitchFamily="34" charset="0"/>
                <a:cs typeface="Arial" panose="020B0604020202020204" pitchFamily="34" charset="0"/>
              </a:rPr>
              <a:t>ncetm.org.uk</a:t>
            </a:r>
            <a:endParaRPr lang="en-GB" sz="2000" b="1" dirty="0">
              <a:solidFill>
                <a:schemeClr val="bg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0A1553F0-5310-40B6-862E-E108F136F4E5}"/>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7EAB1C-AC38-4D05-ABAC-DDDBF36A7F1B}"/>
              </a:ext>
            </a:extLst>
          </p:cNvPr>
          <p:cNvSpPr txBox="1"/>
          <p:nvPr userDrawn="1"/>
        </p:nvSpPr>
        <p:spPr>
          <a:xfrm>
            <a:off x="699934" y="5435709"/>
            <a:ext cx="1960139" cy="276999"/>
          </a:xfrm>
          <a:prstGeom prst="rect">
            <a:avLst/>
          </a:prstGeom>
          <a:noFill/>
        </p:spPr>
        <p:txBody>
          <a:bodyPr wrap="square" rtlCol="0">
            <a:spAutoFit/>
          </a:bodyPr>
          <a:lstStyle/>
          <a:p>
            <a:pPr>
              <a:buNone/>
            </a:pPr>
            <a:r>
              <a:rPr lang="en-GB" sz="1200" b="1" noProof="0" dirty="0">
                <a:solidFill>
                  <a:schemeClr val="bg1"/>
                </a:solidFill>
                <a:latin typeface="Arial" panose="020B0604020202020204" pitchFamily="34" charset="0"/>
                <a:cs typeface="Arial" panose="020B0604020202020204" pitchFamily="34" charset="0"/>
              </a:rPr>
              <a:t>Summer 2021</a:t>
            </a:r>
            <a:endParaRPr lang="en-GB" sz="1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6B7A6AA-0784-4D20-870B-744E2DBBF2B5}"/>
              </a:ext>
            </a:extLst>
          </p:cNvPr>
          <p:cNvSpPr txBox="1"/>
          <p:nvPr userDrawn="1"/>
        </p:nvSpPr>
        <p:spPr>
          <a:xfrm>
            <a:off x="609593" y="481364"/>
            <a:ext cx="5557355" cy="276999"/>
          </a:xfrm>
          <a:prstGeom prst="rect">
            <a:avLst/>
          </a:prstGeom>
          <a:noFill/>
        </p:spPr>
        <p:txBody>
          <a:bodyPr wrap="square" rtlCol="0">
            <a:spAutoFit/>
          </a:bodyPr>
          <a:lstStyle/>
          <a:p>
            <a:pPr>
              <a:buNone/>
            </a:pPr>
            <a:r>
              <a:rPr lang="en-GB" sz="1200" b="1" kern="1200" dirty="0">
                <a:solidFill>
                  <a:srgbClr val="FBF5D4"/>
                </a:solidFill>
                <a:latin typeface="Arial" panose="020B0604020202020204" pitchFamily="34" charset="0"/>
                <a:ea typeface="+mn-ea"/>
                <a:cs typeface="Arial" panose="020B0604020202020204" pitchFamily="34" charset="0"/>
              </a:rPr>
              <a:t>Curriculum Prioritisation for Primary Maths</a:t>
            </a:r>
          </a:p>
        </p:txBody>
      </p:sp>
      <p:sp>
        <p:nvSpPr>
          <p:cNvPr id="12" name="TextBox 11">
            <a:extLst>
              <a:ext uri="{FF2B5EF4-FFF2-40B4-BE49-F238E27FC236}">
                <a16:creationId xmlns:a16="http://schemas.microsoft.com/office/drawing/2014/main" id="{FEC4B950-A61F-4437-AC63-6DD156086E7C}"/>
              </a:ext>
            </a:extLst>
          </p:cNvPr>
          <p:cNvSpPr txBox="1"/>
          <p:nvPr userDrawn="1"/>
        </p:nvSpPr>
        <p:spPr>
          <a:xfrm>
            <a:off x="609593" y="705834"/>
            <a:ext cx="6172200" cy="261610"/>
          </a:xfrm>
          <a:prstGeom prst="rect">
            <a:avLst/>
          </a:prstGeom>
          <a:noFill/>
        </p:spPr>
        <p:txBody>
          <a:bodyPr wrap="square">
            <a:spAutoFit/>
          </a:bodyPr>
          <a:lstStyle/>
          <a:p>
            <a:r>
              <a:rPr lang="en-GB" sz="1100" b="1" i="0" dirty="0">
                <a:solidFill>
                  <a:srgbClr val="FBF5D4"/>
                </a:solidFill>
                <a:effectLst/>
                <a:latin typeface="Arial" panose="020B0604020202020204" pitchFamily="34" charset="0"/>
                <a:cs typeface="Arial" panose="020B0604020202020204" pitchFamily="34" charset="0"/>
              </a:rPr>
              <a:t>A term-by-term framework to support planning and teaching</a:t>
            </a:r>
            <a:endParaRPr lang="en-GB" sz="1100" b="1" dirty="0">
              <a:solidFill>
                <a:srgbClr val="FBF5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849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7484"/>
            <a:ext cx="12192000" cy="6858000"/>
          </a:xfrm>
          <a:prstGeom prst="rect">
            <a:avLst/>
          </a:prstGeom>
        </p:spPr>
      </p:pic>
      <p:sp>
        <p:nvSpPr>
          <p:cNvPr id="2" name="Title 1"/>
          <p:cNvSpPr>
            <a:spLocks noGrp="1"/>
          </p:cNvSpPr>
          <p:nvPr>
            <p:ph type="title"/>
          </p:nvPr>
        </p:nvSpPr>
        <p:spPr>
          <a:xfrm>
            <a:off x="601035" y="430660"/>
            <a:ext cx="10972800" cy="982117"/>
          </a:xfrm>
          <a:prstGeom prst="rect">
            <a:avLst/>
          </a:prstGeom>
        </p:spPr>
        <p:txBody>
          <a:bodyPr anchor="t">
            <a:normAutofit/>
          </a:bodyPr>
          <a:lstStyle>
            <a:lvl1pPr>
              <a:defRPr sz="2700">
                <a:solidFill>
                  <a:srgbClr val="58585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defRPr>
            </a:lvl1pPr>
            <a:lvl2pPr marL="557199" indent="-214308">
              <a:buClr>
                <a:srgbClr val="000000"/>
              </a:buClr>
              <a:buFont typeface="Arial" panose="020B0604020202020204" pitchFamily="34" charset="0"/>
              <a:buChar char="•"/>
              <a:defRPr>
                <a:solidFill>
                  <a:srgbClr val="585858"/>
                </a:solidFill>
              </a:defRPr>
            </a:lvl2pPr>
            <a:lvl3pPr marL="857228" indent="-171446">
              <a:buClr>
                <a:srgbClr val="000000"/>
              </a:buClr>
              <a:buFont typeface="Arial" panose="020B0604020202020204" pitchFamily="34" charset="0"/>
              <a:buChar char="•"/>
              <a:defRPr>
                <a:solidFill>
                  <a:srgbClr val="585858"/>
                </a:solidFill>
              </a:defRPr>
            </a:lvl3pPr>
            <a:lvl4pPr marL="1200120" indent="-171446">
              <a:buClr>
                <a:srgbClr val="000000"/>
              </a:buClr>
              <a:buFont typeface="Arial" panose="020B0604020202020204" pitchFamily="34" charset="0"/>
              <a:buChar char="•"/>
              <a:defRPr>
                <a:solidFill>
                  <a:srgbClr val="585858"/>
                </a:solidFill>
              </a:defRPr>
            </a:lvl4pPr>
            <a:lvl5pPr marL="1543012" indent="-171446">
              <a:buClr>
                <a:srgbClr val="000000"/>
              </a:buClr>
              <a:buFont typeface="Arial" panose="020B0604020202020204" pitchFamily="34" charset="0"/>
              <a:buChar char="•"/>
              <a:defRPr>
                <a:solidFill>
                  <a:srgbClr val="5858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GB" dirty="0"/>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sz="1100">
                <a:latin typeface="Arial" panose="020B0604020202020204" pitchFamily="34" charset="0"/>
                <a:cs typeface="Arial" panose="020B0604020202020204" pitchFamily="34" charset="0"/>
              </a:defRPr>
            </a:lvl1pPr>
          </a:lstStyle>
          <a:p>
            <a:pPr>
              <a:defRPr/>
            </a:pPr>
            <a:r>
              <a:rPr lang="en-GB"/>
              <a:t>Curriculum Prioritisation for Primary Maths</a:t>
            </a:r>
            <a:endParaRPr lang="en-GB" dirty="0"/>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a:xfrm>
            <a:off x="8610600" y="6356350"/>
            <a:ext cx="2743200" cy="365125"/>
          </a:xfrm>
          <a:prstGeom prst="rect">
            <a:avLst/>
          </a:prstGeom>
        </p:spPr>
        <p:txBody>
          <a:bodyPr/>
          <a:lstStyle>
            <a:lvl1pPr>
              <a:defRPr/>
            </a:lvl1pPr>
          </a:lstStyle>
          <a:p>
            <a:fld id="{4DB3256F-83C8-4422-BB4B-79DB90083B87}" type="slidenum">
              <a:rPr lang="en-GB" altLang="en-US"/>
              <a:pPr/>
              <a:t>‹#›</a:t>
            </a:fld>
            <a:endParaRPr lang="en-GB" altLang="en-US" dirty="0"/>
          </a:p>
        </p:txBody>
      </p:sp>
    </p:spTree>
    <p:extLst>
      <p:ext uri="{BB962C8B-B14F-4D97-AF65-F5344CB8AC3E}">
        <p14:creationId xmlns:p14="http://schemas.microsoft.com/office/powerpoint/2010/main" val="1064457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464400"/>
            <a:ext cx="11262632" cy="426170"/>
          </a:xfrm>
          <a:prstGeom prst="rect">
            <a:avLst/>
          </a:prstGeom>
        </p:spPr>
        <p:txBody>
          <a:bodyPr/>
          <a:lstStyle>
            <a:lvl1pPr algn="l">
              <a:defRPr sz="20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7" name="TextBox 6">
            <a:extLst>
              <a:ext uri="{FF2B5EF4-FFF2-40B4-BE49-F238E27FC236}">
                <a16:creationId xmlns:a16="http://schemas.microsoft.com/office/drawing/2014/main" id="{03E643C2-77DC-49BD-8737-F5C5488BCCF7}"/>
              </a:ext>
            </a:extLst>
          </p:cNvPr>
          <p:cNvSpPr txBox="1"/>
          <p:nvPr userDrawn="1"/>
        </p:nvSpPr>
        <p:spPr>
          <a:xfrm>
            <a:off x="522000" y="6237312"/>
            <a:ext cx="1109504" cy="246221"/>
          </a:xfrm>
          <a:prstGeom prst="rect">
            <a:avLst/>
          </a:prstGeom>
          <a:noFill/>
        </p:spPr>
        <p:txBody>
          <a:bodyPr wrap="square" rtlCol="0">
            <a:spAutoFit/>
          </a:bodyPr>
          <a:lstStyle/>
          <a:p>
            <a:pPr>
              <a:buNone/>
            </a:pPr>
            <a:r>
              <a:rPr lang="en-GB" sz="1000" b="1" dirty="0">
                <a:solidFill>
                  <a:srgbClr val="585858"/>
                </a:solidFill>
              </a:rPr>
              <a:t>ncetm.org.uk</a:t>
            </a:r>
          </a:p>
        </p:txBody>
      </p:sp>
    </p:spTree>
    <p:extLst>
      <p:ext uri="{BB962C8B-B14F-4D97-AF65-F5344CB8AC3E}">
        <p14:creationId xmlns:p14="http://schemas.microsoft.com/office/powerpoint/2010/main" val="2847203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Image bank NB">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464400"/>
            <a:ext cx="11262632" cy="426170"/>
          </a:xfrm>
          <a:prstGeom prst="rect">
            <a:avLst/>
          </a:prstGeom>
        </p:spPr>
        <p:txBody>
          <a:bodyPr/>
          <a:lstStyle>
            <a:lvl1pPr algn="l">
              <a:defRPr sz="20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7" name="TextBox 6">
            <a:extLst>
              <a:ext uri="{FF2B5EF4-FFF2-40B4-BE49-F238E27FC236}">
                <a16:creationId xmlns:a16="http://schemas.microsoft.com/office/drawing/2014/main" id="{03E643C2-77DC-49BD-8737-F5C5488BCCF7}"/>
              </a:ext>
            </a:extLst>
          </p:cNvPr>
          <p:cNvSpPr txBox="1"/>
          <p:nvPr userDrawn="1"/>
        </p:nvSpPr>
        <p:spPr>
          <a:xfrm>
            <a:off x="522000" y="6237312"/>
            <a:ext cx="1109504" cy="246221"/>
          </a:xfrm>
          <a:prstGeom prst="rect">
            <a:avLst/>
          </a:prstGeom>
          <a:noFill/>
        </p:spPr>
        <p:txBody>
          <a:bodyPr wrap="square" rtlCol="0">
            <a:spAutoFit/>
          </a:bodyPr>
          <a:lstStyle/>
          <a:p>
            <a:pPr>
              <a:buNone/>
            </a:pPr>
            <a:r>
              <a:rPr lang="en-GB" sz="1000" b="1" dirty="0">
                <a:solidFill>
                  <a:srgbClr val="585858"/>
                </a:solidFill>
              </a:rPr>
              <a:t>ncetm.org.uk</a:t>
            </a:r>
          </a:p>
        </p:txBody>
      </p:sp>
      <p:sp>
        <p:nvSpPr>
          <p:cNvPr id="8" name="Rectangle 7">
            <a:extLst>
              <a:ext uri="{FF2B5EF4-FFF2-40B4-BE49-F238E27FC236}">
                <a16:creationId xmlns:a16="http://schemas.microsoft.com/office/drawing/2014/main" id="{6335C3B9-AE7D-4DEF-B26E-577614F9395E}"/>
              </a:ext>
            </a:extLst>
          </p:cNvPr>
          <p:cNvSpPr/>
          <p:nvPr userDrawn="1"/>
        </p:nvSpPr>
        <p:spPr>
          <a:xfrm>
            <a:off x="0" y="1223042"/>
            <a:ext cx="12192000" cy="4562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A7092A3-012A-439A-AE7B-52DBF3D7B2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53525" y="4096141"/>
            <a:ext cx="3956840" cy="2229018"/>
          </a:xfrm>
          <a:prstGeom prst="rect">
            <a:avLst/>
          </a:prstGeom>
        </p:spPr>
      </p:pic>
      <p:sp>
        <p:nvSpPr>
          <p:cNvPr id="10" name="Rectangle 9">
            <a:extLst>
              <a:ext uri="{FF2B5EF4-FFF2-40B4-BE49-F238E27FC236}">
                <a16:creationId xmlns:a16="http://schemas.microsoft.com/office/drawing/2014/main" id="{0E435435-5723-42F6-BDDA-EB97806247E0}"/>
              </a:ext>
            </a:extLst>
          </p:cNvPr>
          <p:cNvSpPr/>
          <p:nvPr userDrawn="1"/>
        </p:nvSpPr>
        <p:spPr>
          <a:xfrm>
            <a:off x="3237073" y="6195004"/>
            <a:ext cx="5958003" cy="246221"/>
          </a:xfrm>
          <a:prstGeom prst="rect">
            <a:avLst/>
          </a:prstGeom>
        </p:spPr>
        <p:txBody>
          <a:bodyPr wrap="square">
            <a:spAutoFit/>
          </a:bodyPr>
          <a:lstStyle/>
          <a:p>
            <a:pPr lvl="0" algn="ctr" fontAlgn="base">
              <a:spcBef>
                <a:spcPct val="20000"/>
              </a:spcBef>
              <a:spcAft>
                <a:spcPct val="0"/>
              </a:spcAft>
              <a:buClr>
                <a:srgbClr val="00628C"/>
              </a:buClr>
              <a:defRPr/>
            </a:pPr>
            <a:r>
              <a:rPr lang="en-GB" sz="1000" i="1" dirty="0">
                <a:solidFill>
                  <a:srgbClr val="969798"/>
                </a:solidFill>
                <a:latin typeface="Arial" panose="020B0604020202020204" pitchFamily="34" charset="0"/>
                <a:ea typeface="Calibri" panose="020F0502020204030204" pitchFamily="34" charset="0"/>
                <a:cs typeface="Arial" panose="020B0604020202020204" pitchFamily="34" charset="0"/>
              </a:rPr>
              <a:t>Images © 2021 Alphablocks Ltd. All Rights Reserved. learningblocks.tv.</a:t>
            </a:r>
            <a:endParaRPr kumimoji="0" lang="en-GB" sz="1000" b="0" i="1" u="none" strike="noStrike" kern="1200" cap="none" spc="0" normalizeH="0" baseline="0" noProof="0" dirty="0">
              <a:ln>
                <a:noFill/>
              </a:ln>
              <a:solidFill>
                <a:srgbClr val="96979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7913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59243-BC76-47BD-8772-C08CAEE510C4}"/>
              </a:ext>
            </a:extLst>
          </p:cNvPr>
          <p:cNvSpPr>
            <a:spLocks noGrp="1"/>
          </p:cNvSpPr>
          <p:nvPr>
            <p:ph type="title"/>
          </p:nvPr>
        </p:nvSpPr>
        <p:spPr>
          <a:xfrm>
            <a:off x="609437" y="301625"/>
            <a:ext cx="10744363" cy="1143000"/>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7E1ECB2-930A-4226-90F7-B3EB6759DCBA}"/>
              </a:ext>
            </a:extLst>
          </p:cNvPr>
          <p:cNvSpPr>
            <a:spLocks noGrp="1"/>
          </p:cNvSpPr>
          <p:nvPr>
            <p:ph type="body" idx="1"/>
          </p:nvPr>
        </p:nvSpPr>
        <p:spPr>
          <a:xfrm>
            <a:off x="609437" y="1556795"/>
            <a:ext cx="10744363" cy="44973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1C22EAE8-1007-48BC-A80E-FDEE657EAAC4}"/>
              </a:ext>
            </a:extLst>
          </p:cNvPr>
          <p:cNvSpPr>
            <a:spLocks noGrp="1"/>
          </p:cNvSpPr>
          <p:nvPr>
            <p:ph type="ftr" sz="quarter" idx="3"/>
          </p:nvPr>
        </p:nvSpPr>
        <p:spPr>
          <a:xfrm>
            <a:off x="0" y="6356350"/>
            <a:ext cx="121920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r>
              <a:rPr lang="en-GB"/>
              <a:t>Curriculum Prioritisation for Primary Maths</a:t>
            </a:r>
            <a:endParaRPr lang="en-GB" dirty="0"/>
          </a:p>
        </p:txBody>
      </p:sp>
    </p:spTree>
    <p:extLst>
      <p:ext uri="{BB962C8B-B14F-4D97-AF65-F5344CB8AC3E}">
        <p14:creationId xmlns:p14="http://schemas.microsoft.com/office/powerpoint/2010/main" val="2493390202"/>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5" r:id="rId3"/>
    <p:sldLayoutId id="2147483676" r:id="rId4"/>
    <p:sldLayoutId id="2147483674" r:id="rId5"/>
    <p:sldLayoutId id="2147483668" r:id="rId6"/>
    <p:sldLayoutId id="2147483663" r:id="rId7"/>
    <p:sldLayoutId id="2147483678" r:id="rId8"/>
    <p:sldLayoutId id="2147483679" r:id="rId9"/>
  </p:sldLayoutIdLst>
  <p:hf sldNum="0" hdr="0" dt="0"/>
  <p:txStyles>
    <p:titleStyle>
      <a:lvl1pPr algn="l" defTabSz="914400" rtl="0" eaLnBrk="1" latinLnBrk="0" hangingPunct="1">
        <a:lnSpc>
          <a:spcPct val="90000"/>
        </a:lnSpc>
        <a:spcBef>
          <a:spcPct val="0"/>
        </a:spcBef>
        <a:buNone/>
        <a:defRPr sz="2700" b="1" kern="1200">
          <a:solidFill>
            <a:srgbClr val="585858"/>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s://earlymaths.org/wp-content/uploads/2021/06/ECMG-Spatial-Reasoning-TRAJECTORY-new.pdf" TargetMode="External"/><Relationship Id="rId3" Type="http://schemas.openxmlformats.org/officeDocument/2006/relationships/hyperlink" Target="https://www.gov.uk/government/publications/teaching-mathematics-in-primary-schools" TargetMode="External"/><Relationship Id="rId7" Type="http://schemas.openxmlformats.org/officeDocument/2006/relationships/hyperlink" Target="https://earlymaths.org/spatial-reason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sets.publishing.service.gov.uk/government/uploads/system/uploads/attachment_data/file/897806/Maths_guidance_KS_1_and_2.pdf#page=44" TargetMode="External"/><Relationship Id="rId5" Type="http://schemas.openxmlformats.org/officeDocument/2006/relationships/hyperlink" Target="https://assets.publishing.service.gov.uk/government/uploads/system/uploads/attachment_data/file/897806/Maths_guidance_KS_1_and_2.pdf#page=42" TargetMode="External"/><Relationship Id="rId4" Type="http://schemas.openxmlformats.org/officeDocument/2006/relationships/hyperlink" Target="https://www.ncetm.org.uk/classroom-resources/exemplification-of-ready-to-progress-criteri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5.xml"/><Relationship Id="rId7" Type="http://schemas.openxmlformats.org/officeDocument/2006/relationships/slide" Target="slide3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3.xml"/><Relationship Id="rId10" Type="http://schemas.openxmlformats.org/officeDocument/2006/relationships/slide" Target="slide3.xml"/><Relationship Id="rId4" Type="http://schemas.openxmlformats.org/officeDocument/2006/relationships/slide" Target="slide14.xml"/><Relationship Id="rId9" Type="http://schemas.openxmlformats.org/officeDocument/2006/relationships/slide" Target="slide50.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54.xml"/><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4.xml"/><Relationship Id="rId4" Type="http://schemas.openxmlformats.org/officeDocument/2006/relationships/slide" Target="slide59.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7/06/relationships/model3d" Target="../media/model3d2.glb"/><Relationship Id="rId7"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7/06/relationships/model3d" Target="../media/model3d3.glb"/><Relationship Id="rId7"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4064D4-6FBE-4131-9182-7C4479EBDE7B}"/>
              </a:ext>
            </a:extLst>
          </p:cNvPr>
          <p:cNvSpPr txBox="1"/>
          <p:nvPr/>
        </p:nvSpPr>
        <p:spPr>
          <a:xfrm>
            <a:off x="604946" y="1732195"/>
            <a:ext cx="5148154" cy="461665"/>
          </a:xfrm>
          <a:prstGeom prst="rect">
            <a:avLst/>
          </a:prstGeom>
          <a:noFill/>
        </p:spPr>
        <p:txBody>
          <a:bodyPr wrap="square" rtlCol="0">
            <a:spAutoFit/>
          </a:bodyPr>
          <a:lstStyle/>
          <a:p>
            <a:pPr lvl="0"/>
            <a:r>
              <a:rPr lang="en-US" sz="2400" b="1" dirty="0">
                <a:solidFill>
                  <a:schemeClr val="bg1"/>
                </a:solidFill>
                <a:latin typeface="Arial" panose="020B0604020202020204" pitchFamily="34" charset="0"/>
                <a:cs typeface="Arial" panose="020B0604020202020204" pitchFamily="34" charset="0"/>
              </a:rPr>
              <a:t>Year 1, Unit 4</a:t>
            </a:r>
          </a:p>
        </p:txBody>
      </p:sp>
      <p:sp>
        <p:nvSpPr>
          <p:cNvPr id="6" name="TextBox 5">
            <a:extLst>
              <a:ext uri="{FF2B5EF4-FFF2-40B4-BE49-F238E27FC236}">
                <a16:creationId xmlns:a16="http://schemas.microsoft.com/office/drawing/2014/main" id="{DC2662B8-F764-4A66-9D96-917843E5F642}"/>
              </a:ext>
            </a:extLst>
          </p:cNvPr>
          <p:cNvSpPr txBox="1"/>
          <p:nvPr/>
        </p:nvSpPr>
        <p:spPr>
          <a:xfrm>
            <a:off x="604946" y="2434709"/>
            <a:ext cx="4795729" cy="2062103"/>
          </a:xfrm>
          <a:prstGeom prst="rect">
            <a:avLst/>
          </a:prstGeom>
          <a:noFill/>
        </p:spPr>
        <p:txBody>
          <a:bodyPr wrap="square">
            <a:spAutoFit/>
          </a:bodyPr>
          <a:lstStyle/>
          <a:p>
            <a:pPr lvl="0"/>
            <a:r>
              <a:rPr lang="en-GB" sz="3200" b="1" dirty="0">
                <a:solidFill>
                  <a:schemeClr val="bg1"/>
                </a:solidFill>
                <a:latin typeface="Arial" panose="020B0604020202020204" pitchFamily="34" charset="0"/>
                <a:cs typeface="Arial" panose="020B0604020202020204" pitchFamily="34" charset="0"/>
              </a:rPr>
              <a:t>Recognise, compose, decompose and manipulate 2D and 3D shapes</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17" name="Hexagon 16">
            <a:extLst>
              <a:ext uri="{FF2B5EF4-FFF2-40B4-BE49-F238E27FC236}">
                <a16:creationId xmlns:a16="http://schemas.microsoft.com/office/drawing/2014/main" id="{D3F4C369-45C5-4930-B3C8-5E47F8E4CFE9}"/>
              </a:ext>
            </a:extLst>
          </p:cNvPr>
          <p:cNvSpPr/>
          <p:nvPr/>
        </p:nvSpPr>
        <p:spPr>
          <a:xfrm>
            <a:off x="1326293" y="2278713"/>
            <a:ext cx="2658688" cy="2300574"/>
          </a:xfrm>
          <a:prstGeom prst="hexagon">
            <a:avLst>
              <a:gd name="adj" fmla="val 29313"/>
              <a:gd name="vf" fmla="val 11547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tar: 6 Points 3">
            <a:extLst>
              <a:ext uri="{FF2B5EF4-FFF2-40B4-BE49-F238E27FC236}">
                <a16:creationId xmlns:a16="http://schemas.microsoft.com/office/drawing/2014/main" id="{0F6435EB-B338-4F84-9818-754F047C3150}"/>
              </a:ext>
            </a:extLst>
          </p:cNvPr>
          <p:cNvSpPr/>
          <p:nvPr/>
        </p:nvSpPr>
        <p:spPr>
          <a:xfrm>
            <a:off x="8717935" y="2318067"/>
            <a:ext cx="1939648" cy="2261220"/>
          </a:xfrm>
          <a:prstGeom prst="star6">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a:extLst>
              <a:ext uri="{FF2B5EF4-FFF2-40B4-BE49-F238E27FC236}">
                <a16:creationId xmlns:a16="http://schemas.microsoft.com/office/drawing/2014/main" id="{C7B56AF2-86A8-4C95-9153-87B513832F92}"/>
              </a:ext>
            </a:extLst>
          </p:cNvPr>
          <p:cNvSpPr/>
          <p:nvPr/>
        </p:nvSpPr>
        <p:spPr>
          <a:xfrm>
            <a:off x="4932219" y="2278713"/>
            <a:ext cx="2658688" cy="2300574"/>
          </a:xfrm>
          <a:prstGeom prst="parallelogram">
            <a:avLst>
              <a:gd name="adj" fmla="val 584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281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17" name="Hexagon 16">
            <a:extLst>
              <a:ext uri="{FF2B5EF4-FFF2-40B4-BE49-F238E27FC236}">
                <a16:creationId xmlns:a16="http://schemas.microsoft.com/office/drawing/2014/main" id="{D3F4C369-45C5-4930-B3C8-5E47F8E4CFE9}"/>
              </a:ext>
            </a:extLst>
          </p:cNvPr>
          <p:cNvSpPr/>
          <p:nvPr/>
        </p:nvSpPr>
        <p:spPr>
          <a:xfrm>
            <a:off x="1326293" y="2278713"/>
            <a:ext cx="2658688" cy="2300574"/>
          </a:xfrm>
          <a:prstGeom prst="hexagon">
            <a:avLst>
              <a:gd name="adj" fmla="val 29313"/>
              <a:gd name="vf" fmla="val 11547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tar: 6 Points 3">
            <a:extLst>
              <a:ext uri="{FF2B5EF4-FFF2-40B4-BE49-F238E27FC236}">
                <a16:creationId xmlns:a16="http://schemas.microsoft.com/office/drawing/2014/main" id="{0F6435EB-B338-4F84-9818-754F047C3150}"/>
              </a:ext>
            </a:extLst>
          </p:cNvPr>
          <p:cNvSpPr/>
          <p:nvPr/>
        </p:nvSpPr>
        <p:spPr>
          <a:xfrm>
            <a:off x="8717935" y="2318067"/>
            <a:ext cx="1939648" cy="2261220"/>
          </a:xfrm>
          <a:prstGeom prst="star6">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a:extLst>
              <a:ext uri="{FF2B5EF4-FFF2-40B4-BE49-F238E27FC236}">
                <a16:creationId xmlns:a16="http://schemas.microsoft.com/office/drawing/2014/main" id="{C7B56AF2-86A8-4C95-9153-87B513832F92}"/>
              </a:ext>
            </a:extLst>
          </p:cNvPr>
          <p:cNvSpPr/>
          <p:nvPr/>
        </p:nvSpPr>
        <p:spPr>
          <a:xfrm>
            <a:off x="4932219" y="2278713"/>
            <a:ext cx="2658688" cy="2300574"/>
          </a:xfrm>
          <a:prstGeom prst="parallelogram">
            <a:avLst>
              <a:gd name="adj" fmla="val 5848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  Description automatically generated">
            <a:extLst>
              <a:ext uri="{FF2B5EF4-FFF2-40B4-BE49-F238E27FC236}">
                <a16:creationId xmlns:a16="http://schemas.microsoft.com/office/drawing/2014/main" id="{2192D296-9F20-4A83-B303-8A00F2BDE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952" y="3424838"/>
            <a:ext cx="1332251" cy="1154449"/>
          </a:xfrm>
          <a:prstGeom prst="rect">
            <a:avLst/>
          </a:prstGeom>
        </p:spPr>
      </p:pic>
      <p:pic>
        <p:nvPicPr>
          <p:cNvPr id="9" name="Picture 8" descr="A picture containing drawing  Description automatically generated">
            <a:extLst>
              <a:ext uri="{FF2B5EF4-FFF2-40B4-BE49-F238E27FC236}">
                <a16:creationId xmlns:a16="http://schemas.microsoft.com/office/drawing/2014/main" id="{DFFE07F5-5276-4663-AA1C-EC029B347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074" y="2284255"/>
            <a:ext cx="1332251" cy="1154449"/>
          </a:xfrm>
          <a:prstGeom prst="rect">
            <a:avLst/>
          </a:prstGeom>
        </p:spPr>
      </p:pic>
      <p:pic>
        <p:nvPicPr>
          <p:cNvPr id="10" name="Picture 9" descr="A picture containing drawing  Description automatically generated">
            <a:extLst>
              <a:ext uri="{FF2B5EF4-FFF2-40B4-BE49-F238E27FC236}">
                <a16:creationId xmlns:a16="http://schemas.microsoft.com/office/drawing/2014/main" id="{414BB620-4C5F-431D-A23B-3233F0838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29" y="2280093"/>
            <a:ext cx="1332251" cy="1154449"/>
          </a:xfrm>
          <a:prstGeom prst="rect">
            <a:avLst/>
          </a:prstGeom>
        </p:spPr>
      </p:pic>
      <p:pic>
        <p:nvPicPr>
          <p:cNvPr id="11" name="Picture 10" descr="A picture containing drawing  Description automatically generated">
            <a:extLst>
              <a:ext uri="{FF2B5EF4-FFF2-40B4-BE49-F238E27FC236}">
                <a16:creationId xmlns:a16="http://schemas.microsoft.com/office/drawing/2014/main" id="{8D176143-4663-463A-BFAE-3921734C4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28" y="3419986"/>
            <a:ext cx="1332251" cy="1154449"/>
          </a:xfrm>
          <a:prstGeom prst="rect">
            <a:avLst/>
          </a:prstGeom>
        </p:spPr>
      </p:pic>
      <p:pic>
        <p:nvPicPr>
          <p:cNvPr id="12" name="Picture 11" descr="A picture containing drawing  Description automatically generated">
            <a:extLst>
              <a:ext uri="{FF2B5EF4-FFF2-40B4-BE49-F238E27FC236}">
                <a16:creationId xmlns:a16="http://schemas.microsoft.com/office/drawing/2014/main" id="{21596CE4-5A4C-464C-824C-711FC5F4E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29" y="2848993"/>
            <a:ext cx="1332251" cy="1154449"/>
          </a:xfrm>
          <a:prstGeom prst="rect">
            <a:avLst/>
          </a:prstGeom>
        </p:spPr>
      </p:pic>
      <p:sp>
        <p:nvSpPr>
          <p:cNvPr id="14" name="Diamond 13">
            <a:extLst>
              <a:ext uri="{FF2B5EF4-FFF2-40B4-BE49-F238E27FC236}">
                <a16:creationId xmlns:a16="http://schemas.microsoft.com/office/drawing/2014/main" id="{215CFCF3-B17C-43BF-9FEB-83279CC4E605}"/>
              </a:ext>
            </a:extLst>
          </p:cNvPr>
          <p:cNvSpPr/>
          <p:nvPr/>
        </p:nvSpPr>
        <p:spPr>
          <a:xfrm rot="7200000">
            <a:off x="2823976" y="199064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amond 14">
            <a:extLst>
              <a:ext uri="{FF2B5EF4-FFF2-40B4-BE49-F238E27FC236}">
                <a16:creationId xmlns:a16="http://schemas.microsoft.com/office/drawing/2014/main" id="{23523474-E8C8-4439-920F-6781BE4EF762}"/>
              </a:ext>
            </a:extLst>
          </p:cNvPr>
          <p:cNvSpPr/>
          <p:nvPr/>
        </p:nvSpPr>
        <p:spPr>
          <a:xfrm rot="10800000">
            <a:off x="1328653" y="2852470"/>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iamond 15">
            <a:extLst>
              <a:ext uri="{FF2B5EF4-FFF2-40B4-BE49-F238E27FC236}">
                <a16:creationId xmlns:a16="http://schemas.microsoft.com/office/drawing/2014/main" id="{460965B6-B925-46EE-9838-6305EA091329}"/>
              </a:ext>
            </a:extLst>
          </p:cNvPr>
          <p:cNvSpPr/>
          <p:nvPr/>
        </p:nvSpPr>
        <p:spPr>
          <a:xfrm rot="3600000">
            <a:off x="2822812" y="3711273"/>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drawing  Description automatically generated">
            <a:extLst>
              <a:ext uri="{FF2B5EF4-FFF2-40B4-BE49-F238E27FC236}">
                <a16:creationId xmlns:a16="http://schemas.microsoft.com/office/drawing/2014/main" id="{573B54BC-546F-4E92-8D25-ADFF218AF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354596" y="2297264"/>
            <a:ext cx="671841" cy="590560"/>
          </a:xfrm>
          <a:prstGeom prst="rect">
            <a:avLst/>
          </a:prstGeom>
        </p:spPr>
      </p:pic>
      <p:pic>
        <p:nvPicPr>
          <p:cNvPr id="19" name="Picture 18" descr="A picture containing drawing  Description automatically generated">
            <a:extLst>
              <a:ext uri="{FF2B5EF4-FFF2-40B4-BE49-F238E27FC236}">
                <a16:creationId xmlns:a16="http://schemas.microsoft.com/office/drawing/2014/main" id="{AAAAFAE0-7FFB-4B3A-B128-E7267C6B4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596" y="4010386"/>
            <a:ext cx="671841" cy="590560"/>
          </a:xfrm>
          <a:prstGeom prst="rect">
            <a:avLst/>
          </a:prstGeom>
        </p:spPr>
      </p:pic>
      <p:pic>
        <p:nvPicPr>
          <p:cNvPr id="20" name="Picture 19" descr="A picture containing drawing  Description automatically generated">
            <a:extLst>
              <a:ext uri="{FF2B5EF4-FFF2-40B4-BE49-F238E27FC236}">
                <a16:creationId xmlns:a16="http://schemas.microsoft.com/office/drawing/2014/main" id="{D5CD0F71-DAA6-42BC-AF4A-56FF866AB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0">
            <a:off x="10103747" y="3580053"/>
            <a:ext cx="671841" cy="590560"/>
          </a:xfrm>
          <a:prstGeom prst="rect">
            <a:avLst/>
          </a:prstGeom>
        </p:spPr>
      </p:pic>
      <p:pic>
        <p:nvPicPr>
          <p:cNvPr id="21" name="Picture 20" descr="A picture containing drawing  Description automatically generated">
            <a:extLst>
              <a:ext uri="{FF2B5EF4-FFF2-40B4-BE49-F238E27FC236}">
                <a16:creationId xmlns:a16="http://schemas.microsoft.com/office/drawing/2014/main" id="{0D650627-7EDF-49EA-9ED0-AE0609FCB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00000">
            <a:off x="10091594" y="2722177"/>
            <a:ext cx="671841" cy="590560"/>
          </a:xfrm>
          <a:prstGeom prst="rect">
            <a:avLst/>
          </a:prstGeom>
        </p:spPr>
      </p:pic>
      <p:pic>
        <p:nvPicPr>
          <p:cNvPr id="22" name="Picture 21" descr="A picture containing drawing  Description automatically generated">
            <a:extLst>
              <a:ext uri="{FF2B5EF4-FFF2-40B4-BE49-F238E27FC236}">
                <a16:creationId xmlns:a16="http://schemas.microsoft.com/office/drawing/2014/main" id="{1E03E3A6-A87A-49A7-BB6D-6B7A2CFD5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00000">
            <a:off x="8618479" y="2729861"/>
            <a:ext cx="671841" cy="590560"/>
          </a:xfrm>
          <a:prstGeom prst="rect">
            <a:avLst/>
          </a:prstGeom>
        </p:spPr>
      </p:pic>
      <p:pic>
        <p:nvPicPr>
          <p:cNvPr id="23" name="Picture 22" descr="A picture containing drawing  Description automatically generated">
            <a:extLst>
              <a:ext uri="{FF2B5EF4-FFF2-40B4-BE49-F238E27FC236}">
                <a16:creationId xmlns:a16="http://schemas.microsoft.com/office/drawing/2014/main" id="{864DF938-8D29-4A14-ACEB-D1EC89EDB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0000">
            <a:off x="8619529" y="3580053"/>
            <a:ext cx="671841" cy="590560"/>
          </a:xfrm>
          <a:prstGeom prst="rect">
            <a:avLst/>
          </a:prstGeom>
        </p:spPr>
      </p:pic>
      <p:pic>
        <p:nvPicPr>
          <p:cNvPr id="25" name="Picture 24" descr="A picture containing drawing  Description automatically generated">
            <a:extLst>
              <a:ext uri="{FF2B5EF4-FFF2-40B4-BE49-F238E27FC236}">
                <a16:creationId xmlns:a16="http://schemas.microsoft.com/office/drawing/2014/main" id="{B49526DC-8FEC-454E-B3EA-A41D592A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0000">
            <a:off x="4852092" y="4136296"/>
            <a:ext cx="671841" cy="590560"/>
          </a:xfrm>
          <a:prstGeom prst="rect">
            <a:avLst/>
          </a:prstGeom>
        </p:spPr>
      </p:pic>
      <p:pic>
        <p:nvPicPr>
          <p:cNvPr id="26" name="Picture 25" descr="A picture containing drawing  Description automatically generated">
            <a:extLst>
              <a:ext uri="{FF2B5EF4-FFF2-40B4-BE49-F238E27FC236}">
                <a16:creationId xmlns:a16="http://schemas.microsoft.com/office/drawing/2014/main" id="{DAB3E008-9BE3-4C2A-BBDD-9A89E3D5D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0">
            <a:off x="5689845" y="2997811"/>
            <a:ext cx="671841" cy="590560"/>
          </a:xfrm>
          <a:prstGeom prst="rect">
            <a:avLst/>
          </a:prstGeom>
        </p:spPr>
      </p:pic>
      <p:pic>
        <p:nvPicPr>
          <p:cNvPr id="27" name="Picture 26" descr="A picture containing drawing  Description automatically generated">
            <a:extLst>
              <a:ext uri="{FF2B5EF4-FFF2-40B4-BE49-F238E27FC236}">
                <a16:creationId xmlns:a16="http://schemas.microsoft.com/office/drawing/2014/main" id="{02DACAE2-9907-43C5-A1D1-6998C0651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066" y="2280601"/>
            <a:ext cx="671841" cy="590560"/>
          </a:xfrm>
          <a:prstGeom prst="rect">
            <a:avLst/>
          </a:prstGeom>
        </p:spPr>
      </p:pic>
      <p:pic>
        <p:nvPicPr>
          <p:cNvPr id="28" name="Picture 27" descr="A picture containing drawing  Description automatically generated">
            <a:extLst>
              <a:ext uri="{FF2B5EF4-FFF2-40B4-BE49-F238E27FC236}">
                <a16:creationId xmlns:a16="http://schemas.microsoft.com/office/drawing/2014/main" id="{740EB64F-0D7F-431C-B600-E558A3C19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09" y="3418435"/>
            <a:ext cx="671841" cy="590560"/>
          </a:xfrm>
          <a:prstGeom prst="rect">
            <a:avLst/>
          </a:prstGeom>
        </p:spPr>
      </p:pic>
      <p:pic>
        <p:nvPicPr>
          <p:cNvPr id="29" name="Picture 28" descr="A picture containing drawing  Description automatically generated">
            <a:extLst>
              <a:ext uri="{FF2B5EF4-FFF2-40B4-BE49-F238E27FC236}">
                <a16:creationId xmlns:a16="http://schemas.microsoft.com/office/drawing/2014/main" id="{1DC0BEF6-91E5-43C6-9CE6-C1D8E3565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033464" y="3451708"/>
            <a:ext cx="1338602" cy="579129"/>
          </a:xfrm>
          <a:prstGeom prst="rect">
            <a:avLst/>
          </a:prstGeom>
        </p:spPr>
      </p:pic>
      <p:pic>
        <p:nvPicPr>
          <p:cNvPr id="30" name="Picture 29" descr="A picture containing drawing  Description automatically generated">
            <a:extLst>
              <a:ext uri="{FF2B5EF4-FFF2-40B4-BE49-F238E27FC236}">
                <a16:creationId xmlns:a16="http://schemas.microsoft.com/office/drawing/2014/main" id="{5C6F03AD-3F21-479D-816E-9A674ABE5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5358" y="2887713"/>
            <a:ext cx="1338602" cy="579129"/>
          </a:xfrm>
          <a:prstGeom prst="rect">
            <a:avLst/>
          </a:prstGeom>
        </p:spPr>
      </p:pic>
    </p:spTree>
    <p:extLst>
      <p:ext uri="{BB962C8B-B14F-4D97-AF65-F5344CB8AC3E}">
        <p14:creationId xmlns:p14="http://schemas.microsoft.com/office/powerpoint/2010/main" val="3970891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0D89FBA-2A3F-4FBB-8BA2-97252EFF1A19}"/>
              </a:ext>
            </a:extLst>
          </p:cNvPr>
          <p:cNvSpPr/>
          <p:nvPr/>
        </p:nvSpPr>
        <p:spPr>
          <a:xfrm>
            <a:off x="623888" y="1556792"/>
            <a:ext cx="3260869" cy="378525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111F6C2-52F2-4558-8645-CFA0787252F5}"/>
              </a:ext>
            </a:extLst>
          </p:cNvPr>
          <p:cNvSpPr>
            <a:spLocks noGrp="1"/>
          </p:cNvSpPr>
          <p:nvPr>
            <p:ph type="title"/>
          </p:nvPr>
        </p:nvSpPr>
        <p:spPr/>
        <p:txBody>
          <a:bodyPr/>
          <a:lstStyle/>
          <a:p>
            <a:r>
              <a:rPr lang="en-GB" dirty="0"/>
              <a:t>1G-2 Compose 2D and 3D shapes from smaller shapes</a:t>
            </a:r>
          </a:p>
        </p:txBody>
      </p:sp>
      <p:pic>
        <p:nvPicPr>
          <p:cNvPr id="19" name="Picture 18" descr="A close up of a logo  Description automatically generated">
            <a:extLst>
              <a:ext uri="{FF2B5EF4-FFF2-40B4-BE49-F238E27FC236}">
                <a16:creationId xmlns:a16="http://schemas.microsoft.com/office/drawing/2014/main" id="{858B6051-1427-4D6E-B494-339B679ED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531" y="2285563"/>
            <a:ext cx="2377478" cy="2292387"/>
          </a:xfrm>
          <a:prstGeom prst="rect">
            <a:avLst/>
          </a:prstGeom>
        </p:spPr>
      </p:pic>
      <p:pic>
        <p:nvPicPr>
          <p:cNvPr id="35" name="Picture 34" descr="A picture containing drawing  Description automatically generated">
            <a:extLst>
              <a:ext uri="{FF2B5EF4-FFF2-40B4-BE49-F238E27FC236}">
                <a16:creationId xmlns:a16="http://schemas.microsoft.com/office/drawing/2014/main" id="{782ADA45-2D5F-44CA-94DA-6A79A80A6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92023" y="1656055"/>
            <a:ext cx="671841" cy="590560"/>
          </a:xfrm>
          <a:prstGeom prst="rect">
            <a:avLst/>
          </a:prstGeom>
        </p:spPr>
      </p:pic>
      <p:pic>
        <p:nvPicPr>
          <p:cNvPr id="10" name="Picture 9" descr="A picture containing drawing  Description automatically generated">
            <a:extLst>
              <a:ext uri="{FF2B5EF4-FFF2-40B4-BE49-F238E27FC236}">
                <a16:creationId xmlns:a16="http://schemas.microsoft.com/office/drawing/2014/main" id="{8123C6DC-FC25-4E74-BDEB-FB33929E7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4923" y="2411328"/>
            <a:ext cx="1332251" cy="1154449"/>
          </a:xfrm>
          <a:prstGeom prst="rect">
            <a:avLst/>
          </a:prstGeom>
        </p:spPr>
      </p:pic>
      <p:pic>
        <p:nvPicPr>
          <p:cNvPr id="7" name="Picture 6" descr="A picture containing drawing  Description automatically generated">
            <a:extLst>
              <a:ext uri="{FF2B5EF4-FFF2-40B4-BE49-F238E27FC236}">
                <a16:creationId xmlns:a16="http://schemas.microsoft.com/office/drawing/2014/main" id="{4058AB72-64CE-44E6-8177-7C6A075C7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369568" y="3701836"/>
            <a:ext cx="1338602" cy="579129"/>
          </a:xfrm>
          <a:prstGeom prst="rect">
            <a:avLst/>
          </a:prstGeom>
        </p:spPr>
      </p:pic>
      <p:pic>
        <p:nvPicPr>
          <p:cNvPr id="12" name="Picture 11" descr="A picture containing drawing  Description automatically generated">
            <a:extLst>
              <a:ext uri="{FF2B5EF4-FFF2-40B4-BE49-F238E27FC236}">
                <a16:creationId xmlns:a16="http://schemas.microsoft.com/office/drawing/2014/main" id="{5A930A1E-F699-427D-9A8F-8263EF377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59207" y="1656055"/>
            <a:ext cx="671841" cy="590560"/>
          </a:xfrm>
          <a:prstGeom prst="rect">
            <a:avLst/>
          </a:prstGeom>
        </p:spPr>
      </p:pic>
      <p:pic>
        <p:nvPicPr>
          <p:cNvPr id="5" name="Picture 4" descr="A picture containing drawing  Description automatically generated">
            <a:extLst>
              <a:ext uri="{FF2B5EF4-FFF2-40B4-BE49-F238E27FC236}">
                <a16:creationId xmlns:a16="http://schemas.microsoft.com/office/drawing/2014/main" id="{78A4620F-3F74-4C35-BFC5-C320609C7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354" y="4445677"/>
            <a:ext cx="1338602" cy="577859"/>
          </a:xfrm>
          <a:prstGeom prst="rect">
            <a:avLst/>
          </a:prstGeom>
        </p:spPr>
      </p:pic>
      <p:pic>
        <p:nvPicPr>
          <p:cNvPr id="14" name="Picture 13" descr="A picture containing drawing  Description automatically generated">
            <a:extLst>
              <a:ext uri="{FF2B5EF4-FFF2-40B4-BE49-F238E27FC236}">
                <a16:creationId xmlns:a16="http://schemas.microsoft.com/office/drawing/2014/main" id="{D8E16AD1-6AE5-44BC-A06D-866086AC43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815" y="2745739"/>
            <a:ext cx="1066817" cy="867424"/>
          </a:xfrm>
          <a:prstGeom prst="rect">
            <a:avLst/>
          </a:prstGeom>
        </p:spPr>
      </p:pic>
      <p:sp>
        <p:nvSpPr>
          <p:cNvPr id="4" name="Content Placeholder 2">
            <a:extLst>
              <a:ext uri="{FF2B5EF4-FFF2-40B4-BE49-F238E27FC236}">
                <a16:creationId xmlns:a16="http://schemas.microsoft.com/office/drawing/2014/main" id="{ABD13808-2BF2-4D80-8C75-58C18B4B10D8}"/>
              </a:ext>
            </a:extLst>
          </p:cNvPr>
          <p:cNvSpPr txBox="1">
            <a:spLocks/>
          </p:cNvSpPr>
          <p:nvPr/>
        </p:nvSpPr>
        <p:spPr>
          <a:xfrm>
            <a:off x="6395466" y="1213210"/>
            <a:ext cx="5186935" cy="41019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find your own pattern blocks the same as these? Can you name any of the shapes you need?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make the picture shown here? Lay the blocks over a copy of the image.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Which of these shapes will need to be rotated to fit on this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say where each piece should be placed?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do you notice about the two red shapes and the yellow shape?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50386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12"/>
                                        </p:tgtEl>
                                        <p:attrNameLst>
                                          <p:attrName>r</p:attrName>
                                        </p:attrNameLst>
                                      </p:cBhvr>
                                    </p:animRot>
                                  </p:childTnLst>
                                </p:cTn>
                              </p:par>
                              <p:par>
                                <p:cTn id="7" presetID="42" presetClass="path" presetSubtype="0" accel="50000" decel="50000" fill="hold" nodeType="withEffect">
                                  <p:stCondLst>
                                    <p:cond delay="0"/>
                                  </p:stCondLst>
                                  <p:childTnLst>
                                    <p:animMotion origin="layout" path="M 3.95833E-6 -7.40741E-7 L -0.25821 0.09167 " pathEditMode="fixed" rAng="0" ptsTypes="AA">
                                      <p:cBhvr>
                                        <p:cTn id="8" dur="2000" fill="hold"/>
                                        <p:tgtEl>
                                          <p:spTgt spid="12"/>
                                        </p:tgtEl>
                                        <p:attrNameLst>
                                          <p:attrName>ppt_x</p:attrName>
                                          <p:attrName>ppt_y</p:attrName>
                                        </p:attrNameLst>
                                      </p:cBhvr>
                                      <p:rCtr x="-12917" y="458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0052 0.00139 L -0.21888 0.0919 " pathEditMode="relative" rAng="0" ptsTypes="AA">
                                      <p:cBhvr>
                                        <p:cTn id="12" dur="2000" fill="hold"/>
                                        <p:tgtEl>
                                          <p:spTgt spid="35"/>
                                        </p:tgtEl>
                                        <p:attrNameLst>
                                          <p:attrName>ppt_x</p:attrName>
                                          <p:attrName>ppt_y</p:attrName>
                                        </p:attrNameLst>
                                      </p:cBhvr>
                                      <p:rCtr x="-10977" y="4514"/>
                                    </p:animMotion>
                                  </p:childTnLst>
                                </p:cTn>
                              </p:par>
                              <p:par>
                                <p:cTn id="13" presetID="8" presetClass="emph" presetSubtype="0" fill="hold" nodeType="withEffect">
                                  <p:stCondLst>
                                    <p:cond delay="0"/>
                                  </p:stCondLst>
                                  <p:childTnLst>
                                    <p:animRot by="5400000">
                                      <p:cBhvr>
                                        <p:cTn id="14" dur="2000" fill="hold"/>
                                        <p:tgtEl>
                                          <p:spTgt spid="3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1.85185E-6 L -0.21888 -0.01713 " pathEditMode="relative" rAng="0" ptsTypes="AA">
                                      <p:cBhvr>
                                        <p:cTn id="18" dur="2000" fill="hold"/>
                                        <p:tgtEl>
                                          <p:spTgt spid="10"/>
                                        </p:tgtEl>
                                        <p:attrNameLst>
                                          <p:attrName>ppt_x</p:attrName>
                                          <p:attrName>ppt_y</p:attrName>
                                        </p:attrNameLst>
                                      </p:cBhvr>
                                      <p:rCtr x="-10951" y="-8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4.44444E-6 L -0.23268 -0.03796 " pathEditMode="relative" rAng="0" ptsTypes="AA">
                                      <p:cBhvr>
                                        <p:cTn id="22" dur="2000" fill="hold"/>
                                        <p:tgtEl>
                                          <p:spTgt spid="7"/>
                                        </p:tgtEl>
                                        <p:attrNameLst>
                                          <p:attrName>ppt_x</p:attrName>
                                          <p:attrName>ppt_y</p:attrName>
                                        </p:attrNameLst>
                                      </p:cBhvr>
                                      <p:rCtr x="-11641" y="-1898"/>
                                    </p:animMotion>
                                  </p:childTnLst>
                                </p:cTn>
                              </p:par>
                              <p:par>
                                <p:cTn id="23" presetID="8" presetClass="emph" presetSubtype="0" fill="hold" nodeType="withEffect">
                                  <p:stCondLst>
                                    <p:cond delay="0"/>
                                  </p:stCondLst>
                                  <p:childTnLst>
                                    <p:animRot by="10800000">
                                      <p:cBhvr>
                                        <p:cTn id="24" dur="2000" fill="hold"/>
                                        <p:tgtEl>
                                          <p:spTgt spid="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70833E-6 2.22222E-6 L -0.23711 -0.06597 " pathEditMode="relative" rAng="0" ptsTypes="AA">
                                      <p:cBhvr>
                                        <p:cTn id="28" dur="2000" fill="hold"/>
                                        <p:tgtEl>
                                          <p:spTgt spid="5"/>
                                        </p:tgtEl>
                                        <p:attrNameLst>
                                          <p:attrName>ppt_x</p:attrName>
                                          <p:attrName>ppt_y</p:attrName>
                                        </p:attrNameLst>
                                      </p:cBhvr>
                                      <p:rCtr x="-11862" y="-331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2.59259E-6 L -0.22643 0.13912 " pathEditMode="relative" rAng="0" ptsTypes="AA">
                                      <p:cBhvr>
                                        <p:cTn id="32" dur="2000" fill="hold"/>
                                        <p:tgtEl>
                                          <p:spTgt spid="14"/>
                                        </p:tgtEl>
                                        <p:attrNameLst>
                                          <p:attrName>ppt_x</p:attrName>
                                          <p:attrName>ppt_y</p:attrName>
                                        </p:attrNameLst>
                                      </p:cBhvr>
                                      <p:rCtr x="-11328"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F6C2-52F2-4558-8645-CFA0787252F5}"/>
              </a:ext>
            </a:extLst>
          </p:cNvPr>
          <p:cNvSpPr>
            <a:spLocks noGrp="1"/>
          </p:cNvSpPr>
          <p:nvPr>
            <p:ph type="title"/>
          </p:nvPr>
        </p:nvSpPr>
        <p:spPr/>
        <p:txBody>
          <a:bodyPr/>
          <a:lstStyle/>
          <a:p>
            <a:r>
              <a:rPr lang="en-GB" dirty="0"/>
              <a:t>1G-2 Compose 2D and 3D shapes from smaller shapes</a:t>
            </a:r>
          </a:p>
        </p:txBody>
      </p:sp>
      <p:sp>
        <p:nvSpPr>
          <p:cNvPr id="4" name="Content Placeholder 2">
            <a:extLst>
              <a:ext uri="{FF2B5EF4-FFF2-40B4-BE49-F238E27FC236}">
                <a16:creationId xmlns:a16="http://schemas.microsoft.com/office/drawing/2014/main" id="{ABD13808-2BF2-4D80-8C75-58C18B4B10D8}"/>
              </a:ext>
            </a:extLst>
          </p:cNvPr>
          <p:cNvSpPr txBox="1">
            <a:spLocks/>
          </p:cNvSpPr>
          <p:nvPr/>
        </p:nvSpPr>
        <p:spPr>
          <a:xfrm>
            <a:off x="6395466" y="1525169"/>
            <a:ext cx="5186935" cy="41019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make the same picture using these shapes? What did you need to do to make the same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other pictures can you make with </a:t>
            </a:r>
            <a:r>
              <a:rPr kumimoji="0" lang="en-GB" sz="2000" b="0" i="1" u="none" strike="noStrike" kern="1200" cap="none" spc="0" normalizeH="0" baseline="0" noProof="0" dirty="0">
                <a:ln>
                  <a:noFill/>
                </a:ln>
                <a:solidFill>
                  <a:srgbClr val="585858"/>
                </a:solidFill>
                <a:effectLst/>
                <a:uLnTx/>
                <a:uFillTx/>
                <a:latin typeface="Arial"/>
                <a:ea typeface="+mn-ea"/>
                <a:cs typeface="+mn-cs"/>
              </a:rPr>
              <a:t>these</a:t>
            </a:r>
            <a:r>
              <a:rPr kumimoji="0" lang="en-GB" sz="2000" b="0" i="0" u="none" strike="noStrike" kern="1200" cap="none" spc="0" normalizeH="0" baseline="0" noProof="0" dirty="0">
                <a:ln>
                  <a:noFill/>
                </a:ln>
                <a:solidFill>
                  <a:srgbClr val="585858"/>
                </a:solidFill>
                <a:effectLst/>
                <a:uLnTx/>
                <a:uFillTx/>
                <a:latin typeface="Arial"/>
                <a:ea typeface="+mn-ea"/>
                <a:cs typeface="+mn-cs"/>
              </a:rPr>
              <a:t> pattern blocks?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other pictures can you make using some </a:t>
            </a:r>
            <a:r>
              <a:rPr kumimoji="0" lang="en-GB" sz="2000" b="0" i="1" u="none" strike="noStrike" kern="1200" cap="none" spc="0" normalizeH="0" baseline="0" noProof="0" dirty="0">
                <a:ln>
                  <a:noFill/>
                </a:ln>
                <a:solidFill>
                  <a:srgbClr val="585858"/>
                </a:solidFill>
                <a:effectLst/>
                <a:uLnTx/>
                <a:uFillTx/>
                <a:latin typeface="Arial"/>
                <a:ea typeface="+mn-ea"/>
                <a:cs typeface="+mn-cs"/>
              </a:rPr>
              <a:t>different</a:t>
            </a:r>
            <a:r>
              <a:rPr kumimoji="0" lang="en-GB" sz="2000" b="0" i="0" u="none" strike="noStrike" kern="1200" cap="none" spc="0" normalizeH="0" baseline="0" noProof="0" dirty="0">
                <a:ln>
                  <a:noFill/>
                </a:ln>
                <a:solidFill>
                  <a:srgbClr val="585858"/>
                </a:solidFill>
                <a:effectLst/>
                <a:uLnTx/>
                <a:uFillTx/>
                <a:latin typeface="Arial"/>
                <a:ea typeface="+mn-ea"/>
                <a:cs typeface="+mn-cs"/>
              </a:rPr>
              <a:t> pattern blocks?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copy </a:t>
            </a:r>
            <a:r>
              <a:rPr lang="en-GB" sz="2000" dirty="0">
                <a:latin typeface="Arial"/>
              </a:rPr>
              <a:t>a</a:t>
            </a:r>
            <a:r>
              <a:rPr kumimoji="0" lang="en-GB" sz="2000" b="0" i="0" u="none" strike="noStrike" kern="1200" cap="none" spc="0" normalizeH="0" baseline="0" noProof="0" dirty="0">
                <a:ln>
                  <a:noFill/>
                </a:ln>
                <a:solidFill>
                  <a:srgbClr val="585858"/>
                </a:solidFill>
                <a:effectLst/>
                <a:uLnTx/>
                <a:uFillTx/>
                <a:latin typeface="Arial"/>
                <a:ea typeface="+mn-ea"/>
                <a:cs typeface="+mn-cs"/>
              </a:rPr>
              <a:t> pattern your friend has made?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157983D6-C5B3-4FF7-A348-20523A24A4D4}"/>
              </a:ext>
            </a:extLst>
          </p:cNvPr>
          <p:cNvSpPr/>
          <p:nvPr/>
        </p:nvSpPr>
        <p:spPr>
          <a:xfrm>
            <a:off x="623888" y="1556792"/>
            <a:ext cx="3260869" cy="378525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descr="A close up of a logo  Description automatically generated">
            <a:extLst>
              <a:ext uri="{FF2B5EF4-FFF2-40B4-BE49-F238E27FC236}">
                <a16:creationId xmlns:a16="http://schemas.microsoft.com/office/drawing/2014/main" id="{7B3C275A-8EB4-473D-AF71-9D6DB941E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531" y="2285563"/>
            <a:ext cx="2377478" cy="2292387"/>
          </a:xfrm>
          <a:prstGeom prst="rect">
            <a:avLst/>
          </a:prstGeom>
        </p:spPr>
      </p:pic>
      <p:pic>
        <p:nvPicPr>
          <p:cNvPr id="24" name="Picture 23" descr="A picture containing drawing  Description automatically generated">
            <a:extLst>
              <a:ext uri="{FF2B5EF4-FFF2-40B4-BE49-F238E27FC236}">
                <a16:creationId xmlns:a16="http://schemas.microsoft.com/office/drawing/2014/main" id="{5F7AF351-3936-4472-B247-CA9414222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92023" y="1656055"/>
            <a:ext cx="671841" cy="590560"/>
          </a:xfrm>
          <a:prstGeom prst="rect">
            <a:avLst/>
          </a:prstGeom>
        </p:spPr>
      </p:pic>
      <p:pic>
        <p:nvPicPr>
          <p:cNvPr id="25" name="Picture 24" descr="A picture containing drawing  Description automatically generated">
            <a:extLst>
              <a:ext uri="{FF2B5EF4-FFF2-40B4-BE49-F238E27FC236}">
                <a16:creationId xmlns:a16="http://schemas.microsoft.com/office/drawing/2014/main" id="{DC121C0D-E290-4102-99C6-24771454D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4923" y="2411328"/>
            <a:ext cx="1332251" cy="1154449"/>
          </a:xfrm>
          <a:prstGeom prst="rect">
            <a:avLst/>
          </a:prstGeom>
        </p:spPr>
      </p:pic>
      <p:pic>
        <p:nvPicPr>
          <p:cNvPr id="26" name="Picture 25" descr="A picture containing drawing  Description automatically generated">
            <a:extLst>
              <a:ext uri="{FF2B5EF4-FFF2-40B4-BE49-F238E27FC236}">
                <a16:creationId xmlns:a16="http://schemas.microsoft.com/office/drawing/2014/main" id="{4A619F05-B782-40AB-A915-015E7DE55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369568" y="3701836"/>
            <a:ext cx="1338602" cy="579129"/>
          </a:xfrm>
          <a:prstGeom prst="rect">
            <a:avLst/>
          </a:prstGeom>
        </p:spPr>
      </p:pic>
      <p:pic>
        <p:nvPicPr>
          <p:cNvPr id="27" name="Picture 26" descr="A picture containing drawing  Description automatically generated">
            <a:extLst>
              <a:ext uri="{FF2B5EF4-FFF2-40B4-BE49-F238E27FC236}">
                <a16:creationId xmlns:a16="http://schemas.microsoft.com/office/drawing/2014/main" id="{4DFA72A0-37F3-46D4-8D0E-4AE5AB885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59207" y="1656055"/>
            <a:ext cx="671841" cy="590560"/>
          </a:xfrm>
          <a:prstGeom prst="rect">
            <a:avLst/>
          </a:prstGeom>
        </p:spPr>
      </p:pic>
      <p:pic>
        <p:nvPicPr>
          <p:cNvPr id="30" name="Picture 29" descr="A picture containing drawing  Description automatically generated">
            <a:extLst>
              <a:ext uri="{FF2B5EF4-FFF2-40B4-BE49-F238E27FC236}">
                <a16:creationId xmlns:a16="http://schemas.microsoft.com/office/drawing/2014/main" id="{AAD7CF54-FE42-4BB1-9C4E-4C04066074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815" y="2745739"/>
            <a:ext cx="1066817" cy="867424"/>
          </a:xfrm>
          <a:prstGeom prst="rect">
            <a:avLst/>
          </a:prstGeom>
        </p:spPr>
      </p:pic>
      <p:pic>
        <p:nvPicPr>
          <p:cNvPr id="34" name="Picture 33" descr="A picture containing drawing  Description automatically generated">
            <a:extLst>
              <a:ext uri="{FF2B5EF4-FFF2-40B4-BE49-F238E27FC236}">
                <a16:creationId xmlns:a16="http://schemas.microsoft.com/office/drawing/2014/main" id="{BFAD7A03-3AD9-44CC-8502-C17F12BEA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9372" y="4475379"/>
            <a:ext cx="671841" cy="590560"/>
          </a:xfrm>
          <a:prstGeom prst="rect">
            <a:avLst/>
          </a:prstGeom>
        </p:spPr>
      </p:pic>
      <p:pic>
        <p:nvPicPr>
          <p:cNvPr id="17" name="Picture 16" descr="A picture containing drawing  Description automatically generated">
            <a:extLst>
              <a:ext uri="{FF2B5EF4-FFF2-40B4-BE49-F238E27FC236}">
                <a16:creationId xmlns:a16="http://schemas.microsoft.com/office/drawing/2014/main" id="{CE48E995-1BE7-486F-91E6-D0F8D54D0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210" y="4534163"/>
            <a:ext cx="671841" cy="590560"/>
          </a:xfrm>
          <a:prstGeom prst="rect">
            <a:avLst/>
          </a:prstGeom>
        </p:spPr>
      </p:pic>
      <p:pic>
        <p:nvPicPr>
          <p:cNvPr id="21" name="Picture 20" descr="A picture containing drawing  Description automatically generated">
            <a:extLst>
              <a:ext uri="{FF2B5EF4-FFF2-40B4-BE49-F238E27FC236}">
                <a16:creationId xmlns:a16="http://schemas.microsoft.com/office/drawing/2014/main" id="{16C22E46-A940-4C1D-A4FD-5E66BB466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643950" y="4645197"/>
            <a:ext cx="671841" cy="590560"/>
          </a:xfrm>
          <a:prstGeom prst="rect">
            <a:avLst/>
          </a:prstGeom>
        </p:spPr>
      </p:pic>
    </p:spTree>
    <p:custDataLst>
      <p:tags r:id="rId1"/>
    </p:custDataLst>
    <p:extLst>
      <p:ext uri="{BB962C8B-B14F-4D97-AF65-F5344CB8AC3E}">
        <p14:creationId xmlns:p14="http://schemas.microsoft.com/office/powerpoint/2010/main" val="51185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27"/>
                                        </p:tgtEl>
                                        <p:attrNameLst>
                                          <p:attrName>r</p:attrName>
                                        </p:attrNameLst>
                                      </p:cBhvr>
                                    </p:animRot>
                                  </p:childTnLst>
                                </p:cTn>
                              </p:par>
                              <p:par>
                                <p:cTn id="7" presetID="42" presetClass="path" presetSubtype="0" accel="50000" decel="50000" fill="hold" nodeType="withEffect">
                                  <p:stCondLst>
                                    <p:cond delay="0"/>
                                  </p:stCondLst>
                                  <p:childTnLst>
                                    <p:animMotion origin="layout" path="M 3.95833E-6 -7.40741E-7 L -0.25821 0.09167 " pathEditMode="fixed" rAng="0" ptsTypes="AA">
                                      <p:cBhvr>
                                        <p:cTn id="8" dur="2000" fill="hold"/>
                                        <p:tgtEl>
                                          <p:spTgt spid="27"/>
                                        </p:tgtEl>
                                        <p:attrNameLst>
                                          <p:attrName>ppt_x</p:attrName>
                                          <p:attrName>ppt_y</p:attrName>
                                        </p:attrNameLst>
                                      </p:cBhvr>
                                      <p:rCtr x="-12917" y="458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0052 0.00139 L -0.21888 0.0919 " pathEditMode="relative" rAng="0" ptsTypes="AA">
                                      <p:cBhvr>
                                        <p:cTn id="12" dur="2000" fill="hold"/>
                                        <p:tgtEl>
                                          <p:spTgt spid="24"/>
                                        </p:tgtEl>
                                        <p:attrNameLst>
                                          <p:attrName>ppt_x</p:attrName>
                                          <p:attrName>ppt_y</p:attrName>
                                        </p:attrNameLst>
                                      </p:cBhvr>
                                      <p:rCtr x="-10977" y="4514"/>
                                    </p:animMotion>
                                  </p:childTnLst>
                                </p:cTn>
                              </p:par>
                              <p:par>
                                <p:cTn id="13" presetID="8" presetClass="emph" presetSubtype="0" fill="hold" nodeType="withEffect">
                                  <p:stCondLst>
                                    <p:cond delay="0"/>
                                  </p:stCondLst>
                                  <p:childTnLst>
                                    <p:animRot by="5400000">
                                      <p:cBhvr>
                                        <p:cTn id="14" dur="2000" fill="hold"/>
                                        <p:tgtEl>
                                          <p:spTgt spid="2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1.85185E-6 L -0.21888 -0.01829 " pathEditMode="relative" rAng="0" ptsTypes="AA">
                                      <p:cBhvr>
                                        <p:cTn id="18" dur="2000" fill="hold"/>
                                        <p:tgtEl>
                                          <p:spTgt spid="25"/>
                                        </p:tgtEl>
                                        <p:attrNameLst>
                                          <p:attrName>ppt_x</p:attrName>
                                          <p:attrName>ppt_y</p:attrName>
                                        </p:attrNameLst>
                                      </p:cBhvr>
                                      <p:rCtr x="-10951" y="-9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4.44444E-6 L -0.23268 -0.03796 " pathEditMode="relative" rAng="0" ptsTypes="AA">
                                      <p:cBhvr>
                                        <p:cTn id="22" dur="2000" fill="hold"/>
                                        <p:tgtEl>
                                          <p:spTgt spid="26"/>
                                        </p:tgtEl>
                                        <p:attrNameLst>
                                          <p:attrName>ppt_x</p:attrName>
                                          <p:attrName>ppt_y</p:attrName>
                                        </p:attrNameLst>
                                      </p:cBhvr>
                                      <p:rCtr x="-11641" y="-1898"/>
                                    </p:animMotion>
                                  </p:childTnLst>
                                </p:cTn>
                              </p:par>
                              <p:par>
                                <p:cTn id="23" presetID="8" presetClass="emph" presetSubtype="0" fill="hold" nodeType="withEffect">
                                  <p:stCondLst>
                                    <p:cond delay="0"/>
                                  </p:stCondLst>
                                  <p:childTnLst>
                                    <p:animRot by="10800000">
                                      <p:cBhvr>
                                        <p:cTn id="24" dur="2000" fill="hold"/>
                                        <p:tgtEl>
                                          <p:spTgt spid="2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6 2.59259E-6 L -0.22643 0.13912 " pathEditMode="relative" rAng="0" ptsTypes="AA">
                                      <p:cBhvr>
                                        <p:cTn id="28" dur="2000" fill="hold"/>
                                        <p:tgtEl>
                                          <p:spTgt spid="30"/>
                                        </p:tgtEl>
                                        <p:attrNameLst>
                                          <p:attrName>ppt_x</p:attrName>
                                          <p:attrName>ppt_y</p:attrName>
                                        </p:attrNameLst>
                                      </p:cBhvr>
                                      <p:rCtr x="-11328" y="6944"/>
                                    </p:animMotion>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91 -0.00162 L -0.20468 -0.06852 " pathEditMode="relative" rAng="0" ptsTypes="AA">
                                      <p:cBhvr>
                                        <p:cTn id="32" dur="2000" fill="hold"/>
                                        <p:tgtEl>
                                          <p:spTgt spid="34"/>
                                        </p:tgtEl>
                                        <p:attrNameLst>
                                          <p:attrName>ppt_x</p:attrName>
                                          <p:attrName>ppt_y</p:attrName>
                                        </p:attrNameLst>
                                      </p:cBhvr>
                                      <p:rCtr x="-10195" y="-3356"/>
                                    </p:animMotion>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3.54167E-6 0.00162 L -0.22695 -0.09444 " pathEditMode="relative" rAng="0" ptsTypes="AA">
                                      <p:cBhvr>
                                        <p:cTn id="36" dur="2000" fill="hold"/>
                                        <p:tgtEl>
                                          <p:spTgt spid="21"/>
                                        </p:tgtEl>
                                        <p:attrNameLst>
                                          <p:attrName>ppt_x</p:attrName>
                                          <p:attrName>ppt_y</p:attrName>
                                        </p:attrNameLst>
                                      </p:cBhvr>
                                      <p:rCtr x="-11354" y="-4815"/>
                                    </p:animMotion>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91667E-6 3.33333E-6 L -0.25352 -0.07639 " pathEditMode="relative" rAng="0" ptsTypes="AA">
                                      <p:cBhvr>
                                        <p:cTn id="40" dur="2000" fill="hold"/>
                                        <p:tgtEl>
                                          <p:spTgt spid="17"/>
                                        </p:tgtEl>
                                        <p:attrNameLst>
                                          <p:attrName>ppt_x</p:attrName>
                                          <p:attrName>ppt_y</p:attrName>
                                        </p:attrNameLst>
                                      </p:cBhvr>
                                      <p:rCtr x="-12682" y="-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2</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934416471"/>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copy, extend and develop repeating and radiating pattern block patterns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10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4952061"/>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I’ve made a design using some curved and straight lines. Look carefully. Let’s describe it. Let’s use lots of detail, so that someone who couldn’t see it can imagine it exactly.</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Now have a go at copying it on your whiteboard. Look really carefully. Think about how big you will make each part of the design.</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When you are finished, compare your picture to the one on the board, and change any bits you want to improve.</a:t>
            </a:r>
          </a:p>
        </p:txBody>
      </p:sp>
      <p:grpSp>
        <p:nvGrpSpPr>
          <p:cNvPr id="9" name="Group 8">
            <a:extLst>
              <a:ext uri="{FF2B5EF4-FFF2-40B4-BE49-F238E27FC236}">
                <a16:creationId xmlns:a16="http://schemas.microsoft.com/office/drawing/2014/main" id="{38CB2013-3160-4ABB-9A3E-A8E4560F9A66}"/>
              </a:ext>
            </a:extLst>
          </p:cNvPr>
          <p:cNvGrpSpPr/>
          <p:nvPr/>
        </p:nvGrpSpPr>
        <p:grpSpPr>
          <a:xfrm>
            <a:off x="1418664" y="2057187"/>
            <a:ext cx="3319550" cy="3099789"/>
            <a:chOff x="1613647" y="3124518"/>
            <a:chExt cx="1929653" cy="1801906"/>
          </a:xfrm>
        </p:grpSpPr>
        <p:sp>
          <p:nvSpPr>
            <p:cNvPr id="4" name="Rectangle 3">
              <a:extLst>
                <a:ext uri="{FF2B5EF4-FFF2-40B4-BE49-F238E27FC236}">
                  <a16:creationId xmlns:a16="http://schemas.microsoft.com/office/drawing/2014/main" id="{9B55F3E3-ED86-402D-92FF-43F797B7C228}"/>
                </a:ext>
              </a:extLst>
            </p:cNvPr>
            <p:cNvSpPr/>
            <p:nvPr/>
          </p:nvSpPr>
          <p:spPr>
            <a:xfrm>
              <a:off x="1613647" y="3124518"/>
              <a:ext cx="1929653" cy="18019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D5E8BE0-9D77-4F20-BC90-2AA2D6B27218}"/>
                </a:ext>
              </a:extLst>
            </p:cNvPr>
            <p:cNvSpPr/>
            <p:nvPr/>
          </p:nvSpPr>
          <p:spPr>
            <a:xfrm>
              <a:off x="1613647" y="3124518"/>
              <a:ext cx="966977" cy="96697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42F61A3F-20B3-4DE3-9C45-7FA54787BEE6}"/>
                </a:ext>
              </a:extLst>
            </p:cNvPr>
            <p:cNvSpPr/>
            <p:nvPr/>
          </p:nvSpPr>
          <p:spPr>
            <a:xfrm>
              <a:off x="2717397" y="3319237"/>
              <a:ext cx="482170" cy="1606541"/>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56635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237613">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44-46</a:t>
                      </a:r>
                    </a:p>
                  </a:txBody>
                  <a:tcPr>
                    <a:solidFill>
                      <a:srgbClr val="E5F3F2"/>
                    </a:solidFill>
                  </a:tcPr>
                </a:tc>
                <a:extLst>
                  <a:ext uri="{0D108BD9-81ED-4DB2-BD59-A6C34878D82A}">
                    <a16:rowId xmlns:a16="http://schemas.microsoft.com/office/drawing/2014/main" val="417876701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906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2</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48077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Lay pattern blocks over outlines of patterns.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Discuss and describe the characteristics of a pattern, and extend repeating patterns (in both directions) and radiating patterns, by adding more pattern block pieces.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Use pattern block pieces to replicate a pattern.</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Alter a pattern by using know substitutions, e.g. substituting all of the blue rhombuses for two triangles.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Create radiating patterns.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endParaRPr lang="en-GB"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605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A picture containing drawing  Description automatically generated">
            <a:extLst>
              <a:ext uri="{FF2B5EF4-FFF2-40B4-BE49-F238E27FC236}">
                <a16:creationId xmlns:a16="http://schemas.microsoft.com/office/drawing/2014/main" id="{E2F56A05-49D3-4B0C-8F0A-1E1B77403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595" y="2861302"/>
            <a:ext cx="1338602" cy="579130"/>
          </a:xfrm>
          <a:prstGeom prst="rect">
            <a:avLst/>
          </a:prstGeom>
        </p:spPr>
      </p:pic>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pic>
        <p:nvPicPr>
          <p:cNvPr id="34" name="Picture 33" descr="A picture containing drawing  Description automatically generated">
            <a:extLst>
              <a:ext uri="{FF2B5EF4-FFF2-40B4-BE49-F238E27FC236}">
                <a16:creationId xmlns:a16="http://schemas.microsoft.com/office/drawing/2014/main" id="{42654085-6FBD-44E1-B48E-F23EEBF09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546273" y="2861292"/>
            <a:ext cx="671841" cy="579137"/>
          </a:xfrm>
          <a:prstGeom prst="rect">
            <a:avLst/>
          </a:prstGeom>
        </p:spPr>
      </p:pic>
      <p:pic>
        <p:nvPicPr>
          <p:cNvPr id="36" name="Picture 35" descr="A picture containing drawing  Description automatically generated">
            <a:extLst>
              <a:ext uri="{FF2B5EF4-FFF2-40B4-BE49-F238E27FC236}">
                <a16:creationId xmlns:a16="http://schemas.microsoft.com/office/drawing/2014/main" id="{F9F90A95-8839-4DA8-979E-244E0E839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869535" y="2861298"/>
            <a:ext cx="1338602" cy="579132"/>
          </a:xfrm>
          <a:prstGeom prst="rect">
            <a:avLst/>
          </a:prstGeom>
        </p:spPr>
      </p:pic>
      <p:pic>
        <p:nvPicPr>
          <p:cNvPr id="40" name="Picture 39" descr="A picture containing drawing  Description automatically generated">
            <a:extLst>
              <a:ext uri="{FF2B5EF4-FFF2-40B4-BE49-F238E27FC236}">
                <a16:creationId xmlns:a16="http://schemas.microsoft.com/office/drawing/2014/main" id="{163429B4-A434-4672-A09D-0CFCB101E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859579" y="2861300"/>
            <a:ext cx="671841" cy="579130"/>
          </a:xfrm>
          <a:prstGeom prst="rect">
            <a:avLst/>
          </a:prstGeom>
        </p:spPr>
      </p:pic>
      <p:pic>
        <p:nvPicPr>
          <p:cNvPr id="74" name="Picture 73" descr="A picture containing drawing  Description automatically generated">
            <a:extLst>
              <a:ext uri="{FF2B5EF4-FFF2-40B4-BE49-F238E27FC236}">
                <a16:creationId xmlns:a16="http://schemas.microsoft.com/office/drawing/2014/main" id="{CD9D2FCA-4042-4EDB-81FE-A5D514174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616" y="2861301"/>
            <a:ext cx="671841" cy="579130"/>
          </a:xfrm>
          <a:prstGeom prst="rect">
            <a:avLst/>
          </a:prstGeom>
        </p:spPr>
      </p:pic>
      <p:pic>
        <p:nvPicPr>
          <p:cNvPr id="77" name="Picture 76" descr="A picture containing drawing  Description automatically generated">
            <a:extLst>
              <a:ext uri="{FF2B5EF4-FFF2-40B4-BE49-F238E27FC236}">
                <a16:creationId xmlns:a16="http://schemas.microsoft.com/office/drawing/2014/main" id="{64D96AED-643C-40FF-B91F-5491029FD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11" y="2863939"/>
            <a:ext cx="671841" cy="576492"/>
          </a:xfrm>
          <a:prstGeom prst="rect">
            <a:avLst/>
          </a:prstGeom>
        </p:spPr>
      </p:pic>
      <p:pic>
        <p:nvPicPr>
          <p:cNvPr id="80" name="Picture 79" descr="A picture containing drawing  Description automatically generated">
            <a:extLst>
              <a:ext uri="{FF2B5EF4-FFF2-40B4-BE49-F238E27FC236}">
                <a16:creationId xmlns:a16="http://schemas.microsoft.com/office/drawing/2014/main" id="{95AA1085-7A3A-4621-9EB4-929479613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14346" y="2861301"/>
            <a:ext cx="671841" cy="579130"/>
          </a:xfrm>
          <a:prstGeom prst="rect">
            <a:avLst/>
          </a:prstGeom>
        </p:spPr>
      </p:pic>
      <p:pic>
        <p:nvPicPr>
          <p:cNvPr id="81" name="Picture 80" descr="A picture containing drawing  Description automatically generated">
            <a:extLst>
              <a:ext uri="{FF2B5EF4-FFF2-40B4-BE49-F238E27FC236}">
                <a16:creationId xmlns:a16="http://schemas.microsoft.com/office/drawing/2014/main" id="{2EA14B63-C83B-4C26-8ACE-BFD6C440E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37607" y="2861302"/>
            <a:ext cx="1338602" cy="579129"/>
          </a:xfrm>
          <a:prstGeom prst="rect">
            <a:avLst/>
          </a:prstGeom>
        </p:spPr>
      </p:pic>
      <p:pic>
        <p:nvPicPr>
          <p:cNvPr id="82" name="Picture 81" descr="A picture containing drawing  Description automatically generated">
            <a:extLst>
              <a:ext uri="{FF2B5EF4-FFF2-40B4-BE49-F238E27FC236}">
                <a16:creationId xmlns:a16="http://schemas.microsoft.com/office/drawing/2014/main" id="{EFC64D09-AB77-4E25-AAFE-D3516DCED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127651" y="2861297"/>
            <a:ext cx="671841" cy="579133"/>
          </a:xfrm>
          <a:prstGeom prst="rect">
            <a:avLst/>
          </a:prstGeom>
        </p:spPr>
      </p:pic>
      <p:pic>
        <p:nvPicPr>
          <p:cNvPr id="83" name="Picture 82" descr="A picture containing drawing  Description automatically generated">
            <a:extLst>
              <a:ext uri="{FF2B5EF4-FFF2-40B4-BE49-F238E27FC236}">
                <a16:creationId xmlns:a16="http://schemas.microsoft.com/office/drawing/2014/main" id="{CECB54B6-AAEB-462E-AE88-982EF588F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688" y="2861294"/>
            <a:ext cx="671841" cy="579135"/>
          </a:xfrm>
          <a:prstGeom prst="rect">
            <a:avLst/>
          </a:prstGeom>
        </p:spPr>
      </p:pic>
      <p:pic>
        <p:nvPicPr>
          <p:cNvPr id="84" name="Picture 83" descr="A picture containing drawing  Description automatically generated">
            <a:extLst>
              <a:ext uri="{FF2B5EF4-FFF2-40B4-BE49-F238E27FC236}">
                <a16:creationId xmlns:a16="http://schemas.microsoft.com/office/drawing/2014/main" id="{DE8A32FC-4C48-46F9-A235-9D9ABB0D9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667" y="2861296"/>
            <a:ext cx="1338602" cy="579135"/>
          </a:xfrm>
          <a:prstGeom prst="rect">
            <a:avLst/>
          </a:prstGeom>
        </p:spPr>
      </p:pic>
      <p:pic>
        <p:nvPicPr>
          <p:cNvPr id="85" name="Picture 84" descr="A picture containing drawing  Description automatically generated">
            <a:extLst>
              <a:ext uri="{FF2B5EF4-FFF2-40B4-BE49-F238E27FC236}">
                <a16:creationId xmlns:a16="http://schemas.microsoft.com/office/drawing/2014/main" id="{890F1B63-A4F9-4C73-8C42-4C96604C0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383" y="2861299"/>
            <a:ext cx="671841" cy="579130"/>
          </a:xfrm>
          <a:prstGeom prst="rect">
            <a:avLst/>
          </a:prstGeom>
        </p:spPr>
      </p:pic>
    </p:spTree>
    <p:extLst>
      <p:ext uri="{BB962C8B-B14F-4D97-AF65-F5344CB8AC3E}">
        <p14:creationId xmlns:p14="http://schemas.microsoft.com/office/powerpoint/2010/main" val="345658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pic>
        <p:nvPicPr>
          <p:cNvPr id="16" name="Picture 15" descr="A picture containing drawing  Description automatically generated">
            <a:extLst>
              <a:ext uri="{FF2B5EF4-FFF2-40B4-BE49-F238E27FC236}">
                <a16:creationId xmlns:a16="http://schemas.microsoft.com/office/drawing/2014/main" id="{43464A66-B249-4479-8B51-E2157D39B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180" y="2885755"/>
            <a:ext cx="1332251" cy="1154449"/>
          </a:xfrm>
          <a:prstGeom prst="rect">
            <a:avLst/>
          </a:prstGeom>
        </p:spPr>
      </p:pic>
      <p:pic>
        <p:nvPicPr>
          <p:cNvPr id="17" name="Picture 16" descr="A picture containing drawing  Description automatically generated">
            <a:extLst>
              <a:ext uri="{FF2B5EF4-FFF2-40B4-BE49-F238E27FC236}">
                <a16:creationId xmlns:a16="http://schemas.microsoft.com/office/drawing/2014/main" id="{098FF3F2-2EA7-4DB4-92EB-A7EE50003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3339621" y="3452798"/>
            <a:ext cx="671841" cy="590560"/>
          </a:xfrm>
          <a:prstGeom prst="rect">
            <a:avLst/>
          </a:prstGeom>
        </p:spPr>
      </p:pic>
      <p:pic>
        <p:nvPicPr>
          <p:cNvPr id="21" name="Picture 20" descr="A picture containing drawing  Description automatically generated">
            <a:extLst>
              <a:ext uri="{FF2B5EF4-FFF2-40B4-BE49-F238E27FC236}">
                <a16:creationId xmlns:a16="http://schemas.microsoft.com/office/drawing/2014/main" id="{9C499943-A039-4F44-B4EA-1C3BD6F13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24">
            <a:off x="2031894" y="2883333"/>
            <a:ext cx="671841" cy="585809"/>
          </a:xfrm>
          <a:prstGeom prst="rect">
            <a:avLst/>
          </a:prstGeom>
        </p:spPr>
      </p:pic>
      <p:pic>
        <p:nvPicPr>
          <p:cNvPr id="37" name="Picture 36" descr="A picture containing drawing  Description automatically generated">
            <a:extLst>
              <a:ext uri="{FF2B5EF4-FFF2-40B4-BE49-F238E27FC236}">
                <a16:creationId xmlns:a16="http://schemas.microsoft.com/office/drawing/2014/main" id="{60736F81-7FB3-43B0-B7ED-1683C23B8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200" y="2889379"/>
            <a:ext cx="1332251" cy="1154368"/>
          </a:xfrm>
          <a:prstGeom prst="rect">
            <a:avLst/>
          </a:prstGeom>
        </p:spPr>
      </p:pic>
      <p:pic>
        <p:nvPicPr>
          <p:cNvPr id="38" name="Picture 37" descr="A picture containing drawing  Description automatically generated">
            <a:extLst>
              <a:ext uri="{FF2B5EF4-FFF2-40B4-BE49-F238E27FC236}">
                <a16:creationId xmlns:a16="http://schemas.microsoft.com/office/drawing/2014/main" id="{F335668C-6C81-4B9C-9547-A6B9D4E2B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5292639" y="3453031"/>
            <a:ext cx="681662" cy="590692"/>
          </a:xfrm>
          <a:prstGeom prst="rect">
            <a:avLst/>
          </a:prstGeom>
        </p:spPr>
      </p:pic>
      <p:pic>
        <p:nvPicPr>
          <p:cNvPr id="43" name="Picture 42" descr="A picture containing drawing  Description automatically generated">
            <a:extLst>
              <a:ext uri="{FF2B5EF4-FFF2-40B4-BE49-F238E27FC236}">
                <a16:creationId xmlns:a16="http://schemas.microsoft.com/office/drawing/2014/main" id="{9441D5D4-4751-486F-B30D-53E9AF4EA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24">
            <a:off x="3992052" y="2887167"/>
            <a:ext cx="671841" cy="582194"/>
          </a:xfrm>
          <a:prstGeom prst="rect">
            <a:avLst/>
          </a:prstGeom>
        </p:spPr>
      </p:pic>
      <p:sp>
        <p:nvSpPr>
          <p:cNvPr id="47" name="Diamond 46">
            <a:extLst>
              <a:ext uri="{FF2B5EF4-FFF2-40B4-BE49-F238E27FC236}">
                <a16:creationId xmlns:a16="http://schemas.microsoft.com/office/drawing/2014/main" id="{113EAA31-C007-4317-A444-297774F218F6}"/>
              </a:ext>
            </a:extLst>
          </p:cNvPr>
          <p:cNvSpPr/>
          <p:nvPr/>
        </p:nvSpPr>
        <p:spPr>
          <a:xfrm rot="10800000">
            <a:off x="3674635" y="2890599"/>
            <a:ext cx="653212" cy="114542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descr="A picture containing drawing  Description automatically generated">
            <a:extLst>
              <a:ext uri="{FF2B5EF4-FFF2-40B4-BE49-F238E27FC236}">
                <a16:creationId xmlns:a16="http://schemas.microsoft.com/office/drawing/2014/main" id="{CD6F30DC-9D91-42BA-B68F-11A167B84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10" y="2890626"/>
            <a:ext cx="1332251" cy="1154449"/>
          </a:xfrm>
          <a:prstGeom prst="rect">
            <a:avLst/>
          </a:prstGeom>
        </p:spPr>
      </p:pic>
      <p:pic>
        <p:nvPicPr>
          <p:cNvPr id="49" name="Picture 48" descr="A picture containing drawing  Description automatically generated">
            <a:extLst>
              <a:ext uri="{FF2B5EF4-FFF2-40B4-BE49-F238E27FC236}">
                <a16:creationId xmlns:a16="http://schemas.microsoft.com/office/drawing/2014/main" id="{9B5EA422-0850-48D8-AE4A-5804A732B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7252132" y="3453016"/>
            <a:ext cx="671841" cy="590560"/>
          </a:xfrm>
          <a:prstGeom prst="rect">
            <a:avLst/>
          </a:prstGeom>
        </p:spPr>
      </p:pic>
      <p:sp>
        <p:nvSpPr>
          <p:cNvPr id="53" name="Diamond 52">
            <a:extLst>
              <a:ext uri="{FF2B5EF4-FFF2-40B4-BE49-F238E27FC236}">
                <a16:creationId xmlns:a16="http://schemas.microsoft.com/office/drawing/2014/main" id="{5997CAAB-2B1D-4259-85B5-3EE7B38AEBDE}"/>
              </a:ext>
            </a:extLst>
          </p:cNvPr>
          <p:cNvSpPr/>
          <p:nvPr/>
        </p:nvSpPr>
        <p:spPr>
          <a:xfrm rot="10800000">
            <a:off x="5634126" y="2890599"/>
            <a:ext cx="646927"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descr="A picture containing drawing  Description automatically generated">
            <a:extLst>
              <a:ext uri="{FF2B5EF4-FFF2-40B4-BE49-F238E27FC236}">
                <a16:creationId xmlns:a16="http://schemas.microsoft.com/office/drawing/2014/main" id="{420A5D46-29EB-4487-AC43-EDA7D48CE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656" y="2896777"/>
            <a:ext cx="1332251" cy="1146798"/>
          </a:xfrm>
          <a:prstGeom prst="rect">
            <a:avLst/>
          </a:prstGeom>
        </p:spPr>
      </p:pic>
      <p:pic>
        <p:nvPicPr>
          <p:cNvPr id="55" name="Picture 54" descr="A picture containing drawing  Description automatically generated">
            <a:extLst>
              <a:ext uri="{FF2B5EF4-FFF2-40B4-BE49-F238E27FC236}">
                <a16:creationId xmlns:a16="http://schemas.microsoft.com/office/drawing/2014/main" id="{FCE7F3BC-7FE9-4339-88CA-669BF029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9206478" y="3453016"/>
            <a:ext cx="671841" cy="590560"/>
          </a:xfrm>
          <a:prstGeom prst="rect">
            <a:avLst/>
          </a:prstGeom>
        </p:spPr>
      </p:pic>
      <p:pic>
        <p:nvPicPr>
          <p:cNvPr id="56" name="Picture 55" descr="A picture containing drawing  Description automatically generated">
            <a:extLst>
              <a:ext uri="{FF2B5EF4-FFF2-40B4-BE49-F238E27FC236}">
                <a16:creationId xmlns:a16="http://schemas.microsoft.com/office/drawing/2014/main" id="{534CA5D5-24D9-4BCD-B7E1-295D0A638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10524">
            <a:off x="9121827" y="2747755"/>
            <a:ext cx="671841" cy="590560"/>
          </a:xfrm>
          <a:prstGeom prst="rect">
            <a:avLst/>
          </a:prstGeom>
        </p:spPr>
      </p:pic>
      <p:sp>
        <p:nvSpPr>
          <p:cNvPr id="59" name="Diamond 58">
            <a:extLst>
              <a:ext uri="{FF2B5EF4-FFF2-40B4-BE49-F238E27FC236}">
                <a16:creationId xmlns:a16="http://schemas.microsoft.com/office/drawing/2014/main" id="{287F4ECE-9D6A-4477-AF0F-E020C04B83C4}"/>
              </a:ext>
            </a:extLst>
          </p:cNvPr>
          <p:cNvSpPr/>
          <p:nvPr/>
        </p:nvSpPr>
        <p:spPr>
          <a:xfrm rot="10800000">
            <a:off x="7588472" y="2897633"/>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picture containing drawing  Description automatically generated">
            <a:extLst>
              <a:ext uri="{FF2B5EF4-FFF2-40B4-BE49-F238E27FC236}">
                <a16:creationId xmlns:a16="http://schemas.microsoft.com/office/drawing/2014/main" id="{C7180AF7-B728-406D-B407-90D825974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525" y="2884685"/>
            <a:ext cx="671841" cy="589702"/>
          </a:xfrm>
          <a:prstGeom prst="rect">
            <a:avLst/>
          </a:prstGeom>
        </p:spPr>
      </p:pic>
      <p:pic>
        <p:nvPicPr>
          <p:cNvPr id="28" name="Picture 27" descr="A picture containing drawing  Description automatically generated">
            <a:extLst>
              <a:ext uri="{FF2B5EF4-FFF2-40B4-BE49-F238E27FC236}">
                <a16:creationId xmlns:a16="http://schemas.microsoft.com/office/drawing/2014/main" id="{BB023EC2-B340-47C1-9F5E-E1AB3CB3C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3989683" y="3453016"/>
            <a:ext cx="671841" cy="590560"/>
          </a:xfrm>
          <a:prstGeom prst="rect">
            <a:avLst/>
          </a:prstGeom>
        </p:spPr>
      </p:pic>
      <p:pic>
        <p:nvPicPr>
          <p:cNvPr id="29" name="Picture 28" descr="A picture containing drawing  Description automatically generated">
            <a:extLst>
              <a:ext uri="{FF2B5EF4-FFF2-40B4-BE49-F238E27FC236}">
                <a16:creationId xmlns:a16="http://schemas.microsoft.com/office/drawing/2014/main" id="{3C2E1362-2F7A-4D5B-AB58-582A0A0C0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2030326" y="3449888"/>
            <a:ext cx="671841" cy="590560"/>
          </a:xfrm>
          <a:prstGeom prst="rect">
            <a:avLst/>
          </a:prstGeom>
        </p:spPr>
      </p:pic>
      <p:pic>
        <p:nvPicPr>
          <p:cNvPr id="30" name="Picture 29" descr="A picture containing drawing  Description automatically generated">
            <a:extLst>
              <a:ext uri="{FF2B5EF4-FFF2-40B4-BE49-F238E27FC236}">
                <a16:creationId xmlns:a16="http://schemas.microsoft.com/office/drawing/2014/main" id="{5EB8B8A8-ED47-41DF-9122-045749C6E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24">
            <a:off x="5947826" y="2889480"/>
            <a:ext cx="671841" cy="582194"/>
          </a:xfrm>
          <a:prstGeom prst="rect">
            <a:avLst/>
          </a:prstGeom>
        </p:spPr>
      </p:pic>
      <p:pic>
        <p:nvPicPr>
          <p:cNvPr id="31" name="Picture 30" descr="A picture containing drawing  Description automatically generated">
            <a:extLst>
              <a:ext uri="{FF2B5EF4-FFF2-40B4-BE49-F238E27FC236}">
                <a16:creationId xmlns:a16="http://schemas.microsoft.com/office/drawing/2014/main" id="{BF448E0E-2D84-451E-9B16-60A7B1CB1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299" y="2889379"/>
            <a:ext cx="671841" cy="589702"/>
          </a:xfrm>
          <a:prstGeom prst="rect">
            <a:avLst/>
          </a:prstGeom>
        </p:spPr>
      </p:pic>
      <p:pic>
        <p:nvPicPr>
          <p:cNvPr id="32" name="Picture 31" descr="A picture containing drawing  Description automatically generated">
            <a:extLst>
              <a:ext uri="{FF2B5EF4-FFF2-40B4-BE49-F238E27FC236}">
                <a16:creationId xmlns:a16="http://schemas.microsoft.com/office/drawing/2014/main" id="{08B0973B-4C7B-43A4-8FF0-4140226A4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5940878" y="3455628"/>
            <a:ext cx="681662" cy="590692"/>
          </a:xfrm>
          <a:prstGeom prst="rect">
            <a:avLst/>
          </a:prstGeom>
        </p:spPr>
      </p:pic>
      <p:pic>
        <p:nvPicPr>
          <p:cNvPr id="33" name="Picture 32" descr="A picture containing drawing  Description automatically generated">
            <a:extLst>
              <a:ext uri="{FF2B5EF4-FFF2-40B4-BE49-F238E27FC236}">
                <a16:creationId xmlns:a16="http://schemas.microsoft.com/office/drawing/2014/main" id="{6989271B-567E-4522-8027-8897BF71F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24">
            <a:off x="7906643" y="2894242"/>
            <a:ext cx="671841" cy="582194"/>
          </a:xfrm>
          <a:prstGeom prst="rect">
            <a:avLst/>
          </a:prstGeom>
        </p:spPr>
      </p:pic>
      <p:pic>
        <p:nvPicPr>
          <p:cNvPr id="34" name="Picture 33" descr="A picture containing drawing  Description automatically generated">
            <a:extLst>
              <a:ext uri="{FF2B5EF4-FFF2-40B4-BE49-F238E27FC236}">
                <a16:creationId xmlns:a16="http://schemas.microsoft.com/office/drawing/2014/main" id="{93A06212-03A5-4B7C-8EBD-4E30501E6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116" y="2894141"/>
            <a:ext cx="671841" cy="589702"/>
          </a:xfrm>
          <a:prstGeom prst="rect">
            <a:avLst/>
          </a:prstGeom>
        </p:spPr>
      </p:pic>
      <p:pic>
        <p:nvPicPr>
          <p:cNvPr id="35" name="Picture 34" descr="A picture containing drawing  Description automatically generated">
            <a:extLst>
              <a:ext uri="{FF2B5EF4-FFF2-40B4-BE49-F238E27FC236}">
                <a16:creationId xmlns:a16="http://schemas.microsoft.com/office/drawing/2014/main" id="{941A0D10-5598-4235-9D65-1EB837982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10524">
            <a:off x="7903296" y="3452610"/>
            <a:ext cx="671841" cy="590560"/>
          </a:xfrm>
          <a:prstGeom prst="rect">
            <a:avLst/>
          </a:prstGeom>
        </p:spPr>
      </p:pic>
    </p:spTree>
    <p:extLst>
      <p:ext uri="{BB962C8B-B14F-4D97-AF65-F5344CB8AC3E}">
        <p14:creationId xmlns:p14="http://schemas.microsoft.com/office/powerpoint/2010/main" val="1543453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35EED2-6700-47F9-AF8C-BD779EDCB6E8}"/>
              </a:ext>
            </a:extLst>
          </p:cNvPr>
          <p:cNvSpPr>
            <a:spLocks noGrp="1"/>
          </p:cNvSpPr>
          <p:nvPr>
            <p:ph type="ftr" sz="quarter" idx="11"/>
          </p:nvPr>
        </p:nvSpPr>
        <p:spPr/>
        <p:txBody>
          <a:bodyPr/>
          <a:lstStyle/>
          <a:p>
            <a:pPr>
              <a:defRPr/>
            </a:pPr>
            <a:r>
              <a:rPr lang="en-GB" dirty="0"/>
              <a:t>Curriculum Prioritisation for Primary Maths</a:t>
            </a:r>
          </a:p>
        </p:txBody>
      </p:sp>
      <p:sp>
        <p:nvSpPr>
          <p:cNvPr id="4" name="TextBox 3">
            <a:extLst>
              <a:ext uri="{FF2B5EF4-FFF2-40B4-BE49-F238E27FC236}">
                <a16:creationId xmlns:a16="http://schemas.microsoft.com/office/drawing/2014/main" id="{88117ADD-FE8D-49F8-A8F6-14017A4C1B29}"/>
              </a:ext>
            </a:extLst>
          </p:cNvPr>
          <p:cNvSpPr txBox="1"/>
          <p:nvPr/>
        </p:nvSpPr>
        <p:spPr>
          <a:xfrm>
            <a:off x="594008" y="1202211"/>
            <a:ext cx="11262632" cy="4601260"/>
          </a:xfrm>
          <a:prstGeom prst="rect">
            <a:avLst/>
          </a:prstGeom>
          <a:noFill/>
        </p:spPr>
        <p:txBody>
          <a:bodyPr wrap="square">
            <a:spAutoFit/>
          </a:bodyPr>
          <a:lstStyle/>
          <a:p>
            <a:pPr>
              <a:spcBef>
                <a:spcPts val="1200"/>
              </a:spcBef>
              <a:spcAft>
                <a:spcPts val="300"/>
              </a:spcAft>
            </a:pPr>
            <a:r>
              <a:rPr lang="en-GB" sz="2000" dirty="0">
                <a:solidFill>
                  <a:schemeClr val="tx1">
                    <a:lumMod val="65000"/>
                    <a:lumOff val="35000"/>
                  </a:schemeClr>
                </a:solidFill>
                <a:effectLst/>
                <a:latin typeface="Arial" panose="020B0604020202020204" pitchFamily="34" charset="0"/>
                <a:cs typeface="Arial" panose="020B0604020202020204" pitchFamily="34" charset="0"/>
              </a:rPr>
              <a:t>These materials heavily reflect the prioritisation approach of the ready-to-progress criteria in the </a:t>
            </a:r>
            <a:r>
              <a:rPr lang="en-GB" sz="2000" dirty="0">
                <a:solidFill>
                  <a:schemeClr val="tx1">
                    <a:lumMod val="65000"/>
                    <a:lumOff val="3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DfE Primary Mathematics Guidance 2020</a:t>
            </a:r>
            <a:r>
              <a:rPr lang="en-GB" sz="2000" dirty="0">
                <a:solidFill>
                  <a:schemeClr val="tx1">
                    <a:lumMod val="65000"/>
                    <a:lumOff val="35000"/>
                  </a:schemeClr>
                </a:solidFill>
                <a:effectLst/>
                <a:latin typeface="Arial" panose="020B0604020202020204" pitchFamily="34" charset="0"/>
                <a:cs typeface="Arial" panose="020B0604020202020204" pitchFamily="34" charset="0"/>
              </a:rPr>
              <a:t> and on the </a:t>
            </a:r>
            <a:r>
              <a:rPr lang="en-GB" sz="2000" dirty="0">
                <a:solidFill>
                  <a:schemeClr val="tx1">
                    <a:lumMod val="65000"/>
                    <a:lumOff val="35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PPTs that exemplify them</a:t>
            </a:r>
            <a:r>
              <a:rPr lang="en-GB" sz="2000" dirty="0">
                <a:solidFill>
                  <a:schemeClr val="tx1">
                    <a:lumMod val="65000"/>
                    <a:lumOff val="35000"/>
                  </a:schemeClr>
                </a:solidFill>
                <a:effectLst/>
                <a:latin typeface="Arial" panose="020B0604020202020204" pitchFamily="34" charset="0"/>
                <a:cs typeface="Arial" panose="020B0604020202020204" pitchFamily="34" charset="0"/>
              </a:rPr>
              <a:t> on the NCETM website. They also include other relevant National Curriculum content. </a:t>
            </a:r>
          </a:p>
          <a:p>
            <a:pPr>
              <a:spcBef>
                <a:spcPts val="1200"/>
              </a:spcBef>
              <a:spcAft>
                <a:spcPts val="300"/>
              </a:spcAft>
            </a:pPr>
            <a:r>
              <a:rPr lang="en-GB" b="1" dirty="0">
                <a:solidFill>
                  <a:schemeClr val="tx1">
                    <a:lumMod val="65000"/>
                    <a:lumOff val="35000"/>
                  </a:schemeClr>
                </a:solidFill>
                <a:latin typeface="Arial" panose="020B0604020202020204" pitchFamily="34" charset="0"/>
                <a:cs typeface="Arial" panose="020B0604020202020204" pitchFamily="34" charset="0"/>
              </a:rPr>
              <a:t>Ready-to-progress criteria addressed by this unit</a:t>
            </a:r>
          </a:p>
          <a:p>
            <a:r>
              <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Teaching of this unit supports the following criteria from the ‘DfE Mathematics Guidance: key stages 1 &amp; 2’ (the 335-page document available as a download)</a:t>
            </a:r>
          </a:p>
          <a:p>
            <a:pPr marL="285750" lvl="0" indent="-285750">
              <a:buFont typeface="Arial" panose="020B0604020202020204" pitchFamily="34" charset="0"/>
              <a:buChar char="•"/>
              <a:tabLst>
                <a:tab pos="228600" algn="l"/>
                <a:tab pos="457200" algn="l"/>
              </a:tabLst>
            </a:pPr>
            <a:r>
              <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1G-1 </a:t>
            </a:r>
            <a:r>
              <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hlinkClick r:id="rId5"/>
              </a:rPr>
              <a:t>Page 42</a:t>
            </a:r>
            <a:endPar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tabLst>
                <a:tab pos="228600" algn="l"/>
                <a:tab pos="457200" algn="l"/>
              </a:tabLst>
            </a:pPr>
            <a:r>
              <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1G-2 </a:t>
            </a:r>
            <a:r>
              <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hlinkClick r:id="rId6"/>
              </a:rPr>
              <a:t>Page 44</a:t>
            </a:r>
            <a:endPar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lvl="0">
              <a:tabLst>
                <a:tab pos="228600" algn="l"/>
                <a:tab pos="457200" algn="l"/>
              </a:tabLst>
            </a:pPr>
            <a:endPar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lvl="0">
              <a:tabLst>
                <a:tab pos="228600" algn="l"/>
                <a:tab pos="457200" algn="l"/>
              </a:tabLst>
            </a:pPr>
            <a:endParaRPr lang="en-GB" sz="2000" dirty="0">
              <a:solidFill>
                <a:schemeClr val="tx1">
                  <a:lumMod val="65000"/>
                  <a:lumOff val="35000"/>
                </a:schemeClr>
              </a:solidFill>
              <a:latin typeface="Arial" panose="020B0604020202020204" pitchFamily="34" charset="0"/>
              <a:cs typeface="Arial" panose="020B0604020202020204" pitchFamily="34" charset="0"/>
            </a:endParaRPr>
          </a:p>
          <a:p>
            <a:pPr>
              <a:spcAft>
                <a:spcPts val="800"/>
              </a:spcAft>
            </a:pPr>
            <a:r>
              <a:rPr lang="en-GB" sz="2000" dirty="0">
                <a:solidFill>
                  <a:schemeClr val="tx1">
                    <a:lumMod val="65000"/>
                    <a:lumOff val="35000"/>
                  </a:schemeClr>
                </a:solidFill>
                <a:latin typeface="Arial" panose="020B0604020202020204" pitchFamily="34" charset="0"/>
                <a:cs typeface="Arial" panose="020B0604020202020204" pitchFamily="34" charset="0"/>
              </a:rPr>
              <a:t>The work of the </a:t>
            </a:r>
            <a:r>
              <a:rPr lang="en-GB" sz="2000" dirty="0">
                <a:solidFill>
                  <a:schemeClr val="tx1">
                    <a:lumMod val="65000"/>
                    <a:lumOff val="35000"/>
                  </a:schemeClr>
                </a:solidFill>
                <a:latin typeface="Arial" panose="020B0604020202020204" pitchFamily="34" charset="0"/>
                <a:cs typeface="Arial" panose="020B0604020202020204" pitchFamily="34" charset="0"/>
                <a:hlinkClick r:id="rId7"/>
              </a:rPr>
              <a:t>Early Childhood Maths Group on spatial reasoning</a:t>
            </a:r>
            <a:r>
              <a:rPr lang="en-GB" sz="2000" dirty="0">
                <a:solidFill>
                  <a:schemeClr val="tx1">
                    <a:lumMod val="65000"/>
                    <a:lumOff val="35000"/>
                  </a:schemeClr>
                </a:solidFill>
                <a:latin typeface="Arial" panose="020B0604020202020204" pitchFamily="34" charset="0"/>
                <a:cs typeface="Arial" panose="020B0604020202020204" pitchFamily="34" charset="0"/>
              </a:rPr>
              <a:t> provides further guidance relevant to this unit. This includes a </a:t>
            </a:r>
            <a:r>
              <a:rPr lang="en-GB" sz="2000" dirty="0">
                <a:solidFill>
                  <a:schemeClr val="tx1">
                    <a:lumMod val="65000"/>
                    <a:lumOff val="35000"/>
                  </a:schemeClr>
                </a:solidFill>
                <a:latin typeface="Arial" panose="020B0604020202020204" pitchFamily="34" charset="0"/>
                <a:cs typeface="Arial" panose="020B0604020202020204" pitchFamily="34" charset="0"/>
                <a:hlinkClick r:id="rId8"/>
              </a:rPr>
              <a:t>spatial reasoning trajectory</a:t>
            </a:r>
            <a:r>
              <a:rPr lang="en-GB" sz="2000" dirty="0">
                <a:solidFill>
                  <a:schemeClr val="tx1">
                    <a:lumMod val="65000"/>
                    <a:lumOff val="35000"/>
                  </a:schemeClr>
                </a:solidFill>
                <a:latin typeface="Arial" panose="020B0604020202020204" pitchFamily="34" charset="0"/>
                <a:cs typeface="Arial" panose="020B0604020202020204" pitchFamily="34" charset="0"/>
              </a:rPr>
              <a:t> to download, which describes developmental progression from birth to 7 years old. It suggests ways to sensitively support children in each phase of spatial reasoning development and how the environment might support spatial reasoning development. </a:t>
            </a:r>
          </a:p>
        </p:txBody>
      </p:sp>
      <p:sp>
        <p:nvSpPr>
          <p:cNvPr id="6" name="Title 1">
            <a:extLst>
              <a:ext uri="{FF2B5EF4-FFF2-40B4-BE49-F238E27FC236}">
                <a16:creationId xmlns:a16="http://schemas.microsoft.com/office/drawing/2014/main" id="{08D72010-6BB7-4450-87EA-D90CA78A311D}"/>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a:t>
            </a:r>
            <a:endParaRPr lang="en-GB" sz="2400" b="1" dirty="0"/>
          </a:p>
        </p:txBody>
      </p:sp>
    </p:spTree>
    <p:extLst>
      <p:ext uri="{BB962C8B-B14F-4D97-AF65-F5344CB8AC3E}">
        <p14:creationId xmlns:p14="http://schemas.microsoft.com/office/powerpoint/2010/main" val="3591541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grpSp>
        <p:nvGrpSpPr>
          <p:cNvPr id="3" name="Group 2">
            <a:extLst>
              <a:ext uri="{FF2B5EF4-FFF2-40B4-BE49-F238E27FC236}">
                <a16:creationId xmlns:a16="http://schemas.microsoft.com/office/drawing/2014/main" id="{D22EC868-3164-4B78-A7F3-1AEA4674FDDA}"/>
              </a:ext>
            </a:extLst>
          </p:cNvPr>
          <p:cNvGrpSpPr/>
          <p:nvPr/>
        </p:nvGrpSpPr>
        <p:grpSpPr>
          <a:xfrm>
            <a:off x="1422079" y="2815110"/>
            <a:ext cx="2125270" cy="1183790"/>
            <a:chOff x="4170754" y="2815110"/>
            <a:chExt cx="2125270" cy="1183790"/>
          </a:xfrm>
        </p:grpSpPr>
        <p:pic>
          <p:nvPicPr>
            <p:cNvPr id="44" name="Picture 43" descr="A picture containing drawing  Description automatically generated">
              <a:extLst>
                <a:ext uri="{FF2B5EF4-FFF2-40B4-BE49-F238E27FC236}">
                  <a16:creationId xmlns:a16="http://schemas.microsoft.com/office/drawing/2014/main" id="{92AB3B82-AF37-4B5C-8FA7-C7FFE607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45" name="Diamond 44">
              <a:extLst>
                <a:ext uri="{FF2B5EF4-FFF2-40B4-BE49-F238E27FC236}">
                  <a16:creationId xmlns:a16="http://schemas.microsoft.com/office/drawing/2014/main" id="{9593EE6D-5626-47A6-9424-0565EE5F3750}"/>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picture containing drawing  Description automatically generated">
              <a:extLst>
                <a:ext uri="{FF2B5EF4-FFF2-40B4-BE49-F238E27FC236}">
                  <a16:creationId xmlns:a16="http://schemas.microsoft.com/office/drawing/2014/main" id="{A2F11024-6C68-47DA-B6E3-FC4B0EBAC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47" name="Diamond 46">
              <a:extLst>
                <a:ext uri="{FF2B5EF4-FFF2-40B4-BE49-F238E27FC236}">
                  <a16:creationId xmlns:a16="http://schemas.microsoft.com/office/drawing/2014/main" id="{C6881748-0AE8-4259-9AC2-6BD5508A1BA0}"/>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4E43979B-0F31-48BB-A8CA-531A0BDA9732}"/>
              </a:ext>
            </a:extLst>
          </p:cNvPr>
          <p:cNvGrpSpPr/>
          <p:nvPr/>
        </p:nvGrpSpPr>
        <p:grpSpPr>
          <a:xfrm rot="10800000">
            <a:off x="2735775" y="2846436"/>
            <a:ext cx="2125270" cy="1183790"/>
            <a:chOff x="4170754" y="2815110"/>
            <a:chExt cx="2125270" cy="1183790"/>
          </a:xfrm>
        </p:grpSpPr>
        <p:pic>
          <p:nvPicPr>
            <p:cNvPr id="49" name="Picture 48" descr="A picture containing drawing  Description automatically generated">
              <a:extLst>
                <a:ext uri="{FF2B5EF4-FFF2-40B4-BE49-F238E27FC236}">
                  <a16:creationId xmlns:a16="http://schemas.microsoft.com/office/drawing/2014/main" id="{589C83E5-2CA5-483F-82F9-A36A68FEE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50" name="Diamond 49">
              <a:extLst>
                <a:ext uri="{FF2B5EF4-FFF2-40B4-BE49-F238E27FC236}">
                  <a16:creationId xmlns:a16="http://schemas.microsoft.com/office/drawing/2014/main" id="{BC10ACF1-26D1-44A8-83CE-9266DEE859B4}"/>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descr="A picture containing drawing  Description automatically generated">
              <a:extLst>
                <a:ext uri="{FF2B5EF4-FFF2-40B4-BE49-F238E27FC236}">
                  <a16:creationId xmlns:a16="http://schemas.microsoft.com/office/drawing/2014/main" id="{88F81B19-0284-4904-82B5-CF7D1E6DB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52" name="Diamond 51">
              <a:extLst>
                <a:ext uri="{FF2B5EF4-FFF2-40B4-BE49-F238E27FC236}">
                  <a16:creationId xmlns:a16="http://schemas.microsoft.com/office/drawing/2014/main" id="{D3BC7CBB-AB08-482D-A65B-39583BE78DB5}"/>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3" name="Group 52">
            <a:extLst>
              <a:ext uri="{FF2B5EF4-FFF2-40B4-BE49-F238E27FC236}">
                <a16:creationId xmlns:a16="http://schemas.microsoft.com/office/drawing/2014/main" id="{37B0E2F5-237F-42AD-BBBD-D31365CB0545}"/>
              </a:ext>
            </a:extLst>
          </p:cNvPr>
          <p:cNvGrpSpPr/>
          <p:nvPr/>
        </p:nvGrpSpPr>
        <p:grpSpPr>
          <a:xfrm>
            <a:off x="4039344" y="2815110"/>
            <a:ext cx="2125270" cy="1183790"/>
            <a:chOff x="4170754" y="2815110"/>
            <a:chExt cx="2125270" cy="1183790"/>
          </a:xfrm>
        </p:grpSpPr>
        <p:pic>
          <p:nvPicPr>
            <p:cNvPr id="54" name="Picture 53" descr="A picture containing drawing  Description automatically generated">
              <a:extLst>
                <a:ext uri="{FF2B5EF4-FFF2-40B4-BE49-F238E27FC236}">
                  <a16:creationId xmlns:a16="http://schemas.microsoft.com/office/drawing/2014/main" id="{2EF52E00-BDA6-4805-A70E-4A9A335C4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55" name="Diamond 54">
              <a:extLst>
                <a:ext uri="{FF2B5EF4-FFF2-40B4-BE49-F238E27FC236}">
                  <a16:creationId xmlns:a16="http://schemas.microsoft.com/office/drawing/2014/main" id="{59EE2767-DB54-407C-AC82-2A752931C409}"/>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descr="A picture containing drawing  Description automatically generated">
              <a:extLst>
                <a:ext uri="{FF2B5EF4-FFF2-40B4-BE49-F238E27FC236}">
                  <a16:creationId xmlns:a16="http://schemas.microsoft.com/office/drawing/2014/main" id="{5FDDEA5B-BDF0-4A5B-8672-8848FFE6D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57" name="Diamond 56">
              <a:extLst>
                <a:ext uri="{FF2B5EF4-FFF2-40B4-BE49-F238E27FC236}">
                  <a16:creationId xmlns:a16="http://schemas.microsoft.com/office/drawing/2014/main" id="{97C6C2D8-4352-4AAA-85BA-F170199EA23C}"/>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91B43AA2-883F-4856-87B5-6AAF542CDDF8}"/>
              </a:ext>
            </a:extLst>
          </p:cNvPr>
          <p:cNvGrpSpPr/>
          <p:nvPr/>
        </p:nvGrpSpPr>
        <p:grpSpPr>
          <a:xfrm rot="10800000">
            <a:off x="5353040" y="2846436"/>
            <a:ext cx="2125270" cy="1183790"/>
            <a:chOff x="4170754" y="2815110"/>
            <a:chExt cx="2125270" cy="1183790"/>
          </a:xfrm>
        </p:grpSpPr>
        <p:pic>
          <p:nvPicPr>
            <p:cNvPr id="59" name="Picture 58" descr="A picture containing drawing  Description automatically generated">
              <a:extLst>
                <a:ext uri="{FF2B5EF4-FFF2-40B4-BE49-F238E27FC236}">
                  <a16:creationId xmlns:a16="http://schemas.microsoft.com/office/drawing/2014/main" id="{5E9BE92E-D6EF-495D-9A3A-656DF4D2A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60" name="Diamond 59">
              <a:extLst>
                <a:ext uri="{FF2B5EF4-FFF2-40B4-BE49-F238E27FC236}">
                  <a16:creationId xmlns:a16="http://schemas.microsoft.com/office/drawing/2014/main" id="{BFA09EF5-2456-45B6-A7CB-406C93FEC83D}"/>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drawing  Description automatically generated">
              <a:extLst>
                <a:ext uri="{FF2B5EF4-FFF2-40B4-BE49-F238E27FC236}">
                  <a16:creationId xmlns:a16="http://schemas.microsoft.com/office/drawing/2014/main" id="{4202A043-B550-418B-BC94-9B5A0071B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62" name="Diamond 61">
              <a:extLst>
                <a:ext uri="{FF2B5EF4-FFF2-40B4-BE49-F238E27FC236}">
                  <a16:creationId xmlns:a16="http://schemas.microsoft.com/office/drawing/2014/main" id="{D6F009DB-D126-4830-8C3A-BBE569D5F934}"/>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a:extLst>
              <a:ext uri="{FF2B5EF4-FFF2-40B4-BE49-F238E27FC236}">
                <a16:creationId xmlns:a16="http://schemas.microsoft.com/office/drawing/2014/main" id="{B0096D51-D1A6-4853-AA8B-18518FF91A76}"/>
              </a:ext>
            </a:extLst>
          </p:cNvPr>
          <p:cNvGrpSpPr/>
          <p:nvPr/>
        </p:nvGrpSpPr>
        <p:grpSpPr>
          <a:xfrm>
            <a:off x="6661658" y="2815110"/>
            <a:ext cx="2125270" cy="1183790"/>
            <a:chOff x="4170754" y="2815110"/>
            <a:chExt cx="2125270" cy="1183790"/>
          </a:xfrm>
        </p:grpSpPr>
        <p:pic>
          <p:nvPicPr>
            <p:cNvPr id="64" name="Picture 63" descr="A picture containing drawing  Description automatically generated">
              <a:extLst>
                <a:ext uri="{FF2B5EF4-FFF2-40B4-BE49-F238E27FC236}">
                  <a16:creationId xmlns:a16="http://schemas.microsoft.com/office/drawing/2014/main" id="{21AFB5AA-2F97-406E-8EA3-EFFAB4836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65" name="Diamond 64">
              <a:extLst>
                <a:ext uri="{FF2B5EF4-FFF2-40B4-BE49-F238E27FC236}">
                  <a16:creationId xmlns:a16="http://schemas.microsoft.com/office/drawing/2014/main" id="{A1A7EB58-C76F-4049-9F0A-44FFC1258CCD}"/>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A picture containing drawing  Description automatically generated">
              <a:extLst>
                <a:ext uri="{FF2B5EF4-FFF2-40B4-BE49-F238E27FC236}">
                  <a16:creationId xmlns:a16="http://schemas.microsoft.com/office/drawing/2014/main" id="{845EC1B0-74DE-45AE-8300-EA6F7536B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67" name="Diamond 66">
              <a:extLst>
                <a:ext uri="{FF2B5EF4-FFF2-40B4-BE49-F238E27FC236}">
                  <a16:creationId xmlns:a16="http://schemas.microsoft.com/office/drawing/2014/main" id="{A3DFBEB7-B12E-40AE-A633-31802F15534D}"/>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B94F023A-B9C6-4CCF-8302-0134E3E2B34A}"/>
              </a:ext>
            </a:extLst>
          </p:cNvPr>
          <p:cNvGrpSpPr/>
          <p:nvPr/>
        </p:nvGrpSpPr>
        <p:grpSpPr>
          <a:xfrm rot="10800000">
            <a:off x="7975354" y="2846436"/>
            <a:ext cx="2125270" cy="1183790"/>
            <a:chOff x="4170754" y="2815110"/>
            <a:chExt cx="2125270" cy="1183790"/>
          </a:xfrm>
        </p:grpSpPr>
        <p:pic>
          <p:nvPicPr>
            <p:cNvPr id="69" name="Picture 68" descr="A picture containing drawing  Description automatically generated">
              <a:extLst>
                <a:ext uri="{FF2B5EF4-FFF2-40B4-BE49-F238E27FC236}">
                  <a16:creationId xmlns:a16="http://schemas.microsoft.com/office/drawing/2014/main" id="{1213A325-6E79-4EE5-A258-4081BFBEF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9" y="2852786"/>
              <a:ext cx="671841" cy="590560"/>
            </a:xfrm>
            <a:prstGeom prst="rect">
              <a:avLst/>
            </a:prstGeom>
          </p:spPr>
        </p:pic>
        <p:sp>
          <p:nvSpPr>
            <p:cNvPr id="70" name="Diamond 69">
              <a:extLst>
                <a:ext uri="{FF2B5EF4-FFF2-40B4-BE49-F238E27FC236}">
                  <a16:creationId xmlns:a16="http://schemas.microsoft.com/office/drawing/2014/main" id="{647360E4-77D2-44F5-84ED-D3E786D502D7}"/>
                </a:ext>
              </a:extLst>
            </p:cNvPr>
            <p:cNvSpPr/>
            <p:nvPr/>
          </p:nvSpPr>
          <p:spPr>
            <a:xfrm rot="3600000">
              <a:off x="5395671"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picture containing drawing  Description automatically generated">
              <a:extLst>
                <a:ext uri="{FF2B5EF4-FFF2-40B4-BE49-F238E27FC236}">
                  <a16:creationId xmlns:a16="http://schemas.microsoft.com/office/drawing/2014/main" id="{EEEA161E-A4E5-4EEA-A0BB-BCB51CDC1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64090" y="3419771"/>
              <a:ext cx="1338602" cy="579129"/>
            </a:xfrm>
            <a:prstGeom prst="rect">
              <a:avLst/>
            </a:prstGeom>
          </p:spPr>
        </p:pic>
        <p:sp>
          <p:nvSpPr>
            <p:cNvPr id="72" name="Diamond 71">
              <a:extLst>
                <a:ext uri="{FF2B5EF4-FFF2-40B4-BE49-F238E27FC236}">
                  <a16:creationId xmlns:a16="http://schemas.microsoft.com/office/drawing/2014/main" id="{430E0931-2208-41BB-A067-643DF1B97D70}"/>
                </a:ext>
              </a:extLst>
            </p:cNvPr>
            <p:cNvSpPr/>
            <p:nvPr/>
          </p:nvSpPr>
          <p:spPr>
            <a:xfrm rot="7200000">
              <a:off x="4417896" y="2567968"/>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36592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pic>
        <p:nvPicPr>
          <p:cNvPr id="13" name="Picture 12" descr="A picture containing drawing  Description automatically generated">
            <a:extLst>
              <a:ext uri="{FF2B5EF4-FFF2-40B4-BE49-F238E27FC236}">
                <a16:creationId xmlns:a16="http://schemas.microsoft.com/office/drawing/2014/main" id="{6F56F09D-AAAB-46EE-9F5D-77AECFB8A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606" y="2628452"/>
            <a:ext cx="671841" cy="590560"/>
          </a:xfrm>
          <a:prstGeom prst="rect">
            <a:avLst/>
          </a:prstGeom>
        </p:spPr>
      </p:pic>
      <p:sp>
        <p:nvSpPr>
          <p:cNvPr id="14" name="Rectangle 13">
            <a:extLst>
              <a:ext uri="{FF2B5EF4-FFF2-40B4-BE49-F238E27FC236}">
                <a16:creationId xmlns:a16="http://schemas.microsoft.com/office/drawing/2014/main" id="{DCB2DA4C-005D-446C-9F7B-5B9FF811F2F5}"/>
              </a:ext>
            </a:extLst>
          </p:cNvPr>
          <p:cNvSpPr/>
          <p:nvPr/>
        </p:nvSpPr>
        <p:spPr>
          <a:xfrm rot="9000000">
            <a:off x="4133439" y="363034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iamond 15">
            <a:extLst>
              <a:ext uri="{FF2B5EF4-FFF2-40B4-BE49-F238E27FC236}">
                <a16:creationId xmlns:a16="http://schemas.microsoft.com/office/drawing/2014/main" id="{23BE08CD-2936-46D6-89FD-12B55D80C9BF}"/>
              </a:ext>
            </a:extLst>
          </p:cNvPr>
          <p:cNvSpPr/>
          <p:nvPr/>
        </p:nvSpPr>
        <p:spPr>
          <a:xfrm rot="5400000">
            <a:off x="3681337" y="2940544"/>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C2C2A60-C960-4B4D-B91A-1F102E83CFF5}"/>
              </a:ext>
            </a:extLst>
          </p:cNvPr>
          <p:cNvSpPr/>
          <p:nvPr/>
        </p:nvSpPr>
        <p:spPr>
          <a:xfrm rot="9000000">
            <a:off x="3234054" y="2746795"/>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8945813-C3B2-4300-9A2F-480FD48D1DD1}"/>
              </a:ext>
            </a:extLst>
          </p:cNvPr>
          <p:cNvSpPr/>
          <p:nvPr/>
        </p:nvSpPr>
        <p:spPr>
          <a:xfrm rot="7200000">
            <a:off x="3240887" y="3630349"/>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FE4B33A-F7A3-4AB9-A6B4-02BBBA60E498}"/>
              </a:ext>
            </a:extLst>
          </p:cNvPr>
          <p:cNvSpPr/>
          <p:nvPr/>
        </p:nvSpPr>
        <p:spPr>
          <a:xfrm rot="7200000">
            <a:off x="4133439" y="274462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drawing  Description automatically generated">
            <a:extLst>
              <a:ext uri="{FF2B5EF4-FFF2-40B4-BE49-F238E27FC236}">
                <a16:creationId xmlns:a16="http://schemas.microsoft.com/office/drawing/2014/main" id="{CAE4D37C-D23C-45E9-82C6-EAE184C2D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73369" y="3812059"/>
            <a:ext cx="671841" cy="590560"/>
          </a:xfrm>
          <a:prstGeom prst="rect">
            <a:avLst/>
          </a:prstGeom>
        </p:spPr>
      </p:pic>
      <p:sp>
        <p:nvSpPr>
          <p:cNvPr id="21" name="Diamond 20">
            <a:extLst>
              <a:ext uri="{FF2B5EF4-FFF2-40B4-BE49-F238E27FC236}">
                <a16:creationId xmlns:a16="http://schemas.microsoft.com/office/drawing/2014/main" id="{AF72E82B-0834-40E3-805F-202FC63983D6}"/>
              </a:ext>
            </a:extLst>
          </p:cNvPr>
          <p:cNvSpPr/>
          <p:nvPr/>
        </p:nvSpPr>
        <p:spPr>
          <a:xfrm>
            <a:off x="2788785" y="2940545"/>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iamond 21">
            <a:extLst>
              <a:ext uri="{FF2B5EF4-FFF2-40B4-BE49-F238E27FC236}">
                <a16:creationId xmlns:a16="http://schemas.microsoft.com/office/drawing/2014/main" id="{23488D61-2F70-4E84-8A84-0ADF2AC3D8F2}"/>
              </a:ext>
            </a:extLst>
          </p:cNvPr>
          <p:cNvSpPr/>
          <p:nvPr/>
        </p:nvSpPr>
        <p:spPr>
          <a:xfrm>
            <a:off x="4573889" y="2940545"/>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picture containing drawing  Description automatically generated">
            <a:extLst>
              <a:ext uri="{FF2B5EF4-FFF2-40B4-BE49-F238E27FC236}">
                <a16:creationId xmlns:a16="http://schemas.microsoft.com/office/drawing/2014/main" id="{1AB13C86-FC5C-4653-9392-C390B26DD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710" y="2628452"/>
            <a:ext cx="671841" cy="590560"/>
          </a:xfrm>
          <a:prstGeom prst="rect">
            <a:avLst/>
          </a:prstGeom>
        </p:spPr>
      </p:pic>
      <p:sp>
        <p:nvSpPr>
          <p:cNvPr id="24" name="Rectangle 23">
            <a:extLst>
              <a:ext uri="{FF2B5EF4-FFF2-40B4-BE49-F238E27FC236}">
                <a16:creationId xmlns:a16="http://schemas.microsoft.com/office/drawing/2014/main" id="{45DAD5CB-CF47-4330-A9CA-7EBABFA954AD}"/>
              </a:ext>
            </a:extLst>
          </p:cNvPr>
          <p:cNvSpPr/>
          <p:nvPr/>
        </p:nvSpPr>
        <p:spPr>
          <a:xfrm rot="9000000">
            <a:off x="5918543" y="363034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Diamond 24">
            <a:extLst>
              <a:ext uri="{FF2B5EF4-FFF2-40B4-BE49-F238E27FC236}">
                <a16:creationId xmlns:a16="http://schemas.microsoft.com/office/drawing/2014/main" id="{03368456-4D60-4D7D-B7E1-0B5EA2CBB590}"/>
              </a:ext>
            </a:extLst>
          </p:cNvPr>
          <p:cNvSpPr/>
          <p:nvPr/>
        </p:nvSpPr>
        <p:spPr>
          <a:xfrm rot="5400000">
            <a:off x="5466441" y="2940544"/>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89F69D8-F7D9-4813-9015-52A0C6B89CA1}"/>
              </a:ext>
            </a:extLst>
          </p:cNvPr>
          <p:cNvSpPr/>
          <p:nvPr/>
        </p:nvSpPr>
        <p:spPr>
          <a:xfrm rot="9000000">
            <a:off x="5019158" y="2746795"/>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B87D1DB-8E35-4D0D-BA8C-5B3AF2A782C6}"/>
              </a:ext>
            </a:extLst>
          </p:cNvPr>
          <p:cNvSpPr/>
          <p:nvPr/>
        </p:nvSpPr>
        <p:spPr>
          <a:xfrm rot="7200000">
            <a:off x="5025991" y="3630349"/>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12726D9-BA7F-4CFE-B866-3B6C1E27C2EE}"/>
              </a:ext>
            </a:extLst>
          </p:cNvPr>
          <p:cNvSpPr/>
          <p:nvPr/>
        </p:nvSpPr>
        <p:spPr>
          <a:xfrm rot="7200000">
            <a:off x="5918543" y="274462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drawing  Description automatically generated">
            <a:extLst>
              <a:ext uri="{FF2B5EF4-FFF2-40B4-BE49-F238E27FC236}">
                <a16:creationId xmlns:a16="http://schemas.microsoft.com/office/drawing/2014/main" id="{A2EC43E4-8FF3-4DFC-A2A9-76B1B3DD9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58473" y="3812059"/>
            <a:ext cx="671841" cy="590560"/>
          </a:xfrm>
          <a:prstGeom prst="rect">
            <a:avLst/>
          </a:prstGeom>
        </p:spPr>
      </p:pic>
      <p:sp>
        <p:nvSpPr>
          <p:cNvPr id="30" name="Diamond 29">
            <a:extLst>
              <a:ext uri="{FF2B5EF4-FFF2-40B4-BE49-F238E27FC236}">
                <a16:creationId xmlns:a16="http://schemas.microsoft.com/office/drawing/2014/main" id="{A02E4197-13F7-44A2-B5CA-A7AAE04C6DD3}"/>
              </a:ext>
            </a:extLst>
          </p:cNvPr>
          <p:cNvSpPr/>
          <p:nvPr/>
        </p:nvSpPr>
        <p:spPr>
          <a:xfrm>
            <a:off x="6358993" y="2940545"/>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drawing  Description automatically generated">
            <a:extLst>
              <a:ext uri="{FF2B5EF4-FFF2-40B4-BE49-F238E27FC236}">
                <a16:creationId xmlns:a16="http://schemas.microsoft.com/office/drawing/2014/main" id="{B3FBA1CA-1FB9-46EB-A003-4C6AFCA66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274" y="2628452"/>
            <a:ext cx="671841" cy="590560"/>
          </a:xfrm>
          <a:prstGeom prst="rect">
            <a:avLst/>
          </a:prstGeom>
        </p:spPr>
      </p:pic>
      <p:sp>
        <p:nvSpPr>
          <p:cNvPr id="32" name="Rectangle 31">
            <a:extLst>
              <a:ext uri="{FF2B5EF4-FFF2-40B4-BE49-F238E27FC236}">
                <a16:creationId xmlns:a16="http://schemas.microsoft.com/office/drawing/2014/main" id="{AD8211E7-BB83-40A5-8009-281CC7EEA36F}"/>
              </a:ext>
            </a:extLst>
          </p:cNvPr>
          <p:cNvSpPr/>
          <p:nvPr/>
        </p:nvSpPr>
        <p:spPr>
          <a:xfrm rot="9000000">
            <a:off x="7697107" y="363034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iamond 32">
            <a:extLst>
              <a:ext uri="{FF2B5EF4-FFF2-40B4-BE49-F238E27FC236}">
                <a16:creationId xmlns:a16="http://schemas.microsoft.com/office/drawing/2014/main" id="{4FBD595E-F3A0-4825-B56C-E23CA6E181AF}"/>
              </a:ext>
            </a:extLst>
          </p:cNvPr>
          <p:cNvSpPr/>
          <p:nvPr/>
        </p:nvSpPr>
        <p:spPr>
          <a:xfrm rot="5400000">
            <a:off x="7245005" y="2940544"/>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104E220-9DAB-44AA-9C1A-6D99092DAF3F}"/>
              </a:ext>
            </a:extLst>
          </p:cNvPr>
          <p:cNvSpPr/>
          <p:nvPr/>
        </p:nvSpPr>
        <p:spPr>
          <a:xfrm rot="9000000">
            <a:off x="6797722" y="2746795"/>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3CF904D-7340-4C99-A503-E4E9D1AE9904}"/>
              </a:ext>
            </a:extLst>
          </p:cNvPr>
          <p:cNvSpPr/>
          <p:nvPr/>
        </p:nvSpPr>
        <p:spPr>
          <a:xfrm rot="7200000">
            <a:off x="6804555" y="3630349"/>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04E82BC-C9F4-4871-94A4-8BEA66344D84}"/>
              </a:ext>
            </a:extLst>
          </p:cNvPr>
          <p:cNvSpPr/>
          <p:nvPr/>
        </p:nvSpPr>
        <p:spPr>
          <a:xfrm rot="7200000">
            <a:off x="7697107" y="2744628"/>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picture containing drawing  Description automatically generated">
            <a:extLst>
              <a:ext uri="{FF2B5EF4-FFF2-40B4-BE49-F238E27FC236}">
                <a16:creationId xmlns:a16="http://schemas.microsoft.com/office/drawing/2014/main" id="{835B2F4C-35A4-484F-A9E4-C0385C6D7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237037" y="3812059"/>
            <a:ext cx="671841" cy="590560"/>
          </a:xfrm>
          <a:prstGeom prst="rect">
            <a:avLst/>
          </a:prstGeom>
        </p:spPr>
      </p:pic>
      <p:sp>
        <p:nvSpPr>
          <p:cNvPr id="38" name="Diamond 37">
            <a:extLst>
              <a:ext uri="{FF2B5EF4-FFF2-40B4-BE49-F238E27FC236}">
                <a16:creationId xmlns:a16="http://schemas.microsoft.com/office/drawing/2014/main" id="{A2CB3141-ED39-4B00-8D32-095CF505D697}"/>
              </a:ext>
            </a:extLst>
          </p:cNvPr>
          <p:cNvSpPr/>
          <p:nvPr/>
        </p:nvSpPr>
        <p:spPr>
          <a:xfrm>
            <a:off x="8137557" y="2940545"/>
            <a:ext cx="653212" cy="1147495"/>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747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pic>
        <p:nvPicPr>
          <p:cNvPr id="4" name="Picture 3" descr="A picture containing drawing  Description automatically generated">
            <a:extLst>
              <a:ext uri="{FF2B5EF4-FFF2-40B4-BE49-F238E27FC236}">
                <a16:creationId xmlns:a16="http://schemas.microsoft.com/office/drawing/2014/main" id="{17796C87-30F8-4B33-B4F7-3411CE733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280" y="2892789"/>
            <a:ext cx="1332251" cy="1154449"/>
          </a:xfrm>
          <a:prstGeom prst="rect">
            <a:avLst/>
          </a:prstGeom>
        </p:spPr>
      </p:pic>
      <p:pic>
        <p:nvPicPr>
          <p:cNvPr id="6" name="Picture 5" descr="A picture containing drawing  Description automatically generated">
            <a:extLst>
              <a:ext uri="{FF2B5EF4-FFF2-40B4-BE49-F238E27FC236}">
                <a16:creationId xmlns:a16="http://schemas.microsoft.com/office/drawing/2014/main" id="{E618FB01-39B3-4F4D-A07D-0F9EA0F7B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07654" y="4591241"/>
            <a:ext cx="671841" cy="590560"/>
          </a:xfrm>
          <a:prstGeom prst="rect">
            <a:avLst/>
          </a:prstGeom>
        </p:spPr>
      </p:pic>
      <p:pic>
        <p:nvPicPr>
          <p:cNvPr id="7" name="Picture 6" descr="A picture containing drawing  Description automatically generated">
            <a:extLst>
              <a:ext uri="{FF2B5EF4-FFF2-40B4-BE49-F238E27FC236}">
                <a16:creationId xmlns:a16="http://schemas.microsoft.com/office/drawing/2014/main" id="{CE9CCD53-ED0D-4484-9647-A22999EF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5893378" y="3883229"/>
            <a:ext cx="671841" cy="590560"/>
          </a:xfrm>
          <a:prstGeom prst="rect">
            <a:avLst/>
          </a:prstGeom>
        </p:spPr>
      </p:pic>
      <p:sp>
        <p:nvSpPr>
          <p:cNvPr id="8" name="Diamond 7">
            <a:extLst>
              <a:ext uri="{FF2B5EF4-FFF2-40B4-BE49-F238E27FC236}">
                <a16:creationId xmlns:a16="http://schemas.microsoft.com/office/drawing/2014/main" id="{5EB858E6-BD66-45C3-B9CF-FA2BA6D931BD}"/>
              </a:ext>
            </a:extLst>
          </p:cNvPr>
          <p:cNvSpPr/>
          <p:nvPr/>
        </p:nvSpPr>
        <p:spPr>
          <a:xfrm rot="10800000">
            <a:off x="6141873" y="4038440"/>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drawing  Description automatically generated">
            <a:extLst>
              <a:ext uri="{FF2B5EF4-FFF2-40B4-BE49-F238E27FC236}">
                <a16:creationId xmlns:a16="http://schemas.microsoft.com/office/drawing/2014/main" id="{EBAABCD6-0751-4D2C-8440-2D304DB4F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878" y="5166775"/>
            <a:ext cx="1338602" cy="579129"/>
          </a:xfrm>
          <a:prstGeom prst="rect">
            <a:avLst/>
          </a:prstGeom>
        </p:spPr>
      </p:pic>
      <p:pic>
        <p:nvPicPr>
          <p:cNvPr id="10" name="Picture 9" descr="A picture containing drawing  Description automatically generated">
            <a:extLst>
              <a:ext uri="{FF2B5EF4-FFF2-40B4-BE49-F238E27FC236}">
                <a16:creationId xmlns:a16="http://schemas.microsoft.com/office/drawing/2014/main" id="{F86682FD-74CE-4DC6-85E3-36A5FE677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00000">
            <a:off x="7039913" y="3877332"/>
            <a:ext cx="671841" cy="590560"/>
          </a:xfrm>
          <a:prstGeom prst="rect">
            <a:avLst/>
          </a:prstGeom>
        </p:spPr>
      </p:pic>
      <p:grpSp>
        <p:nvGrpSpPr>
          <p:cNvPr id="11" name="Group 10">
            <a:extLst>
              <a:ext uri="{FF2B5EF4-FFF2-40B4-BE49-F238E27FC236}">
                <a16:creationId xmlns:a16="http://schemas.microsoft.com/office/drawing/2014/main" id="{DFC63166-8D50-4A91-B752-F5BE5076C4F4}"/>
              </a:ext>
            </a:extLst>
          </p:cNvPr>
          <p:cNvGrpSpPr/>
          <p:nvPr/>
        </p:nvGrpSpPr>
        <p:grpSpPr>
          <a:xfrm rot="18000000">
            <a:off x="6395728" y="3322455"/>
            <a:ext cx="1305813" cy="1341966"/>
            <a:chOff x="2378273" y="3833444"/>
            <a:chExt cx="1305813" cy="1341966"/>
          </a:xfrm>
        </p:grpSpPr>
        <p:sp>
          <p:nvSpPr>
            <p:cNvPr id="12" name="Diamond 11">
              <a:extLst>
                <a:ext uri="{FF2B5EF4-FFF2-40B4-BE49-F238E27FC236}">
                  <a16:creationId xmlns:a16="http://schemas.microsoft.com/office/drawing/2014/main" id="{5836B29E-4B41-46B5-9C11-E9379ED4D747}"/>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drawing  Description automatically generated">
              <a:extLst>
                <a:ext uri="{FF2B5EF4-FFF2-40B4-BE49-F238E27FC236}">
                  <a16:creationId xmlns:a16="http://schemas.microsoft.com/office/drawing/2014/main" id="{46F372C5-FDC7-4639-BA69-455C8D83D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14" name="Diamond 13">
              <a:extLst>
                <a:ext uri="{FF2B5EF4-FFF2-40B4-BE49-F238E27FC236}">
                  <a16:creationId xmlns:a16="http://schemas.microsoft.com/office/drawing/2014/main" id="{76D836DA-3834-41B0-B732-D5D16D07889C}"/>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descr="A picture containing drawing  Description automatically generated">
            <a:extLst>
              <a:ext uri="{FF2B5EF4-FFF2-40B4-BE49-F238E27FC236}">
                <a16:creationId xmlns:a16="http://schemas.microsoft.com/office/drawing/2014/main" id="{21532795-3B42-4D7F-9186-094B30B11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00000">
            <a:off x="7195795" y="4175257"/>
            <a:ext cx="1338602" cy="579129"/>
          </a:xfrm>
          <a:prstGeom prst="rect">
            <a:avLst/>
          </a:prstGeom>
        </p:spPr>
      </p:pic>
      <p:pic>
        <p:nvPicPr>
          <p:cNvPr id="16" name="Picture 15" descr="A picture containing drawing  Description automatically generated">
            <a:extLst>
              <a:ext uri="{FF2B5EF4-FFF2-40B4-BE49-F238E27FC236}">
                <a16:creationId xmlns:a16="http://schemas.microsoft.com/office/drawing/2014/main" id="{EB09E9C8-7305-417E-BA5E-F77927928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0000">
            <a:off x="7038714" y="2468712"/>
            <a:ext cx="671841" cy="590560"/>
          </a:xfrm>
          <a:prstGeom prst="rect">
            <a:avLst/>
          </a:prstGeom>
        </p:spPr>
      </p:pic>
      <p:grpSp>
        <p:nvGrpSpPr>
          <p:cNvPr id="17" name="Group 16">
            <a:extLst>
              <a:ext uri="{FF2B5EF4-FFF2-40B4-BE49-F238E27FC236}">
                <a16:creationId xmlns:a16="http://schemas.microsoft.com/office/drawing/2014/main" id="{0F48C245-4BA4-4D07-B271-740200E07D5C}"/>
              </a:ext>
            </a:extLst>
          </p:cNvPr>
          <p:cNvGrpSpPr/>
          <p:nvPr/>
        </p:nvGrpSpPr>
        <p:grpSpPr>
          <a:xfrm rot="14400000">
            <a:off x="6402959" y="2286785"/>
            <a:ext cx="1305813" cy="1341966"/>
            <a:chOff x="2378273" y="3833444"/>
            <a:chExt cx="1305813" cy="1341966"/>
          </a:xfrm>
        </p:grpSpPr>
        <p:sp>
          <p:nvSpPr>
            <p:cNvPr id="18" name="Diamond 17">
              <a:extLst>
                <a:ext uri="{FF2B5EF4-FFF2-40B4-BE49-F238E27FC236}">
                  <a16:creationId xmlns:a16="http://schemas.microsoft.com/office/drawing/2014/main" id="{CA84D6DA-571D-44A2-B34D-19CD72123255}"/>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drawing  Description automatically generated">
              <a:extLst>
                <a:ext uri="{FF2B5EF4-FFF2-40B4-BE49-F238E27FC236}">
                  <a16:creationId xmlns:a16="http://schemas.microsoft.com/office/drawing/2014/main" id="{03F78957-9321-4D8C-B334-1FDBAE527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20" name="Diamond 19">
              <a:extLst>
                <a:ext uri="{FF2B5EF4-FFF2-40B4-BE49-F238E27FC236}">
                  <a16:creationId xmlns:a16="http://schemas.microsoft.com/office/drawing/2014/main" id="{6AFFEA44-2083-4AAA-84D7-E14BE8378F70}"/>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descr="A picture containing drawing  Description automatically generated">
            <a:extLst>
              <a:ext uri="{FF2B5EF4-FFF2-40B4-BE49-F238E27FC236}">
                <a16:creationId xmlns:a16="http://schemas.microsoft.com/office/drawing/2014/main" id="{755463A4-614C-4AD2-95C7-E6DA8D982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00000">
            <a:off x="7203026" y="2196819"/>
            <a:ext cx="1338602" cy="579129"/>
          </a:xfrm>
          <a:prstGeom prst="rect">
            <a:avLst/>
          </a:prstGeom>
        </p:spPr>
      </p:pic>
      <p:pic>
        <p:nvPicPr>
          <p:cNvPr id="22" name="Picture 21" descr="A picture containing drawing  Description automatically generated">
            <a:extLst>
              <a:ext uri="{FF2B5EF4-FFF2-40B4-BE49-F238E27FC236}">
                <a16:creationId xmlns:a16="http://schemas.microsoft.com/office/drawing/2014/main" id="{1CC15B56-7075-485F-B548-82E53BCF6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2177" y="1766004"/>
            <a:ext cx="671841" cy="590560"/>
          </a:xfrm>
          <a:prstGeom prst="rect">
            <a:avLst/>
          </a:prstGeom>
        </p:spPr>
      </p:pic>
      <p:grpSp>
        <p:nvGrpSpPr>
          <p:cNvPr id="23" name="Group 22">
            <a:extLst>
              <a:ext uri="{FF2B5EF4-FFF2-40B4-BE49-F238E27FC236}">
                <a16:creationId xmlns:a16="http://schemas.microsoft.com/office/drawing/2014/main" id="{E79780C4-68E9-4AC6-862A-F53FCEF1BC2C}"/>
              </a:ext>
            </a:extLst>
          </p:cNvPr>
          <p:cNvGrpSpPr/>
          <p:nvPr/>
        </p:nvGrpSpPr>
        <p:grpSpPr>
          <a:xfrm rot="10800000">
            <a:off x="5497271" y="1763251"/>
            <a:ext cx="1312163" cy="1341966"/>
            <a:chOff x="2378273" y="3833444"/>
            <a:chExt cx="1312163" cy="1341966"/>
          </a:xfrm>
        </p:grpSpPr>
        <p:sp>
          <p:nvSpPr>
            <p:cNvPr id="24" name="Diamond 23">
              <a:extLst>
                <a:ext uri="{FF2B5EF4-FFF2-40B4-BE49-F238E27FC236}">
                  <a16:creationId xmlns:a16="http://schemas.microsoft.com/office/drawing/2014/main" id="{AFDF00CA-29E3-45DA-B7A0-4BB29398A808}"/>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picture containing drawing  Description automatically generated">
              <a:extLst>
                <a:ext uri="{FF2B5EF4-FFF2-40B4-BE49-F238E27FC236}">
                  <a16:creationId xmlns:a16="http://schemas.microsoft.com/office/drawing/2014/main" id="{E539C4B4-DBB7-4224-9AC7-7E8ABF342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26" name="Diamond 25">
              <a:extLst>
                <a:ext uri="{FF2B5EF4-FFF2-40B4-BE49-F238E27FC236}">
                  <a16:creationId xmlns:a16="http://schemas.microsoft.com/office/drawing/2014/main" id="{ADC68C9C-F2AC-467C-B5D4-1390EDF4EA3E}"/>
                </a:ext>
              </a:extLst>
            </p:cNvPr>
            <p:cNvSpPr/>
            <p:nvPr/>
          </p:nvSpPr>
          <p:spPr>
            <a:xfrm rot="10800000">
              <a:off x="303722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7" name="Picture 26" descr="A picture containing drawing  Description automatically generated">
            <a:extLst>
              <a:ext uri="{FF2B5EF4-FFF2-40B4-BE49-F238E27FC236}">
                <a16:creationId xmlns:a16="http://schemas.microsoft.com/office/drawing/2014/main" id="{F72266C7-9967-4C6C-85F3-7CD0F8135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487226" y="1201901"/>
            <a:ext cx="1338602" cy="579129"/>
          </a:xfrm>
          <a:prstGeom prst="rect">
            <a:avLst/>
          </a:prstGeom>
        </p:spPr>
      </p:pic>
      <p:pic>
        <p:nvPicPr>
          <p:cNvPr id="28" name="Picture 27" descr="A picture containing drawing  Description automatically generated">
            <a:extLst>
              <a:ext uri="{FF2B5EF4-FFF2-40B4-BE49-F238E27FC236}">
                <a16:creationId xmlns:a16="http://schemas.microsoft.com/office/drawing/2014/main" id="{2CFD36BE-1D2F-4EED-B074-F95B05DBC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0">
            <a:off x="4586952" y="2479913"/>
            <a:ext cx="671841" cy="590560"/>
          </a:xfrm>
          <a:prstGeom prst="rect">
            <a:avLst/>
          </a:prstGeom>
        </p:spPr>
      </p:pic>
      <p:grpSp>
        <p:nvGrpSpPr>
          <p:cNvPr id="29" name="Group 28">
            <a:extLst>
              <a:ext uri="{FF2B5EF4-FFF2-40B4-BE49-F238E27FC236}">
                <a16:creationId xmlns:a16="http://schemas.microsoft.com/office/drawing/2014/main" id="{05495B3F-57FB-4B68-AEBE-6C7AF57F1A0D}"/>
              </a:ext>
            </a:extLst>
          </p:cNvPr>
          <p:cNvGrpSpPr/>
          <p:nvPr/>
        </p:nvGrpSpPr>
        <p:grpSpPr>
          <a:xfrm rot="7200000">
            <a:off x="4597165" y="2283384"/>
            <a:ext cx="1305813" cy="1341966"/>
            <a:chOff x="2378273" y="3833444"/>
            <a:chExt cx="1305813" cy="1341966"/>
          </a:xfrm>
        </p:grpSpPr>
        <p:sp>
          <p:nvSpPr>
            <p:cNvPr id="30" name="Diamond 29">
              <a:extLst>
                <a:ext uri="{FF2B5EF4-FFF2-40B4-BE49-F238E27FC236}">
                  <a16:creationId xmlns:a16="http://schemas.microsoft.com/office/drawing/2014/main" id="{88127C36-A4F3-4DD4-AF86-A12ADCE20B0F}"/>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drawing  Description automatically generated">
              <a:extLst>
                <a:ext uri="{FF2B5EF4-FFF2-40B4-BE49-F238E27FC236}">
                  <a16:creationId xmlns:a16="http://schemas.microsoft.com/office/drawing/2014/main" id="{9F0F6CAC-4ADB-486C-BE0B-A198EF57A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32" name="Diamond 31">
              <a:extLst>
                <a:ext uri="{FF2B5EF4-FFF2-40B4-BE49-F238E27FC236}">
                  <a16:creationId xmlns:a16="http://schemas.microsoft.com/office/drawing/2014/main" id="{252140F0-0B76-4B5B-B8AB-8EE4D9C67143}"/>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3" name="Picture 32" descr="A picture containing drawing  Description automatically generated">
            <a:extLst>
              <a:ext uri="{FF2B5EF4-FFF2-40B4-BE49-F238E27FC236}">
                <a16:creationId xmlns:a16="http://schemas.microsoft.com/office/drawing/2014/main" id="{9CE805CA-C9B2-4A1C-9B77-F45F76E7C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00000">
            <a:off x="3764309" y="2193419"/>
            <a:ext cx="1338602" cy="579129"/>
          </a:xfrm>
          <a:prstGeom prst="rect">
            <a:avLst/>
          </a:prstGeom>
        </p:spPr>
      </p:pic>
      <p:pic>
        <p:nvPicPr>
          <p:cNvPr id="34" name="Picture 33" descr="A picture containing drawing  Description automatically generated">
            <a:extLst>
              <a:ext uri="{FF2B5EF4-FFF2-40B4-BE49-F238E27FC236}">
                <a16:creationId xmlns:a16="http://schemas.microsoft.com/office/drawing/2014/main" id="{A549D770-B9BA-4BCC-B546-6D93FD661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00000">
            <a:off x="4588151" y="3888533"/>
            <a:ext cx="671841" cy="590560"/>
          </a:xfrm>
          <a:prstGeom prst="rect">
            <a:avLst/>
          </a:prstGeom>
        </p:spPr>
      </p:pic>
      <p:grpSp>
        <p:nvGrpSpPr>
          <p:cNvPr id="35" name="Group 34">
            <a:extLst>
              <a:ext uri="{FF2B5EF4-FFF2-40B4-BE49-F238E27FC236}">
                <a16:creationId xmlns:a16="http://schemas.microsoft.com/office/drawing/2014/main" id="{5791114B-FDEF-4066-8A8E-490F0138174E}"/>
              </a:ext>
            </a:extLst>
          </p:cNvPr>
          <p:cNvGrpSpPr/>
          <p:nvPr/>
        </p:nvGrpSpPr>
        <p:grpSpPr>
          <a:xfrm rot="3600000">
            <a:off x="4589934" y="3319054"/>
            <a:ext cx="1305813" cy="1341966"/>
            <a:chOff x="2378273" y="3833444"/>
            <a:chExt cx="1305813" cy="1341966"/>
          </a:xfrm>
        </p:grpSpPr>
        <p:sp>
          <p:nvSpPr>
            <p:cNvPr id="36" name="Diamond 35">
              <a:extLst>
                <a:ext uri="{FF2B5EF4-FFF2-40B4-BE49-F238E27FC236}">
                  <a16:creationId xmlns:a16="http://schemas.microsoft.com/office/drawing/2014/main" id="{A814BEDB-EC96-4D53-9038-CFA22EE424F9}"/>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picture containing drawing  Description automatically generated">
              <a:extLst>
                <a:ext uri="{FF2B5EF4-FFF2-40B4-BE49-F238E27FC236}">
                  <a16:creationId xmlns:a16="http://schemas.microsoft.com/office/drawing/2014/main" id="{195201BB-3C55-47C8-8366-667F38EFD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38" name="Diamond 37">
              <a:extLst>
                <a:ext uri="{FF2B5EF4-FFF2-40B4-BE49-F238E27FC236}">
                  <a16:creationId xmlns:a16="http://schemas.microsoft.com/office/drawing/2014/main" id="{49517A07-8CC9-4421-9BDA-871E9CCF3E28}"/>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9" name="Picture 38" descr="A picture containing drawing  Description automatically generated">
            <a:extLst>
              <a:ext uri="{FF2B5EF4-FFF2-40B4-BE49-F238E27FC236}">
                <a16:creationId xmlns:a16="http://schemas.microsoft.com/office/drawing/2014/main" id="{8D86C321-1BDA-4F48-BD6E-93C01ACE6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00000">
            <a:off x="3757078" y="4171857"/>
            <a:ext cx="1338602" cy="579129"/>
          </a:xfrm>
          <a:prstGeom prst="rect">
            <a:avLst/>
          </a:prstGeom>
        </p:spPr>
      </p:pic>
      <p:sp>
        <p:nvSpPr>
          <p:cNvPr id="43" name="Diamond 42">
            <a:extLst>
              <a:ext uri="{FF2B5EF4-FFF2-40B4-BE49-F238E27FC236}">
                <a16:creationId xmlns:a16="http://schemas.microsoft.com/office/drawing/2014/main" id="{CD8BF1C6-3E47-4E51-93B0-65174A2D707D}"/>
              </a:ext>
            </a:extLst>
          </p:cNvPr>
          <p:cNvSpPr/>
          <p:nvPr/>
        </p:nvSpPr>
        <p:spPr>
          <a:xfrm rot="10800000">
            <a:off x="5479146" y="4038440"/>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9606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3</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4110683320"/>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compose tangram images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555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2058962"/>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I’ve made some plans of towers I might build. What do you think of them? Do you think they would make good towers? Explain your thoughts.</a:t>
            </a:r>
          </a:p>
        </p:txBody>
      </p:sp>
      <p:grpSp>
        <p:nvGrpSpPr>
          <p:cNvPr id="43" name="Group 42">
            <a:extLst>
              <a:ext uri="{FF2B5EF4-FFF2-40B4-BE49-F238E27FC236}">
                <a16:creationId xmlns:a16="http://schemas.microsoft.com/office/drawing/2014/main" id="{5FC810DC-4E13-468E-855F-D3932BF25B40}"/>
              </a:ext>
            </a:extLst>
          </p:cNvPr>
          <p:cNvGrpSpPr/>
          <p:nvPr/>
        </p:nvGrpSpPr>
        <p:grpSpPr>
          <a:xfrm>
            <a:off x="729332" y="4403672"/>
            <a:ext cx="2177958" cy="1810041"/>
            <a:chOff x="748329" y="4427541"/>
            <a:chExt cx="2177958" cy="1810041"/>
          </a:xfrm>
        </p:grpSpPr>
        <p:grpSp>
          <p:nvGrpSpPr>
            <p:cNvPr id="42" name="Group 41">
              <a:extLst>
                <a:ext uri="{FF2B5EF4-FFF2-40B4-BE49-F238E27FC236}">
                  <a16:creationId xmlns:a16="http://schemas.microsoft.com/office/drawing/2014/main" id="{D4F1DB9E-754D-4AA5-9A3C-894815D624F5}"/>
                </a:ext>
              </a:extLst>
            </p:cNvPr>
            <p:cNvGrpSpPr/>
            <p:nvPr/>
          </p:nvGrpSpPr>
          <p:grpSpPr>
            <a:xfrm>
              <a:off x="748329" y="4572505"/>
              <a:ext cx="2177958" cy="1665077"/>
              <a:chOff x="748329" y="4572505"/>
              <a:chExt cx="2177958" cy="1665077"/>
            </a:xfrm>
          </p:grpSpPr>
          <p:sp>
            <p:nvSpPr>
              <p:cNvPr id="22" name="Block Arc 21">
                <a:extLst>
                  <a:ext uri="{FF2B5EF4-FFF2-40B4-BE49-F238E27FC236}">
                    <a16:creationId xmlns:a16="http://schemas.microsoft.com/office/drawing/2014/main" id="{8269769C-B2DA-4450-BCFA-863738F2409D}"/>
                  </a:ext>
                </a:extLst>
              </p:cNvPr>
              <p:cNvSpPr/>
              <p:nvPr/>
            </p:nvSpPr>
            <p:spPr>
              <a:xfrm rot="10800000">
                <a:off x="1107824" y="4572505"/>
                <a:ext cx="1665077" cy="1665077"/>
              </a:xfrm>
              <a:prstGeom prst="blockArc">
                <a:avLst/>
              </a:prstGeom>
              <a:ln>
                <a:solidFill>
                  <a:schemeClr val="tx1"/>
                </a:solidFill>
              </a:ln>
              <a:scene3d>
                <a:camera prst="orthographicFront">
                  <a:rot lat="0" lon="1200000" rev="0"/>
                </a:camera>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ube 23">
                <a:extLst>
                  <a:ext uri="{FF2B5EF4-FFF2-40B4-BE49-F238E27FC236}">
                    <a16:creationId xmlns:a16="http://schemas.microsoft.com/office/drawing/2014/main" id="{9CCA7ACF-856E-4F32-AAC0-7D7C7E94A140}"/>
                  </a:ext>
                </a:extLst>
              </p:cNvPr>
              <p:cNvSpPr/>
              <p:nvPr/>
            </p:nvSpPr>
            <p:spPr>
              <a:xfrm flipH="1">
                <a:off x="748329" y="5175278"/>
                <a:ext cx="2177958" cy="422218"/>
              </a:xfrm>
              <a:prstGeom prst="cube">
                <a:avLst>
                  <a:gd name="adj" fmla="val 210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Block Arc 22">
              <a:extLst>
                <a:ext uri="{FF2B5EF4-FFF2-40B4-BE49-F238E27FC236}">
                  <a16:creationId xmlns:a16="http://schemas.microsoft.com/office/drawing/2014/main" id="{6503B8AA-FCB3-48C9-9AF6-BCD0717A6E2D}"/>
                </a:ext>
              </a:extLst>
            </p:cNvPr>
            <p:cNvSpPr/>
            <p:nvPr/>
          </p:nvSpPr>
          <p:spPr>
            <a:xfrm>
              <a:off x="1164764" y="4427541"/>
              <a:ext cx="1665077" cy="1665077"/>
            </a:xfrm>
            <a:prstGeom prst="blockArc">
              <a:avLst/>
            </a:prstGeom>
            <a:ln>
              <a:solidFill>
                <a:schemeClr val="tx1"/>
              </a:solidFill>
            </a:ln>
            <a:scene3d>
              <a:camera prst="orthographicFront">
                <a:rot lat="0" lon="20099993" rev="0"/>
              </a:camera>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0" name="Group 29">
            <a:extLst>
              <a:ext uri="{FF2B5EF4-FFF2-40B4-BE49-F238E27FC236}">
                <a16:creationId xmlns:a16="http://schemas.microsoft.com/office/drawing/2014/main" id="{18E548C5-825E-481B-A15C-4F0E0C65CE55}"/>
              </a:ext>
            </a:extLst>
          </p:cNvPr>
          <p:cNvGrpSpPr/>
          <p:nvPr/>
        </p:nvGrpSpPr>
        <p:grpSpPr>
          <a:xfrm>
            <a:off x="594008" y="1055494"/>
            <a:ext cx="1791766" cy="3017400"/>
            <a:chOff x="594008" y="1055494"/>
            <a:chExt cx="1791766" cy="3017400"/>
          </a:xfrm>
        </p:grpSpPr>
        <p:sp>
          <p:nvSpPr>
            <p:cNvPr id="15" name="Cylinder 14">
              <a:extLst>
                <a:ext uri="{FF2B5EF4-FFF2-40B4-BE49-F238E27FC236}">
                  <a16:creationId xmlns:a16="http://schemas.microsoft.com/office/drawing/2014/main" id="{327323E6-7C5D-43DD-8629-4933F15C81B0}"/>
                </a:ext>
              </a:extLst>
            </p:cNvPr>
            <p:cNvSpPr/>
            <p:nvPr/>
          </p:nvSpPr>
          <p:spPr>
            <a:xfrm>
              <a:off x="1024600" y="2761313"/>
              <a:ext cx="986151" cy="1311581"/>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Block Arc 16">
              <a:extLst>
                <a:ext uri="{FF2B5EF4-FFF2-40B4-BE49-F238E27FC236}">
                  <a16:creationId xmlns:a16="http://schemas.microsoft.com/office/drawing/2014/main" id="{C8FFE33E-C284-431F-8158-CCDB015FCF00}"/>
                </a:ext>
              </a:extLst>
            </p:cNvPr>
            <p:cNvSpPr/>
            <p:nvPr/>
          </p:nvSpPr>
          <p:spPr>
            <a:xfrm rot="10800000">
              <a:off x="720697" y="1278390"/>
              <a:ext cx="1665077" cy="1665077"/>
            </a:xfrm>
            <a:prstGeom prst="blockArc">
              <a:avLst/>
            </a:prstGeom>
            <a:ln>
              <a:solidFill>
                <a:schemeClr val="tx1"/>
              </a:solidFill>
            </a:ln>
            <a:scene3d>
              <a:camera prst="orthographicFront">
                <a:rot lat="0" lon="1200000" rev="0"/>
              </a:camera>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Isosceles Triangle 24">
              <a:extLst>
                <a:ext uri="{FF2B5EF4-FFF2-40B4-BE49-F238E27FC236}">
                  <a16:creationId xmlns:a16="http://schemas.microsoft.com/office/drawing/2014/main" id="{F1D1F3BC-644C-4E6A-A65B-8FD8BA0EC301}"/>
                </a:ext>
              </a:extLst>
            </p:cNvPr>
            <p:cNvSpPr/>
            <p:nvPr/>
          </p:nvSpPr>
          <p:spPr>
            <a:xfrm>
              <a:off x="594008" y="1055494"/>
              <a:ext cx="1224303" cy="1055434"/>
            </a:xfrm>
            <a:prstGeom prst="triangle">
              <a:avLst/>
            </a:prstGeom>
            <a:ln>
              <a:solidFill>
                <a:schemeClr val="tx1"/>
              </a:solidFill>
            </a:ln>
            <a:scene3d>
              <a:camera prst="orthographicFront">
                <a:rot lat="0" lon="9600000" rev="0"/>
              </a:camera>
              <a:lightRig rig="threePt" dir="t"/>
            </a:scene3d>
            <a:sp3d extrusionH="127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AFFBDD5C-992D-4D61-B11D-47EF670C66C9}"/>
              </a:ext>
            </a:extLst>
          </p:cNvPr>
          <p:cNvGrpSpPr/>
          <p:nvPr/>
        </p:nvGrpSpPr>
        <p:grpSpPr>
          <a:xfrm>
            <a:off x="3211657" y="1230484"/>
            <a:ext cx="1563300" cy="2676770"/>
            <a:chOff x="3211657" y="1230484"/>
            <a:chExt cx="1563300" cy="2676770"/>
          </a:xfrm>
        </p:grpSpPr>
        <p:sp>
          <p:nvSpPr>
            <p:cNvPr id="27" name="Cube 26">
              <a:extLst>
                <a:ext uri="{FF2B5EF4-FFF2-40B4-BE49-F238E27FC236}">
                  <a16:creationId xmlns:a16="http://schemas.microsoft.com/office/drawing/2014/main" id="{8878AD7C-5042-4621-B54F-6ABCCECF4C0E}"/>
                </a:ext>
              </a:extLst>
            </p:cNvPr>
            <p:cNvSpPr/>
            <p:nvPr/>
          </p:nvSpPr>
          <p:spPr>
            <a:xfrm flipH="1">
              <a:off x="3211657" y="3062819"/>
              <a:ext cx="1563300" cy="844435"/>
            </a:xfrm>
            <a:prstGeom prst="cube">
              <a:avLst>
                <a:gd name="adj" fmla="val 925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748385C2-CEF6-4423-9D63-F80CEA71A54B}"/>
                </a:ext>
              </a:extLst>
            </p:cNvPr>
            <p:cNvSpPr/>
            <p:nvPr/>
          </p:nvSpPr>
          <p:spPr>
            <a:xfrm>
              <a:off x="3336121" y="2044690"/>
              <a:ext cx="1224303" cy="1055434"/>
            </a:xfrm>
            <a:prstGeom prst="triangle">
              <a:avLst/>
            </a:prstGeom>
            <a:ln>
              <a:solidFill>
                <a:schemeClr val="tx1"/>
              </a:solidFill>
            </a:ln>
            <a:scene3d>
              <a:camera prst="orthographicFront">
                <a:rot lat="0" lon="10500000" rev="0"/>
              </a:camera>
              <a:lightRig rig="threePt" dir="t"/>
            </a:scene3d>
            <a:sp3d extrusionH="127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E8792DAC-4E93-46B3-A036-1C148B5D21C5}"/>
                </a:ext>
              </a:extLst>
            </p:cNvPr>
            <p:cNvSpPr/>
            <p:nvPr/>
          </p:nvSpPr>
          <p:spPr>
            <a:xfrm flipH="1">
              <a:off x="3211657" y="1230484"/>
              <a:ext cx="1563300" cy="844435"/>
            </a:xfrm>
            <a:prstGeom prst="cube">
              <a:avLst>
                <a:gd name="adj" fmla="val 925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1300716A-5DF7-4C12-B104-F9975FF407F1}"/>
              </a:ext>
            </a:extLst>
          </p:cNvPr>
          <p:cNvGrpSpPr/>
          <p:nvPr/>
        </p:nvGrpSpPr>
        <p:grpSpPr>
          <a:xfrm>
            <a:off x="7369095" y="3362105"/>
            <a:ext cx="1434278" cy="2803756"/>
            <a:chOff x="7369095" y="3129116"/>
            <a:chExt cx="1434278" cy="2803756"/>
          </a:xfrm>
        </p:grpSpPr>
        <p:sp>
          <p:nvSpPr>
            <p:cNvPr id="11" name="Cube 10">
              <a:extLst>
                <a:ext uri="{FF2B5EF4-FFF2-40B4-BE49-F238E27FC236}">
                  <a16:creationId xmlns:a16="http://schemas.microsoft.com/office/drawing/2014/main" id="{2D2C5734-1F89-49A3-893B-BE378B03B2DF}"/>
                </a:ext>
              </a:extLst>
            </p:cNvPr>
            <p:cNvSpPr/>
            <p:nvPr/>
          </p:nvSpPr>
          <p:spPr>
            <a:xfrm>
              <a:off x="7369095" y="4810931"/>
              <a:ext cx="1121941" cy="1121941"/>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3BB76D81-3603-4047-BD70-77524C123AC1}"/>
                </a:ext>
              </a:extLst>
            </p:cNvPr>
            <p:cNvSpPr/>
            <p:nvPr/>
          </p:nvSpPr>
          <p:spPr>
            <a:xfrm>
              <a:off x="7681432" y="3966639"/>
              <a:ext cx="1121941" cy="1121941"/>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be 27">
              <a:extLst>
                <a:ext uri="{FF2B5EF4-FFF2-40B4-BE49-F238E27FC236}">
                  <a16:creationId xmlns:a16="http://schemas.microsoft.com/office/drawing/2014/main" id="{452CC85A-08F1-40C3-BFE2-6034C0C5AF6A}"/>
                </a:ext>
              </a:extLst>
            </p:cNvPr>
            <p:cNvSpPr/>
            <p:nvPr/>
          </p:nvSpPr>
          <p:spPr>
            <a:xfrm>
              <a:off x="7369095" y="3129116"/>
              <a:ext cx="1121941" cy="1121941"/>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6F99A4DE-48FD-45F7-8F62-62106D50129C}"/>
              </a:ext>
            </a:extLst>
          </p:cNvPr>
          <p:cNvGrpSpPr/>
          <p:nvPr/>
        </p:nvGrpSpPr>
        <p:grpSpPr>
          <a:xfrm>
            <a:off x="9604100" y="3490526"/>
            <a:ext cx="1563300" cy="2567776"/>
            <a:chOff x="9604100" y="3257537"/>
            <a:chExt cx="1563300" cy="2567776"/>
          </a:xfrm>
        </p:grpSpPr>
        <p:sp>
          <p:nvSpPr>
            <p:cNvPr id="37" name="Cylinder 36">
              <a:extLst>
                <a:ext uri="{FF2B5EF4-FFF2-40B4-BE49-F238E27FC236}">
                  <a16:creationId xmlns:a16="http://schemas.microsoft.com/office/drawing/2014/main" id="{2ED93D09-F110-4B10-A51A-4916AEF640E4}"/>
                </a:ext>
              </a:extLst>
            </p:cNvPr>
            <p:cNvSpPr/>
            <p:nvPr/>
          </p:nvSpPr>
          <p:spPr>
            <a:xfrm>
              <a:off x="9892674" y="4513732"/>
              <a:ext cx="986151" cy="1311581"/>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29EEDC05-7BC5-48EC-9AE7-98D9C2741DF6}"/>
                </a:ext>
              </a:extLst>
            </p:cNvPr>
            <p:cNvSpPr/>
            <p:nvPr/>
          </p:nvSpPr>
          <p:spPr>
            <a:xfrm flipH="1">
              <a:off x="9604100" y="3854181"/>
              <a:ext cx="1563300" cy="844435"/>
            </a:xfrm>
            <a:prstGeom prst="cube">
              <a:avLst>
                <a:gd name="adj" fmla="val 925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Block Arc 38">
              <a:extLst>
                <a:ext uri="{FF2B5EF4-FFF2-40B4-BE49-F238E27FC236}">
                  <a16:creationId xmlns:a16="http://schemas.microsoft.com/office/drawing/2014/main" id="{8154BB8E-97D6-4E95-B29B-1FED7B7940C9}"/>
                </a:ext>
              </a:extLst>
            </p:cNvPr>
            <p:cNvSpPr/>
            <p:nvPr/>
          </p:nvSpPr>
          <p:spPr>
            <a:xfrm>
              <a:off x="9813923" y="3257537"/>
              <a:ext cx="1290033" cy="1290033"/>
            </a:xfrm>
            <a:prstGeom prst="blockArc">
              <a:avLst/>
            </a:prstGeom>
            <a:ln>
              <a:solidFill>
                <a:schemeClr val="tx1"/>
              </a:solidFill>
            </a:ln>
            <a:scene3d>
              <a:camera prst="orthographicFront">
                <a:rot lat="0" lon="20999984" rev="0"/>
              </a:camera>
              <a:lightRig rig="threePt" dir="t"/>
            </a:scene3d>
            <a:sp3d extrusionH="762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 name="Group 43">
            <a:extLst>
              <a:ext uri="{FF2B5EF4-FFF2-40B4-BE49-F238E27FC236}">
                <a16:creationId xmlns:a16="http://schemas.microsoft.com/office/drawing/2014/main" id="{12DCB67E-6FEC-452F-9FC5-C111B50C0CAA}"/>
              </a:ext>
            </a:extLst>
          </p:cNvPr>
          <p:cNvGrpSpPr/>
          <p:nvPr/>
        </p:nvGrpSpPr>
        <p:grpSpPr>
          <a:xfrm>
            <a:off x="3747477" y="4177710"/>
            <a:ext cx="1973450" cy="2036003"/>
            <a:chOff x="4260234" y="4129190"/>
            <a:chExt cx="1973450" cy="2036003"/>
          </a:xfrm>
        </p:grpSpPr>
        <p:sp>
          <p:nvSpPr>
            <p:cNvPr id="19" name="Cylinder 18">
              <a:extLst>
                <a:ext uri="{FF2B5EF4-FFF2-40B4-BE49-F238E27FC236}">
                  <a16:creationId xmlns:a16="http://schemas.microsoft.com/office/drawing/2014/main" id="{9BA43AAC-8A10-466C-A64E-578CD299B4AE}"/>
                </a:ext>
              </a:extLst>
            </p:cNvPr>
            <p:cNvSpPr/>
            <p:nvPr/>
          </p:nvSpPr>
          <p:spPr>
            <a:xfrm rot="16200000">
              <a:off x="4853285" y="4784794"/>
              <a:ext cx="844437" cy="1916361"/>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5EF00E45-1EA3-45E4-999A-66576ABC0523}"/>
                </a:ext>
              </a:extLst>
            </p:cNvPr>
            <p:cNvSpPr/>
            <p:nvPr/>
          </p:nvSpPr>
          <p:spPr>
            <a:xfrm flipH="1">
              <a:off x="4424258" y="4698616"/>
              <a:ext cx="1563300" cy="844435"/>
            </a:xfrm>
            <a:prstGeom prst="cube">
              <a:avLst>
                <a:gd name="adj" fmla="val 433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ylinder 30">
              <a:extLst>
                <a:ext uri="{FF2B5EF4-FFF2-40B4-BE49-F238E27FC236}">
                  <a16:creationId xmlns:a16="http://schemas.microsoft.com/office/drawing/2014/main" id="{E8A5C94C-4D90-4BD7-9B8E-EDF33E7049C9}"/>
                </a:ext>
              </a:extLst>
            </p:cNvPr>
            <p:cNvSpPr/>
            <p:nvPr/>
          </p:nvSpPr>
          <p:spPr>
            <a:xfrm rot="16200000">
              <a:off x="4796196" y="3593228"/>
              <a:ext cx="844437" cy="1916361"/>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2282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237613">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44-46</a:t>
                      </a:r>
                    </a:p>
                  </a:txBody>
                  <a:tcPr>
                    <a:solidFill>
                      <a:srgbClr val="E5F3F2"/>
                    </a:solidFill>
                  </a:tcPr>
                </a:tc>
                <a:extLst>
                  <a:ext uri="{0D108BD9-81ED-4DB2-BD59-A6C34878D82A}">
                    <a16:rowId xmlns:a16="http://schemas.microsoft.com/office/drawing/2014/main" val="417876701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393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3</a:t>
            </a:r>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0894607" cy="4758803"/>
          </a:xfrm>
          <a:prstGeom prst="rect">
            <a:avLst/>
          </a:prstGeom>
        </p:spPr>
        <p:txBody>
          <a:bodyPr wrap="square">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Compare and discuss individual tangram pieces, including finding pieces that are exactly the same shape and size, and are the same shape but different sizes.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Lay tangram pieces directly on top of diagrams marked with individual pieces.  Model how to check the size of the various triangles, how to rotate and place pieces, and in the case of the parallelogram how to flip the piece over if needed.</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Pupils make their own pictures and describe them, e.g. find different ways to make a fish using some or all pieces.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Copy tangram diagrams, starting with two pieces (examples on the next slide).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endParaRPr lang="en-GB"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732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7" name="Right Triangle 6">
            <a:extLst>
              <a:ext uri="{FF2B5EF4-FFF2-40B4-BE49-F238E27FC236}">
                <a16:creationId xmlns:a16="http://schemas.microsoft.com/office/drawing/2014/main" id="{AA1DFCE1-BEC5-4284-BC1B-6AF5B38681ED}"/>
              </a:ext>
            </a:extLst>
          </p:cNvPr>
          <p:cNvSpPr/>
          <p:nvPr/>
        </p:nvSpPr>
        <p:spPr>
          <a:xfrm rot="16200000">
            <a:off x="5191573" y="1067341"/>
            <a:ext cx="1040524" cy="104052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FF2B5EF4-FFF2-40B4-BE49-F238E27FC236}">
                <a16:creationId xmlns:a16="http://schemas.microsoft.com/office/drawing/2014/main" id="{7A4B8DE8-2D62-4F41-A558-FF008B8B7A17}"/>
              </a:ext>
            </a:extLst>
          </p:cNvPr>
          <p:cNvSpPr/>
          <p:nvPr/>
        </p:nvSpPr>
        <p:spPr>
          <a:xfrm rot="8088942">
            <a:off x="1242492" y="1366954"/>
            <a:ext cx="1488399" cy="14883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Triangle 11">
            <a:extLst>
              <a:ext uri="{FF2B5EF4-FFF2-40B4-BE49-F238E27FC236}">
                <a16:creationId xmlns:a16="http://schemas.microsoft.com/office/drawing/2014/main" id="{47B9D1A4-55A7-49DB-91A5-5CFFD83F49F3}"/>
              </a:ext>
            </a:extLst>
          </p:cNvPr>
          <p:cNvSpPr/>
          <p:nvPr/>
        </p:nvSpPr>
        <p:spPr>
          <a:xfrm>
            <a:off x="6306364" y="1067341"/>
            <a:ext cx="1040524" cy="104052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836F63C3-3E0F-474B-A1C0-04E201C87D65}"/>
              </a:ext>
            </a:extLst>
          </p:cNvPr>
          <p:cNvGrpSpPr/>
          <p:nvPr/>
        </p:nvGrpSpPr>
        <p:grpSpPr>
          <a:xfrm rot="5400000">
            <a:off x="4167347" y="2308645"/>
            <a:ext cx="1796572" cy="2885450"/>
            <a:chOff x="5181567" y="4064000"/>
            <a:chExt cx="1796572" cy="2885450"/>
          </a:xfrm>
        </p:grpSpPr>
        <p:sp>
          <p:nvSpPr>
            <p:cNvPr id="13" name="Right Triangle 12">
              <a:extLst>
                <a:ext uri="{FF2B5EF4-FFF2-40B4-BE49-F238E27FC236}">
                  <a16:creationId xmlns:a16="http://schemas.microsoft.com/office/drawing/2014/main" id="{D3BC684E-C8BE-4A04-8EE9-8E4A02BEB256}"/>
                </a:ext>
              </a:extLst>
            </p:cNvPr>
            <p:cNvSpPr/>
            <p:nvPr/>
          </p:nvSpPr>
          <p:spPr>
            <a:xfrm rot="2743379">
              <a:off x="5489740" y="4064000"/>
              <a:ext cx="1488399" cy="14883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arallelogram 13">
              <a:extLst>
                <a:ext uri="{FF2B5EF4-FFF2-40B4-BE49-F238E27FC236}">
                  <a16:creationId xmlns:a16="http://schemas.microsoft.com/office/drawing/2014/main" id="{23C04D4D-0A63-4DE0-B1CE-019B766A83A3}"/>
                </a:ext>
              </a:extLst>
            </p:cNvPr>
            <p:cNvSpPr/>
            <p:nvPr/>
          </p:nvSpPr>
          <p:spPr>
            <a:xfrm rot="5400000">
              <a:off x="4667613" y="5394970"/>
              <a:ext cx="2068434" cy="1040525"/>
            </a:xfrm>
            <a:prstGeom prst="parallelogram">
              <a:avLst>
                <a:gd name="adj" fmla="val 101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Parallelogram 14">
            <a:extLst>
              <a:ext uri="{FF2B5EF4-FFF2-40B4-BE49-F238E27FC236}">
                <a16:creationId xmlns:a16="http://schemas.microsoft.com/office/drawing/2014/main" id="{C6BFFC8A-95EB-46A7-BC51-D900E0A1FB24}"/>
              </a:ext>
            </a:extLst>
          </p:cNvPr>
          <p:cNvSpPr/>
          <p:nvPr/>
        </p:nvSpPr>
        <p:spPr>
          <a:xfrm rot="5400000">
            <a:off x="7048967" y="4407564"/>
            <a:ext cx="2068434" cy="1040525"/>
          </a:xfrm>
          <a:prstGeom prst="parallelogram">
            <a:avLst>
              <a:gd name="adj" fmla="val 101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4586875-35DB-4439-9CB9-84AE76BE3507}"/>
              </a:ext>
            </a:extLst>
          </p:cNvPr>
          <p:cNvSpPr/>
          <p:nvPr/>
        </p:nvSpPr>
        <p:spPr>
          <a:xfrm>
            <a:off x="8580905" y="1365321"/>
            <a:ext cx="1053137" cy="1053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D1231119-48BF-4212-A73C-E9FB8761DA3B}"/>
              </a:ext>
            </a:extLst>
          </p:cNvPr>
          <p:cNvSpPr/>
          <p:nvPr/>
        </p:nvSpPr>
        <p:spPr>
          <a:xfrm>
            <a:off x="9722330" y="1371627"/>
            <a:ext cx="1040524" cy="104052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27725E52-AFED-462C-965F-91AA407AFFBA}"/>
              </a:ext>
            </a:extLst>
          </p:cNvPr>
          <p:cNvSpPr/>
          <p:nvPr/>
        </p:nvSpPr>
        <p:spPr>
          <a:xfrm rot="5400000">
            <a:off x="9349836" y="3199012"/>
            <a:ext cx="2068436" cy="206843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039BB5B6-1D5F-45F9-99D0-18B54061669E}"/>
              </a:ext>
            </a:extLst>
          </p:cNvPr>
          <p:cNvSpPr/>
          <p:nvPr/>
        </p:nvSpPr>
        <p:spPr>
          <a:xfrm rot="16200000">
            <a:off x="9447446" y="3228697"/>
            <a:ext cx="2068436" cy="206843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7A195E29-78B1-490F-8B77-5A5BA0846642}"/>
              </a:ext>
            </a:extLst>
          </p:cNvPr>
          <p:cNvSpPr/>
          <p:nvPr/>
        </p:nvSpPr>
        <p:spPr>
          <a:xfrm rot="16200000">
            <a:off x="6473592" y="3850693"/>
            <a:ext cx="1040524" cy="104052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9A2F0D6F-77A1-4736-B5A8-F8C5567C3DE5}"/>
              </a:ext>
            </a:extLst>
          </p:cNvPr>
          <p:cNvGrpSpPr/>
          <p:nvPr/>
        </p:nvGrpSpPr>
        <p:grpSpPr>
          <a:xfrm rot="18900000">
            <a:off x="1173325" y="3736427"/>
            <a:ext cx="2178326" cy="2087354"/>
            <a:chOff x="1721258" y="3950236"/>
            <a:chExt cx="2178326" cy="2087354"/>
          </a:xfrm>
        </p:grpSpPr>
        <p:sp>
          <p:nvSpPr>
            <p:cNvPr id="3" name="Rectangle 2">
              <a:extLst>
                <a:ext uri="{FF2B5EF4-FFF2-40B4-BE49-F238E27FC236}">
                  <a16:creationId xmlns:a16="http://schemas.microsoft.com/office/drawing/2014/main" id="{CAA7DC75-4C88-467B-AC63-410185D0332D}"/>
                </a:ext>
              </a:extLst>
            </p:cNvPr>
            <p:cNvSpPr/>
            <p:nvPr/>
          </p:nvSpPr>
          <p:spPr>
            <a:xfrm>
              <a:off x="1721258" y="4984453"/>
              <a:ext cx="1053137" cy="1053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Parallelogram 23">
              <a:extLst>
                <a:ext uri="{FF2B5EF4-FFF2-40B4-BE49-F238E27FC236}">
                  <a16:creationId xmlns:a16="http://schemas.microsoft.com/office/drawing/2014/main" id="{C1EA29FD-29BA-4C33-906B-658E0E484BA7}"/>
                </a:ext>
              </a:extLst>
            </p:cNvPr>
            <p:cNvSpPr/>
            <p:nvPr/>
          </p:nvSpPr>
          <p:spPr>
            <a:xfrm rot="16200000" flipV="1">
              <a:off x="2345105" y="4464190"/>
              <a:ext cx="2068434" cy="1040525"/>
            </a:xfrm>
            <a:prstGeom prst="parallelogram">
              <a:avLst>
                <a:gd name="adj" fmla="val 101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ight Triangle 24">
            <a:extLst>
              <a:ext uri="{FF2B5EF4-FFF2-40B4-BE49-F238E27FC236}">
                <a16:creationId xmlns:a16="http://schemas.microsoft.com/office/drawing/2014/main" id="{4BD41F86-0125-415C-B023-D741FC0507AA}"/>
              </a:ext>
            </a:extLst>
          </p:cNvPr>
          <p:cNvSpPr/>
          <p:nvPr/>
        </p:nvSpPr>
        <p:spPr>
          <a:xfrm rot="5400000">
            <a:off x="972828" y="2199165"/>
            <a:ext cx="2068436" cy="206843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881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E7F3E-79AC-4000-9973-3E3AE7723BA1}"/>
              </a:ext>
            </a:extLst>
          </p:cNvPr>
          <p:cNvSpPr>
            <a:spLocks noGrp="1"/>
          </p:cNvSpPr>
          <p:nvPr>
            <p:ph type="title"/>
          </p:nvPr>
        </p:nvSpPr>
        <p:spPr/>
        <p:txBody>
          <a:bodyPr/>
          <a:lstStyle/>
          <a:p>
            <a:r>
              <a:rPr lang="en-GB" dirty="0"/>
              <a:t>1G-2 Compose 2D and 3D shapes from smaller shapes</a:t>
            </a:r>
          </a:p>
        </p:txBody>
      </p:sp>
      <p:pic>
        <p:nvPicPr>
          <p:cNvPr id="6" name="Picture 5" descr="A picture containing building, clock, window  Description automatically generated">
            <a:extLst>
              <a:ext uri="{FF2B5EF4-FFF2-40B4-BE49-F238E27FC236}">
                <a16:creationId xmlns:a16="http://schemas.microsoft.com/office/drawing/2014/main" id="{595FC48D-3B05-4A28-B97B-68D62B33A95F}"/>
              </a:ext>
            </a:extLst>
          </p:cNvPr>
          <p:cNvPicPr>
            <a:picLocks noChangeAspect="1"/>
          </p:cNvPicPr>
          <p:nvPr/>
        </p:nvPicPr>
        <p:blipFill rotWithShape="1">
          <a:blip r:embed="rId3">
            <a:extLst>
              <a:ext uri="{28A0092B-C50C-407E-A947-70E740481C1C}">
                <a14:useLocalDpi xmlns:a14="http://schemas.microsoft.com/office/drawing/2010/main" val="0"/>
              </a:ext>
            </a:extLst>
          </a:blip>
          <a:srcRect l="29823" r="27594"/>
          <a:stretch/>
        </p:blipFill>
        <p:spPr>
          <a:xfrm>
            <a:off x="1504337" y="1600504"/>
            <a:ext cx="3883741" cy="3656992"/>
          </a:xfrm>
          <a:prstGeom prst="rect">
            <a:avLst/>
          </a:prstGeom>
        </p:spPr>
      </p:pic>
      <p:sp>
        <p:nvSpPr>
          <p:cNvPr id="7" name="TextBox 19">
            <a:extLst>
              <a:ext uri="{FF2B5EF4-FFF2-40B4-BE49-F238E27FC236}">
                <a16:creationId xmlns:a16="http://schemas.microsoft.com/office/drawing/2014/main" id="{1B90C445-BA46-4E52-B5B4-B4D7C7EA3B69}"/>
              </a:ext>
            </a:extLst>
          </p:cNvPr>
          <p:cNvSpPr txBox="1"/>
          <p:nvPr/>
        </p:nvSpPr>
        <p:spPr>
          <a:xfrm>
            <a:off x="6225324" y="5037779"/>
            <a:ext cx="5486401" cy="707886"/>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There are five triangles in the tangram. Some of them are exactly the same shape and size.</a:t>
            </a:r>
          </a:p>
        </p:txBody>
      </p:sp>
      <p:sp>
        <p:nvSpPr>
          <p:cNvPr id="8" name="Content Placeholder 2">
            <a:extLst>
              <a:ext uri="{FF2B5EF4-FFF2-40B4-BE49-F238E27FC236}">
                <a16:creationId xmlns:a16="http://schemas.microsoft.com/office/drawing/2014/main" id="{EEBDB4F4-F70D-40A6-9694-B598CCEB22A4}"/>
              </a:ext>
            </a:extLst>
          </p:cNvPr>
          <p:cNvSpPr txBox="1">
            <a:spLocks/>
          </p:cNvSpPr>
          <p:nvPr/>
        </p:nvSpPr>
        <p:spPr>
          <a:xfrm>
            <a:off x="6096000" y="1470647"/>
            <a:ext cx="5615725" cy="3232871"/>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do you notice about the pieces in the </a:t>
            </a:r>
            <a:r>
              <a:rPr kumimoji="0" lang="en-GB" sz="2000" b="0" i="1" u="none" strike="noStrike" kern="1200" cap="none" spc="0" normalizeH="0" baseline="0" noProof="0" dirty="0">
                <a:ln>
                  <a:noFill/>
                </a:ln>
                <a:solidFill>
                  <a:srgbClr val="585858"/>
                </a:solidFill>
                <a:effectLst/>
                <a:uLnTx/>
                <a:uFillTx/>
                <a:latin typeface="Arial"/>
                <a:ea typeface="+mn-ea"/>
                <a:cs typeface="+mn-cs"/>
              </a:rPr>
              <a:t>tangram? </a:t>
            </a:r>
            <a:r>
              <a:rPr kumimoji="0" lang="en-GB" sz="2000" b="0" i="0" u="none" strike="noStrike" kern="1200" cap="none" spc="0" normalizeH="0" baseline="0" noProof="0" dirty="0">
                <a:ln>
                  <a:noFill/>
                </a:ln>
                <a:solidFill>
                  <a:srgbClr val="585858"/>
                </a:solidFill>
                <a:effectLst/>
                <a:uLnTx/>
                <a:uFillTx/>
                <a:latin typeface="Arial"/>
                <a:ea typeface="+mn-ea"/>
                <a:cs typeface="+mn-cs"/>
              </a:rPr>
              <a:t>Do any of the shapes have the same name? In what way are some of the triangles different to each other?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make a picture with your tangram and describe it to your friend?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use your own tangram</a:t>
            </a:r>
            <a:r>
              <a:rPr kumimoji="0" lang="en-GB" sz="2000" b="0" i="1" u="none" strike="noStrike" kern="1200" cap="none" spc="0" normalizeH="0" baseline="0" noProof="0" dirty="0">
                <a:ln>
                  <a:noFill/>
                </a:ln>
                <a:solidFill>
                  <a:srgbClr val="585858"/>
                </a:solidFill>
                <a:effectLst/>
                <a:uLnTx/>
                <a:uFillTx/>
                <a:latin typeface="Arial"/>
                <a:ea typeface="+mn-ea"/>
                <a:cs typeface="+mn-cs"/>
              </a:rPr>
              <a:t> </a:t>
            </a:r>
            <a:r>
              <a:rPr kumimoji="0" lang="en-GB" sz="2000" b="0" i="0" u="none" strike="noStrike" kern="1200" cap="none" spc="0" normalizeH="0" baseline="0" noProof="0" dirty="0">
                <a:ln>
                  <a:noFill/>
                </a:ln>
                <a:solidFill>
                  <a:srgbClr val="585858"/>
                </a:solidFill>
                <a:effectLst/>
                <a:uLnTx/>
                <a:uFillTx/>
                <a:latin typeface="Arial"/>
                <a:ea typeface="+mn-ea"/>
                <a:cs typeface="+mn-cs"/>
              </a:rPr>
              <a:t>pieces to make this picture?</a:t>
            </a:r>
          </a:p>
        </p:txBody>
      </p:sp>
    </p:spTree>
    <p:extLst>
      <p:ext uri="{BB962C8B-B14F-4D97-AF65-F5344CB8AC3E}">
        <p14:creationId xmlns:p14="http://schemas.microsoft.com/office/powerpoint/2010/main" val="104795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4</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91318153"/>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4</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a:t>
                      </a:r>
                      <a:r>
                        <a:rPr lang="en-GB" sz="2400" b="1" u="none" strike="noStrike" dirty="0">
                          <a:solidFill>
                            <a:schemeClr val="tx1">
                              <a:lumMod val="65000"/>
                              <a:lumOff val="35000"/>
                            </a:schemeClr>
                          </a:solidFill>
                          <a:effectLst/>
                          <a:latin typeface="Arial" panose="020B0604020202020204" pitchFamily="34" charset="0"/>
                          <a:cs typeface="Arial" panose="020B0604020202020204" pitchFamily="34" charset="0"/>
                        </a:rPr>
                        <a:t>investigate </a:t>
                      </a:r>
                      <a:r>
                        <a:rPr lang="en-GB" sz="2400" b="1" u="none" strike="noStrike" dirty="0" err="1">
                          <a:solidFill>
                            <a:schemeClr val="tx1">
                              <a:lumMod val="65000"/>
                              <a:lumOff val="35000"/>
                            </a:schemeClr>
                          </a:solidFill>
                          <a:effectLst/>
                          <a:latin typeface="Arial" panose="020B0604020202020204" pitchFamily="34" charset="0"/>
                          <a:cs typeface="Arial" panose="020B0604020202020204" pitchFamily="34" charset="0"/>
                        </a:rPr>
                        <a:t>tetromino</a:t>
                      </a:r>
                      <a:r>
                        <a:rPr lang="en-GB" sz="2400" b="1" u="none" strike="noStrike" dirty="0">
                          <a:solidFill>
                            <a:schemeClr val="tx1">
                              <a:lumMod val="65000"/>
                              <a:lumOff val="35000"/>
                            </a:schemeClr>
                          </a:solidFill>
                          <a:effectLst/>
                          <a:latin typeface="Arial" panose="020B0604020202020204" pitchFamily="34" charset="0"/>
                          <a:cs typeface="Arial" panose="020B0604020202020204" pitchFamily="34" charset="0"/>
                        </a:rPr>
                        <a:t> and pentomino arrangements</a:t>
                      </a:r>
                      <a:endPar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872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423227562"/>
              </p:ext>
            </p:extLst>
          </p:nvPr>
        </p:nvGraphicFramePr>
        <p:xfrm>
          <a:off x="594008" y="1535029"/>
          <a:ext cx="10712127" cy="2965263"/>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nchor="ctr">
                    <a:lnB w="12700" cap="flat" cmpd="sng" algn="ctr">
                      <a:solidFill>
                        <a:schemeClr val="bg1"/>
                      </a:solidFill>
                      <a:prstDash val="solid"/>
                      <a:round/>
                      <a:headEnd type="none" w="med" len="med"/>
                      <a:tailEnd type="none" w="med" len="med"/>
                    </a:lnB>
                    <a:solidFill>
                      <a:srgbClr val="E5F3F2"/>
                    </a:solidFill>
                  </a:tcPr>
                </a:tc>
                <a:tc>
                  <a:txBody>
                    <a:bodyPr/>
                    <a:lstStyle/>
                    <a:p>
                      <a:pPr>
                        <a:lnSpc>
                          <a:spcPct val="120000"/>
                        </a:lnSpc>
                        <a:buClr>
                          <a:srgbClr val="585858"/>
                        </a:buCl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3" action="ppaction://hlinksldjump"/>
                        </a:rPr>
                        <a:t>Pupils compose pattern block images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5F3F2"/>
                    </a:solidFill>
                  </a:tcPr>
                </a:tc>
                <a:extLst>
                  <a:ext uri="{0D108BD9-81ED-4DB2-BD59-A6C34878D82A}">
                    <a16:rowId xmlns:a16="http://schemas.microsoft.com/office/drawing/2014/main" val="1814327038"/>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2</a:t>
                      </a:r>
                    </a:p>
                  </a:txBody>
                  <a:tcPr anchor="ctr">
                    <a:lnT w="12700" cap="flat" cmpd="sng" algn="ctr">
                      <a:solidFill>
                        <a:schemeClr val="bg1"/>
                      </a:solidFill>
                      <a:prstDash val="solid"/>
                      <a:round/>
                      <a:headEnd type="none" w="med" len="med"/>
                      <a:tailEnd type="none" w="med" len="med"/>
                    </a:lnT>
                    <a:solidFill>
                      <a:srgbClr val="E5F3F2"/>
                    </a:solidFill>
                  </a:tcPr>
                </a:tc>
                <a:tc>
                  <a:txBody>
                    <a:bodyPr/>
                    <a:lstStyle/>
                    <a:p>
                      <a:pPr>
                        <a:lnSpc>
                          <a:spcPct val="120000"/>
                        </a:lnSpc>
                        <a:buClr>
                          <a:srgbClr val="585858"/>
                        </a:buClr>
                      </a:pPr>
                      <a:r>
                        <a:rPr lang="en-GB" sz="200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copy, extend and develop repeating and radiating pattern block patterns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E5F3F2"/>
                    </a:solidFill>
                  </a:tcPr>
                </a:tc>
                <a:extLst>
                  <a:ext uri="{0D108BD9-81ED-4DB2-BD59-A6C34878D82A}">
                    <a16:rowId xmlns:a16="http://schemas.microsoft.com/office/drawing/2014/main" val="586604893"/>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3</a:t>
                      </a:r>
                    </a:p>
                  </a:txBody>
                  <a:tcPr anchor="ctr">
                    <a:solidFill>
                      <a:srgbClr val="E5F3F2"/>
                    </a:solidFill>
                  </a:tcPr>
                </a:tc>
                <a:tc>
                  <a:txBody>
                    <a:bodyPr/>
                    <a:lstStyle/>
                    <a:p>
                      <a:pPr>
                        <a:lnSpc>
                          <a:spcPct val="120000"/>
                        </a:lnSpc>
                        <a:buClr>
                          <a:srgbClr val="585858"/>
                        </a:buClr>
                      </a:pPr>
                      <a:r>
                        <a:rPr lang="en-GB" sz="2000" dirty="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Pupils compose tangram images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4</a:t>
                      </a:r>
                    </a:p>
                  </a:txBody>
                  <a:tcPr anchor="ctr">
                    <a:solidFill>
                      <a:srgbClr val="E5F3F2"/>
                    </a:solidFill>
                  </a:tcPr>
                </a:tc>
                <a:tc>
                  <a:txBody>
                    <a:bodyPr/>
                    <a:lstStyle/>
                    <a:p>
                      <a:pPr>
                        <a:lnSpc>
                          <a:spcPct val="120000"/>
                        </a:lnSpc>
                        <a:buClr>
                          <a:srgbClr val="585858"/>
                        </a:buCl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6" action="ppaction://hlinksldjump"/>
                        </a:rPr>
                        <a:t>Pupils investigate </a:t>
                      </a:r>
                      <a:r>
                        <a:rPr lang="en-GB" sz="2000" b="0" u="none" strike="noStrike" dirty="0" err="1">
                          <a:solidFill>
                            <a:schemeClr val="tx1">
                              <a:lumMod val="65000"/>
                              <a:lumOff val="35000"/>
                            </a:schemeClr>
                          </a:solidFill>
                          <a:effectLst/>
                          <a:latin typeface="Arial" panose="020B0604020202020204" pitchFamily="34" charset="0"/>
                          <a:cs typeface="Arial" panose="020B0604020202020204" pitchFamily="34" charset="0"/>
                          <a:hlinkClick r:id="rId6" action="ppaction://hlinksldjump"/>
                        </a:rPr>
                        <a:t>tetromino</a:t>
                      </a: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6" action="ppaction://hlinksldjump"/>
                        </a:rPr>
                        <a:t> and pentomino arrangements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5</a:t>
                      </a:r>
                    </a:p>
                  </a:txBody>
                  <a:tcPr anchor="ctr">
                    <a:solidFill>
                      <a:srgbClr val="E5F3F2"/>
                    </a:solidFill>
                  </a:tcPr>
                </a:tc>
                <a:tc>
                  <a:txBody>
                    <a:bodyPr/>
                    <a:lstStyle/>
                    <a:p>
                      <a:pPr>
                        <a:lnSpc>
                          <a:spcPct val="120000"/>
                        </a:lnSpc>
                        <a:buClr>
                          <a:srgbClr val="585858"/>
                        </a:buCl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7" action="ppaction://hlinksldjump"/>
                        </a:rPr>
                        <a:t>Pupils investigate ways that four cubes can be composed into different 3D models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807959847"/>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6</a:t>
                      </a:r>
                    </a:p>
                  </a:txBody>
                  <a:tcPr anchor="ctr">
                    <a:solidFill>
                      <a:srgbClr val="E5F3F2"/>
                    </a:solidFill>
                  </a:tcPr>
                </a:tc>
                <a:tc>
                  <a:txBody>
                    <a:bodyPr/>
                    <a:lstStyle/>
                    <a:p>
                      <a:pPr>
                        <a:lnSpc>
                          <a:spcPct val="120000"/>
                        </a:lnSpc>
                        <a:buClr>
                          <a:srgbClr val="585858"/>
                        </a:buCl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8" action="ppaction://hlinksldjump"/>
                        </a:rPr>
                        <a:t>Pupils explore, discuss and compare 3D shapes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21696490"/>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7</a:t>
                      </a:r>
                    </a:p>
                  </a:txBody>
                  <a:tcPr anchor="ctr">
                    <a:solidFill>
                      <a:srgbClr val="E5F3F2"/>
                    </a:solidFill>
                  </a:tcPr>
                </a:tc>
                <a:tc>
                  <a:txBody>
                    <a:bodyPr/>
                    <a:lstStyle/>
                    <a:p>
                      <a:pPr>
                        <a:lnSpc>
                          <a:spcPct val="120000"/>
                        </a:lnSpc>
                        <a:buClr>
                          <a:srgbClr val="585858"/>
                        </a:buClr>
                      </a:pPr>
                      <a:r>
                        <a:rPr lang="en-GB" sz="2000"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Pupils identify 2D shapes within 3D shapes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540207845"/>
                  </a:ext>
                </a:extLst>
              </a:tr>
            </a:tbl>
          </a:graphicData>
        </a:graphic>
      </p:graphicFrame>
      <p:sp>
        <p:nvSpPr>
          <p:cNvPr id="7" name="Action Button: Return 6">
            <a:hlinkClick r:id="rId10" action="ppaction://hlinksldjump" highlightClick="1"/>
            <a:extLst>
              <a:ext uri="{FF2B5EF4-FFF2-40B4-BE49-F238E27FC236}">
                <a16:creationId xmlns:a16="http://schemas.microsoft.com/office/drawing/2014/main" id="{2570C625-E476-4A8C-BF3D-99D1E479925B}"/>
              </a:ext>
            </a:extLst>
          </p:cNvPr>
          <p:cNvSpPr/>
          <p:nvPr/>
        </p:nvSpPr>
        <p:spPr>
          <a:xfrm>
            <a:off x="594006" y="5417533"/>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954005" y="5366701"/>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973517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a:xfrm>
            <a:off x="-2" y="6321020"/>
            <a:ext cx="12191999" cy="365125"/>
          </a:xfrm>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525983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I’ve drawn a picture of a cat.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Now I’ve drawn some more pictures of the cat, but I’ve ‘squashed’ them a bit! What is the same and what is different? How have I squashed each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Look at all of my new cat pictures. Explain which you think is the most like the top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Explain which you think would be the best kitten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lang="en-GB" sz="2000" dirty="0">
              <a:latin typeface="Arial"/>
            </a:endParaRPr>
          </a:p>
        </p:txBody>
      </p:sp>
      <p:pic>
        <p:nvPicPr>
          <p:cNvPr id="8" name="Picture 7" descr="A picture containing text, clipart&#10;&#10;Description automatically generated">
            <a:extLst>
              <a:ext uri="{FF2B5EF4-FFF2-40B4-BE49-F238E27FC236}">
                <a16:creationId xmlns:a16="http://schemas.microsoft.com/office/drawing/2014/main" id="{ADD28516-D5F1-4D2B-830D-F5620D6AA912}"/>
              </a:ext>
            </a:extLst>
          </p:cNvPr>
          <p:cNvPicPr>
            <a:picLocks noChangeAspect="1"/>
          </p:cNvPicPr>
          <p:nvPr/>
        </p:nvPicPr>
        <p:blipFill>
          <a:blip r:embed="rId3"/>
          <a:stretch>
            <a:fillRect/>
          </a:stretch>
        </p:blipFill>
        <p:spPr>
          <a:xfrm>
            <a:off x="3696743" y="3782148"/>
            <a:ext cx="666360" cy="57424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DC09CFC4-AADC-4BB8-90B7-2D9F3F59ECA4}"/>
              </a:ext>
            </a:extLst>
          </p:cNvPr>
          <p:cNvPicPr>
            <a:picLocks noChangeAspect="1"/>
          </p:cNvPicPr>
          <p:nvPr/>
        </p:nvPicPr>
        <p:blipFill>
          <a:blip r:embed="rId3"/>
          <a:stretch>
            <a:fillRect/>
          </a:stretch>
        </p:blipFill>
        <p:spPr>
          <a:xfrm>
            <a:off x="3995282" y="2869121"/>
            <a:ext cx="666360" cy="1487269"/>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EAB77EF-56B0-495B-AFAB-C1FA6CE90E4A}"/>
              </a:ext>
            </a:extLst>
          </p:cNvPr>
          <p:cNvPicPr>
            <a:picLocks noChangeAspect="1"/>
          </p:cNvPicPr>
          <p:nvPr/>
        </p:nvPicPr>
        <p:blipFill>
          <a:blip r:embed="rId3"/>
          <a:stretch>
            <a:fillRect/>
          </a:stretch>
        </p:blipFill>
        <p:spPr>
          <a:xfrm>
            <a:off x="3272458" y="3722640"/>
            <a:ext cx="1725851" cy="63375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8B85EF2-63CD-4CD0-A56C-67A4EA2084FE}"/>
              </a:ext>
            </a:extLst>
          </p:cNvPr>
          <p:cNvPicPr>
            <a:picLocks noChangeAspect="1"/>
          </p:cNvPicPr>
          <p:nvPr/>
        </p:nvPicPr>
        <p:blipFill>
          <a:blip r:embed="rId3"/>
          <a:stretch>
            <a:fillRect/>
          </a:stretch>
        </p:blipFill>
        <p:spPr>
          <a:xfrm>
            <a:off x="985484" y="2869121"/>
            <a:ext cx="1725851" cy="1487269"/>
          </a:xfrm>
          <a:prstGeom prst="rect">
            <a:avLst/>
          </a:prstGeom>
        </p:spPr>
      </p:pic>
      <p:grpSp>
        <p:nvGrpSpPr>
          <p:cNvPr id="14" name="Group 13">
            <a:extLst>
              <a:ext uri="{FF2B5EF4-FFF2-40B4-BE49-F238E27FC236}">
                <a16:creationId xmlns:a16="http://schemas.microsoft.com/office/drawing/2014/main" id="{43E1FC8A-CFA0-4459-9FCD-99FE125F588A}"/>
              </a:ext>
            </a:extLst>
          </p:cNvPr>
          <p:cNvGrpSpPr/>
          <p:nvPr/>
        </p:nvGrpSpPr>
        <p:grpSpPr>
          <a:xfrm>
            <a:off x="985484" y="1558461"/>
            <a:ext cx="4848971" cy="3357808"/>
            <a:chOff x="985484" y="1558461"/>
            <a:chExt cx="4848971" cy="3357808"/>
          </a:xfrm>
        </p:grpSpPr>
        <p:grpSp>
          <p:nvGrpSpPr>
            <p:cNvPr id="7" name="Group 6">
              <a:extLst>
                <a:ext uri="{FF2B5EF4-FFF2-40B4-BE49-F238E27FC236}">
                  <a16:creationId xmlns:a16="http://schemas.microsoft.com/office/drawing/2014/main" id="{127E1D09-332B-4FB1-8156-EE7829C392FB}"/>
                </a:ext>
              </a:extLst>
            </p:cNvPr>
            <p:cNvGrpSpPr/>
            <p:nvPr/>
          </p:nvGrpSpPr>
          <p:grpSpPr>
            <a:xfrm>
              <a:off x="985484" y="3429000"/>
              <a:ext cx="4848971" cy="1487269"/>
              <a:chOff x="4526706" y="4466274"/>
              <a:chExt cx="4848971" cy="1487269"/>
            </a:xfrm>
          </p:grpSpPr>
          <p:pic>
            <p:nvPicPr>
              <p:cNvPr id="15" name="Picture 14" descr="A picture containing text, clipart&#10;&#10;Description automatically generated">
                <a:extLst>
                  <a:ext uri="{FF2B5EF4-FFF2-40B4-BE49-F238E27FC236}">
                    <a16:creationId xmlns:a16="http://schemas.microsoft.com/office/drawing/2014/main" id="{D38E746F-ECC2-4A14-B330-CF978591818C}"/>
                  </a:ext>
                </a:extLst>
              </p:cNvPr>
              <p:cNvPicPr>
                <a:picLocks noChangeAspect="1"/>
              </p:cNvPicPr>
              <p:nvPr/>
            </p:nvPicPr>
            <p:blipFill>
              <a:blip r:embed="rId3"/>
              <a:stretch>
                <a:fillRect/>
              </a:stretch>
            </p:blipFill>
            <p:spPr>
              <a:xfrm>
                <a:off x="8709317" y="5349547"/>
                <a:ext cx="666360" cy="574242"/>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BDDB2EAE-C749-467F-AD9A-1E64640BD385}"/>
                  </a:ext>
                </a:extLst>
              </p:cNvPr>
              <p:cNvPicPr>
                <a:picLocks noChangeAspect="1"/>
              </p:cNvPicPr>
              <p:nvPr/>
            </p:nvPicPr>
            <p:blipFill>
              <a:blip r:embed="rId3"/>
              <a:stretch>
                <a:fillRect/>
              </a:stretch>
            </p:blipFill>
            <p:spPr>
              <a:xfrm>
                <a:off x="4526706" y="4466274"/>
                <a:ext cx="611876" cy="1487269"/>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326A6E8D-7A75-4659-A6CD-F38E12EA9855}"/>
                  </a:ext>
                </a:extLst>
              </p:cNvPr>
              <p:cNvPicPr>
                <a:picLocks noChangeAspect="1"/>
              </p:cNvPicPr>
              <p:nvPr/>
            </p:nvPicPr>
            <p:blipFill>
              <a:blip r:embed="rId3"/>
              <a:stretch>
                <a:fillRect/>
              </a:stretch>
            </p:blipFill>
            <p:spPr>
              <a:xfrm>
                <a:off x="6000072" y="5319793"/>
                <a:ext cx="1725851" cy="633750"/>
              </a:xfrm>
              <a:prstGeom prst="rect">
                <a:avLst/>
              </a:prstGeom>
            </p:spPr>
          </p:pic>
        </p:grpSp>
        <p:pic>
          <p:nvPicPr>
            <p:cNvPr id="19" name="Picture 18" descr="A picture containing text, clipart&#10;&#10;Description automatically generated">
              <a:extLst>
                <a:ext uri="{FF2B5EF4-FFF2-40B4-BE49-F238E27FC236}">
                  <a16:creationId xmlns:a16="http://schemas.microsoft.com/office/drawing/2014/main" id="{FC8B92BD-2C8B-4D55-9A35-7F88DF5898F1}"/>
                </a:ext>
              </a:extLst>
            </p:cNvPr>
            <p:cNvPicPr>
              <a:picLocks noChangeAspect="1"/>
            </p:cNvPicPr>
            <p:nvPr/>
          </p:nvPicPr>
          <p:blipFill>
            <a:blip r:embed="rId3"/>
            <a:stretch>
              <a:fillRect/>
            </a:stretch>
          </p:blipFill>
          <p:spPr>
            <a:xfrm>
              <a:off x="2336983" y="1558461"/>
              <a:ext cx="1725851" cy="1487269"/>
            </a:xfrm>
            <a:prstGeom prst="rect">
              <a:avLst/>
            </a:prstGeom>
          </p:spPr>
        </p:pic>
      </p:grpSp>
    </p:spTree>
    <p:extLst>
      <p:ext uri="{BB962C8B-B14F-4D97-AF65-F5344CB8AC3E}">
        <p14:creationId xmlns:p14="http://schemas.microsoft.com/office/powerpoint/2010/main" val="3830046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237613">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44-46</a:t>
                      </a:r>
                    </a:p>
                  </a:txBody>
                  <a:tcPr>
                    <a:solidFill>
                      <a:srgbClr val="E5F3F2"/>
                    </a:solidFill>
                  </a:tcPr>
                </a:tc>
                <a:extLst>
                  <a:ext uri="{0D108BD9-81ED-4DB2-BD59-A6C34878D82A}">
                    <a16:rowId xmlns:a16="http://schemas.microsoft.com/office/drawing/2014/main" val="417876701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905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4</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887043"/>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Provide cut-outs of the 5 possible </a:t>
            </a:r>
            <a:r>
              <a:rPr lang="en-GB" sz="2200" kern="0" dirty="0" err="1">
                <a:latin typeface="Arial" panose="020B0604020202020204" pitchFamily="34" charset="0"/>
                <a:cs typeface="Arial" panose="020B0604020202020204" pitchFamily="34" charset="0"/>
              </a:rPr>
              <a:t>tetrominoes</a:t>
            </a:r>
            <a:r>
              <a:rPr lang="en-GB" sz="2200" kern="0" dirty="0">
                <a:latin typeface="Arial" panose="020B0604020202020204" pitchFamily="34" charset="0"/>
                <a:cs typeface="Arial" panose="020B0604020202020204" pitchFamily="34" charset="0"/>
              </a:rPr>
              <a:t> and 12 possible pentominoes and explore, discuss and compare them, including rotating and flipping pieces.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Make a </a:t>
            </a:r>
            <a:r>
              <a:rPr lang="en-GB" sz="2200" kern="0" dirty="0" err="1">
                <a:latin typeface="Arial" panose="020B0604020202020204" pitchFamily="34" charset="0"/>
                <a:cs typeface="Arial" panose="020B0604020202020204" pitchFamily="34" charset="0"/>
              </a:rPr>
              <a:t>tetromino</a:t>
            </a:r>
            <a:r>
              <a:rPr lang="en-GB" sz="2200" kern="0" dirty="0">
                <a:latin typeface="Arial" panose="020B0604020202020204" pitchFamily="34" charset="0"/>
                <a:cs typeface="Arial" panose="020B0604020202020204" pitchFamily="34" charset="0"/>
              </a:rPr>
              <a:t> or pentomino using square tiles, working carefully to align the sides, and decide which of the cut-outs it is the same as. </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Copy a </a:t>
            </a:r>
            <a:r>
              <a:rPr lang="en-GB" sz="2200" kern="0" dirty="0" err="1">
                <a:latin typeface="Arial" panose="020B0604020202020204" pitchFamily="34" charset="0"/>
                <a:cs typeface="Arial" panose="020B0604020202020204" pitchFamily="34" charset="0"/>
              </a:rPr>
              <a:t>tetromino</a:t>
            </a:r>
            <a:r>
              <a:rPr lang="en-GB" sz="2200" kern="0" dirty="0">
                <a:latin typeface="Arial" panose="020B0604020202020204" pitchFamily="34" charset="0"/>
                <a:cs typeface="Arial" panose="020B0604020202020204" pitchFamily="34" charset="0"/>
              </a:rPr>
              <a:t> or pentomino that the teacher or a friend has made.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Discuss </a:t>
            </a:r>
            <a:r>
              <a:rPr lang="en-GB" sz="2200" kern="0" dirty="0" err="1">
                <a:latin typeface="Arial" panose="020B0604020202020204" pitchFamily="34" charset="0"/>
                <a:cs typeface="Arial" panose="020B0604020202020204" pitchFamily="34" charset="0"/>
              </a:rPr>
              <a:t>tetrominoes</a:t>
            </a:r>
            <a:r>
              <a:rPr lang="en-GB" sz="2200" kern="0" dirty="0">
                <a:latin typeface="Arial" panose="020B0604020202020204" pitchFamily="34" charset="0"/>
                <a:cs typeface="Arial" panose="020B0604020202020204" pitchFamily="34" charset="0"/>
              </a:rPr>
              <a:t> and pentominoes that are reflections or rotations of one another.</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Describe how a particular </a:t>
            </a:r>
            <a:r>
              <a:rPr lang="en-GB" sz="2200" kern="0" dirty="0" err="1">
                <a:latin typeface="Arial" panose="020B0604020202020204" pitchFamily="34" charset="0"/>
                <a:cs typeface="Arial" panose="020B0604020202020204" pitchFamily="34" charset="0"/>
              </a:rPr>
              <a:t>tetromino</a:t>
            </a:r>
            <a:r>
              <a:rPr lang="en-GB" sz="2200" kern="0" dirty="0">
                <a:latin typeface="Arial" panose="020B0604020202020204" pitchFamily="34" charset="0"/>
                <a:cs typeface="Arial" panose="020B0604020202020204" pitchFamily="34" charset="0"/>
              </a:rPr>
              <a:t> or pentomino can be transformed into another by moving some of the square tiles.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Arrange the cut-outs so that they fit together without gaps.</a:t>
            </a:r>
          </a:p>
        </p:txBody>
      </p:sp>
    </p:spTree>
    <p:extLst>
      <p:ext uri="{BB962C8B-B14F-4D97-AF65-F5344CB8AC3E}">
        <p14:creationId xmlns:p14="http://schemas.microsoft.com/office/powerpoint/2010/main" val="3078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E7F3E-79AC-4000-9973-3E3AE7723BA1}"/>
              </a:ext>
            </a:extLst>
          </p:cNvPr>
          <p:cNvSpPr>
            <a:spLocks noGrp="1"/>
          </p:cNvSpPr>
          <p:nvPr>
            <p:ph type="title"/>
          </p:nvPr>
        </p:nvSpPr>
        <p:spPr/>
        <p:txBody>
          <a:bodyPr/>
          <a:lstStyle/>
          <a:p>
            <a:r>
              <a:rPr lang="en-GB" dirty="0"/>
              <a:t>1G-2 Compose 2D and 3D shapes from smaller shapes</a:t>
            </a:r>
          </a:p>
        </p:txBody>
      </p:sp>
      <p:sp>
        <p:nvSpPr>
          <p:cNvPr id="8" name="Content Placeholder 2">
            <a:extLst>
              <a:ext uri="{FF2B5EF4-FFF2-40B4-BE49-F238E27FC236}">
                <a16:creationId xmlns:a16="http://schemas.microsoft.com/office/drawing/2014/main" id="{4EAEC7A0-ED1F-438E-9195-1FCCD4E7A552}"/>
              </a:ext>
            </a:extLst>
          </p:cNvPr>
          <p:cNvSpPr txBox="1">
            <a:spLocks/>
          </p:cNvSpPr>
          <p:nvPr/>
        </p:nvSpPr>
        <p:spPr>
          <a:xfrm>
            <a:off x="6192012" y="1223042"/>
            <a:ext cx="5390389" cy="41019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do you notice about these different shapes. They were made by a Numberblock</a:t>
            </a:r>
            <a:r>
              <a:rPr lang="en-GB" sz="2000" dirty="0">
                <a:latin typeface="Arial"/>
              </a:rPr>
              <a:t>. C</a:t>
            </a:r>
            <a:r>
              <a:rPr kumimoji="0" lang="en-GB" sz="2000" b="0" i="0" u="none" strike="noStrike" kern="1200" cap="none" spc="0" normalizeH="0" baseline="0" noProof="0" dirty="0">
                <a:ln>
                  <a:noFill/>
                </a:ln>
                <a:solidFill>
                  <a:srgbClr val="585858"/>
                </a:solidFill>
                <a:effectLst/>
                <a:uLnTx/>
                <a:uFillTx/>
                <a:latin typeface="Arial"/>
                <a:ea typeface="+mn-ea"/>
                <a:cs typeface="+mn-cs"/>
              </a:rPr>
              <a:t>an you guess which one?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Will the other Numberblocks make the same or different shapes?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use </a:t>
            </a:r>
            <a:r>
              <a:rPr lang="en-GB" sz="2000" dirty="0">
                <a:latin typeface="Arial"/>
              </a:rPr>
              <a:t>your </a:t>
            </a:r>
            <a:r>
              <a:rPr kumimoji="0" lang="en-GB" sz="2000" b="0" i="0" u="none" strike="noStrike" kern="1200" cap="none" spc="0" normalizeH="0" baseline="0" noProof="0" dirty="0">
                <a:ln>
                  <a:noFill/>
                </a:ln>
                <a:solidFill>
                  <a:srgbClr val="585858"/>
                </a:solidFill>
                <a:effectLst/>
                <a:uLnTx/>
                <a:uFillTx/>
                <a:latin typeface="Arial"/>
                <a:ea typeface="+mn-ea"/>
                <a:cs typeface="+mn-cs"/>
              </a:rPr>
              <a:t>own cubes and paint to make some </a:t>
            </a:r>
            <a:r>
              <a:rPr kumimoji="0" lang="en-GB" sz="2000" b="0" i="0" u="none" strike="noStrike" kern="1200" cap="none" spc="0" normalizeH="0" baseline="0" noProof="0" dirty="0" err="1">
                <a:ln>
                  <a:noFill/>
                </a:ln>
                <a:solidFill>
                  <a:srgbClr val="585858"/>
                </a:solidFill>
                <a:effectLst/>
                <a:uLnTx/>
                <a:uFillTx/>
                <a:latin typeface="Arial"/>
                <a:ea typeface="+mn-ea"/>
                <a:cs typeface="+mn-cs"/>
              </a:rPr>
              <a:t>Numberblock</a:t>
            </a:r>
            <a:r>
              <a:rPr kumimoji="0" lang="en-GB" sz="2000" b="0" i="0" u="none" strike="noStrike" kern="1200" cap="none" spc="0" normalizeH="0" baseline="0" noProof="0" dirty="0">
                <a:ln>
                  <a:noFill/>
                </a:ln>
                <a:solidFill>
                  <a:srgbClr val="585858"/>
                </a:solidFill>
                <a:effectLst/>
                <a:uLnTx/>
                <a:uFillTx/>
                <a:latin typeface="Arial"/>
                <a:ea typeface="+mn-ea"/>
                <a:cs typeface="+mn-cs"/>
              </a:rPr>
              <a:t> prints?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guess which </a:t>
            </a:r>
            <a:r>
              <a:rPr kumimoji="0" lang="en-GB" sz="2000" b="0" i="0" u="none" strike="noStrike" kern="1200" cap="none" spc="0" normalizeH="0" baseline="0" noProof="0" dirty="0" err="1">
                <a:ln>
                  <a:noFill/>
                </a:ln>
                <a:solidFill>
                  <a:srgbClr val="585858"/>
                </a:solidFill>
                <a:effectLst/>
                <a:uLnTx/>
                <a:uFillTx/>
                <a:latin typeface="Arial"/>
                <a:ea typeface="+mn-ea"/>
                <a:cs typeface="+mn-cs"/>
              </a:rPr>
              <a:t>Numberblock</a:t>
            </a:r>
            <a:r>
              <a:rPr kumimoji="0" lang="en-GB" sz="2000" b="0" i="0" u="none" strike="noStrike" kern="1200" cap="none" spc="0" normalizeH="0" baseline="0" noProof="0" dirty="0">
                <a:ln>
                  <a:noFill/>
                </a:ln>
                <a:solidFill>
                  <a:srgbClr val="585858"/>
                </a:solidFill>
                <a:effectLst/>
                <a:uLnTx/>
                <a:uFillTx/>
                <a:latin typeface="Arial"/>
                <a:ea typeface="+mn-ea"/>
                <a:cs typeface="+mn-cs"/>
              </a:rPr>
              <a:t> your friend used to make their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226F5F5E-42EE-4585-9A5D-A06F95D1A976}"/>
              </a:ext>
            </a:extLst>
          </p:cNvPr>
          <p:cNvPicPr>
            <a:picLocks noChangeAspect="1"/>
          </p:cNvPicPr>
          <p:nvPr/>
        </p:nvPicPr>
        <p:blipFill rotWithShape="1">
          <a:blip r:embed="rId3"/>
          <a:srcRect l="18183" t="8969" r="15409" b="9334"/>
          <a:stretch/>
        </p:blipFill>
        <p:spPr>
          <a:xfrm>
            <a:off x="594008" y="1223042"/>
            <a:ext cx="4437937" cy="3071068"/>
          </a:xfrm>
          <a:prstGeom prst="rect">
            <a:avLst/>
          </a:prstGeom>
        </p:spPr>
      </p:pic>
      <p:sp>
        <p:nvSpPr>
          <p:cNvPr id="3" name="Rectangle 2">
            <a:extLst>
              <a:ext uri="{FF2B5EF4-FFF2-40B4-BE49-F238E27FC236}">
                <a16:creationId xmlns:a16="http://schemas.microsoft.com/office/drawing/2014/main" id="{F736B92F-5AEE-49A6-9B46-579C014ACD0D}"/>
              </a:ext>
            </a:extLst>
          </p:cNvPr>
          <p:cNvSpPr/>
          <p:nvPr/>
        </p:nvSpPr>
        <p:spPr>
          <a:xfrm>
            <a:off x="4239491" y="4294109"/>
            <a:ext cx="1736436" cy="18388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842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6" name="Rectangle 5">
            <a:extLst>
              <a:ext uri="{FF2B5EF4-FFF2-40B4-BE49-F238E27FC236}">
                <a16:creationId xmlns:a16="http://schemas.microsoft.com/office/drawing/2014/main" id="{19FD578E-EACF-41EE-B584-B51FA7C6D76E}"/>
              </a:ext>
            </a:extLst>
          </p:cNvPr>
          <p:cNvSpPr/>
          <p:nvPr/>
        </p:nvSpPr>
        <p:spPr>
          <a:xfrm rot="5400000">
            <a:off x="2410703" y="1658855"/>
            <a:ext cx="695971" cy="695971"/>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71E68CA-C87E-4E23-A076-E18ECE810016}"/>
              </a:ext>
            </a:extLst>
          </p:cNvPr>
          <p:cNvSpPr/>
          <p:nvPr/>
        </p:nvSpPr>
        <p:spPr>
          <a:xfrm rot="5400000">
            <a:off x="1714732" y="1658855"/>
            <a:ext cx="695971" cy="695971"/>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0E1486A-452A-4745-9608-546CE481FF6B}"/>
              </a:ext>
            </a:extLst>
          </p:cNvPr>
          <p:cNvSpPr/>
          <p:nvPr/>
        </p:nvSpPr>
        <p:spPr>
          <a:xfrm rot="5400000">
            <a:off x="3802644" y="1658855"/>
            <a:ext cx="695971" cy="695971"/>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0504D46-DE5C-4529-8153-211995BDDAB5}"/>
              </a:ext>
            </a:extLst>
          </p:cNvPr>
          <p:cNvSpPr/>
          <p:nvPr/>
        </p:nvSpPr>
        <p:spPr>
          <a:xfrm rot="5400000">
            <a:off x="3106674" y="1658855"/>
            <a:ext cx="695971" cy="695971"/>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DF9448-49AC-4BF1-AEF8-4CB50D58241C}"/>
              </a:ext>
            </a:extLst>
          </p:cNvPr>
          <p:cNvSpPr/>
          <p:nvPr/>
        </p:nvSpPr>
        <p:spPr>
          <a:xfrm rot="5400000">
            <a:off x="8005257" y="1658855"/>
            <a:ext cx="695971" cy="695971"/>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0063DA-3254-4D58-9F01-896AE9FFCC6A}"/>
              </a:ext>
            </a:extLst>
          </p:cNvPr>
          <p:cNvSpPr/>
          <p:nvPr/>
        </p:nvSpPr>
        <p:spPr>
          <a:xfrm rot="5400000">
            <a:off x="7309286" y="1658855"/>
            <a:ext cx="695971" cy="695971"/>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05D361F-8005-4D20-A66B-A4716636D2D8}"/>
              </a:ext>
            </a:extLst>
          </p:cNvPr>
          <p:cNvSpPr/>
          <p:nvPr/>
        </p:nvSpPr>
        <p:spPr>
          <a:xfrm rot="5400000">
            <a:off x="8005257" y="2354826"/>
            <a:ext cx="695971" cy="695971"/>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896A789-CAC9-44EE-ADCF-AA27BDCA4B00}"/>
              </a:ext>
            </a:extLst>
          </p:cNvPr>
          <p:cNvSpPr/>
          <p:nvPr/>
        </p:nvSpPr>
        <p:spPr>
          <a:xfrm rot="5400000">
            <a:off x="7309287" y="2354826"/>
            <a:ext cx="695971" cy="695971"/>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4242BB2-A2BB-4530-B381-A4110C94976B}"/>
              </a:ext>
            </a:extLst>
          </p:cNvPr>
          <p:cNvSpPr/>
          <p:nvPr/>
        </p:nvSpPr>
        <p:spPr>
          <a:xfrm rot="5400000">
            <a:off x="8609941" y="4203074"/>
            <a:ext cx="695971" cy="69597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DAA803-7BBB-4205-9786-CA53635B47E2}"/>
              </a:ext>
            </a:extLst>
          </p:cNvPr>
          <p:cNvSpPr/>
          <p:nvPr/>
        </p:nvSpPr>
        <p:spPr>
          <a:xfrm rot="5400000">
            <a:off x="7913970" y="4203074"/>
            <a:ext cx="695971" cy="69597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8CE69DE-AADD-4025-BB3C-5314977798F1}"/>
              </a:ext>
            </a:extLst>
          </p:cNvPr>
          <p:cNvSpPr/>
          <p:nvPr/>
        </p:nvSpPr>
        <p:spPr>
          <a:xfrm rot="5400000">
            <a:off x="9305912" y="4203074"/>
            <a:ext cx="695971" cy="69597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9BD9820-64EC-4846-B8CE-F031E41A8FC1}"/>
              </a:ext>
            </a:extLst>
          </p:cNvPr>
          <p:cNvSpPr/>
          <p:nvPr/>
        </p:nvSpPr>
        <p:spPr>
          <a:xfrm rot="5400000">
            <a:off x="8609941" y="4899045"/>
            <a:ext cx="695971" cy="695971"/>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9F2842C-44AD-4C06-BA55-5BE05AA1CBBA}"/>
              </a:ext>
            </a:extLst>
          </p:cNvPr>
          <p:cNvSpPr/>
          <p:nvPr/>
        </p:nvSpPr>
        <p:spPr>
          <a:xfrm rot="5400000">
            <a:off x="5901154" y="4203074"/>
            <a:ext cx="695971" cy="695971"/>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3B8B143-AAA8-408B-BC0E-B5D32FB6C297}"/>
              </a:ext>
            </a:extLst>
          </p:cNvPr>
          <p:cNvSpPr/>
          <p:nvPr/>
        </p:nvSpPr>
        <p:spPr>
          <a:xfrm rot="5400000">
            <a:off x="5205183" y="4203074"/>
            <a:ext cx="695971" cy="695971"/>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DB12B8B-4DF9-4157-AA59-D0D44E4B18EA}"/>
              </a:ext>
            </a:extLst>
          </p:cNvPr>
          <p:cNvSpPr/>
          <p:nvPr/>
        </p:nvSpPr>
        <p:spPr>
          <a:xfrm rot="5400000">
            <a:off x="5901154" y="4899045"/>
            <a:ext cx="695971" cy="695971"/>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C280C8C-3E91-40CB-BF26-509F73CE294A}"/>
              </a:ext>
            </a:extLst>
          </p:cNvPr>
          <p:cNvSpPr/>
          <p:nvPr/>
        </p:nvSpPr>
        <p:spPr>
          <a:xfrm rot="5400000">
            <a:off x="5205183" y="3507103"/>
            <a:ext cx="695971" cy="695971"/>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D43FD1F-E6F5-4341-B3F2-0034E133569F}"/>
              </a:ext>
            </a:extLst>
          </p:cNvPr>
          <p:cNvSpPr/>
          <p:nvPr/>
        </p:nvSpPr>
        <p:spPr>
          <a:xfrm rot="5400000">
            <a:off x="2189798" y="4203074"/>
            <a:ext cx="695971" cy="695971"/>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6363B1-0C81-47DE-84E4-1AB2E07CACDD}"/>
              </a:ext>
            </a:extLst>
          </p:cNvPr>
          <p:cNvSpPr/>
          <p:nvPr/>
        </p:nvSpPr>
        <p:spPr>
          <a:xfrm rot="5400000">
            <a:off x="2885769" y="4899045"/>
            <a:ext cx="695971" cy="695971"/>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1FFE1B4-B6A4-470F-8A85-BD98EE7C21FD}"/>
              </a:ext>
            </a:extLst>
          </p:cNvPr>
          <p:cNvSpPr/>
          <p:nvPr/>
        </p:nvSpPr>
        <p:spPr>
          <a:xfrm rot="5400000">
            <a:off x="2189798" y="3507103"/>
            <a:ext cx="695971" cy="695971"/>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AF5D2DB-B4B3-434B-8AAE-BFD27BBAAB1C}"/>
              </a:ext>
            </a:extLst>
          </p:cNvPr>
          <p:cNvSpPr/>
          <p:nvPr/>
        </p:nvSpPr>
        <p:spPr>
          <a:xfrm rot="5400000">
            <a:off x="2189798" y="4899045"/>
            <a:ext cx="695971" cy="695971"/>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271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a:xfrm>
            <a:off x="1" y="6356350"/>
            <a:ext cx="12191999" cy="365125"/>
          </a:xfrm>
        </p:spPr>
        <p:txBody>
          <a:bodyPr/>
          <a:lstStyle/>
          <a:p>
            <a:pPr>
              <a:defRPr/>
            </a:pPr>
            <a:r>
              <a:rPr lang="en-GB" dirty="0"/>
              <a:t>Curriculum Prioritisation for Primary Maths</a:t>
            </a:r>
          </a:p>
        </p:txBody>
      </p:sp>
      <p:sp>
        <p:nvSpPr>
          <p:cNvPr id="6" name="Rectangle 5">
            <a:extLst>
              <a:ext uri="{FF2B5EF4-FFF2-40B4-BE49-F238E27FC236}">
                <a16:creationId xmlns:a16="http://schemas.microsoft.com/office/drawing/2014/main" id="{DEA9E0E4-108B-4A60-B22E-CD25004C9C43}"/>
              </a:ext>
            </a:extLst>
          </p:cNvPr>
          <p:cNvSpPr/>
          <p:nvPr/>
        </p:nvSpPr>
        <p:spPr>
          <a:xfrm>
            <a:off x="2019214" y="2054179"/>
            <a:ext cx="462729" cy="462729"/>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B2EFA13-3C84-447D-A31E-A5A6070FC7A4}"/>
              </a:ext>
            </a:extLst>
          </p:cNvPr>
          <p:cNvSpPr/>
          <p:nvPr/>
        </p:nvSpPr>
        <p:spPr>
          <a:xfrm>
            <a:off x="1556485" y="2054179"/>
            <a:ext cx="462729" cy="462729"/>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672BAA3-ED9C-49BA-B995-D3530AA941B0}"/>
              </a:ext>
            </a:extLst>
          </p:cNvPr>
          <p:cNvSpPr/>
          <p:nvPr/>
        </p:nvSpPr>
        <p:spPr>
          <a:xfrm>
            <a:off x="1556485" y="2516908"/>
            <a:ext cx="462729" cy="462729"/>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878A556-3F8E-4AB9-BE7F-92605E2E0222}"/>
              </a:ext>
            </a:extLst>
          </p:cNvPr>
          <p:cNvSpPr/>
          <p:nvPr/>
        </p:nvSpPr>
        <p:spPr>
          <a:xfrm>
            <a:off x="1556485" y="2979637"/>
            <a:ext cx="462729" cy="462729"/>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10CF08E-AE41-4244-B3EA-E5BD3EA33E4D}"/>
              </a:ext>
            </a:extLst>
          </p:cNvPr>
          <p:cNvSpPr/>
          <p:nvPr/>
        </p:nvSpPr>
        <p:spPr>
          <a:xfrm>
            <a:off x="1093756" y="2516908"/>
            <a:ext cx="462729" cy="462729"/>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8C8A1-D1D2-4C73-A605-2F40303AAA6C}"/>
              </a:ext>
            </a:extLst>
          </p:cNvPr>
          <p:cNvSpPr/>
          <p:nvPr/>
        </p:nvSpPr>
        <p:spPr>
          <a:xfrm>
            <a:off x="2944672" y="2054179"/>
            <a:ext cx="462729" cy="46272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54605CE-6B05-48CC-BF4C-958667CB6D67}"/>
              </a:ext>
            </a:extLst>
          </p:cNvPr>
          <p:cNvSpPr/>
          <p:nvPr/>
        </p:nvSpPr>
        <p:spPr>
          <a:xfrm>
            <a:off x="2944672" y="2516908"/>
            <a:ext cx="462729" cy="46272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D939D7-C1CF-4191-B607-DEE7719BD8F1}"/>
              </a:ext>
            </a:extLst>
          </p:cNvPr>
          <p:cNvSpPr/>
          <p:nvPr/>
        </p:nvSpPr>
        <p:spPr>
          <a:xfrm>
            <a:off x="2944672" y="2979637"/>
            <a:ext cx="462729" cy="46272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35A8067-779E-467D-BB19-108EF99E0CEE}"/>
              </a:ext>
            </a:extLst>
          </p:cNvPr>
          <p:cNvSpPr/>
          <p:nvPr/>
        </p:nvSpPr>
        <p:spPr>
          <a:xfrm>
            <a:off x="2944672" y="1128721"/>
            <a:ext cx="462729" cy="46272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2F3EFE3-FF61-42CD-B2D4-BBB2711EFC78}"/>
              </a:ext>
            </a:extLst>
          </p:cNvPr>
          <p:cNvSpPr/>
          <p:nvPr/>
        </p:nvSpPr>
        <p:spPr>
          <a:xfrm>
            <a:off x="2944672" y="1591450"/>
            <a:ext cx="462729" cy="46272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1846345-5DCF-41F9-A981-C2751967D242}"/>
              </a:ext>
            </a:extLst>
          </p:cNvPr>
          <p:cNvSpPr/>
          <p:nvPr/>
        </p:nvSpPr>
        <p:spPr>
          <a:xfrm>
            <a:off x="3904148" y="2054179"/>
            <a:ext cx="462729" cy="46272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341F34E-0919-44D5-87B1-5A38AABE1DC6}"/>
              </a:ext>
            </a:extLst>
          </p:cNvPr>
          <p:cNvSpPr/>
          <p:nvPr/>
        </p:nvSpPr>
        <p:spPr>
          <a:xfrm>
            <a:off x="3904148" y="2516908"/>
            <a:ext cx="462729" cy="46272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0F79BB2-1C76-4CDE-8D67-7F7F98992C1C}"/>
              </a:ext>
            </a:extLst>
          </p:cNvPr>
          <p:cNvSpPr/>
          <p:nvPr/>
        </p:nvSpPr>
        <p:spPr>
          <a:xfrm>
            <a:off x="3904148" y="2979637"/>
            <a:ext cx="462729" cy="46272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2E453C8-8FE1-4823-8A8D-33FE4A1C5785}"/>
              </a:ext>
            </a:extLst>
          </p:cNvPr>
          <p:cNvSpPr/>
          <p:nvPr/>
        </p:nvSpPr>
        <p:spPr>
          <a:xfrm>
            <a:off x="3904148" y="1591450"/>
            <a:ext cx="462729" cy="46272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CDF959A-9C99-4507-8062-DBAEB2F772F2}"/>
              </a:ext>
            </a:extLst>
          </p:cNvPr>
          <p:cNvSpPr/>
          <p:nvPr/>
        </p:nvSpPr>
        <p:spPr>
          <a:xfrm>
            <a:off x="4366877" y="2979637"/>
            <a:ext cx="462729" cy="46272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70D8907-EAC5-4404-9B3E-328739F46D87}"/>
              </a:ext>
            </a:extLst>
          </p:cNvPr>
          <p:cNvSpPr/>
          <p:nvPr/>
        </p:nvSpPr>
        <p:spPr>
          <a:xfrm>
            <a:off x="5299346" y="1591450"/>
            <a:ext cx="462729" cy="462729"/>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16CA004-4C8E-4E38-B1F3-C399D4D1681D}"/>
              </a:ext>
            </a:extLst>
          </p:cNvPr>
          <p:cNvSpPr/>
          <p:nvPr/>
        </p:nvSpPr>
        <p:spPr>
          <a:xfrm>
            <a:off x="5299346" y="2054179"/>
            <a:ext cx="462729" cy="462729"/>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85A1F98-E02A-49DB-A59E-DFA2841E5845}"/>
              </a:ext>
            </a:extLst>
          </p:cNvPr>
          <p:cNvSpPr/>
          <p:nvPr/>
        </p:nvSpPr>
        <p:spPr>
          <a:xfrm>
            <a:off x="5299346" y="2516908"/>
            <a:ext cx="462729" cy="462729"/>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55394FA-06EC-4ABC-B9E8-695E0C4B2D37}"/>
              </a:ext>
            </a:extLst>
          </p:cNvPr>
          <p:cNvSpPr/>
          <p:nvPr/>
        </p:nvSpPr>
        <p:spPr>
          <a:xfrm>
            <a:off x="5762075" y="2516908"/>
            <a:ext cx="462729" cy="462729"/>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3726B9A-72D8-4C62-B3B9-E8CCF9D45890}"/>
              </a:ext>
            </a:extLst>
          </p:cNvPr>
          <p:cNvSpPr/>
          <p:nvPr/>
        </p:nvSpPr>
        <p:spPr>
          <a:xfrm>
            <a:off x="5762075" y="2979636"/>
            <a:ext cx="462729" cy="462729"/>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6DC3C0E-F520-43A6-AFF2-E31DE07B0B75}"/>
              </a:ext>
            </a:extLst>
          </p:cNvPr>
          <p:cNvSpPr/>
          <p:nvPr/>
        </p:nvSpPr>
        <p:spPr>
          <a:xfrm>
            <a:off x="7160087" y="2054179"/>
            <a:ext cx="462729" cy="462729"/>
          </a:xfrm>
          <a:prstGeom prst="rect">
            <a:avLst/>
          </a:prstGeom>
          <a:solidFill>
            <a:srgbClr val="33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A359F0A-6D96-45EC-ACDA-E5398274CCE5}"/>
              </a:ext>
            </a:extLst>
          </p:cNvPr>
          <p:cNvSpPr/>
          <p:nvPr/>
        </p:nvSpPr>
        <p:spPr>
          <a:xfrm>
            <a:off x="6697358" y="2054179"/>
            <a:ext cx="462729" cy="462729"/>
          </a:xfrm>
          <a:prstGeom prst="rect">
            <a:avLst/>
          </a:prstGeom>
          <a:solidFill>
            <a:srgbClr val="33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55114C8-8694-455B-910C-F5798F31F6B3}"/>
              </a:ext>
            </a:extLst>
          </p:cNvPr>
          <p:cNvSpPr/>
          <p:nvPr/>
        </p:nvSpPr>
        <p:spPr>
          <a:xfrm>
            <a:off x="6697358" y="2516908"/>
            <a:ext cx="462729" cy="462729"/>
          </a:xfrm>
          <a:prstGeom prst="rect">
            <a:avLst/>
          </a:prstGeom>
          <a:solidFill>
            <a:srgbClr val="33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546638-4ECD-4022-81D1-167EC6857999}"/>
              </a:ext>
            </a:extLst>
          </p:cNvPr>
          <p:cNvSpPr/>
          <p:nvPr/>
        </p:nvSpPr>
        <p:spPr>
          <a:xfrm>
            <a:off x="6697358" y="2979637"/>
            <a:ext cx="462729" cy="462729"/>
          </a:xfrm>
          <a:prstGeom prst="rect">
            <a:avLst/>
          </a:prstGeom>
          <a:solidFill>
            <a:srgbClr val="33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52FAE980-45A0-46FE-81C4-FBE7622CAAE2}"/>
              </a:ext>
            </a:extLst>
          </p:cNvPr>
          <p:cNvSpPr/>
          <p:nvPr/>
        </p:nvSpPr>
        <p:spPr>
          <a:xfrm>
            <a:off x="7160087" y="2516907"/>
            <a:ext cx="462729" cy="462729"/>
          </a:xfrm>
          <a:prstGeom prst="rect">
            <a:avLst/>
          </a:prstGeom>
          <a:solidFill>
            <a:srgbClr val="33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3566494-C576-4E4A-B5EB-065515C14AC8}"/>
              </a:ext>
            </a:extLst>
          </p:cNvPr>
          <p:cNvSpPr/>
          <p:nvPr/>
        </p:nvSpPr>
        <p:spPr>
          <a:xfrm>
            <a:off x="9027839" y="2054179"/>
            <a:ext cx="462729" cy="46272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B38ED03-CD7A-4C2A-AA2F-3E0DB95F332F}"/>
              </a:ext>
            </a:extLst>
          </p:cNvPr>
          <p:cNvSpPr/>
          <p:nvPr/>
        </p:nvSpPr>
        <p:spPr>
          <a:xfrm>
            <a:off x="8565110" y="2054179"/>
            <a:ext cx="462729" cy="46272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B904B0E-AA69-458F-A464-D20532B025F3}"/>
              </a:ext>
            </a:extLst>
          </p:cNvPr>
          <p:cNvSpPr/>
          <p:nvPr/>
        </p:nvSpPr>
        <p:spPr>
          <a:xfrm>
            <a:off x="8565110" y="2516908"/>
            <a:ext cx="462729" cy="46272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337E95A-9028-417A-8555-01E624A816AC}"/>
              </a:ext>
            </a:extLst>
          </p:cNvPr>
          <p:cNvSpPr/>
          <p:nvPr/>
        </p:nvSpPr>
        <p:spPr>
          <a:xfrm>
            <a:off x="8565110" y="2979637"/>
            <a:ext cx="462729" cy="46272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66CA8AB-DBDC-42A1-8BAD-0EA70CFD4504}"/>
              </a:ext>
            </a:extLst>
          </p:cNvPr>
          <p:cNvSpPr/>
          <p:nvPr/>
        </p:nvSpPr>
        <p:spPr>
          <a:xfrm>
            <a:off x="8102381" y="2054179"/>
            <a:ext cx="462729" cy="46272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412651A-F3E7-46FE-80FA-B4143863E98E}"/>
              </a:ext>
            </a:extLst>
          </p:cNvPr>
          <p:cNvSpPr/>
          <p:nvPr/>
        </p:nvSpPr>
        <p:spPr>
          <a:xfrm>
            <a:off x="9970133" y="2516908"/>
            <a:ext cx="462729" cy="462729"/>
          </a:xfrm>
          <a:prstGeom prst="rect">
            <a:avLst/>
          </a:prstGeom>
          <a:solidFill>
            <a:srgbClr val="FF66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AFEEC1F-E5AB-4D06-AECC-8D1D94A6325C}"/>
              </a:ext>
            </a:extLst>
          </p:cNvPr>
          <p:cNvSpPr/>
          <p:nvPr/>
        </p:nvSpPr>
        <p:spPr>
          <a:xfrm>
            <a:off x="9970133" y="2979637"/>
            <a:ext cx="462729" cy="462729"/>
          </a:xfrm>
          <a:prstGeom prst="rect">
            <a:avLst/>
          </a:prstGeom>
          <a:solidFill>
            <a:srgbClr val="FF66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39C3AC7-1228-4083-A585-E7F60768315F}"/>
              </a:ext>
            </a:extLst>
          </p:cNvPr>
          <p:cNvSpPr/>
          <p:nvPr/>
        </p:nvSpPr>
        <p:spPr>
          <a:xfrm>
            <a:off x="10432862" y="2979637"/>
            <a:ext cx="462729" cy="462729"/>
          </a:xfrm>
          <a:prstGeom prst="rect">
            <a:avLst/>
          </a:prstGeom>
          <a:solidFill>
            <a:srgbClr val="FF66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4F18C60-E765-4586-8150-0F9DD596DB57}"/>
              </a:ext>
            </a:extLst>
          </p:cNvPr>
          <p:cNvSpPr/>
          <p:nvPr/>
        </p:nvSpPr>
        <p:spPr>
          <a:xfrm>
            <a:off x="10895591" y="2516908"/>
            <a:ext cx="462729" cy="462729"/>
          </a:xfrm>
          <a:prstGeom prst="rect">
            <a:avLst/>
          </a:prstGeom>
          <a:solidFill>
            <a:srgbClr val="FF66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2CB4928-DA1B-4D7A-BBA1-0C669B5F48C1}"/>
              </a:ext>
            </a:extLst>
          </p:cNvPr>
          <p:cNvSpPr/>
          <p:nvPr/>
        </p:nvSpPr>
        <p:spPr>
          <a:xfrm>
            <a:off x="10895591" y="2979637"/>
            <a:ext cx="462729" cy="462729"/>
          </a:xfrm>
          <a:prstGeom prst="rect">
            <a:avLst/>
          </a:prstGeom>
          <a:solidFill>
            <a:srgbClr val="FF66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DF74FB50-278B-4B61-943E-3E922840B94D}"/>
              </a:ext>
            </a:extLst>
          </p:cNvPr>
          <p:cNvSpPr/>
          <p:nvPr/>
        </p:nvSpPr>
        <p:spPr>
          <a:xfrm>
            <a:off x="1093756" y="4394256"/>
            <a:ext cx="462729" cy="462729"/>
          </a:xfrm>
          <a:prstGeom prst="rect">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0F4D2EB-0A81-47E1-B65E-A0F191AC6F0B}"/>
              </a:ext>
            </a:extLst>
          </p:cNvPr>
          <p:cNvSpPr/>
          <p:nvPr/>
        </p:nvSpPr>
        <p:spPr>
          <a:xfrm>
            <a:off x="1093756" y="4856985"/>
            <a:ext cx="462729" cy="462729"/>
          </a:xfrm>
          <a:prstGeom prst="rect">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DF5ABE09-2008-4EB1-BC3F-A633391CC4EF}"/>
              </a:ext>
            </a:extLst>
          </p:cNvPr>
          <p:cNvSpPr/>
          <p:nvPr/>
        </p:nvSpPr>
        <p:spPr>
          <a:xfrm>
            <a:off x="1093756" y="5319714"/>
            <a:ext cx="462729" cy="462729"/>
          </a:xfrm>
          <a:prstGeom prst="rect">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7C9CF4F-31E1-4622-BC35-B3869EF2FE24}"/>
              </a:ext>
            </a:extLst>
          </p:cNvPr>
          <p:cNvSpPr/>
          <p:nvPr/>
        </p:nvSpPr>
        <p:spPr>
          <a:xfrm>
            <a:off x="1556485" y="5319714"/>
            <a:ext cx="462729" cy="462729"/>
          </a:xfrm>
          <a:prstGeom prst="rect">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0464A9AA-76FE-4A48-A36F-C16786E9A67A}"/>
              </a:ext>
            </a:extLst>
          </p:cNvPr>
          <p:cNvSpPr/>
          <p:nvPr/>
        </p:nvSpPr>
        <p:spPr>
          <a:xfrm>
            <a:off x="2019213" y="5319714"/>
            <a:ext cx="462729" cy="462729"/>
          </a:xfrm>
          <a:prstGeom prst="rect">
            <a:avLst/>
          </a:prstGeom>
          <a:solidFill>
            <a:srgbClr val="99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D72764-99D3-4E2F-BE56-F99ED1448CE8}"/>
              </a:ext>
            </a:extLst>
          </p:cNvPr>
          <p:cNvSpPr/>
          <p:nvPr/>
        </p:nvSpPr>
        <p:spPr>
          <a:xfrm>
            <a:off x="8565110" y="4394256"/>
            <a:ext cx="462729" cy="462729"/>
          </a:xfrm>
          <a:prstGeom prst="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B12390D7-36C1-41E3-880C-1891D99E36D8}"/>
              </a:ext>
            </a:extLst>
          </p:cNvPr>
          <p:cNvSpPr/>
          <p:nvPr/>
        </p:nvSpPr>
        <p:spPr>
          <a:xfrm>
            <a:off x="8565110" y="4856985"/>
            <a:ext cx="462729" cy="462729"/>
          </a:xfrm>
          <a:prstGeom prst="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8232C28C-54A0-48AB-AC12-40A1D36BF9A0}"/>
              </a:ext>
            </a:extLst>
          </p:cNvPr>
          <p:cNvSpPr/>
          <p:nvPr/>
        </p:nvSpPr>
        <p:spPr>
          <a:xfrm>
            <a:off x="8565110" y="5319714"/>
            <a:ext cx="462729" cy="462729"/>
          </a:xfrm>
          <a:prstGeom prst="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4F0C29B-546A-4944-A875-A850A237CB54}"/>
              </a:ext>
            </a:extLst>
          </p:cNvPr>
          <p:cNvSpPr/>
          <p:nvPr/>
        </p:nvSpPr>
        <p:spPr>
          <a:xfrm>
            <a:off x="9027839" y="5319714"/>
            <a:ext cx="462729" cy="462729"/>
          </a:xfrm>
          <a:prstGeom prst="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9B95C0CD-0954-4E02-9880-596DFFFF95E1}"/>
              </a:ext>
            </a:extLst>
          </p:cNvPr>
          <p:cNvSpPr/>
          <p:nvPr/>
        </p:nvSpPr>
        <p:spPr>
          <a:xfrm>
            <a:off x="8102380" y="4394256"/>
            <a:ext cx="462729" cy="462729"/>
          </a:xfrm>
          <a:prstGeom prst="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DBF671E-4162-447C-8075-86B083B4BDAC}"/>
              </a:ext>
            </a:extLst>
          </p:cNvPr>
          <p:cNvSpPr/>
          <p:nvPr/>
        </p:nvSpPr>
        <p:spPr>
          <a:xfrm>
            <a:off x="7176922" y="4394256"/>
            <a:ext cx="462729" cy="462729"/>
          </a:xfrm>
          <a:prstGeom prst="rect">
            <a:avLst/>
          </a:prstGeom>
          <a:solidFill>
            <a:srgbClr val="33CC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1B271F2-E1CE-494D-9824-A1B5C747CCBB}"/>
              </a:ext>
            </a:extLst>
          </p:cNvPr>
          <p:cNvSpPr/>
          <p:nvPr/>
        </p:nvSpPr>
        <p:spPr>
          <a:xfrm>
            <a:off x="7176922" y="4856985"/>
            <a:ext cx="462729" cy="462729"/>
          </a:xfrm>
          <a:prstGeom prst="rect">
            <a:avLst/>
          </a:prstGeom>
          <a:solidFill>
            <a:srgbClr val="33CC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8F9D16E6-1F09-4F51-8CE8-69F8D5D3BBEF}"/>
              </a:ext>
            </a:extLst>
          </p:cNvPr>
          <p:cNvSpPr/>
          <p:nvPr/>
        </p:nvSpPr>
        <p:spPr>
          <a:xfrm>
            <a:off x="7176922" y="5319714"/>
            <a:ext cx="462729" cy="462729"/>
          </a:xfrm>
          <a:prstGeom prst="rect">
            <a:avLst/>
          </a:prstGeom>
          <a:solidFill>
            <a:srgbClr val="33CC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A2B772E-C7EF-4B37-91EF-A0FAF1C5FC07}"/>
              </a:ext>
            </a:extLst>
          </p:cNvPr>
          <p:cNvSpPr/>
          <p:nvPr/>
        </p:nvSpPr>
        <p:spPr>
          <a:xfrm>
            <a:off x="7176922" y="3931527"/>
            <a:ext cx="462729" cy="462729"/>
          </a:xfrm>
          <a:prstGeom prst="rect">
            <a:avLst/>
          </a:prstGeom>
          <a:solidFill>
            <a:srgbClr val="33CC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2CF99B1-154C-48F2-B17D-7436F8FFF379}"/>
              </a:ext>
            </a:extLst>
          </p:cNvPr>
          <p:cNvSpPr/>
          <p:nvPr/>
        </p:nvSpPr>
        <p:spPr>
          <a:xfrm>
            <a:off x="6714193" y="4394256"/>
            <a:ext cx="462729" cy="462729"/>
          </a:xfrm>
          <a:prstGeom prst="rect">
            <a:avLst/>
          </a:prstGeom>
          <a:solidFill>
            <a:srgbClr val="33CC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ABA8810-4B91-4E30-B483-2F23A50DEC2A}"/>
              </a:ext>
            </a:extLst>
          </p:cNvPr>
          <p:cNvSpPr/>
          <p:nvPr/>
        </p:nvSpPr>
        <p:spPr>
          <a:xfrm>
            <a:off x="5289193" y="4856985"/>
            <a:ext cx="462729" cy="46272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0E2F4782-5833-41EE-9680-C3662F6377C8}"/>
              </a:ext>
            </a:extLst>
          </p:cNvPr>
          <p:cNvSpPr/>
          <p:nvPr/>
        </p:nvSpPr>
        <p:spPr>
          <a:xfrm>
            <a:off x="5289193" y="5319714"/>
            <a:ext cx="462729" cy="46272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A35681FB-73AF-4C31-BF39-109D1D9F6FD2}"/>
              </a:ext>
            </a:extLst>
          </p:cNvPr>
          <p:cNvSpPr/>
          <p:nvPr/>
        </p:nvSpPr>
        <p:spPr>
          <a:xfrm>
            <a:off x="5289193" y="4394256"/>
            <a:ext cx="462729" cy="46272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2857ED88-5743-4618-AA0B-3BFF417A3340}"/>
              </a:ext>
            </a:extLst>
          </p:cNvPr>
          <p:cNvSpPr/>
          <p:nvPr/>
        </p:nvSpPr>
        <p:spPr>
          <a:xfrm>
            <a:off x="4826464" y="4856985"/>
            <a:ext cx="462729" cy="46272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C113099-674C-4BB6-97D3-8E41D5640080}"/>
              </a:ext>
            </a:extLst>
          </p:cNvPr>
          <p:cNvSpPr/>
          <p:nvPr/>
        </p:nvSpPr>
        <p:spPr>
          <a:xfrm>
            <a:off x="5750664" y="4856985"/>
            <a:ext cx="462729" cy="46272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D6096B44-FBBC-4C41-B830-D61BABA94549}"/>
              </a:ext>
            </a:extLst>
          </p:cNvPr>
          <p:cNvSpPr/>
          <p:nvPr/>
        </p:nvSpPr>
        <p:spPr>
          <a:xfrm>
            <a:off x="2961996" y="4856985"/>
            <a:ext cx="462729" cy="462729"/>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35E9B202-7C46-4FCE-AE03-3F1ED99D0072}"/>
              </a:ext>
            </a:extLst>
          </p:cNvPr>
          <p:cNvSpPr/>
          <p:nvPr/>
        </p:nvSpPr>
        <p:spPr>
          <a:xfrm>
            <a:off x="2961996" y="4394256"/>
            <a:ext cx="462729" cy="462729"/>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8B15476-CE81-47A8-9AAF-7BD052BF1B6F}"/>
              </a:ext>
            </a:extLst>
          </p:cNvPr>
          <p:cNvSpPr/>
          <p:nvPr/>
        </p:nvSpPr>
        <p:spPr>
          <a:xfrm>
            <a:off x="3423467" y="4856985"/>
            <a:ext cx="462729" cy="462729"/>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1743F82E-8C56-4084-93E3-723BF2CC9652}"/>
              </a:ext>
            </a:extLst>
          </p:cNvPr>
          <p:cNvSpPr/>
          <p:nvPr/>
        </p:nvSpPr>
        <p:spPr>
          <a:xfrm>
            <a:off x="3421041" y="5319714"/>
            <a:ext cx="462729" cy="462729"/>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BBE9E4B9-7129-4658-BC9F-8B73DEFFE775}"/>
              </a:ext>
            </a:extLst>
          </p:cNvPr>
          <p:cNvSpPr/>
          <p:nvPr/>
        </p:nvSpPr>
        <p:spPr>
          <a:xfrm>
            <a:off x="3883769" y="5319714"/>
            <a:ext cx="462729" cy="462729"/>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210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5</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926771904"/>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5</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a:t>
                      </a:r>
                      <a:r>
                        <a:rPr lang="en-GB" sz="2400" b="1" u="none" strike="noStrike" dirty="0">
                          <a:solidFill>
                            <a:schemeClr val="tx1">
                              <a:lumMod val="65000"/>
                              <a:lumOff val="35000"/>
                            </a:schemeClr>
                          </a:solidFill>
                          <a:effectLst/>
                          <a:latin typeface="Arial" panose="020B0604020202020204" pitchFamily="34" charset="0"/>
                          <a:cs typeface="Arial" panose="020B0604020202020204" pitchFamily="34" charset="0"/>
                        </a:rPr>
                        <a:t>investigate ways that four cubes can be composed into different 3D models</a:t>
                      </a:r>
                      <a:endPar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123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5105950"/>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Have a look at this photograph. It is another aerial view (picture taken from above). Describe the kind of things you can see in the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Can you recognise that it is a plan of our school? This is where our classroom is. What other things can you see?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Can you describe what I walk past to get from the gate to our classroom? Where can you see those things on the photo?</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lang="en-GB" sz="2000" dirty="0">
              <a:latin typeface="Arial"/>
            </a:endParaRPr>
          </a:p>
        </p:txBody>
      </p:sp>
      <p:sp>
        <p:nvSpPr>
          <p:cNvPr id="32" name="Content Placeholder 2">
            <a:extLst>
              <a:ext uri="{FF2B5EF4-FFF2-40B4-BE49-F238E27FC236}">
                <a16:creationId xmlns:a16="http://schemas.microsoft.com/office/drawing/2014/main" id="{64990983-F300-4964-9960-ABA5365B69CF}"/>
              </a:ext>
            </a:extLst>
          </p:cNvPr>
          <p:cNvSpPr txBox="1">
            <a:spLocks/>
          </p:cNvSpPr>
          <p:nvPr/>
        </p:nvSpPr>
        <p:spPr>
          <a:xfrm>
            <a:off x="786939" y="2585388"/>
            <a:ext cx="4499956" cy="2058962"/>
          </a:xfrm>
          <a:prstGeom prst="rect">
            <a:avLst/>
          </a:prstGeom>
        </p:spPr>
        <p:txBody>
          <a:bodyPr wrap="square">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ctr" defTabSz="914400" rtl="0" eaLnBrk="0" fontAlgn="base" latinLnBrk="0" hangingPunct="0">
              <a:lnSpc>
                <a:spcPct val="120000"/>
              </a:lnSpc>
              <a:spcBef>
                <a:spcPts val="600"/>
              </a:spcBef>
              <a:spcAft>
                <a:spcPts val="600"/>
              </a:spcAft>
              <a:buClr>
                <a:srgbClr val="585858"/>
              </a:buClr>
              <a:buSzTx/>
              <a:tabLst/>
              <a:defRPr/>
            </a:pPr>
            <a:r>
              <a:rPr lang="en-GB" sz="2000" dirty="0">
                <a:latin typeface="Arial"/>
              </a:rPr>
              <a:t>[Look at the image of your school site on mapping software, or insert aerial photography of your school site from mapping software here]</a:t>
            </a:r>
          </a:p>
          <a:p>
            <a:pPr marL="257168" marR="0" lvl="0" indent="-257168" algn="ctr"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lang="en-GB" sz="2000" dirty="0">
              <a:latin typeface="Arial"/>
            </a:endParaRPr>
          </a:p>
        </p:txBody>
      </p:sp>
    </p:spTree>
    <p:extLst>
      <p:ext uri="{BB962C8B-B14F-4D97-AF65-F5344CB8AC3E}">
        <p14:creationId xmlns:p14="http://schemas.microsoft.com/office/powerpoint/2010/main" val="3661957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5</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237613">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44-46</a:t>
                      </a:r>
                    </a:p>
                  </a:txBody>
                  <a:tcPr>
                    <a:solidFill>
                      <a:srgbClr val="E5F3F2"/>
                    </a:solidFill>
                  </a:tcPr>
                </a:tc>
                <a:extLst>
                  <a:ext uri="{0D108BD9-81ED-4DB2-BD59-A6C34878D82A}">
                    <a16:rowId xmlns:a16="http://schemas.microsoft.com/office/drawing/2014/main" val="417876701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59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5</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25917" y="953995"/>
            <a:ext cx="11140162" cy="5293309"/>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Provide models of the 8 possible ways of arranging 4 cubes, and some of the many possible ways of arranging 5 cubes. Explore, discuss and compare them, including rotating pieces.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Make a different 4- or 5-cube model using linking cubes, and compare with models already made to see if it is the same or if it is a new one. </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Copy a 4- or 5-cube model that the teacher or a friend has made.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Discuss models that are rotations or reflections of one another.</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Describe how a particular 4- or 5-cube model can be transformed into another by moving some of the cubes.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Arrange the models so that they fit together without gaps.</a:t>
            </a:r>
          </a:p>
        </p:txBody>
      </p:sp>
    </p:spTree>
    <p:extLst>
      <p:ext uri="{BB962C8B-B14F-4D97-AF65-F5344CB8AC3E}">
        <p14:creationId xmlns:p14="http://schemas.microsoft.com/office/powerpoint/2010/main" val="3838058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2200342171"/>
              </p:ext>
            </p:extLst>
          </p:nvPr>
        </p:nvGraphicFramePr>
        <p:xfrm>
          <a:off x="594008" y="1535029"/>
          <a:ext cx="10712127" cy="2791716"/>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8</a:t>
                      </a:r>
                    </a:p>
                  </a:txBody>
                  <a:tcPr anchor="ctr">
                    <a:lnB w="12700" cap="flat" cmpd="sng" algn="ctr">
                      <a:solidFill>
                        <a:schemeClr val="bg1"/>
                      </a:solidFill>
                      <a:prstDash val="solid"/>
                      <a:round/>
                      <a:headEnd type="none" w="med" len="med"/>
                      <a:tailEnd type="none" w="med" len="med"/>
                    </a:lnB>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3" action="ppaction://hlinksldjump"/>
                        </a:rPr>
                        <a:t>Pupils explore, discuss and compare 2D shapes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5F3F2"/>
                    </a:solidFill>
                  </a:tcPr>
                </a:tc>
                <a:extLst>
                  <a:ext uri="{0D108BD9-81ED-4DB2-BD59-A6C34878D82A}">
                    <a16:rowId xmlns:a16="http://schemas.microsoft.com/office/drawing/2014/main" val="1814327038"/>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9</a:t>
                      </a:r>
                    </a:p>
                  </a:txBody>
                  <a:tcPr anchor="ctr">
                    <a:lnT w="12700" cap="flat" cmpd="sng" algn="ctr">
                      <a:solidFill>
                        <a:schemeClr val="bg1"/>
                      </a:solidFill>
                      <a:prstDash val="solid"/>
                      <a:round/>
                      <a:headEnd type="none" w="med" len="med"/>
                      <a:tailEnd type="none" w="med" len="med"/>
                    </a:lnT>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4" action="ppaction://hlinksldjump"/>
                        </a:rPr>
                        <a:t>Pupils explore, discuss and identify circles and shapes that are not circles from shape cut-outs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E5F3F2"/>
                    </a:solidFill>
                  </a:tcPr>
                </a:tc>
                <a:extLst>
                  <a:ext uri="{0D108BD9-81ED-4DB2-BD59-A6C34878D82A}">
                    <a16:rowId xmlns:a16="http://schemas.microsoft.com/office/drawing/2014/main" val="586604893"/>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10</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5" action="ppaction://hlinksldjump"/>
                        </a:rPr>
                        <a:t>Pupils explore, discuss and identify triangles and shapes that are not triangles from shape cut-outs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1" dirty="0">
                          <a:solidFill>
                            <a:schemeClr val="tx1">
                              <a:lumMod val="65000"/>
                              <a:lumOff val="35000"/>
                            </a:schemeClr>
                          </a:solidFill>
                          <a:latin typeface="Arial" panose="020B0604020202020204" pitchFamily="34" charset="0"/>
                          <a:cs typeface="Arial" panose="020B0604020202020204" pitchFamily="34" charset="0"/>
                        </a:rPr>
                        <a:t>11</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u="none" strike="noStrike" dirty="0">
                          <a:solidFill>
                            <a:schemeClr val="tx1">
                              <a:lumMod val="65000"/>
                              <a:lumOff val="35000"/>
                            </a:schemeClr>
                          </a:solidFill>
                          <a:effectLst/>
                          <a:latin typeface="Arial" panose="020B0604020202020204" pitchFamily="34" charset="0"/>
                          <a:cs typeface="Arial" panose="020B0604020202020204" pitchFamily="34" charset="0"/>
                          <a:hlinkClick r:id="rId6" action="ppaction://hlinksldjump"/>
                        </a:rPr>
                        <a:t>Pupils explore, discuss and identify rectangles (including squares) from shape cut-outs</a:t>
                      </a:r>
                      <a:endParaRPr lang="en-GB" sz="200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bl>
          </a:graphicData>
        </a:graphic>
      </p:graphicFrame>
      <p:sp>
        <p:nvSpPr>
          <p:cNvPr id="7" name="Action Button: Return 6">
            <a:hlinkClick r:id="rId7" action="ppaction://hlinksldjump" highlightClick="1"/>
            <a:extLst>
              <a:ext uri="{FF2B5EF4-FFF2-40B4-BE49-F238E27FC236}">
                <a16:creationId xmlns:a16="http://schemas.microsoft.com/office/drawing/2014/main" id="{2570C625-E476-4A8C-BF3D-99D1E479925B}"/>
              </a:ext>
            </a:extLst>
          </p:cNvPr>
          <p:cNvSpPr/>
          <p:nvPr/>
        </p:nvSpPr>
        <p:spPr>
          <a:xfrm>
            <a:off x="594006" y="5036516"/>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954005" y="4985684"/>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3199422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5</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grpSp>
        <p:nvGrpSpPr>
          <p:cNvPr id="11" name="Group 10">
            <a:extLst>
              <a:ext uri="{FF2B5EF4-FFF2-40B4-BE49-F238E27FC236}">
                <a16:creationId xmlns:a16="http://schemas.microsoft.com/office/drawing/2014/main" id="{95744B6E-CFA4-4D98-ACEB-EEB11AADCEEA}"/>
              </a:ext>
            </a:extLst>
          </p:cNvPr>
          <p:cNvGrpSpPr/>
          <p:nvPr/>
        </p:nvGrpSpPr>
        <p:grpSpPr>
          <a:xfrm>
            <a:off x="1013375" y="1576048"/>
            <a:ext cx="1924613" cy="1610584"/>
            <a:chOff x="1374343" y="3722707"/>
            <a:chExt cx="1144322" cy="957609"/>
          </a:xfrm>
        </p:grpSpPr>
        <p:pic>
          <p:nvPicPr>
            <p:cNvPr id="6" name="Picture 5">
              <a:extLst>
                <a:ext uri="{FF2B5EF4-FFF2-40B4-BE49-F238E27FC236}">
                  <a16:creationId xmlns:a16="http://schemas.microsoft.com/office/drawing/2014/main" id="{70571496-52E1-4FF5-8C95-DD7F5AEAB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764" y="3722707"/>
              <a:ext cx="602901" cy="555761"/>
            </a:xfrm>
            <a:prstGeom prst="rect">
              <a:avLst/>
            </a:prstGeom>
          </p:spPr>
        </p:pic>
        <p:pic>
          <p:nvPicPr>
            <p:cNvPr id="7" name="Picture 6">
              <a:extLst>
                <a:ext uri="{FF2B5EF4-FFF2-40B4-BE49-F238E27FC236}">
                  <a16:creationId xmlns:a16="http://schemas.microsoft.com/office/drawing/2014/main" id="{1D9609CF-1DC9-483F-AE25-F7E2ED9C7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276" y="3859004"/>
              <a:ext cx="602901" cy="555761"/>
            </a:xfrm>
            <a:prstGeom prst="rect">
              <a:avLst/>
            </a:prstGeom>
          </p:spPr>
        </p:pic>
        <p:pic>
          <p:nvPicPr>
            <p:cNvPr id="8" name="Picture 7">
              <a:extLst>
                <a:ext uri="{FF2B5EF4-FFF2-40B4-BE49-F238E27FC236}">
                  <a16:creationId xmlns:a16="http://schemas.microsoft.com/office/drawing/2014/main" id="{1279EAD4-D1AF-4C7D-B357-11413594E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063" y="3985026"/>
              <a:ext cx="602901" cy="555761"/>
            </a:xfrm>
            <a:prstGeom prst="rect">
              <a:avLst/>
            </a:prstGeom>
          </p:spPr>
        </p:pic>
        <p:pic>
          <p:nvPicPr>
            <p:cNvPr id="9" name="Picture 8">
              <a:extLst>
                <a:ext uri="{FF2B5EF4-FFF2-40B4-BE49-F238E27FC236}">
                  <a16:creationId xmlns:a16="http://schemas.microsoft.com/office/drawing/2014/main" id="{F317EE66-C204-4563-BEE5-9F0CC7210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343" y="4124555"/>
              <a:ext cx="602901" cy="555761"/>
            </a:xfrm>
            <a:prstGeom prst="rect">
              <a:avLst/>
            </a:prstGeom>
          </p:spPr>
        </p:pic>
      </p:grpSp>
      <p:grpSp>
        <p:nvGrpSpPr>
          <p:cNvPr id="30" name="Group 29">
            <a:extLst>
              <a:ext uri="{FF2B5EF4-FFF2-40B4-BE49-F238E27FC236}">
                <a16:creationId xmlns:a16="http://schemas.microsoft.com/office/drawing/2014/main" id="{A809A73C-EB7A-4643-8489-D585F0AC2302}"/>
              </a:ext>
            </a:extLst>
          </p:cNvPr>
          <p:cNvGrpSpPr/>
          <p:nvPr/>
        </p:nvGrpSpPr>
        <p:grpSpPr>
          <a:xfrm>
            <a:off x="3592690" y="1642357"/>
            <a:ext cx="2244628" cy="1375913"/>
            <a:chOff x="3235559" y="3789016"/>
            <a:chExt cx="2244628" cy="1375913"/>
          </a:xfrm>
        </p:grpSpPr>
        <p:pic>
          <p:nvPicPr>
            <p:cNvPr id="18" name="Picture 17">
              <a:extLst>
                <a:ext uri="{FF2B5EF4-FFF2-40B4-BE49-F238E27FC236}">
                  <a16:creationId xmlns:a16="http://schemas.microsoft.com/office/drawing/2014/main" id="{DCC064CC-CBD0-47BA-86E4-9D7CA2FF1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59" y="3789016"/>
              <a:ext cx="1014008" cy="934724"/>
            </a:xfrm>
            <a:prstGeom prst="rect">
              <a:avLst/>
            </a:prstGeom>
          </p:spPr>
        </p:pic>
        <p:pic>
          <p:nvPicPr>
            <p:cNvPr id="19" name="Picture 18">
              <a:extLst>
                <a:ext uri="{FF2B5EF4-FFF2-40B4-BE49-F238E27FC236}">
                  <a16:creationId xmlns:a16="http://schemas.microsoft.com/office/drawing/2014/main" id="{39983CF1-4905-4ACC-A5C3-8F7922862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518" y="4018251"/>
              <a:ext cx="1014008" cy="934724"/>
            </a:xfrm>
            <a:prstGeom prst="rect">
              <a:avLst/>
            </a:prstGeom>
          </p:spPr>
        </p:pic>
        <p:pic>
          <p:nvPicPr>
            <p:cNvPr id="20" name="Picture 19">
              <a:extLst>
                <a:ext uri="{FF2B5EF4-FFF2-40B4-BE49-F238E27FC236}">
                  <a16:creationId xmlns:a16="http://schemas.microsoft.com/office/drawing/2014/main" id="{23C9D975-70D1-492A-80AE-123CC431C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559" y="4230205"/>
              <a:ext cx="1014008" cy="934724"/>
            </a:xfrm>
            <a:prstGeom prst="rect">
              <a:avLst/>
            </a:prstGeom>
          </p:spPr>
        </p:pic>
        <p:pic>
          <p:nvPicPr>
            <p:cNvPr id="21" name="Picture 20">
              <a:extLst>
                <a:ext uri="{FF2B5EF4-FFF2-40B4-BE49-F238E27FC236}">
                  <a16:creationId xmlns:a16="http://schemas.microsoft.com/office/drawing/2014/main" id="{703CF6CD-5848-43B7-A8BF-844C3E65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179" y="3792849"/>
              <a:ext cx="1014008" cy="934724"/>
            </a:xfrm>
            <a:prstGeom prst="rect">
              <a:avLst/>
            </a:prstGeom>
          </p:spPr>
        </p:pic>
      </p:grpSp>
      <p:grpSp>
        <p:nvGrpSpPr>
          <p:cNvPr id="31" name="Group 30">
            <a:extLst>
              <a:ext uri="{FF2B5EF4-FFF2-40B4-BE49-F238E27FC236}">
                <a16:creationId xmlns:a16="http://schemas.microsoft.com/office/drawing/2014/main" id="{C0ACD4D9-A5C0-4C2B-AB45-4ED4F52EE15C}"/>
              </a:ext>
            </a:extLst>
          </p:cNvPr>
          <p:cNvGrpSpPr/>
          <p:nvPr/>
        </p:nvGrpSpPr>
        <p:grpSpPr>
          <a:xfrm>
            <a:off x="6442682" y="1642357"/>
            <a:ext cx="1956669" cy="1375913"/>
            <a:chOff x="6442682" y="3789016"/>
            <a:chExt cx="1956669" cy="1375913"/>
          </a:xfrm>
        </p:grpSpPr>
        <p:pic>
          <p:nvPicPr>
            <p:cNvPr id="22" name="Picture 21">
              <a:extLst>
                <a:ext uri="{FF2B5EF4-FFF2-40B4-BE49-F238E27FC236}">
                  <a16:creationId xmlns:a16="http://schemas.microsoft.com/office/drawing/2014/main" id="{7C37CF44-FCDF-4DFC-94C5-6BB6AB5DB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882" y="3789016"/>
              <a:ext cx="1014008" cy="934724"/>
            </a:xfrm>
            <a:prstGeom prst="rect">
              <a:avLst/>
            </a:prstGeom>
          </p:spPr>
        </p:pic>
        <p:pic>
          <p:nvPicPr>
            <p:cNvPr id="23" name="Picture 22">
              <a:extLst>
                <a:ext uri="{FF2B5EF4-FFF2-40B4-BE49-F238E27FC236}">
                  <a16:creationId xmlns:a16="http://schemas.microsoft.com/office/drawing/2014/main" id="{F0C7CC58-C379-4F0D-8737-B2D0D3D34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641" y="4018251"/>
              <a:ext cx="1014008" cy="934724"/>
            </a:xfrm>
            <a:prstGeom prst="rect">
              <a:avLst/>
            </a:prstGeom>
          </p:spPr>
        </p:pic>
        <p:pic>
          <p:nvPicPr>
            <p:cNvPr id="24" name="Picture 23">
              <a:extLst>
                <a:ext uri="{FF2B5EF4-FFF2-40B4-BE49-F238E27FC236}">
                  <a16:creationId xmlns:a16="http://schemas.microsoft.com/office/drawing/2014/main" id="{E82C48A8-5EAA-4824-A134-AD85D4FAD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682" y="4230205"/>
              <a:ext cx="1014008" cy="934724"/>
            </a:xfrm>
            <a:prstGeom prst="rect">
              <a:avLst/>
            </a:prstGeom>
          </p:spPr>
        </p:pic>
        <p:pic>
          <p:nvPicPr>
            <p:cNvPr id="25" name="Picture 24">
              <a:extLst>
                <a:ext uri="{FF2B5EF4-FFF2-40B4-BE49-F238E27FC236}">
                  <a16:creationId xmlns:a16="http://schemas.microsoft.com/office/drawing/2014/main" id="{F2F3E466-874F-48C1-827B-68E996BD6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343" y="4018251"/>
              <a:ext cx="1014008" cy="934724"/>
            </a:xfrm>
            <a:prstGeom prst="rect">
              <a:avLst/>
            </a:prstGeom>
          </p:spPr>
        </p:pic>
      </p:grpSp>
      <p:grpSp>
        <p:nvGrpSpPr>
          <p:cNvPr id="52" name="Group 51">
            <a:extLst>
              <a:ext uri="{FF2B5EF4-FFF2-40B4-BE49-F238E27FC236}">
                <a16:creationId xmlns:a16="http://schemas.microsoft.com/office/drawing/2014/main" id="{7A2F412A-1B72-45ED-824D-6FB9B402F2FF}"/>
              </a:ext>
            </a:extLst>
          </p:cNvPr>
          <p:cNvGrpSpPr/>
          <p:nvPr/>
        </p:nvGrpSpPr>
        <p:grpSpPr>
          <a:xfrm>
            <a:off x="9073887" y="1642357"/>
            <a:ext cx="2262786" cy="1375913"/>
            <a:chOff x="9073887" y="3789016"/>
            <a:chExt cx="2262786" cy="1375913"/>
          </a:xfrm>
        </p:grpSpPr>
        <p:pic>
          <p:nvPicPr>
            <p:cNvPr id="29" name="Picture 28">
              <a:extLst>
                <a:ext uri="{FF2B5EF4-FFF2-40B4-BE49-F238E27FC236}">
                  <a16:creationId xmlns:a16="http://schemas.microsoft.com/office/drawing/2014/main" id="{51910B87-F6DC-4F6C-AB16-FA211AD65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665" y="3789016"/>
              <a:ext cx="1014008" cy="934724"/>
            </a:xfrm>
            <a:prstGeom prst="rect">
              <a:avLst/>
            </a:prstGeom>
          </p:spPr>
        </p:pic>
        <p:pic>
          <p:nvPicPr>
            <p:cNvPr id="26" name="Picture 25">
              <a:extLst>
                <a:ext uri="{FF2B5EF4-FFF2-40B4-BE49-F238E27FC236}">
                  <a16:creationId xmlns:a16="http://schemas.microsoft.com/office/drawing/2014/main" id="{7E015817-7D4A-41F1-89F3-061ED4DC7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846" y="4018251"/>
              <a:ext cx="1014008" cy="934724"/>
            </a:xfrm>
            <a:prstGeom prst="rect">
              <a:avLst/>
            </a:prstGeom>
          </p:spPr>
        </p:pic>
        <p:pic>
          <p:nvPicPr>
            <p:cNvPr id="27" name="Picture 26">
              <a:extLst>
                <a:ext uri="{FF2B5EF4-FFF2-40B4-BE49-F238E27FC236}">
                  <a16:creationId xmlns:a16="http://schemas.microsoft.com/office/drawing/2014/main" id="{38240D92-F87D-456E-AA4B-1C39F162D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887" y="4230205"/>
              <a:ext cx="1014008" cy="934724"/>
            </a:xfrm>
            <a:prstGeom prst="rect">
              <a:avLst/>
            </a:prstGeom>
          </p:spPr>
        </p:pic>
        <p:pic>
          <p:nvPicPr>
            <p:cNvPr id="28" name="Picture 27">
              <a:extLst>
                <a:ext uri="{FF2B5EF4-FFF2-40B4-BE49-F238E27FC236}">
                  <a16:creationId xmlns:a16="http://schemas.microsoft.com/office/drawing/2014/main" id="{3BB182C9-4308-483B-BAD5-58B101DCB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548" y="4018251"/>
              <a:ext cx="1014008" cy="934724"/>
            </a:xfrm>
            <a:prstGeom prst="rect">
              <a:avLst/>
            </a:prstGeom>
          </p:spPr>
        </p:pic>
      </p:grpSp>
      <p:grpSp>
        <p:nvGrpSpPr>
          <p:cNvPr id="51" name="Group 50">
            <a:extLst>
              <a:ext uri="{FF2B5EF4-FFF2-40B4-BE49-F238E27FC236}">
                <a16:creationId xmlns:a16="http://schemas.microsoft.com/office/drawing/2014/main" id="{7307FE61-8EAA-491F-8D27-E94A76BF8200}"/>
              </a:ext>
            </a:extLst>
          </p:cNvPr>
          <p:cNvGrpSpPr/>
          <p:nvPr/>
        </p:nvGrpSpPr>
        <p:grpSpPr>
          <a:xfrm>
            <a:off x="9073887" y="4400281"/>
            <a:ext cx="1956669" cy="1157235"/>
            <a:chOff x="9073887" y="1587098"/>
            <a:chExt cx="1956669" cy="1157235"/>
          </a:xfrm>
        </p:grpSpPr>
        <p:pic>
          <p:nvPicPr>
            <p:cNvPr id="33" name="Picture 32">
              <a:extLst>
                <a:ext uri="{FF2B5EF4-FFF2-40B4-BE49-F238E27FC236}">
                  <a16:creationId xmlns:a16="http://schemas.microsoft.com/office/drawing/2014/main" id="{A33B391F-D5CB-4533-9537-E0E6F0EA4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570" y="1589107"/>
              <a:ext cx="1014008" cy="934724"/>
            </a:xfrm>
            <a:prstGeom prst="rect">
              <a:avLst/>
            </a:prstGeom>
          </p:spPr>
        </p:pic>
        <p:pic>
          <p:nvPicPr>
            <p:cNvPr id="34" name="Picture 33">
              <a:extLst>
                <a:ext uri="{FF2B5EF4-FFF2-40B4-BE49-F238E27FC236}">
                  <a16:creationId xmlns:a16="http://schemas.microsoft.com/office/drawing/2014/main" id="{DEED0903-CBC1-4734-907D-6E6CF1665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887" y="1807785"/>
              <a:ext cx="1014008" cy="934724"/>
            </a:xfrm>
            <a:prstGeom prst="rect">
              <a:avLst/>
            </a:prstGeom>
          </p:spPr>
        </p:pic>
        <p:pic>
          <p:nvPicPr>
            <p:cNvPr id="32" name="Picture 31">
              <a:extLst>
                <a:ext uri="{FF2B5EF4-FFF2-40B4-BE49-F238E27FC236}">
                  <a16:creationId xmlns:a16="http://schemas.microsoft.com/office/drawing/2014/main" id="{C91E4B1D-2BF6-441B-ACC7-6126D67A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548" y="1587098"/>
              <a:ext cx="1014008" cy="934724"/>
            </a:xfrm>
            <a:prstGeom prst="rect">
              <a:avLst/>
            </a:prstGeom>
          </p:spPr>
        </p:pic>
        <p:pic>
          <p:nvPicPr>
            <p:cNvPr id="35" name="Picture 34">
              <a:extLst>
                <a:ext uri="{FF2B5EF4-FFF2-40B4-BE49-F238E27FC236}">
                  <a16:creationId xmlns:a16="http://schemas.microsoft.com/office/drawing/2014/main" id="{DFE3758C-01D5-4FEF-8A65-04846C17A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431" y="1809609"/>
              <a:ext cx="1014008" cy="934724"/>
            </a:xfrm>
            <a:prstGeom prst="rect">
              <a:avLst/>
            </a:prstGeom>
          </p:spPr>
        </p:pic>
      </p:grpSp>
      <p:grpSp>
        <p:nvGrpSpPr>
          <p:cNvPr id="48" name="Group 47">
            <a:extLst>
              <a:ext uri="{FF2B5EF4-FFF2-40B4-BE49-F238E27FC236}">
                <a16:creationId xmlns:a16="http://schemas.microsoft.com/office/drawing/2014/main" id="{5EAC0A1D-5593-4112-8455-82FADC15254F}"/>
              </a:ext>
            </a:extLst>
          </p:cNvPr>
          <p:cNvGrpSpPr/>
          <p:nvPr/>
        </p:nvGrpSpPr>
        <p:grpSpPr>
          <a:xfrm>
            <a:off x="1101058" y="3735471"/>
            <a:ext cx="1964655" cy="1822045"/>
            <a:chOff x="1101058" y="922288"/>
            <a:chExt cx="1964655" cy="1822045"/>
          </a:xfrm>
        </p:grpSpPr>
        <p:pic>
          <p:nvPicPr>
            <p:cNvPr id="37" name="Picture 36">
              <a:extLst>
                <a:ext uri="{FF2B5EF4-FFF2-40B4-BE49-F238E27FC236}">
                  <a16:creationId xmlns:a16="http://schemas.microsoft.com/office/drawing/2014/main" id="{CB85C64D-2129-40E7-8502-D87350322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58" y="1807785"/>
              <a:ext cx="1014008" cy="934724"/>
            </a:xfrm>
            <a:prstGeom prst="rect">
              <a:avLst/>
            </a:prstGeom>
          </p:spPr>
        </p:pic>
        <p:pic>
          <p:nvPicPr>
            <p:cNvPr id="38" name="Picture 37">
              <a:extLst>
                <a:ext uri="{FF2B5EF4-FFF2-40B4-BE49-F238E27FC236}">
                  <a16:creationId xmlns:a16="http://schemas.microsoft.com/office/drawing/2014/main" id="{7EDC361C-DE33-4A22-9F0D-58C5561BB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719" y="1587098"/>
              <a:ext cx="1014008" cy="934724"/>
            </a:xfrm>
            <a:prstGeom prst="rect">
              <a:avLst/>
            </a:prstGeom>
          </p:spPr>
        </p:pic>
        <p:pic>
          <p:nvPicPr>
            <p:cNvPr id="39" name="Picture 38">
              <a:extLst>
                <a:ext uri="{FF2B5EF4-FFF2-40B4-BE49-F238E27FC236}">
                  <a16:creationId xmlns:a16="http://schemas.microsoft.com/office/drawing/2014/main" id="{1D86ED82-2C52-479D-884F-15AB8160D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02" y="1809609"/>
              <a:ext cx="1014008" cy="934724"/>
            </a:xfrm>
            <a:prstGeom prst="rect">
              <a:avLst/>
            </a:prstGeom>
          </p:spPr>
        </p:pic>
        <p:pic>
          <p:nvPicPr>
            <p:cNvPr id="36" name="Picture 35">
              <a:extLst>
                <a:ext uri="{FF2B5EF4-FFF2-40B4-BE49-F238E27FC236}">
                  <a16:creationId xmlns:a16="http://schemas.microsoft.com/office/drawing/2014/main" id="{8E4C6002-5D91-4434-9302-E4C6A7917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05" y="922288"/>
              <a:ext cx="1014008" cy="934724"/>
            </a:xfrm>
            <a:prstGeom prst="rect">
              <a:avLst/>
            </a:prstGeom>
          </p:spPr>
        </p:pic>
      </p:grpSp>
      <p:grpSp>
        <p:nvGrpSpPr>
          <p:cNvPr id="49" name="Group 48">
            <a:extLst>
              <a:ext uri="{FF2B5EF4-FFF2-40B4-BE49-F238E27FC236}">
                <a16:creationId xmlns:a16="http://schemas.microsoft.com/office/drawing/2014/main" id="{84F28B82-CA8A-47A9-B2A9-04289AC2C0FE}"/>
              </a:ext>
            </a:extLst>
          </p:cNvPr>
          <p:cNvGrpSpPr/>
          <p:nvPr/>
        </p:nvGrpSpPr>
        <p:grpSpPr>
          <a:xfrm>
            <a:off x="3896817" y="3967922"/>
            <a:ext cx="1956669" cy="1589594"/>
            <a:chOff x="3896817" y="1154739"/>
            <a:chExt cx="1956669" cy="1589594"/>
          </a:xfrm>
        </p:grpSpPr>
        <p:pic>
          <p:nvPicPr>
            <p:cNvPr id="40" name="Picture 39">
              <a:extLst>
                <a:ext uri="{FF2B5EF4-FFF2-40B4-BE49-F238E27FC236}">
                  <a16:creationId xmlns:a16="http://schemas.microsoft.com/office/drawing/2014/main" id="{5165A533-1993-4D9D-95C0-DE75563DC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817" y="1807785"/>
              <a:ext cx="1014008" cy="934724"/>
            </a:xfrm>
            <a:prstGeom prst="rect">
              <a:avLst/>
            </a:prstGeom>
          </p:spPr>
        </p:pic>
        <p:pic>
          <p:nvPicPr>
            <p:cNvPr id="41" name="Picture 40">
              <a:extLst>
                <a:ext uri="{FF2B5EF4-FFF2-40B4-BE49-F238E27FC236}">
                  <a16:creationId xmlns:a16="http://schemas.microsoft.com/office/drawing/2014/main" id="{3889B507-C34F-42DE-AE6D-B84EA84D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478" y="1587098"/>
              <a:ext cx="1014008" cy="934724"/>
            </a:xfrm>
            <a:prstGeom prst="rect">
              <a:avLst/>
            </a:prstGeom>
          </p:spPr>
        </p:pic>
        <p:pic>
          <p:nvPicPr>
            <p:cNvPr id="42" name="Picture 41">
              <a:extLst>
                <a:ext uri="{FF2B5EF4-FFF2-40B4-BE49-F238E27FC236}">
                  <a16:creationId xmlns:a16="http://schemas.microsoft.com/office/drawing/2014/main" id="{C9E00983-63CF-49FB-96FD-55390EDF5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361" y="1809609"/>
              <a:ext cx="1014008" cy="934724"/>
            </a:xfrm>
            <a:prstGeom prst="rect">
              <a:avLst/>
            </a:prstGeom>
          </p:spPr>
        </p:pic>
        <p:pic>
          <p:nvPicPr>
            <p:cNvPr id="43" name="Picture 42">
              <a:extLst>
                <a:ext uri="{FF2B5EF4-FFF2-40B4-BE49-F238E27FC236}">
                  <a16:creationId xmlns:a16="http://schemas.microsoft.com/office/drawing/2014/main" id="{579ACF52-BCEA-444E-95A2-69529E32E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31" y="1154739"/>
              <a:ext cx="1014008" cy="934724"/>
            </a:xfrm>
            <a:prstGeom prst="rect">
              <a:avLst/>
            </a:prstGeom>
          </p:spPr>
        </p:pic>
      </p:grpSp>
      <p:grpSp>
        <p:nvGrpSpPr>
          <p:cNvPr id="50" name="Group 49">
            <a:extLst>
              <a:ext uri="{FF2B5EF4-FFF2-40B4-BE49-F238E27FC236}">
                <a16:creationId xmlns:a16="http://schemas.microsoft.com/office/drawing/2014/main" id="{A69055D1-07E8-4D15-936A-EF76C1DAA717}"/>
              </a:ext>
            </a:extLst>
          </p:cNvPr>
          <p:cNvGrpSpPr/>
          <p:nvPr/>
        </p:nvGrpSpPr>
        <p:grpSpPr>
          <a:xfrm>
            <a:off x="6313142" y="3977115"/>
            <a:ext cx="1956669" cy="1580401"/>
            <a:chOff x="6313142" y="1163932"/>
            <a:chExt cx="1956669" cy="1580401"/>
          </a:xfrm>
        </p:grpSpPr>
        <p:pic>
          <p:nvPicPr>
            <p:cNvPr id="44" name="Picture 43">
              <a:extLst>
                <a:ext uri="{FF2B5EF4-FFF2-40B4-BE49-F238E27FC236}">
                  <a16:creationId xmlns:a16="http://schemas.microsoft.com/office/drawing/2014/main" id="{D36B1972-0E7A-4718-B940-87D67A5F9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142" y="1807785"/>
              <a:ext cx="1014008" cy="934724"/>
            </a:xfrm>
            <a:prstGeom prst="rect">
              <a:avLst/>
            </a:prstGeom>
          </p:spPr>
        </p:pic>
        <p:pic>
          <p:nvPicPr>
            <p:cNvPr id="45" name="Picture 44">
              <a:extLst>
                <a:ext uri="{FF2B5EF4-FFF2-40B4-BE49-F238E27FC236}">
                  <a16:creationId xmlns:a16="http://schemas.microsoft.com/office/drawing/2014/main" id="{F1B2473C-9F31-481A-B80B-C39416AFF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803" y="1587098"/>
              <a:ext cx="1014008" cy="934724"/>
            </a:xfrm>
            <a:prstGeom prst="rect">
              <a:avLst/>
            </a:prstGeom>
          </p:spPr>
        </p:pic>
        <p:pic>
          <p:nvPicPr>
            <p:cNvPr id="46" name="Picture 45">
              <a:extLst>
                <a:ext uri="{FF2B5EF4-FFF2-40B4-BE49-F238E27FC236}">
                  <a16:creationId xmlns:a16="http://schemas.microsoft.com/office/drawing/2014/main" id="{BEE694AA-3794-4B15-93B5-2ADE90B0E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686" y="1809609"/>
              <a:ext cx="1014008" cy="934724"/>
            </a:xfrm>
            <a:prstGeom prst="rect">
              <a:avLst/>
            </a:prstGeom>
          </p:spPr>
        </p:pic>
        <p:pic>
          <p:nvPicPr>
            <p:cNvPr id="47" name="Picture 46">
              <a:extLst>
                <a:ext uri="{FF2B5EF4-FFF2-40B4-BE49-F238E27FC236}">
                  <a16:creationId xmlns:a16="http://schemas.microsoft.com/office/drawing/2014/main" id="{D233D675-F774-45A2-86FA-6DD3AC43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686" y="1163932"/>
              <a:ext cx="1014008" cy="934724"/>
            </a:xfrm>
            <a:prstGeom prst="rect">
              <a:avLst/>
            </a:prstGeom>
          </p:spPr>
        </p:pic>
      </p:grpSp>
    </p:spTree>
    <p:extLst>
      <p:ext uri="{BB962C8B-B14F-4D97-AF65-F5344CB8AC3E}">
        <p14:creationId xmlns:p14="http://schemas.microsoft.com/office/powerpoint/2010/main" val="28797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3C196-FC2C-4C05-8F66-073F0292B4F3}"/>
              </a:ext>
            </a:extLst>
          </p:cNvPr>
          <p:cNvSpPr>
            <a:spLocks noGrp="1"/>
          </p:cNvSpPr>
          <p:nvPr>
            <p:ph type="title"/>
          </p:nvPr>
        </p:nvSpPr>
        <p:spPr/>
        <p:txBody>
          <a:bodyPr/>
          <a:lstStyle/>
          <a:p>
            <a:r>
              <a:rPr lang="en-GB" dirty="0"/>
              <a:t>1G-2 Compose 2D and 3D shapes from smaller shapes</a:t>
            </a:r>
          </a:p>
        </p:txBody>
      </p:sp>
      <p:pic>
        <p:nvPicPr>
          <p:cNvPr id="7" name="Picture 6" descr="A screen shot of a piano  Description automatically generated">
            <a:extLst>
              <a:ext uri="{FF2B5EF4-FFF2-40B4-BE49-F238E27FC236}">
                <a16:creationId xmlns:a16="http://schemas.microsoft.com/office/drawing/2014/main" id="{112B643A-CFD4-4FBC-AA45-F0CFA2ED7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150" y="2964930"/>
            <a:ext cx="11703696" cy="2734127"/>
          </a:xfrm>
          <a:prstGeom prst="rect">
            <a:avLst/>
          </a:prstGeom>
        </p:spPr>
      </p:pic>
      <p:pic>
        <p:nvPicPr>
          <p:cNvPr id="25" name="Picture 24">
            <a:extLst>
              <a:ext uri="{FF2B5EF4-FFF2-40B4-BE49-F238E27FC236}">
                <a16:creationId xmlns:a16="http://schemas.microsoft.com/office/drawing/2014/main" id="{8DFFD6B0-B86E-4D55-B045-A27F833A4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542" y="1793021"/>
            <a:ext cx="602901" cy="555761"/>
          </a:xfrm>
          <a:prstGeom prst="rect">
            <a:avLst/>
          </a:prstGeom>
        </p:spPr>
      </p:pic>
      <p:pic>
        <p:nvPicPr>
          <p:cNvPr id="26" name="Picture 25">
            <a:extLst>
              <a:ext uri="{FF2B5EF4-FFF2-40B4-BE49-F238E27FC236}">
                <a16:creationId xmlns:a16="http://schemas.microsoft.com/office/drawing/2014/main" id="{A253B99E-0BDD-44AC-9504-FE1BA9A71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5788" y="1793021"/>
            <a:ext cx="602901" cy="555761"/>
          </a:xfrm>
          <a:prstGeom prst="rect">
            <a:avLst/>
          </a:prstGeom>
        </p:spPr>
      </p:pic>
      <p:pic>
        <p:nvPicPr>
          <p:cNvPr id="27" name="Picture 26">
            <a:extLst>
              <a:ext uri="{FF2B5EF4-FFF2-40B4-BE49-F238E27FC236}">
                <a16:creationId xmlns:a16="http://schemas.microsoft.com/office/drawing/2014/main" id="{4EC20315-1E52-425D-9418-88E97ECF8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033" y="1793021"/>
            <a:ext cx="602901" cy="555761"/>
          </a:xfrm>
          <a:prstGeom prst="rect">
            <a:avLst/>
          </a:prstGeom>
        </p:spPr>
      </p:pic>
      <p:pic>
        <p:nvPicPr>
          <p:cNvPr id="24" name="Picture 23">
            <a:extLst>
              <a:ext uri="{FF2B5EF4-FFF2-40B4-BE49-F238E27FC236}">
                <a16:creationId xmlns:a16="http://schemas.microsoft.com/office/drawing/2014/main" id="{C89A7124-3116-40FD-8222-B29BA26FF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296" y="1793021"/>
            <a:ext cx="602901" cy="555761"/>
          </a:xfrm>
          <a:prstGeom prst="rect">
            <a:avLst/>
          </a:prstGeom>
        </p:spPr>
      </p:pic>
      <p:pic>
        <p:nvPicPr>
          <p:cNvPr id="20" name="Picture 19">
            <a:extLst>
              <a:ext uri="{FF2B5EF4-FFF2-40B4-BE49-F238E27FC236}">
                <a16:creationId xmlns:a16="http://schemas.microsoft.com/office/drawing/2014/main" id="{9A0BC4B2-71DE-4183-8884-FE98DA9B3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050" y="1793021"/>
            <a:ext cx="602901" cy="555761"/>
          </a:xfrm>
          <a:prstGeom prst="rect">
            <a:avLst/>
          </a:prstGeom>
        </p:spPr>
      </p:pic>
      <p:sp>
        <p:nvSpPr>
          <p:cNvPr id="5" name="Content Placeholder 2">
            <a:extLst>
              <a:ext uri="{FF2B5EF4-FFF2-40B4-BE49-F238E27FC236}">
                <a16:creationId xmlns:a16="http://schemas.microsoft.com/office/drawing/2014/main" id="{D2FA0EBF-C390-4459-96E9-23E851C823BE}"/>
              </a:ext>
            </a:extLst>
          </p:cNvPr>
          <p:cNvSpPr txBox="1">
            <a:spLocks/>
          </p:cNvSpPr>
          <p:nvPr/>
        </p:nvSpPr>
        <p:spPr>
          <a:xfrm>
            <a:off x="7672038" y="1105053"/>
            <a:ext cx="4321842" cy="5564044"/>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pick up the same number of cubes as I have here?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shapes can you make? Can you describe them to your friend?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Did you make any of these shapes?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Do they look different if you turn them around?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make the same shapes as mine? What do these shapes look like when </a:t>
            </a:r>
            <a:r>
              <a:rPr lang="en-GB" sz="2000" dirty="0">
                <a:latin typeface="Arial"/>
              </a:rPr>
              <a:t>they</a:t>
            </a:r>
            <a:r>
              <a:rPr kumimoji="0" lang="en-GB" sz="2000" b="0" i="0" u="none" strike="noStrike" kern="1200" cap="none" spc="0" normalizeH="0" baseline="0" noProof="0" dirty="0">
                <a:ln>
                  <a:noFill/>
                </a:ln>
                <a:solidFill>
                  <a:srgbClr val="585858"/>
                </a:solidFill>
                <a:effectLst/>
                <a:uLnTx/>
                <a:uFillTx/>
                <a:latin typeface="Arial"/>
                <a:ea typeface="+mn-ea"/>
                <a:cs typeface="+mn-cs"/>
              </a:rPr>
              <a:t> stand up or lie down? </a:t>
            </a: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769658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45833E-6 -1.85185E-6 L 0.08698 -0.05555 " pathEditMode="relative" rAng="0" ptsTypes="AA">
                                      <p:cBhvr>
                                        <p:cTn id="10" dur="2000" fill="hold"/>
                                        <p:tgtEl>
                                          <p:spTgt spid="24"/>
                                        </p:tgtEl>
                                        <p:attrNameLst>
                                          <p:attrName>ppt_x</p:attrName>
                                          <p:attrName>ppt_y</p:attrName>
                                        </p:attrNameLst>
                                      </p:cBhvr>
                                      <p:rCtr x="4349" y="-2778"/>
                                    </p:animMotion>
                                  </p:childTnLst>
                                </p:cTn>
                              </p:par>
                              <p:par>
                                <p:cTn id="11" presetID="42" presetClass="path" presetSubtype="0" accel="50000" decel="50000" fill="hold" nodeType="withEffect">
                                  <p:stCondLst>
                                    <p:cond delay="0"/>
                                  </p:stCondLst>
                                  <p:childTnLst>
                                    <p:animMotion origin="layout" path="M -1.66667E-6 -1.85185E-6 L 0.17435 -0.11088 " pathEditMode="relative" rAng="0" ptsTypes="AA">
                                      <p:cBhvr>
                                        <p:cTn id="12" dur="2000" fill="hold"/>
                                        <p:tgtEl>
                                          <p:spTgt spid="20"/>
                                        </p:tgtEl>
                                        <p:attrNameLst>
                                          <p:attrName>ppt_x</p:attrName>
                                          <p:attrName>ppt_y</p:attrName>
                                        </p:attrNameLst>
                                      </p:cBhvr>
                                      <p:rCtr x="8711" y="-5556"/>
                                    </p:animMotion>
                                  </p:childTnLst>
                                </p:cTn>
                              </p:par>
                              <p:par>
                                <p:cTn id="13" presetID="42" presetClass="path" presetSubtype="0" accel="50000" decel="50000" fill="hold" nodeType="withEffect">
                                  <p:stCondLst>
                                    <p:cond delay="0"/>
                                  </p:stCondLst>
                                  <p:childTnLst>
                                    <p:animMotion origin="layout" path="M -1.04167E-6 -1.85185E-6 L -0.05612 -1.85185E-6 " pathEditMode="relative" rAng="0" ptsTypes="AA">
                                      <p:cBhvr>
                                        <p:cTn id="14" dur="2000" fill="hold"/>
                                        <p:tgtEl>
                                          <p:spTgt spid="26"/>
                                        </p:tgtEl>
                                        <p:attrNameLst>
                                          <p:attrName>ppt_x</p:attrName>
                                          <p:attrName>ppt_y</p:attrName>
                                        </p:attrNameLst>
                                      </p:cBhvr>
                                      <p:rCtr x="-2812" y="0"/>
                                    </p:animMotion>
                                  </p:childTnLst>
                                </p:cTn>
                              </p:par>
                              <p:par>
                                <p:cTn id="15" presetID="42" presetClass="path" presetSubtype="0" accel="50000" decel="50000" fill="hold" nodeType="withEffect">
                                  <p:stCondLst>
                                    <p:cond delay="0"/>
                                  </p:stCondLst>
                                  <p:childTnLst>
                                    <p:animMotion origin="layout" path="M -8.33333E-7 -1.85185E-6 L -0.11263 -1.85185E-6 " pathEditMode="relative" rAng="0" ptsTypes="AA">
                                      <p:cBhvr>
                                        <p:cTn id="16" dur="2000" fill="hold"/>
                                        <p:tgtEl>
                                          <p:spTgt spid="27"/>
                                        </p:tgtEl>
                                        <p:attrNameLst>
                                          <p:attrName>ppt_x</p:attrName>
                                          <p:attrName>ppt_y</p:attrName>
                                        </p:attrNameLst>
                                      </p:cBhvr>
                                      <p:rCtr x="-56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17C1-4F6E-4DC9-AE07-FFC53ABEC088}"/>
              </a:ext>
            </a:extLst>
          </p:cNvPr>
          <p:cNvSpPr>
            <a:spLocks noGrp="1"/>
          </p:cNvSpPr>
          <p:nvPr>
            <p:ph type="title"/>
          </p:nvPr>
        </p:nvSpPr>
        <p:spPr/>
        <p:txBody>
          <a:bodyPr/>
          <a:lstStyle/>
          <a:p>
            <a:r>
              <a:rPr lang="en-GB" dirty="0"/>
              <a:t>1G-2 Compose 2D and 3D shapes from smaller shapes</a:t>
            </a:r>
          </a:p>
        </p:txBody>
      </p:sp>
      <p:grpSp>
        <p:nvGrpSpPr>
          <p:cNvPr id="9" name="Group 8">
            <a:extLst>
              <a:ext uri="{FF2B5EF4-FFF2-40B4-BE49-F238E27FC236}">
                <a16:creationId xmlns:a16="http://schemas.microsoft.com/office/drawing/2014/main" id="{37C22DEE-BE34-408E-ACF4-5FDC7AEB309A}"/>
              </a:ext>
            </a:extLst>
          </p:cNvPr>
          <p:cNvGrpSpPr/>
          <p:nvPr/>
        </p:nvGrpSpPr>
        <p:grpSpPr>
          <a:xfrm>
            <a:off x="2308463" y="3924718"/>
            <a:ext cx="2081057" cy="1112937"/>
            <a:chOff x="4554636" y="3411307"/>
            <a:chExt cx="2081057" cy="1112937"/>
          </a:xfrm>
        </p:grpSpPr>
        <p:pic>
          <p:nvPicPr>
            <p:cNvPr id="7" name="Picture 6">
              <a:extLst>
                <a:ext uri="{FF2B5EF4-FFF2-40B4-BE49-F238E27FC236}">
                  <a16:creationId xmlns:a16="http://schemas.microsoft.com/office/drawing/2014/main" id="{AA65AAA0-86EC-441B-AADC-4C6C66EE9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636" y="3866306"/>
              <a:ext cx="713744" cy="657938"/>
            </a:xfrm>
            <a:prstGeom prst="rect">
              <a:avLst/>
            </a:prstGeom>
          </p:spPr>
        </p:pic>
        <p:pic>
          <p:nvPicPr>
            <p:cNvPr id="19" name="Picture 18">
              <a:extLst>
                <a:ext uri="{FF2B5EF4-FFF2-40B4-BE49-F238E27FC236}">
                  <a16:creationId xmlns:a16="http://schemas.microsoft.com/office/drawing/2014/main" id="{3EB18A21-FAC7-407F-B098-E165AD4A6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597" y="3866306"/>
              <a:ext cx="713744" cy="657938"/>
            </a:xfrm>
            <a:prstGeom prst="rect">
              <a:avLst/>
            </a:prstGeom>
          </p:spPr>
        </p:pic>
        <p:pic>
          <p:nvPicPr>
            <p:cNvPr id="20" name="Picture 19">
              <a:extLst>
                <a:ext uri="{FF2B5EF4-FFF2-40B4-BE49-F238E27FC236}">
                  <a16:creationId xmlns:a16="http://schemas.microsoft.com/office/drawing/2014/main" id="{84C5FB4F-DA78-4156-8037-6E8C8930E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776" y="3866306"/>
              <a:ext cx="713744" cy="657938"/>
            </a:xfrm>
            <a:prstGeom prst="rect">
              <a:avLst/>
            </a:prstGeom>
          </p:spPr>
        </p:pic>
        <p:pic>
          <p:nvPicPr>
            <p:cNvPr id="21" name="Picture 20">
              <a:extLst>
                <a:ext uri="{FF2B5EF4-FFF2-40B4-BE49-F238E27FC236}">
                  <a16:creationId xmlns:a16="http://schemas.microsoft.com/office/drawing/2014/main" id="{2C0F8DB2-0E43-421D-AF3C-E84F3A47C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949" y="3866306"/>
              <a:ext cx="713744" cy="657938"/>
            </a:xfrm>
            <a:prstGeom prst="rect">
              <a:avLst/>
            </a:prstGeom>
          </p:spPr>
        </p:pic>
        <p:pic>
          <p:nvPicPr>
            <p:cNvPr id="22" name="Picture 21">
              <a:extLst>
                <a:ext uri="{FF2B5EF4-FFF2-40B4-BE49-F238E27FC236}">
                  <a16:creationId xmlns:a16="http://schemas.microsoft.com/office/drawing/2014/main" id="{D35E82B2-6BDD-439F-9C53-87E67B61F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949" y="3411307"/>
              <a:ext cx="713744" cy="657938"/>
            </a:xfrm>
            <a:prstGeom prst="rect">
              <a:avLst/>
            </a:prstGeom>
          </p:spPr>
        </p:pic>
      </p:grpSp>
      <p:sp>
        <p:nvSpPr>
          <p:cNvPr id="3" name="TextBox 19">
            <a:extLst>
              <a:ext uri="{FF2B5EF4-FFF2-40B4-BE49-F238E27FC236}">
                <a16:creationId xmlns:a16="http://schemas.microsoft.com/office/drawing/2014/main" id="{A64939BC-3C8F-414A-A1E3-18583050CD2F}"/>
              </a:ext>
            </a:extLst>
          </p:cNvPr>
          <p:cNvSpPr txBox="1"/>
          <p:nvPr/>
        </p:nvSpPr>
        <p:spPr>
          <a:xfrm>
            <a:off x="6317467" y="4090219"/>
            <a:ext cx="5166360" cy="1015663"/>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To change shape </a:t>
            </a:r>
            <a:r>
              <a:rPr kumimoji="0" lang="en-GB" sz="2000" b="0" u="none" strike="noStrike" kern="1200" cap="none" spc="0" normalizeH="0" baseline="0" noProof="0" dirty="0">
                <a:ln>
                  <a:noFill/>
                </a:ln>
                <a:solidFill>
                  <a:srgbClr val="585858"/>
                </a:solidFill>
                <a:effectLst/>
                <a:uLnTx/>
                <a:uFillTx/>
                <a:latin typeface="Arial" panose="020B0604020202020204" pitchFamily="34" charset="0"/>
                <a:ea typeface="+mn-ea"/>
                <a:cs typeface="+mn-cs"/>
              </a:rPr>
              <a:t>a</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 to shape </a:t>
            </a:r>
            <a:r>
              <a:rPr kumimoji="0" lang="en-GB" sz="2000" b="0" u="none" strike="noStrike" kern="1200" cap="none" spc="0" normalizeH="0" baseline="0" noProof="0" dirty="0">
                <a:ln>
                  <a:noFill/>
                </a:ln>
                <a:solidFill>
                  <a:srgbClr val="585858"/>
                </a:solidFill>
                <a:effectLst/>
                <a:uLnTx/>
                <a:uFillTx/>
                <a:latin typeface="Arial" panose="020B0604020202020204" pitchFamily="34" charset="0"/>
                <a:ea typeface="+mn-ea"/>
                <a:cs typeface="+mn-cs"/>
              </a:rPr>
              <a:t>b</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 I must take off one of the bricks on top and join it to the bottom row. </a:t>
            </a:r>
          </a:p>
        </p:txBody>
      </p:sp>
      <p:sp>
        <p:nvSpPr>
          <p:cNvPr id="4" name="Content Placeholder 2">
            <a:extLst>
              <a:ext uri="{FF2B5EF4-FFF2-40B4-BE49-F238E27FC236}">
                <a16:creationId xmlns:a16="http://schemas.microsoft.com/office/drawing/2014/main" id="{B73DA593-520D-4E63-A87B-181A796BE271}"/>
              </a:ext>
            </a:extLst>
          </p:cNvPr>
          <p:cNvSpPr txBox="1">
            <a:spLocks/>
          </p:cNvSpPr>
          <p:nvPr/>
        </p:nvSpPr>
        <p:spPr>
          <a:xfrm>
            <a:off x="6192012" y="1557338"/>
            <a:ext cx="5390389" cy="2532881"/>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Pick up or make this shape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change it to make it look like the shape below.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Describe what to do to make it look like the shape below and then build it.</a:t>
            </a: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B6C7715D-6B35-46AB-97BB-853B516CEC17}"/>
              </a:ext>
            </a:extLst>
          </p:cNvPr>
          <p:cNvPicPr>
            <a:picLocks noChangeAspect="1"/>
          </p:cNvPicPr>
          <p:nvPr/>
        </p:nvPicPr>
        <p:blipFill>
          <a:blip r:embed="rId4"/>
          <a:stretch>
            <a:fillRect/>
          </a:stretch>
        </p:blipFill>
        <p:spPr>
          <a:xfrm>
            <a:off x="2423596" y="1062192"/>
            <a:ext cx="2062390" cy="1861012"/>
          </a:xfrm>
          <a:prstGeom prst="rect">
            <a:avLst/>
          </a:prstGeom>
        </p:spPr>
      </p:pic>
      <p:sp>
        <p:nvSpPr>
          <p:cNvPr id="10" name="TextBox 9">
            <a:extLst>
              <a:ext uri="{FF2B5EF4-FFF2-40B4-BE49-F238E27FC236}">
                <a16:creationId xmlns:a16="http://schemas.microsoft.com/office/drawing/2014/main" id="{4E5ECBDA-F843-4095-A8A2-C7556FCA33AA}"/>
              </a:ext>
            </a:extLst>
          </p:cNvPr>
          <p:cNvSpPr txBox="1"/>
          <p:nvPr/>
        </p:nvSpPr>
        <p:spPr>
          <a:xfrm>
            <a:off x="1292206" y="1861653"/>
            <a:ext cx="46541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a:t>
            </a:r>
          </a:p>
        </p:txBody>
      </p:sp>
      <p:sp>
        <p:nvSpPr>
          <p:cNvPr id="11" name="TextBox 10">
            <a:extLst>
              <a:ext uri="{FF2B5EF4-FFF2-40B4-BE49-F238E27FC236}">
                <a16:creationId xmlns:a16="http://schemas.microsoft.com/office/drawing/2014/main" id="{E75F625A-D56B-4580-AC14-324D330AE662}"/>
              </a:ext>
            </a:extLst>
          </p:cNvPr>
          <p:cNvSpPr txBox="1"/>
          <p:nvPr/>
        </p:nvSpPr>
        <p:spPr>
          <a:xfrm>
            <a:off x="1282416" y="4321046"/>
            <a:ext cx="46541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t>
            </a:r>
          </a:p>
        </p:txBody>
      </p:sp>
    </p:spTree>
    <p:extLst>
      <p:ext uri="{BB962C8B-B14F-4D97-AF65-F5344CB8AC3E}">
        <p14:creationId xmlns:p14="http://schemas.microsoft.com/office/powerpoint/2010/main" val="2387709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6</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954532416"/>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6</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a:t>
                      </a:r>
                      <a:r>
                        <a:rPr lang="en-GB" sz="2400" b="1" u="none" strike="noStrike" dirty="0">
                          <a:solidFill>
                            <a:schemeClr val="tx1">
                              <a:lumMod val="65000"/>
                              <a:lumOff val="35000"/>
                            </a:schemeClr>
                          </a:solidFill>
                          <a:effectLst/>
                          <a:latin typeface="Arial" panose="020B0604020202020204" pitchFamily="34" charset="0"/>
                          <a:cs typeface="Arial" panose="020B0604020202020204" pitchFamily="34" charset="0"/>
                        </a:rPr>
                        <a:t>explore, discuss and compare 3D shapes</a:t>
                      </a:r>
                      <a:endPar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89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3474734"/>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I’ve made a pattern. Describe what you can see and what you notice.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 want it to repeat 6 times round the hexagon in the middle. Can you spot anywhere that the pattern is ‘broken’?</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Can you help me make some changes so that it is the same all the way round?</a:t>
            </a:r>
          </a:p>
        </p:txBody>
      </p:sp>
      <p:pic>
        <p:nvPicPr>
          <p:cNvPr id="9" name="Picture 8" descr="A picture containing drawing  Description automatically generated">
            <a:extLst>
              <a:ext uri="{FF2B5EF4-FFF2-40B4-BE49-F238E27FC236}">
                <a16:creationId xmlns:a16="http://schemas.microsoft.com/office/drawing/2014/main" id="{984F5EFD-2061-4956-A148-07FBBA5E4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99" y="2892789"/>
            <a:ext cx="1332251" cy="1154449"/>
          </a:xfrm>
          <a:prstGeom prst="rect">
            <a:avLst/>
          </a:prstGeom>
        </p:spPr>
      </p:pic>
      <p:pic>
        <p:nvPicPr>
          <p:cNvPr id="8" name="Picture 7" descr="A picture containing drawing  Description automatically generated">
            <a:extLst>
              <a:ext uri="{FF2B5EF4-FFF2-40B4-BE49-F238E27FC236}">
                <a16:creationId xmlns:a16="http://schemas.microsoft.com/office/drawing/2014/main" id="{BAFA66BD-8676-463C-A975-730B1C34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688207" y="4591241"/>
            <a:ext cx="671841" cy="590560"/>
          </a:xfrm>
          <a:prstGeom prst="rect">
            <a:avLst/>
          </a:prstGeom>
        </p:spPr>
      </p:pic>
      <p:pic>
        <p:nvPicPr>
          <p:cNvPr id="36" name="Picture 35" descr="A picture containing drawing  Description automatically generated">
            <a:extLst>
              <a:ext uri="{FF2B5EF4-FFF2-40B4-BE49-F238E27FC236}">
                <a16:creationId xmlns:a16="http://schemas.microsoft.com/office/drawing/2014/main" id="{2601197F-BCA2-48A7-A4BE-FD009F8CC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66897" y="3883229"/>
            <a:ext cx="671841" cy="590560"/>
          </a:xfrm>
          <a:prstGeom prst="rect">
            <a:avLst/>
          </a:prstGeom>
        </p:spPr>
      </p:pic>
      <p:sp>
        <p:nvSpPr>
          <p:cNvPr id="58" name="Diamond 57">
            <a:extLst>
              <a:ext uri="{FF2B5EF4-FFF2-40B4-BE49-F238E27FC236}">
                <a16:creationId xmlns:a16="http://schemas.microsoft.com/office/drawing/2014/main" id="{5AF5ACFA-57D4-419D-AD38-2C03E5851478}"/>
              </a:ext>
            </a:extLst>
          </p:cNvPr>
          <p:cNvSpPr/>
          <p:nvPr/>
        </p:nvSpPr>
        <p:spPr>
          <a:xfrm rot="10800000">
            <a:off x="3015392" y="4038440"/>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drawing  Description automatically generated">
            <a:extLst>
              <a:ext uri="{FF2B5EF4-FFF2-40B4-BE49-F238E27FC236}">
                <a16:creationId xmlns:a16="http://schemas.microsoft.com/office/drawing/2014/main" id="{A086A668-137A-45D4-B006-AF8852C00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397" y="5166775"/>
            <a:ext cx="1338602" cy="579129"/>
          </a:xfrm>
          <a:prstGeom prst="rect">
            <a:avLst/>
          </a:prstGeom>
        </p:spPr>
      </p:pic>
      <p:pic>
        <p:nvPicPr>
          <p:cNvPr id="65" name="Picture 64" descr="A picture containing drawing  Description automatically generated">
            <a:extLst>
              <a:ext uri="{FF2B5EF4-FFF2-40B4-BE49-F238E27FC236}">
                <a16:creationId xmlns:a16="http://schemas.microsoft.com/office/drawing/2014/main" id="{FE1C8B74-7D61-4B17-8EA5-FC8C46D65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00000">
            <a:off x="3913432" y="3877332"/>
            <a:ext cx="671841" cy="590560"/>
          </a:xfrm>
          <a:prstGeom prst="rect">
            <a:avLst/>
          </a:prstGeom>
        </p:spPr>
      </p:pic>
      <p:grpSp>
        <p:nvGrpSpPr>
          <p:cNvPr id="66" name="Group 65">
            <a:extLst>
              <a:ext uri="{FF2B5EF4-FFF2-40B4-BE49-F238E27FC236}">
                <a16:creationId xmlns:a16="http://schemas.microsoft.com/office/drawing/2014/main" id="{F0F0F26A-9AC0-4695-96C3-815EC30AF6AE}"/>
              </a:ext>
            </a:extLst>
          </p:cNvPr>
          <p:cNvGrpSpPr/>
          <p:nvPr/>
        </p:nvGrpSpPr>
        <p:grpSpPr>
          <a:xfrm rot="18000000">
            <a:off x="3269247" y="3322455"/>
            <a:ext cx="1305813" cy="1341966"/>
            <a:chOff x="2378273" y="3833444"/>
            <a:chExt cx="1305813" cy="1341966"/>
          </a:xfrm>
        </p:grpSpPr>
        <p:sp>
          <p:nvSpPr>
            <p:cNvPr id="68" name="Diamond 67">
              <a:extLst>
                <a:ext uri="{FF2B5EF4-FFF2-40B4-BE49-F238E27FC236}">
                  <a16:creationId xmlns:a16="http://schemas.microsoft.com/office/drawing/2014/main" id="{BC1CA464-6711-4C2F-9EAA-80B4BC9C307D}"/>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descr="A picture containing drawing  Description automatically generated">
              <a:extLst>
                <a:ext uri="{FF2B5EF4-FFF2-40B4-BE49-F238E27FC236}">
                  <a16:creationId xmlns:a16="http://schemas.microsoft.com/office/drawing/2014/main" id="{A61F8AD7-7FA5-4B19-9066-59EB4205F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70" name="Diamond 69">
              <a:extLst>
                <a:ext uri="{FF2B5EF4-FFF2-40B4-BE49-F238E27FC236}">
                  <a16:creationId xmlns:a16="http://schemas.microsoft.com/office/drawing/2014/main" id="{E79BFE66-5396-4FCD-88D7-CDD4DE1434EC}"/>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7" name="Picture 66" descr="A picture containing drawing  Description automatically generated">
            <a:extLst>
              <a:ext uri="{FF2B5EF4-FFF2-40B4-BE49-F238E27FC236}">
                <a16:creationId xmlns:a16="http://schemas.microsoft.com/office/drawing/2014/main" id="{C541F20A-ACBE-4163-B2A9-587F85AE7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00000">
            <a:off x="4069314" y="4175257"/>
            <a:ext cx="1338602" cy="579129"/>
          </a:xfrm>
          <a:prstGeom prst="rect">
            <a:avLst/>
          </a:prstGeom>
        </p:spPr>
      </p:pic>
      <p:pic>
        <p:nvPicPr>
          <p:cNvPr id="72" name="Picture 71" descr="A picture containing drawing  Description automatically generated">
            <a:extLst>
              <a:ext uri="{FF2B5EF4-FFF2-40B4-BE49-F238E27FC236}">
                <a16:creationId xmlns:a16="http://schemas.microsoft.com/office/drawing/2014/main" id="{17B7C075-7867-4BCB-B093-8DE7632AD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0000">
            <a:off x="3912233" y="2468712"/>
            <a:ext cx="671841" cy="590560"/>
          </a:xfrm>
          <a:prstGeom prst="rect">
            <a:avLst/>
          </a:prstGeom>
        </p:spPr>
      </p:pic>
      <p:grpSp>
        <p:nvGrpSpPr>
          <p:cNvPr id="73" name="Group 72">
            <a:extLst>
              <a:ext uri="{FF2B5EF4-FFF2-40B4-BE49-F238E27FC236}">
                <a16:creationId xmlns:a16="http://schemas.microsoft.com/office/drawing/2014/main" id="{5881F8EE-85CB-4974-B20B-526A4B4F659A}"/>
              </a:ext>
            </a:extLst>
          </p:cNvPr>
          <p:cNvGrpSpPr/>
          <p:nvPr/>
        </p:nvGrpSpPr>
        <p:grpSpPr>
          <a:xfrm rot="14400000">
            <a:off x="3276478" y="2286785"/>
            <a:ext cx="1305813" cy="1341966"/>
            <a:chOff x="2378273" y="3833444"/>
            <a:chExt cx="1305813" cy="1341966"/>
          </a:xfrm>
        </p:grpSpPr>
        <p:sp>
          <p:nvSpPr>
            <p:cNvPr id="75" name="Diamond 74">
              <a:extLst>
                <a:ext uri="{FF2B5EF4-FFF2-40B4-BE49-F238E27FC236}">
                  <a16:creationId xmlns:a16="http://schemas.microsoft.com/office/drawing/2014/main" id="{B8243936-52A1-45FA-8BE7-D60E329571CE}"/>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drawing  Description automatically generated">
              <a:extLst>
                <a:ext uri="{FF2B5EF4-FFF2-40B4-BE49-F238E27FC236}">
                  <a16:creationId xmlns:a16="http://schemas.microsoft.com/office/drawing/2014/main" id="{F621E633-703A-40CF-90A6-095F1EC5C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77" name="Diamond 76">
              <a:extLst>
                <a:ext uri="{FF2B5EF4-FFF2-40B4-BE49-F238E27FC236}">
                  <a16:creationId xmlns:a16="http://schemas.microsoft.com/office/drawing/2014/main" id="{E67F36AA-017F-4F5D-ADC6-038510502C54}"/>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4" name="Picture 73" descr="A picture containing drawing  Description automatically generated">
            <a:extLst>
              <a:ext uri="{FF2B5EF4-FFF2-40B4-BE49-F238E27FC236}">
                <a16:creationId xmlns:a16="http://schemas.microsoft.com/office/drawing/2014/main" id="{61EB0006-7C94-4852-B9A5-5E7CEE22E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00000">
            <a:off x="4076545" y="2196819"/>
            <a:ext cx="1338602" cy="579129"/>
          </a:xfrm>
          <a:prstGeom prst="rect">
            <a:avLst/>
          </a:prstGeom>
        </p:spPr>
      </p:pic>
      <p:pic>
        <p:nvPicPr>
          <p:cNvPr id="94" name="Picture 93" descr="A picture containing drawing  Description automatically generated">
            <a:extLst>
              <a:ext uri="{FF2B5EF4-FFF2-40B4-BE49-F238E27FC236}">
                <a16:creationId xmlns:a16="http://schemas.microsoft.com/office/drawing/2014/main" id="{0E78FA71-16DC-4B3B-B764-19698EB19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696" y="1766004"/>
            <a:ext cx="671841" cy="590560"/>
          </a:xfrm>
          <a:prstGeom prst="rect">
            <a:avLst/>
          </a:prstGeom>
        </p:spPr>
      </p:pic>
      <p:grpSp>
        <p:nvGrpSpPr>
          <p:cNvPr id="95" name="Group 94">
            <a:extLst>
              <a:ext uri="{FF2B5EF4-FFF2-40B4-BE49-F238E27FC236}">
                <a16:creationId xmlns:a16="http://schemas.microsoft.com/office/drawing/2014/main" id="{ABE89010-B889-4F69-B20A-DCDB206A9BA6}"/>
              </a:ext>
            </a:extLst>
          </p:cNvPr>
          <p:cNvGrpSpPr/>
          <p:nvPr/>
        </p:nvGrpSpPr>
        <p:grpSpPr>
          <a:xfrm rot="10800000">
            <a:off x="2377140" y="1763251"/>
            <a:ext cx="1305813" cy="1341966"/>
            <a:chOff x="2378273" y="3833444"/>
            <a:chExt cx="1305813" cy="1341966"/>
          </a:xfrm>
        </p:grpSpPr>
        <p:sp>
          <p:nvSpPr>
            <p:cNvPr id="97" name="Diamond 96">
              <a:extLst>
                <a:ext uri="{FF2B5EF4-FFF2-40B4-BE49-F238E27FC236}">
                  <a16:creationId xmlns:a16="http://schemas.microsoft.com/office/drawing/2014/main" id="{5EC3B293-6B38-4BA3-A41F-649BB5A5739D}"/>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descr="A picture containing drawing  Description automatically generated">
              <a:extLst>
                <a:ext uri="{FF2B5EF4-FFF2-40B4-BE49-F238E27FC236}">
                  <a16:creationId xmlns:a16="http://schemas.microsoft.com/office/drawing/2014/main" id="{86EBAE4F-A3AA-4F3A-807D-C3264E67D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99" name="Diamond 98">
              <a:extLst>
                <a:ext uri="{FF2B5EF4-FFF2-40B4-BE49-F238E27FC236}">
                  <a16:creationId xmlns:a16="http://schemas.microsoft.com/office/drawing/2014/main" id="{45549A2B-5787-4858-8CA1-042BEC643972}"/>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6" name="Picture 95" descr="A picture containing drawing  Description automatically generated">
            <a:extLst>
              <a:ext uri="{FF2B5EF4-FFF2-40B4-BE49-F238E27FC236}">
                <a16:creationId xmlns:a16="http://schemas.microsoft.com/office/drawing/2014/main" id="{6ABD9A65-65AC-4CEE-A9D5-58F76A772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360745" y="1201901"/>
            <a:ext cx="1338602" cy="579129"/>
          </a:xfrm>
          <a:prstGeom prst="rect">
            <a:avLst/>
          </a:prstGeom>
        </p:spPr>
      </p:pic>
      <p:pic>
        <p:nvPicPr>
          <p:cNvPr id="88" name="Picture 87" descr="A picture containing drawing  Description automatically generated">
            <a:extLst>
              <a:ext uri="{FF2B5EF4-FFF2-40B4-BE49-F238E27FC236}">
                <a16:creationId xmlns:a16="http://schemas.microsoft.com/office/drawing/2014/main" id="{9D558E48-6212-4C21-A9BF-073A06E9C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0">
            <a:off x="1460471" y="2479913"/>
            <a:ext cx="671841" cy="590560"/>
          </a:xfrm>
          <a:prstGeom prst="rect">
            <a:avLst/>
          </a:prstGeom>
        </p:spPr>
      </p:pic>
      <p:grpSp>
        <p:nvGrpSpPr>
          <p:cNvPr id="89" name="Group 88">
            <a:extLst>
              <a:ext uri="{FF2B5EF4-FFF2-40B4-BE49-F238E27FC236}">
                <a16:creationId xmlns:a16="http://schemas.microsoft.com/office/drawing/2014/main" id="{7440DFDD-CACB-4DF8-A714-56DCD3879503}"/>
              </a:ext>
            </a:extLst>
          </p:cNvPr>
          <p:cNvGrpSpPr/>
          <p:nvPr/>
        </p:nvGrpSpPr>
        <p:grpSpPr>
          <a:xfrm rot="7200000">
            <a:off x="1470684" y="2283384"/>
            <a:ext cx="1305813" cy="1341966"/>
            <a:chOff x="2378273" y="3833444"/>
            <a:chExt cx="1305813" cy="1341966"/>
          </a:xfrm>
        </p:grpSpPr>
        <p:sp>
          <p:nvSpPr>
            <p:cNvPr id="91" name="Diamond 90">
              <a:extLst>
                <a:ext uri="{FF2B5EF4-FFF2-40B4-BE49-F238E27FC236}">
                  <a16:creationId xmlns:a16="http://schemas.microsoft.com/office/drawing/2014/main" id="{F45E75E9-17D0-4976-B28C-28C13CE37A04}"/>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91" descr="A picture containing drawing  Description automatically generated">
              <a:extLst>
                <a:ext uri="{FF2B5EF4-FFF2-40B4-BE49-F238E27FC236}">
                  <a16:creationId xmlns:a16="http://schemas.microsoft.com/office/drawing/2014/main" id="{CBDB743D-80B9-4FEE-BA75-934A1F9F6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93" name="Diamond 92">
              <a:extLst>
                <a:ext uri="{FF2B5EF4-FFF2-40B4-BE49-F238E27FC236}">
                  <a16:creationId xmlns:a16="http://schemas.microsoft.com/office/drawing/2014/main" id="{AB8BA2BA-D5BF-458C-A8DF-9E4A326F0F58}"/>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0" name="Picture 89" descr="A picture containing drawing  Description automatically generated">
            <a:extLst>
              <a:ext uri="{FF2B5EF4-FFF2-40B4-BE49-F238E27FC236}">
                <a16:creationId xmlns:a16="http://schemas.microsoft.com/office/drawing/2014/main" id="{EB03C13E-1B65-4403-BBAB-32A9BAB38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00000">
            <a:off x="637828" y="2193419"/>
            <a:ext cx="1338602" cy="579129"/>
          </a:xfrm>
          <a:prstGeom prst="rect">
            <a:avLst/>
          </a:prstGeom>
        </p:spPr>
      </p:pic>
      <p:pic>
        <p:nvPicPr>
          <p:cNvPr id="82" name="Picture 81" descr="A picture containing drawing  Description automatically generated">
            <a:extLst>
              <a:ext uri="{FF2B5EF4-FFF2-40B4-BE49-F238E27FC236}">
                <a16:creationId xmlns:a16="http://schemas.microsoft.com/office/drawing/2014/main" id="{CBB5DE7A-21EF-4C3E-947F-0E726B0AC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00000">
            <a:off x="1461670" y="3888533"/>
            <a:ext cx="671841" cy="590560"/>
          </a:xfrm>
          <a:prstGeom prst="rect">
            <a:avLst/>
          </a:prstGeom>
        </p:spPr>
      </p:pic>
      <p:grpSp>
        <p:nvGrpSpPr>
          <p:cNvPr id="83" name="Group 82">
            <a:extLst>
              <a:ext uri="{FF2B5EF4-FFF2-40B4-BE49-F238E27FC236}">
                <a16:creationId xmlns:a16="http://schemas.microsoft.com/office/drawing/2014/main" id="{83AEB2E8-1E16-4669-8C18-A26D544EC61D}"/>
              </a:ext>
            </a:extLst>
          </p:cNvPr>
          <p:cNvGrpSpPr/>
          <p:nvPr/>
        </p:nvGrpSpPr>
        <p:grpSpPr>
          <a:xfrm rot="3600000">
            <a:off x="1463453" y="3319054"/>
            <a:ext cx="1305813" cy="1341966"/>
            <a:chOff x="2378273" y="3833444"/>
            <a:chExt cx="1305813" cy="1341966"/>
          </a:xfrm>
        </p:grpSpPr>
        <p:sp>
          <p:nvSpPr>
            <p:cNvPr id="85" name="Diamond 84">
              <a:extLst>
                <a:ext uri="{FF2B5EF4-FFF2-40B4-BE49-F238E27FC236}">
                  <a16:creationId xmlns:a16="http://schemas.microsoft.com/office/drawing/2014/main" id="{767EC772-1A95-458F-86ED-8F4A1689C633}"/>
                </a:ext>
              </a:extLst>
            </p:cNvPr>
            <p:cNvSpPr/>
            <p:nvPr/>
          </p:nvSpPr>
          <p:spPr>
            <a:xfrm rot="10800000">
              <a:off x="2378273"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Picture 85" descr="A picture containing drawing  Description automatically generated">
              <a:extLst>
                <a:ext uri="{FF2B5EF4-FFF2-40B4-BE49-F238E27FC236}">
                  <a16:creationId xmlns:a16="http://schemas.microsoft.com/office/drawing/2014/main" id="{88F77D18-B3DC-412A-A8FC-CAB1A1905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10524">
              <a:off x="2782379" y="3874085"/>
              <a:ext cx="671841" cy="590560"/>
            </a:xfrm>
            <a:prstGeom prst="rect">
              <a:avLst/>
            </a:prstGeom>
          </p:spPr>
        </p:pic>
        <p:sp>
          <p:nvSpPr>
            <p:cNvPr id="87" name="Diamond 86">
              <a:extLst>
                <a:ext uri="{FF2B5EF4-FFF2-40B4-BE49-F238E27FC236}">
                  <a16:creationId xmlns:a16="http://schemas.microsoft.com/office/drawing/2014/main" id="{E3189F6E-54C3-4B94-96AA-084B297699DA}"/>
                </a:ext>
              </a:extLst>
            </p:cNvPr>
            <p:cNvSpPr/>
            <p:nvPr/>
          </p:nvSpPr>
          <p:spPr>
            <a:xfrm rot="10800000">
              <a:off x="3030874" y="4029296"/>
              <a:ext cx="653212" cy="1146114"/>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4" name="Picture 83" descr="A picture containing drawing  Description automatically generated">
            <a:extLst>
              <a:ext uri="{FF2B5EF4-FFF2-40B4-BE49-F238E27FC236}">
                <a16:creationId xmlns:a16="http://schemas.microsoft.com/office/drawing/2014/main" id="{0A19CFA5-5E69-4837-9FA2-CA0C7B6A3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00000">
            <a:off x="630597" y="4171857"/>
            <a:ext cx="1338602" cy="579129"/>
          </a:xfrm>
          <a:prstGeom prst="rect">
            <a:avLst/>
          </a:prstGeom>
        </p:spPr>
      </p:pic>
      <p:pic>
        <p:nvPicPr>
          <p:cNvPr id="100" name="Picture 99" descr="A picture containing drawing  Description automatically generated">
            <a:extLst>
              <a:ext uri="{FF2B5EF4-FFF2-40B4-BE49-F238E27FC236}">
                <a16:creationId xmlns:a16="http://schemas.microsoft.com/office/drawing/2014/main" id="{A5CF364F-CBB9-4727-ACA5-7AB9C776D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353545" y="4018065"/>
            <a:ext cx="671841" cy="590560"/>
          </a:xfrm>
          <a:prstGeom prst="rect">
            <a:avLst/>
          </a:prstGeom>
        </p:spPr>
      </p:pic>
      <p:pic>
        <p:nvPicPr>
          <p:cNvPr id="101" name="Picture 100" descr="A picture containing drawing  Description automatically generated">
            <a:extLst>
              <a:ext uri="{FF2B5EF4-FFF2-40B4-BE49-F238E27FC236}">
                <a16:creationId xmlns:a16="http://schemas.microsoft.com/office/drawing/2014/main" id="{BA00073A-7FF2-4092-AD19-C0302838C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105" y="4597861"/>
            <a:ext cx="671841" cy="590560"/>
          </a:xfrm>
          <a:prstGeom prst="rect">
            <a:avLst/>
          </a:prstGeom>
        </p:spPr>
      </p:pic>
      <p:sp>
        <p:nvSpPr>
          <p:cNvPr id="43" name="Rectangle 42">
            <a:extLst>
              <a:ext uri="{FF2B5EF4-FFF2-40B4-BE49-F238E27FC236}">
                <a16:creationId xmlns:a16="http://schemas.microsoft.com/office/drawing/2014/main" id="{ED635FA5-2EC4-4C37-BA35-6D49F0B9C3C8}"/>
              </a:ext>
            </a:extLst>
          </p:cNvPr>
          <p:cNvSpPr/>
          <p:nvPr/>
        </p:nvSpPr>
        <p:spPr>
          <a:xfrm rot="18000000">
            <a:off x="451552" y="1857671"/>
            <a:ext cx="648392" cy="648392"/>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385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6</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998165773"/>
              </p:ext>
            </p:extLst>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00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DAF0-8969-4738-BD3B-C42D285196DC}"/>
              </a:ext>
            </a:extLst>
          </p:cNvPr>
          <p:cNvSpPr>
            <a:spLocks noGrp="1"/>
          </p:cNvSpPr>
          <p:nvPr>
            <p:ph type="title"/>
          </p:nvPr>
        </p:nvSpPr>
        <p:spPr/>
        <p:txBody>
          <a:bodyPr/>
          <a:lstStyle/>
          <a:p>
            <a:r>
              <a:rPr lang="en-GB" dirty="0"/>
              <a:t>1G-1 Recognise common 2D and 3D shapes</a:t>
            </a:r>
          </a:p>
        </p:txBody>
      </p:sp>
      <p:sp>
        <p:nvSpPr>
          <p:cNvPr id="3" name="TextBox 19">
            <a:extLst>
              <a:ext uri="{FF2B5EF4-FFF2-40B4-BE49-F238E27FC236}">
                <a16:creationId xmlns:a16="http://schemas.microsoft.com/office/drawing/2014/main" id="{F3525B45-8CB5-4ECB-B0D0-3B6F8BD2E246}"/>
              </a:ext>
            </a:extLst>
          </p:cNvPr>
          <p:cNvSpPr txBox="1"/>
          <p:nvPr/>
        </p:nvSpPr>
        <p:spPr>
          <a:xfrm>
            <a:off x="1125423" y="5767345"/>
            <a:ext cx="8828390" cy="400110"/>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he cylinder and tin both have circles for faces and they both roll. </a:t>
            </a:r>
          </a:p>
        </p:txBody>
      </p:sp>
      <p:sp>
        <p:nvSpPr>
          <p:cNvPr id="4" name="Content Placeholder 2">
            <a:extLst>
              <a:ext uri="{FF2B5EF4-FFF2-40B4-BE49-F238E27FC236}">
                <a16:creationId xmlns:a16="http://schemas.microsoft.com/office/drawing/2014/main" id="{BE6FF4BA-4D1C-49B9-B5F4-70710ED7A877}"/>
              </a:ext>
            </a:extLst>
          </p:cNvPr>
          <p:cNvSpPr txBox="1">
            <a:spLocks/>
          </p:cNvSpPr>
          <p:nvPr/>
        </p:nvSpPr>
        <p:spPr>
          <a:xfrm>
            <a:off x="635040" y="3077492"/>
            <a:ext cx="10101367" cy="2522234"/>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None/>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Use a collection of </a:t>
            </a:r>
            <a:r>
              <a:rPr kumimoji="0" lang="en-GB" sz="2000" i="1" u="none" strike="noStrike" kern="1200" cap="none" spc="0" normalizeH="0" baseline="0" noProof="0" dirty="0">
                <a:ln>
                  <a:noFill/>
                </a:ln>
                <a:solidFill>
                  <a:srgbClr val="585858"/>
                </a:solidFill>
                <a:effectLst/>
                <a:uLnTx/>
                <a:uFillTx/>
                <a:latin typeface="Arial"/>
                <a:ea typeface="+mn-ea"/>
                <a:cs typeface="+mn-cs"/>
              </a:rPr>
              <a:t>3D shapes, </a:t>
            </a:r>
            <a:r>
              <a:rPr kumimoji="0" lang="en-GB" sz="2000" b="0" i="0" u="none" strike="noStrike" kern="1200" cap="none" spc="0" normalizeH="0" baseline="0" noProof="0" dirty="0">
                <a:ln>
                  <a:noFill/>
                </a:ln>
                <a:solidFill>
                  <a:srgbClr val="585858"/>
                </a:solidFill>
                <a:effectLst/>
                <a:uLnTx/>
                <a:uFillTx/>
                <a:latin typeface="Arial"/>
                <a:ea typeface="+mn-ea"/>
                <a:cs typeface="+mn-cs"/>
              </a:rPr>
              <a:t>e.g. </a:t>
            </a:r>
            <a:r>
              <a:rPr kumimoji="0" lang="en-US" sz="2000" b="0" i="0" u="none" strike="noStrike" kern="1200" cap="none" spc="0" normalizeH="0" baseline="0" noProof="0" dirty="0">
                <a:ln>
                  <a:noFill/>
                </a:ln>
                <a:solidFill>
                  <a:srgbClr val="585858"/>
                </a:solidFill>
                <a:effectLst/>
                <a:uLnTx/>
                <a:uFillTx/>
                <a:latin typeface="Arial"/>
                <a:ea typeface="+mn-ea"/>
                <a:cs typeface="+mn-cs"/>
              </a:rPr>
              <a:t>cylinders, cuboids (including cubes), spheres and pyramids. Also include corresponding everyday objects, e.g. tins, boxes, snack tubes</a:t>
            </a:r>
            <a:r>
              <a:rPr lang="en-US" sz="2000" dirty="0">
                <a:latin typeface="Arial"/>
              </a:rPr>
              <a:t>.</a:t>
            </a: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match the shapes to the objects you might find at home? Can you say why the cylinder reminds you of a baked beans tin? How is it similar? How is it different? </a:t>
            </a: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find other objects in our classroom or around school which are similar to these shapes? </a:t>
            </a: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902AF7E-D343-4599-89D1-38DB7505E6A7}"/>
                  </a:ext>
                </a:extLst>
              </p:cNvPr>
              <p:cNvGraphicFramePr>
                <a:graphicFrameLocks noChangeAspect="1"/>
              </p:cNvGraphicFramePr>
              <p:nvPr/>
            </p:nvGraphicFramePr>
            <p:xfrm>
              <a:off x="7445918" y="871651"/>
              <a:ext cx="1684365" cy="2070015"/>
            </p:xfrm>
            <a:graphic>
              <a:graphicData uri="http://schemas.microsoft.com/office/drawing/2017/model3d">
                <am3d:model3d r:embed="rId3">
                  <am3d:spPr>
                    <a:xfrm>
                      <a:off x="0" y="0"/>
                      <a:ext cx="1684365" cy="2070015"/>
                    </a:xfrm>
                    <a:prstGeom prst="rect">
                      <a:avLst/>
                    </a:prstGeom>
                  </am3d:spPr>
                  <am3d:camera>
                    <am3d:pos x="0" y="0" z="81468558"/>
                    <am3d:up dx="0" dy="36000000" dz="0"/>
                    <am3d:lookAt x="0" y="0" z="0"/>
                    <am3d:perspective fov="2700000"/>
                  </am3d:camera>
                  <am3d:trans>
                    <am3d:meterPerModelUnit n="24999821" d="1000000"/>
                    <am3d:preTrans dx="129" dy="-17999853" dz="145"/>
                    <am3d:scale>
                      <am3d:sx n="1000000" d="1000000"/>
                      <am3d:sy n="1000000" d="1000000"/>
                      <am3d:sz n="1000000" d="1000000"/>
                    </am3d:scale>
                    <am3d:rot/>
                    <am3d:postTrans dx="0" dy="0" dz="0"/>
                  </am3d:trans>
                  <am3d:raster rName="Office3DRenderer" rVer="16.0.8326">
                    <am3d:blip r:embed="rId4"/>
                  </am3d:raster>
                  <am3d:objViewport viewportSz="30233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902AF7E-D343-4599-89D1-38DB7505E6A7}"/>
                  </a:ext>
                </a:extLst>
              </p:cNvPr>
              <p:cNvPicPr>
                <a:picLocks noGrp="1" noRot="1" noChangeAspect="1" noMove="1" noResize="1" noEditPoints="1" noAdjustHandles="1" noChangeArrowheads="1" noChangeShapeType="1" noCrop="1"/>
              </p:cNvPicPr>
              <p:nvPr/>
            </p:nvPicPr>
            <p:blipFill>
              <a:blip r:embed="rId4"/>
              <a:stretch>
                <a:fillRect/>
              </a:stretch>
            </p:blipFill>
            <p:spPr>
              <a:xfrm>
                <a:off x="7445918" y="871651"/>
                <a:ext cx="1684365" cy="20700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22F4F9A9-1887-4CFD-A0E6-62CED463C16F}"/>
                  </a:ext>
                </a:extLst>
              </p:cNvPr>
              <p:cNvGraphicFramePr>
                <a:graphicFrameLocks noChangeAspect="1"/>
              </p:cNvGraphicFramePr>
              <p:nvPr/>
            </p:nvGraphicFramePr>
            <p:xfrm>
              <a:off x="5226711" y="988774"/>
              <a:ext cx="1738578" cy="1835771"/>
            </p:xfrm>
            <a:graphic>
              <a:graphicData uri="http://schemas.microsoft.com/office/drawing/2017/model3d">
                <am3d:model3d>
                  <am3d:spPr>
                    <a:xfrm>
                      <a:off x="0" y="0"/>
                      <a:ext cx="1738578" cy="1835771"/>
                    </a:xfrm>
                    <a:prstGeom prst="rect">
                      <a:avLst/>
                    </a:prstGeom>
                  </am3d:spPr>
                  <am3d:camera>
                    <am3d:pos x="0" y="0" z="81466489"/>
                    <am3d:up dx="0" dy="36000000" dz="0"/>
                    <am3d:lookAt x="0" y="0" z="0"/>
                    <am3d:perspective fov="2700000"/>
                  </am3d:camera>
                  <am3d:trans>
                    <am3d:meterPerModelUnit n="25000000" d="1000000"/>
                    <am3d:preTrans dx="0" dy="-17999103" dz="-10"/>
                    <am3d:scale>
                      <am3d:sx n="1000000" d="1000000"/>
                      <am3d:sy n="1000000" d="1000000"/>
                      <am3d:sz n="1000000" d="1000000"/>
                    </am3d:scale>
                    <am3d:rot ax="1296499" ay="15850" az="6350"/>
                    <am3d:postTrans dx="0" dy="0" dz="0"/>
                  </am3d:trans>
                  <am3d:raster rName="Office3DRenderer" rVer="16.0.8326">
                    <am3d:blip r:embed="rId5"/>
                  </am3d:raster>
                  <am3d:objViewport viewportSz="2316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22F4F9A9-1887-4CFD-A0E6-62CED463C16F}"/>
                  </a:ext>
                </a:extLst>
              </p:cNvPr>
              <p:cNvPicPr>
                <a:picLocks noGrp="1" noRot="1" noChangeAspect="1" noMove="1" noResize="1" noEditPoints="1" noAdjustHandles="1" noChangeArrowheads="1" noChangeShapeType="1" noCrop="1"/>
              </p:cNvPicPr>
              <p:nvPr/>
            </p:nvPicPr>
            <p:blipFill>
              <a:blip r:embed="rId5"/>
              <a:stretch>
                <a:fillRect/>
              </a:stretch>
            </p:blipFill>
            <p:spPr>
              <a:xfrm>
                <a:off x="5226711" y="988774"/>
                <a:ext cx="1738578" cy="18357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a:extLst>
                  <a:ext uri="{FF2B5EF4-FFF2-40B4-BE49-F238E27FC236}">
                    <a16:creationId xmlns:a16="http://schemas.microsoft.com/office/drawing/2014/main" id="{6E7973F0-2284-4190-BF66-AF9114D0F225}"/>
                  </a:ext>
                </a:extLst>
              </p:cNvPr>
              <p:cNvGraphicFramePr>
                <a:graphicFrameLocks noChangeAspect="1"/>
              </p:cNvGraphicFramePr>
              <p:nvPr/>
            </p:nvGraphicFramePr>
            <p:xfrm>
              <a:off x="2709102" y="388826"/>
              <a:ext cx="2165970" cy="2688666"/>
            </p:xfrm>
            <a:graphic>
              <a:graphicData uri="http://schemas.microsoft.com/office/drawing/2017/model3d">
                <am3d:model3d>
                  <am3d:spPr>
                    <a:xfrm>
                      <a:off x="0" y="0"/>
                      <a:ext cx="2165970" cy="2688666"/>
                    </a:xfrm>
                    <a:prstGeom prst="rect">
                      <a:avLst/>
                    </a:prstGeom>
                  </am3d:spPr>
                  <am3d:camera>
                    <am3d:pos x="0" y="0" z="81467837"/>
                    <am3d:up dx="0" dy="36000000" dz="0"/>
                    <am3d:lookAt x="0" y="0" z="0"/>
                    <am3d:perspective fov="2700000"/>
                  </am3d:camera>
                  <am3d:trans>
                    <am3d:meterPerModelUnit n="24999998" d="1000000"/>
                    <am3d:preTrans dx="-1" dy="-17999101" dz="-10"/>
                    <am3d:scale>
                      <am3d:sx n="1000000" d="1000000"/>
                      <am3d:sy n="1000000" d="1000000"/>
                      <am3d:sz n="1000000" d="1000000"/>
                    </am3d:scale>
                    <am3d:rot ax="1108178" ay="-2468713" az="-743678"/>
                    <am3d:postTrans dx="0" dy="0" dz="0"/>
                  </am3d:trans>
                  <am3d:raster rName="Office3DRenderer" rVer="16.0.8326">
                    <am3d:blip r:embed="rId6"/>
                  </am3d:raster>
                  <am3d:objViewport viewportSz="28879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a:extLst>
                  <a:ext uri="{FF2B5EF4-FFF2-40B4-BE49-F238E27FC236}">
                    <a16:creationId xmlns:a16="http://schemas.microsoft.com/office/drawing/2014/main" id="{6E7973F0-2284-4190-BF66-AF9114D0F225}"/>
                  </a:ext>
                </a:extLst>
              </p:cNvPr>
              <p:cNvPicPr>
                <a:picLocks noGrp="1" noRot="1" noChangeAspect="1" noMove="1" noResize="1" noEditPoints="1" noAdjustHandles="1" noChangeArrowheads="1" noChangeShapeType="1" noCrop="1"/>
              </p:cNvPicPr>
              <p:nvPr/>
            </p:nvPicPr>
            <p:blipFill>
              <a:blip r:embed="rId6"/>
              <a:stretch>
                <a:fillRect/>
              </a:stretch>
            </p:blipFill>
            <p:spPr>
              <a:xfrm>
                <a:off x="2709102" y="388826"/>
                <a:ext cx="2165970" cy="26886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D2BB9CCF-A1C7-4CFE-917E-8F681B21B5A3}"/>
                  </a:ext>
                </a:extLst>
              </p:cNvPr>
              <p:cNvGraphicFramePr>
                <a:graphicFrameLocks noChangeAspect="1"/>
              </p:cNvGraphicFramePr>
              <p:nvPr/>
            </p:nvGraphicFramePr>
            <p:xfrm>
              <a:off x="782522" y="1143516"/>
              <a:ext cx="1681028" cy="1681029"/>
            </p:xfrm>
            <a:graphic>
              <a:graphicData uri="http://schemas.microsoft.com/office/drawing/2017/model3d">
                <am3d:model3d>
                  <am3d:spPr>
                    <a:xfrm>
                      <a:off x="0" y="0"/>
                      <a:ext cx="1681028" cy="1681029"/>
                    </a:xfrm>
                    <a:prstGeom prst="rect">
                      <a:avLst/>
                    </a:prstGeom>
                  </am3d:spPr>
                  <am3d:camera>
                    <am3d:pos x="0" y="0" z="81469184"/>
                    <am3d:up dx="0" dy="36000000" dz="0"/>
                    <am3d:lookAt x="0" y="0" z="0"/>
                    <am3d:perspective fov="2700000"/>
                  </am3d:camera>
                  <am3d:trans>
                    <am3d:meterPerModelUnit n="24999991" d="1000000"/>
                    <am3d:preTrans dx="0" dy="-17999993" dz="-5"/>
                    <am3d:scale>
                      <am3d:sx n="1000000" d="1000000"/>
                      <am3d:sy n="1000000" d="1000000"/>
                      <am3d:sz n="1000000" d="1000000"/>
                    </am3d:scale>
                    <am3d:rot/>
                    <am3d:postTrans dx="0" dy="0" dz="0"/>
                  </am3d:trans>
                  <am3d:raster rName="Office3DRenderer" rVer="16.0.8326">
                    <am3d:blip r:embed="rId7"/>
                  </am3d:raster>
                  <am3d:objViewport viewportSz="29984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D2BB9CCF-A1C7-4CFE-917E-8F681B21B5A3}"/>
                  </a:ext>
                </a:extLst>
              </p:cNvPr>
              <p:cNvPicPr>
                <a:picLocks noGrp="1" noRot="1" noChangeAspect="1" noMove="1" noResize="1" noEditPoints="1" noAdjustHandles="1" noChangeArrowheads="1" noChangeShapeType="1" noCrop="1"/>
              </p:cNvPicPr>
              <p:nvPr/>
            </p:nvPicPr>
            <p:blipFill>
              <a:blip r:embed="rId7"/>
              <a:stretch>
                <a:fillRect/>
              </a:stretch>
            </p:blipFill>
            <p:spPr>
              <a:xfrm>
                <a:off x="782522" y="1143516"/>
                <a:ext cx="1681028" cy="16810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a:extLst>
                  <a:ext uri="{FF2B5EF4-FFF2-40B4-BE49-F238E27FC236}">
                    <a16:creationId xmlns:a16="http://schemas.microsoft.com/office/drawing/2014/main" id="{34C7A69F-B31D-4432-A4BC-1966C61DBCC2}"/>
                  </a:ext>
                </a:extLst>
              </p:cNvPr>
              <p:cNvGraphicFramePr>
                <a:graphicFrameLocks noChangeAspect="1"/>
              </p:cNvGraphicFramePr>
              <p:nvPr/>
            </p:nvGraphicFramePr>
            <p:xfrm>
              <a:off x="9610912" y="1011194"/>
              <a:ext cx="1545273" cy="2040827"/>
            </p:xfrm>
            <a:graphic>
              <a:graphicData uri="http://schemas.microsoft.com/office/drawing/2017/model3d">
                <am3d:model3d>
                  <am3d:spPr>
                    <a:xfrm>
                      <a:off x="0" y="0"/>
                      <a:ext cx="1545273" cy="2040827"/>
                    </a:xfrm>
                    <a:prstGeom prst="rect">
                      <a:avLst/>
                    </a:prstGeom>
                  </am3d:spPr>
                  <am3d:camera>
                    <am3d:pos x="0" y="0" z="81469099"/>
                    <am3d:up dx="0" dy="36000000" dz="0"/>
                    <am3d:lookAt x="0" y="0" z="0"/>
                    <am3d:perspective fov="2700000"/>
                  </am3d:camera>
                  <am3d:trans>
                    <am3d:meterPerModelUnit n="24999965" d="1000000"/>
                    <am3d:preTrans dx="-1" dy="-17999982" dz="20"/>
                    <am3d:scale>
                      <am3d:sx n="1000000" d="1000000"/>
                      <am3d:sy n="1000000" d="1000000"/>
                      <am3d:sz n="1000000" d="1000000"/>
                    </am3d:scale>
                    <am3d:rot ax="3210510" ay="3055301" az="2782918"/>
                    <am3d:postTrans dx="0" dy="0" dz="0"/>
                  </am3d:trans>
                  <am3d:raster rName="Office3DRenderer" rVer="16.0.8326">
                    <am3d:blip r:embed="rId8"/>
                  </am3d:raster>
                  <am3d:objViewport viewportSz="2415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a:extLst>
                  <a:ext uri="{FF2B5EF4-FFF2-40B4-BE49-F238E27FC236}">
                    <a16:creationId xmlns:a16="http://schemas.microsoft.com/office/drawing/2014/main" id="{34C7A69F-B31D-4432-A4BC-1966C61DBCC2}"/>
                  </a:ext>
                </a:extLst>
              </p:cNvPr>
              <p:cNvPicPr>
                <a:picLocks noGrp="1" noRot="1" noChangeAspect="1" noMove="1" noResize="1" noEditPoints="1" noAdjustHandles="1" noChangeArrowheads="1" noChangeShapeType="1" noCrop="1"/>
              </p:cNvPicPr>
              <p:nvPr/>
            </p:nvPicPr>
            <p:blipFill>
              <a:blip r:embed="rId8"/>
              <a:stretch>
                <a:fillRect/>
              </a:stretch>
            </p:blipFill>
            <p:spPr>
              <a:xfrm>
                <a:off x="9610912" y="1011194"/>
                <a:ext cx="1545273" cy="2040827"/>
              </a:xfrm>
              <a:prstGeom prst="rect">
                <a:avLst/>
              </a:prstGeom>
            </p:spPr>
          </p:pic>
        </mc:Fallback>
      </mc:AlternateContent>
    </p:spTree>
    <p:extLst>
      <p:ext uri="{BB962C8B-B14F-4D97-AF65-F5344CB8AC3E}">
        <p14:creationId xmlns:p14="http://schemas.microsoft.com/office/powerpoint/2010/main" val="2941208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mp&#10;&#10;Description automatically generated">
            <a:extLst>
              <a:ext uri="{FF2B5EF4-FFF2-40B4-BE49-F238E27FC236}">
                <a16:creationId xmlns:a16="http://schemas.microsoft.com/office/drawing/2014/main" id="{F2E54F42-8664-4C45-AAAC-53F167121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268" y="1224077"/>
            <a:ext cx="7043530" cy="1660190"/>
          </a:xfrm>
          <a:prstGeom prst="rect">
            <a:avLst/>
          </a:prstGeom>
        </p:spPr>
      </p:pic>
      <p:sp>
        <p:nvSpPr>
          <p:cNvPr id="2" name="Title 1">
            <a:extLst>
              <a:ext uri="{FF2B5EF4-FFF2-40B4-BE49-F238E27FC236}">
                <a16:creationId xmlns:a16="http://schemas.microsoft.com/office/drawing/2014/main" id="{870ADAF0-8969-4738-BD3B-C42D285196DC}"/>
              </a:ext>
            </a:extLst>
          </p:cNvPr>
          <p:cNvSpPr>
            <a:spLocks noGrp="1"/>
          </p:cNvSpPr>
          <p:nvPr>
            <p:ph type="title"/>
          </p:nvPr>
        </p:nvSpPr>
        <p:spPr/>
        <p:txBody>
          <a:bodyPr/>
          <a:lstStyle/>
          <a:p>
            <a:r>
              <a:rPr lang="en-GB" dirty="0"/>
              <a:t>1G-1 Recognise common 2D and 3D shapes</a:t>
            </a:r>
          </a:p>
        </p:txBody>
      </p:sp>
      <p:pic>
        <p:nvPicPr>
          <p:cNvPr id="7" name="Picture 6">
            <a:extLst>
              <a:ext uri="{FF2B5EF4-FFF2-40B4-BE49-F238E27FC236}">
                <a16:creationId xmlns:a16="http://schemas.microsoft.com/office/drawing/2014/main" id="{EDA67C47-4566-499B-B076-B69D28C8A109}"/>
              </a:ext>
            </a:extLst>
          </p:cNvPr>
          <p:cNvPicPr>
            <a:picLocks noChangeAspect="1"/>
          </p:cNvPicPr>
          <p:nvPr/>
        </p:nvPicPr>
        <p:blipFill rotWithShape="1">
          <a:blip r:embed="rId4"/>
          <a:srcRect l="6381" r="5696"/>
          <a:stretch/>
        </p:blipFill>
        <p:spPr>
          <a:xfrm rot="16200000">
            <a:off x="7547327" y="1044564"/>
            <a:ext cx="1977788" cy="1970083"/>
          </a:xfrm>
          <a:prstGeom prst="rect">
            <a:avLst/>
          </a:prstGeom>
        </p:spPr>
      </p:pic>
      <p:sp>
        <p:nvSpPr>
          <p:cNvPr id="3" name="TextBox 19">
            <a:extLst>
              <a:ext uri="{FF2B5EF4-FFF2-40B4-BE49-F238E27FC236}">
                <a16:creationId xmlns:a16="http://schemas.microsoft.com/office/drawing/2014/main" id="{F3525B45-8CB5-4ECB-B0D0-3B6F8BD2E246}"/>
              </a:ext>
            </a:extLst>
          </p:cNvPr>
          <p:cNvSpPr txBox="1"/>
          <p:nvPr/>
        </p:nvSpPr>
        <p:spPr>
          <a:xfrm>
            <a:off x="1744546" y="5620175"/>
            <a:ext cx="7704252" cy="769441"/>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All cylinders </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have two circular faces.</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lang="en-GB" sz="2000" i="1" dirty="0">
                <a:solidFill>
                  <a:srgbClr val="585858"/>
                </a:solidFill>
              </a:rPr>
              <a:t>This one is short and fat and this one is long and thin.</a:t>
            </a:r>
          </a:p>
        </p:txBody>
      </p:sp>
      <p:sp>
        <p:nvSpPr>
          <p:cNvPr id="4" name="Content Placeholder 2">
            <a:extLst>
              <a:ext uri="{FF2B5EF4-FFF2-40B4-BE49-F238E27FC236}">
                <a16:creationId xmlns:a16="http://schemas.microsoft.com/office/drawing/2014/main" id="{BE6FF4BA-4D1C-49B9-B5F4-70710ED7A877}"/>
              </a:ext>
            </a:extLst>
          </p:cNvPr>
          <p:cNvSpPr txBox="1">
            <a:spLocks/>
          </p:cNvSpPr>
          <p:nvPr/>
        </p:nvSpPr>
        <p:spPr>
          <a:xfrm>
            <a:off x="635040" y="3077484"/>
            <a:ext cx="10877022" cy="2220851"/>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Display a set of the same type of shapes, e.g. all cylinders, which have different proportions, as in the above image.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Look at the shapes on the table. Tell me anything you notice!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Can you show me some circular faces on each shape? How many circular faces do they all have?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So what do you think we can say that is the </a:t>
            </a:r>
            <a:r>
              <a:rPr lang="en-US" sz="2000" i="1" dirty="0">
                <a:latin typeface="Arial" panose="020B0604020202020204" pitchFamily="34" charset="0"/>
                <a:cs typeface="Arial" panose="020B0604020202020204" pitchFamily="34" charset="0"/>
              </a:rPr>
              <a:t>same</a:t>
            </a:r>
            <a:r>
              <a:rPr lang="en-US" sz="2000" dirty="0">
                <a:latin typeface="Arial" panose="020B0604020202020204" pitchFamily="34" charset="0"/>
                <a:cs typeface="Arial" panose="020B0604020202020204" pitchFamily="34" charset="0"/>
              </a:rPr>
              <a:t> about all these shapes?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Can you see and describe anything that is different about two of the cylinders?</a:t>
            </a:r>
          </a:p>
        </p:txBody>
      </p:sp>
    </p:spTree>
    <p:extLst>
      <p:ext uri="{BB962C8B-B14F-4D97-AF65-F5344CB8AC3E}">
        <p14:creationId xmlns:p14="http://schemas.microsoft.com/office/powerpoint/2010/main" val="3187453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68B2-2D22-46F4-8A96-1513D7C23BEF}"/>
              </a:ext>
            </a:extLst>
          </p:cNvPr>
          <p:cNvSpPr>
            <a:spLocks noGrp="1"/>
          </p:cNvSpPr>
          <p:nvPr>
            <p:ph type="title"/>
          </p:nvPr>
        </p:nvSpPr>
        <p:spPr/>
        <p:txBody>
          <a:bodyPr/>
          <a:lstStyle/>
          <a:p>
            <a:r>
              <a:rPr lang="en-GB" dirty="0"/>
              <a:t>1G-1 Recognise common 2D and 3D shapes</a:t>
            </a:r>
          </a:p>
        </p:txBody>
      </p:sp>
      <p:sp>
        <p:nvSpPr>
          <p:cNvPr id="27" name="Content Placeholder 2">
            <a:extLst>
              <a:ext uri="{FF2B5EF4-FFF2-40B4-BE49-F238E27FC236}">
                <a16:creationId xmlns:a16="http://schemas.microsoft.com/office/drawing/2014/main" id="{D9F0E3DA-A123-406F-9A26-40FB66E38C52}"/>
              </a:ext>
            </a:extLst>
          </p:cNvPr>
          <p:cNvSpPr txBox="1">
            <a:spLocks/>
          </p:cNvSpPr>
          <p:nvPr/>
        </p:nvSpPr>
        <p:spPr>
          <a:xfrm>
            <a:off x="623887" y="1033685"/>
            <a:ext cx="11021035" cy="4140481"/>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guess my rule and complete my sorting? Carefully examine each shape and sort into hoops using two criteria, e.g. shapes which do/do </a:t>
            </a:r>
            <a:r>
              <a:rPr kumimoji="0" lang="en-GB" sz="2000" b="0" i="1" u="none" strike="noStrike" kern="1200" cap="none" spc="0" normalizeH="0" baseline="0" noProof="0" dirty="0">
                <a:ln>
                  <a:noFill/>
                </a:ln>
                <a:solidFill>
                  <a:srgbClr val="585858"/>
                </a:solidFill>
                <a:effectLst/>
                <a:uLnTx/>
                <a:uFillTx/>
                <a:latin typeface="Arial"/>
                <a:ea typeface="+mn-ea"/>
                <a:cs typeface="+mn-cs"/>
              </a:rPr>
              <a:t>not</a:t>
            </a:r>
            <a:r>
              <a:rPr kumimoji="0" lang="en-GB" sz="2000" b="0" i="0" u="none" strike="noStrike" kern="1200" cap="none" spc="0" normalizeH="0" baseline="0" noProof="0" dirty="0">
                <a:ln>
                  <a:noFill/>
                </a:ln>
                <a:solidFill>
                  <a:srgbClr val="585858"/>
                </a:solidFill>
                <a:effectLst/>
                <a:uLnTx/>
                <a:uFillTx/>
                <a:latin typeface="Arial"/>
                <a:ea typeface="+mn-ea"/>
                <a:cs typeface="+mn-cs"/>
              </a:rPr>
              <a:t> have a square face. </a:t>
            </a:r>
            <a:r>
              <a:rPr kumimoji="0" lang="en-US" sz="2000" b="0" i="0" u="none" strike="noStrike" kern="1200" cap="none" spc="0" normalizeH="0" baseline="0" noProof="0" dirty="0">
                <a:ln>
                  <a:noFill/>
                </a:ln>
                <a:solidFill>
                  <a:srgbClr val="585858"/>
                </a:solidFill>
                <a:effectLst/>
                <a:uLnTx/>
                <a:uFillTx/>
                <a:latin typeface="Arial"/>
                <a:ea typeface="+mn-ea"/>
                <a:cs typeface="+mn-cs"/>
              </a:rPr>
              <a:t>Can you choose your own way to sort 3D shapes into two sets, using do/do </a:t>
            </a:r>
            <a:r>
              <a:rPr lang="en-US" sz="2000" i="1" dirty="0">
                <a:latin typeface="Arial"/>
              </a:rPr>
              <a:t>not</a:t>
            </a:r>
            <a:r>
              <a:rPr kumimoji="0" lang="en-US" sz="2000" b="0" i="0" u="none" strike="noStrike" kern="1200" cap="none" spc="0" normalizeH="0" baseline="0" noProof="0" dirty="0">
                <a:ln>
                  <a:noFill/>
                </a:ln>
                <a:solidFill>
                  <a:srgbClr val="585858"/>
                </a:solidFill>
                <a:effectLst/>
                <a:uLnTx/>
                <a:uFillTx/>
                <a:latin typeface="Arial"/>
                <a:ea typeface="+mn-ea"/>
                <a:cs typeface="+mn-cs"/>
              </a:rPr>
              <a:t> and find ways to describe the shapes in each set?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guess the shape in my feely bag from my description? </a:t>
            </a:r>
            <a:r>
              <a:rPr lang="en-US" sz="2000" dirty="0">
                <a:latin typeface="Arial"/>
              </a:rPr>
              <a:t>For example, </a:t>
            </a:r>
            <a:r>
              <a:rPr lang="en-US" sz="2000" i="1" dirty="0">
                <a:latin typeface="Arial"/>
              </a:rPr>
              <a:t>‘M</a:t>
            </a:r>
            <a:r>
              <a:rPr kumimoji="0" lang="en-US" sz="2000" b="0" i="1" u="none" strike="noStrike" kern="1200" cap="none" spc="0" normalizeH="0" baseline="0" noProof="0" dirty="0">
                <a:ln>
                  <a:noFill/>
                </a:ln>
                <a:solidFill>
                  <a:srgbClr val="585858"/>
                </a:solidFill>
                <a:effectLst/>
                <a:uLnTx/>
                <a:uFillTx/>
                <a:latin typeface="Arial"/>
                <a:ea typeface="+mn-ea"/>
                <a:cs typeface="+mn-cs"/>
              </a:rPr>
              <a:t>y shape has a curved surface, and it can roll.’</a:t>
            </a:r>
            <a:endParaRPr kumimoji="0" lang="en-US"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help our puppet? Say whether she is right or wrong and explain why. For example, puppet picks up a cuboid saying, ‘</a:t>
            </a:r>
            <a:r>
              <a:rPr lang="en-US" sz="2000" i="1" dirty="0">
                <a:latin typeface="Arial"/>
              </a:rPr>
              <a:t>I </a:t>
            </a:r>
            <a:r>
              <a:rPr kumimoji="0" lang="en-US" sz="2000" b="0" i="1" u="none" strike="noStrike" kern="1200" cap="none" spc="0" normalizeH="0" baseline="0" noProof="0" dirty="0">
                <a:ln>
                  <a:noFill/>
                </a:ln>
                <a:solidFill>
                  <a:srgbClr val="585858"/>
                </a:solidFill>
                <a:effectLst/>
                <a:uLnTx/>
                <a:uFillTx/>
                <a:latin typeface="Arial"/>
                <a:ea typeface="+mn-ea"/>
                <a:cs typeface="+mn-cs"/>
              </a:rPr>
              <a:t>think this is a cylinder because it has a square face.’</a:t>
            </a:r>
            <a:r>
              <a:rPr kumimoji="0" lang="en-GB" sz="2000" b="0" i="0" u="none" strike="noStrike" kern="1200" cap="none" spc="0" normalizeH="0" baseline="0" noProof="0" dirty="0">
                <a:ln>
                  <a:noFill/>
                </a:ln>
                <a:solidFill>
                  <a:srgbClr val="585858"/>
                </a:solidFill>
                <a:effectLst/>
                <a:uLnTx/>
                <a:uFillTx/>
                <a:latin typeface="Arial"/>
                <a:ea typeface="+mn-ea"/>
                <a:cs typeface="+mn-cs"/>
              </a:rPr>
              <a:t>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Our puppet has hidden one of our shapes and will only give it back if you can describe or name the hidden shape! Place a selection of 3D shapes on a tray and the puppet hides one shape at a time.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
        <p:nvSpPr>
          <p:cNvPr id="5" name="TextBox 19">
            <a:extLst>
              <a:ext uri="{FF2B5EF4-FFF2-40B4-BE49-F238E27FC236}">
                <a16:creationId xmlns:a16="http://schemas.microsoft.com/office/drawing/2014/main" id="{6355C533-A2AB-4F72-9A16-91586A9130BC}"/>
              </a:ext>
            </a:extLst>
          </p:cNvPr>
          <p:cNvSpPr txBox="1"/>
          <p:nvPr/>
        </p:nvSpPr>
        <p:spPr>
          <a:xfrm>
            <a:off x="1500187" y="5587749"/>
            <a:ext cx="9183444" cy="701731"/>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18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These shapes all have square faces, and these do not.</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18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Your shape could be a sphere </a:t>
            </a:r>
            <a:r>
              <a:rPr kumimoji="0" lang="en-US" sz="180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or</a:t>
            </a:r>
            <a:r>
              <a:rPr kumimoji="0" lang="en-US" sz="18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 a cylinder because they can both roll.</a:t>
            </a:r>
            <a:endParaRPr kumimoji="0" lang="en-GB" sz="18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029230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17C1-4F6E-4DC9-AE07-FFC53ABEC088}"/>
              </a:ext>
            </a:extLst>
          </p:cNvPr>
          <p:cNvSpPr>
            <a:spLocks noGrp="1"/>
          </p:cNvSpPr>
          <p:nvPr>
            <p:ph type="title"/>
          </p:nvPr>
        </p:nvSpPr>
        <p:spPr/>
        <p:txBody>
          <a:bodyPr/>
          <a:lstStyle/>
          <a:p>
            <a:r>
              <a:rPr lang="en-GB" dirty="0"/>
              <a:t>1G-2 Compose 2D and 3D shapes from smaller shapes</a:t>
            </a:r>
          </a:p>
        </p:txBody>
      </p:sp>
      <p:sp>
        <p:nvSpPr>
          <p:cNvPr id="4" name="Content Placeholder 2">
            <a:extLst>
              <a:ext uri="{FF2B5EF4-FFF2-40B4-BE49-F238E27FC236}">
                <a16:creationId xmlns:a16="http://schemas.microsoft.com/office/drawing/2014/main" id="{B73DA593-520D-4E63-A87B-181A796BE271}"/>
              </a:ext>
            </a:extLst>
          </p:cNvPr>
          <p:cNvSpPr txBox="1">
            <a:spLocks/>
          </p:cNvSpPr>
          <p:nvPr/>
        </p:nvSpPr>
        <p:spPr>
          <a:xfrm>
            <a:off x="6192012" y="1596666"/>
            <a:ext cx="5390389" cy="2532881"/>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choose your own shapes to use to make your own building?</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describe the building I have made here? Can you find the same shapes I used to make it and copy it?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find and name some shapes which are the best ones for making a tall building? Which ones are not so good? Why?</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1EB81460-44BC-49B0-915F-BD2CAED50595}"/>
              </a:ext>
            </a:extLst>
          </p:cNvPr>
          <p:cNvPicPr>
            <a:picLocks noChangeAspect="1"/>
          </p:cNvPicPr>
          <p:nvPr/>
        </p:nvPicPr>
        <p:blipFill>
          <a:blip r:embed="rId3"/>
          <a:stretch>
            <a:fillRect/>
          </a:stretch>
        </p:blipFill>
        <p:spPr>
          <a:xfrm>
            <a:off x="2087081" y="1670408"/>
            <a:ext cx="2710445" cy="3143557"/>
          </a:xfrm>
          <a:prstGeom prst="rect">
            <a:avLst/>
          </a:prstGeom>
        </p:spPr>
      </p:pic>
    </p:spTree>
    <p:extLst>
      <p:ext uri="{BB962C8B-B14F-4D97-AF65-F5344CB8AC3E}">
        <p14:creationId xmlns:p14="http://schemas.microsoft.com/office/powerpoint/2010/main" val="271168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588619034"/>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compose pattern block images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329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7</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879195659"/>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7</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rPr>
                        <a:t>Pupils </a:t>
                      </a:r>
                      <a:r>
                        <a:rPr lang="en-GB" sz="2400" b="1" u="none" strike="noStrike" dirty="0">
                          <a:solidFill>
                            <a:schemeClr val="tx1">
                              <a:lumMod val="65000"/>
                              <a:lumOff val="35000"/>
                            </a:schemeClr>
                          </a:solidFill>
                          <a:effectLst/>
                          <a:latin typeface="Arial" panose="020B0604020202020204" pitchFamily="34" charset="0"/>
                          <a:cs typeface="Arial" panose="020B0604020202020204" pitchFamily="34" charset="0"/>
                        </a:rPr>
                        <a:t>identify 2D shapes within 3D shapes</a:t>
                      </a:r>
                      <a:endParaRPr lang="en-GB" sz="2400" b="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188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5105950"/>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Look at the picture. Let’s describe the details we can see.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We have looked at aerial views before. I wonder if this is another aerial view? I wonder what the object could be?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I wonder what some other animals</a:t>
            </a:r>
            <a:r>
              <a:rPr kumimoji="0" lang="en-GB" sz="2000" b="0" i="0" u="none" strike="noStrike" kern="1200" cap="none" spc="0" normalizeH="0" dirty="0">
                <a:ln>
                  <a:noFill/>
                </a:ln>
                <a:solidFill>
                  <a:srgbClr val="585858"/>
                </a:solidFill>
                <a:effectLst/>
                <a:uLnTx/>
                <a:uFillTx/>
                <a:latin typeface="Arial"/>
                <a:ea typeface="+mn-ea"/>
                <a:cs typeface="+mn-cs"/>
              </a:rPr>
              <a:t> might look like from behind? </a:t>
            </a:r>
            <a:r>
              <a:rPr lang="en-GB" sz="2000" dirty="0">
                <a:latin typeface="Arial"/>
              </a:rPr>
              <a:t>What might a hamster look like from behind?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I</a:t>
            </a:r>
            <a:r>
              <a:rPr kumimoji="0" lang="en-GB" sz="2000" b="0" i="0" u="none" strike="noStrike" kern="1200" cap="none" spc="0" normalizeH="0" dirty="0">
                <a:ln>
                  <a:noFill/>
                </a:ln>
                <a:solidFill>
                  <a:srgbClr val="585858"/>
                </a:solidFill>
                <a:effectLst/>
                <a:uLnTx/>
                <a:uFillTx/>
                <a:latin typeface="Arial"/>
                <a:ea typeface="+mn-ea"/>
                <a:cs typeface="+mn-cs"/>
              </a:rPr>
              <a:t> wonder what some animals might look like from underneath? What might a snail look like from underneath?</a:t>
            </a:r>
            <a:endParaRPr kumimoji="0" lang="en-GB" sz="2000" b="0" i="0" u="none" strike="noStrike" kern="1200" cap="none" spc="0" normalizeH="0" baseline="0" dirty="0">
              <a:ln>
                <a:noFill/>
              </a:ln>
              <a:solidFill>
                <a:srgbClr val="585858"/>
              </a:solidFill>
              <a:effectLst/>
              <a:uLnTx/>
              <a:uFillTx/>
              <a:latin typeface="Arial"/>
              <a:ea typeface="+mn-ea"/>
              <a:cs typeface="+mn-cs"/>
            </a:endParaRPr>
          </a:p>
        </p:txBody>
      </p:sp>
      <mc:AlternateContent xmlns:mc="http://schemas.openxmlformats.org/markup-compatibility/2006">
        <mc:Choice xmlns:am3d="http://schemas.microsoft.com/office/drawing/2017/model3d" Requires="am3d">
          <p:graphicFrame>
            <p:nvGraphicFramePr>
              <p:cNvPr id="7" name="3D Model 6" descr="Oceanic white tip shark">
                <a:extLst>
                  <a:ext uri="{FF2B5EF4-FFF2-40B4-BE49-F238E27FC236}">
                    <a16:creationId xmlns:a16="http://schemas.microsoft.com/office/drawing/2014/main" id="{BA3C0D8D-1E64-4CFB-85A5-E4FB28ADA9C5}"/>
                  </a:ext>
                </a:extLst>
              </p:cNvPr>
              <p:cNvGraphicFramePr>
                <a:graphicFrameLocks noChangeAspect="1"/>
              </p:cNvGraphicFramePr>
              <p:nvPr/>
            </p:nvGraphicFramePr>
            <p:xfrm>
              <a:off x="1868191" y="2335329"/>
              <a:ext cx="2243380" cy="2386852"/>
            </p:xfrm>
            <a:graphic>
              <a:graphicData uri="http://schemas.microsoft.com/office/drawing/2017/model3d">
                <am3d:model3d>
                  <am3d:spPr>
                    <a:xfrm>
                      <a:off x="0" y="0"/>
                      <a:ext cx="2243380" cy="2386852"/>
                    </a:xfrm>
                    <a:prstGeom prst="rect">
                      <a:avLst/>
                    </a:prstGeom>
                  </am3d:spPr>
                  <am3d:camera>
                    <am3d:pos x="0" y="0" z="54907371"/>
                    <am3d:up dx="0" dy="36000000" dz="0"/>
                    <am3d:lookAt x="0" y="0" z="0"/>
                    <am3d:perspective fov="2700000"/>
                  </am3d:camera>
                  <am3d:trans>
                    <am3d:meterPerModelUnit n="669301" d="1000000"/>
                    <am3d:preTrans dx="-28" dy="-6470955" dz="1729235"/>
                    <am3d:scale>
                      <am3d:sx n="1000000" d="1000000"/>
                      <am3d:sy n="1000000" d="1000000"/>
                      <am3d:sz n="1000000" d="1000000"/>
                    </am3d:scale>
                    <am3d:rot ax="-10772377" ay="-2466" az="10799978"/>
                    <am3d:postTrans dx="0" dy="0" dz="0"/>
                  </am3d:trans>
                  <am3d:raster rName="Office3DRenderer" rVer="16.0.8326">
                    <am3d:blip r:embed="rId3"/>
                  </am3d:raster>
                  <am3d:objViewport viewportSz="60519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Oceanic white tip shark">
                <a:extLst>
                  <a:ext uri="{FF2B5EF4-FFF2-40B4-BE49-F238E27FC236}">
                    <a16:creationId xmlns:a16="http://schemas.microsoft.com/office/drawing/2014/main" id="{BA3C0D8D-1E64-4CFB-85A5-E4FB28ADA9C5}"/>
                  </a:ext>
                </a:extLst>
              </p:cNvPr>
              <p:cNvPicPr>
                <a:picLocks noGrp="1" noRot="1" noChangeAspect="1" noMove="1" noResize="1" noEditPoints="1" noAdjustHandles="1" noChangeArrowheads="1" noChangeShapeType="1" noCrop="1"/>
              </p:cNvPicPr>
              <p:nvPr/>
            </p:nvPicPr>
            <p:blipFill>
              <a:blip r:embed="rId3"/>
              <a:stretch>
                <a:fillRect/>
              </a:stretch>
            </p:blipFill>
            <p:spPr>
              <a:xfrm>
                <a:off x="1868191" y="2335329"/>
                <a:ext cx="2243380" cy="2386852"/>
              </a:xfrm>
              <a:prstGeom prst="rect">
                <a:avLst/>
              </a:prstGeom>
            </p:spPr>
          </p:pic>
        </mc:Fallback>
      </mc:AlternateContent>
    </p:spTree>
    <p:extLst>
      <p:ext uri="{BB962C8B-B14F-4D97-AF65-F5344CB8AC3E}">
        <p14:creationId xmlns:p14="http://schemas.microsoft.com/office/powerpoint/2010/main" val="340896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mph" presetSubtype="512" fill="hold" nodeType="clickEffect">
                                  <p:stCondLst>
                                    <p:cond delay="0"/>
                                  </p:stCondLst>
                                  <p:childTnLst>
                                    <p:animRot by="-21600000">
                                      <p:cBhvr>
                                        <p:cTn id="10" dur="20000" fill="hold"/>
                                        <p:tgtEl>
                                          <p:spTgt spid="7"/>
                                        </p:tgtEl>
                                        <p:attrNameLst>
                                          <p:attrName>3d.view.rotation.x</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mph" presetSubtype="128" accel="10000" decel="10000" fill="hold" nodeType="clickEffect">
                                  <p:stCondLst>
                                    <p:cond delay="0"/>
                                  </p:stCondLst>
                                  <p:childTnLst>
                                    <p:animRot by="21600000">
                                      <p:cBhvr>
                                        <p:cTn id="14" dur="20000" fill="hold"/>
                                        <p:tgtEl>
                                          <p:spTgt spid="7"/>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7</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672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7</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521174"/>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0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indent="-342900">
              <a:lnSpc>
                <a:spcPct val="120000"/>
              </a:lnSpc>
              <a:spcBef>
                <a:spcPts val="450"/>
              </a:spcBef>
              <a:spcAft>
                <a:spcPts val="450"/>
              </a:spcAft>
              <a:buClr>
                <a:srgbClr val="585858"/>
              </a:buClr>
              <a:buFont typeface="Arial" panose="020B0604020202020204" pitchFamily="34" charset="0"/>
              <a:buChar char="•"/>
              <a:defRPr/>
            </a:pPr>
            <a:r>
              <a:rPr lang="en-GB" sz="2000" kern="0" dirty="0">
                <a:latin typeface="Arial" panose="020B0604020202020204" pitchFamily="34" charset="0"/>
                <a:cs typeface="Arial" panose="020B0604020202020204" pitchFamily="34" charset="0"/>
              </a:rPr>
              <a:t>Describe the shapes of individual faces on 3D shapes. Print different 2D shapes using 3D shapes.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Sort shapes according to faces they have in common and guess the sorting rule, e.g. triangular face/no triangular face.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Make shadows with different shapes. What shaped shadows could be made with a cylinder? With a cube? Can you find all of the shapes that can make a rectangular shadow?</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Make 3D shapes with geometric construction shapes and open to reveal the net.</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Take apart boxes and packaging to reveal the nets.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Imagine making cuts through objects, or cutting fruit, and discuss different cross sections.</a:t>
            </a:r>
          </a:p>
        </p:txBody>
      </p:sp>
    </p:spTree>
    <p:extLst>
      <p:ext uri="{BB962C8B-B14F-4D97-AF65-F5344CB8AC3E}">
        <p14:creationId xmlns:p14="http://schemas.microsoft.com/office/powerpoint/2010/main" val="3666710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8</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540730503"/>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8</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Pupils explore, discuss and compare 2D shapes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388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5044394"/>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Imagine a row of three red cubes.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Now imagine that on</a:t>
            </a:r>
            <a:r>
              <a:rPr kumimoji="0" lang="en-GB" sz="2000" b="0" i="0" u="none" strike="noStrike" kern="1200" cap="none" spc="0" normalizeH="0" dirty="0">
                <a:ln>
                  <a:noFill/>
                </a:ln>
                <a:solidFill>
                  <a:srgbClr val="585858"/>
                </a:solidFill>
                <a:effectLst/>
                <a:uLnTx/>
                <a:uFillTx/>
                <a:latin typeface="Arial"/>
                <a:ea typeface="+mn-ea"/>
                <a:cs typeface="+mn-cs"/>
              </a:rPr>
              <a:t> top of the middle red cube I put a yellow cube. Is this what you saw?</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baseline="0" dirty="0">
                <a:latin typeface="Arial"/>
              </a:rPr>
              <a:t>Now</a:t>
            </a:r>
            <a:r>
              <a:rPr lang="en-GB" sz="2000" dirty="0">
                <a:latin typeface="Arial"/>
              </a:rPr>
              <a:t> close your eyes again.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Imagine that below the middle red cube I add a blue cube. Try to describe the shape I have made.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Is this what you saw?</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dirty="0">
              <a:ln>
                <a:noFill/>
              </a:ln>
              <a:solidFill>
                <a:srgbClr val="585858"/>
              </a:solidFill>
              <a:effectLst/>
              <a:uLnTx/>
              <a:uFillTx/>
              <a:latin typeface="Arial"/>
              <a:ea typeface="+mn-ea"/>
              <a:cs typeface="+mn-cs"/>
            </a:endParaRPr>
          </a:p>
        </p:txBody>
      </p:sp>
      <p:sp>
        <p:nvSpPr>
          <p:cNvPr id="14" name="Cube 13">
            <a:extLst>
              <a:ext uri="{FF2B5EF4-FFF2-40B4-BE49-F238E27FC236}">
                <a16:creationId xmlns:a16="http://schemas.microsoft.com/office/drawing/2014/main" id="{23C82701-3C00-4E9C-AACE-2A63DEC9923B}"/>
              </a:ext>
            </a:extLst>
          </p:cNvPr>
          <p:cNvSpPr/>
          <p:nvPr/>
        </p:nvSpPr>
        <p:spPr>
          <a:xfrm>
            <a:off x="2606164" y="3650981"/>
            <a:ext cx="899261" cy="899261"/>
          </a:xfrm>
          <a:prstGeom prst="cub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802AE889-2B43-4B70-9749-C051CC6A538F}"/>
              </a:ext>
            </a:extLst>
          </p:cNvPr>
          <p:cNvGrpSpPr/>
          <p:nvPr/>
        </p:nvGrpSpPr>
        <p:grpSpPr>
          <a:xfrm>
            <a:off x="1940534" y="2980109"/>
            <a:ext cx="2243792" cy="899261"/>
            <a:chOff x="1940534" y="2980109"/>
            <a:chExt cx="2243792" cy="899261"/>
          </a:xfrm>
        </p:grpSpPr>
        <p:sp>
          <p:nvSpPr>
            <p:cNvPr id="10" name="Cube 9">
              <a:extLst>
                <a:ext uri="{FF2B5EF4-FFF2-40B4-BE49-F238E27FC236}">
                  <a16:creationId xmlns:a16="http://schemas.microsoft.com/office/drawing/2014/main" id="{B937B70F-461A-472B-A0F3-3C98F2AC063E}"/>
                </a:ext>
              </a:extLst>
            </p:cNvPr>
            <p:cNvSpPr/>
            <p:nvPr/>
          </p:nvSpPr>
          <p:spPr>
            <a:xfrm>
              <a:off x="1940534" y="2980109"/>
              <a:ext cx="899261" cy="899261"/>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be 10">
              <a:extLst>
                <a:ext uri="{FF2B5EF4-FFF2-40B4-BE49-F238E27FC236}">
                  <a16:creationId xmlns:a16="http://schemas.microsoft.com/office/drawing/2014/main" id="{0883A74B-78A3-4F81-9612-CF4B9D1AA304}"/>
                </a:ext>
              </a:extLst>
            </p:cNvPr>
            <p:cNvSpPr/>
            <p:nvPr/>
          </p:nvSpPr>
          <p:spPr>
            <a:xfrm>
              <a:off x="2606164" y="2980109"/>
              <a:ext cx="899261" cy="899261"/>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be 11">
              <a:extLst>
                <a:ext uri="{FF2B5EF4-FFF2-40B4-BE49-F238E27FC236}">
                  <a16:creationId xmlns:a16="http://schemas.microsoft.com/office/drawing/2014/main" id="{D6053A2A-5165-40AE-A036-6B7E7EC8FB25}"/>
                </a:ext>
              </a:extLst>
            </p:cNvPr>
            <p:cNvSpPr/>
            <p:nvPr/>
          </p:nvSpPr>
          <p:spPr>
            <a:xfrm>
              <a:off x="3285065" y="2980109"/>
              <a:ext cx="899261" cy="899261"/>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Cube 12">
            <a:extLst>
              <a:ext uri="{FF2B5EF4-FFF2-40B4-BE49-F238E27FC236}">
                <a16:creationId xmlns:a16="http://schemas.microsoft.com/office/drawing/2014/main" id="{6A0D91AA-677A-44D7-828C-B3A96D8EE3E6}"/>
              </a:ext>
            </a:extLst>
          </p:cNvPr>
          <p:cNvSpPr/>
          <p:nvPr/>
        </p:nvSpPr>
        <p:spPr>
          <a:xfrm>
            <a:off x="2606164" y="2307758"/>
            <a:ext cx="899261" cy="899261"/>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Tree>
    <p:extLst>
      <p:ext uri="{BB962C8B-B14F-4D97-AF65-F5344CB8AC3E}">
        <p14:creationId xmlns:p14="http://schemas.microsoft.com/office/powerpoint/2010/main" val="263889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P spid="14"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8</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424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68B2-2D22-46F4-8A96-1513D7C23BEF}"/>
              </a:ext>
            </a:extLst>
          </p:cNvPr>
          <p:cNvSpPr>
            <a:spLocks noGrp="1"/>
          </p:cNvSpPr>
          <p:nvPr>
            <p:ph type="title"/>
          </p:nvPr>
        </p:nvSpPr>
        <p:spPr/>
        <p:txBody>
          <a:bodyPr/>
          <a:lstStyle/>
          <a:p>
            <a:r>
              <a:rPr lang="en-GB" dirty="0"/>
              <a:t>1G-1 Recognise common 2D and 3D shapes</a:t>
            </a:r>
          </a:p>
        </p:txBody>
      </p:sp>
      <p:sp>
        <p:nvSpPr>
          <p:cNvPr id="27" name="Content Placeholder 2">
            <a:extLst>
              <a:ext uri="{FF2B5EF4-FFF2-40B4-BE49-F238E27FC236}">
                <a16:creationId xmlns:a16="http://schemas.microsoft.com/office/drawing/2014/main" id="{D9F0E3DA-A123-406F-9A26-40FB66E38C52}"/>
              </a:ext>
            </a:extLst>
          </p:cNvPr>
          <p:cNvSpPr txBox="1">
            <a:spLocks/>
          </p:cNvSpPr>
          <p:nvPr/>
        </p:nvSpPr>
        <p:spPr>
          <a:xfrm>
            <a:off x="623889" y="1175135"/>
            <a:ext cx="10691811" cy="4396990"/>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None/>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Use a range of </a:t>
            </a:r>
            <a:r>
              <a:rPr kumimoji="0" lang="en-US" sz="2000" i="1" u="none" strike="noStrike" kern="1200" cap="none" spc="0" normalizeH="0" baseline="0" noProof="0" dirty="0">
                <a:ln>
                  <a:noFill/>
                </a:ln>
                <a:solidFill>
                  <a:srgbClr val="585858"/>
                </a:solidFill>
                <a:effectLst/>
                <a:uLnTx/>
                <a:uFillTx/>
                <a:latin typeface="Arial"/>
                <a:ea typeface="+mn-ea"/>
                <a:cs typeface="+mn-cs"/>
              </a:rPr>
              <a:t>2D shapes </a:t>
            </a:r>
            <a:r>
              <a:rPr kumimoji="0" lang="en-US" sz="2000" b="0" i="0" u="none" strike="noStrike" kern="1200" cap="none" spc="0" normalizeH="0" baseline="0" noProof="0" dirty="0">
                <a:ln>
                  <a:noFill/>
                </a:ln>
                <a:solidFill>
                  <a:srgbClr val="585858"/>
                </a:solidFill>
                <a:effectLst/>
                <a:uLnTx/>
                <a:uFillTx/>
                <a:latin typeface="Arial"/>
                <a:ea typeface="+mn-ea"/>
                <a:cs typeface="+mn-cs"/>
              </a:rPr>
              <a:t>such as rectangles (including squares), circles and triangles.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find shapes similar to these in our playground or around school? Are they the same shape even if they are much bigger? (e.g. markings on the playground or hall). Why do you think this is a square? How are these rectangles the same? How are they different?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guess my sorting rule and complete my sorting? Include 2D shapes cut from paper in different sizes and relative proportions. Carefully examine each shape and sort into hoops using two criteria, e.g. </a:t>
            </a:r>
            <a:r>
              <a:rPr kumimoji="0" lang="en-US" sz="2000" b="0" u="none" strike="noStrike" kern="1200" cap="none" spc="0" normalizeH="0" baseline="0" noProof="0" dirty="0">
                <a:ln>
                  <a:noFill/>
                </a:ln>
                <a:solidFill>
                  <a:srgbClr val="585858"/>
                </a:solidFill>
                <a:effectLst/>
                <a:uLnTx/>
                <a:uFillTx/>
                <a:latin typeface="Arial"/>
                <a:ea typeface="+mn-ea"/>
                <a:cs typeface="+mn-cs"/>
              </a:rPr>
              <a:t>triangles and </a:t>
            </a:r>
            <a:r>
              <a:rPr kumimoji="0" lang="en-US" sz="2000" b="0" i="1" u="none" strike="noStrike" kern="1200" cap="none" spc="0" normalizeH="0" baseline="0" noProof="0" dirty="0">
                <a:ln>
                  <a:noFill/>
                </a:ln>
                <a:solidFill>
                  <a:srgbClr val="585858"/>
                </a:solidFill>
                <a:effectLst/>
                <a:uLnTx/>
                <a:uFillTx/>
                <a:latin typeface="Arial"/>
                <a:ea typeface="+mn-ea"/>
                <a:cs typeface="+mn-cs"/>
              </a:rPr>
              <a:t>not</a:t>
            </a:r>
            <a:r>
              <a:rPr kumimoji="0" lang="en-US" sz="2000" b="0" u="none" strike="noStrike" kern="1200" cap="none" spc="0" normalizeH="0" baseline="0" noProof="0" dirty="0">
                <a:ln>
                  <a:noFill/>
                </a:ln>
                <a:solidFill>
                  <a:srgbClr val="585858"/>
                </a:solidFill>
                <a:effectLst/>
                <a:uLnTx/>
                <a:uFillTx/>
                <a:latin typeface="Arial"/>
                <a:ea typeface="+mn-ea"/>
                <a:cs typeface="+mn-cs"/>
              </a:rPr>
              <a:t> triangles.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858"/>
                </a:solidFill>
                <a:effectLst/>
                <a:uLnTx/>
                <a:uFillTx/>
                <a:latin typeface="Arial"/>
                <a:ea typeface="+mn-ea"/>
                <a:cs typeface="+mn-cs"/>
              </a:rPr>
              <a:t>Can you choose your own way to sort 2D shapes into two sets, using </a:t>
            </a:r>
            <a:r>
              <a:rPr kumimoji="0" lang="en-US" sz="2000" b="0" i="1" u="none" strike="noStrike" kern="1200" cap="none" spc="0" normalizeH="0" baseline="0" noProof="0" dirty="0">
                <a:ln>
                  <a:noFill/>
                </a:ln>
                <a:solidFill>
                  <a:srgbClr val="585858"/>
                </a:solidFill>
                <a:effectLst/>
                <a:uLnTx/>
                <a:uFillTx/>
                <a:latin typeface="Arial"/>
                <a:ea typeface="+mn-ea"/>
                <a:cs typeface="+mn-cs"/>
              </a:rPr>
              <a:t>not</a:t>
            </a:r>
            <a:r>
              <a:rPr kumimoji="0" lang="en-US" sz="2000" b="0" i="0" u="none" strike="noStrike" kern="1200" cap="none" spc="0" normalizeH="0" baseline="0" noProof="0" dirty="0">
                <a:ln>
                  <a:noFill/>
                </a:ln>
                <a:solidFill>
                  <a:srgbClr val="585858"/>
                </a:solidFill>
                <a:effectLst/>
                <a:uLnTx/>
                <a:uFillTx/>
                <a:latin typeface="Arial"/>
                <a:ea typeface="+mn-ea"/>
                <a:cs typeface="+mn-cs"/>
              </a:rPr>
              <a:t>? Can you describe how shapes in the </a:t>
            </a:r>
            <a:r>
              <a:rPr kumimoji="0" lang="en-US" sz="2000" b="0" i="1" u="none" strike="noStrike" kern="1200" cap="none" spc="0" normalizeH="0" baseline="0" noProof="0" dirty="0">
                <a:ln>
                  <a:noFill/>
                </a:ln>
                <a:solidFill>
                  <a:srgbClr val="585858"/>
                </a:solidFill>
                <a:effectLst/>
                <a:uLnTx/>
                <a:uFillTx/>
                <a:latin typeface="Arial"/>
                <a:ea typeface="+mn-ea"/>
                <a:cs typeface="+mn-cs"/>
              </a:rPr>
              <a:t>same set</a:t>
            </a:r>
            <a:r>
              <a:rPr kumimoji="0" lang="en-US" sz="2000" b="0" i="0" u="none" strike="noStrike" kern="1200" cap="none" spc="0" normalizeH="0" baseline="0" noProof="0" dirty="0">
                <a:ln>
                  <a:noFill/>
                </a:ln>
                <a:solidFill>
                  <a:srgbClr val="585858"/>
                </a:solidFill>
                <a:effectLst/>
                <a:uLnTx/>
                <a:uFillTx/>
                <a:latin typeface="Arial"/>
                <a:ea typeface="+mn-ea"/>
                <a:cs typeface="+mn-cs"/>
              </a:rPr>
              <a:t> are different? If the cheeky puppet moves some shapes about (including rotating a shape but leaving it in the correct set) can you see which shapes need to be corrected?</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
        <p:nvSpPr>
          <p:cNvPr id="5" name="TextBox 19">
            <a:extLst>
              <a:ext uri="{FF2B5EF4-FFF2-40B4-BE49-F238E27FC236}">
                <a16:creationId xmlns:a16="http://schemas.microsoft.com/office/drawing/2014/main" id="{6355C533-A2AB-4F72-9A16-91586A9130BC}"/>
              </a:ext>
            </a:extLst>
          </p:cNvPr>
          <p:cNvSpPr txBox="1"/>
          <p:nvPr/>
        </p:nvSpPr>
        <p:spPr>
          <a:xfrm>
            <a:off x="1263906" y="5781692"/>
            <a:ext cx="9411775" cy="400110"/>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This is a long, thin rectangle and this is a </a:t>
            </a:r>
            <a:r>
              <a:rPr lang="en-US" sz="2000" i="1" dirty="0">
                <a:solidFill>
                  <a:srgbClr val="585858"/>
                </a:solidFill>
              </a:rPr>
              <a:t>wide</a:t>
            </a: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 rectangle.</a:t>
            </a:r>
            <a:endPar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84439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68B2-2D22-46F4-8A96-1513D7C23BEF}"/>
              </a:ext>
            </a:extLst>
          </p:cNvPr>
          <p:cNvSpPr>
            <a:spLocks noGrp="1"/>
          </p:cNvSpPr>
          <p:nvPr>
            <p:ph type="title"/>
          </p:nvPr>
        </p:nvSpPr>
        <p:spPr/>
        <p:txBody>
          <a:bodyPr/>
          <a:lstStyle/>
          <a:p>
            <a:r>
              <a:rPr lang="en-GB" dirty="0"/>
              <a:t>1G-1 Recognise common 2D and 3D shapes</a:t>
            </a:r>
          </a:p>
        </p:txBody>
      </p:sp>
      <p:sp>
        <p:nvSpPr>
          <p:cNvPr id="27" name="Content Placeholder 2">
            <a:extLst>
              <a:ext uri="{FF2B5EF4-FFF2-40B4-BE49-F238E27FC236}">
                <a16:creationId xmlns:a16="http://schemas.microsoft.com/office/drawing/2014/main" id="{D9F0E3DA-A123-406F-9A26-40FB66E38C52}"/>
              </a:ext>
            </a:extLst>
          </p:cNvPr>
          <p:cNvSpPr txBox="1">
            <a:spLocks/>
          </p:cNvSpPr>
          <p:nvPr/>
        </p:nvSpPr>
        <p:spPr>
          <a:xfrm>
            <a:off x="623888" y="1759973"/>
            <a:ext cx="10958513" cy="3266713"/>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None/>
              <a:tabLst/>
              <a:defRPr/>
            </a:pPr>
            <a:r>
              <a:rPr kumimoji="0" lang="en-US"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Use a range </a:t>
            </a:r>
            <a:r>
              <a:rPr kumimoji="0" lang="en-US" sz="200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2D shapes </a:t>
            </a:r>
            <a:r>
              <a:rPr kumimoji="0" lang="en-US"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(continued).</a:t>
            </a:r>
          </a:p>
          <a:p>
            <a:pPr lvl="0">
              <a:lnSpc>
                <a:spcPct val="120000"/>
              </a:lnSpc>
              <a:spcBef>
                <a:spcPts val="600"/>
              </a:spcBef>
              <a:spcAft>
                <a:spcPts val="600"/>
              </a:spcAft>
              <a:buClr>
                <a:srgbClr val="585858"/>
              </a:buClr>
              <a:buFont typeface="Arial" panose="020B0604020202020204" pitchFamily="34" charset="0"/>
              <a:buChar char="•"/>
              <a:defRPr/>
            </a:pPr>
            <a:r>
              <a:rPr lang="en-GB" sz="2000" dirty="0">
                <a:latin typeface="Arial" panose="020B0604020202020204" pitchFamily="34" charset="0"/>
                <a:cs typeface="Arial" panose="020B0604020202020204" pitchFamily="34" charset="0"/>
              </a:rPr>
              <a:t>Lay out a selection of 2D shapes. Can you check whether our puppet knows the correct names for our shapes? </a:t>
            </a:r>
          </a:p>
          <a:p>
            <a:pPr lvl="0">
              <a:lnSpc>
                <a:spcPct val="120000"/>
              </a:lnSpc>
              <a:spcBef>
                <a:spcPts val="600"/>
              </a:spcBef>
              <a:spcAft>
                <a:spcPts val="600"/>
              </a:spcAft>
              <a:buClr>
                <a:srgbClr val="585858"/>
              </a:buClr>
              <a:buFont typeface="Arial" panose="020B0604020202020204" pitchFamily="34" charset="0"/>
              <a:buChar char="•"/>
              <a:defRPr/>
            </a:pPr>
            <a:r>
              <a:rPr lang="en-GB" sz="2000" dirty="0">
                <a:latin typeface="Arial" panose="020B0604020202020204" pitchFamily="34" charset="0"/>
                <a:cs typeface="Arial" panose="020B0604020202020204" pitchFamily="34" charset="0"/>
              </a:rPr>
              <a:t>The puppet points to a shape saying, </a:t>
            </a:r>
            <a:r>
              <a:rPr lang="en-GB" sz="2000" i="1" dirty="0">
                <a:latin typeface="Arial" panose="020B0604020202020204" pitchFamily="34" charset="0"/>
                <a:cs typeface="Arial" panose="020B0604020202020204" pitchFamily="34" charset="0"/>
              </a:rPr>
              <a:t>I think this is a rectangle because it has 3 sides, am I right?</a:t>
            </a:r>
          </a:p>
          <a:p>
            <a:pPr lvl="0">
              <a:lnSpc>
                <a:spcPct val="120000"/>
              </a:lnSpc>
              <a:spcBef>
                <a:spcPts val="600"/>
              </a:spcBef>
              <a:spcAft>
                <a:spcPts val="600"/>
              </a:spcAft>
              <a:buClr>
                <a:srgbClr val="585858"/>
              </a:buClr>
              <a:buFont typeface="Arial" panose="020B0604020202020204" pitchFamily="34" charset="0"/>
              <a:buChar char="•"/>
              <a:defRPr/>
            </a:pPr>
            <a:r>
              <a:rPr kumimoji="0" lang="en-GB"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Can you </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explain </a:t>
            </a:r>
            <a:r>
              <a:rPr kumimoji="0" lang="en-GB"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why the puppet is right or wrong?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19">
            <a:extLst>
              <a:ext uri="{FF2B5EF4-FFF2-40B4-BE49-F238E27FC236}">
                <a16:creationId xmlns:a16="http://schemas.microsoft.com/office/drawing/2014/main" id="{6355C533-A2AB-4F72-9A16-91586A9130BC}"/>
              </a:ext>
            </a:extLst>
          </p:cNvPr>
          <p:cNvSpPr txBox="1"/>
          <p:nvPr/>
        </p:nvSpPr>
        <p:spPr>
          <a:xfrm>
            <a:off x="751707" y="4906953"/>
            <a:ext cx="10230925" cy="400110"/>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This is </a:t>
            </a:r>
            <a:r>
              <a:rPr lang="en-US" sz="2000" dirty="0">
                <a:solidFill>
                  <a:srgbClr val="585858"/>
                </a:solidFill>
              </a:rPr>
              <a:t>not</a:t>
            </a:r>
            <a:r>
              <a:rPr kumimoji="0" lang="en-US" sz="2000" b="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a:t>
            </a: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a rectangle because a rectangle has 4 sides and this shape only has 3.</a:t>
            </a:r>
            <a:endPar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849740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9</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48895759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9</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Pupils explore, discuss and identify circles and shapes that are not circles from shape cut-outs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407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4582729"/>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Look at the picture. Let’s describe everything we can see.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This is an aerial view of an object – a picture taken from above. I wonder what the object could be? Imagine flying like a bird and looking down. What kind of things might look like this from above?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What other things might you see from above if you flew</a:t>
            </a:r>
            <a:r>
              <a:rPr kumimoji="0" lang="en-GB" sz="2000" b="0" i="0" u="none" strike="noStrike" kern="1200" cap="none" spc="0" normalizeH="0" dirty="0">
                <a:ln>
                  <a:noFill/>
                </a:ln>
                <a:solidFill>
                  <a:srgbClr val="585858"/>
                </a:solidFill>
                <a:effectLst/>
                <a:uLnTx/>
                <a:uFillTx/>
                <a:latin typeface="Arial"/>
                <a:ea typeface="+mn-ea"/>
                <a:cs typeface="+mn-cs"/>
              </a:rPr>
              <a:t> like a bird? Imagine and describe what they would look like from the air.</a:t>
            </a:r>
            <a:endParaRPr kumimoji="0" lang="en-GB" sz="2000" b="0" i="0" u="none" strike="noStrike" kern="1200" cap="none" spc="0" normalizeH="0" baseline="0" dirty="0">
              <a:ln>
                <a:noFill/>
              </a:ln>
              <a:solidFill>
                <a:srgbClr val="585858"/>
              </a:solidFill>
              <a:effectLst/>
              <a:uLnTx/>
              <a:uFillTx/>
              <a:latin typeface="Arial"/>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Traffic Cone">
                <a:extLst>
                  <a:ext uri="{FF2B5EF4-FFF2-40B4-BE49-F238E27FC236}">
                    <a16:creationId xmlns:a16="http://schemas.microsoft.com/office/drawing/2014/main" id="{3C837E29-4356-4584-97A0-69A4EE3E5AC2}"/>
                  </a:ext>
                </a:extLst>
              </p:cNvPr>
              <p:cNvGraphicFramePr>
                <a:graphicFrameLocks noChangeAspect="1"/>
              </p:cNvGraphicFramePr>
              <p:nvPr/>
            </p:nvGraphicFramePr>
            <p:xfrm>
              <a:off x="1281394" y="2088507"/>
              <a:ext cx="2923604" cy="2980741"/>
            </p:xfrm>
            <a:graphic>
              <a:graphicData uri="http://schemas.microsoft.com/office/drawing/2017/model3d">
                <am3d:model3d r:embed="rId3">
                  <am3d:spPr>
                    <a:xfrm>
                      <a:off x="0" y="0"/>
                      <a:ext cx="2923604" cy="2980741"/>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454259" ay="-22321" az="1341806"/>
                    <am3d:postTrans dx="0" dy="0" dz="0"/>
                  </am3d:trans>
                  <am3d:raster rName="Office3DRenderer" rVer="16.0.8326">
                    <am3d:blip r:embed="rId4"/>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Traffic Cone">
                <a:extLst>
                  <a:ext uri="{FF2B5EF4-FFF2-40B4-BE49-F238E27FC236}">
                    <a16:creationId xmlns:a16="http://schemas.microsoft.com/office/drawing/2014/main" id="{3C837E29-4356-4584-97A0-69A4EE3E5AC2}"/>
                  </a:ext>
                </a:extLst>
              </p:cNvPr>
              <p:cNvPicPr>
                <a:picLocks noGrp="1" noRot="1" noChangeAspect="1" noMove="1" noResize="1" noEditPoints="1" noAdjustHandles="1" noChangeArrowheads="1" noChangeShapeType="1" noCrop="1"/>
              </p:cNvPicPr>
              <p:nvPr/>
            </p:nvPicPr>
            <p:blipFill>
              <a:blip r:embed="rId4"/>
              <a:stretch>
                <a:fillRect/>
              </a:stretch>
            </p:blipFill>
            <p:spPr>
              <a:xfrm>
                <a:off x="1281394" y="2088507"/>
                <a:ext cx="2923604" cy="2980741"/>
              </a:xfrm>
              <a:prstGeom prst="rect">
                <a:avLst/>
              </a:prstGeom>
            </p:spPr>
          </p:pic>
        </mc:Fallback>
      </mc:AlternateContent>
    </p:spTree>
    <p:extLst>
      <p:ext uri="{BB962C8B-B14F-4D97-AF65-F5344CB8AC3E}">
        <p14:creationId xmlns:p14="http://schemas.microsoft.com/office/powerpoint/2010/main" val="4293480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mph" presetSubtype="512" fill="hold" nodeType="clickEffect">
                                  <p:stCondLst>
                                    <p:cond delay="0"/>
                                  </p:stCondLst>
                                  <p:childTnLst>
                                    <p:animRot by="-21600000">
                                      <p:cBhvr>
                                        <p:cTn id="10" dur="20000" fill="hold"/>
                                        <p:tgtEl>
                                          <p:spTgt spid="6"/>
                                        </p:tgtEl>
                                        <p:attrNameLst>
                                          <p:attrName>3d.view.rotation.x</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486401" cy="5321393"/>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Have you all seen a watering can before? I have a picture of one here. Let’s describe the watering can. What is the purpose of the different parts?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Now imagine</a:t>
            </a:r>
            <a:r>
              <a:rPr kumimoji="0" lang="en-GB" sz="2000" b="0" i="0" u="none" strike="noStrike" kern="1200" cap="none" spc="0" normalizeH="0" dirty="0">
                <a:ln>
                  <a:noFill/>
                </a:ln>
                <a:solidFill>
                  <a:srgbClr val="585858"/>
                </a:solidFill>
                <a:effectLst/>
                <a:uLnTx/>
                <a:uFillTx/>
                <a:latin typeface="Arial"/>
                <a:ea typeface="+mn-ea"/>
                <a:cs typeface="+mn-cs"/>
              </a:rPr>
              <a:t> that you can crawl underneath the watering can and look up at it. Try to imagine what it would look like from below. You could have a go at drawing it on your whiteboard. </a:t>
            </a:r>
            <a:r>
              <a:rPr lang="en-GB" sz="2000" dirty="0">
                <a:latin typeface="Arial"/>
              </a:rPr>
              <a:t>Is this what you saw?</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Now</a:t>
            </a:r>
            <a:r>
              <a:rPr kumimoji="0" lang="en-GB" sz="2000" b="0" i="0" u="none" strike="noStrike" kern="1200" cap="none" spc="0" normalizeH="0" dirty="0">
                <a:ln>
                  <a:noFill/>
                </a:ln>
                <a:solidFill>
                  <a:srgbClr val="585858"/>
                </a:solidFill>
                <a:effectLst/>
                <a:uLnTx/>
                <a:uFillTx/>
                <a:latin typeface="Arial"/>
                <a:ea typeface="+mn-ea"/>
                <a:cs typeface="+mn-cs"/>
              </a:rPr>
              <a:t> imagine it from above, from the front (with the spout facing you) and from the back (with the handle facing you).</a:t>
            </a:r>
            <a:endParaRPr kumimoji="0" lang="en-GB" sz="2000" b="0" i="0" u="none" strike="noStrike" kern="1200" cap="none" spc="0" normalizeH="0" baseline="0" dirty="0">
              <a:ln>
                <a:noFill/>
              </a:ln>
              <a:solidFill>
                <a:srgbClr val="585858"/>
              </a:solidFill>
              <a:effectLst/>
              <a:uLnTx/>
              <a:uFillTx/>
              <a:latin typeface="Arial"/>
              <a:ea typeface="+mn-ea"/>
              <a:cs typeface="+mn-cs"/>
            </a:endParaRPr>
          </a:p>
        </p:txBody>
      </p:sp>
      <mc:AlternateContent xmlns:mc="http://schemas.openxmlformats.org/markup-compatibility/2006">
        <mc:Choice xmlns:am3d="http://schemas.microsoft.com/office/drawing/2017/model3d" Requires="am3d">
          <p:graphicFrame>
            <p:nvGraphicFramePr>
              <p:cNvPr id="3" name="3D Model 2" descr="Small Watering Can">
                <a:extLst>
                  <a:ext uri="{FF2B5EF4-FFF2-40B4-BE49-F238E27FC236}">
                    <a16:creationId xmlns:a16="http://schemas.microsoft.com/office/drawing/2014/main" id="{84F573CE-599F-4CF8-901E-7440C863D44A}"/>
                  </a:ext>
                </a:extLst>
              </p:cNvPr>
              <p:cNvGraphicFramePr>
                <a:graphicFrameLocks/>
              </p:cNvGraphicFramePr>
              <p:nvPr/>
            </p:nvGraphicFramePr>
            <p:xfrm>
              <a:off x="614975" y="2338847"/>
              <a:ext cx="4332999" cy="2709070"/>
            </p:xfrm>
            <a:graphic>
              <a:graphicData uri="http://schemas.microsoft.com/office/drawing/2017/model3d">
                <am3d:model3d r:embed="rId3">
                  <am3d:spPr>
                    <a:xfrm>
                      <a:off x="0" y="0"/>
                      <a:ext cx="4332999" cy="2709070"/>
                    </a:xfrm>
                    <a:prstGeom prst="rect">
                      <a:avLst/>
                    </a:prstGeom>
                  </am3d:spPr>
                  <am3d:camera>
                    <am3d:pos x="0" y="0" z="56101637"/>
                    <am3d:up dx="0" dy="36000000" dz="0"/>
                    <am3d:lookAt x="0" y="0" z="0"/>
                    <am3d:perspective fov="1403987"/>
                  </am3d:camera>
                  <am3d:trans>
                    <am3d:meterPerModelUnit n="2771334" d="1000000"/>
                    <am3d:preTrans dx="0" dy="0" dz="0"/>
                    <am3d:scale>
                      <am3d:sx n="1000000" d="1000000"/>
                      <am3d:sy n="1000000" d="1000000"/>
                      <am3d:sz n="1000000" d="1000000"/>
                    </am3d:scale>
                    <am3d:rot/>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mall Watering Can">
                <a:extLst>
                  <a:ext uri="{FF2B5EF4-FFF2-40B4-BE49-F238E27FC236}">
                    <a16:creationId xmlns:a16="http://schemas.microsoft.com/office/drawing/2014/main" id="{84F573CE-599F-4CF8-901E-7440C863D44A}"/>
                  </a:ext>
                </a:extLst>
              </p:cNvPr>
              <p:cNvPicPr>
                <a:picLocks noGrp="1" noRot="1" noChangeAspect="1" noMove="1" noResize="1" noEditPoints="1" noAdjustHandles="1" noChangeArrowheads="1" noChangeShapeType="1" noCrop="1"/>
              </p:cNvPicPr>
              <p:nvPr/>
            </p:nvPicPr>
            <p:blipFill>
              <a:blip r:embed="rId4"/>
              <a:stretch>
                <a:fillRect/>
              </a:stretch>
            </p:blipFill>
            <p:spPr>
              <a:xfrm>
                <a:off x="614975" y="2338847"/>
                <a:ext cx="4332999" cy="2709070"/>
              </a:xfrm>
              <a:prstGeom prst="rect">
                <a:avLst/>
              </a:prstGeom>
            </p:spPr>
          </p:pic>
        </mc:Fallback>
      </mc:AlternateContent>
      <p:pic>
        <p:nvPicPr>
          <p:cNvPr id="6" name="Picture 5">
            <a:extLst>
              <a:ext uri="{FF2B5EF4-FFF2-40B4-BE49-F238E27FC236}">
                <a16:creationId xmlns:a16="http://schemas.microsoft.com/office/drawing/2014/main" id="{1F024EE7-75B2-424C-AFA8-182EFB580532}"/>
              </a:ext>
            </a:extLst>
          </p:cNvPr>
          <p:cNvPicPr>
            <a:picLocks noChangeAspect="1"/>
          </p:cNvPicPr>
          <p:nvPr/>
        </p:nvPicPr>
        <p:blipFill>
          <a:blip r:embed="rId5"/>
          <a:stretch>
            <a:fillRect/>
          </a:stretch>
        </p:blipFill>
        <p:spPr>
          <a:xfrm>
            <a:off x="1257134" y="2018561"/>
            <a:ext cx="4507081" cy="2926676"/>
          </a:xfrm>
          <a:prstGeom prst="rect">
            <a:avLst/>
          </a:prstGeom>
        </p:spPr>
      </p:pic>
      <p:pic>
        <p:nvPicPr>
          <p:cNvPr id="9" name="Picture 8" descr="A picture containing green&#10;&#10;Description automatically generated">
            <a:extLst>
              <a:ext uri="{FF2B5EF4-FFF2-40B4-BE49-F238E27FC236}">
                <a16:creationId xmlns:a16="http://schemas.microsoft.com/office/drawing/2014/main" id="{9232E6A9-7CB1-40F6-BBA7-47DD27391479}"/>
              </a:ext>
            </a:extLst>
          </p:cNvPr>
          <p:cNvPicPr>
            <a:picLocks noChangeAspect="1"/>
          </p:cNvPicPr>
          <p:nvPr/>
        </p:nvPicPr>
        <p:blipFill>
          <a:blip r:embed="rId6"/>
          <a:stretch>
            <a:fillRect/>
          </a:stretch>
        </p:blipFill>
        <p:spPr>
          <a:xfrm>
            <a:off x="504077" y="2968454"/>
            <a:ext cx="4928353" cy="1442902"/>
          </a:xfrm>
          <a:prstGeom prst="rect">
            <a:avLst/>
          </a:prstGeom>
        </p:spPr>
      </p:pic>
      <p:pic>
        <p:nvPicPr>
          <p:cNvPr id="11" name="Picture 10">
            <a:extLst>
              <a:ext uri="{FF2B5EF4-FFF2-40B4-BE49-F238E27FC236}">
                <a16:creationId xmlns:a16="http://schemas.microsoft.com/office/drawing/2014/main" id="{77FCE60E-BE48-4D3F-8AEB-5F0D0097AB80}"/>
              </a:ext>
            </a:extLst>
          </p:cNvPr>
          <p:cNvPicPr>
            <a:picLocks noChangeAspect="1"/>
          </p:cNvPicPr>
          <p:nvPr/>
        </p:nvPicPr>
        <p:blipFill>
          <a:blip r:embed="rId7"/>
          <a:stretch>
            <a:fillRect/>
          </a:stretch>
        </p:blipFill>
        <p:spPr>
          <a:xfrm>
            <a:off x="615312" y="2795198"/>
            <a:ext cx="4606483" cy="178941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92712A3-F764-4992-AFBB-7AF6FA1A1BBA}"/>
              </a:ext>
            </a:extLst>
          </p:cNvPr>
          <p:cNvPicPr>
            <a:picLocks noChangeAspect="1"/>
          </p:cNvPicPr>
          <p:nvPr/>
        </p:nvPicPr>
        <p:blipFill>
          <a:blip r:embed="rId8"/>
          <a:stretch>
            <a:fillRect/>
          </a:stretch>
        </p:blipFill>
        <p:spPr>
          <a:xfrm>
            <a:off x="2008809" y="1056432"/>
            <a:ext cx="1366275" cy="3824044"/>
          </a:xfrm>
          <a:prstGeom prst="rect">
            <a:avLst/>
          </a:prstGeom>
        </p:spPr>
      </p:pic>
      <p:pic>
        <p:nvPicPr>
          <p:cNvPr id="15" name="Picture 14" descr="A picture containing vessel, bottle&#10;&#10;Description automatically generated">
            <a:extLst>
              <a:ext uri="{FF2B5EF4-FFF2-40B4-BE49-F238E27FC236}">
                <a16:creationId xmlns:a16="http://schemas.microsoft.com/office/drawing/2014/main" id="{7B497009-18AC-4C1A-BC55-288EA4C5555D}"/>
              </a:ext>
            </a:extLst>
          </p:cNvPr>
          <p:cNvPicPr>
            <a:picLocks noChangeAspect="1"/>
          </p:cNvPicPr>
          <p:nvPr/>
        </p:nvPicPr>
        <p:blipFill>
          <a:blip r:embed="rId9"/>
          <a:stretch>
            <a:fillRect/>
          </a:stretch>
        </p:blipFill>
        <p:spPr>
          <a:xfrm>
            <a:off x="2036797" y="1451910"/>
            <a:ext cx="1489353" cy="3466485"/>
          </a:xfrm>
          <a:prstGeom prst="rect">
            <a:avLst/>
          </a:prstGeom>
        </p:spPr>
      </p:pic>
    </p:spTree>
    <p:extLst>
      <p:ext uri="{BB962C8B-B14F-4D97-AF65-F5344CB8AC3E}">
        <p14:creationId xmlns:p14="http://schemas.microsoft.com/office/powerpoint/2010/main" val="3506495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7" presetClass="emph" presetSubtype="512" fill="hold" nodeType="clickEffect">
                                  <p:stCondLst>
                                    <p:cond delay="0"/>
                                  </p:stCondLst>
                                  <p:childTnLst>
                                    <p:animRot by="-21600000">
                                      <p:cBhvr>
                                        <p:cTn id="64" dur="20000" fill="hold"/>
                                        <p:tgtEl>
                                          <p:spTgt spid="3"/>
                                        </p:tgtEl>
                                        <p:attrNameLst>
                                          <p:attrName>3d.view.rotation.x</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mph" presetSubtype="128" fill="hold" nodeType="clickEffect">
                                  <p:stCondLst>
                                    <p:cond delay="0"/>
                                  </p:stCondLst>
                                  <p:childTnLst>
                                    <p:animRot by="21600000">
                                      <p:cBhvr>
                                        <p:cTn id="68" dur="20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9</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590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9</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886104"/>
            <a:ext cx="11140162" cy="5256375"/>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Handle a range of cardboard cut-outs of ‘circle-like’ shapes so that children can run their fingers around the shapes (an example selection is shown on the next slide).</a:t>
            </a:r>
          </a:p>
          <a:p>
            <a:pPr marL="342900" indent="-342900">
              <a:lnSpc>
                <a:spcPct val="120000"/>
              </a:lnSpc>
              <a:spcBef>
                <a:spcPts val="450"/>
              </a:spcBef>
              <a:spcAft>
                <a:spcPts val="450"/>
              </a:spcAft>
              <a:buClr>
                <a:srgbClr val="585858"/>
              </a:buClr>
              <a:buFont typeface="Arial" panose="020B0604020202020204" pitchFamily="34" charset="0"/>
              <a:buChar char="•"/>
              <a:defRPr/>
            </a:pPr>
            <a:r>
              <a:rPr lang="en-GB" sz="2200" kern="0" dirty="0">
                <a:latin typeface="Arial" panose="020B0604020202020204" pitchFamily="34" charset="0"/>
                <a:cs typeface="Arial" panose="020B0604020202020204" pitchFamily="34" charset="0"/>
              </a:rPr>
              <a:t>Look at the overall shapes and discuss whether they look like any everyday objects.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Encourage children to describe them using informal language, and model language for children to copy.</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Sort the shapes according to different criteria (e.g. has a straight side / doesn’t have a straight side).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Try ‘rolling’ the cardboard cut-outs between your hand and the table. Which of them feel like they would make good wheels?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Identify shapes that are, and are not circles and discuss why.</a:t>
            </a:r>
          </a:p>
        </p:txBody>
      </p:sp>
    </p:spTree>
    <p:extLst>
      <p:ext uri="{BB962C8B-B14F-4D97-AF65-F5344CB8AC3E}">
        <p14:creationId xmlns:p14="http://schemas.microsoft.com/office/powerpoint/2010/main" val="3087059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9</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4" name="Oval 3">
            <a:extLst>
              <a:ext uri="{FF2B5EF4-FFF2-40B4-BE49-F238E27FC236}">
                <a16:creationId xmlns:a16="http://schemas.microsoft.com/office/drawing/2014/main" id="{3737AF77-4737-4F40-8DDC-A89A68F14A92}"/>
              </a:ext>
            </a:extLst>
          </p:cNvPr>
          <p:cNvSpPr/>
          <p:nvPr/>
        </p:nvSpPr>
        <p:spPr>
          <a:xfrm>
            <a:off x="6401239" y="1307887"/>
            <a:ext cx="1700011" cy="1700011"/>
          </a:xfrm>
          <a:prstGeom prst="ellips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ardrop 5">
            <a:extLst>
              <a:ext uri="{FF2B5EF4-FFF2-40B4-BE49-F238E27FC236}">
                <a16:creationId xmlns:a16="http://schemas.microsoft.com/office/drawing/2014/main" id="{BCB3E834-53F7-424D-8754-B6061EC87A0A}"/>
              </a:ext>
            </a:extLst>
          </p:cNvPr>
          <p:cNvSpPr/>
          <p:nvPr/>
        </p:nvSpPr>
        <p:spPr>
          <a:xfrm>
            <a:off x="4244368" y="1369515"/>
            <a:ext cx="1796603" cy="1796603"/>
          </a:xfrm>
          <a:prstGeom prst="teardrop">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702BE9F1-A939-4C0C-9839-DB9B364734F3}"/>
              </a:ext>
            </a:extLst>
          </p:cNvPr>
          <p:cNvSpPr/>
          <p:nvPr/>
        </p:nvSpPr>
        <p:spPr>
          <a:xfrm>
            <a:off x="1953849" y="1313009"/>
            <a:ext cx="1930251" cy="1952728"/>
          </a:xfrm>
          <a:custGeom>
            <a:avLst/>
            <a:gdLst>
              <a:gd name="connsiteX0" fmla="*/ 1098172 w 2196344"/>
              <a:gd name="connsiteY0" fmla="*/ 0 h 2221920"/>
              <a:gd name="connsiteX1" fmla="*/ 1699217 w 2196344"/>
              <a:gd name="connsiteY1" fmla="*/ 248961 h 2221920"/>
              <a:gd name="connsiteX2" fmla="*/ 1791275 w 2196344"/>
              <a:gd name="connsiteY2" fmla="*/ 360536 h 2221920"/>
              <a:gd name="connsiteX3" fmla="*/ 1821585 w 2196344"/>
              <a:gd name="connsiteY3" fmla="*/ 376988 h 2221920"/>
              <a:gd name="connsiteX4" fmla="*/ 2196344 w 2196344"/>
              <a:gd name="connsiteY4" fmla="*/ 1081826 h 2221920"/>
              <a:gd name="connsiteX5" fmla="*/ 1947383 w 2196344"/>
              <a:gd name="connsiteY5" fmla="*/ 1682871 h 2221920"/>
              <a:gd name="connsiteX6" fmla="*/ 1847414 w 2196344"/>
              <a:gd name="connsiteY6" fmla="*/ 1765353 h 2221920"/>
              <a:gd name="connsiteX7" fmla="*/ 1803010 w 2196344"/>
              <a:gd name="connsiteY7" fmla="*/ 1847160 h 2221920"/>
              <a:gd name="connsiteX8" fmla="*/ 1098172 w 2196344"/>
              <a:gd name="connsiteY8" fmla="*/ 2221920 h 2221920"/>
              <a:gd name="connsiteX9" fmla="*/ 393334 w 2196344"/>
              <a:gd name="connsiteY9" fmla="*/ 1847160 h 2221920"/>
              <a:gd name="connsiteX10" fmla="*/ 348930 w 2196344"/>
              <a:gd name="connsiteY10" fmla="*/ 1765353 h 2221920"/>
              <a:gd name="connsiteX11" fmla="*/ 248961 w 2196344"/>
              <a:gd name="connsiteY11" fmla="*/ 1682871 h 2221920"/>
              <a:gd name="connsiteX12" fmla="*/ 0 w 2196344"/>
              <a:gd name="connsiteY12" fmla="*/ 1081826 h 2221920"/>
              <a:gd name="connsiteX13" fmla="*/ 374760 w 2196344"/>
              <a:gd name="connsiteY13" fmla="*/ 376988 h 2221920"/>
              <a:gd name="connsiteX14" fmla="*/ 405069 w 2196344"/>
              <a:gd name="connsiteY14" fmla="*/ 360536 h 2221920"/>
              <a:gd name="connsiteX15" fmla="*/ 497127 w 2196344"/>
              <a:gd name="connsiteY15" fmla="*/ 248961 h 2221920"/>
              <a:gd name="connsiteX16" fmla="*/ 1098172 w 2196344"/>
              <a:gd name="connsiteY16" fmla="*/ 0 h 22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344" h="2221920">
                <a:moveTo>
                  <a:pt x="1098172" y="0"/>
                </a:moveTo>
                <a:cubicBezTo>
                  <a:pt x="1332895" y="0"/>
                  <a:pt x="1545396" y="95140"/>
                  <a:pt x="1699217" y="248961"/>
                </a:cubicBezTo>
                <a:lnTo>
                  <a:pt x="1791275" y="360536"/>
                </a:lnTo>
                <a:lnTo>
                  <a:pt x="1821585" y="376988"/>
                </a:lnTo>
                <a:cubicBezTo>
                  <a:pt x="2047688" y="529740"/>
                  <a:pt x="2196344" y="788423"/>
                  <a:pt x="2196344" y="1081826"/>
                </a:cubicBezTo>
                <a:cubicBezTo>
                  <a:pt x="2196344" y="1316549"/>
                  <a:pt x="2101204" y="1529050"/>
                  <a:pt x="1947383" y="1682871"/>
                </a:cubicBezTo>
                <a:lnTo>
                  <a:pt x="1847414" y="1765353"/>
                </a:lnTo>
                <a:lnTo>
                  <a:pt x="1803010" y="1847160"/>
                </a:lnTo>
                <a:cubicBezTo>
                  <a:pt x="1650258" y="2073263"/>
                  <a:pt x="1391575" y="2221920"/>
                  <a:pt x="1098172" y="2221920"/>
                </a:cubicBezTo>
                <a:cubicBezTo>
                  <a:pt x="804769" y="2221920"/>
                  <a:pt x="546086" y="2073263"/>
                  <a:pt x="393334" y="1847160"/>
                </a:cubicBezTo>
                <a:lnTo>
                  <a:pt x="348930" y="1765353"/>
                </a:lnTo>
                <a:lnTo>
                  <a:pt x="248961" y="1682871"/>
                </a:lnTo>
                <a:cubicBezTo>
                  <a:pt x="95140" y="1529050"/>
                  <a:pt x="0" y="1316549"/>
                  <a:pt x="0" y="1081826"/>
                </a:cubicBezTo>
                <a:cubicBezTo>
                  <a:pt x="0" y="788423"/>
                  <a:pt x="148657" y="529740"/>
                  <a:pt x="374760" y="376988"/>
                </a:cubicBezTo>
                <a:lnTo>
                  <a:pt x="405069" y="360536"/>
                </a:lnTo>
                <a:lnTo>
                  <a:pt x="497127" y="248961"/>
                </a:lnTo>
                <a:cubicBezTo>
                  <a:pt x="650948" y="95140"/>
                  <a:pt x="863450" y="0"/>
                  <a:pt x="1098172" y="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Oval 7">
            <a:extLst>
              <a:ext uri="{FF2B5EF4-FFF2-40B4-BE49-F238E27FC236}">
                <a16:creationId xmlns:a16="http://schemas.microsoft.com/office/drawing/2014/main" id="{7D47A802-1B40-4ABF-AAAE-52071ADE66D2}"/>
              </a:ext>
            </a:extLst>
          </p:cNvPr>
          <p:cNvSpPr/>
          <p:nvPr/>
        </p:nvSpPr>
        <p:spPr>
          <a:xfrm rot="5400000">
            <a:off x="9971000" y="1448650"/>
            <a:ext cx="1949569" cy="1462437"/>
          </a:xfrm>
          <a:prstGeom prst="ellips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oon 8">
            <a:extLst>
              <a:ext uri="{FF2B5EF4-FFF2-40B4-BE49-F238E27FC236}">
                <a16:creationId xmlns:a16="http://schemas.microsoft.com/office/drawing/2014/main" id="{72155924-4477-492A-9923-C65DFF732B60}"/>
              </a:ext>
            </a:extLst>
          </p:cNvPr>
          <p:cNvSpPr/>
          <p:nvPr/>
        </p:nvSpPr>
        <p:spPr>
          <a:xfrm>
            <a:off x="776054" y="1293849"/>
            <a:ext cx="980776" cy="1961552"/>
          </a:xfrm>
          <a:prstGeom prst="moon">
            <a:avLst>
              <a:gd name="adj" fmla="val 67951"/>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D0120092-E932-491E-ACF8-430E28C149C8}"/>
              </a:ext>
            </a:extLst>
          </p:cNvPr>
          <p:cNvSpPr/>
          <p:nvPr/>
        </p:nvSpPr>
        <p:spPr>
          <a:xfrm>
            <a:off x="2844968" y="4016813"/>
            <a:ext cx="850005" cy="1700012"/>
          </a:xfrm>
          <a:custGeom>
            <a:avLst/>
            <a:gdLst>
              <a:gd name="connsiteX0" fmla="*/ 850005 w 850005"/>
              <a:gd name="connsiteY0" fmla="*/ 0 h 1700012"/>
              <a:gd name="connsiteX1" fmla="*/ 850005 w 850005"/>
              <a:gd name="connsiteY1" fmla="*/ 1700012 h 1700012"/>
              <a:gd name="connsiteX2" fmla="*/ 763098 w 850005"/>
              <a:gd name="connsiteY2" fmla="*/ 1695624 h 1700012"/>
              <a:gd name="connsiteX3" fmla="*/ 0 w 850005"/>
              <a:gd name="connsiteY3" fmla="*/ 850006 h 1700012"/>
              <a:gd name="connsiteX4" fmla="*/ 763098 w 850005"/>
              <a:gd name="connsiteY4" fmla="*/ 4389 h 17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005" h="1700012">
                <a:moveTo>
                  <a:pt x="850005" y="0"/>
                </a:moveTo>
                <a:lnTo>
                  <a:pt x="850005" y="1700012"/>
                </a:lnTo>
                <a:lnTo>
                  <a:pt x="763098" y="1695624"/>
                </a:lnTo>
                <a:cubicBezTo>
                  <a:pt x="334478" y="1652095"/>
                  <a:pt x="0" y="1290111"/>
                  <a:pt x="0" y="850006"/>
                </a:cubicBezTo>
                <a:cubicBezTo>
                  <a:pt x="0" y="409902"/>
                  <a:pt x="334478" y="47918"/>
                  <a:pt x="763098" y="4389"/>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Chord 10">
            <a:extLst>
              <a:ext uri="{FF2B5EF4-FFF2-40B4-BE49-F238E27FC236}">
                <a16:creationId xmlns:a16="http://schemas.microsoft.com/office/drawing/2014/main" id="{F0253938-9D40-4508-8551-7845FC0CCF47}"/>
              </a:ext>
            </a:extLst>
          </p:cNvPr>
          <p:cNvSpPr/>
          <p:nvPr/>
        </p:nvSpPr>
        <p:spPr>
          <a:xfrm>
            <a:off x="5779992" y="3882295"/>
            <a:ext cx="1770327" cy="1770327"/>
          </a:xfrm>
          <a:prstGeom prst="chord">
            <a:avLst>
              <a:gd name="adj1" fmla="val 18978476"/>
              <a:gd name="adj2" fmla="val 16200000"/>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0AB56FE9-904F-4C64-B86C-08BC3889DF8E}"/>
              </a:ext>
            </a:extLst>
          </p:cNvPr>
          <p:cNvSpPr/>
          <p:nvPr/>
        </p:nvSpPr>
        <p:spPr>
          <a:xfrm rot="10800000">
            <a:off x="562917" y="3957926"/>
            <a:ext cx="1994846" cy="1755158"/>
          </a:xfrm>
          <a:custGeom>
            <a:avLst/>
            <a:gdLst>
              <a:gd name="connsiteX0" fmla="*/ 1373522 w 2081458"/>
              <a:gd name="connsiteY0" fmla="*/ 1831363 h 1831363"/>
              <a:gd name="connsiteX1" fmla="*/ 665586 w 2081458"/>
              <a:gd name="connsiteY1" fmla="*/ 1831363 h 1831363"/>
              <a:gd name="connsiteX2" fmla="*/ 665586 w 2081458"/>
              <a:gd name="connsiteY2" fmla="*/ 1831362 h 1831363"/>
              <a:gd name="connsiteX3" fmla="*/ 0 w 2081458"/>
              <a:gd name="connsiteY3" fmla="*/ 915681 h 1831363"/>
              <a:gd name="connsiteX4" fmla="*/ 665586 w 2081458"/>
              <a:gd name="connsiteY4" fmla="*/ 0 h 1831363"/>
              <a:gd name="connsiteX5" fmla="*/ 1331172 w 2081458"/>
              <a:gd name="connsiteY5" fmla="*/ 1 h 1831363"/>
              <a:gd name="connsiteX6" fmla="*/ 1373522 w 2081458"/>
              <a:gd name="connsiteY6" fmla="*/ 1 h 1831363"/>
              <a:gd name="connsiteX7" fmla="*/ 2081458 w 2081458"/>
              <a:gd name="connsiteY7" fmla="*/ 915682 h 1831363"/>
              <a:gd name="connsiteX8" fmla="*/ 1373522 w 2081458"/>
              <a:gd name="connsiteY8" fmla="*/ 1831363 h 183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458" h="1831363">
                <a:moveTo>
                  <a:pt x="1373522" y="1831363"/>
                </a:moveTo>
                <a:lnTo>
                  <a:pt x="665586" y="1831363"/>
                </a:lnTo>
                <a:lnTo>
                  <a:pt x="665586" y="1831362"/>
                </a:lnTo>
                <a:cubicBezTo>
                  <a:pt x="297993" y="1831362"/>
                  <a:pt x="0" y="1421398"/>
                  <a:pt x="0" y="915681"/>
                </a:cubicBezTo>
                <a:cubicBezTo>
                  <a:pt x="0" y="409964"/>
                  <a:pt x="297993" y="0"/>
                  <a:pt x="665586" y="0"/>
                </a:cubicBezTo>
                <a:lnTo>
                  <a:pt x="1331172" y="1"/>
                </a:lnTo>
                <a:lnTo>
                  <a:pt x="1373522" y="1"/>
                </a:lnTo>
                <a:cubicBezTo>
                  <a:pt x="1764504" y="1"/>
                  <a:pt x="2081458" y="409965"/>
                  <a:pt x="2081458" y="915682"/>
                </a:cubicBezTo>
                <a:cubicBezTo>
                  <a:pt x="2081458" y="1421399"/>
                  <a:pt x="1764504" y="1831363"/>
                  <a:pt x="1373522" y="1831363"/>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Freeform: Shape 29">
            <a:extLst>
              <a:ext uri="{FF2B5EF4-FFF2-40B4-BE49-F238E27FC236}">
                <a16:creationId xmlns:a16="http://schemas.microsoft.com/office/drawing/2014/main" id="{F3E13CB7-7AEA-4745-974C-AAF836133272}"/>
              </a:ext>
            </a:extLst>
          </p:cNvPr>
          <p:cNvSpPr/>
          <p:nvPr/>
        </p:nvSpPr>
        <p:spPr>
          <a:xfrm rot="10800000">
            <a:off x="7836796" y="3771324"/>
            <a:ext cx="1814309" cy="1843812"/>
          </a:xfrm>
          <a:custGeom>
            <a:avLst/>
            <a:gdLst>
              <a:gd name="connsiteX0" fmla="*/ 1139202 w 2154515"/>
              <a:gd name="connsiteY0" fmla="*/ 2189550 h 2189550"/>
              <a:gd name="connsiteX1" fmla="*/ 876193 w 2154515"/>
              <a:gd name="connsiteY1" fmla="*/ 1975192 h 2189550"/>
              <a:gd name="connsiteX2" fmla="*/ 872357 w 2154515"/>
              <a:gd name="connsiteY2" fmla="*/ 1937140 h 2189550"/>
              <a:gd name="connsiteX3" fmla="*/ 870702 w 2154515"/>
              <a:gd name="connsiteY3" fmla="*/ 1936626 h 2189550"/>
              <a:gd name="connsiteX4" fmla="*/ 862170 w 2154515"/>
              <a:gd name="connsiteY4" fmla="*/ 1952346 h 2189550"/>
              <a:gd name="connsiteX5" fmla="*/ 639556 w 2154515"/>
              <a:gd name="connsiteY5" fmla="*/ 2070709 h 2189550"/>
              <a:gd name="connsiteX6" fmla="*/ 371093 w 2154515"/>
              <a:gd name="connsiteY6" fmla="*/ 1802246 h 2189550"/>
              <a:gd name="connsiteX7" fmla="*/ 383162 w 2154515"/>
              <a:gd name="connsiteY7" fmla="*/ 1722413 h 2189550"/>
              <a:gd name="connsiteX8" fmla="*/ 410595 w 2154515"/>
              <a:gd name="connsiteY8" fmla="*/ 1665348 h 2189550"/>
              <a:gd name="connsiteX9" fmla="*/ 405325 w 2154515"/>
              <a:gd name="connsiteY9" fmla="*/ 1668209 h 2189550"/>
              <a:gd name="connsiteX10" fmla="*/ 300827 w 2154515"/>
              <a:gd name="connsiteY10" fmla="*/ 1689306 h 2189550"/>
              <a:gd name="connsiteX11" fmla="*/ 32364 w 2154515"/>
              <a:gd name="connsiteY11" fmla="*/ 1420843 h 2189550"/>
              <a:gd name="connsiteX12" fmla="*/ 196329 w 2154515"/>
              <a:gd name="connsiteY12" fmla="*/ 1173477 h 2189550"/>
              <a:gd name="connsiteX13" fmla="*/ 199009 w 2154515"/>
              <a:gd name="connsiteY13" fmla="*/ 1172645 h 2189550"/>
              <a:gd name="connsiteX14" fmla="*/ 163965 w 2154515"/>
              <a:gd name="connsiteY14" fmla="*/ 1161767 h 2189550"/>
              <a:gd name="connsiteX15" fmla="*/ 0 w 2154515"/>
              <a:gd name="connsiteY15" fmla="*/ 914401 h 2189550"/>
              <a:gd name="connsiteX16" fmla="*/ 268463 w 2154515"/>
              <a:gd name="connsiteY16" fmla="*/ 645938 h 2189550"/>
              <a:gd name="connsiteX17" fmla="*/ 322568 w 2154515"/>
              <a:gd name="connsiteY17" fmla="*/ 651392 h 2189550"/>
              <a:gd name="connsiteX18" fmla="*/ 357127 w 2154515"/>
              <a:gd name="connsiteY18" fmla="*/ 662120 h 2189550"/>
              <a:gd name="connsiteX19" fmla="*/ 342178 w 2154515"/>
              <a:gd name="connsiteY19" fmla="*/ 649786 h 2189550"/>
              <a:gd name="connsiteX20" fmla="*/ 263547 w 2154515"/>
              <a:gd name="connsiteY20" fmla="*/ 459954 h 2189550"/>
              <a:gd name="connsiteX21" fmla="*/ 532010 w 2154515"/>
              <a:gd name="connsiteY21" fmla="*/ 191491 h 2189550"/>
              <a:gd name="connsiteX22" fmla="*/ 712519 w 2154515"/>
              <a:gd name="connsiteY22" fmla="*/ 261233 h 2189550"/>
              <a:gd name="connsiteX23" fmla="*/ 744970 w 2154515"/>
              <a:gd name="connsiteY23" fmla="*/ 298705 h 2189550"/>
              <a:gd name="connsiteX24" fmla="*/ 741921 w 2154515"/>
              <a:gd name="connsiteY24" fmla="*/ 268463 h 2189550"/>
              <a:gd name="connsiteX25" fmla="*/ 1010384 w 2154515"/>
              <a:gd name="connsiteY25" fmla="*/ 0 h 2189550"/>
              <a:gd name="connsiteX26" fmla="*/ 1273393 w 2154515"/>
              <a:gd name="connsiteY26" fmla="*/ 214358 h 2189550"/>
              <a:gd name="connsiteX27" fmla="*/ 1277201 w 2154515"/>
              <a:gd name="connsiteY27" fmla="*/ 252135 h 2189550"/>
              <a:gd name="connsiteX28" fmla="*/ 1281540 w 2154515"/>
              <a:gd name="connsiteY28" fmla="*/ 244141 h 2189550"/>
              <a:gd name="connsiteX29" fmla="*/ 1504154 w 2154515"/>
              <a:gd name="connsiteY29" fmla="*/ 125778 h 2189550"/>
              <a:gd name="connsiteX30" fmla="*/ 1772617 w 2154515"/>
              <a:gd name="connsiteY30" fmla="*/ 394241 h 2189550"/>
              <a:gd name="connsiteX31" fmla="*/ 1760548 w 2154515"/>
              <a:gd name="connsiteY31" fmla="*/ 474073 h 2189550"/>
              <a:gd name="connsiteX32" fmla="*/ 1728455 w 2154515"/>
              <a:gd name="connsiteY32" fmla="*/ 540831 h 2189550"/>
              <a:gd name="connsiteX33" fmla="*/ 1733469 w 2154515"/>
              <a:gd name="connsiteY33" fmla="*/ 538110 h 2189550"/>
              <a:gd name="connsiteX34" fmla="*/ 1837967 w 2154515"/>
              <a:gd name="connsiteY34" fmla="*/ 517013 h 2189550"/>
              <a:gd name="connsiteX35" fmla="*/ 2106430 w 2154515"/>
              <a:gd name="connsiteY35" fmla="*/ 785476 h 2189550"/>
              <a:gd name="connsiteX36" fmla="*/ 2008734 w 2154515"/>
              <a:gd name="connsiteY36" fmla="*/ 992635 h 2189550"/>
              <a:gd name="connsiteX37" fmla="*/ 1945300 w 2154515"/>
              <a:gd name="connsiteY37" fmla="*/ 1031122 h 2189550"/>
              <a:gd name="connsiteX38" fmla="*/ 1990550 w 2154515"/>
              <a:gd name="connsiteY38" fmla="*/ 1045168 h 2189550"/>
              <a:gd name="connsiteX39" fmla="*/ 2154515 w 2154515"/>
              <a:gd name="connsiteY39" fmla="*/ 1292534 h 2189550"/>
              <a:gd name="connsiteX40" fmla="*/ 1886052 w 2154515"/>
              <a:gd name="connsiteY40" fmla="*/ 1560997 h 2189550"/>
              <a:gd name="connsiteX41" fmla="*/ 1831947 w 2154515"/>
              <a:gd name="connsiteY41" fmla="*/ 1555543 h 2189550"/>
              <a:gd name="connsiteX42" fmla="*/ 1817041 w 2154515"/>
              <a:gd name="connsiteY42" fmla="*/ 1550916 h 2189550"/>
              <a:gd name="connsiteX43" fmla="*/ 1811269 w 2154515"/>
              <a:gd name="connsiteY43" fmla="*/ 1561550 h 2189550"/>
              <a:gd name="connsiteX44" fmla="*/ 1825455 w 2154515"/>
              <a:gd name="connsiteY44" fmla="*/ 1578743 h 2189550"/>
              <a:gd name="connsiteX45" fmla="*/ 1871304 w 2154515"/>
              <a:gd name="connsiteY45" fmla="*/ 1728843 h 2189550"/>
              <a:gd name="connsiteX46" fmla="*/ 1602841 w 2154515"/>
              <a:gd name="connsiteY46" fmla="*/ 1997306 h 2189550"/>
              <a:gd name="connsiteX47" fmla="*/ 1413009 w 2154515"/>
              <a:gd name="connsiteY47" fmla="*/ 1918675 h 2189550"/>
              <a:gd name="connsiteX48" fmla="*/ 1406644 w 2154515"/>
              <a:gd name="connsiteY48" fmla="*/ 1910961 h 2189550"/>
              <a:gd name="connsiteX49" fmla="*/ 1407665 w 2154515"/>
              <a:gd name="connsiteY49" fmla="*/ 1921087 h 2189550"/>
              <a:gd name="connsiteX50" fmla="*/ 1139202 w 2154515"/>
              <a:gd name="connsiteY50" fmla="*/ 2189550 h 21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4515" h="2189550">
                <a:moveTo>
                  <a:pt x="1139202" y="2189550"/>
                </a:moveTo>
                <a:cubicBezTo>
                  <a:pt x="1009467" y="2189550"/>
                  <a:pt x="901226" y="2097526"/>
                  <a:pt x="876193" y="1975192"/>
                </a:cubicBezTo>
                <a:lnTo>
                  <a:pt x="872357" y="1937140"/>
                </a:lnTo>
                <a:lnTo>
                  <a:pt x="870702" y="1936626"/>
                </a:lnTo>
                <a:lnTo>
                  <a:pt x="862170" y="1952346"/>
                </a:lnTo>
                <a:cubicBezTo>
                  <a:pt x="813925" y="2023758"/>
                  <a:pt x="732223" y="2070709"/>
                  <a:pt x="639556" y="2070709"/>
                </a:cubicBezTo>
                <a:cubicBezTo>
                  <a:pt x="491288" y="2070709"/>
                  <a:pt x="371093" y="1950514"/>
                  <a:pt x="371093" y="1802246"/>
                </a:cubicBezTo>
                <a:cubicBezTo>
                  <a:pt x="371093" y="1774446"/>
                  <a:pt x="375318" y="1747632"/>
                  <a:pt x="383162" y="1722413"/>
                </a:cubicBezTo>
                <a:lnTo>
                  <a:pt x="410595" y="1665348"/>
                </a:lnTo>
                <a:lnTo>
                  <a:pt x="405325" y="1668209"/>
                </a:lnTo>
                <a:cubicBezTo>
                  <a:pt x="373206" y="1681794"/>
                  <a:pt x="337894" y="1689306"/>
                  <a:pt x="300827" y="1689306"/>
                </a:cubicBezTo>
                <a:cubicBezTo>
                  <a:pt x="152559" y="1689306"/>
                  <a:pt x="32364" y="1569111"/>
                  <a:pt x="32364" y="1420843"/>
                </a:cubicBezTo>
                <a:cubicBezTo>
                  <a:pt x="32364" y="1309642"/>
                  <a:pt x="99974" y="1214232"/>
                  <a:pt x="196329" y="1173477"/>
                </a:cubicBezTo>
                <a:lnTo>
                  <a:pt x="199009" y="1172645"/>
                </a:lnTo>
                <a:lnTo>
                  <a:pt x="163965" y="1161767"/>
                </a:lnTo>
                <a:cubicBezTo>
                  <a:pt x="67610" y="1121012"/>
                  <a:pt x="0" y="1025602"/>
                  <a:pt x="0" y="914401"/>
                </a:cubicBezTo>
                <a:cubicBezTo>
                  <a:pt x="0" y="766133"/>
                  <a:pt x="120195" y="645938"/>
                  <a:pt x="268463" y="645938"/>
                </a:cubicBezTo>
                <a:cubicBezTo>
                  <a:pt x="286996" y="645938"/>
                  <a:pt x="305091" y="647816"/>
                  <a:pt x="322568" y="651392"/>
                </a:cubicBezTo>
                <a:lnTo>
                  <a:pt x="357127" y="662120"/>
                </a:lnTo>
                <a:lnTo>
                  <a:pt x="342178" y="649786"/>
                </a:lnTo>
                <a:cubicBezTo>
                  <a:pt x="293596" y="601204"/>
                  <a:pt x="263547" y="534088"/>
                  <a:pt x="263547" y="459954"/>
                </a:cubicBezTo>
                <a:cubicBezTo>
                  <a:pt x="263547" y="311686"/>
                  <a:pt x="383742" y="191491"/>
                  <a:pt x="532010" y="191491"/>
                </a:cubicBezTo>
                <a:cubicBezTo>
                  <a:pt x="601511" y="191491"/>
                  <a:pt x="664843" y="217901"/>
                  <a:pt x="712519" y="261233"/>
                </a:cubicBezTo>
                <a:lnTo>
                  <a:pt x="744970" y="298705"/>
                </a:lnTo>
                <a:lnTo>
                  <a:pt x="741921" y="268463"/>
                </a:lnTo>
                <a:cubicBezTo>
                  <a:pt x="741921" y="120195"/>
                  <a:pt x="862116" y="0"/>
                  <a:pt x="1010384" y="0"/>
                </a:cubicBezTo>
                <a:cubicBezTo>
                  <a:pt x="1140118" y="0"/>
                  <a:pt x="1248360" y="92024"/>
                  <a:pt x="1273393" y="214358"/>
                </a:cubicBezTo>
                <a:lnTo>
                  <a:pt x="1277201" y="252135"/>
                </a:lnTo>
                <a:lnTo>
                  <a:pt x="1281540" y="244141"/>
                </a:lnTo>
                <a:cubicBezTo>
                  <a:pt x="1329785" y="172729"/>
                  <a:pt x="1411486" y="125778"/>
                  <a:pt x="1504154" y="125778"/>
                </a:cubicBezTo>
                <a:cubicBezTo>
                  <a:pt x="1652422" y="125778"/>
                  <a:pt x="1772617" y="245973"/>
                  <a:pt x="1772617" y="394241"/>
                </a:cubicBezTo>
                <a:cubicBezTo>
                  <a:pt x="1772617" y="422041"/>
                  <a:pt x="1768391" y="448854"/>
                  <a:pt x="1760548" y="474073"/>
                </a:cubicBezTo>
                <a:lnTo>
                  <a:pt x="1728455" y="540831"/>
                </a:lnTo>
                <a:lnTo>
                  <a:pt x="1733469" y="538110"/>
                </a:lnTo>
                <a:cubicBezTo>
                  <a:pt x="1765588" y="524525"/>
                  <a:pt x="1800900" y="517013"/>
                  <a:pt x="1837967" y="517013"/>
                </a:cubicBezTo>
                <a:cubicBezTo>
                  <a:pt x="1986235" y="517013"/>
                  <a:pt x="2106430" y="637208"/>
                  <a:pt x="2106430" y="785476"/>
                </a:cubicBezTo>
                <a:cubicBezTo>
                  <a:pt x="2106430" y="868876"/>
                  <a:pt x="2068399" y="943395"/>
                  <a:pt x="2008734" y="992635"/>
                </a:cubicBezTo>
                <a:lnTo>
                  <a:pt x="1945300" y="1031122"/>
                </a:lnTo>
                <a:lnTo>
                  <a:pt x="1990550" y="1045168"/>
                </a:lnTo>
                <a:cubicBezTo>
                  <a:pt x="2086905" y="1085923"/>
                  <a:pt x="2154515" y="1181333"/>
                  <a:pt x="2154515" y="1292534"/>
                </a:cubicBezTo>
                <a:cubicBezTo>
                  <a:pt x="2154515" y="1440802"/>
                  <a:pt x="2034320" y="1560997"/>
                  <a:pt x="1886052" y="1560997"/>
                </a:cubicBezTo>
                <a:cubicBezTo>
                  <a:pt x="1867518" y="1560997"/>
                  <a:pt x="1849424" y="1559119"/>
                  <a:pt x="1831947" y="1555543"/>
                </a:cubicBezTo>
                <a:lnTo>
                  <a:pt x="1817041" y="1550916"/>
                </a:lnTo>
                <a:lnTo>
                  <a:pt x="1811269" y="1561550"/>
                </a:lnTo>
                <a:lnTo>
                  <a:pt x="1825455" y="1578743"/>
                </a:lnTo>
                <a:cubicBezTo>
                  <a:pt x="1854402" y="1621590"/>
                  <a:pt x="1871304" y="1673243"/>
                  <a:pt x="1871304" y="1728843"/>
                </a:cubicBezTo>
                <a:cubicBezTo>
                  <a:pt x="1871304" y="1877111"/>
                  <a:pt x="1751109" y="1997306"/>
                  <a:pt x="1602841" y="1997306"/>
                </a:cubicBezTo>
                <a:cubicBezTo>
                  <a:pt x="1528707" y="1997306"/>
                  <a:pt x="1461591" y="1967257"/>
                  <a:pt x="1413009" y="1918675"/>
                </a:cubicBezTo>
                <a:lnTo>
                  <a:pt x="1406644" y="1910961"/>
                </a:lnTo>
                <a:lnTo>
                  <a:pt x="1407665" y="1921087"/>
                </a:lnTo>
                <a:cubicBezTo>
                  <a:pt x="1407665" y="2069355"/>
                  <a:pt x="1287470" y="2189550"/>
                  <a:pt x="1139202" y="218955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Freeform: Shape 36">
            <a:extLst>
              <a:ext uri="{FF2B5EF4-FFF2-40B4-BE49-F238E27FC236}">
                <a16:creationId xmlns:a16="http://schemas.microsoft.com/office/drawing/2014/main" id="{08F3A9A4-159B-44E2-8E12-D2B03B480D33}"/>
              </a:ext>
            </a:extLst>
          </p:cNvPr>
          <p:cNvSpPr/>
          <p:nvPr/>
        </p:nvSpPr>
        <p:spPr>
          <a:xfrm>
            <a:off x="8307902" y="1406970"/>
            <a:ext cx="1700012" cy="1700012"/>
          </a:xfrm>
          <a:custGeom>
            <a:avLst/>
            <a:gdLst>
              <a:gd name="connsiteX0" fmla="*/ 850006 w 1700012"/>
              <a:gd name="connsiteY0" fmla="*/ 0 h 1700012"/>
              <a:gd name="connsiteX1" fmla="*/ 1700012 w 1700012"/>
              <a:gd name="connsiteY1" fmla="*/ 850006 h 1700012"/>
              <a:gd name="connsiteX2" fmla="*/ 1021312 w 1700012"/>
              <a:gd name="connsiteY2" fmla="*/ 1682743 h 1700012"/>
              <a:gd name="connsiteX3" fmla="*/ 963366 w 1700012"/>
              <a:gd name="connsiteY3" fmla="*/ 1688584 h 1700012"/>
              <a:gd name="connsiteX4" fmla="*/ 850005 w 1700012"/>
              <a:gd name="connsiteY4" fmla="*/ 868280 h 1700012"/>
              <a:gd name="connsiteX5" fmla="*/ 850005 w 1700012"/>
              <a:gd name="connsiteY5" fmla="*/ 1700012 h 1700012"/>
              <a:gd name="connsiteX6" fmla="*/ 678700 w 1700012"/>
              <a:gd name="connsiteY6" fmla="*/ 1682743 h 1700012"/>
              <a:gd name="connsiteX7" fmla="*/ 0 w 1700012"/>
              <a:gd name="connsiteY7" fmla="*/ 850006 h 1700012"/>
              <a:gd name="connsiteX8" fmla="*/ 850006 w 1700012"/>
              <a:gd name="connsiteY8" fmla="*/ 0 h 17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012" h="1700012">
                <a:moveTo>
                  <a:pt x="850006" y="0"/>
                </a:moveTo>
                <a:cubicBezTo>
                  <a:pt x="1319451" y="0"/>
                  <a:pt x="1700012" y="380561"/>
                  <a:pt x="1700012" y="850006"/>
                </a:cubicBezTo>
                <a:cubicBezTo>
                  <a:pt x="1700012" y="1260771"/>
                  <a:pt x="1408645" y="1603483"/>
                  <a:pt x="1021312" y="1682743"/>
                </a:cubicBezTo>
                <a:lnTo>
                  <a:pt x="963366" y="1688584"/>
                </a:lnTo>
                <a:lnTo>
                  <a:pt x="850005" y="868280"/>
                </a:lnTo>
                <a:lnTo>
                  <a:pt x="850005" y="1700012"/>
                </a:lnTo>
                <a:lnTo>
                  <a:pt x="678700" y="1682743"/>
                </a:lnTo>
                <a:cubicBezTo>
                  <a:pt x="291367" y="1603483"/>
                  <a:pt x="0" y="1260771"/>
                  <a:pt x="0" y="850006"/>
                </a:cubicBezTo>
                <a:cubicBezTo>
                  <a:pt x="0" y="380561"/>
                  <a:pt x="380561" y="0"/>
                  <a:pt x="850006" y="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Circle: Hollow 37">
            <a:extLst>
              <a:ext uri="{FF2B5EF4-FFF2-40B4-BE49-F238E27FC236}">
                <a16:creationId xmlns:a16="http://schemas.microsoft.com/office/drawing/2014/main" id="{EF6CE2E1-E498-4E6F-AA06-F01E618B931E}"/>
              </a:ext>
            </a:extLst>
          </p:cNvPr>
          <p:cNvSpPr/>
          <p:nvPr/>
        </p:nvSpPr>
        <p:spPr>
          <a:xfrm>
            <a:off x="9961980" y="3771324"/>
            <a:ext cx="1755157" cy="1755157"/>
          </a:xfrm>
          <a:prstGeom prst="donu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D29AF69D-4C3D-4C8F-A9D1-69568474D368}"/>
              </a:ext>
            </a:extLst>
          </p:cNvPr>
          <p:cNvSpPr/>
          <p:nvPr/>
        </p:nvSpPr>
        <p:spPr>
          <a:xfrm>
            <a:off x="3884100" y="3969465"/>
            <a:ext cx="1700012" cy="1700012"/>
          </a:xfrm>
          <a:custGeom>
            <a:avLst/>
            <a:gdLst>
              <a:gd name="connsiteX0" fmla="*/ 1313082 w 1700012"/>
              <a:gd name="connsiteY0" fmla="*/ 463076 h 1700012"/>
              <a:gd name="connsiteX1" fmla="*/ 926153 w 1700012"/>
              <a:gd name="connsiteY1" fmla="*/ 850005 h 1700012"/>
              <a:gd name="connsiteX2" fmla="*/ 1313082 w 1700012"/>
              <a:gd name="connsiteY2" fmla="*/ 1236934 h 1700012"/>
              <a:gd name="connsiteX3" fmla="*/ 1700011 w 1700012"/>
              <a:gd name="connsiteY3" fmla="*/ 850005 h 1700012"/>
              <a:gd name="connsiteX4" fmla="*/ 1313082 w 1700012"/>
              <a:gd name="connsiteY4" fmla="*/ 463076 h 1700012"/>
              <a:gd name="connsiteX5" fmla="*/ 850006 w 1700012"/>
              <a:gd name="connsiteY5" fmla="*/ 0 h 1700012"/>
              <a:gd name="connsiteX6" fmla="*/ 1700012 w 1700012"/>
              <a:gd name="connsiteY6" fmla="*/ 850006 h 1700012"/>
              <a:gd name="connsiteX7" fmla="*/ 850006 w 1700012"/>
              <a:gd name="connsiteY7" fmla="*/ 1700012 h 1700012"/>
              <a:gd name="connsiteX8" fmla="*/ 0 w 1700012"/>
              <a:gd name="connsiteY8" fmla="*/ 850006 h 1700012"/>
              <a:gd name="connsiteX9" fmla="*/ 850006 w 1700012"/>
              <a:gd name="connsiteY9" fmla="*/ 0 h 17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0012" h="1700012">
                <a:moveTo>
                  <a:pt x="1313082" y="463076"/>
                </a:moveTo>
                <a:cubicBezTo>
                  <a:pt x="1099387" y="463076"/>
                  <a:pt x="926153" y="636310"/>
                  <a:pt x="926153" y="850005"/>
                </a:cubicBezTo>
                <a:cubicBezTo>
                  <a:pt x="926153" y="1063700"/>
                  <a:pt x="1099387" y="1236934"/>
                  <a:pt x="1313082" y="1236934"/>
                </a:cubicBezTo>
                <a:cubicBezTo>
                  <a:pt x="1526777" y="1236934"/>
                  <a:pt x="1700011" y="1063700"/>
                  <a:pt x="1700011" y="850005"/>
                </a:cubicBezTo>
                <a:cubicBezTo>
                  <a:pt x="1700011" y="636310"/>
                  <a:pt x="1526777" y="463076"/>
                  <a:pt x="1313082" y="463076"/>
                </a:cubicBezTo>
                <a:close/>
                <a:moveTo>
                  <a:pt x="850006" y="0"/>
                </a:moveTo>
                <a:cubicBezTo>
                  <a:pt x="1319451" y="0"/>
                  <a:pt x="1700012" y="380561"/>
                  <a:pt x="1700012" y="850006"/>
                </a:cubicBezTo>
                <a:cubicBezTo>
                  <a:pt x="1700012" y="1319451"/>
                  <a:pt x="1319451" y="1700012"/>
                  <a:pt x="850006" y="1700012"/>
                </a:cubicBezTo>
                <a:cubicBezTo>
                  <a:pt x="380561" y="1700012"/>
                  <a:pt x="0" y="1319451"/>
                  <a:pt x="0" y="850006"/>
                </a:cubicBezTo>
                <a:cubicBezTo>
                  <a:pt x="0" y="380561"/>
                  <a:pt x="380561" y="0"/>
                  <a:pt x="850006" y="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55122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10</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677809330"/>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10</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Pupils explore, discuss and identify triangles and shapes that are not triangles from shape cut-outs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7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be 9">
            <a:extLst>
              <a:ext uri="{FF2B5EF4-FFF2-40B4-BE49-F238E27FC236}">
                <a16:creationId xmlns:a16="http://schemas.microsoft.com/office/drawing/2014/main" id="{EEAF5C55-D416-416E-8A39-5122E63EE3B2}"/>
              </a:ext>
            </a:extLst>
          </p:cNvPr>
          <p:cNvSpPr/>
          <p:nvPr/>
        </p:nvSpPr>
        <p:spPr>
          <a:xfrm>
            <a:off x="2054155" y="3844563"/>
            <a:ext cx="1860330" cy="1860330"/>
          </a:xfrm>
          <a:prstGeom prst="cube">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ylinder 6">
            <a:extLst>
              <a:ext uri="{FF2B5EF4-FFF2-40B4-BE49-F238E27FC236}">
                <a16:creationId xmlns:a16="http://schemas.microsoft.com/office/drawing/2014/main" id="{4550273A-8E04-49E6-810A-2A730BF8082C}"/>
              </a:ext>
            </a:extLst>
          </p:cNvPr>
          <p:cNvSpPr/>
          <p:nvPr/>
        </p:nvSpPr>
        <p:spPr>
          <a:xfrm>
            <a:off x="2245010" y="2464127"/>
            <a:ext cx="1381059" cy="1836808"/>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5738865" y="1032687"/>
            <a:ext cx="5486401" cy="517705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1800" b="1" i="0" u="none" strike="noStrike" kern="1200" cap="none" spc="0" normalizeH="0" baseline="0" noProof="0" dirty="0">
                <a:ln>
                  <a:noFill/>
                </a:ln>
                <a:solidFill>
                  <a:srgbClr val="585858"/>
                </a:solidFill>
                <a:effectLst/>
                <a:uLnTx/>
                <a:uFillTx/>
                <a:latin typeface="Arial"/>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1800" dirty="0">
                <a:latin typeface="Arial"/>
              </a:rPr>
              <a:t>Close your eyes. Imagine a red cylinder. I’m rolling it along the table. Now I’m standing it on one of its circular faces so it can’t roll any more. Can you imagine that? Open your eyes. Was this what you saw? Your cylinder might have looked a bit different – if so tell me how it was different!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1800" dirty="0">
                <a:latin typeface="Arial"/>
              </a:rPr>
              <a:t>Close your eyes. Now imagine that I put the cylinder on top of a pink cube. Was this what you saw?</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1800" dirty="0">
                <a:latin typeface="Arial"/>
              </a:rPr>
              <a:t>Finally I put a white cone on top of the cylinder, sitting on its circular face. Your image might well be a bit different to mine. If so, explain how it was different.</a:t>
            </a:r>
          </a:p>
        </p:txBody>
      </p:sp>
      <mc:AlternateContent xmlns:mc="http://schemas.openxmlformats.org/markup-compatibility/2006">
        <mc:Choice xmlns:am3d="http://schemas.microsoft.com/office/drawing/2017/model3d" Requires="am3d">
          <p:graphicFrame>
            <p:nvGraphicFramePr>
              <p:cNvPr id="11" name="3D Model 10" descr="Light Gray Cone">
                <a:extLst>
                  <a:ext uri="{FF2B5EF4-FFF2-40B4-BE49-F238E27FC236}">
                    <a16:creationId xmlns:a16="http://schemas.microsoft.com/office/drawing/2014/main" id="{086BF8D9-7263-412F-921F-80C2499A5637}"/>
                  </a:ext>
                </a:extLst>
              </p:cNvPr>
              <p:cNvGraphicFramePr>
                <a:graphicFrameLocks noChangeAspect="1"/>
              </p:cNvGraphicFramePr>
              <p:nvPr>
                <p:extLst>
                  <p:ext uri="{D42A27DB-BD31-4B8C-83A1-F6EECF244321}">
                    <p14:modId xmlns:p14="http://schemas.microsoft.com/office/powerpoint/2010/main" val="4288999160"/>
                  </p:ext>
                </p:extLst>
              </p:nvPr>
            </p:nvGraphicFramePr>
            <p:xfrm>
              <a:off x="2375772" y="1408617"/>
              <a:ext cx="1132145" cy="1308725"/>
            </p:xfrm>
            <a:graphic>
              <a:graphicData uri="http://schemas.microsoft.com/office/drawing/2017/model3d">
                <am3d:model3d>
                  <am3d:spPr>
                    <a:xfrm>
                      <a:off x="0" y="0"/>
                      <a:ext cx="1132145" cy="1308725"/>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m3d:postTrans dx="0" dy="0" dz="0"/>
                  </am3d:trans>
                  <am3d:raster rName="Office3DRenderer" rVer="16.0.8326">
                    <am3d:blip r:embed="rId3"/>
                  </am3d:raster>
                  <am3d:objViewport viewportSz="19821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Light Gray Cone">
                <a:extLst>
                  <a:ext uri="{FF2B5EF4-FFF2-40B4-BE49-F238E27FC236}">
                    <a16:creationId xmlns:a16="http://schemas.microsoft.com/office/drawing/2014/main" id="{086BF8D9-7263-412F-921F-80C2499A5637}"/>
                  </a:ext>
                </a:extLst>
              </p:cNvPr>
              <p:cNvPicPr>
                <a:picLocks noGrp="1" noRot="1" noChangeAspect="1" noMove="1" noResize="1" noEditPoints="1" noAdjustHandles="1" noChangeArrowheads="1" noChangeShapeType="1" noCrop="1"/>
              </p:cNvPicPr>
              <p:nvPr/>
            </p:nvPicPr>
            <p:blipFill>
              <a:blip r:embed="rId3"/>
              <a:stretch>
                <a:fillRect/>
              </a:stretch>
            </p:blipFill>
            <p:spPr>
              <a:xfrm>
                <a:off x="2375772" y="1408617"/>
                <a:ext cx="1132145" cy="1308725"/>
              </a:xfrm>
              <a:prstGeom prst="rect">
                <a:avLst/>
              </a:prstGeom>
            </p:spPr>
          </p:pic>
        </mc:Fallback>
      </mc:AlternateContent>
    </p:spTree>
    <p:extLst>
      <p:ext uri="{BB962C8B-B14F-4D97-AF65-F5344CB8AC3E}">
        <p14:creationId xmlns:p14="http://schemas.microsoft.com/office/powerpoint/2010/main" val="1282055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257"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10</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011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10</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525983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0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Handle a range of cardboard cut-outs of ‘triangle-like’ shapes so that children can run their fingers around the shapes (an example selection is shown on the next slide).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Encourage children to describe the shapes using informal language, and model language for children to copy.</a:t>
            </a:r>
          </a:p>
          <a:p>
            <a:pPr marL="342900" indent="-342900">
              <a:lnSpc>
                <a:spcPct val="120000"/>
              </a:lnSpc>
              <a:spcBef>
                <a:spcPts val="450"/>
              </a:spcBef>
              <a:spcAft>
                <a:spcPts val="450"/>
              </a:spcAft>
              <a:buClr>
                <a:srgbClr val="585858"/>
              </a:buClr>
              <a:buFont typeface="Arial" panose="020B0604020202020204" pitchFamily="34" charset="0"/>
              <a:buChar char="•"/>
              <a:defRPr/>
            </a:pPr>
            <a:r>
              <a:rPr lang="en-GB" sz="2000" kern="0" dirty="0">
                <a:latin typeface="Arial" panose="020B0604020202020204" pitchFamily="34" charset="0"/>
                <a:cs typeface="Arial" panose="020B0604020202020204" pitchFamily="34" charset="0"/>
              </a:rPr>
              <a:t>Look at the shapes and discuss whether they look like any everyday objects - for example, road sign, wave, windmill, arrow.</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Identify shapes that are triangles because they have 3 straight sides and 3 vertices (a point where two straight lines meet to make an angle – ‘tri’-angle).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Explain why some shapes are not triangles.</a:t>
            </a:r>
          </a:p>
          <a:p>
            <a:pPr marL="342900" indent="-342900">
              <a:lnSpc>
                <a:spcPct val="120000"/>
              </a:lnSpc>
              <a:spcBef>
                <a:spcPts val="450"/>
              </a:spcBef>
              <a:spcAft>
                <a:spcPts val="450"/>
              </a:spcAft>
              <a:buClr>
                <a:srgbClr val="585858"/>
              </a:buClr>
              <a:buFont typeface="Arial" panose="020B0604020202020204" pitchFamily="34" charset="0"/>
              <a:buChar char="•"/>
              <a:defRPr/>
            </a:pPr>
            <a:r>
              <a:rPr lang="en-GB" sz="2000" kern="0" dirty="0">
                <a:latin typeface="Arial" panose="020B0604020202020204" pitchFamily="34" charset="0"/>
                <a:cs typeface="Arial" panose="020B0604020202020204" pitchFamily="34" charset="0"/>
              </a:rPr>
              <a:t>Feel the corners and find ones that are particularly ‘sharp’ or ones that look like a square corner.</a:t>
            </a:r>
          </a:p>
        </p:txBody>
      </p:sp>
    </p:spTree>
    <p:extLst>
      <p:ext uri="{BB962C8B-B14F-4D97-AF65-F5344CB8AC3E}">
        <p14:creationId xmlns:p14="http://schemas.microsoft.com/office/powerpoint/2010/main" val="622616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10</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17" name="Freeform: Shape 16">
            <a:extLst>
              <a:ext uri="{FF2B5EF4-FFF2-40B4-BE49-F238E27FC236}">
                <a16:creationId xmlns:a16="http://schemas.microsoft.com/office/drawing/2014/main" id="{383143C5-4B50-4890-993B-41F3801C9D6F}"/>
              </a:ext>
            </a:extLst>
          </p:cNvPr>
          <p:cNvSpPr/>
          <p:nvPr/>
        </p:nvSpPr>
        <p:spPr>
          <a:xfrm rot="10800000">
            <a:off x="998989" y="1262315"/>
            <a:ext cx="1459500" cy="1294864"/>
          </a:xfrm>
          <a:custGeom>
            <a:avLst/>
            <a:gdLst>
              <a:gd name="connsiteX0" fmla="*/ 1381042 w 2762547"/>
              <a:gd name="connsiteY0" fmla="*/ 0 h 2450924"/>
              <a:gd name="connsiteX1" fmla="*/ 1617534 w 2762547"/>
              <a:gd name="connsiteY1" fmla="*/ 156757 h 2450924"/>
              <a:gd name="connsiteX2" fmla="*/ 1617579 w 2762547"/>
              <a:gd name="connsiteY2" fmla="*/ 156901 h 2450924"/>
              <a:gd name="connsiteX3" fmla="*/ 1620782 w 2762547"/>
              <a:gd name="connsiteY3" fmla="*/ 156985 h 2450924"/>
              <a:gd name="connsiteX4" fmla="*/ 2739513 w 2762547"/>
              <a:gd name="connsiteY4" fmla="*/ 2085832 h 2450924"/>
              <a:gd name="connsiteX5" fmla="*/ 2738633 w 2762547"/>
              <a:gd name="connsiteY5" fmla="*/ 2087138 h 2450924"/>
              <a:gd name="connsiteX6" fmla="*/ 2742378 w 2762547"/>
              <a:gd name="connsiteY6" fmla="*/ 2092692 h 2450924"/>
              <a:gd name="connsiteX7" fmla="*/ 2762547 w 2762547"/>
              <a:gd name="connsiteY7" fmla="*/ 2192596 h 2450924"/>
              <a:gd name="connsiteX8" fmla="*/ 2505885 w 2762547"/>
              <a:gd name="connsiteY8" fmla="*/ 2449258 h 2450924"/>
              <a:gd name="connsiteX9" fmla="*/ 2495202 w 2762547"/>
              <a:gd name="connsiteY9" fmla="*/ 2448181 h 2450924"/>
              <a:gd name="connsiteX10" fmla="*/ 2494476 w 2762547"/>
              <a:gd name="connsiteY10" fmla="*/ 2449258 h 2450924"/>
              <a:gd name="connsiteX11" fmla="*/ 273188 w 2762547"/>
              <a:gd name="connsiteY11" fmla="*/ 2449258 h 2450924"/>
              <a:gd name="connsiteX12" fmla="*/ 256662 w 2762547"/>
              <a:gd name="connsiteY12" fmla="*/ 2450924 h 2450924"/>
              <a:gd name="connsiteX13" fmla="*/ 0 w 2762547"/>
              <a:gd name="connsiteY13" fmla="*/ 2194262 h 2450924"/>
              <a:gd name="connsiteX14" fmla="*/ 20170 w 2762547"/>
              <a:gd name="connsiteY14" fmla="*/ 2094358 h 2450924"/>
              <a:gd name="connsiteX15" fmla="*/ 32228 w 2762547"/>
              <a:gd name="connsiteY15" fmla="*/ 2072142 h 2450924"/>
              <a:gd name="connsiteX16" fmla="*/ 31811 w 2762547"/>
              <a:gd name="connsiteY16" fmla="*/ 2071391 h 2450924"/>
              <a:gd name="connsiteX17" fmla="*/ 1149345 w 2762547"/>
              <a:gd name="connsiteY17" fmla="*/ 144609 h 2450924"/>
              <a:gd name="connsiteX18" fmla="*/ 1151118 w 2762547"/>
              <a:gd name="connsiteY18" fmla="*/ 144655 h 2450924"/>
              <a:gd name="connsiteX19" fmla="*/ 1168214 w 2762547"/>
              <a:gd name="connsiteY19" fmla="*/ 113160 h 2450924"/>
              <a:gd name="connsiteX20" fmla="*/ 1381042 w 2762547"/>
              <a:gd name="connsiteY20" fmla="*/ 0 h 245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547" h="2450924">
                <a:moveTo>
                  <a:pt x="1381042" y="0"/>
                </a:moveTo>
                <a:cubicBezTo>
                  <a:pt x="1487355" y="0"/>
                  <a:pt x="1578571" y="64637"/>
                  <a:pt x="1617534" y="156757"/>
                </a:cubicBezTo>
                <a:lnTo>
                  <a:pt x="1617579" y="156901"/>
                </a:lnTo>
                <a:lnTo>
                  <a:pt x="1620782" y="156985"/>
                </a:lnTo>
                <a:lnTo>
                  <a:pt x="2739513" y="2085832"/>
                </a:lnTo>
                <a:lnTo>
                  <a:pt x="2738633" y="2087138"/>
                </a:lnTo>
                <a:lnTo>
                  <a:pt x="2742378" y="2092692"/>
                </a:lnTo>
                <a:cubicBezTo>
                  <a:pt x="2755365" y="2123398"/>
                  <a:pt x="2762547" y="2157159"/>
                  <a:pt x="2762547" y="2192596"/>
                </a:cubicBezTo>
                <a:cubicBezTo>
                  <a:pt x="2762547" y="2334347"/>
                  <a:pt x="2647636" y="2449258"/>
                  <a:pt x="2505885" y="2449258"/>
                </a:cubicBezTo>
                <a:lnTo>
                  <a:pt x="2495202" y="2448181"/>
                </a:lnTo>
                <a:lnTo>
                  <a:pt x="2494476" y="2449258"/>
                </a:lnTo>
                <a:lnTo>
                  <a:pt x="273188" y="2449258"/>
                </a:lnTo>
                <a:lnTo>
                  <a:pt x="256662" y="2450924"/>
                </a:lnTo>
                <a:cubicBezTo>
                  <a:pt x="114911" y="2450924"/>
                  <a:pt x="0" y="2336013"/>
                  <a:pt x="0" y="2194262"/>
                </a:cubicBezTo>
                <a:cubicBezTo>
                  <a:pt x="0" y="2158825"/>
                  <a:pt x="7182" y="2125064"/>
                  <a:pt x="20170" y="2094358"/>
                </a:cubicBezTo>
                <a:lnTo>
                  <a:pt x="32228" y="2072142"/>
                </a:lnTo>
                <a:lnTo>
                  <a:pt x="31811" y="2071391"/>
                </a:lnTo>
                <a:lnTo>
                  <a:pt x="1149345" y="144609"/>
                </a:lnTo>
                <a:lnTo>
                  <a:pt x="1151118" y="144655"/>
                </a:lnTo>
                <a:lnTo>
                  <a:pt x="1168214" y="113160"/>
                </a:lnTo>
                <a:cubicBezTo>
                  <a:pt x="1214337" y="44887"/>
                  <a:pt x="1292447" y="0"/>
                  <a:pt x="1381042" y="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5C4D8274-4361-42E1-B74C-47D2D306690E}"/>
              </a:ext>
            </a:extLst>
          </p:cNvPr>
          <p:cNvSpPr/>
          <p:nvPr/>
        </p:nvSpPr>
        <p:spPr>
          <a:xfrm rot="1800000">
            <a:off x="2186117" y="3476514"/>
            <a:ext cx="1529930" cy="1572331"/>
          </a:xfrm>
          <a:custGeom>
            <a:avLst/>
            <a:gdLst>
              <a:gd name="connsiteX0" fmla="*/ 914401 w 1828802"/>
              <a:gd name="connsiteY0" fmla="*/ 0 h 1879486"/>
              <a:gd name="connsiteX1" fmla="*/ 1819880 w 1828802"/>
              <a:gd name="connsiteY1" fmla="*/ 229276 h 1879486"/>
              <a:gd name="connsiteX2" fmla="*/ 1827610 w 1828802"/>
              <a:gd name="connsiteY2" fmla="*/ 233972 h 1879486"/>
              <a:gd name="connsiteX3" fmla="*/ 1828802 w 1828802"/>
              <a:gd name="connsiteY3" fmla="*/ 257579 h 1879486"/>
              <a:gd name="connsiteX4" fmla="*/ 991271 w 1828802"/>
              <a:gd name="connsiteY4" fmla="*/ 1832786 h 1879486"/>
              <a:gd name="connsiteX5" fmla="*/ 914401 w 1828802"/>
              <a:gd name="connsiteY5" fmla="*/ 1879486 h 1879486"/>
              <a:gd name="connsiteX6" fmla="*/ 837531 w 1828802"/>
              <a:gd name="connsiteY6" fmla="*/ 1832786 h 1879486"/>
              <a:gd name="connsiteX7" fmla="*/ 0 w 1828802"/>
              <a:gd name="connsiteY7" fmla="*/ 257579 h 1879486"/>
              <a:gd name="connsiteX8" fmla="*/ 1192 w 1828802"/>
              <a:gd name="connsiteY8" fmla="*/ 233972 h 1879486"/>
              <a:gd name="connsiteX9" fmla="*/ 8923 w 1828802"/>
              <a:gd name="connsiteY9" fmla="*/ 229276 h 1879486"/>
              <a:gd name="connsiteX10" fmla="*/ 914401 w 1828802"/>
              <a:gd name="connsiteY10" fmla="*/ 0 h 18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802" h="1879486">
                <a:moveTo>
                  <a:pt x="914401" y="0"/>
                </a:moveTo>
                <a:cubicBezTo>
                  <a:pt x="1242257" y="0"/>
                  <a:pt x="1550714" y="83056"/>
                  <a:pt x="1819880" y="229276"/>
                </a:cubicBezTo>
                <a:lnTo>
                  <a:pt x="1827610" y="233972"/>
                </a:lnTo>
                <a:lnTo>
                  <a:pt x="1828802" y="257579"/>
                </a:lnTo>
                <a:cubicBezTo>
                  <a:pt x="1828802" y="913291"/>
                  <a:pt x="1496577" y="1491408"/>
                  <a:pt x="991271" y="1832786"/>
                </a:cubicBezTo>
                <a:lnTo>
                  <a:pt x="914401" y="1879486"/>
                </a:lnTo>
                <a:lnTo>
                  <a:pt x="837531" y="1832786"/>
                </a:lnTo>
                <a:cubicBezTo>
                  <a:pt x="332225" y="1491408"/>
                  <a:pt x="0" y="913291"/>
                  <a:pt x="0" y="257579"/>
                </a:cubicBezTo>
                <a:lnTo>
                  <a:pt x="1192" y="233972"/>
                </a:lnTo>
                <a:lnTo>
                  <a:pt x="8923" y="229276"/>
                </a:lnTo>
                <a:cubicBezTo>
                  <a:pt x="278088" y="83056"/>
                  <a:pt x="586545" y="0"/>
                  <a:pt x="914401" y="0"/>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1" name="Freeform: Shape 40">
            <a:extLst>
              <a:ext uri="{FF2B5EF4-FFF2-40B4-BE49-F238E27FC236}">
                <a16:creationId xmlns:a16="http://schemas.microsoft.com/office/drawing/2014/main" id="{8BBED9EE-F2CB-42A9-8B5C-5615B946FFA1}"/>
              </a:ext>
            </a:extLst>
          </p:cNvPr>
          <p:cNvSpPr/>
          <p:nvPr/>
        </p:nvSpPr>
        <p:spPr>
          <a:xfrm>
            <a:off x="5503334" y="2490797"/>
            <a:ext cx="1794084" cy="1508490"/>
          </a:xfrm>
          <a:custGeom>
            <a:avLst/>
            <a:gdLst>
              <a:gd name="connsiteX0" fmla="*/ 885921 w 1794084"/>
              <a:gd name="connsiteY0" fmla="*/ 0 h 1508490"/>
              <a:gd name="connsiteX1" fmla="*/ 907075 w 1794084"/>
              <a:gd name="connsiteY1" fmla="*/ 72689 h 1508490"/>
              <a:gd name="connsiteX2" fmla="*/ 1304926 w 1794084"/>
              <a:gd name="connsiteY2" fmla="*/ 894009 h 1508490"/>
              <a:gd name="connsiteX3" fmla="*/ 1769928 w 1794084"/>
              <a:gd name="connsiteY3" fmla="*/ 1473676 h 1508490"/>
              <a:gd name="connsiteX4" fmla="*/ 1777545 w 1794084"/>
              <a:gd name="connsiteY4" fmla="*/ 1480914 h 1508490"/>
              <a:gd name="connsiteX5" fmla="*/ 1794084 w 1794084"/>
              <a:gd name="connsiteY5" fmla="*/ 1508490 h 1508490"/>
              <a:gd name="connsiteX6" fmla="*/ 1633065 w 1794084"/>
              <a:gd name="connsiteY6" fmla="*/ 1469976 h 1508490"/>
              <a:gd name="connsiteX7" fmla="*/ 893641 w 1794084"/>
              <a:gd name="connsiteY7" fmla="*/ 1395853 h 1508490"/>
              <a:gd name="connsiteX8" fmla="*/ 197093 w 1794084"/>
              <a:gd name="connsiteY8" fmla="*/ 1461278 h 1508490"/>
              <a:gd name="connsiteX9" fmla="*/ 0 w 1794084"/>
              <a:gd name="connsiteY9" fmla="*/ 1506952 h 1508490"/>
              <a:gd name="connsiteX10" fmla="*/ 117834 w 1794084"/>
              <a:gd name="connsiteY10" fmla="*/ 1380371 h 1508490"/>
              <a:gd name="connsiteX11" fmla="*/ 458306 w 1794084"/>
              <a:gd name="connsiteY11" fmla="*/ 927622 h 1508490"/>
              <a:gd name="connsiteX12" fmla="*/ 850971 w 1794084"/>
              <a:gd name="connsiteY12" fmla="*/ 103810 h 1508490"/>
              <a:gd name="connsiteX13" fmla="*/ 875565 w 1794084"/>
              <a:gd name="connsiteY13" fmla="*/ 17267 h 150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4084" h="1508490">
                <a:moveTo>
                  <a:pt x="885921" y="0"/>
                </a:moveTo>
                <a:lnTo>
                  <a:pt x="907075" y="72689"/>
                </a:lnTo>
                <a:cubicBezTo>
                  <a:pt x="992838" y="337955"/>
                  <a:pt x="1126306" y="619082"/>
                  <a:pt x="1304926" y="894009"/>
                </a:cubicBezTo>
                <a:cubicBezTo>
                  <a:pt x="1447821" y="1113950"/>
                  <a:pt x="1606085" y="1309101"/>
                  <a:pt x="1769928" y="1473676"/>
                </a:cubicBezTo>
                <a:lnTo>
                  <a:pt x="1777545" y="1480914"/>
                </a:lnTo>
                <a:lnTo>
                  <a:pt x="1794084" y="1508490"/>
                </a:lnTo>
                <a:lnTo>
                  <a:pt x="1633065" y="1469976"/>
                </a:lnTo>
                <a:cubicBezTo>
                  <a:pt x="1405796" y="1422247"/>
                  <a:pt x="1155926" y="1395853"/>
                  <a:pt x="893641" y="1395853"/>
                </a:cubicBezTo>
                <a:cubicBezTo>
                  <a:pt x="647749" y="1395853"/>
                  <a:pt x="412769" y="1419050"/>
                  <a:pt x="197093" y="1461278"/>
                </a:cubicBezTo>
                <a:lnTo>
                  <a:pt x="0" y="1506952"/>
                </a:lnTo>
                <a:lnTo>
                  <a:pt x="117834" y="1380371"/>
                </a:lnTo>
                <a:cubicBezTo>
                  <a:pt x="237314" y="1244989"/>
                  <a:pt x="352176" y="1093250"/>
                  <a:pt x="458306" y="927622"/>
                </a:cubicBezTo>
                <a:cubicBezTo>
                  <a:pt x="635188" y="651575"/>
                  <a:pt x="766882" y="369611"/>
                  <a:pt x="850971" y="103810"/>
                </a:cubicBezTo>
                <a:lnTo>
                  <a:pt x="875565" y="17267"/>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5" name="Freeform: Shape 44">
            <a:extLst>
              <a:ext uri="{FF2B5EF4-FFF2-40B4-BE49-F238E27FC236}">
                <a16:creationId xmlns:a16="http://schemas.microsoft.com/office/drawing/2014/main" id="{38E97CC4-0ECD-46A9-94B2-6F3776A898A0}"/>
              </a:ext>
            </a:extLst>
          </p:cNvPr>
          <p:cNvSpPr/>
          <p:nvPr/>
        </p:nvSpPr>
        <p:spPr>
          <a:xfrm>
            <a:off x="10450058" y="1392672"/>
            <a:ext cx="1311215" cy="3071004"/>
          </a:xfrm>
          <a:custGeom>
            <a:avLst/>
            <a:gdLst>
              <a:gd name="connsiteX0" fmla="*/ 655608 w 1311215"/>
              <a:gd name="connsiteY0" fmla="*/ 0 h 3071004"/>
              <a:gd name="connsiteX1" fmla="*/ 1311215 w 1311215"/>
              <a:gd name="connsiteY1" fmla="*/ 3071004 h 3071004"/>
              <a:gd name="connsiteX2" fmla="*/ 1276183 w 1311215"/>
              <a:gd name="connsiteY2" fmla="*/ 3071004 h 3071004"/>
              <a:gd name="connsiteX3" fmla="*/ 647803 w 1311215"/>
              <a:gd name="connsiteY3" fmla="*/ 2948930 h 3071004"/>
              <a:gd name="connsiteX4" fmla="*/ 19423 w 1311215"/>
              <a:gd name="connsiteY4" fmla="*/ 3071004 h 3071004"/>
              <a:gd name="connsiteX5" fmla="*/ 0 w 1311215"/>
              <a:gd name="connsiteY5" fmla="*/ 3071004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15" h="3071004">
                <a:moveTo>
                  <a:pt x="655608" y="0"/>
                </a:moveTo>
                <a:lnTo>
                  <a:pt x="1311215" y="3071004"/>
                </a:lnTo>
                <a:lnTo>
                  <a:pt x="1276183" y="3071004"/>
                </a:lnTo>
                <a:lnTo>
                  <a:pt x="647803" y="2948930"/>
                </a:lnTo>
                <a:lnTo>
                  <a:pt x="19423" y="3071004"/>
                </a:lnTo>
                <a:lnTo>
                  <a:pt x="0" y="3071004"/>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7" name="Right Triangle 46">
            <a:extLst>
              <a:ext uri="{FF2B5EF4-FFF2-40B4-BE49-F238E27FC236}">
                <a16:creationId xmlns:a16="http://schemas.microsoft.com/office/drawing/2014/main" id="{5DE6DDD1-00AF-4F1C-8262-12D4566620B7}"/>
              </a:ext>
            </a:extLst>
          </p:cNvPr>
          <p:cNvSpPr/>
          <p:nvPr/>
        </p:nvSpPr>
        <p:spPr>
          <a:xfrm rot="10800000">
            <a:off x="3952703" y="1132427"/>
            <a:ext cx="1652048" cy="999890"/>
          </a:xfrm>
          <a:prstGeom prst="rtTriangl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1" name="Freeform: Shape 50">
            <a:extLst>
              <a:ext uri="{FF2B5EF4-FFF2-40B4-BE49-F238E27FC236}">
                <a16:creationId xmlns:a16="http://schemas.microsoft.com/office/drawing/2014/main" id="{ADB53965-7180-4426-8635-F48CC8B99A20}"/>
              </a:ext>
            </a:extLst>
          </p:cNvPr>
          <p:cNvSpPr/>
          <p:nvPr/>
        </p:nvSpPr>
        <p:spPr>
          <a:xfrm>
            <a:off x="8327899" y="4103611"/>
            <a:ext cx="2315374" cy="1987546"/>
          </a:xfrm>
          <a:custGeom>
            <a:avLst/>
            <a:gdLst>
              <a:gd name="connsiteX0" fmla="*/ 4205114 w 4205114"/>
              <a:gd name="connsiteY0" fmla="*/ 3609722 h 3609722"/>
              <a:gd name="connsiteX1" fmla="*/ 2099591 w 4205114"/>
              <a:gd name="connsiteY1" fmla="*/ 2679364 h 3609722"/>
              <a:gd name="connsiteX2" fmla="*/ 0 w 4205114"/>
              <a:gd name="connsiteY2" fmla="*/ 3607101 h 3609722"/>
              <a:gd name="connsiteX3" fmla="*/ 1838208 w 4205114"/>
              <a:gd name="connsiteY3" fmla="*/ 2263657 h 3609722"/>
              <a:gd name="connsiteX4" fmla="*/ 2082561 w 4205114"/>
              <a:gd name="connsiteY4" fmla="*/ 0 h 3609722"/>
              <a:gd name="connsiteX5" fmla="*/ 2323795 w 4205114"/>
              <a:gd name="connsiteY5" fmla="*/ 2234770 h 360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114" h="3609722">
                <a:moveTo>
                  <a:pt x="4205114" y="3609722"/>
                </a:moveTo>
                <a:lnTo>
                  <a:pt x="2099591" y="2679364"/>
                </a:lnTo>
                <a:lnTo>
                  <a:pt x="0" y="3607101"/>
                </a:lnTo>
                <a:lnTo>
                  <a:pt x="1838208" y="2263657"/>
                </a:lnTo>
                <a:lnTo>
                  <a:pt x="2082561" y="0"/>
                </a:lnTo>
                <a:lnTo>
                  <a:pt x="2323795" y="2234770"/>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Freeform: Shape 52">
            <a:extLst>
              <a:ext uri="{FF2B5EF4-FFF2-40B4-BE49-F238E27FC236}">
                <a16:creationId xmlns:a16="http://schemas.microsoft.com/office/drawing/2014/main" id="{0D7CDC61-8B62-4E5A-8238-FF25387F1C1D}"/>
              </a:ext>
            </a:extLst>
          </p:cNvPr>
          <p:cNvSpPr/>
          <p:nvPr/>
        </p:nvSpPr>
        <p:spPr>
          <a:xfrm rot="16849906">
            <a:off x="6498839" y="1077374"/>
            <a:ext cx="1639968" cy="1413765"/>
          </a:xfrm>
          <a:custGeom>
            <a:avLst/>
            <a:gdLst>
              <a:gd name="connsiteX0" fmla="*/ 2285937 w 2285937"/>
              <a:gd name="connsiteY0" fmla="*/ 1970635 h 1970635"/>
              <a:gd name="connsiteX1" fmla="*/ 748681 w 2285937"/>
              <a:gd name="connsiteY1" fmla="*/ 1970635 h 1970635"/>
              <a:gd name="connsiteX2" fmla="*/ 615616 w 2285937"/>
              <a:gd name="connsiteY2" fmla="*/ 1741212 h 1970635"/>
              <a:gd name="connsiteX3" fmla="*/ 482551 w 2285937"/>
              <a:gd name="connsiteY3" fmla="*/ 1970635 h 1970635"/>
              <a:gd name="connsiteX4" fmla="*/ 0 w 2285937"/>
              <a:gd name="connsiteY4" fmla="*/ 1970635 h 1970635"/>
              <a:gd name="connsiteX5" fmla="*/ 1142969 w 2285937"/>
              <a:gd name="connsiteY5" fmla="*/ 0 h 197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937" h="1970635">
                <a:moveTo>
                  <a:pt x="2285937" y="1970635"/>
                </a:moveTo>
                <a:lnTo>
                  <a:pt x="748681" y="1970635"/>
                </a:lnTo>
                <a:lnTo>
                  <a:pt x="615616" y="1741212"/>
                </a:lnTo>
                <a:lnTo>
                  <a:pt x="482551" y="1970635"/>
                </a:lnTo>
                <a:lnTo>
                  <a:pt x="0" y="1970635"/>
                </a:lnTo>
                <a:lnTo>
                  <a:pt x="1142969" y="0"/>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Freeform: Shape 53">
            <a:extLst>
              <a:ext uri="{FF2B5EF4-FFF2-40B4-BE49-F238E27FC236}">
                <a16:creationId xmlns:a16="http://schemas.microsoft.com/office/drawing/2014/main" id="{C4A0BDCB-CFA5-4BFF-BEA7-121A8F565209}"/>
              </a:ext>
            </a:extLst>
          </p:cNvPr>
          <p:cNvSpPr/>
          <p:nvPr/>
        </p:nvSpPr>
        <p:spPr>
          <a:xfrm>
            <a:off x="708223" y="4617124"/>
            <a:ext cx="2397733" cy="1386114"/>
          </a:xfrm>
          <a:custGeom>
            <a:avLst/>
            <a:gdLst>
              <a:gd name="connsiteX0" fmla="*/ 0 w 2397733"/>
              <a:gd name="connsiteY0" fmla="*/ 0 h 1386114"/>
              <a:gd name="connsiteX1" fmla="*/ 2397733 w 2397733"/>
              <a:gd name="connsiteY1" fmla="*/ 1232412 h 1386114"/>
              <a:gd name="connsiteX2" fmla="*/ 2397733 w 2397733"/>
              <a:gd name="connsiteY2" fmla="*/ 1386114 h 1386114"/>
              <a:gd name="connsiteX3" fmla="*/ 0 w 2397733"/>
              <a:gd name="connsiteY3" fmla="*/ 1386114 h 1386114"/>
            </a:gdLst>
            <a:ahLst/>
            <a:cxnLst>
              <a:cxn ang="0">
                <a:pos x="connsiteX0" y="connsiteY0"/>
              </a:cxn>
              <a:cxn ang="0">
                <a:pos x="connsiteX1" y="connsiteY1"/>
              </a:cxn>
              <a:cxn ang="0">
                <a:pos x="connsiteX2" y="connsiteY2"/>
              </a:cxn>
              <a:cxn ang="0">
                <a:pos x="connsiteX3" y="connsiteY3"/>
              </a:cxn>
            </a:cxnLst>
            <a:rect l="l" t="t" r="r" b="b"/>
            <a:pathLst>
              <a:path w="2397733" h="1386114">
                <a:moveTo>
                  <a:pt x="0" y="0"/>
                </a:moveTo>
                <a:lnTo>
                  <a:pt x="2397733" y="1232412"/>
                </a:lnTo>
                <a:lnTo>
                  <a:pt x="2397733" y="1386114"/>
                </a:lnTo>
                <a:lnTo>
                  <a:pt x="0" y="1386114"/>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 name="Isosceles Triangle 54">
            <a:extLst>
              <a:ext uri="{FF2B5EF4-FFF2-40B4-BE49-F238E27FC236}">
                <a16:creationId xmlns:a16="http://schemas.microsoft.com/office/drawing/2014/main" id="{3DA2DCE7-B339-4472-9A59-AEDA105BBDF0}"/>
              </a:ext>
            </a:extLst>
          </p:cNvPr>
          <p:cNvSpPr/>
          <p:nvPr/>
        </p:nvSpPr>
        <p:spPr>
          <a:xfrm rot="10800000">
            <a:off x="4384230" y="3158310"/>
            <a:ext cx="791029" cy="1939074"/>
          </a:xfrm>
          <a:prstGeom prst="triangl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6" name="Isosceles Triangle 55">
            <a:extLst>
              <a:ext uri="{FF2B5EF4-FFF2-40B4-BE49-F238E27FC236}">
                <a16:creationId xmlns:a16="http://schemas.microsoft.com/office/drawing/2014/main" id="{71CC5FE7-79C4-4A6B-A9F5-C40168C373CD}"/>
              </a:ext>
            </a:extLst>
          </p:cNvPr>
          <p:cNvSpPr/>
          <p:nvPr/>
        </p:nvSpPr>
        <p:spPr>
          <a:xfrm rot="5070086">
            <a:off x="6744111" y="4455733"/>
            <a:ext cx="1675238" cy="1444171"/>
          </a:xfrm>
          <a:prstGeom prst="triangl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7" name="Freeform: Shape 56">
            <a:extLst>
              <a:ext uri="{FF2B5EF4-FFF2-40B4-BE49-F238E27FC236}">
                <a16:creationId xmlns:a16="http://schemas.microsoft.com/office/drawing/2014/main" id="{9E458DBF-99A7-4DBD-B3C7-753B31F04A52}"/>
              </a:ext>
            </a:extLst>
          </p:cNvPr>
          <p:cNvSpPr/>
          <p:nvPr/>
        </p:nvSpPr>
        <p:spPr>
          <a:xfrm>
            <a:off x="674309" y="2276524"/>
            <a:ext cx="4267200" cy="1103086"/>
          </a:xfrm>
          <a:custGeom>
            <a:avLst/>
            <a:gdLst>
              <a:gd name="connsiteX0" fmla="*/ 0 w 4267200"/>
              <a:gd name="connsiteY0" fmla="*/ 986972 h 1103086"/>
              <a:gd name="connsiteX1" fmla="*/ 4267200 w 4267200"/>
              <a:gd name="connsiteY1" fmla="*/ 0 h 1103086"/>
              <a:gd name="connsiteX2" fmla="*/ 1066800 w 4267200"/>
              <a:gd name="connsiteY2" fmla="*/ 1103086 h 1103086"/>
              <a:gd name="connsiteX3" fmla="*/ 0 w 4267200"/>
              <a:gd name="connsiteY3" fmla="*/ 986972 h 1103086"/>
            </a:gdLst>
            <a:ahLst/>
            <a:cxnLst>
              <a:cxn ang="0">
                <a:pos x="connsiteX0" y="connsiteY0"/>
              </a:cxn>
              <a:cxn ang="0">
                <a:pos x="connsiteX1" y="connsiteY1"/>
              </a:cxn>
              <a:cxn ang="0">
                <a:pos x="connsiteX2" y="connsiteY2"/>
              </a:cxn>
              <a:cxn ang="0">
                <a:pos x="connsiteX3" y="connsiteY3"/>
              </a:cxn>
            </a:cxnLst>
            <a:rect l="l" t="t" r="r" b="b"/>
            <a:pathLst>
              <a:path w="4267200" h="1103086">
                <a:moveTo>
                  <a:pt x="0" y="986972"/>
                </a:moveTo>
                <a:lnTo>
                  <a:pt x="4267200" y="0"/>
                </a:lnTo>
                <a:lnTo>
                  <a:pt x="1066800" y="1103086"/>
                </a:lnTo>
                <a:lnTo>
                  <a:pt x="0" y="986972"/>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8" name="Freeform: Shape 57">
            <a:extLst>
              <a:ext uri="{FF2B5EF4-FFF2-40B4-BE49-F238E27FC236}">
                <a16:creationId xmlns:a16="http://schemas.microsoft.com/office/drawing/2014/main" id="{B02192F4-E12A-48D1-A219-1E372060FE1E}"/>
              </a:ext>
            </a:extLst>
          </p:cNvPr>
          <p:cNvSpPr/>
          <p:nvPr/>
        </p:nvSpPr>
        <p:spPr>
          <a:xfrm>
            <a:off x="3566305" y="4930088"/>
            <a:ext cx="2426877" cy="1000129"/>
          </a:xfrm>
          <a:custGeom>
            <a:avLst/>
            <a:gdLst>
              <a:gd name="connsiteX0" fmla="*/ 2373722 w 2426877"/>
              <a:gd name="connsiteY0" fmla="*/ 0 h 1000129"/>
              <a:gd name="connsiteX1" fmla="*/ 2315299 w 2426877"/>
              <a:gd name="connsiteY1" fmla="*/ 100084 h 1000129"/>
              <a:gd name="connsiteX2" fmla="*/ 2293257 w 2426877"/>
              <a:gd name="connsiteY2" fmla="*/ 216358 h 1000129"/>
              <a:gd name="connsiteX3" fmla="*/ 2378517 w 2426877"/>
              <a:gd name="connsiteY3" fmla="*/ 440930 h 1000129"/>
              <a:gd name="connsiteX4" fmla="*/ 2426877 w 2426877"/>
              <a:gd name="connsiteY4" fmla="*/ 488309 h 1000129"/>
              <a:gd name="connsiteX5" fmla="*/ 0 w 2426877"/>
              <a:gd name="connsiteY5" fmla="*/ 1000129 h 100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877" h="1000129">
                <a:moveTo>
                  <a:pt x="2373722" y="0"/>
                </a:moveTo>
                <a:lnTo>
                  <a:pt x="2315299" y="100084"/>
                </a:lnTo>
                <a:cubicBezTo>
                  <a:pt x="2300847" y="137642"/>
                  <a:pt x="2293257" y="176529"/>
                  <a:pt x="2293257" y="216358"/>
                </a:cubicBezTo>
                <a:cubicBezTo>
                  <a:pt x="2293257" y="296017"/>
                  <a:pt x="2323616" y="371906"/>
                  <a:pt x="2378517" y="440930"/>
                </a:cubicBezTo>
                <a:lnTo>
                  <a:pt x="2426877" y="488309"/>
                </a:lnTo>
                <a:lnTo>
                  <a:pt x="0" y="1000129"/>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 name="Group 3">
            <a:extLst>
              <a:ext uri="{FF2B5EF4-FFF2-40B4-BE49-F238E27FC236}">
                <a16:creationId xmlns:a16="http://schemas.microsoft.com/office/drawing/2014/main" id="{1A7F7B3F-D86E-4AE9-B6E0-8DB0E9E5A173}"/>
              </a:ext>
            </a:extLst>
          </p:cNvPr>
          <p:cNvGrpSpPr/>
          <p:nvPr/>
        </p:nvGrpSpPr>
        <p:grpSpPr>
          <a:xfrm>
            <a:off x="7649737" y="1346945"/>
            <a:ext cx="2419084" cy="2652342"/>
            <a:chOff x="7649737" y="1346945"/>
            <a:chExt cx="2419084" cy="2652342"/>
          </a:xfrm>
        </p:grpSpPr>
        <p:sp>
          <p:nvSpPr>
            <p:cNvPr id="52" name="Freeform: Shape 51">
              <a:extLst>
                <a:ext uri="{FF2B5EF4-FFF2-40B4-BE49-F238E27FC236}">
                  <a16:creationId xmlns:a16="http://schemas.microsoft.com/office/drawing/2014/main" id="{43645730-A034-4A43-B496-98CDF1B4EA53}"/>
                </a:ext>
              </a:extLst>
            </p:cNvPr>
            <p:cNvSpPr/>
            <p:nvPr/>
          </p:nvSpPr>
          <p:spPr>
            <a:xfrm rot="16200000">
              <a:off x="7641598" y="1477380"/>
              <a:ext cx="2557657" cy="2296788"/>
            </a:xfrm>
            <a:custGeom>
              <a:avLst/>
              <a:gdLst>
                <a:gd name="connsiteX0" fmla="*/ 8728 w 2936514"/>
                <a:gd name="connsiteY0" fmla="*/ 7257 h 2977408"/>
                <a:gd name="connsiteX1" fmla="*/ 0 w 2936514"/>
                <a:gd name="connsiteY1" fmla="*/ 7257 h 2977408"/>
                <a:gd name="connsiteX2" fmla="*/ 0 w 2936514"/>
                <a:gd name="connsiteY2" fmla="*/ 0 h 2977408"/>
                <a:gd name="connsiteX3" fmla="*/ 2936514 w 2936514"/>
                <a:gd name="connsiteY3" fmla="*/ 2822588 h 2977408"/>
                <a:gd name="connsiteX4" fmla="*/ 2897312 w 2936514"/>
                <a:gd name="connsiteY4" fmla="*/ 2822588 h 2977408"/>
                <a:gd name="connsiteX5" fmla="*/ 2887809 w 2936514"/>
                <a:gd name="connsiteY5" fmla="*/ 2825850 h 2977408"/>
                <a:gd name="connsiteX6" fmla="*/ 1635808 w 2936514"/>
                <a:gd name="connsiteY6" fmla="*/ 2977408 h 2977408"/>
                <a:gd name="connsiteX7" fmla="*/ 634096 w 2936514"/>
                <a:gd name="connsiteY7" fmla="*/ 2888580 h 2977408"/>
                <a:gd name="connsiteX8" fmla="*/ 536683 w 2936514"/>
                <a:gd name="connsiteY8" fmla="*/ 2866659 h 2977408"/>
                <a:gd name="connsiteX9" fmla="*/ 536683 w 2936514"/>
                <a:gd name="connsiteY9" fmla="*/ 735304 h 2977408"/>
                <a:gd name="connsiteX10" fmla="*/ 541040 w 2936514"/>
                <a:gd name="connsiteY10" fmla="*/ 746176 h 2977408"/>
                <a:gd name="connsiteX11" fmla="*/ 1581230 w 2936514"/>
                <a:gd name="connsiteY11" fmla="*/ 1981112 h 2977408"/>
                <a:gd name="connsiteX12" fmla="*/ 2867428 w 2936514"/>
                <a:gd name="connsiteY12" fmla="*/ 2799774 h 297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6514" h="2977408">
                  <a:moveTo>
                    <a:pt x="8728" y="7257"/>
                  </a:moveTo>
                  <a:lnTo>
                    <a:pt x="0" y="7257"/>
                  </a:lnTo>
                  <a:lnTo>
                    <a:pt x="0" y="0"/>
                  </a:lnTo>
                  <a:close/>
                  <a:moveTo>
                    <a:pt x="2936514" y="2822588"/>
                  </a:moveTo>
                  <a:lnTo>
                    <a:pt x="2897312" y="2822588"/>
                  </a:lnTo>
                  <a:lnTo>
                    <a:pt x="2887809" y="2825850"/>
                  </a:lnTo>
                  <a:cubicBezTo>
                    <a:pt x="2590219" y="2918410"/>
                    <a:pt x="2139855" y="2977408"/>
                    <a:pt x="1635808" y="2977408"/>
                  </a:cubicBezTo>
                  <a:cubicBezTo>
                    <a:pt x="1257773" y="2977408"/>
                    <a:pt x="909934" y="2944222"/>
                    <a:pt x="634096" y="2888580"/>
                  </a:cubicBezTo>
                  <a:lnTo>
                    <a:pt x="536683" y="2866659"/>
                  </a:lnTo>
                  <a:lnTo>
                    <a:pt x="536683" y="735304"/>
                  </a:lnTo>
                  <a:lnTo>
                    <a:pt x="541040" y="746176"/>
                  </a:lnTo>
                  <a:cubicBezTo>
                    <a:pt x="708340" y="1094638"/>
                    <a:pt x="1083126" y="1551223"/>
                    <a:pt x="1581230" y="1981112"/>
                  </a:cubicBezTo>
                  <a:cubicBezTo>
                    <a:pt x="2041018" y="2377933"/>
                    <a:pt x="2507944" y="2667482"/>
                    <a:pt x="2867428" y="2799774"/>
                  </a:cubicBez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Rectangle 2">
              <a:extLst>
                <a:ext uri="{FF2B5EF4-FFF2-40B4-BE49-F238E27FC236}">
                  <a16:creationId xmlns:a16="http://schemas.microsoft.com/office/drawing/2014/main" id="{3174E030-B748-4E5D-967E-EBDA93F28717}"/>
                </a:ext>
              </a:extLst>
            </p:cNvPr>
            <p:cNvSpPr/>
            <p:nvPr/>
          </p:nvSpPr>
          <p:spPr>
            <a:xfrm>
              <a:off x="7649737" y="3780263"/>
              <a:ext cx="209506" cy="219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Tree>
    <p:extLst>
      <p:ext uri="{BB962C8B-B14F-4D97-AF65-F5344CB8AC3E}">
        <p14:creationId xmlns:p14="http://schemas.microsoft.com/office/powerpoint/2010/main" val="586623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E7F3E-79AC-4000-9973-3E3AE7723BA1}"/>
              </a:ext>
            </a:extLst>
          </p:cNvPr>
          <p:cNvSpPr>
            <a:spLocks noGrp="1"/>
          </p:cNvSpPr>
          <p:nvPr>
            <p:ph type="title"/>
          </p:nvPr>
        </p:nvSpPr>
        <p:spPr/>
        <p:txBody>
          <a:bodyPr/>
          <a:lstStyle/>
          <a:p>
            <a:r>
              <a:rPr lang="en-GB" dirty="0"/>
              <a:t>1G-1 Recognise common 2D and 3D shapes</a:t>
            </a:r>
          </a:p>
        </p:txBody>
      </p:sp>
      <p:pic>
        <p:nvPicPr>
          <p:cNvPr id="3" name="Picture 2">
            <a:extLst>
              <a:ext uri="{FF2B5EF4-FFF2-40B4-BE49-F238E27FC236}">
                <a16:creationId xmlns:a16="http://schemas.microsoft.com/office/drawing/2014/main" id="{A50A5B57-EC15-4F16-A786-CC41E83B8DCA}"/>
              </a:ext>
            </a:extLst>
          </p:cNvPr>
          <p:cNvPicPr>
            <a:picLocks noChangeAspect="1"/>
          </p:cNvPicPr>
          <p:nvPr/>
        </p:nvPicPr>
        <p:blipFill>
          <a:blip r:embed="rId3"/>
          <a:stretch>
            <a:fillRect/>
          </a:stretch>
        </p:blipFill>
        <p:spPr>
          <a:xfrm>
            <a:off x="833630" y="3541977"/>
            <a:ext cx="5139618" cy="1400292"/>
          </a:xfrm>
          <a:prstGeom prst="rect">
            <a:avLst/>
          </a:prstGeom>
        </p:spPr>
      </p:pic>
      <p:pic>
        <p:nvPicPr>
          <p:cNvPr id="5" name="Picture 4">
            <a:extLst>
              <a:ext uri="{FF2B5EF4-FFF2-40B4-BE49-F238E27FC236}">
                <a16:creationId xmlns:a16="http://schemas.microsoft.com/office/drawing/2014/main" id="{B0251FCC-E5DF-4384-A0A2-8212BC621C6A}"/>
              </a:ext>
            </a:extLst>
          </p:cNvPr>
          <p:cNvPicPr>
            <a:picLocks noChangeAspect="1"/>
          </p:cNvPicPr>
          <p:nvPr/>
        </p:nvPicPr>
        <p:blipFill>
          <a:blip r:embed="rId4"/>
          <a:stretch>
            <a:fillRect/>
          </a:stretch>
        </p:blipFill>
        <p:spPr>
          <a:xfrm>
            <a:off x="1116515" y="1598154"/>
            <a:ext cx="4359621" cy="1659325"/>
          </a:xfrm>
          <a:prstGeom prst="rect">
            <a:avLst/>
          </a:prstGeom>
        </p:spPr>
      </p:pic>
      <p:sp>
        <p:nvSpPr>
          <p:cNvPr id="8" name="Content Placeholder 2">
            <a:extLst>
              <a:ext uri="{FF2B5EF4-FFF2-40B4-BE49-F238E27FC236}">
                <a16:creationId xmlns:a16="http://schemas.microsoft.com/office/drawing/2014/main" id="{622C45FA-303A-4B40-A149-16C1C8320CD7}"/>
              </a:ext>
            </a:extLst>
          </p:cNvPr>
          <p:cNvSpPr txBox="1">
            <a:spLocks/>
          </p:cNvSpPr>
          <p:nvPr/>
        </p:nvSpPr>
        <p:spPr>
          <a:xfrm>
            <a:off x="6177722" y="1126007"/>
            <a:ext cx="5390389" cy="38162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a:lnSpc>
                <a:spcPct val="120000"/>
              </a:lnSpc>
              <a:spcBef>
                <a:spcPts val="600"/>
              </a:spcBef>
              <a:spcAft>
                <a:spcPts val="600"/>
              </a:spcAft>
              <a:buClr>
                <a:srgbClr val="585858"/>
              </a:buClr>
              <a:buFont typeface="Arial" panose="020B0604020202020204" pitchFamily="34" charset="0"/>
              <a:buChar char="•"/>
            </a:pPr>
            <a:r>
              <a:rPr lang="en-GB" sz="1800" dirty="0">
                <a:latin typeface="Arial" panose="020B0604020202020204" pitchFamily="34" charset="0"/>
                <a:cs typeface="Arial" panose="020B0604020202020204" pitchFamily="34" charset="0"/>
              </a:rPr>
              <a:t>Cut out shapes like those shown in the image.</a:t>
            </a:r>
          </a:p>
          <a:p>
            <a:pPr>
              <a:lnSpc>
                <a:spcPct val="120000"/>
              </a:lnSpc>
              <a:spcBef>
                <a:spcPts val="600"/>
              </a:spcBef>
              <a:spcAft>
                <a:spcPts val="600"/>
              </a:spcAft>
              <a:buClr>
                <a:srgbClr val="585858"/>
              </a:buClr>
              <a:buFont typeface="Arial" panose="020B0604020202020204" pitchFamily="34" charset="0"/>
              <a:buChar char="•"/>
            </a:pPr>
            <a:r>
              <a:rPr lang="en-GB" sz="1800" dirty="0">
                <a:latin typeface="Arial" panose="020B0604020202020204" pitchFamily="34" charset="0"/>
                <a:cs typeface="Arial" panose="020B0604020202020204" pitchFamily="34" charset="0"/>
              </a:rPr>
              <a:t>Look at these shapes I have cut out. How would you describe each one? </a:t>
            </a:r>
            <a:r>
              <a:rPr lang="en-US" sz="1800" dirty="0">
                <a:latin typeface="Arial" panose="020B0604020202020204" pitchFamily="34" charset="0"/>
                <a:cs typeface="Arial" panose="020B0604020202020204" pitchFamily="34" charset="0"/>
              </a:rPr>
              <a:t>What does each shape remind you of? I think this one looks like a sail.</a:t>
            </a:r>
          </a:p>
          <a:p>
            <a:pPr>
              <a:lnSpc>
                <a:spcPct val="120000"/>
              </a:lnSpc>
              <a:spcBef>
                <a:spcPts val="600"/>
              </a:spcBef>
              <a:spcAft>
                <a:spcPts val="600"/>
              </a:spcAft>
              <a:buClr>
                <a:srgbClr val="585858"/>
              </a:buClr>
              <a:buFont typeface="Arial" panose="020B0604020202020204" pitchFamily="34" charset="0"/>
              <a:buChar char="•"/>
            </a:pPr>
            <a:r>
              <a:rPr lang="en-US" sz="1800" dirty="0">
                <a:latin typeface="Arial" panose="020B0604020202020204" pitchFamily="34" charset="0"/>
                <a:cs typeface="Arial" panose="020B0604020202020204" pitchFamily="34" charset="0"/>
              </a:rPr>
              <a:t>Run your finger around the edge of each shape.  Are the sides straight or curved? Can you count the sides as you run your finger along each one?</a:t>
            </a:r>
          </a:p>
          <a:p>
            <a:pPr>
              <a:lnSpc>
                <a:spcPct val="120000"/>
              </a:lnSpc>
              <a:spcBef>
                <a:spcPts val="600"/>
              </a:spcBef>
              <a:spcAft>
                <a:spcPts val="600"/>
              </a:spcAft>
              <a:buClr>
                <a:srgbClr val="585858"/>
              </a:buClr>
              <a:buFont typeface="Arial" panose="020B0604020202020204" pitchFamily="34" charset="0"/>
              <a:buChar char="•"/>
            </a:pPr>
            <a:r>
              <a:rPr lang="en-US" sz="1800" dirty="0">
                <a:latin typeface="Arial" panose="020B0604020202020204" pitchFamily="34" charset="0"/>
                <a:cs typeface="Arial" panose="020B0604020202020204" pitchFamily="34" charset="0"/>
              </a:rPr>
              <a:t>Can you find a shape which you are sure is a triangle? Why did you choose this one? Are there any shapes which might not be triangles? </a:t>
            </a:r>
          </a:p>
          <a:p>
            <a:pPr>
              <a:lnSpc>
                <a:spcPct val="120000"/>
              </a:lnSpc>
              <a:spcBef>
                <a:spcPts val="600"/>
              </a:spcBef>
              <a:spcAft>
                <a:spcPts val="600"/>
              </a:spcAft>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0" indent="0">
              <a:lnSpc>
                <a:spcPct val="120000"/>
              </a:lnSpc>
              <a:spcBef>
                <a:spcPts val="600"/>
              </a:spcBef>
              <a:spcAft>
                <a:spcPts val="600"/>
              </a:spcAft>
              <a:buNone/>
            </a:pPr>
            <a:endParaRPr lang="en-GB" sz="1800" kern="0" dirty="0">
              <a:solidFill>
                <a:schemeClr val="tx1"/>
              </a:solidFill>
              <a:latin typeface="Arial" panose="020B0604020202020204" pitchFamily="34" charset="0"/>
              <a:cs typeface="Arial" panose="020B0604020202020204" pitchFamily="34" charset="0"/>
            </a:endParaRPr>
          </a:p>
          <a:p>
            <a:pPr>
              <a:lnSpc>
                <a:spcPct val="120000"/>
              </a:lnSpc>
              <a:spcBef>
                <a:spcPts val="600"/>
              </a:spcBef>
              <a:spcAft>
                <a:spcPts val="600"/>
              </a:spcAft>
              <a:buFont typeface="Arial" panose="020B0604020202020204" pitchFamily="34" charset="0"/>
              <a:buChar char="•"/>
            </a:pPr>
            <a:endParaRPr lang="en-GB" sz="1800" kern="0" dirty="0">
              <a:solidFill>
                <a:schemeClr val="tx1"/>
              </a:solidFill>
              <a:latin typeface="Arial" panose="020B0604020202020204" pitchFamily="34" charset="0"/>
              <a:cs typeface="Arial" panose="020B0604020202020204" pitchFamily="34" charset="0"/>
            </a:endParaRPr>
          </a:p>
          <a:p>
            <a:pPr>
              <a:lnSpc>
                <a:spcPct val="120000"/>
              </a:lnSpc>
              <a:spcBef>
                <a:spcPts val="600"/>
              </a:spcBef>
              <a:spcAft>
                <a:spcPts val="600"/>
              </a:spcAft>
              <a:buFont typeface="Arial" panose="020B0604020202020204" pitchFamily="34" charset="0"/>
              <a:buChar char="•"/>
            </a:pPr>
            <a:endParaRPr lang="en-GB" sz="1800" kern="0" dirty="0">
              <a:solidFill>
                <a:schemeClr val="tx1"/>
              </a:solidFill>
              <a:latin typeface="Arial" panose="020B0604020202020204" pitchFamily="34" charset="0"/>
              <a:cs typeface="Arial" panose="020B0604020202020204" pitchFamily="34" charset="0"/>
            </a:endParaRPr>
          </a:p>
        </p:txBody>
      </p:sp>
      <p:sp>
        <p:nvSpPr>
          <p:cNvPr id="2" name="TextBox 19">
            <a:extLst>
              <a:ext uri="{FF2B5EF4-FFF2-40B4-BE49-F238E27FC236}">
                <a16:creationId xmlns:a16="http://schemas.microsoft.com/office/drawing/2014/main" id="{A59D9DFB-B55A-4749-815A-12ADFD8BD44B}"/>
              </a:ext>
            </a:extLst>
          </p:cNvPr>
          <p:cNvSpPr txBox="1"/>
          <p:nvPr/>
        </p:nvSpPr>
        <p:spPr>
          <a:xfrm>
            <a:off x="2303405" y="5162606"/>
            <a:ext cx="7843838" cy="1138773"/>
          </a:xfrm>
          <a:prstGeom prst="rect">
            <a:avLst/>
          </a:prstGeom>
          <a:solidFill>
            <a:srgbClr val="C8E2E8"/>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algn="ctr">
              <a:buNone/>
            </a:pPr>
            <a:r>
              <a:rPr lang="en-US" sz="2000" i="1" dirty="0">
                <a:solidFill>
                  <a:srgbClr val="585858"/>
                </a:solidFill>
                <a:cs typeface="Arial" panose="020B0604020202020204" pitchFamily="34" charset="0"/>
              </a:rPr>
              <a:t>This is </a:t>
            </a:r>
            <a:r>
              <a:rPr lang="en-US" sz="2000" dirty="0">
                <a:solidFill>
                  <a:srgbClr val="585858"/>
                </a:solidFill>
                <a:cs typeface="Arial" panose="020B0604020202020204" pitchFamily="34" charset="0"/>
              </a:rPr>
              <a:t>not </a:t>
            </a:r>
            <a:r>
              <a:rPr lang="en-US" sz="2000" i="1" dirty="0">
                <a:solidFill>
                  <a:srgbClr val="585858"/>
                </a:solidFill>
                <a:cs typeface="Arial" panose="020B0604020202020204" pitchFamily="34" charset="0"/>
              </a:rPr>
              <a:t>a triangle because it has 6 sides.</a:t>
            </a:r>
          </a:p>
          <a:p>
            <a:pPr algn="ctr">
              <a:buNone/>
            </a:pPr>
            <a:r>
              <a:rPr lang="en-US" sz="2000" i="1" dirty="0">
                <a:solidFill>
                  <a:srgbClr val="585858"/>
                </a:solidFill>
                <a:cs typeface="Arial" panose="020B0604020202020204" pitchFamily="34" charset="0"/>
              </a:rPr>
              <a:t>This is </a:t>
            </a:r>
            <a:r>
              <a:rPr lang="en-US" sz="2000" dirty="0">
                <a:solidFill>
                  <a:srgbClr val="585858"/>
                </a:solidFill>
                <a:cs typeface="Arial" panose="020B0604020202020204" pitchFamily="34" charset="0"/>
              </a:rPr>
              <a:t>not </a:t>
            </a:r>
            <a:r>
              <a:rPr lang="en-US" sz="2000" i="1" dirty="0">
                <a:solidFill>
                  <a:srgbClr val="585858"/>
                </a:solidFill>
                <a:cs typeface="Arial" panose="020B0604020202020204" pitchFamily="34" charset="0"/>
              </a:rPr>
              <a:t>a triangle because it has a side which is curved.</a:t>
            </a:r>
          </a:p>
          <a:p>
            <a:pPr algn="ctr">
              <a:buNone/>
            </a:pPr>
            <a:r>
              <a:rPr lang="en-US" sz="2000" i="1" dirty="0">
                <a:solidFill>
                  <a:srgbClr val="585858"/>
                </a:solidFill>
                <a:cs typeface="Arial" panose="020B0604020202020204" pitchFamily="34" charset="0"/>
              </a:rPr>
              <a:t>This is a triangle because it has 3 straight sides.</a:t>
            </a:r>
            <a:endParaRPr lang="en-GB" sz="2000" i="1" dirty="0">
              <a:solidFill>
                <a:srgbClr val="585858"/>
              </a:solidFill>
              <a:cs typeface="Arial" panose="020B0604020202020204" pitchFamily="34" charset="0"/>
            </a:endParaRPr>
          </a:p>
        </p:txBody>
      </p:sp>
    </p:spTree>
    <p:extLst>
      <p:ext uri="{BB962C8B-B14F-4D97-AF65-F5344CB8AC3E}">
        <p14:creationId xmlns:p14="http://schemas.microsoft.com/office/powerpoint/2010/main" val="1104229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541360724"/>
              </p:ext>
            </p:extLst>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237613">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44-46</a:t>
                      </a:r>
                    </a:p>
                  </a:txBody>
                  <a:tcPr>
                    <a:solidFill>
                      <a:srgbClr val="E5F3F2"/>
                    </a:solidFill>
                  </a:tcPr>
                </a:tc>
                <a:extLst>
                  <a:ext uri="{0D108BD9-81ED-4DB2-BD59-A6C34878D82A}">
                    <a16:rowId xmlns:a16="http://schemas.microsoft.com/office/drawing/2014/main" val="417876701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9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11</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81793492"/>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11</a:t>
                      </a:r>
                    </a:p>
                  </a:txBody>
                  <a:tcPr anchor="ctr">
                    <a:solidFill>
                      <a:srgbClr val="327473"/>
                    </a:solidFill>
                  </a:tcPr>
                </a:tc>
                <a:extLst>
                  <a:ext uri="{0D108BD9-81ED-4DB2-BD59-A6C34878D82A}">
                    <a16:rowId xmlns:a16="http://schemas.microsoft.com/office/drawing/2014/main" val="2928509842"/>
                  </a:ext>
                </a:extLst>
              </a:tr>
              <a:tr h="1607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Pupils explore, discuss and compare rectangles (including squares) from shape cut-outs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86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257" name="Content Placeholder 2">
            <a:extLst>
              <a:ext uri="{FF2B5EF4-FFF2-40B4-BE49-F238E27FC236}">
                <a16:creationId xmlns:a16="http://schemas.microsoft.com/office/drawing/2014/main" id="{B2013EE1-06AF-413E-AC7C-B923D2DEDD43}"/>
              </a:ext>
            </a:extLst>
          </p:cNvPr>
          <p:cNvSpPr txBox="1">
            <a:spLocks/>
          </p:cNvSpPr>
          <p:nvPr/>
        </p:nvSpPr>
        <p:spPr>
          <a:xfrm>
            <a:off x="6096000" y="1032687"/>
            <a:ext cx="5815262" cy="5105950"/>
          </a:xfrm>
          <a:prstGeom prst="rect">
            <a:avLst/>
          </a:prstGeom>
        </p:spPr>
        <p:txBody>
          <a:bodyPr wrap="square">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600"/>
              </a:spcBef>
              <a:spcAft>
                <a:spcPts val="600"/>
              </a:spcAft>
              <a:buClr>
                <a:srgbClr val="585858"/>
              </a:buClr>
              <a:buSzTx/>
              <a:tabLst/>
              <a:defRPr/>
            </a:pPr>
            <a:r>
              <a:rPr kumimoji="0" lang="en-GB" sz="2000" b="1" i="0" u="none" strike="noStrike" kern="1200" cap="none" spc="0" normalizeH="0" baseline="0" noProof="0" dirty="0">
                <a:ln>
                  <a:noFill/>
                </a:ln>
                <a:solidFill>
                  <a:srgbClr val="585858"/>
                </a:solidFill>
                <a:effectLst/>
                <a:uLnTx/>
                <a:uFillTx/>
                <a:latin typeface="Arial"/>
                <a:ea typeface="+mn-ea"/>
                <a:cs typeface="+mn-cs"/>
              </a:rPr>
              <a:t>Spatial reasoning starter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dirty="0">
                <a:latin typeface="Arial"/>
              </a:rPr>
              <a:t>I’ve made a shape with some squares. Now imagine that the line is a big mirror. I can reflect my shape. Look!  </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I’m going to add a green square. Can you imagine</a:t>
            </a:r>
            <a:r>
              <a:rPr kumimoji="0" lang="en-GB" sz="2000" b="0" i="0" u="none" strike="noStrike" kern="1200" cap="none" spc="0" normalizeH="0" dirty="0">
                <a:ln>
                  <a:noFill/>
                </a:ln>
                <a:solidFill>
                  <a:srgbClr val="585858"/>
                </a:solidFill>
                <a:effectLst/>
                <a:uLnTx/>
                <a:uFillTx/>
                <a:latin typeface="Arial"/>
                <a:ea typeface="+mn-ea"/>
                <a:cs typeface="+mn-cs"/>
              </a:rPr>
              <a:t> where the reflection will appear?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lang="en-GB" sz="2000" baseline="0" dirty="0">
                <a:latin typeface="Arial"/>
              </a:rPr>
              <a:t>How</a:t>
            </a:r>
            <a:r>
              <a:rPr lang="en-GB" sz="2000" dirty="0">
                <a:latin typeface="Arial"/>
              </a:rPr>
              <a:t> about for all of these squares? Each time I add a new one, try to imagine the reflection and point to where you think it might appear.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dirty="0">
                <a:ln>
                  <a:noFill/>
                </a:ln>
                <a:solidFill>
                  <a:srgbClr val="585858"/>
                </a:solidFill>
                <a:effectLst/>
                <a:uLnTx/>
                <a:uFillTx/>
                <a:latin typeface="Arial"/>
                <a:ea typeface="+mn-ea"/>
                <a:cs typeface="+mn-cs"/>
              </a:rPr>
              <a:t>Look carefully</a:t>
            </a:r>
            <a:r>
              <a:rPr kumimoji="0" lang="en-GB" sz="2000" b="0" i="0" u="none" strike="noStrike" kern="1200" cap="none" spc="0" normalizeH="0" dirty="0">
                <a:ln>
                  <a:noFill/>
                </a:ln>
                <a:solidFill>
                  <a:srgbClr val="585858"/>
                </a:solidFill>
                <a:effectLst/>
                <a:uLnTx/>
                <a:uFillTx/>
                <a:latin typeface="Arial"/>
                <a:ea typeface="+mn-ea"/>
                <a:cs typeface="+mn-cs"/>
              </a:rPr>
              <a:t> at my finished shapes. They are not perfect reflections. Can you explain how I could make a perfect reflection?</a:t>
            </a:r>
            <a:endParaRPr kumimoji="0" lang="en-GB" sz="2000" b="0" i="0" u="none" strike="noStrike" kern="1200" cap="none" spc="0" normalizeH="0" baseline="0" dirty="0">
              <a:ln>
                <a:noFill/>
              </a:ln>
              <a:solidFill>
                <a:srgbClr val="585858"/>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99693775-EEE2-4929-9271-8669A0364C31}"/>
              </a:ext>
            </a:extLst>
          </p:cNvPr>
          <p:cNvCxnSpPr/>
          <p:nvPr/>
        </p:nvCxnSpPr>
        <p:spPr>
          <a:xfrm>
            <a:off x="455171"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455A10-B866-4C9A-BFCB-6537EDDB7BB5}"/>
              </a:ext>
            </a:extLst>
          </p:cNvPr>
          <p:cNvCxnSpPr/>
          <p:nvPr/>
        </p:nvCxnSpPr>
        <p:spPr>
          <a:xfrm>
            <a:off x="888310"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9AFC9B-7017-4126-8790-AA09A80EC878}"/>
              </a:ext>
            </a:extLst>
          </p:cNvPr>
          <p:cNvCxnSpPr/>
          <p:nvPr/>
        </p:nvCxnSpPr>
        <p:spPr>
          <a:xfrm>
            <a:off x="1317071"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02C4D6-80EA-40A0-8AFD-D8AFF1A5EF54}"/>
              </a:ext>
            </a:extLst>
          </p:cNvPr>
          <p:cNvCxnSpPr/>
          <p:nvPr/>
        </p:nvCxnSpPr>
        <p:spPr>
          <a:xfrm>
            <a:off x="1750210"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40BC8D8-14FE-4C24-BD8C-F64E9729406B}"/>
              </a:ext>
            </a:extLst>
          </p:cNvPr>
          <p:cNvCxnSpPr/>
          <p:nvPr/>
        </p:nvCxnSpPr>
        <p:spPr>
          <a:xfrm>
            <a:off x="2192093"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3189B3-8364-48A7-BDDA-ACEC6217AB52}"/>
              </a:ext>
            </a:extLst>
          </p:cNvPr>
          <p:cNvCxnSpPr/>
          <p:nvPr/>
        </p:nvCxnSpPr>
        <p:spPr>
          <a:xfrm>
            <a:off x="2625232"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F0C6527-60CB-4541-8623-2C0F79A6D605}"/>
              </a:ext>
            </a:extLst>
          </p:cNvPr>
          <p:cNvCxnSpPr/>
          <p:nvPr/>
        </p:nvCxnSpPr>
        <p:spPr>
          <a:xfrm>
            <a:off x="3053993"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06051AB-B770-4AA2-AD0C-ED8F3E46D3C1}"/>
              </a:ext>
            </a:extLst>
          </p:cNvPr>
          <p:cNvCxnSpPr/>
          <p:nvPr/>
        </p:nvCxnSpPr>
        <p:spPr>
          <a:xfrm>
            <a:off x="3487132"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08AEDB-4E0B-473E-947E-8133A53A9260}"/>
              </a:ext>
            </a:extLst>
          </p:cNvPr>
          <p:cNvCxnSpPr/>
          <p:nvPr/>
        </p:nvCxnSpPr>
        <p:spPr>
          <a:xfrm>
            <a:off x="3933392"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E979A0-DC84-41E8-B7FA-AEA1D9072774}"/>
              </a:ext>
            </a:extLst>
          </p:cNvPr>
          <p:cNvCxnSpPr/>
          <p:nvPr/>
        </p:nvCxnSpPr>
        <p:spPr>
          <a:xfrm>
            <a:off x="4366531"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1D4986-3AE0-49A7-91AF-BEC17775F7F1}"/>
              </a:ext>
            </a:extLst>
          </p:cNvPr>
          <p:cNvCxnSpPr/>
          <p:nvPr/>
        </p:nvCxnSpPr>
        <p:spPr>
          <a:xfrm>
            <a:off x="4795292"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88EC09-48F1-4AE8-B825-460B9DB948EF}"/>
              </a:ext>
            </a:extLst>
          </p:cNvPr>
          <p:cNvCxnSpPr/>
          <p:nvPr/>
        </p:nvCxnSpPr>
        <p:spPr>
          <a:xfrm>
            <a:off x="5228431"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7B03537-EF30-4638-A060-271D035BD610}"/>
              </a:ext>
            </a:extLst>
          </p:cNvPr>
          <p:cNvCxnSpPr/>
          <p:nvPr/>
        </p:nvCxnSpPr>
        <p:spPr>
          <a:xfrm>
            <a:off x="5670314" y="1055570"/>
            <a:ext cx="0" cy="5200458"/>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61FC577-FE6C-4610-AC2B-060BCE525A1F}"/>
              </a:ext>
            </a:extLst>
          </p:cNvPr>
          <p:cNvGrpSpPr/>
          <p:nvPr/>
        </p:nvGrpSpPr>
        <p:grpSpPr>
          <a:xfrm>
            <a:off x="455172" y="1055570"/>
            <a:ext cx="5215142" cy="5200458"/>
            <a:chOff x="455171" y="1055570"/>
            <a:chExt cx="11292125" cy="5200458"/>
          </a:xfrm>
        </p:grpSpPr>
        <p:cxnSp>
          <p:nvCxnSpPr>
            <p:cNvPr id="14" name="Straight Connector 13">
              <a:extLst>
                <a:ext uri="{FF2B5EF4-FFF2-40B4-BE49-F238E27FC236}">
                  <a16:creationId xmlns:a16="http://schemas.microsoft.com/office/drawing/2014/main" id="{965E1AB3-E88D-44FB-9032-B227A664ED39}"/>
                </a:ext>
              </a:extLst>
            </p:cNvPr>
            <p:cNvCxnSpPr/>
            <p:nvPr/>
          </p:nvCxnSpPr>
          <p:spPr>
            <a:xfrm>
              <a:off x="455171" y="1488941"/>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C81F5B-F72E-4F51-8EB1-67EC20EA0C71}"/>
                </a:ext>
              </a:extLst>
            </p:cNvPr>
            <p:cNvCxnSpPr/>
            <p:nvPr/>
          </p:nvCxnSpPr>
          <p:spPr>
            <a:xfrm>
              <a:off x="455171" y="1922312"/>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F42B55-F4F7-4D12-AE55-DB57DD71AC29}"/>
                </a:ext>
              </a:extLst>
            </p:cNvPr>
            <p:cNvCxnSpPr/>
            <p:nvPr/>
          </p:nvCxnSpPr>
          <p:spPr>
            <a:xfrm>
              <a:off x="455171" y="2355683"/>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5F473-E552-4152-8C1A-67CAF4F8A78E}"/>
                </a:ext>
              </a:extLst>
            </p:cNvPr>
            <p:cNvCxnSpPr/>
            <p:nvPr/>
          </p:nvCxnSpPr>
          <p:spPr>
            <a:xfrm>
              <a:off x="455171" y="2789054"/>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8DDB45-1BB0-4A74-B970-ABCBCBECE220}"/>
                </a:ext>
              </a:extLst>
            </p:cNvPr>
            <p:cNvCxnSpPr/>
            <p:nvPr/>
          </p:nvCxnSpPr>
          <p:spPr>
            <a:xfrm>
              <a:off x="455171" y="3222425"/>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B80A4-BAA8-4DF4-A5E9-BFCE1249E39A}"/>
                </a:ext>
              </a:extLst>
            </p:cNvPr>
            <p:cNvCxnSpPr/>
            <p:nvPr/>
          </p:nvCxnSpPr>
          <p:spPr>
            <a:xfrm>
              <a:off x="455171" y="3655796"/>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789F29-4E87-4DE4-BA0E-40BC0C30CF95}"/>
                </a:ext>
              </a:extLst>
            </p:cNvPr>
            <p:cNvCxnSpPr/>
            <p:nvPr/>
          </p:nvCxnSpPr>
          <p:spPr>
            <a:xfrm>
              <a:off x="455171" y="4089167"/>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8810D5-6C6D-4D98-9AF8-6D4ACD56B394}"/>
                </a:ext>
              </a:extLst>
            </p:cNvPr>
            <p:cNvCxnSpPr/>
            <p:nvPr/>
          </p:nvCxnSpPr>
          <p:spPr>
            <a:xfrm>
              <a:off x="455171" y="4522538"/>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790E89-EEFD-47C5-885E-51E9E5B49508}"/>
                </a:ext>
              </a:extLst>
            </p:cNvPr>
            <p:cNvCxnSpPr/>
            <p:nvPr/>
          </p:nvCxnSpPr>
          <p:spPr>
            <a:xfrm>
              <a:off x="455171" y="4955909"/>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799789-53B3-4398-A726-BDA6D27A04E0}"/>
                </a:ext>
              </a:extLst>
            </p:cNvPr>
            <p:cNvCxnSpPr/>
            <p:nvPr/>
          </p:nvCxnSpPr>
          <p:spPr>
            <a:xfrm>
              <a:off x="455171" y="5389280"/>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DF5456-5CD4-4A8F-A6F5-39FA76344D2F}"/>
                </a:ext>
              </a:extLst>
            </p:cNvPr>
            <p:cNvCxnSpPr/>
            <p:nvPr/>
          </p:nvCxnSpPr>
          <p:spPr>
            <a:xfrm>
              <a:off x="455171" y="5822654"/>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099760-B9EF-4440-844A-251A9F73D078}"/>
                </a:ext>
              </a:extLst>
            </p:cNvPr>
            <p:cNvCxnSpPr>
              <a:cxnSpLocks/>
            </p:cNvCxnSpPr>
            <p:nvPr/>
          </p:nvCxnSpPr>
          <p:spPr>
            <a:xfrm>
              <a:off x="455171" y="6256028"/>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D922489-CAD8-4DA3-B9FE-7D7E12C5F066}"/>
                </a:ext>
              </a:extLst>
            </p:cNvPr>
            <p:cNvCxnSpPr/>
            <p:nvPr/>
          </p:nvCxnSpPr>
          <p:spPr>
            <a:xfrm>
              <a:off x="455171" y="1055570"/>
              <a:ext cx="11292125"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E9690C87-7F45-4F1F-8A29-0C766568C627}"/>
              </a:ext>
            </a:extLst>
          </p:cNvPr>
          <p:cNvCxnSpPr>
            <a:cxnSpLocks/>
          </p:cNvCxnSpPr>
          <p:nvPr/>
        </p:nvCxnSpPr>
        <p:spPr>
          <a:xfrm>
            <a:off x="3053993" y="1369881"/>
            <a:ext cx="0" cy="4608505"/>
          </a:xfrm>
          <a:prstGeom prst="line">
            <a:avLst/>
          </a:prstGeom>
          <a:ln w="38100"/>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B32EF4B9-FC77-48CA-92D0-1BBE37EA0006}"/>
              </a:ext>
            </a:extLst>
          </p:cNvPr>
          <p:cNvSpPr/>
          <p:nvPr/>
        </p:nvSpPr>
        <p:spPr>
          <a:xfrm>
            <a:off x="3500219" y="4091885"/>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763ABABB-6575-4193-9450-5779D64743C1}"/>
              </a:ext>
            </a:extLst>
          </p:cNvPr>
          <p:cNvSpPr/>
          <p:nvPr/>
        </p:nvSpPr>
        <p:spPr>
          <a:xfrm>
            <a:off x="4371875" y="4091885"/>
            <a:ext cx="431703" cy="431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6C3631BA-D876-405E-8A84-8AA0C1135F31}"/>
              </a:ext>
            </a:extLst>
          </p:cNvPr>
          <p:cNvSpPr/>
          <p:nvPr/>
        </p:nvSpPr>
        <p:spPr>
          <a:xfrm>
            <a:off x="4800026" y="4520854"/>
            <a:ext cx="431703" cy="431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609D488-CDAF-4C33-B518-52D36AE7DFCC}"/>
              </a:ext>
            </a:extLst>
          </p:cNvPr>
          <p:cNvSpPr/>
          <p:nvPr/>
        </p:nvSpPr>
        <p:spPr>
          <a:xfrm>
            <a:off x="3501215" y="2783931"/>
            <a:ext cx="431703" cy="431703"/>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92DEDDA-9BE8-4CA3-8590-5B48AC01D62C}"/>
              </a:ext>
            </a:extLst>
          </p:cNvPr>
          <p:cNvSpPr/>
          <p:nvPr/>
        </p:nvSpPr>
        <p:spPr>
          <a:xfrm flipH="1">
            <a:off x="2195651" y="4099867"/>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830361AF-B4A0-42B2-ACED-C59BE0851AD8}"/>
              </a:ext>
            </a:extLst>
          </p:cNvPr>
          <p:cNvSpPr/>
          <p:nvPr/>
        </p:nvSpPr>
        <p:spPr>
          <a:xfrm flipH="1">
            <a:off x="1316987" y="4094843"/>
            <a:ext cx="431703" cy="431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6BC7AD54-4022-4A0B-9AE9-B4843CCA4473}"/>
              </a:ext>
            </a:extLst>
          </p:cNvPr>
          <p:cNvSpPr/>
          <p:nvPr/>
        </p:nvSpPr>
        <p:spPr>
          <a:xfrm flipH="1">
            <a:off x="888836" y="4528836"/>
            <a:ext cx="431703" cy="431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AD3AB898-7877-4D98-B7D7-B9D3DA80C79B}"/>
              </a:ext>
            </a:extLst>
          </p:cNvPr>
          <p:cNvSpPr/>
          <p:nvPr/>
        </p:nvSpPr>
        <p:spPr>
          <a:xfrm flipH="1">
            <a:off x="2187647" y="2791913"/>
            <a:ext cx="431703" cy="431703"/>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6F03AAE-BC2B-41C8-AE3E-CCCEC353A24A}"/>
              </a:ext>
            </a:extLst>
          </p:cNvPr>
          <p:cNvSpPr/>
          <p:nvPr/>
        </p:nvSpPr>
        <p:spPr>
          <a:xfrm flipH="1">
            <a:off x="1759251" y="1929705"/>
            <a:ext cx="431703" cy="431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6772F413-E991-44BB-B496-1C4B3D09A62A}"/>
              </a:ext>
            </a:extLst>
          </p:cNvPr>
          <p:cNvGrpSpPr/>
          <p:nvPr/>
        </p:nvGrpSpPr>
        <p:grpSpPr>
          <a:xfrm>
            <a:off x="3941643" y="2349751"/>
            <a:ext cx="431703" cy="1739020"/>
            <a:chOff x="3941643" y="2349751"/>
            <a:chExt cx="431703" cy="1739020"/>
          </a:xfrm>
        </p:grpSpPr>
        <p:sp>
          <p:nvSpPr>
            <p:cNvPr id="44" name="Rectangle 43">
              <a:extLst>
                <a:ext uri="{FF2B5EF4-FFF2-40B4-BE49-F238E27FC236}">
                  <a16:creationId xmlns:a16="http://schemas.microsoft.com/office/drawing/2014/main" id="{5338CEE6-42A8-4A3B-85C9-B6BD00E78723}"/>
                </a:ext>
              </a:extLst>
            </p:cNvPr>
            <p:cNvSpPr/>
            <p:nvPr/>
          </p:nvSpPr>
          <p:spPr>
            <a:xfrm>
              <a:off x="3941643" y="3223698"/>
              <a:ext cx="431703" cy="431703"/>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42F1C60-F607-4883-9939-4210231E5B8B}"/>
                </a:ext>
              </a:extLst>
            </p:cNvPr>
            <p:cNvSpPr/>
            <p:nvPr/>
          </p:nvSpPr>
          <p:spPr>
            <a:xfrm>
              <a:off x="3941643" y="3657068"/>
              <a:ext cx="431703" cy="431703"/>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BA9A0E7-D1FA-494E-9126-F08E374DF45F}"/>
                </a:ext>
              </a:extLst>
            </p:cNvPr>
            <p:cNvSpPr/>
            <p:nvPr/>
          </p:nvSpPr>
          <p:spPr>
            <a:xfrm>
              <a:off x="3941643" y="2787223"/>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745C0C23-ACEE-4987-8AAB-B9216FF61206}"/>
                </a:ext>
              </a:extLst>
            </p:cNvPr>
            <p:cNvSpPr/>
            <p:nvPr/>
          </p:nvSpPr>
          <p:spPr>
            <a:xfrm>
              <a:off x="3941643" y="2349751"/>
              <a:ext cx="431703" cy="431703"/>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Rectangle 63">
            <a:extLst>
              <a:ext uri="{FF2B5EF4-FFF2-40B4-BE49-F238E27FC236}">
                <a16:creationId xmlns:a16="http://schemas.microsoft.com/office/drawing/2014/main" id="{6BCF5918-034D-4D87-BBB3-D71CBE91EE30}"/>
              </a:ext>
            </a:extLst>
          </p:cNvPr>
          <p:cNvSpPr/>
          <p:nvPr/>
        </p:nvSpPr>
        <p:spPr>
          <a:xfrm flipH="1">
            <a:off x="3943587" y="1929705"/>
            <a:ext cx="422944" cy="415935"/>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80BCF678-249C-4F01-9FF3-E682E518942F}"/>
              </a:ext>
            </a:extLst>
          </p:cNvPr>
          <p:cNvSpPr/>
          <p:nvPr/>
        </p:nvSpPr>
        <p:spPr>
          <a:xfrm flipH="1">
            <a:off x="2195651" y="3664173"/>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F9CA250B-7C7E-4371-8582-F060C2B0702B}"/>
              </a:ext>
            </a:extLst>
          </p:cNvPr>
          <p:cNvSpPr/>
          <p:nvPr/>
        </p:nvSpPr>
        <p:spPr>
          <a:xfrm flipH="1">
            <a:off x="1321807" y="1923151"/>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C0D93B72-6996-40A0-8417-FA832E7AFD0E}"/>
              </a:ext>
            </a:extLst>
          </p:cNvPr>
          <p:cNvSpPr/>
          <p:nvPr/>
        </p:nvSpPr>
        <p:spPr>
          <a:xfrm flipH="1">
            <a:off x="1321807" y="1482433"/>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2A4095C-F5F0-49A8-BD98-726FBA1D4AC7}"/>
              </a:ext>
            </a:extLst>
          </p:cNvPr>
          <p:cNvSpPr/>
          <p:nvPr/>
        </p:nvSpPr>
        <p:spPr>
          <a:xfrm>
            <a:off x="3500219" y="3652001"/>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0CCAF821-8A0A-41AA-8BC4-9CE694373481}"/>
              </a:ext>
            </a:extLst>
          </p:cNvPr>
          <p:cNvSpPr/>
          <p:nvPr/>
        </p:nvSpPr>
        <p:spPr>
          <a:xfrm>
            <a:off x="4371520" y="1489821"/>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DDC4CE81-F425-4705-8894-02316589A8DD}"/>
              </a:ext>
            </a:extLst>
          </p:cNvPr>
          <p:cNvGrpSpPr/>
          <p:nvPr/>
        </p:nvGrpSpPr>
        <p:grpSpPr>
          <a:xfrm>
            <a:off x="1759251" y="2357733"/>
            <a:ext cx="432737" cy="1739020"/>
            <a:chOff x="1759251" y="2357733"/>
            <a:chExt cx="432737" cy="1739020"/>
          </a:xfrm>
        </p:grpSpPr>
        <p:grpSp>
          <p:nvGrpSpPr>
            <p:cNvPr id="6" name="Group 5">
              <a:extLst>
                <a:ext uri="{FF2B5EF4-FFF2-40B4-BE49-F238E27FC236}">
                  <a16:creationId xmlns:a16="http://schemas.microsoft.com/office/drawing/2014/main" id="{11997023-DAE5-4BB9-8F7C-C642F69F476D}"/>
                </a:ext>
              </a:extLst>
            </p:cNvPr>
            <p:cNvGrpSpPr/>
            <p:nvPr/>
          </p:nvGrpSpPr>
          <p:grpSpPr>
            <a:xfrm>
              <a:off x="1759251" y="2357733"/>
              <a:ext cx="432737" cy="1739020"/>
              <a:chOff x="1747219" y="2357733"/>
              <a:chExt cx="432737" cy="1739020"/>
            </a:xfrm>
          </p:grpSpPr>
          <p:sp>
            <p:nvSpPr>
              <p:cNvPr id="54" name="Rectangle 53">
                <a:extLst>
                  <a:ext uri="{FF2B5EF4-FFF2-40B4-BE49-F238E27FC236}">
                    <a16:creationId xmlns:a16="http://schemas.microsoft.com/office/drawing/2014/main" id="{CF8A1A7F-2D09-4032-AD06-9DA013D589B5}"/>
                  </a:ext>
                </a:extLst>
              </p:cNvPr>
              <p:cNvSpPr/>
              <p:nvPr/>
            </p:nvSpPr>
            <p:spPr>
              <a:xfrm flipH="1">
                <a:off x="1747219" y="3665050"/>
                <a:ext cx="431703" cy="431703"/>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A5BA414-20AC-4DA8-A73C-57C69CE9E720}"/>
                  </a:ext>
                </a:extLst>
              </p:cNvPr>
              <p:cNvSpPr/>
              <p:nvPr/>
            </p:nvSpPr>
            <p:spPr>
              <a:xfrm flipH="1">
                <a:off x="1748253" y="2795205"/>
                <a:ext cx="431703" cy="431703"/>
              </a:xfrm>
              <a:prstGeom prst="rect">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E76510E-5A16-4916-8327-ABD212FFF35B}"/>
                  </a:ext>
                </a:extLst>
              </p:cNvPr>
              <p:cNvSpPr/>
              <p:nvPr/>
            </p:nvSpPr>
            <p:spPr>
              <a:xfrm flipH="1">
                <a:off x="1747219" y="2357733"/>
                <a:ext cx="431703" cy="431703"/>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Rectangle 57">
              <a:extLst>
                <a:ext uri="{FF2B5EF4-FFF2-40B4-BE49-F238E27FC236}">
                  <a16:creationId xmlns:a16="http://schemas.microsoft.com/office/drawing/2014/main" id="{A1AD8877-3966-48A8-A5BB-86C15CD0923A}"/>
                </a:ext>
              </a:extLst>
            </p:cNvPr>
            <p:cNvSpPr/>
            <p:nvPr/>
          </p:nvSpPr>
          <p:spPr>
            <a:xfrm flipH="1">
              <a:off x="1760285" y="3228257"/>
              <a:ext cx="431703" cy="431703"/>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80777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uiExpand="1" build="p"/>
      <p:bldP spid="46" grpId="0" animBg="1"/>
      <p:bldP spid="47" grpId="0" animBg="1"/>
      <p:bldP spid="48" grpId="0" animBg="1"/>
      <p:bldP spid="49" grpId="0" animBg="1"/>
      <p:bldP spid="55" grpId="0" animBg="1"/>
      <p:bldP spid="56" grpId="0" animBg="1"/>
      <p:bldP spid="57" grpId="0" animBg="1"/>
      <p:bldP spid="60" grpId="0" animBg="1"/>
      <p:bldP spid="63" grpId="0" animBg="1"/>
      <p:bldP spid="64" grpId="0" animBg="1"/>
      <p:bldP spid="65" grpId="0" animBg="1"/>
      <p:bldP spid="66" grpId="0" animBg="1"/>
      <p:bldP spid="67" grpId="0" animBg="1"/>
      <p:bldP spid="68" grpId="0" animBg="1"/>
      <p:bldP spid="7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idx="4294967295"/>
          </p:nvPr>
        </p:nvSpPr>
        <p:spPr>
          <a:xfrm>
            <a:off x="594008" y="246063"/>
            <a:ext cx="11140163" cy="426170"/>
          </a:xfrm>
        </p:spPr>
        <p:txBody>
          <a:bodyPr>
            <a:noAutofit/>
          </a:bodyPr>
          <a:lstStyle/>
          <a:p>
            <a:r>
              <a:rPr lang="en-GB" sz="2400" dirty="0">
                <a:solidFill>
                  <a:schemeClr val="bg1"/>
                </a:solidFill>
              </a:rPr>
              <a:t>Year 1, Unit 4, Learning Outcome 11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49" y="1062838"/>
            <a:ext cx="7219319" cy="4779962"/>
          </a:xfrm>
        </p:spPr>
        <p:txBody>
          <a:bodyPr>
            <a:normAutofit/>
          </a:bodyPr>
          <a:lstStyle/>
          <a:p>
            <a:pPr>
              <a:lnSpc>
                <a:spcPct val="120000"/>
              </a:lnSpc>
              <a:buClr>
                <a:srgbClr val="585858"/>
              </a:buClr>
            </a:pPr>
            <a:r>
              <a:rPr lang="en-GB" sz="2000" dirty="0"/>
              <a:t>Additional teacher guidance for this outcome should be read first and can be found in the DfE Mathematics guidance. Page references relate to the 335-page document available as a download at the bottom of </a:t>
            </a:r>
            <a:r>
              <a:rPr lang="en-GB" sz="2000" dirty="0">
                <a:hlinkClick r:id="rId3"/>
              </a:rPr>
              <a:t>this web page</a:t>
            </a:r>
            <a:r>
              <a:rPr lang="en-GB" sz="2000" dirty="0"/>
              <a:t>.</a:t>
            </a:r>
          </a:p>
          <a:p>
            <a:pPr>
              <a:lnSpc>
                <a:spcPct val="120000"/>
              </a:lnSpc>
              <a:buClr>
                <a:srgbClr val="585858"/>
              </a:buClr>
            </a:pPr>
            <a:endParaRPr lang="en-GB" sz="2000" dirty="0"/>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nvGraphicFramePr>
        <p:xfrm>
          <a:off x="4514848" y="2815642"/>
          <a:ext cx="7219320" cy="792480"/>
        </p:xfrm>
        <a:graphic>
          <a:graphicData uri="http://schemas.openxmlformats.org/drawingml/2006/table">
            <a:tbl>
              <a:tblPr firstRow="1" bandRow="1">
                <a:tableStyleId>{5C22544A-7EE6-4342-B048-85BDC9FD1C3A}</a:tableStyleId>
              </a:tblPr>
              <a:tblGrid>
                <a:gridCol w="3848876">
                  <a:extLst>
                    <a:ext uri="{9D8B030D-6E8A-4147-A177-3AD203B41FA5}">
                      <a16:colId xmlns:a16="http://schemas.microsoft.com/office/drawing/2014/main" val="507789682"/>
                    </a:ext>
                  </a:extLst>
                </a:gridCol>
                <a:gridCol w="3370444">
                  <a:extLst>
                    <a:ext uri="{9D8B030D-6E8A-4147-A177-3AD203B41FA5}">
                      <a16:colId xmlns:a16="http://schemas.microsoft.com/office/drawing/2014/main" val="3138488680"/>
                    </a:ext>
                  </a:extLst>
                </a:gridCol>
              </a:tblGrid>
              <a:tr h="0">
                <a:tc>
                  <a:txBody>
                    <a:bodyPr/>
                    <a:lstStyle/>
                    <a:p>
                      <a:pPr algn="ctr"/>
                      <a:r>
                        <a:rPr lang="en-GB" sz="2000" dirty="0">
                          <a:latin typeface="Arial" panose="020B0604020202020204" pitchFamily="34" charset="0"/>
                          <a:cs typeface="Arial" panose="020B0604020202020204" pitchFamily="34" charset="0"/>
                        </a:rPr>
                        <a:t>Ready to progress criteria</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70840">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1G-1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42-44</a:t>
                      </a:r>
                    </a:p>
                  </a:txBody>
                  <a:tcPr>
                    <a:solidFill>
                      <a:srgbClr val="E5F3F2"/>
                    </a:solidFill>
                  </a:tcPr>
                </a:tc>
                <a:extLst>
                  <a:ext uri="{0D108BD9-81ED-4DB2-BD59-A6C34878D82A}">
                    <a16:rowId xmlns:a16="http://schemas.microsoft.com/office/drawing/2014/main" val="1814327038"/>
                  </a:ext>
                </a:extLst>
              </a:tr>
            </a:tbl>
          </a:graphicData>
        </a:graphic>
      </p:graphicFrame>
      <p:pic>
        <p:nvPicPr>
          <p:cNvPr id="8" name="Picture Placeholder 7" descr="Graphical user interface, text&#10;&#10;Description automatically generated">
            <a:extLst>
              <a:ext uri="{FF2B5EF4-FFF2-40B4-BE49-F238E27FC236}">
                <a16:creationId xmlns:a16="http://schemas.microsoft.com/office/drawing/2014/main" id="{778E3E13-F15C-4591-81C5-CA48EB6AE4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510" b="510"/>
          <a:stretch>
            <a:fillRect/>
          </a:stretch>
        </p:blipFill>
        <p:spPr>
          <a:xfrm>
            <a:off x="593725" y="1039018"/>
            <a:ext cx="3395663" cy="4779963"/>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9" name="Action Button: Return 8">
            <a:hlinkClick r:id="rId5" action="ppaction://hlinksldjump" highlightClick="1"/>
            <a:extLst>
              <a:ext uri="{FF2B5EF4-FFF2-40B4-BE49-F238E27FC236}">
                <a16:creationId xmlns:a16="http://schemas.microsoft.com/office/drawing/2014/main" id="{DAB83022-D258-4BA1-881B-85A87B12EB29}"/>
              </a:ext>
            </a:extLst>
          </p:cNvPr>
          <p:cNvSpPr/>
          <p:nvPr/>
        </p:nvSpPr>
        <p:spPr>
          <a:xfrm>
            <a:off x="593725" y="600418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542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11</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762266"/>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0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Handle a range of cardboard cut-outs of ‘rectangle-like’ shapes so that children can run their fingers around the shapes (an example selection is shown on the next slide).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Encourage children to describe the shapes using informal language, and model language for children to copy.  </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Discuss which of the shapes look like other rectangles they know of – for example, are door-shaped or book-shaped.</a:t>
            </a:r>
          </a:p>
          <a:p>
            <a:pPr marL="342900" indent="-342900">
              <a:lnSpc>
                <a:spcPct val="120000"/>
              </a:lnSpc>
              <a:spcBef>
                <a:spcPts val="450"/>
              </a:spcBef>
              <a:spcAft>
                <a:spcPts val="450"/>
              </a:spcAft>
              <a:buClr>
                <a:srgbClr val="585858"/>
              </a:buClr>
              <a:buFont typeface="Arial" panose="020B0604020202020204" pitchFamily="34" charset="0"/>
              <a:buChar char="•"/>
              <a:defRPr/>
            </a:pPr>
            <a:r>
              <a:rPr lang="en-GB" sz="2000" kern="0" dirty="0">
                <a:latin typeface="Arial" panose="020B0604020202020204" pitchFamily="34" charset="0"/>
                <a:cs typeface="Arial" panose="020B0604020202020204" pitchFamily="34" charset="0"/>
              </a:rPr>
              <a:t>Feel the corners and run fingers along two sides towards a vertex. Find ones that are particularly ‘sharp’ or ones that look like a square corner.</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000" kern="0" dirty="0">
                <a:latin typeface="Arial" panose="020B0604020202020204" pitchFamily="34" charset="0"/>
                <a:cs typeface="Arial" panose="020B0604020202020204" pitchFamily="34" charset="0"/>
              </a:rPr>
              <a:t>Order a set of rectangles from longest to shortest, and notice that one of the rectangles is a square rectangle (example given on a following slide).</a:t>
            </a:r>
          </a:p>
        </p:txBody>
      </p:sp>
    </p:spTree>
    <p:extLst>
      <p:ext uri="{BB962C8B-B14F-4D97-AF65-F5344CB8AC3E}">
        <p14:creationId xmlns:p14="http://schemas.microsoft.com/office/powerpoint/2010/main" val="2979726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11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15" name="Rectangle: Rounded Corners 14">
            <a:extLst>
              <a:ext uri="{FF2B5EF4-FFF2-40B4-BE49-F238E27FC236}">
                <a16:creationId xmlns:a16="http://schemas.microsoft.com/office/drawing/2014/main" id="{CEBB23D3-1F9F-4F21-A27F-7C8C18B47D16}"/>
              </a:ext>
            </a:extLst>
          </p:cNvPr>
          <p:cNvSpPr/>
          <p:nvPr/>
        </p:nvSpPr>
        <p:spPr>
          <a:xfrm>
            <a:off x="1284194" y="2739091"/>
            <a:ext cx="1021977" cy="1813649"/>
          </a:xfrm>
          <a:prstGeom prst="roundRect">
            <a:avLst>
              <a:gd name="adj" fmla="val 17315"/>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a:extLst>
              <a:ext uri="{FF2B5EF4-FFF2-40B4-BE49-F238E27FC236}">
                <a16:creationId xmlns:a16="http://schemas.microsoft.com/office/drawing/2014/main" id="{42703591-786A-4FE4-83A1-A0EDDC287207}"/>
              </a:ext>
            </a:extLst>
          </p:cNvPr>
          <p:cNvSpPr/>
          <p:nvPr/>
        </p:nvSpPr>
        <p:spPr>
          <a:xfrm rot="15566325">
            <a:off x="5399523" y="1924396"/>
            <a:ext cx="1529132" cy="1149723"/>
          </a:xfrm>
          <a:prstGeom prst="parallelogram">
            <a:avLst>
              <a:gd name="adj" fmla="val 46637"/>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rapezoid 16">
            <a:extLst>
              <a:ext uri="{FF2B5EF4-FFF2-40B4-BE49-F238E27FC236}">
                <a16:creationId xmlns:a16="http://schemas.microsoft.com/office/drawing/2014/main" id="{1C9E4F69-6B38-4900-8627-90E1ECD25BA5}"/>
              </a:ext>
            </a:extLst>
          </p:cNvPr>
          <p:cNvSpPr/>
          <p:nvPr/>
        </p:nvSpPr>
        <p:spPr>
          <a:xfrm>
            <a:off x="9670549" y="4680317"/>
            <a:ext cx="1031278" cy="1371600"/>
          </a:xfrm>
          <a:prstGeom prst="trapezoid">
            <a:avLst>
              <a:gd name="adj" fmla="val 19132"/>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C2CDA53-683E-4438-9772-E1538A8A35C5}"/>
              </a:ext>
            </a:extLst>
          </p:cNvPr>
          <p:cNvSpPr/>
          <p:nvPr/>
        </p:nvSpPr>
        <p:spPr>
          <a:xfrm rot="1800000">
            <a:off x="3603812" y="4450976"/>
            <a:ext cx="1095936" cy="1095936"/>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85F2F45B-FF51-442E-8B8B-18D11CEF959C}"/>
              </a:ext>
            </a:extLst>
          </p:cNvPr>
          <p:cNvSpPr/>
          <p:nvPr/>
        </p:nvSpPr>
        <p:spPr>
          <a:xfrm>
            <a:off x="6763197" y="4891108"/>
            <a:ext cx="2210490" cy="1185282"/>
          </a:xfrm>
          <a:custGeom>
            <a:avLst/>
            <a:gdLst>
              <a:gd name="connsiteX0" fmla="*/ 0 w 2210490"/>
              <a:gd name="connsiteY0" fmla="*/ 0 h 1185282"/>
              <a:gd name="connsiteX1" fmla="*/ 2204604 w 2210490"/>
              <a:gd name="connsiteY1" fmla="*/ 0 h 1185282"/>
              <a:gd name="connsiteX2" fmla="*/ 2178069 w 2210490"/>
              <a:gd name="connsiteY2" fmla="*/ 42875 h 1185282"/>
              <a:gd name="connsiteX3" fmla="*/ 2053188 w 2210490"/>
              <a:gd name="connsiteY3" fmla="*/ 587886 h 1185282"/>
              <a:gd name="connsiteX4" fmla="*/ 2178069 w 2210490"/>
              <a:gd name="connsiteY4" fmla="*/ 1132898 h 1185282"/>
              <a:gd name="connsiteX5" fmla="*/ 2210490 w 2210490"/>
              <a:gd name="connsiteY5" fmla="*/ 1185282 h 1185282"/>
              <a:gd name="connsiteX6" fmla="*/ 0 w 2210490"/>
              <a:gd name="connsiteY6" fmla="*/ 1185282 h 1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490" h="1185282">
                <a:moveTo>
                  <a:pt x="0" y="0"/>
                </a:moveTo>
                <a:lnTo>
                  <a:pt x="2204604" y="0"/>
                </a:lnTo>
                <a:lnTo>
                  <a:pt x="2178069" y="42875"/>
                </a:lnTo>
                <a:cubicBezTo>
                  <a:pt x="2099226" y="198451"/>
                  <a:pt x="2053188" y="386002"/>
                  <a:pt x="2053188" y="587886"/>
                </a:cubicBezTo>
                <a:cubicBezTo>
                  <a:pt x="2053188" y="789771"/>
                  <a:pt x="2099226" y="977321"/>
                  <a:pt x="2178069" y="1132898"/>
                </a:cubicBezTo>
                <a:lnTo>
                  <a:pt x="2210490" y="1185282"/>
                </a:lnTo>
                <a:lnTo>
                  <a:pt x="0" y="1185282"/>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Rectangle 27">
            <a:extLst>
              <a:ext uri="{FF2B5EF4-FFF2-40B4-BE49-F238E27FC236}">
                <a16:creationId xmlns:a16="http://schemas.microsoft.com/office/drawing/2014/main" id="{AC2819F3-4F92-43F0-BEA1-B76AA3DA5D7B}"/>
              </a:ext>
            </a:extLst>
          </p:cNvPr>
          <p:cNvSpPr/>
          <p:nvPr/>
        </p:nvSpPr>
        <p:spPr>
          <a:xfrm rot="19800000">
            <a:off x="5360680" y="3797408"/>
            <a:ext cx="1374394" cy="917577"/>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426AD26-E949-456D-B5D0-EC73F4219E2E}"/>
              </a:ext>
            </a:extLst>
          </p:cNvPr>
          <p:cNvSpPr/>
          <p:nvPr/>
        </p:nvSpPr>
        <p:spPr>
          <a:xfrm>
            <a:off x="4074577" y="1124333"/>
            <a:ext cx="5002187" cy="213852"/>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Manual Input 29">
            <a:extLst>
              <a:ext uri="{FF2B5EF4-FFF2-40B4-BE49-F238E27FC236}">
                <a16:creationId xmlns:a16="http://schemas.microsoft.com/office/drawing/2014/main" id="{3E04C7F6-DF12-4FB9-817B-3398188F3F6D}"/>
              </a:ext>
            </a:extLst>
          </p:cNvPr>
          <p:cNvSpPr/>
          <p:nvPr/>
        </p:nvSpPr>
        <p:spPr>
          <a:xfrm>
            <a:off x="2918012" y="2723029"/>
            <a:ext cx="1986758" cy="993379"/>
          </a:xfrm>
          <a:prstGeom prst="flowChartManualInpu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C664CB02-E892-450E-8873-6298ABD6D455}"/>
              </a:ext>
            </a:extLst>
          </p:cNvPr>
          <p:cNvSpPr/>
          <p:nvPr/>
        </p:nvSpPr>
        <p:spPr>
          <a:xfrm>
            <a:off x="9382337" y="3285525"/>
            <a:ext cx="1374394" cy="917577"/>
          </a:xfrm>
          <a:custGeom>
            <a:avLst/>
            <a:gdLst>
              <a:gd name="connsiteX0" fmla="*/ 0 w 1374394"/>
              <a:gd name="connsiteY0" fmla="*/ 0 h 917577"/>
              <a:gd name="connsiteX1" fmla="*/ 589050 w 1374394"/>
              <a:gd name="connsiteY1" fmla="*/ 0 h 917577"/>
              <a:gd name="connsiteX2" fmla="*/ 589050 w 1374394"/>
              <a:gd name="connsiteY2" fmla="*/ 78098 h 917577"/>
              <a:gd name="connsiteX3" fmla="*/ 775237 w 1374394"/>
              <a:gd name="connsiteY3" fmla="*/ 78098 h 917577"/>
              <a:gd name="connsiteX4" fmla="*/ 775237 w 1374394"/>
              <a:gd name="connsiteY4" fmla="*/ 0 h 917577"/>
              <a:gd name="connsiteX5" fmla="*/ 1374394 w 1374394"/>
              <a:gd name="connsiteY5" fmla="*/ 0 h 917577"/>
              <a:gd name="connsiteX6" fmla="*/ 1374394 w 1374394"/>
              <a:gd name="connsiteY6" fmla="*/ 316651 h 917577"/>
              <a:gd name="connsiteX7" fmla="*/ 1281300 w 1374394"/>
              <a:gd name="connsiteY7" fmla="*/ 316651 h 917577"/>
              <a:gd name="connsiteX8" fmla="*/ 1281300 w 1374394"/>
              <a:gd name="connsiteY8" fmla="*/ 538272 h 917577"/>
              <a:gd name="connsiteX9" fmla="*/ 1374394 w 1374394"/>
              <a:gd name="connsiteY9" fmla="*/ 538272 h 917577"/>
              <a:gd name="connsiteX10" fmla="*/ 1374394 w 1374394"/>
              <a:gd name="connsiteY10" fmla="*/ 917577 h 917577"/>
              <a:gd name="connsiteX11" fmla="*/ 775237 w 1374394"/>
              <a:gd name="connsiteY11" fmla="*/ 917577 h 917577"/>
              <a:gd name="connsiteX12" fmla="*/ 775237 w 1374394"/>
              <a:gd name="connsiteY12" fmla="*/ 806766 h 917577"/>
              <a:gd name="connsiteX13" fmla="*/ 589050 w 1374394"/>
              <a:gd name="connsiteY13" fmla="*/ 806766 h 917577"/>
              <a:gd name="connsiteX14" fmla="*/ 589050 w 1374394"/>
              <a:gd name="connsiteY14" fmla="*/ 917577 h 917577"/>
              <a:gd name="connsiteX15" fmla="*/ 0 w 1374394"/>
              <a:gd name="connsiteY15" fmla="*/ 917577 h 917577"/>
              <a:gd name="connsiteX16" fmla="*/ 0 w 1374394"/>
              <a:gd name="connsiteY16" fmla="*/ 538272 h 917577"/>
              <a:gd name="connsiteX17" fmla="*/ 88765 w 1374394"/>
              <a:gd name="connsiteY17" fmla="*/ 538272 h 917577"/>
              <a:gd name="connsiteX18" fmla="*/ 88765 w 1374394"/>
              <a:gd name="connsiteY18" fmla="*/ 316651 h 917577"/>
              <a:gd name="connsiteX19" fmla="*/ 0 w 1374394"/>
              <a:gd name="connsiteY19" fmla="*/ 316651 h 91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4394" h="917577">
                <a:moveTo>
                  <a:pt x="0" y="0"/>
                </a:moveTo>
                <a:lnTo>
                  <a:pt x="589050" y="0"/>
                </a:lnTo>
                <a:lnTo>
                  <a:pt x="589050" y="78098"/>
                </a:lnTo>
                <a:lnTo>
                  <a:pt x="775237" y="78098"/>
                </a:lnTo>
                <a:lnTo>
                  <a:pt x="775237" y="0"/>
                </a:lnTo>
                <a:lnTo>
                  <a:pt x="1374394" y="0"/>
                </a:lnTo>
                <a:lnTo>
                  <a:pt x="1374394" y="316651"/>
                </a:lnTo>
                <a:lnTo>
                  <a:pt x="1281300" y="316651"/>
                </a:lnTo>
                <a:lnTo>
                  <a:pt x="1281300" y="538272"/>
                </a:lnTo>
                <a:lnTo>
                  <a:pt x="1374394" y="538272"/>
                </a:lnTo>
                <a:lnTo>
                  <a:pt x="1374394" y="917577"/>
                </a:lnTo>
                <a:lnTo>
                  <a:pt x="775237" y="917577"/>
                </a:lnTo>
                <a:lnTo>
                  <a:pt x="775237" y="806766"/>
                </a:lnTo>
                <a:lnTo>
                  <a:pt x="589050" y="806766"/>
                </a:lnTo>
                <a:lnTo>
                  <a:pt x="589050" y="917577"/>
                </a:lnTo>
                <a:lnTo>
                  <a:pt x="0" y="917577"/>
                </a:lnTo>
                <a:lnTo>
                  <a:pt x="0" y="538272"/>
                </a:lnTo>
                <a:lnTo>
                  <a:pt x="88765" y="538272"/>
                </a:lnTo>
                <a:lnTo>
                  <a:pt x="88765" y="316651"/>
                </a:lnTo>
                <a:lnTo>
                  <a:pt x="0" y="316651"/>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3" name="Freeform: Shape 42">
            <a:extLst>
              <a:ext uri="{FF2B5EF4-FFF2-40B4-BE49-F238E27FC236}">
                <a16:creationId xmlns:a16="http://schemas.microsoft.com/office/drawing/2014/main" id="{AA6206CA-D492-421B-B321-773DF0D1F69E}"/>
              </a:ext>
            </a:extLst>
          </p:cNvPr>
          <p:cNvSpPr/>
          <p:nvPr/>
        </p:nvSpPr>
        <p:spPr>
          <a:xfrm>
            <a:off x="1130036" y="4965886"/>
            <a:ext cx="1787976" cy="1193694"/>
          </a:xfrm>
          <a:custGeom>
            <a:avLst/>
            <a:gdLst>
              <a:gd name="connsiteX0" fmla="*/ 443631 w 1787976"/>
              <a:gd name="connsiteY0" fmla="*/ 416819 h 1193694"/>
              <a:gd name="connsiteX1" fmla="*/ 443631 w 1787976"/>
              <a:gd name="connsiteY1" fmla="*/ 767796 h 1193694"/>
              <a:gd name="connsiteX2" fmla="*/ 1337619 w 1787976"/>
              <a:gd name="connsiteY2" fmla="*/ 767796 h 1193694"/>
              <a:gd name="connsiteX3" fmla="*/ 1337619 w 1787976"/>
              <a:gd name="connsiteY3" fmla="*/ 416819 h 1193694"/>
              <a:gd name="connsiteX4" fmla="*/ 0 w 1787976"/>
              <a:gd name="connsiteY4" fmla="*/ 0 h 1193694"/>
              <a:gd name="connsiteX5" fmla="*/ 1787976 w 1787976"/>
              <a:gd name="connsiteY5" fmla="*/ 0 h 1193694"/>
              <a:gd name="connsiteX6" fmla="*/ 1787976 w 1787976"/>
              <a:gd name="connsiteY6" fmla="*/ 1193694 h 1193694"/>
              <a:gd name="connsiteX7" fmla="*/ 0 w 1787976"/>
              <a:gd name="connsiteY7" fmla="*/ 1193694 h 119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976" h="1193694">
                <a:moveTo>
                  <a:pt x="443631" y="416819"/>
                </a:moveTo>
                <a:lnTo>
                  <a:pt x="443631" y="767796"/>
                </a:lnTo>
                <a:lnTo>
                  <a:pt x="1337619" y="767796"/>
                </a:lnTo>
                <a:lnTo>
                  <a:pt x="1337619" y="416819"/>
                </a:lnTo>
                <a:close/>
                <a:moveTo>
                  <a:pt x="0" y="0"/>
                </a:moveTo>
                <a:lnTo>
                  <a:pt x="1787976" y="0"/>
                </a:lnTo>
                <a:lnTo>
                  <a:pt x="1787976" y="1193694"/>
                </a:lnTo>
                <a:lnTo>
                  <a:pt x="0" y="1193694"/>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4" name="Rectangle 43">
            <a:extLst>
              <a:ext uri="{FF2B5EF4-FFF2-40B4-BE49-F238E27FC236}">
                <a16:creationId xmlns:a16="http://schemas.microsoft.com/office/drawing/2014/main" id="{6D1EAFFD-E9D1-41CF-BB97-527E5203B0E7}"/>
              </a:ext>
            </a:extLst>
          </p:cNvPr>
          <p:cNvSpPr/>
          <p:nvPr/>
        </p:nvSpPr>
        <p:spPr>
          <a:xfrm rot="5400000">
            <a:off x="10006228" y="1816231"/>
            <a:ext cx="1741254" cy="561148"/>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Shape 48">
            <a:extLst>
              <a:ext uri="{FF2B5EF4-FFF2-40B4-BE49-F238E27FC236}">
                <a16:creationId xmlns:a16="http://schemas.microsoft.com/office/drawing/2014/main" id="{BDDDDDF7-5495-406A-9A7E-82BA3A6B7384}"/>
              </a:ext>
            </a:extLst>
          </p:cNvPr>
          <p:cNvSpPr/>
          <p:nvPr/>
        </p:nvSpPr>
        <p:spPr>
          <a:xfrm>
            <a:off x="8095269" y="1912549"/>
            <a:ext cx="1741254" cy="801398"/>
          </a:xfrm>
          <a:custGeom>
            <a:avLst/>
            <a:gdLst>
              <a:gd name="connsiteX0" fmla="*/ 0 w 1741254"/>
              <a:gd name="connsiteY0" fmla="*/ 527815 h 801398"/>
              <a:gd name="connsiteX1" fmla="*/ 0 w 1741254"/>
              <a:gd name="connsiteY1" fmla="*/ 0 h 801398"/>
              <a:gd name="connsiteX2" fmla="*/ 1741254 w 1741254"/>
              <a:gd name="connsiteY2" fmla="*/ 0 h 801398"/>
              <a:gd name="connsiteX3" fmla="*/ 1741254 w 1741254"/>
              <a:gd name="connsiteY3" fmla="*/ 801398 h 801398"/>
              <a:gd name="connsiteX4" fmla="*/ 157954 w 1741254"/>
              <a:gd name="connsiteY4" fmla="*/ 801398 h 80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254" h="801398">
                <a:moveTo>
                  <a:pt x="0" y="527815"/>
                </a:moveTo>
                <a:lnTo>
                  <a:pt x="0" y="0"/>
                </a:lnTo>
                <a:lnTo>
                  <a:pt x="1741254" y="0"/>
                </a:lnTo>
                <a:lnTo>
                  <a:pt x="1741254" y="801398"/>
                </a:lnTo>
                <a:lnTo>
                  <a:pt x="157954" y="801398"/>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0" name="Rectangle 49">
            <a:extLst>
              <a:ext uri="{FF2B5EF4-FFF2-40B4-BE49-F238E27FC236}">
                <a16:creationId xmlns:a16="http://schemas.microsoft.com/office/drawing/2014/main" id="{02F3B697-A935-4264-83E9-CB0A2A0BBAB8}"/>
              </a:ext>
            </a:extLst>
          </p:cNvPr>
          <p:cNvSpPr/>
          <p:nvPr/>
        </p:nvSpPr>
        <p:spPr>
          <a:xfrm>
            <a:off x="7287232" y="3459796"/>
            <a:ext cx="1371601" cy="801397"/>
          </a:xfrm>
          <a:custGeom>
            <a:avLst/>
            <a:gdLst>
              <a:gd name="connsiteX0" fmla="*/ 0 w 1371601"/>
              <a:gd name="connsiteY0" fmla="*/ 0 h 801397"/>
              <a:gd name="connsiteX1" fmla="*/ 443484 w 1371601"/>
              <a:gd name="connsiteY1" fmla="*/ 0 h 801397"/>
              <a:gd name="connsiteX2" fmla="*/ 900685 w 1371601"/>
              <a:gd name="connsiteY2" fmla="*/ 0 h 801397"/>
              <a:gd name="connsiteX3" fmla="*/ 1371601 w 1371601"/>
              <a:gd name="connsiteY3" fmla="*/ 0 h 801397"/>
              <a:gd name="connsiteX4" fmla="*/ 1371601 w 1371601"/>
              <a:gd name="connsiteY4" fmla="*/ 408712 h 801397"/>
              <a:gd name="connsiteX5" fmla="*/ 1371601 w 1371601"/>
              <a:gd name="connsiteY5" fmla="*/ 801397 h 801397"/>
              <a:gd name="connsiteX6" fmla="*/ 886969 w 1371601"/>
              <a:gd name="connsiteY6" fmla="*/ 801397 h 801397"/>
              <a:gd name="connsiteX7" fmla="*/ 443484 w 1371601"/>
              <a:gd name="connsiteY7" fmla="*/ 801397 h 801397"/>
              <a:gd name="connsiteX8" fmla="*/ 0 w 1371601"/>
              <a:gd name="connsiteY8" fmla="*/ 801397 h 801397"/>
              <a:gd name="connsiteX9" fmla="*/ 0 w 1371601"/>
              <a:gd name="connsiteY9" fmla="*/ 408712 h 801397"/>
              <a:gd name="connsiteX10" fmla="*/ 0 w 1371601"/>
              <a:gd name="connsiteY10" fmla="*/ 0 h 80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1" h="801397" fill="none" extrusionOk="0">
                <a:moveTo>
                  <a:pt x="0" y="0"/>
                </a:moveTo>
                <a:cubicBezTo>
                  <a:pt x="170690" y="-42470"/>
                  <a:pt x="293837" y="38638"/>
                  <a:pt x="443484" y="0"/>
                </a:cubicBezTo>
                <a:cubicBezTo>
                  <a:pt x="593131" y="-38638"/>
                  <a:pt x="724272" y="51758"/>
                  <a:pt x="900685" y="0"/>
                </a:cubicBezTo>
                <a:cubicBezTo>
                  <a:pt x="1077098" y="-51758"/>
                  <a:pt x="1177232" y="16011"/>
                  <a:pt x="1371601" y="0"/>
                </a:cubicBezTo>
                <a:cubicBezTo>
                  <a:pt x="1373116" y="91218"/>
                  <a:pt x="1355412" y="208019"/>
                  <a:pt x="1371601" y="408712"/>
                </a:cubicBezTo>
                <a:cubicBezTo>
                  <a:pt x="1387790" y="609405"/>
                  <a:pt x="1366076" y="705719"/>
                  <a:pt x="1371601" y="801397"/>
                </a:cubicBezTo>
                <a:cubicBezTo>
                  <a:pt x="1175065" y="801936"/>
                  <a:pt x="1114164" y="775596"/>
                  <a:pt x="886969" y="801397"/>
                </a:cubicBezTo>
                <a:cubicBezTo>
                  <a:pt x="659774" y="827198"/>
                  <a:pt x="659976" y="772820"/>
                  <a:pt x="443484" y="801397"/>
                </a:cubicBezTo>
                <a:cubicBezTo>
                  <a:pt x="226992" y="829974"/>
                  <a:pt x="134059" y="758945"/>
                  <a:pt x="0" y="801397"/>
                </a:cubicBezTo>
                <a:cubicBezTo>
                  <a:pt x="-2533" y="646072"/>
                  <a:pt x="2102" y="530535"/>
                  <a:pt x="0" y="408712"/>
                </a:cubicBezTo>
                <a:cubicBezTo>
                  <a:pt x="-2102" y="286889"/>
                  <a:pt x="42143" y="195655"/>
                  <a:pt x="0" y="0"/>
                </a:cubicBezTo>
                <a:close/>
              </a:path>
              <a:path w="1371601" h="801397" stroke="0" extrusionOk="0">
                <a:moveTo>
                  <a:pt x="0" y="0"/>
                </a:moveTo>
                <a:cubicBezTo>
                  <a:pt x="159832" y="-4550"/>
                  <a:pt x="278703" y="48827"/>
                  <a:pt x="484632" y="0"/>
                </a:cubicBezTo>
                <a:cubicBezTo>
                  <a:pt x="690561" y="-48827"/>
                  <a:pt x="728685" y="15957"/>
                  <a:pt x="969265" y="0"/>
                </a:cubicBezTo>
                <a:cubicBezTo>
                  <a:pt x="1209845" y="-15957"/>
                  <a:pt x="1200387" y="5344"/>
                  <a:pt x="1371601" y="0"/>
                </a:cubicBezTo>
                <a:cubicBezTo>
                  <a:pt x="1396924" y="200666"/>
                  <a:pt x="1364646" y="217908"/>
                  <a:pt x="1371601" y="416726"/>
                </a:cubicBezTo>
                <a:cubicBezTo>
                  <a:pt x="1378556" y="615544"/>
                  <a:pt x="1371187" y="651989"/>
                  <a:pt x="1371601" y="801397"/>
                </a:cubicBezTo>
                <a:cubicBezTo>
                  <a:pt x="1161577" y="837466"/>
                  <a:pt x="1079665" y="793783"/>
                  <a:pt x="900685" y="801397"/>
                </a:cubicBezTo>
                <a:cubicBezTo>
                  <a:pt x="721705" y="809011"/>
                  <a:pt x="535478" y="779656"/>
                  <a:pt x="429768" y="801397"/>
                </a:cubicBezTo>
                <a:cubicBezTo>
                  <a:pt x="324058" y="823138"/>
                  <a:pt x="173267" y="752136"/>
                  <a:pt x="0" y="801397"/>
                </a:cubicBezTo>
                <a:cubicBezTo>
                  <a:pt x="-28167" y="633684"/>
                  <a:pt x="18593" y="563821"/>
                  <a:pt x="0" y="424740"/>
                </a:cubicBezTo>
                <a:cubicBezTo>
                  <a:pt x="-18593" y="285659"/>
                  <a:pt x="31339" y="133154"/>
                  <a:pt x="0" y="0"/>
                </a:cubicBezTo>
                <a:close/>
              </a:path>
            </a:pathLst>
          </a:custGeom>
          <a:solidFill>
            <a:schemeClr val="accent6">
              <a:lumMod val="20000"/>
              <a:lumOff val="80000"/>
            </a:schemeClr>
          </a:solidFill>
          <a:ln w="19050">
            <a:solidFill>
              <a:schemeClr val="tx1"/>
            </a:solidFill>
            <a:extLst>
              <a:ext uri="{C807C97D-BFC1-408E-A445-0C87EB9F89A2}">
                <ask:lineSketchStyleProps xmlns:ask="http://schemas.microsoft.com/office/drawing/2018/sketchyshapes" sd="234838966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Punched Tape 50">
            <a:extLst>
              <a:ext uri="{FF2B5EF4-FFF2-40B4-BE49-F238E27FC236}">
                <a16:creationId xmlns:a16="http://schemas.microsoft.com/office/drawing/2014/main" id="{F3A475EB-28FD-4746-84A4-D051FF3AA07F}"/>
              </a:ext>
            </a:extLst>
          </p:cNvPr>
          <p:cNvSpPr/>
          <p:nvPr/>
        </p:nvSpPr>
        <p:spPr>
          <a:xfrm>
            <a:off x="3104567" y="1600876"/>
            <a:ext cx="1613647" cy="982173"/>
          </a:xfrm>
          <a:prstGeom prst="flowChartPunchedTap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allout: Right Arrow 51">
            <a:extLst>
              <a:ext uri="{FF2B5EF4-FFF2-40B4-BE49-F238E27FC236}">
                <a16:creationId xmlns:a16="http://schemas.microsoft.com/office/drawing/2014/main" id="{776863C7-8677-49F6-81FE-E77F2CC57A8B}"/>
              </a:ext>
            </a:extLst>
          </p:cNvPr>
          <p:cNvSpPr/>
          <p:nvPr/>
        </p:nvSpPr>
        <p:spPr>
          <a:xfrm>
            <a:off x="1246873" y="1027140"/>
            <a:ext cx="1450545" cy="1450545"/>
          </a:xfrm>
          <a:prstGeom prst="rightArrowCallou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010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C28A0B-A0B2-46CF-AD65-CCA08C18DD30}"/>
              </a:ext>
            </a:extLst>
          </p:cNvPr>
          <p:cNvSpPr/>
          <p:nvPr/>
        </p:nvSpPr>
        <p:spPr>
          <a:xfrm>
            <a:off x="8584981" y="2876859"/>
            <a:ext cx="874147"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1, Unit 4, Learning Outcome 11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dirty="0"/>
              <a:t>Curriculum Prioritisation for Primary Maths</a:t>
            </a:r>
          </a:p>
        </p:txBody>
      </p:sp>
      <p:sp>
        <p:nvSpPr>
          <p:cNvPr id="3" name="Rectangle 2">
            <a:extLst>
              <a:ext uri="{FF2B5EF4-FFF2-40B4-BE49-F238E27FC236}">
                <a16:creationId xmlns:a16="http://schemas.microsoft.com/office/drawing/2014/main" id="{2876960C-6601-4362-BDA6-FF9EF633E563}"/>
              </a:ext>
            </a:extLst>
          </p:cNvPr>
          <p:cNvSpPr/>
          <p:nvPr/>
        </p:nvSpPr>
        <p:spPr>
          <a:xfrm>
            <a:off x="3210795" y="2876859"/>
            <a:ext cx="1900004"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F6B45AE-A3FF-485F-BB3C-4D47BB3E1B5D}"/>
              </a:ext>
            </a:extLst>
          </p:cNvPr>
          <p:cNvSpPr/>
          <p:nvPr/>
        </p:nvSpPr>
        <p:spPr>
          <a:xfrm>
            <a:off x="5446710" y="2876859"/>
            <a:ext cx="1421233"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F24FC58-DAF7-4C39-8F49-46FF29CC22C2}"/>
              </a:ext>
            </a:extLst>
          </p:cNvPr>
          <p:cNvSpPr/>
          <p:nvPr/>
        </p:nvSpPr>
        <p:spPr>
          <a:xfrm>
            <a:off x="7203855" y="2876859"/>
            <a:ext cx="1061533"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FC0D6E3-4E10-4C4B-8BD8-FBCA01FE32F2}"/>
              </a:ext>
            </a:extLst>
          </p:cNvPr>
          <p:cNvSpPr/>
          <p:nvPr/>
        </p:nvSpPr>
        <p:spPr>
          <a:xfrm>
            <a:off x="9726608" y="2876859"/>
            <a:ext cx="664565"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B6CED6-636E-4204-B05A-BB7484830543}"/>
              </a:ext>
            </a:extLst>
          </p:cNvPr>
          <p:cNvSpPr/>
          <p:nvPr/>
        </p:nvSpPr>
        <p:spPr>
          <a:xfrm>
            <a:off x="564570" y="2876859"/>
            <a:ext cx="2310315"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3175A38-100B-409D-838A-02B6C1A5FFD1}"/>
              </a:ext>
            </a:extLst>
          </p:cNvPr>
          <p:cNvSpPr/>
          <p:nvPr/>
        </p:nvSpPr>
        <p:spPr>
          <a:xfrm>
            <a:off x="10660222" y="2876859"/>
            <a:ext cx="408859"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A281BB-B65A-411E-B17A-A642A574106F}"/>
              </a:ext>
            </a:extLst>
          </p:cNvPr>
          <p:cNvSpPr/>
          <p:nvPr/>
        </p:nvSpPr>
        <p:spPr>
          <a:xfrm>
            <a:off x="11338129" y="2876859"/>
            <a:ext cx="188838" cy="874147"/>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5146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14"/>
                                        </p:tgtEl>
                                        <p:attrNameLst>
                                          <p:attrName>style.color</p:attrName>
                                        </p:attrNameLst>
                                      </p:cBhvr>
                                      <p:to>
                                        <a:schemeClr val="bg1"/>
                                      </p:to>
                                    </p:animClr>
                                    <p:animClr clrSpc="rgb" dir="cw">
                                      <p:cBhvr>
                                        <p:cTn id="7" dur="1000" autoRev="1" fill="remove"/>
                                        <p:tgtEl>
                                          <p:spTgt spid="14"/>
                                        </p:tgtEl>
                                        <p:attrNameLst>
                                          <p:attrName>fillcolor</p:attrName>
                                        </p:attrNameLst>
                                      </p:cBhvr>
                                      <p:to>
                                        <a:schemeClr val="bg1"/>
                                      </p:to>
                                    </p:animClr>
                                    <p:set>
                                      <p:cBhvr>
                                        <p:cTn id="8" dur="1000" autoRev="1" fill="remove"/>
                                        <p:tgtEl>
                                          <p:spTgt spid="14"/>
                                        </p:tgtEl>
                                        <p:attrNameLst>
                                          <p:attrName>fill.type</p:attrName>
                                        </p:attrNameLst>
                                      </p:cBhvr>
                                      <p:to>
                                        <p:strVal val="solid"/>
                                      </p:to>
                                    </p:set>
                                    <p:set>
                                      <p:cBhvr>
                                        <p:cTn id="9" dur="100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48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09605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You could use some of the following tasks to support this learning outcome:</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Find all the different ways to make the yellow hexagon, trapezium and blue rhombus from other pattern block pieces.</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Use pattern blocks to fill bigger shapes (e.g. slide 10), focusing on rotating pieces, and paying careful attention to aligning the edges of pieces. Draw in the edges of the pattern blocks to show how they make up the bigger shapes. </a:t>
            </a: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r>
              <a:rPr lang="en-GB" sz="2200" kern="0" dirty="0">
                <a:latin typeface="Arial" panose="020B0604020202020204" pitchFamily="34" charset="0"/>
                <a:cs typeface="Arial" panose="020B0604020202020204" pitchFamily="34" charset="0"/>
              </a:rPr>
              <a:t>Find different ways to fill empty templates, such as a larger geometric shapes, or pictures. Use known substitutions to generate alternatives, e.g. changing a hexagon for two trapezia.  </a:t>
            </a:r>
          </a:p>
        </p:txBody>
      </p:sp>
    </p:spTree>
    <p:extLst>
      <p:ext uri="{BB962C8B-B14F-4D97-AF65-F5344CB8AC3E}">
        <p14:creationId xmlns:p14="http://schemas.microsoft.com/office/powerpoint/2010/main" val="2497773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1, Unit 4, Learning Outcome 1</a:t>
            </a:r>
            <a:endParaRPr lang="en-GB" sz="2400" b="1" dirty="0"/>
          </a:p>
        </p:txBody>
      </p:sp>
      <p:sp>
        <p:nvSpPr>
          <p:cNvPr id="7" name="Content Placeholder 10">
            <a:extLst>
              <a:ext uri="{FF2B5EF4-FFF2-40B4-BE49-F238E27FC236}">
                <a16:creationId xmlns:a16="http://schemas.microsoft.com/office/drawing/2014/main" id="{601E30A8-1DF8-43DF-82A0-0A772045B271}"/>
              </a:ext>
            </a:extLst>
          </p:cNvPr>
          <p:cNvSpPr txBox="1">
            <a:spLocks/>
          </p:cNvSpPr>
          <p:nvPr/>
        </p:nvSpPr>
        <p:spPr>
          <a:xfrm>
            <a:off x="594008" y="1209176"/>
            <a:ext cx="11140162" cy="4096058"/>
          </a:xfrm>
          <a:prstGeom prst="rect">
            <a:avLst/>
          </a:prstGeom>
        </p:spPr>
        <p:txBody>
          <a:bodyPr>
            <a:spAutoFit/>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indent="0">
              <a:lnSpc>
                <a:spcPct val="120000"/>
              </a:lnSpc>
              <a:spcBef>
                <a:spcPts val="450"/>
              </a:spcBef>
              <a:spcAft>
                <a:spcPts val="450"/>
              </a:spcAft>
              <a:buClr>
                <a:srgbClr val="585858"/>
              </a:buClr>
              <a:defRPr/>
            </a:pPr>
            <a:r>
              <a:rPr kumimoji="0" lang="en-GB" sz="2200" i="1"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Through all of these tasks, make careful pedagogical choices about </a:t>
            </a:r>
            <a:r>
              <a:rPr lang="en-GB" sz="2200" i="1" kern="0" dirty="0">
                <a:latin typeface="Arial" panose="020B0604020202020204" pitchFamily="34" charset="0"/>
                <a:cs typeface="Arial" panose="020B0604020202020204" pitchFamily="34" charset="0"/>
              </a:rPr>
              <a:t>how to model pattern block work. For example, online software will allow easy modelling of different ways to compose a regular hexagon. However, if the focus is on teaching children how to rotate and place pattern block pieces with sides fully meeting, then you will need to use practical resources, for example, a visualiser and small pattern blocks, or large magnetic display pattern blocks.</a:t>
            </a:r>
          </a:p>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endParaRPr kumimoji="0" lang="en-GB" sz="220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20000"/>
              </a:lnSpc>
              <a:spcBef>
                <a:spcPts val="450"/>
              </a:spcBef>
              <a:spcAft>
                <a:spcPts val="450"/>
              </a:spcAft>
              <a:buClr>
                <a:srgbClr val="585858"/>
              </a:buClr>
              <a:buSzTx/>
              <a:tabLst/>
              <a:defRPr/>
            </a:pPr>
            <a:endParaRPr lang="en-GB" sz="2200" kern="0" dirty="0">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Char char="•"/>
              <a:tabLst/>
              <a:defRPr/>
            </a:pPr>
            <a:endParaRPr lang="en-GB"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981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7|1.9|1.1|0.8|1.3|1.4"/>
</p:tagLst>
</file>

<file path=ppt/tags/tag2.xml><?xml version="1.0" encoding="utf-8"?>
<p:tagLst xmlns:a="http://schemas.openxmlformats.org/drawingml/2006/main" xmlns:r="http://schemas.openxmlformats.org/officeDocument/2006/relationships" xmlns:p="http://schemas.openxmlformats.org/presentationml/2006/main">
  <p:tag name="TIMING" val="|16.7|1.9|1.1|0.8|1.3|1.4"/>
</p:tagLst>
</file>

<file path=ppt/tags/tag3.xml><?xml version="1.0" encoding="utf-8"?>
<p:tagLst xmlns:a="http://schemas.openxmlformats.org/drawingml/2006/main" xmlns:r="http://schemas.openxmlformats.org/officeDocument/2006/relationships" xmlns:p="http://schemas.openxmlformats.org/presentationml/2006/main">
  <p:tag name="TIMING" val="|8.7"/>
</p:tagLst>
</file>

<file path=ppt/tags/tag4.xml><?xml version="1.0" encoding="utf-8"?>
<p:tagLst xmlns:a="http://schemas.openxmlformats.org/drawingml/2006/main" xmlns:r="http://schemas.openxmlformats.org/officeDocument/2006/relationships" xmlns:p="http://schemas.openxmlformats.org/presentationml/2006/main">
  <p:tag name="TIMING" val="|8|1.8|2.1"/>
</p:tagLst>
</file>

<file path=ppt/tags/tag5.xml><?xml version="1.0" encoding="utf-8"?>
<p:tagLst xmlns:a="http://schemas.openxmlformats.org/drawingml/2006/main" xmlns:r="http://schemas.openxmlformats.org/officeDocument/2006/relationships" xmlns:p="http://schemas.openxmlformats.org/presentationml/2006/main">
  <p:tag name="TIMING" val="|8|1.8|2.1"/>
</p:tagLst>
</file>

<file path=ppt/tags/tag6.xml><?xml version="1.0" encoding="utf-8"?>
<p:tagLst xmlns:a="http://schemas.openxmlformats.org/drawingml/2006/main" xmlns:r="http://schemas.openxmlformats.org/officeDocument/2006/relationships" xmlns:p="http://schemas.openxmlformats.org/presentationml/2006/main">
  <p:tag name="TIMING" val="|8|1.8|2.1"/>
</p:tagLst>
</file>

<file path=ppt/theme/theme1.xml><?xml version="1.0" encoding="utf-8"?>
<a:theme xmlns:a="http://schemas.openxmlformats.org/drawingml/2006/main" name="Custom Desig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aterials template" id="{9D982857-CF2B-43AA-8EDC-B9C712029F63}" vid="{D9E6F676-3E42-4DD9-87CD-93A784DD82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5629</Words>
  <Application>Microsoft Office PowerPoint</Application>
  <PresentationFormat>Widescreen</PresentationFormat>
  <Paragraphs>534</Paragraphs>
  <Slides>76</Slides>
  <Notes>76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Calibri</vt:lpstr>
      <vt:lpstr>Calibri Light</vt:lpstr>
      <vt:lpstr>Custom Design</vt:lpstr>
      <vt:lpstr>PowerPoint Presentation</vt:lpstr>
      <vt:lpstr>PowerPoint Presentation</vt:lpstr>
      <vt:lpstr>Contents</vt:lpstr>
      <vt:lpstr>Contents</vt:lpstr>
      <vt:lpstr>PowerPoint Presentation</vt:lpstr>
      <vt:lpstr>Year 1, Unit 4</vt:lpstr>
      <vt:lpstr>Year 1, Unit 4, Learning Outcome 1</vt:lpstr>
      <vt:lpstr>PowerPoint Presentation</vt:lpstr>
      <vt:lpstr>PowerPoint Presentation</vt:lpstr>
      <vt:lpstr>Year 1, Unit 4, Learning Outcome 1</vt:lpstr>
      <vt:lpstr>Year 1, Unit 4, Learning Outcome 1</vt:lpstr>
      <vt:lpstr>1G-2 Compose 2D and 3D shapes from smaller shapes</vt:lpstr>
      <vt:lpstr>1G-2 Compose 2D and 3D shapes from smaller shapes</vt:lpstr>
      <vt:lpstr>PowerPoint Presentation</vt:lpstr>
      <vt:lpstr>Year 1, Unit 4</vt:lpstr>
      <vt:lpstr>Year 1, Unit 4, Learning Outcome 2</vt:lpstr>
      <vt:lpstr>PowerPoint Presentation</vt:lpstr>
      <vt:lpstr>Year 1, Unit 4, Learning Outcome 2</vt:lpstr>
      <vt:lpstr>Year 1, Unit 4, Learning Outcome 2</vt:lpstr>
      <vt:lpstr>Year 1, Unit 4, Learning Outcome 2</vt:lpstr>
      <vt:lpstr>Year 1, Unit 4, Learning Outcome 2</vt:lpstr>
      <vt:lpstr>Year 1, Unit 4, Learning Outcome 2</vt:lpstr>
      <vt:lpstr>PowerPoint Presentation</vt:lpstr>
      <vt:lpstr>Year 1, Unit 4</vt:lpstr>
      <vt:lpstr>Year 1, Unit 4, Learning Outcome 3</vt:lpstr>
      <vt:lpstr>PowerPoint Presentation</vt:lpstr>
      <vt:lpstr>Year 1, Unit 4, Learning Outcome 3</vt:lpstr>
      <vt:lpstr>1G-2 Compose 2D and 3D shapes from smaller shapes</vt:lpstr>
      <vt:lpstr>PowerPoint Presentation</vt:lpstr>
      <vt:lpstr>Year 1, Unit 4</vt:lpstr>
      <vt:lpstr>Year 1, Unit 4, Learning Outcome 4</vt:lpstr>
      <vt:lpstr>PowerPoint Presentation</vt:lpstr>
      <vt:lpstr>1G-2 Compose 2D and 3D shapes from smaller shapes</vt:lpstr>
      <vt:lpstr>Year 1, Unit 4, Learning Outcome 4</vt:lpstr>
      <vt:lpstr>Year 1, Unit 4, Learning Outcome 4</vt:lpstr>
      <vt:lpstr>PowerPoint Presentation</vt:lpstr>
      <vt:lpstr>Year 1, Unit 4</vt:lpstr>
      <vt:lpstr>Year 1, Unit 4, Learning Outcome 5</vt:lpstr>
      <vt:lpstr>PowerPoint Presentation</vt:lpstr>
      <vt:lpstr>Year 1, Unit 4, Learning Outcome 5</vt:lpstr>
      <vt:lpstr>1G-2 Compose 2D and 3D shapes from smaller shapes</vt:lpstr>
      <vt:lpstr>1G-2 Compose 2D and 3D shapes from smaller shapes</vt:lpstr>
      <vt:lpstr>PowerPoint Presentation</vt:lpstr>
      <vt:lpstr>Year 1, Unit 4</vt:lpstr>
      <vt:lpstr>Year 1, Unit 4, Learning Outcome 6</vt:lpstr>
      <vt:lpstr>1G-1 Recognise common 2D and 3D shapes</vt:lpstr>
      <vt:lpstr>1G-1 Recognise common 2D and 3D shapes</vt:lpstr>
      <vt:lpstr>1G-1 Recognise common 2D and 3D shapes</vt:lpstr>
      <vt:lpstr>1G-2 Compose 2D and 3D shapes from smaller shapes</vt:lpstr>
      <vt:lpstr>PowerPoint Presentation</vt:lpstr>
      <vt:lpstr>Year 1, Unit 4</vt:lpstr>
      <vt:lpstr>Year 1, Unit 4, Learning Outcome 7</vt:lpstr>
      <vt:lpstr>PowerPoint Presentation</vt:lpstr>
      <vt:lpstr>PowerPoint Presentation</vt:lpstr>
      <vt:lpstr>Year 1, Unit 4</vt:lpstr>
      <vt:lpstr>Year 1, Unit 4, Learning Outcome 8</vt:lpstr>
      <vt:lpstr>1G-1 Recognise common 2D and 3D shapes</vt:lpstr>
      <vt:lpstr>1G-1 Recognise common 2D and 3D shapes</vt:lpstr>
      <vt:lpstr>PowerPoint Presentation</vt:lpstr>
      <vt:lpstr>Year 1, Unit 4</vt:lpstr>
      <vt:lpstr>Year 1, Unit 4, Learning Outcome 9</vt:lpstr>
      <vt:lpstr>PowerPoint Presentation</vt:lpstr>
      <vt:lpstr>Year 1, Unit 4, Learning Outcome 9</vt:lpstr>
      <vt:lpstr>PowerPoint Presentation</vt:lpstr>
      <vt:lpstr>Year 1, Unit 4</vt:lpstr>
      <vt:lpstr>Year 1, Unit 4, Learning Outcome 10</vt:lpstr>
      <vt:lpstr>PowerPoint Presentation</vt:lpstr>
      <vt:lpstr>Year 1, Unit 4, Learning Outcome 10</vt:lpstr>
      <vt:lpstr>1G-1 Recognise common 2D and 3D shapes</vt:lpstr>
      <vt:lpstr>PowerPoint Presentation</vt:lpstr>
      <vt:lpstr>Year 1, Unit 4</vt:lpstr>
      <vt:lpstr>Year 1, Unit 4, Learning Outcome 11</vt:lpstr>
      <vt:lpstr>PowerPoint Presentation</vt:lpstr>
      <vt:lpstr>Year 1, Unit 4, Learning Outcome 11</vt:lpstr>
      <vt:lpstr>Year 1, Unit 4, Learning Outcome 11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Tresidder</dc:creator>
  <cp:lastModifiedBy>Andrew Young</cp:lastModifiedBy>
  <cp:revision>3</cp:revision>
  <dcterms:modified xsi:type="dcterms:W3CDTF">2021-08-26T08:50:43Z</dcterms:modified>
</cp:coreProperties>
</file>