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3" r:id="rId5"/>
  </p:sldMasterIdLst>
  <p:notesMasterIdLst>
    <p:notesMasterId r:id="rId99"/>
  </p:notesMasterIdLst>
  <p:sldIdLst>
    <p:sldId id="401" r:id="rId6"/>
    <p:sldId id="293" r:id="rId7"/>
    <p:sldId id="547" r:id="rId8"/>
    <p:sldId id="499" r:id="rId9"/>
    <p:sldId id="336" r:id="rId10"/>
    <p:sldId id="365" r:id="rId11"/>
    <p:sldId id="498" r:id="rId12"/>
    <p:sldId id="500" r:id="rId13"/>
    <p:sldId id="501" r:id="rId14"/>
    <p:sldId id="485" r:id="rId15"/>
    <p:sldId id="514" r:id="rId16"/>
    <p:sldId id="557" r:id="rId17"/>
    <p:sldId id="516" r:id="rId18"/>
    <p:sldId id="462" r:id="rId19"/>
    <p:sldId id="518" r:id="rId20"/>
    <p:sldId id="508" r:id="rId21"/>
    <p:sldId id="517" r:id="rId22"/>
    <p:sldId id="555" r:id="rId23"/>
    <p:sldId id="354" r:id="rId24"/>
    <p:sldId id="541" r:id="rId25"/>
    <p:sldId id="540" r:id="rId26"/>
    <p:sldId id="449" r:id="rId27"/>
    <p:sldId id="520" r:id="rId28"/>
    <p:sldId id="363" r:id="rId29"/>
    <p:sldId id="537" r:id="rId30"/>
    <p:sldId id="519" r:id="rId31"/>
    <p:sldId id="466" r:id="rId32"/>
    <p:sldId id="491" r:id="rId33"/>
    <p:sldId id="492" r:id="rId34"/>
    <p:sldId id="521" r:id="rId35"/>
    <p:sldId id="504" r:id="rId36"/>
    <p:sldId id="524" r:id="rId37"/>
    <p:sldId id="489" r:id="rId38"/>
    <p:sldId id="523" r:id="rId39"/>
    <p:sldId id="483" r:id="rId40"/>
    <p:sldId id="533" r:id="rId41"/>
    <p:sldId id="480" r:id="rId42"/>
    <p:sldId id="549" r:id="rId43"/>
    <p:sldId id="408" r:id="rId44"/>
    <p:sldId id="481" r:id="rId45"/>
    <p:sldId id="525" r:id="rId46"/>
    <p:sldId id="451" r:id="rId47"/>
    <p:sldId id="526" r:id="rId48"/>
    <p:sldId id="465" r:id="rId49"/>
    <p:sldId id="528" r:id="rId50"/>
    <p:sldId id="464" r:id="rId51"/>
    <p:sldId id="527" r:id="rId52"/>
    <p:sldId id="470" r:id="rId53"/>
    <p:sldId id="529" r:id="rId54"/>
    <p:sldId id="458" r:id="rId55"/>
    <p:sldId id="530" r:id="rId56"/>
    <p:sldId id="478" r:id="rId57"/>
    <p:sldId id="531" r:id="rId58"/>
    <p:sldId id="468" r:id="rId59"/>
    <p:sldId id="532" r:id="rId60"/>
    <p:sldId id="473" r:id="rId61"/>
    <p:sldId id="542" r:id="rId62"/>
    <p:sldId id="476" r:id="rId63"/>
    <p:sldId id="544" r:id="rId64"/>
    <p:sldId id="358" r:id="rId65"/>
    <p:sldId id="535" r:id="rId66"/>
    <p:sldId id="534" r:id="rId67"/>
    <p:sldId id="536" r:id="rId68"/>
    <p:sldId id="538" r:id="rId69"/>
    <p:sldId id="455" r:id="rId70"/>
    <p:sldId id="495" r:id="rId71"/>
    <p:sldId id="551" r:id="rId72"/>
    <p:sldId id="493" r:id="rId73"/>
    <p:sldId id="546" r:id="rId74"/>
    <p:sldId id="545" r:id="rId75"/>
    <p:sldId id="474" r:id="rId76"/>
    <p:sldId id="360" r:id="rId77"/>
    <p:sldId id="548" r:id="rId78"/>
    <p:sldId id="554" r:id="rId79"/>
    <p:sldId id="573" r:id="rId80"/>
    <p:sldId id="553" r:id="rId81"/>
    <p:sldId id="315" r:id="rId82"/>
    <p:sldId id="314" r:id="rId83"/>
    <p:sldId id="559" r:id="rId84"/>
    <p:sldId id="560" r:id="rId85"/>
    <p:sldId id="561" r:id="rId86"/>
    <p:sldId id="562" r:id="rId87"/>
    <p:sldId id="563" r:id="rId88"/>
    <p:sldId id="564" r:id="rId89"/>
    <p:sldId id="565" r:id="rId90"/>
    <p:sldId id="566" r:id="rId91"/>
    <p:sldId id="567" r:id="rId92"/>
    <p:sldId id="568" r:id="rId93"/>
    <p:sldId id="569" r:id="rId94"/>
    <p:sldId id="570" r:id="rId95"/>
    <p:sldId id="571" r:id="rId96"/>
    <p:sldId id="550" r:id="rId97"/>
    <p:sldId id="572" r:id="rId98"/>
  </p:sldIdLst>
  <p:sldSz cx="12192000" cy="6858000"/>
  <p:notesSz cx="6858000" cy="9945688"/>
  <p:defaultTextStyle>
    <a:defPPr>
      <a:defRPr lang="en-GB"/>
    </a:defPPr>
    <a:lvl1pPr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1pPr>
    <a:lvl2pPr marL="4572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2pPr>
    <a:lvl3pPr marL="9144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3pPr>
    <a:lvl4pPr marL="13716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4pPr>
    <a:lvl5pPr marL="1828800" algn="l" rtl="0" fontAlgn="base">
      <a:spcBef>
        <a:spcPct val="20000"/>
      </a:spcBef>
      <a:spcAft>
        <a:spcPct val="0"/>
      </a:spcAft>
      <a:buClr>
        <a:srgbClr val="00628C"/>
      </a:buClr>
      <a:buFont typeface="Arial" panose="020B0604020202020204" pitchFamily="34" charset="0"/>
      <a:buChar char="●"/>
      <a:defRPr sz="2800" kern="1200">
        <a:solidFill>
          <a:schemeClr val="tx1"/>
        </a:solidFill>
        <a:latin typeface="Arial" panose="020B0604020202020204" pitchFamily="34" charset="0"/>
        <a:ea typeface="+mn-ea"/>
        <a:cs typeface="+mn-cs"/>
      </a:defRPr>
    </a:lvl5pPr>
    <a:lvl6pPr marL="2286000" algn="l" defTabSz="914400" rtl="0" eaLnBrk="1" latinLnBrk="0" hangingPunct="1">
      <a:defRPr sz="2800" kern="1200">
        <a:solidFill>
          <a:schemeClr val="tx1"/>
        </a:solidFill>
        <a:latin typeface="Arial" panose="020B0604020202020204" pitchFamily="34" charset="0"/>
        <a:ea typeface="+mn-ea"/>
        <a:cs typeface="+mn-cs"/>
      </a:defRPr>
    </a:lvl6pPr>
    <a:lvl7pPr marL="2743200" algn="l" defTabSz="914400" rtl="0" eaLnBrk="1" latinLnBrk="0" hangingPunct="1">
      <a:defRPr sz="2800" kern="1200">
        <a:solidFill>
          <a:schemeClr val="tx1"/>
        </a:solidFill>
        <a:latin typeface="Arial" panose="020B0604020202020204" pitchFamily="34" charset="0"/>
        <a:ea typeface="+mn-ea"/>
        <a:cs typeface="+mn-cs"/>
      </a:defRPr>
    </a:lvl7pPr>
    <a:lvl8pPr marL="3200400" algn="l" defTabSz="914400" rtl="0" eaLnBrk="1" latinLnBrk="0" hangingPunct="1">
      <a:defRPr sz="2800" kern="1200">
        <a:solidFill>
          <a:schemeClr val="tx1"/>
        </a:solidFill>
        <a:latin typeface="Arial" panose="020B0604020202020204" pitchFamily="34" charset="0"/>
        <a:ea typeface="+mn-ea"/>
        <a:cs typeface="+mn-cs"/>
      </a:defRPr>
    </a:lvl8pPr>
    <a:lvl9pPr marL="3657600" algn="l" defTabSz="914400" rtl="0" eaLnBrk="1" latinLnBrk="0" hangingPunct="1">
      <a:defRPr sz="28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9CC7806-863E-425B-858A-59D93F1336E4}" name="Rachel J Houghton" initials="RJH" userId="eb43c97e479d4048" providerId="Windows Live"/>
  <p188:author id="{D50C251A-6E8A-3E14-BC38-497BDAD19898}" name="Rebecca Donaldson" initials="RD" userId="S::rebecca.donaldson@tribalgroup.com::de1bd23b-13b3-40c7-98d3-b019b9d9da5e" providerId="AD"/>
  <p188:author id="{9F522F3D-72A2-8DDC-06FA-90BEB9393AAC}" name="Carol Knights" initials="CK" userId="S::carol.knights@mei.org.uk::23be5868-5566-498b-9c06-a891da1c2ca3" providerId="AD"/>
  <p188:author id="{24E86091-576A-61D4-4308-8B9B413AC648}" name="Richard Perring" initials="RP" userId="S::richard.perring@ncetm.org.uk::910642f3-8b82-4047-9df8-c09e43ada840" providerId="AD"/>
  <p188:author id="{30FCC4C0-069E-C054-7E4C-BDF9DD3F2FFB}" name="Elizabeth Lambert" initials="EL" userId="S::Elizabeth.Lambert@ncetm.org.uk::84516f71-0698-4f46-9863-2dab06370415" providerId="AD"/>
  <p188:author id="{34D052D2-FFF5-E6D6-117A-07C0F43ACB7D}" name="Nicola Trubridge" initials="NT" userId="S::nicola.trubridge@ncetm.org.uk::ecdd1c25-5bc1-4511-a576-ec7c116dcbcc" providerId="AD"/>
  <p188:author id="{3C3042F1-9669-8081-C5E3-F1F39F8AE15B}" name="Alison Hopper" initials="AH" userId="S::alison.hopper@mei.org.uk::ca5996aa-ea7f-4b9b-84ac-8568eb6eb8f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Gaynor Bahan" initials="GB" lastIdx="45" clrIdx="6">
    <p:extLst>
      <p:ext uri="{19B8F6BF-5375-455C-9EA6-DF929625EA0E}">
        <p15:presenceInfo xmlns:p15="http://schemas.microsoft.com/office/powerpoint/2012/main" userId="S::Gaynor.Bahan@ncetm.org.uk::d4c0f4d3-9322-4a8f-bf1c-fec75b6095ad" providerId="AD"/>
      </p:ext>
    </p:extLst>
  </p:cmAuthor>
  <p:cmAuthor id="1" name="Rebecca Donaldson" initials="RD" lastIdx="245" clrIdx="0">
    <p:extLst>
      <p:ext uri="{19B8F6BF-5375-455C-9EA6-DF929625EA0E}">
        <p15:presenceInfo xmlns:p15="http://schemas.microsoft.com/office/powerpoint/2012/main" userId="S::rebecca.donaldson@tribalgroup.com::de1bd23b-13b3-40c7-98d3-b019b9d9da5e" providerId="AD"/>
      </p:ext>
    </p:extLst>
  </p:cmAuthor>
  <p:cmAuthor id="8" name="Mary Stevenson" initials="MS" lastIdx="1" clrIdx="7">
    <p:extLst>
      <p:ext uri="{19B8F6BF-5375-455C-9EA6-DF929625EA0E}">
        <p15:presenceInfo xmlns:p15="http://schemas.microsoft.com/office/powerpoint/2012/main" userId="S::mary.stevenson@ncetm.org.uk::f6438378-3887-49aa-8b3c-bcaf7c6b32f1" providerId="AD"/>
      </p:ext>
    </p:extLst>
  </p:cmAuthor>
  <p:cmAuthor id="2" name="Richard Perring" initials="RP" lastIdx="16" clrIdx="1">
    <p:extLst>
      <p:ext uri="{19B8F6BF-5375-455C-9EA6-DF929625EA0E}">
        <p15:presenceInfo xmlns:p15="http://schemas.microsoft.com/office/powerpoint/2012/main" userId="S::richard.perring@ncetm.org.uk::910642f3-8b82-4047-9df8-c09e43ada840" providerId="AD"/>
      </p:ext>
    </p:extLst>
  </p:cmAuthor>
  <p:cmAuthor id="9" name="Andrew Young" initials="AY" lastIdx="6" clrIdx="8">
    <p:extLst>
      <p:ext uri="{19B8F6BF-5375-455C-9EA6-DF929625EA0E}">
        <p15:presenceInfo xmlns:p15="http://schemas.microsoft.com/office/powerpoint/2012/main" userId="S::andrew.young@tribalgroup.com::3d7dab09-352b-4858-b937-4a4f8b94e613" providerId="AD"/>
      </p:ext>
    </p:extLst>
  </p:cmAuthor>
  <p:cmAuthor id="3" name="Rachel J Houghton" initials="RJH" lastIdx="167" clrIdx="2">
    <p:extLst>
      <p:ext uri="{19B8F6BF-5375-455C-9EA6-DF929625EA0E}">
        <p15:presenceInfo xmlns:p15="http://schemas.microsoft.com/office/powerpoint/2012/main" userId="eb43c97e479d4048" providerId="Windows Live"/>
      </p:ext>
    </p:extLst>
  </p:cmAuthor>
  <p:cmAuthor id="4" name="Carol Knights" initials="CK" lastIdx="64" clrIdx="3">
    <p:extLst>
      <p:ext uri="{19B8F6BF-5375-455C-9EA6-DF929625EA0E}">
        <p15:presenceInfo xmlns:p15="http://schemas.microsoft.com/office/powerpoint/2012/main" userId="S::carol.knights@mei.org.uk::23be5868-5566-498b-9c06-a891da1c2ca3" providerId="AD"/>
      </p:ext>
    </p:extLst>
  </p:cmAuthor>
  <p:cmAuthor id="5" name="Perring, Richard" initials="PR" lastIdx="1" clrIdx="4">
    <p:extLst>
      <p:ext uri="{19B8F6BF-5375-455C-9EA6-DF929625EA0E}">
        <p15:presenceInfo xmlns:p15="http://schemas.microsoft.com/office/powerpoint/2012/main" userId="S::r.perring@exeter.ac.uk::e135846d-ab6c-4573-821c-820ab81e8b20" providerId="AD"/>
      </p:ext>
    </p:extLst>
  </p:cmAuthor>
  <p:cmAuthor id="6" name="Alison Hopper" initials="AH" lastIdx="14" clrIdx="5">
    <p:extLst>
      <p:ext uri="{19B8F6BF-5375-455C-9EA6-DF929625EA0E}">
        <p15:presenceInfo xmlns:p15="http://schemas.microsoft.com/office/powerpoint/2012/main" userId="S::alison.hopper@mei.org.uk::ca5996aa-ea7f-4b9b-84ac-8568eb6eb8f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28C"/>
    <a:srgbClr val="595959"/>
    <a:srgbClr val="C8E2E8"/>
    <a:srgbClr val="3A27F1"/>
    <a:srgbClr val="585858"/>
    <a:srgbClr val="CC0000"/>
    <a:srgbClr val="FFFFEB"/>
    <a:srgbClr val="FFFFCC"/>
    <a:srgbClr val="99CCCC"/>
    <a:srgbClr val="CC00CC"/>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7548" autoAdjust="0"/>
  </p:normalViewPr>
  <p:slideViewPr>
    <p:cSldViewPr snapToGrid="0" showGuides="1">
      <p:cViewPr varScale="1">
        <p:scale>
          <a:sx n="61" d="100"/>
          <a:sy n="61" d="100"/>
        </p:scale>
        <p:origin x="1098" y="66"/>
      </p:cViewPr>
      <p:guideLst>
        <p:guide orient="horz" pos="2160"/>
        <p:guide pos="3840"/>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50" d="100"/>
        <a:sy n="150" d="100"/>
      </p:scale>
      <p:origin x="0" y="-572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viewProps" Target="viewProps.xml"/><Relationship Id="rId5" Type="http://schemas.openxmlformats.org/officeDocument/2006/relationships/slideMaster" Target="slideMasters/slideMaster1.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commentAuthors" Target="commentAuthors.xml"/><Relationship Id="rId105"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9901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1"/>
            <a:ext cx="2971800" cy="499012"/>
          </a:xfrm>
          <a:prstGeom prst="rect">
            <a:avLst/>
          </a:prstGeom>
        </p:spPr>
        <p:txBody>
          <a:bodyPr vert="horz" lIns="91440" tIns="45720" rIns="91440" bIns="45720" rtlCol="0"/>
          <a:lstStyle>
            <a:lvl1pPr algn="r">
              <a:defRPr sz="1200"/>
            </a:lvl1pPr>
          </a:lstStyle>
          <a:p>
            <a:fld id="{3FBDD315-CABA-48C9-B8B8-E7F4A7C4E8FE}" type="datetimeFigureOut">
              <a:rPr lang="en-GB" smtClean="0"/>
              <a:t>18/10/2022</a:t>
            </a:fld>
            <a:endParaRPr lang="en-GB" dirty="0"/>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6678"/>
            <a:ext cx="2971800" cy="499012"/>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9446678"/>
            <a:ext cx="2971800" cy="499012"/>
          </a:xfrm>
          <a:prstGeom prst="rect">
            <a:avLst/>
          </a:prstGeom>
        </p:spPr>
        <p:txBody>
          <a:bodyPr vert="horz" lIns="91440" tIns="45720" rIns="91440" bIns="45720" rtlCol="0" anchor="b"/>
          <a:lstStyle>
            <a:lvl1pPr algn="r">
              <a:defRPr sz="1200"/>
            </a:lvl1pPr>
          </a:lstStyle>
          <a:p>
            <a:fld id="{95CC6D43-B330-470E-9514-C837501A6F5A}" type="slidenum">
              <a:rPr lang="en-GB" smtClean="0"/>
              <a:t>‹#›</a:t>
            </a:fld>
            <a:endParaRPr lang="en-GB" dirty="0"/>
          </a:p>
        </p:txBody>
      </p:sp>
    </p:spTree>
    <p:extLst>
      <p:ext uri="{BB962C8B-B14F-4D97-AF65-F5344CB8AC3E}">
        <p14:creationId xmlns:p14="http://schemas.microsoft.com/office/powerpoint/2010/main" val="210422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1</a:t>
            </a:fld>
            <a:endParaRPr lang="en-GB" dirty="0"/>
          </a:p>
        </p:txBody>
      </p:sp>
    </p:spTree>
    <p:extLst>
      <p:ext uri="{BB962C8B-B14F-4D97-AF65-F5344CB8AC3E}">
        <p14:creationId xmlns:p14="http://schemas.microsoft.com/office/powerpoint/2010/main" val="22835652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pPr marL="0" indent="0">
              <a:buNone/>
            </a:pPr>
            <a:r>
              <a:rPr lang="en-GB" b="0" dirty="0"/>
              <a:t>a) There are 92 seats in the train carriage. Any estimate close to this is acceptable (for example, in the range 80–100). You might expect students to talk about counting in twos, or counting the number of rows of chairs that they could see and then multiplying by the four seats across the carriage.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b) There are 205 seats in the waiting room. Any estimate close to this is acceptable (for example, in the range 180–220). You might expect students to count the groups of 10 chairs and then multiply the number of sets of chairs they count by 10. Some students might notice that there is the edge of some chairs next to the bin in the bottom right hand corner of the photo, and so add on an estimate for how many groups of five chairs might be along that wall. </a:t>
            </a:r>
          </a:p>
          <a:p>
            <a:endParaRPr lang="en-GB" b="0" dirty="0"/>
          </a:p>
          <a:p>
            <a:r>
              <a:rPr lang="en-GB" b="0" dirty="0"/>
              <a:t>? Students’ answers to this will vary, depending on the size of the classroom. You should expect students to be able to recognise that their estimate will reduce if people are sitting on rows if chairs, and reduce further if those chairs are arranged around tables as in their normal classroom, rather than in rows .</a:t>
            </a:r>
          </a:p>
          <a:p>
            <a:endParaRPr lang="en-GB" b="0" dirty="0"/>
          </a:p>
          <a:p>
            <a:r>
              <a:rPr lang="en-GB" b="1" dirty="0"/>
              <a:t>Suggested questioning</a:t>
            </a:r>
          </a:p>
          <a:p>
            <a:r>
              <a:rPr lang="en-GB" b="0" dirty="0"/>
              <a:t>Can the way the seats are arranged help?</a:t>
            </a:r>
          </a:p>
          <a:p>
            <a:r>
              <a:rPr lang="en-GB" b="0" dirty="0"/>
              <a:t>Are there more or less than 100 seats in the carriage? More or less than 200 seats? Or 50 seats?</a:t>
            </a:r>
          </a:p>
          <a:p>
            <a:r>
              <a:rPr lang="en-GB" b="0" dirty="0"/>
              <a:t>How about in the waiting room?</a:t>
            </a:r>
          </a:p>
          <a:p>
            <a:r>
              <a:rPr lang="en-GB" b="0" dirty="0"/>
              <a:t>Could there be 51 seats in the carriage? Explain why/why not.</a:t>
            </a:r>
          </a:p>
          <a:p>
            <a:endParaRPr lang="en-GB" b="1" dirty="0"/>
          </a:p>
          <a:p>
            <a:r>
              <a:rPr lang="en-GB" b="1" dirty="0"/>
              <a:t>Things to think about</a:t>
            </a:r>
          </a:p>
          <a:p>
            <a:r>
              <a:rPr lang="en-GB" b="0" dirty="0"/>
              <a:t>The two images in Checkpoint 1 offer a context for students to estimate. The grouping of the seats in the images offers a natural structure to support students to make a reasoned estimate – are there other images of chairs that lend themselves less to this strategy? For example, you could show students an image of a football stadium and ask how their strategies for estimation would be different. It is worth thinking in advance about how you will manage the class discussion and capture students’ thinking.</a:t>
            </a:r>
          </a:p>
        </p:txBody>
      </p:sp>
      <p:sp>
        <p:nvSpPr>
          <p:cNvPr id="4" name="Slide Number Placeholder 3"/>
          <p:cNvSpPr>
            <a:spLocks noGrp="1"/>
          </p:cNvSpPr>
          <p:nvPr>
            <p:ph type="sldNum" sz="quarter" idx="5"/>
          </p:nvPr>
        </p:nvSpPr>
        <p:spPr/>
        <p:txBody>
          <a:bodyPr/>
          <a:lstStyle/>
          <a:p>
            <a:fld id="{95CC6D43-B330-470E-9514-C837501A6F5A}" type="slidenum">
              <a:rPr lang="en-GB" smtClean="0"/>
              <a:t>10</a:t>
            </a:fld>
            <a:endParaRPr lang="en-GB" dirty="0"/>
          </a:p>
        </p:txBody>
      </p:sp>
    </p:spTree>
    <p:extLst>
      <p:ext uri="{BB962C8B-B14F-4D97-AF65-F5344CB8AC3E}">
        <p14:creationId xmlns:p14="http://schemas.microsoft.com/office/powerpoint/2010/main" val="2903189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11</a:t>
            </a:fld>
            <a:endParaRPr lang="en-GB" dirty="0"/>
          </a:p>
        </p:txBody>
      </p:sp>
    </p:spTree>
    <p:extLst>
      <p:ext uri="{BB962C8B-B14F-4D97-AF65-F5344CB8AC3E}">
        <p14:creationId xmlns:p14="http://schemas.microsoft.com/office/powerpoint/2010/main" val="1314548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r>
                  <a:rPr lang="en-GB" b="0" dirty="0"/>
                  <a:t>a) 1.7 m</a:t>
                </a:r>
              </a:p>
              <a:p>
                <a:r>
                  <a:rPr lang="en-GB" b="0" dirty="0"/>
                  <a:t>b) 10 cm</a:t>
                </a:r>
              </a:p>
              <a:p>
                <a:r>
                  <a:rPr lang="en-GB" b="0" dirty="0"/>
                  <a:t>c) These are approximate answers; accept responses within a reasonable range of the given values, particularly if the justification is sound (suggested reasoning is indicated in brackets).</a:t>
                </a:r>
              </a:p>
              <a:p>
                <a:r>
                  <a:rPr lang="en-GB" b="0" dirty="0"/>
                  <a:t>Giraffe: approximately 3.4 m (the giraffe is approximately twice the height of the person).</a:t>
                </a:r>
              </a:p>
              <a:p>
                <a:r>
                  <a:rPr lang="en-GB" b="0" dirty="0"/>
                  <a:t>Duck: approximately 0.42 m or 42 cm (the duck is approximately one-quarter of the height of the person).</a:t>
                </a:r>
              </a:p>
              <a:p>
                <a:r>
                  <a:rPr lang="en-GB" b="0" dirty="0"/>
                  <a:t>Rodent: approximately 22 cm (the rat is approximately one-and-a-half times the width of the hand).</a:t>
                </a:r>
              </a:p>
              <a:p>
                <a:r>
                  <a:rPr lang="en-GB" b="0" dirty="0"/>
                  <a:t>Spider: approximately 5 cm (the spider is approximately one-third of the width of the hand).</a:t>
                </a:r>
              </a:p>
              <a:p>
                <a:endParaRPr lang="en-GB" b="0" dirty="0"/>
              </a:p>
              <a:p>
                <a:r>
                  <a:rPr lang="en-GB" b="0" dirty="0"/>
                  <a:t>? Follow through from students’ estimates for the width of a fingernail, as long as this itself is a reasonable estimate (i.e. 1-1.5 cm). Working left to right, the first insect is approximately 1.5 times the width of the fingernail and the second insect is approximately </a:t>
                </a:r>
                <a14:m>
                  <m:oMath xmlns:m="http://schemas.openxmlformats.org/officeDocument/2006/math">
                    <m:box>
                      <m:boxPr>
                        <m:ctrlPr>
                          <a:rPr lang="en-GB" b="0" i="1" smtClean="0">
                            <a:latin typeface="Cambria Math" panose="02040503050406030204" pitchFamily="18" charset="0"/>
                          </a:rPr>
                        </m:ctrlPr>
                      </m:boxPr>
                      <m:e>
                        <m:argPr>
                          <m:argSz m:val="-1"/>
                        </m:argPr>
                        <m:f>
                          <m:fPr>
                            <m:ctrlPr>
                              <a:rPr lang="en-GB" b="0" i="1" smtClean="0">
                                <a:latin typeface="Cambria Math" panose="02040503050406030204" pitchFamily="18" charset="0"/>
                              </a:rPr>
                            </m:ctrlPr>
                          </m:fPr>
                          <m:num>
                            <m:r>
                              <a:rPr lang="en-GB" b="0" i="1" smtClean="0">
                                <a:latin typeface="Cambria Math" panose="02040503050406030204" pitchFamily="18" charset="0"/>
                              </a:rPr>
                              <m:t>2</m:t>
                            </m:r>
                          </m:num>
                          <m:den>
                            <m:r>
                              <a:rPr lang="en-GB" b="0" i="1" smtClean="0">
                                <a:latin typeface="Cambria Math" panose="02040503050406030204" pitchFamily="18" charset="0"/>
                              </a:rPr>
                              <m:t>3</m:t>
                            </m:r>
                          </m:den>
                        </m:f>
                      </m:e>
                    </m:box>
                    <m:r>
                      <a:rPr lang="en-GB" b="0" i="1" smtClean="0">
                        <a:latin typeface="Cambria Math" panose="02040503050406030204" pitchFamily="18" charset="0"/>
                      </a:rPr>
                      <m:t> </m:t>
                    </m:r>
                  </m:oMath>
                </a14:m>
                <a:r>
                  <a:rPr lang="en-GB" b="0" dirty="0"/>
                  <a:t>the width of the fingernail. So, for example, if</a:t>
                </a:r>
                <a:r>
                  <a:rPr lang="en-GB" b="0" baseline="0" dirty="0"/>
                  <a:t> the students started with an estimate of 1.2 cm, reasonable estimates would be 1.8 cm for the first insect and 0.8 cm for the second.</a:t>
                </a:r>
                <a:endParaRPr lang="en-GB" b="0" dirty="0"/>
              </a:p>
              <a:p>
                <a:endParaRPr lang="en-GB" b="0" dirty="0"/>
              </a:p>
              <a:p>
                <a:r>
                  <a:rPr lang="en-GB" b="1" dirty="0"/>
                  <a:t>Suggested questioning</a:t>
                </a:r>
              </a:p>
              <a:p>
                <a:r>
                  <a:rPr lang="en-GB" b="0" dirty="0"/>
                  <a:t>How tall are you? Are you taller or shorter than an average adult?</a:t>
                </a:r>
              </a:p>
              <a:p>
                <a:r>
                  <a:rPr lang="en-GB" b="0" dirty="0"/>
                  <a:t>How wide is your hand? Is it wider or narrower than an average adult’s hand?</a:t>
                </a:r>
              </a:p>
              <a:p>
                <a:r>
                  <a:rPr lang="en-GB" b="0" dirty="0"/>
                  <a:t>Why might a textbook use images like these next to pictures of animals?</a:t>
                </a:r>
              </a:p>
              <a:p>
                <a:r>
                  <a:rPr lang="en-GB" b="0" dirty="0"/>
                  <a:t>Which image is easiest to estimate from? Why?</a:t>
                </a:r>
              </a:p>
              <a:p>
                <a:endParaRPr lang="en-GB" b="1" dirty="0"/>
              </a:p>
              <a:p>
                <a:r>
                  <a:rPr lang="en-GB" b="1" dirty="0"/>
                  <a:t>Things to think about</a:t>
                </a:r>
              </a:p>
              <a:p>
                <a:r>
                  <a:rPr lang="en-GB" dirty="0"/>
                  <a:t>Checkpoint 2 looks at estimating length, and how body measurements can be used to support the estimation of length. Images such as these are often used to show scale. If possible, have some real examples of these in textbooks and encyclopaedias to show students.</a:t>
                </a:r>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r>
                  <a:rPr lang="en-GB" b="0" dirty="0"/>
                  <a:t>a) 1.7 m</a:t>
                </a:r>
              </a:p>
              <a:p>
                <a:r>
                  <a:rPr lang="en-GB" b="0" dirty="0"/>
                  <a:t>b) 10 cm</a:t>
                </a:r>
              </a:p>
              <a:p>
                <a:r>
                  <a:rPr lang="en-GB" b="0" dirty="0"/>
                  <a:t>c) These are approximate answers; accept responses within a reasonable range of the given values. Students’ justifications (these are indicated in brackets).</a:t>
                </a:r>
              </a:p>
              <a:p>
                <a:r>
                  <a:rPr lang="en-GB" b="0" dirty="0"/>
                  <a:t>Giraffe: approximately 3.4 m (the giraffe is approximately </a:t>
                </a:r>
              </a:p>
              <a:p>
                <a:r>
                  <a:rPr lang="en-GB" b="0" dirty="0"/>
                  <a:t>Duck: approximately 0.5 m or 50 cm.</a:t>
                </a:r>
              </a:p>
              <a:p>
                <a:r>
                  <a:rPr lang="en-GB" b="0" dirty="0"/>
                  <a:t>Rat: approximately 16 cm</a:t>
                </a:r>
              </a:p>
              <a:p>
                <a:r>
                  <a:rPr lang="en-GB" b="0" dirty="0"/>
                  <a:t>Spider: approximately 5 cm</a:t>
                </a:r>
              </a:p>
              <a:p>
                <a:endParaRPr lang="en-GB" b="0" dirty="0"/>
              </a:p>
              <a:p>
                <a:r>
                  <a:rPr lang="en-GB" b="0" dirty="0"/>
                  <a:t>? Follow through from students estimates for the width of a fingernail, as long as this itself is a reasonable estimate (i.e. 1-1.5 cm). Working left to right, the first insect is approximately 1.5 times the width of the fingernail and the second insect is approximately </a:t>
                </a:r>
                <a:r>
                  <a:rPr lang="en-GB" b="0" i="0">
                    <a:latin typeface="Cambria Math" panose="02040503050406030204" pitchFamily="18" charset="0"/>
                  </a:rPr>
                  <a:t>□(64&amp;2/3)  </a:t>
                </a:r>
                <a:r>
                  <a:rPr lang="en-GB" b="0" dirty="0"/>
                  <a:t>the width of the fingernail. So, for example, if</a:t>
                </a:r>
                <a:r>
                  <a:rPr lang="en-GB" b="0" baseline="0" dirty="0"/>
                  <a:t> the students started with an estimate of 1.2 cm, reasonable estimates would be 1.8 cm for the first insect and 0.8 cm for the second.</a:t>
                </a:r>
                <a:endParaRPr lang="en-GB" b="0" dirty="0"/>
              </a:p>
              <a:p>
                <a:endParaRPr lang="en-GB" b="0" dirty="0"/>
              </a:p>
              <a:p>
                <a:r>
                  <a:rPr lang="en-GB" b="1" dirty="0"/>
                  <a:t>Suggested questioning</a:t>
                </a:r>
              </a:p>
              <a:p>
                <a:r>
                  <a:rPr lang="en-GB" b="0" dirty="0"/>
                  <a:t>How tall are you? Are you taller or shorter than an average adult?</a:t>
                </a:r>
              </a:p>
              <a:p>
                <a:r>
                  <a:rPr lang="en-GB" b="0" dirty="0"/>
                  <a:t>How wide is your hand? Is it wider or narrower than an average adult’s hand?</a:t>
                </a:r>
              </a:p>
              <a:p>
                <a:r>
                  <a:rPr lang="en-GB" b="0" dirty="0"/>
                  <a:t>Why might a textbook use images like these next to pictures of animals?</a:t>
                </a:r>
              </a:p>
              <a:p>
                <a:r>
                  <a:rPr lang="en-GB" b="0" dirty="0"/>
                  <a:t>Which image is easiest to estimate from? Why?</a:t>
                </a:r>
              </a:p>
              <a:p>
                <a:endParaRPr lang="en-GB" b="1" dirty="0"/>
              </a:p>
              <a:p>
                <a:r>
                  <a:rPr lang="en-GB" b="1" dirty="0"/>
                  <a:t>Things to think about</a:t>
                </a:r>
              </a:p>
              <a:p>
                <a:r>
                  <a:rPr lang="en-GB" dirty="0"/>
                  <a:t>Checkpoint 3 looks more deeply at estimating length, and how body measurements can be used to support the estimation of length. Images such as these are often used to show scale. If possible, have some real examples of these in textbooks and encyclopaedias to show students.</a:t>
                </a:r>
              </a:p>
              <a:p>
                <a:endParaRPr lang="en-GB" dirty="0"/>
              </a:p>
            </p:txBody>
          </p:sp>
        </mc:Fallback>
      </mc:AlternateContent>
      <p:sp>
        <p:nvSpPr>
          <p:cNvPr id="4" name="Slide Number Placeholder 3"/>
          <p:cNvSpPr>
            <a:spLocks noGrp="1"/>
          </p:cNvSpPr>
          <p:nvPr>
            <p:ph type="sldNum" sz="quarter" idx="5"/>
          </p:nvPr>
        </p:nvSpPr>
        <p:spPr/>
        <p:txBody>
          <a:bodyPr/>
          <a:lstStyle/>
          <a:p>
            <a:fld id="{95CC6D43-B330-470E-9514-C837501A6F5A}" type="slidenum">
              <a:rPr lang="en-GB" smtClean="0"/>
              <a:t>12</a:t>
            </a:fld>
            <a:endParaRPr lang="en-GB" dirty="0"/>
          </a:p>
        </p:txBody>
      </p:sp>
    </p:spTree>
    <p:extLst>
      <p:ext uri="{BB962C8B-B14F-4D97-AF65-F5344CB8AC3E}">
        <p14:creationId xmlns:p14="http://schemas.microsoft.com/office/powerpoint/2010/main" val="27066042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13</a:t>
            </a:fld>
            <a:endParaRPr lang="en-GB" dirty="0"/>
          </a:p>
        </p:txBody>
      </p:sp>
    </p:spTree>
    <p:extLst>
      <p:ext uri="{BB962C8B-B14F-4D97-AF65-F5344CB8AC3E}">
        <p14:creationId xmlns:p14="http://schemas.microsoft.com/office/powerpoint/2010/main" val="876801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measurement will appear separately so you can choose the pace at which to work with your class. </a:t>
            </a:r>
            <a:endParaRPr lang="en-GB" b="1" dirty="0"/>
          </a:p>
          <a:p>
            <a:endParaRPr lang="en-GB" b="1" dirty="0"/>
          </a:p>
          <a:p>
            <a:r>
              <a:rPr lang="en-GB" b="1" dirty="0"/>
              <a:t>Answers</a:t>
            </a:r>
          </a:p>
          <a:p>
            <a:r>
              <a:rPr lang="en-GB" b="0" dirty="0"/>
              <a:t>The following are suggestions from a ‘typical’ classroom. </a:t>
            </a:r>
          </a:p>
          <a:p>
            <a:r>
              <a:rPr lang="en-GB" b="0" dirty="0"/>
              <a:t>2 m: the width of the whiteboard; the height of the door</a:t>
            </a:r>
          </a:p>
          <a:p>
            <a:r>
              <a:rPr lang="en-GB" b="0" dirty="0"/>
              <a:t>20 cm: the width of an A4 exercise book</a:t>
            </a:r>
          </a:p>
          <a:p>
            <a:r>
              <a:rPr lang="en-GB" b="0" dirty="0"/>
              <a:t>2 cm: the depth of a textbook</a:t>
            </a:r>
          </a:p>
          <a:p>
            <a:r>
              <a:rPr lang="en-GB" b="0" dirty="0"/>
              <a:t>2 mm: the width of a felt-tip mark; the length of a pencil lead</a:t>
            </a:r>
          </a:p>
          <a:p>
            <a:r>
              <a:rPr lang="en-GB" b="0" dirty="0"/>
              <a:t>1 m: the length of a table</a:t>
            </a:r>
          </a:p>
          <a:p>
            <a:r>
              <a:rPr lang="en-GB" b="0" dirty="0"/>
              <a:t>0.5 m: the width of a table</a:t>
            </a:r>
          </a:p>
          <a:p>
            <a:r>
              <a:rPr lang="en-GB" b="0" dirty="0"/>
              <a:t>50 mm: the depth of an in-tray/classroom drawer; the diameter of a drink bottle</a:t>
            </a:r>
          </a:p>
          <a:p>
            <a:r>
              <a:rPr lang="en-GB" b="0" dirty="0"/>
              <a:t>0.0 1 km: nothing in the classroom. This is 10 m, so a tenth of the length of the straight on a running track. It may be the length of a larger room in the school.</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Check or create your own bank of answers by measuring some items in your own classroom.</a:t>
            </a:r>
          </a:p>
          <a:p>
            <a:endParaRPr lang="en-GB" b="0" dirty="0"/>
          </a:p>
          <a:p>
            <a:r>
              <a:rPr lang="en-GB" b="0" dirty="0"/>
              <a:t>? Students’ answers will vary.</a:t>
            </a:r>
          </a:p>
          <a:p>
            <a:endParaRPr lang="en-GB" b="0" dirty="0"/>
          </a:p>
          <a:p>
            <a:r>
              <a:rPr lang="en-GB" b="1" dirty="0"/>
              <a:t>Suggested questioning</a:t>
            </a:r>
          </a:p>
          <a:p>
            <a:r>
              <a:rPr lang="en-GB" b="0" dirty="0"/>
              <a:t>What is the biggest length on the slide? Why is it not the biggest number?</a:t>
            </a:r>
          </a:p>
          <a:p>
            <a:r>
              <a:rPr lang="en-GB" b="0" dirty="0"/>
              <a:t>What is the smallest length on the slide?</a:t>
            </a:r>
          </a:p>
          <a:p>
            <a:r>
              <a:rPr lang="en-GB" b="0" dirty="0"/>
              <a:t>Which of these lengths is closest to your height/your arm span/the length of your finger?</a:t>
            </a:r>
          </a:p>
          <a:p>
            <a:endParaRPr lang="en-GB" b="1" dirty="0"/>
          </a:p>
          <a:p>
            <a:r>
              <a:rPr lang="en-GB" b="1" dirty="0"/>
              <a:t>Things to think about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Having a sense of the size of everyday objects is a very useful skill to support students’ estimation. Checkpoint 3 uses a simple premise – identifying objects that are visible in the classroom – to assess how accurately students can do this. </a:t>
            </a:r>
            <a:r>
              <a:rPr lang="en-GB" b="0" dirty="0"/>
              <a:t>Follow the lead of students and their responses to the prompts given. You may find it helpful to have measured a few classroom items in advance as reference points. </a:t>
            </a:r>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14</a:t>
            </a:fld>
            <a:endParaRPr lang="en-GB" dirty="0"/>
          </a:p>
        </p:txBody>
      </p:sp>
    </p:spTree>
    <p:extLst>
      <p:ext uri="{BB962C8B-B14F-4D97-AF65-F5344CB8AC3E}">
        <p14:creationId xmlns:p14="http://schemas.microsoft.com/office/powerpoint/2010/main" val="13872464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15</a:t>
            </a:fld>
            <a:endParaRPr lang="en-GB" dirty="0"/>
          </a:p>
        </p:txBody>
      </p:sp>
    </p:spTree>
    <p:extLst>
      <p:ext uri="{BB962C8B-B14F-4D97-AF65-F5344CB8AC3E}">
        <p14:creationId xmlns:p14="http://schemas.microsoft.com/office/powerpoint/2010/main" val="1103728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pPr marL="228600" indent="-228600">
              <a:buAutoNum type="alphaLcParenR"/>
            </a:pPr>
            <a:r>
              <a:rPr lang="en-GB" b="0" dirty="0"/>
              <a:t>The doll’s house is 110 cm tall. Any estimate close to this is acceptable (for example, in the range 100–120 cm). </a:t>
            </a:r>
          </a:p>
          <a:p>
            <a:pPr marL="228600" indent="-228600">
              <a:buAutoNum type="alphaLcParenR"/>
            </a:pPr>
            <a:r>
              <a:rPr lang="en-GB" b="0" dirty="0"/>
              <a:t>It would be approximately 12 m. Any estimate close to this is acceptable (for example, in the range 10–14 m). </a:t>
            </a:r>
          </a:p>
          <a:p>
            <a:pPr marL="228600" indent="-228600">
              <a:buAutoNum type="alphaLcParenR"/>
            </a:pPr>
            <a:r>
              <a:rPr lang="en-GB" b="0" dirty="0"/>
              <a:t>The bath is 13.5 cm long. Any estimate close to this is acceptable (for example, in the range 11–14 cm). </a:t>
            </a:r>
          </a:p>
          <a:p>
            <a:pPr marL="228600" indent="-228600">
              <a:buAutoNum type="alphaLcParenR"/>
            </a:pPr>
            <a:r>
              <a:rPr lang="en-GB" b="0" dirty="0"/>
              <a:t>It would be approximately 160 cm. Any estimate close to this is acceptable (for example, in the range 150–170 cm). </a:t>
            </a:r>
          </a:p>
          <a:p>
            <a:endParaRPr lang="en-GB" b="0" dirty="0"/>
          </a:p>
          <a:p>
            <a:r>
              <a:rPr lang="en-GB" b="1" dirty="0"/>
              <a:t>Suggested questioning</a:t>
            </a:r>
          </a:p>
          <a:p>
            <a:r>
              <a:rPr lang="en-GB" b="0" dirty="0"/>
              <a:t>What clues in the picture might help you to get a sense of how tall the dolls’ house is?</a:t>
            </a:r>
          </a:p>
          <a:p>
            <a:r>
              <a:rPr lang="en-GB" b="0" dirty="0"/>
              <a:t>How tall do you think one of the glass panels in the real door might be? How do you know? What calculations did you do to get your estimate?</a:t>
            </a:r>
          </a:p>
          <a:p>
            <a:r>
              <a:rPr lang="en-GB" b="0" dirty="0"/>
              <a:t>Do you think the dolls’ house is more or less than half the height of the door? Can you give a more accurate fraction?</a:t>
            </a:r>
          </a:p>
          <a:p>
            <a:r>
              <a:rPr lang="en-GB" b="0" dirty="0"/>
              <a:t>Do you think the dolls’ bath is more or less than half the length of the pen? Can you give a more accurate fraction?</a:t>
            </a:r>
          </a:p>
          <a:p>
            <a:endParaRPr lang="en-GB" b="1" dirty="0"/>
          </a:p>
          <a:p>
            <a:r>
              <a:rPr lang="en-GB" b="1" dirty="0"/>
              <a:t>Things to think about</a:t>
            </a:r>
            <a:endParaRPr lang="en-GB" dirty="0"/>
          </a:p>
          <a:p>
            <a:r>
              <a:rPr lang="en-GB" b="0" dirty="0"/>
              <a:t>Familiar objects are used to help students estimate the size of less familiar objects – items that are not their ‘normal’ size. Students may not readily have an estimate for the height of a door so may need some prompting to help them decide a sensible value to use. Talk about scale. Can students use the height of the real door to estimate the height of a real four-storey house? Can they use this to work out what scale might have been used to create the dolls’ house?</a:t>
            </a:r>
          </a:p>
        </p:txBody>
      </p:sp>
      <p:sp>
        <p:nvSpPr>
          <p:cNvPr id="4" name="Slide Number Placeholder 3"/>
          <p:cNvSpPr>
            <a:spLocks noGrp="1"/>
          </p:cNvSpPr>
          <p:nvPr>
            <p:ph type="sldNum" sz="quarter" idx="5"/>
          </p:nvPr>
        </p:nvSpPr>
        <p:spPr/>
        <p:txBody>
          <a:bodyPr/>
          <a:lstStyle/>
          <a:p>
            <a:fld id="{95CC6D43-B330-470E-9514-C837501A6F5A}" type="slidenum">
              <a:rPr lang="en-GB" smtClean="0"/>
              <a:t>16</a:t>
            </a:fld>
            <a:endParaRPr lang="en-GB" dirty="0"/>
          </a:p>
        </p:txBody>
      </p:sp>
    </p:spTree>
    <p:extLst>
      <p:ext uri="{BB962C8B-B14F-4D97-AF65-F5344CB8AC3E}">
        <p14:creationId xmlns:p14="http://schemas.microsoft.com/office/powerpoint/2010/main" val="3939142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17</a:t>
            </a:fld>
            <a:endParaRPr lang="en-GB" dirty="0"/>
          </a:p>
        </p:txBody>
      </p:sp>
    </p:spTree>
    <p:extLst>
      <p:ext uri="{BB962C8B-B14F-4D97-AF65-F5344CB8AC3E}">
        <p14:creationId xmlns:p14="http://schemas.microsoft.com/office/powerpoint/2010/main" val="33995951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r>
              <a:rPr lang="en-GB" b="0" dirty="0"/>
              <a:t>a) millilitres; grams; centimetres</a:t>
            </a:r>
          </a:p>
          <a:p>
            <a:r>
              <a:rPr lang="en-GB" b="0" dirty="0"/>
              <a:t>b) approximately 5.5 pints (answers may be in the range 5-6); approximately 70 apples (answers may be in the range 70-100); approximately 800 steps (answers may be in the range 500–1000)</a:t>
            </a:r>
          </a:p>
          <a:p>
            <a:endParaRPr lang="en-GB" b="0" dirty="0"/>
          </a:p>
          <a:p>
            <a:pPr marL="342900" indent="-342900"/>
            <a:r>
              <a:rPr lang="en-GB" b="0" dirty="0"/>
              <a:t>? </a:t>
            </a:r>
          </a:p>
          <a:p>
            <a:pPr marL="0" indent="0"/>
            <a:r>
              <a:rPr lang="en-GB" sz="1200" b="0" dirty="0"/>
              <a:t>Students may choose any two of the given units. Discuss the difference between metric and imperial and when it is appropriate or usual to use each.</a:t>
            </a:r>
          </a:p>
          <a:p>
            <a:pPr marL="342900" indent="-342900"/>
            <a:r>
              <a:rPr lang="en-US" sz="1200" dirty="0"/>
              <a:t>The width of a strand of hair: millimetres, nanometres, fractions of an inch.</a:t>
            </a:r>
          </a:p>
          <a:p>
            <a:pPr marL="342900" indent="-342900"/>
            <a:r>
              <a:rPr lang="en-US" sz="1200" dirty="0"/>
              <a:t>The length of a pencil: millimetres, centimetres, inches.</a:t>
            </a:r>
          </a:p>
          <a:p>
            <a:pPr marL="342900" indent="-342900"/>
            <a:r>
              <a:rPr lang="en-US" sz="1200" dirty="0"/>
              <a:t>How tall you are: centimetres, metres, feet.</a:t>
            </a:r>
          </a:p>
          <a:p>
            <a:pPr marL="342900" indent="-342900"/>
            <a:r>
              <a:rPr lang="en-US" sz="1200" dirty="0"/>
              <a:t>The distance you travel to school: metres, kilometres, yards, miles.</a:t>
            </a:r>
          </a:p>
          <a:p>
            <a:pPr marL="342900" indent="-342900"/>
            <a:r>
              <a:rPr lang="en-US" sz="1200" dirty="0"/>
              <a:t>The distance from London to New York: kilometres, miles.</a:t>
            </a:r>
          </a:p>
          <a:p>
            <a:pPr marL="342900" indent="-342900"/>
            <a:r>
              <a:rPr lang="en-US" sz="1200" dirty="0"/>
              <a:t>The distance from Earth to the sun: kilometres, miles, light years.</a:t>
            </a:r>
            <a:endParaRPr lang="en-GB" sz="1200" dirty="0"/>
          </a:p>
          <a:p>
            <a:endParaRPr lang="en-GB" b="0" dirty="0"/>
          </a:p>
          <a:p>
            <a:r>
              <a:rPr lang="en-GB" b="1" dirty="0"/>
              <a:t>Suggested questioning</a:t>
            </a:r>
          </a:p>
          <a:p>
            <a:r>
              <a:rPr lang="en-GB" b="0" dirty="0"/>
              <a:t>Is a can of drink more or less volume than a pint of milk? How about a drink bottle?</a:t>
            </a:r>
          </a:p>
          <a:p>
            <a:r>
              <a:rPr lang="en-GB" b="0" dirty="0"/>
              <a:t>What feels similar in weight to an apple? What feels a bit heavier? A bit lighter?</a:t>
            </a:r>
          </a:p>
          <a:p>
            <a:r>
              <a:rPr lang="en-GB" b="0" dirty="0"/>
              <a:t>Is a classroom table longer or shorter than a person’s stride? How about a different table?</a:t>
            </a:r>
          </a:p>
          <a:p>
            <a:r>
              <a:rPr lang="en-GB" b="0" dirty="0"/>
              <a:t>What might you need to do to your value to estimate? Will you calculate as it is?</a:t>
            </a:r>
          </a:p>
          <a:p>
            <a:endParaRPr lang="en-GB" b="1" dirty="0"/>
          </a:p>
          <a:p>
            <a:r>
              <a:rPr lang="en-GB" b="1" dirty="0"/>
              <a:t>Things to think about</a:t>
            </a:r>
          </a:p>
          <a:p>
            <a:r>
              <a:rPr lang="en-GB" b="0" dirty="0"/>
              <a:t>Assess students’ concept of the volume/mass/length of everyday objects, and whether they can choose appropriate units of measurement. For each type of measurement, there is also an opportunity to estimate and reason further. This Checkpoint does not go into great depth with any particular measurement, and so there are specific additional activities later in this deck for each type of measurement. Use these if any gaps in knowledge are revealed by this task.</a:t>
            </a:r>
          </a:p>
        </p:txBody>
      </p:sp>
      <p:sp>
        <p:nvSpPr>
          <p:cNvPr id="4" name="Slide Number Placeholder 3"/>
          <p:cNvSpPr>
            <a:spLocks noGrp="1"/>
          </p:cNvSpPr>
          <p:nvPr>
            <p:ph type="sldNum" sz="quarter" idx="5"/>
          </p:nvPr>
        </p:nvSpPr>
        <p:spPr/>
        <p:txBody>
          <a:bodyPr/>
          <a:lstStyle/>
          <a:p>
            <a:fld id="{95CC6D43-B330-470E-9514-C837501A6F5A}" type="slidenum">
              <a:rPr lang="en-GB" smtClean="0"/>
              <a:t>18</a:t>
            </a:fld>
            <a:endParaRPr lang="en-GB" dirty="0"/>
          </a:p>
        </p:txBody>
      </p:sp>
    </p:spTree>
    <p:extLst>
      <p:ext uri="{BB962C8B-B14F-4D97-AF65-F5344CB8AC3E}">
        <p14:creationId xmlns:p14="http://schemas.microsoft.com/office/powerpoint/2010/main" val="29027114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19</a:t>
            </a:fld>
            <a:endParaRPr lang="en-GB" dirty="0"/>
          </a:p>
        </p:txBody>
      </p:sp>
    </p:spTree>
    <p:extLst>
      <p:ext uri="{BB962C8B-B14F-4D97-AF65-F5344CB8AC3E}">
        <p14:creationId xmlns:p14="http://schemas.microsoft.com/office/powerpoint/2010/main" val="1314548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2</a:t>
            </a:fld>
            <a:endParaRPr lang="en-GB" dirty="0"/>
          </a:p>
        </p:txBody>
      </p:sp>
    </p:spTree>
    <p:extLst>
      <p:ext uri="{BB962C8B-B14F-4D97-AF65-F5344CB8AC3E}">
        <p14:creationId xmlns:p14="http://schemas.microsoft.com/office/powerpoint/2010/main" val="27208669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r>
                  <a:rPr lang="en-GB" b="0" dirty="0"/>
                  <a:t>a) The first lift assumes people are heavier. Students should round the values given to estimate and then reason about their answers.</a:t>
                </a:r>
                <a:r>
                  <a:rPr lang="en-GB" b="0" baseline="0" dirty="0"/>
                  <a:t> A l</a:t>
                </a:r>
                <a:r>
                  <a:rPr lang="en-GB" b="0" dirty="0"/>
                  <a:t>ikely estimation might be 640 </a:t>
                </a:r>
                <a14:m>
                  <m:oMath xmlns:m="http://schemas.openxmlformats.org/officeDocument/2006/math">
                    <m:r>
                      <a:rPr lang="en-GB" b="0" i="1" smtClean="0">
                        <a:latin typeface="Cambria Math" panose="02040503050406030204" pitchFamily="18" charset="0"/>
                        <a:ea typeface="Cambria Math" panose="02040503050406030204" pitchFamily="18" charset="0"/>
                      </a:rPr>
                      <m:t>÷</m:t>
                    </m:r>
                  </m:oMath>
                </a14:m>
                <a:r>
                  <a:rPr lang="en-GB" b="0" dirty="0"/>
                  <a:t> 80</a:t>
                </a:r>
                <a:r>
                  <a:rPr lang="en-GB" b="0" baseline="0" dirty="0"/>
                  <a:t> = 80 kg for the lift on the left, and </a:t>
                </a:r>
                <a:r>
                  <a:rPr lang="en-GB" b="0" dirty="0"/>
                  <a:t>1040 </a:t>
                </a:r>
                <a14:m>
                  <m:oMath xmlns:m="http://schemas.openxmlformats.org/officeDocument/2006/math">
                    <m:r>
                      <a:rPr lang="en-GB" b="0" i="1" smtClean="0">
                        <a:latin typeface="Cambria Math" panose="02040503050406030204" pitchFamily="18" charset="0"/>
                        <a:ea typeface="Cambria Math" panose="02040503050406030204" pitchFamily="18" charset="0"/>
                      </a:rPr>
                      <m:t>÷</m:t>
                    </m:r>
                  </m:oMath>
                </a14:m>
                <a:r>
                  <a:rPr lang="en-GB" b="0" dirty="0"/>
                  <a:t> 13 = 80 kg for that on the right.</a:t>
                </a:r>
                <a:r>
                  <a:rPr lang="en-GB" b="0" baseline="0" dirty="0"/>
                  <a:t> A</a:t>
                </a:r>
                <a:r>
                  <a:rPr lang="en-GB" b="0" dirty="0"/>
                  <a:t>s</a:t>
                </a:r>
                <a:r>
                  <a:rPr lang="en-GB" b="0" baseline="0" dirty="0"/>
                  <a:t> these give the same answer, students would need to reason that the total weight for the first lift was changed by less than the second lift when rounding, so the actual weight is closer to 80 for the first lift than it is for the second</a:t>
                </a:r>
                <a:r>
                  <a:rPr lang="en-GB" b="0" dirty="0"/>
                  <a:t>. The actual assumed weights are 78.75 kg and 76.92 kg (to 2 d.p.) respectively.</a:t>
                </a:r>
              </a:p>
              <a:p>
                <a:r>
                  <a:rPr lang="en-GB" b="0" dirty="0"/>
                  <a:t>b) Students’ answers to this will vary. Some may argue that the first lift is easiest, as 630 is close to 640, which is a multiple of 8,</a:t>
                </a:r>
                <a:r>
                  <a:rPr lang="en-GB" b="0" baseline="0" dirty="0"/>
                  <a:t> so </a:t>
                </a:r>
                <a:r>
                  <a:rPr lang="en-GB" b="0" dirty="0"/>
                  <a:t>640 </a:t>
                </a:r>
                <a14:m>
                  <m:oMath xmlns:m="http://schemas.openxmlformats.org/officeDocument/2006/math">
                    <m:r>
                      <a:rPr lang="en-GB" b="0" i="1" smtClean="0">
                        <a:latin typeface="Cambria Math" panose="02040503050406030204" pitchFamily="18" charset="0"/>
                        <a:ea typeface="Cambria Math" panose="02040503050406030204" pitchFamily="18" charset="0"/>
                      </a:rPr>
                      <m:t>÷</m:t>
                    </m:r>
                  </m:oMath>
                </a14:m>
                <a:r>
                  <a:rPr lang="en-GB" b="0" dirty="0"/>
                  <a:t> 80</a:t>
                </a:r>
                <a:r>
                  <a:rPr lang="en-GB" b="0" baseline="0" dirty="0"/>
                  <a:t> is a straightforward calculation. Students who find the second lift easier may also use the strategy of finding a ‘nearby’ multiplication fact such as 960 </a:t>
                </a:r>
                <a14:m>
                  <m:oMath xmlns:m="http://schemas.openxmlformats.org/officeDocument/2006/math">
                    <m:r>
                      <a:rPr lang="en-GB" b="0" i="1" smtClean="0">
                        <a:latin typeface="Cambria Math" panose="02040503050406030204" pitchFamily="18" charset="0"/>
                        <a:ea typeface="Cambria Math" panose="02040503050406030204" pitchFamily="18" charset="0"/>
                      </a:rPr>
                      <m:t>÷</m:t>
                    </m:r>
                  </m:oMath>
                </a14:m>
                <a:r>
                  <a:rPr lang="en-GB" b="0" dirty="0"/>
                  <a:t> 12</a:t>
                </a:r>
                <a:r>
                  <a:rPr lang="en-GB" b="0" baseline="0" dirty="0"/>
                  <a:t> </a:t>
                </a:r>
                <a:r>
                  <a:rPr lang="en-GB" b="0" dirty="0"/>
                  <a:t>or 1040 </a:t>
                </a:r>
                <a14:m>
                  <m:oMath xmlns:m="http://schemas.openxmlformats.org/officeDocument/2006/math">
                    <m:r>
                      <a:rPr lang="en-GB" b="0" i="1" smtClean="0">
                        <a:latin typeface="Cambria Math" panose="02040503050406030204" pitchFamily="18" charset="0"/>
                        <a:ea typeface="Cambria Math" panose="02040503050406030204" pitchFamily="18" charset="0"/>
                      </a:rPr>
                      <m:t>÷</m:t>
                    </m:r>
                  </m:oMath>
                </a14:m>
                <a:r>
                  <a:rPr lang="en-GB" b="0" dirty="0"/>
                  <a:t> 13.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c) </a:t>
                </a:r>
                <a:r>
                  <a:rPr lang="en-GB" b="0" dirty="0"/>
                  <a:t>The boxes must weigh between 70 kg and approximately 111 kg.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d) Students’ answers will depend on how they estimate or calculate with 23. They might take the total weight of the boxes to be 100 (rounding 23 to 20), 115 (using 23) or 135 (rounding 23 to 25). Approximately six people can get into the first lift with the boxes; approximately 11 people can get into the second lift with the boxes.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 Probably the most likely answer is 15. If students round 2.2 down to 2, then 2500 ÷ 2 = 1250. Both lift A and lift B had a weight limit of approximately 80 kg person, and 80 </a:t>
                </a:r>
                <a14:m>
                  <m:oMath xmlns:m="http://schemas.openxmlformats.org/officeDocument/2006/math">
                    <m:r>
                      <a:rPr lang="en-GB" b="0" i="1" baseline="0" smtClean="0">
                        <a:latin typeface="Cambria Math" panose="02040503050406030204" pitchFamily="18" charset="0"/>
                        <a:ea typeface="Cambria Math" panose="02040503050406030204" pitchFamily="18" charset="0"/>
                      </a:rPr>
                      <m:t>×</m:t>
                    </m:r>
                  </m:oMath>
                </a14:m>
                <a:r>
                  <a:rPr lang="en-GB" b="0" baseline="0" dirty="0"/>
                  <a:t> 15 is under 1250 but 80 </a:t>
                </a:r>
                <a14:m>
                  <m:oMath xmlns:m="http://schemas.openxmlformats.org/officeDocument/2006/math">
                    <m:r>
                      <a:rPr lang="en-GB" b="0" i="1" baseline="0" smtClean="0">
                        <a:latin typeface="Cambria Math" panose="02040503050406030204" pitchFamily="18" charset="0"/>
                        <a:ea typeface="Cambria Math" panose="02040503050406030204" pitchFamily="18" charset="0"/>
                      </a:rPr>
                      <m:t>×</m:t>
                    </m:r>
                  </m:oMath>
                </a14:m>
                <a:r>
                  <a:rPr lang="en-GB" b="0" baseline="0" dirty="0"/>
                  <a:t> 16 is over 1250. Students might argue that 16 is a more suitable limit as 80 kg was an overestimate of the actual weights in the two lifts. In fact, this is cancelled out by rounding 2.2 to 2 for the conversion from pounds to kilograms.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The actual safe load is 14 people (using Lift A’s load: 2500 ÷ 2.2 ÷ 78.75 = 14.43 (2 d.p.); using Lift B’s load 2500 ÷ 2.2 ÷ 78.75= 14.77 (2 d.p.) Discuss why you would always truncate your answer rather than using conventional rounding rules.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r>
                  <a:rPr lang="en-GB" b="1" dirty="0"/>
                  <a:t>Suggested questioning</a:t>
                </a:r>
              </a:p>
              <a:p>
                <a:r>
                  <a:rPr lang="en-GB" b="0" dirty="0"/>
                  <a:t>What is the same and what is different about the information given for each lift?</a:t>
                </a:r>
              </a:p>
              <a:p>
                <a:r>
                  <a:rPr lang="en-GB" b="0" dirty="0"/>
                  <a:t>What calculation might you do to approximate the weight of a person?</a:t>
                </a:r>
              </a:p>
              <a:p>
                <a:r>
                  <a:rPr lang="en-GB" b="0" dirty="0"/>
                  <a:t>Do you think the lift manufacturer would have over- or under-estimated the average weight of a person? Why?</a:t>
                </a:r>
              </a:p>
              <a:p>
                <a:endParaRPr lang="en-GB" b="1" dirty="0"/>
              </a:p>
              <a:p>
                <a:r>
                  <a:rPr lang="en-GB" b="1" dirty="0"/>
                  <a:t>Things to think about</a:t>
                </a:r>
              </a:p>
              <a:p>
                <a:r>
                  <a:rPr lang="en-GB" b="0" dirty="0"/>
                  <a:t>Checkpoint 6 features a use of estimation in real life that students are likely to have seen, if not thought about. Parts a and b are more open and could lead to a lot of discussion and comparison of strategies. These two questions alone could last ten minutes and provide sufficient assessment opportunity. Use your judgement about whether to stop there, or continue to see whether students can use their estimates to reason through parts c, d and the further thinking question. If you do stop but want to revisit these later questions on another day, students will need their answers to part a to be refreshed in their minds.</a:t>
                </a:r>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r>
                  <a:rPr lang="en-GB" b="0" dirty="0"/>
                  <a:t>a) The first lift assumes people are heavier. The intention is that students will round the values given to estimate and then reason about their answers.</a:t>
                </a:r>
                <a:r>
                  <a:rPr lang="en-GB" b="0" baseline="0" dirty="0"/>
                  <a:t> A l</a:t>
                </a:r>
                <a:r>
                  <a:rPr lang="en-GB" b="0" dirty="0"/>
                  <a:t>ikely estimation might be 640 </a:t>
                </a:r>
                <a:r>
                  <a:rPr lang="en-GB" b="0" i="0">
                    <a:latin typeface="Cambria Math" panose="02040503050406030204" pitchFamily="18" charset="0"/>
                    <a:ea typeface="Cambria Math" panose="02040503050406030204" pitchFamily="18" charset="0"/>
                  </a:rPr>
                  <a:t>÷</a:t>
                </a:r>
                <a:r>
                  <a:rPr lang="en-GB" b="0" dirty="0"/>
                  <a:t> 80</a:t>
                </a:r>
                <a:r>
                  <a:rPr lang="en-GB" b="0" baseline="0" dirty="0"/>
                  <a:t> = 80kg for the first lift and </a:t>
                </a:r>
                <a:r>
                  <a:rPr lang="en-GB" b="0" dirty="0"/>
                  <a:t>1040 </a:t>
                </a:r>
                <a:r>
                  <a:rPr lang="en-GB" b="0" i="0">
                    <a:latin typeface="Cambria Math" panose="02040503050406030204" pitchFamily="18" charset="0"/>
                    <a:ea typeface="Cambria Math" panose="02040503050406030204" pitchFamily="18" charset="0"/>
                  </a:rPr>
                  <a:t>÷</a:t>
                </a:r>
                <a:r>
                  <a:rPr lang="en-GB" b="0" dirty="0"/>
                  <a:t> 13 = 80kg; as</a:t>
                </a:r>
                <a:r>
                  <a:rPr lang="en-GB" b="0" baseline="0" dirty="0"/>
                  <a:t> these give the same answer, students would need to reason that the total weight for the first lift was changed by less than the second lift when rounding, so the actual weight is closer to 80 for the first lift than it is for the second</a:t>
                </a:r>
                <a:r>
                  <a:rPr lang="en-GB" b="0" dirty="0"/>
                  <a:t>. The actual assumed weights are 78.75kg and 76.92kg (to 2 </a:t>
                </a:r>
                <a:r>
                  <a:rPr lang="en-GB" b="0" dirty="0" err="1"/>
                  <a:t>d.p.</a:t>
                </a:r>
                <a:r>
                  <a:rPr lang="en-GB" b="0" dirty="0"/>
                  <a:t>) respectively.</a:t>
                </a:r>
              </a:p>
              <a:p>
                <a:r>
                  <a:rPr lang="en-GB" b="0" dirty="0"/>
                  <a:t>b) Students answers to this will vary. Some may argue that the first lift is easiest, as 630 is close to 640, which is a multiple of 8;</a:t>
                </a:r>
                <a:r>
                  <a:rPr lang="en-GB" b="0" baseline="0" dirty="0"/>
                  <a:t> </a:t>
                </a:r>
                <a:r>
                  <a:rPr lang="en-GB" b="0" dirty="0"/>
                  <a:t>640 </a:t>
                </a:r>
                <a:r>
                  <a:rPr lang="en-GB" b="0" i="0">
                    <a:latin typeface="Cambria Math" panose="02040503050406030204" pitchFamily="18" charset="0"/>
                    <a:ea typeface="Cambria Math" panose="02040503050406030204" pitchFamily="18" charset="0"/>
                  </a:rPr>
                  <a:t>÷</a:t>
                </a:r>
                <a:r>
                  <a:rPr lang="en-GB" b="0" dirty="0"/>
                  <a:t> 80</a:t>
                </a:r>
                <a:r>
                  <a:rPr lang="en-GB" b="0" baseline="0" dirty="0"/>
                  <a:t> is a very straightforward calculation. Students who find the second lift easier may also use the strategy of finding a ‘nearby’ multiplication fact such as 960 </a:t>
                </a:r>
                <a:r>
                  <a:rPr lang="en-GB" b="0" i="0">
                    <a:latin typeface="Cambria Math" panose="02040503050406030204" pitchFamily="18" charset="0"/>
                    <a:ea typeface="Cambria Math" panose="02040503050406030204" pitchFamily="18" charset="0"/>
                  </a:rPr>
                  <a:t>÷</a:t>
                </a:r>
                <a:r>
                  <a:rPr lang="en-GB" b="0" dirty="0"/>
                  <a:t> 12</a:t>
                </a:r>
                <a:r>
                  <a:rPr lang="en-GB" b="0" baseline="0" dirty="0"/>
                  <a:t> </a:t>
                </a:r>
                <a:r>
                  <a:rPr lang="en-GB" b="0" dirty="0"/>
                  <a:t>or 1040 </a:t>
                </a:r>
                <a:r>
                  <a:rPr lang="en-GB" b="0" i="0">
                    <a:latin typeface="Cambria Math" panose="02040503050406030204" pitchFamily="18" charset="0"/>
                    <a:ea typeface="Cambria Math" panose="02040503050406030204" pitchFamily="18" charset="0"/>
                  </a:rPr>
                  <a:t>÷</a:t>
                </a:r>
                <a:r>
                  <a:rPr lang="en-GB" b="0" dirty="0"/>
                  <a:t> 13.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c) </a:t>
                </a:r>
                <a:r>
                  <a:rPr lang="en-GB" b="0" dirty="0"/>
                  <a:t>The boxes must weigh between 70kg and approx. 111kg.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d) Students answers will depend on how they estimate or calculate with 23; students might take the total weight of the boxes to be 100 (rounding 23 to 20), 115 (using 23) or 135 (rounding 23 to 25). Approximately 6 people can get into the first lift with the boxes; approximately 11 people can get into the second lift with the boxes.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 The most likely answer for students to give as a limit is 10 people, given that the two lifts had a weight limit of approximately 80kg per person and 80 </a:t>
                </a:r>
                <a:r>
                  <a:rPr lang="en-GB" b="0" i="0" baseline="0">
                    <a:latin typeface="Cambria Math" panose="02040503050406030204" pitchFamily="18" charset="0"/>
                    <a:ea typeface="Cambria Math" panose="02040503050406030204" pitchFamily="18" charset="0"/>
                  </a:rPr>
                  <a:t>×</a:t>
                </a:r>
                <a:r>
                  <a:rPr lang="en-GB" b="0" baseline="0" dirty="0"/>
                  <a:t> 10 is under 850, but 80 </a:t>
                </a:r>
                <a:r>
                  <a:rPr lang="en-GB" b="0" i="0" baseline="0">
                    <a:latin typeface="Cambria Math" panose="02040503050406030204" pitchFamily="18" charset="0"/>
                    <a:ea typeface="Cambria Math" panose="02040503050406030204" pitchFamily="18" charset="0"/>
                  </a:rPr>
                  <a:t>×</a:t>
                </a:r>
                <a:r>
                  <a:rPr lang="en-GB" b="0" baseline="0" dirty="0"/>
                  <a:t> 11 is over. Students may also argue that 11 could be a suitable limit, given that 80 is an overestimate of the actual weights used in the two lifts (in fact 76.92kg </a:t>
                </a:r>
                <a:r>
                  <a:rPr lang="en-GB" b="0" i="0" baseline="0">
                    <a:latin typeface="Cambria Math" panose="02040503050406030204" pitchFamily="18" charset="0"/>
                    <a:ea typeface="Cambria Math" panose="02040503050406030204" pitchFamily="18" charset="0"/>
                  </a:rPr>
                  <a:t>×</a:t>
                </a:r>
                <a:r>
                  <a:rPr lang="en-GB" b="0" baseline="0" dirty="0"/>
                  <a:t> 11 = 846.12, although 78.87 </a:t>
                </a:r>
                <a:r>
                  <a:rPr lang="en-GB" b="0" i="0" baseline="0">
                    <a:latin typeface="Cambria Math" panose="02040503050406030204" pitchFamily="18" charset="0"/>
                    <a:ea typeface="Cambria Math" panose="02040503050406030204" pitchFamily="18" charset="0"/>
                  </a:rPr>
                  <a:t>×</a:t>
                </a:r>
                <a:r>
                  <a:rPr lang="en-GB" b="0" baseline="0" dirty="0"/>
                  <a:t> 11 = 866.25 – so this point could be argued both ways!)</a:t>
                </a:r>
                <a:endParaRPr lang="en-GB" b="0" dirty="0"/>
              </a:p>
              <a:p>
                <a:endParaRPr lang="en-GB" b="0" dirty="0"/>
              </a:p>
              <a:p>
                <a:r>
                  <a:rPr lang="en-GB" b="1" dirty="0"/>
                  <a:t>Suggested questioning</a:t>
                </a:r>
              </a:p>
              <a:p>
                <a:r>
                  <a:rPr lang="en-GB" b="0" dirty="0"/>
                  <a:t>What</a:t>
                </a:r>
              </a:p>
              <a:p>
                <a:endParaRPr lang="en-GB" b="1" dirty="0"/>
              </a:p>
              <a:p>
                <a:r>
                  <a:rPr lang="en-GB" b="1" dirty="0"/>
                  <a:t>Things to think about</a:t>
                </a:r>
                <a:endParaRPr lang="en-GB" dirty="0"/>
              </a:p>
            </p:txBody>
          </p:sp>
        </mc:Fallback>
      </mc:AlternateContent>
      <p:sp>
        <p:nvSpPr>
          <p:cNvPr id="4" name="Slide Number Placeholder 3"/>
          <p:cNvSpPr>
            <a:spLocks noGrp="1"/>
          </p:cNvSpPr>
          <p:nvPr>
            <p:ph type="sldNum" sz="quarter" idx="5"/>
          </p:nvPr>
        </p:nvSpPr>
        <p:spPr/>
        <p:txBody>
          <a:bodyPr/>
          <a:lstStyle/>
          <a:p>
            <a:fld id="{95CC6D43-B330-470E-9514-C837501A6F5A}" type="slidenum">
              <a:rPr lang="en-GB" smtClean="0"/>
              <a:t>20</a:t>
            </a:fld>
            <a:endParaRPr lang="en-GB" dirty="0"/>
          </a:p>
        </p:txBody>
      </p:sp>
    </p:spTree>
    <p:extLst>
      <p:ext uri="{BB962C8B-B14F-4D97-AF65-F5344CB8AC3E}">
        <p14:creationId xmlns:p14="http://schemas.microsoft.com/office/powerpoint/2010/main" val="1076865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21</a:t>
            </a:fld>
            <a:endParaRPr lang="en-GB" dirty="0"/>
          </a:p>
        </p:txBody>
      </p:sp>
    </p:spTree>
    <p:extLst>
      <p:ext uri="{BB962C8B-B14F-4D97-AF65-F5344CB8AC3E}">
        <p14:creationId xmlns:p14="http://schemas.microsoft.com/office/powerpoint/2010/main" val="2301785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r>
              <a:rPr lang="en-GB" b="0" dirty="0"/>
              <a:t>a) The bottom arrow</a:t>
            </a:r>
          </a:p>
          <a:p>
            <a:r>
              <a:rPr lang="en-GB" b="0" dirty="0"/>
              <a:t>b) The bottom arrow</a:t>
            </a:r>
          </a:p>
          <a:p>
            <a:r>
              <a:rPr lang="en-GB" b="0" dirty="0"/>
              <a:t>c) The top arrow </a:t>
            </a:r>
          </a:p>
          <a:p>
            <a:r>
              <a:rPr lang="en-GB" b="0" dirty="0"/>
              <a:t>d) The top arrow</a:t>
            </a:r>
          </a:p>
          <a:p>
            <a:endParaRPr lang="en-GB" b="0" dirty="0"/>
          </a:p>
          <a:p>
            <a:r>
              <a:rPr lang="en-GB" b="0" dirty="0"/>
              <a:t>? a) Change the top number to be approximately 800, or the bottom number to be approximately1200.</a:t>
            </a:r>
          </a:p>
          <a:p>
            <a:r>
              <a:rPr lang="en-GB" b="0" dirty="0"/>
              <a:t>b) Change the top number to be approximately 800, or the bottom number to be approximately 750.</a:t>
            </a:r>
          </a:p>
          <a:p>
            <a:r>
              <a:rPr lang="en-GB" b="0" dirty="0"/>
              <a:t>c) Change each number slightly as these are almost the same. Make the top number a little smaller or the bottom number a little bigger.</a:t>
            </a:r>
          </a:p>
          <a:p>
            <a:r>
              <a:rPr lang="en-GB" b="0" dirty="0"/>
              <a:t>d) Change each number slightly as these are almost the same. Make the top number a little smaller or the bottom number a little bigger.</a:t>
            </a:r>
          </a:p>
          <a:p>
            <a:endParaRPr lang="en-GB" b="0" dirty="0"/>
          </a:p>
          <a:p>
            <a:r>
              <a:rPr lang="en-GB" b="1" dirty="0"/>
              <a:t>Suggested questioning</a:t>
            </a:r>
          </a:p>
          <a:p>
            <a:r>
              <a:rPr lang="en-GB" b="0" dirty="0"/>
              <a:t>What is the same and what is different about each pair of number lines?</a:t>
            </a:r>
          </a:p>
          <a:p>
            <a:r>
              <a:rPr lang="en-GB" b="0" dirty="0"/>
              <a:t>Is the arrow furthest along the number line always the bigger number? Why or why not?</a:t>
            </a:r>
          </a:p>
          <a:p>
            <a:r>
              <a:rPr lang="en-GB" b="0" dirty="0"/>
              <a:t>What is your strategy for comparing the number lines? </a:t>
            </a:r>
          </a:p>
          <a:p>
            <a:r>
              <a:rPr lang="en-GB" b="0" dirty="0"/>
              <a:t>Are there any other points on the line that you can imagine to help you?</a:t>
            </a:r>
          </a:p>
          <a:p>
            <a:r>
              <a:rPr lang="en-GB" b="0" dirty="0"/>
              <a:t>How could the scales change so that the bigger number is the other arrow? Is there more than one way to do this?</a:t>
            </a:r>
          </a:p>
          <a:p>
            <a:endParaRPr lang="en-GB" b="1" dirty="0"/>
          </a:p>
          <a:p>
            <a:r>
              <a:rPr lang="en-GB" b="1" dirty="0"/>
              <a:t>Things to think about</a:t>
            </a:r>
          </a:p>
          <a:p>
            <a:r>
              <a:rPr lang="en-GB" sz="1800" dirty="0">
                <a:effectLst/>
                <a:latin typeface="Myriad Pro"/>
                <a:ea typeface="Calibri" panose="020F0502020204030204" pitchFamily="34" charset="0"/>
                <a:cs typeface="Times New Roman" panose="02020603050405020304" pitchFamily="18" charset="0"/>
              </a:rPr>
              <a:t>Underlying rounding and estimation is a strong sense of number. Students need to be able to say correctly any number and understand where it fits in the number system, i.e. in an ordered list of numbers and on a number line. Checkpoints 7 and 8 both use number lines but, rather than focusing on their use for rounding (covered more explicitly in the second section of this deck), explore how well students can use a number line to estimate.</a:t>
            </a:r>
            <a:endParaRPr lang="en-GB" b="1" dirty="0"/>
          </a:p>
        </p:txBody>
      </p:sp>
      <p:sp>
        <p:nvSpPr>
          <p:cNvPr id="4" name="Slide Number Placeholder 3"/>
          <p:cNvSpPr>
            <a:spLocks noGrp="1"/>
          </p:cNvSpPr>
          <p:nvPr>
            <p:ph type="sldNum" sz="quarter" idx="5"/>
          </p:nvPr>
        </p:nvSpPr>
        <p:spPr/>
        <p:txBody>
          <a:bodyPr/>
          <a:lstStyle/>
          <a:p>
            <a:fld id="{95CC6D43-B330-470E-9514-C837501A6F5A}" type="slidenum">
              <a:rPr lang="en-GB" smtClean="0"/>
              <a:t>22</a:t>
            </a:fld>
            <a:endParaRPr lang="en-GB" dirty="0"/>
          </a:p>
        </p:txBody>
      </p:sp>
    </p:spTree>
    <p:extLst>
      <p:ext uri="{BB962C8B-B14F-4D97-AF65-F5344CB8AC3E}">
        <p14:creationId xmlns:p14="http://schemas.microsoft.com/office/powerpoint/2010/main" val="31203204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23</a:t>
            </a:fld>
            <a:endParaRPr lang="en-GB" dirty="0"/>
          </a:p>
        </p:txBody>
      </p:sp>
    </p:spTree>
    <p:extLst>
      <p:ext uri="{BB962C8B-B14F-4D97-AF65-F5344CB8AC3E}">
        <p14:creationId xmlns:p14="http://schemas.microsoft.com/office/powerpoint/2010/main" val="39119460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 printable resource can be found on slide 73.</a:t>
            </a:r>
            <a:endParaRPr lang="en-GB" b="1" dirty="0"/>
          </a:p>
          <a:p>
            <a:endParaRPr lang="en-GB" b="1" dirty="0"/>
          </a:p>
          <a:p>
            <a:r>
              <a:rPr lang="en-GB" b="1" dirty="0"/>
              <a:t>Answers</a:t>
            </a:r>
          </a:p>
          <a:p>
            <a:r>
              <a:rPr lang="en-GB" b="0" dirty="0"/>
              <a:t>a) and b) See animated solutions on the following slide.</a:t>
            </a:r>
          </a:p>
          <a:p>
            <a:endParaRPr lang="en-GB" b="0" dirty="0"/>
          </a:p>
          <a:p>
            <a:r>
              <a:rPr lang="en-GB" b="0" dirty="0"/>
              <a:t>? For part a, it would be just over 3200, so estimates in the region of 3250–3450 would be appropriate. For part b, it would be approximately 600–700.</a:t>
            </a:r>
          </a:p>
          <a:p>
            <a:endParaRPr lang="en-GB" b="0" dirty="0"/>
          </a:p>
          <a:p>
            <a:r>
              <a:rPr lang="en-GB" b="1" dirty="0"/>
              <a:t>Suggested questioning</a:t>
            </a:r>
          </a:p>
          <a:p>
            <a:r>
              <a:rPr lang="en-GB" b="0" dirty="0"/>
              <a:t>What is the same and what is different about each set of number lines?</a:t>
            </a:r>
          </a:p>
          <a:p>
            <a:r>
              <a:rPr lang="en-GB" b="0" dirty="0"/>
              <a:t>For the second and third number lines, is the arrow going to be further along the line or closer to 0? How do you know?</a:t>
            </a:r>
          </a:p>
          <a:p>
            <a:r>
              <a:rPr lang="en-GB" b="0" dirty="0"/>
              <a:t>What is your strategy for comparing the number lines? </a:t>
            </a:r>
          </a:p>
          <a:p>
            <a:r>
              <a:rPr lang="en-GB" b="0" dirty="0"/>
              <a:t>Are there any other points on the line that you can imagine to help you?</a:t>
            </a:r>
          </a:p>
          <a:p>
            <a:endParaRPr lang="en-GB" b="1" dirty="0"/>
          </a:p>
          <a:p>
            <a:r>
              <a:rPr lang="en-GB" b="1" dirty="0"/>
              <a:t>Things to think about</a:t>
            </a:r>
          </a:p>
          <a:p>
            <a:r>
              <a:rPr lang="en-GB" sz="1200" dirty="0">
                <a:effectLst/>
                <a:latin typeface="Myriad Pro"/>
                <a:ea typeface="Calibri" panose="020F0502020204030204" pitchFamily="34" charset="0"/>
                <a:cs typeface="Times New Roman" panose="02020603050405020304" pitchFamily="18" charset="0"/>
              </a:rPr>
              <a:t>Underlying rounding and estimation is a strong sense of number. Students need to be able to say any number and understand correctly where it fits in the number system (i.e. in an ordered list of numbers and on a number line). Checkpoints 7 and 8 both use number lines but, rather than focusing on their use for rounding (covered more explicitly in the second section of this deck), explore how well students can use a number line to estimate.</a:t>
            </a:r>
            <a:endParaRPr lang="en-GB" b="1" dirty="0"/>
          </a:p>
        </p:txBody>
      </p:sp>
      <p:sp>
        <p:nvSpPr>
          <p:cNvPr id="4" name="Slide Number Placeholder 3"/>
          <p:cNvSpPr>
            <a:spLocks noGrp="1"/>
          </p:cNvSpPr>
          <p:nvPr>
            <p:ph type="sldNum" sz="quarter" idx="5"/>
          </p:nvPr>
        </p:nvSpPr>
        <p:spPr/>
        <p:txBody>
          <a:bodyPr/>
          <a:lstStyle/>
          <a:p>
            <a:fld id="{95CC6D43-B330-470E-9514-C837501A6F5A}" type="slidenum">
              <a:rPr lang="en-GB" smtClean="0"/>
              <a:t>24</a:t>
            </a:fld>
            <a:endParaRPr lang="en-GB" dirty="0"/>
          </a:p>
        </p:txBody>
      </p:sp>
    </p:spTree>
    <p:extLst>
      <p:ext uri="{BB962C8B-B14F-4D97-AF65-F5344CB8AC3E}">
        <p14:creationId xmlns:p14="http://schemas.microsoft.com/office/powerpoint/2010/main" val="3611755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The red arrow indicating the answer to each question will appear separately so you can choose the pace at which to work with your class. </a:t>
            </a:r>
            <a:endParaRPr lang="en-GB" b="1" dirty="0"/>
          </a:p>
        </p:txBody>
      </p:sp>
      <p:sp>
        <p:nvSpPr>
          <p:cNvPr id="4" name="Slide Number Placeholder 3"/>
          <p:cNvSpPr>
            <a:spLocks noGrp="1"/>
          </p:cNvSpPr>
          <p:nvPr>
            <p:ph type="sldNum" sz="quarter" idx="5"/>
          </p:nvPr>
        </p:nvSpPr>
        <p:spPr/>
        <p:txBody>
          <a:bodyPr/>
          <a:lstStyle/>
          <a:p>
            <a:fld id="{95CC6D43-B330-470E-9514-C837501A6F5A}" type="slidenum">
              <a:rPr lang="en-GB" smtClean="0"/>
              <a:t>25</a:t>
            </a:fld>
            <a:endParaRPr lang="en-GB" dirty="0"/>
          </a:p>
        </p:txBody>
      </p:sp>
    </p:spTree>
    <p:extLst>
      <p:ext uri="{BB962C8B-B14F-4D97-AF65-F5344CB8AC3E}">
        <p14:creationId xmlns:p14="http://schemas.microsoft.com/office/powerpoint/2010/main" val="4235340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26</a:t>
            </a:fld>
            <a:endParaRPr lang="en-GB" dirty="0"/>
          </a:p>
        </p:txBody>
      </p:sp>
    </p:spTree>
    <p:extLst>
      <p:ext uri="{BB962C8B-B14F-4D97-AF65-F5344CB8AC3E}">
        <p14:creationId xmlns:p14="http://schemas.microsoft.com/office/powerpoint/2010/main" val="37781838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approximate value and then each question will appear separately so you can choose the pace at which to work with your class. </a:t>
            </a:r>
            <a:endParaRPr lang="en-GB" b="1" dirty="0"/>
          </a:p>
          <a:p>
            <a:endParaRPr lang="en-GB" b="1" dirty="0"/>
          </a:p>
          <a:p>
            <a:r>
              <a:rPr lang="en-GB" b="1" dirty="0"/>
              <a:t>Answers</a:t>
            </a:r>
          </a:p>
          <a:p>
            <a:pPr marL="0" indent="0">
              <a:buNone/>
            </a:pPr>
            <a:r>
              <a:rPr lang="en-GB" b="0" dirty="0"/>
              <a:t>a) All of these could be considered to be correct, depending on the required degree of accuracy. Students may identify ‘about 594’ and ‘about 594.66’ as being the solutions that are not necessarily mathematically correct, as they would both ‘round up’, but colloquially they are reasonable approximations.</a:t>
            </a:r>
          </a:p>
          <a:p>
            <a:pPr marL="0" indent="0">
              <a:buNone/>
            </a:pPr>
            <a:r>
              <a:rPr lang="en-GB" b="0" dirty="0"/>
              <a:t>b) Individual students’ responses and justifications will vary. For example, students might suggest that the most decimal places (so 594.66) is the most accurate answer – and some may recognise that this should be rounded to 594.67. Others might prioritise numbers that are easier to work with and suggest the nearest whole number, ten or hundred (i.e. 595, 590 or 600).</a:t>
            </a:r>
          </a:p>
          <a:p>
            <a:pPr marL="0" indent="0">
              <a:buNone/>
            </a:pPr>
            <a:r>
              <a:rPr lang="en-GB" b="0" dirty="0"/>
              <a:t>c) No. The exact solution is described as, ‘Five hundred and ninety-four point six recurring.’</a:t>
            </a:r>
          </a:p>
          <a:p>
            <a:endParaRPr lang="en-GB" b="0" dirty="0"/>
          </a:p>
          <a:p>
            <a:pPr marL="0" indent="0">
              <a:buNone/>
            </a:pPr>
            <a:r>
              <a:rPr lang="en-GB" b="0" dirty="0"/>
              <a:t>? Individual student responses and justifications will vary. Students are likely to suggest that the less accurate values are less helpful when dealing with money, as if a group are splitting money then they might end up with too much or too little. They might suggest that two decimal places is therefore most appropriate.</a:t>
            </a:r>
          </a:p>
          <a:p>
            <a:endParaRPr lang="en-GB" b="1" dirty="0"/>
          </a:p>
          <a:p>
            <a:r>
              <a:rPr lang="en-GB" b="1" dirty="0"/>
              <a:t>Suggested questioning</a:t>
            </a:r>
          </a:p>
          <a:p>
            <a:r>
              <a:rPr lang="en-GB" b="0" dirty="0"/>
              <a:t>Is 594.66 the ‘right’ answer? </a:t>
            </a:r>
          </a:p>
          <a:p>
            <a:r>
              <a:rPr lang="en-GB" b="0" dirty="0"/>
              <a:t>Why might Richard say that the answer is about 594 or 595? Does it matter which he chooses? Why?</a:t>
            </a:r>
          </a:p>
          <a:p>
            <a:r>
              <a:rPr lang="en-GB" b="0" dirty="0"/>
              <a:t>Is there a time or situation where that sort of precision does matter? </a:t>
            </a:r>
          </a:p>
          <a:p>
            <a:r>
              <a:rPr lang="en-GB" b="0" dirty="0"/>
              <a:t>Is there a situation where 594.66 can reasonably be described as ‘about 1000’?</a:t>
            </a:r>
          </a:p>
          <a:p>
            <a:endParaRPr lang="en-GB" b="1" dirty="0"/>
          </a:p>
          <a:p>
            <a:r>
              <a:rPr lang="en-GB" b="1" dirty="0"/>
              <a:t>Things to think about</a:t>
            </a:r>
          </a:p>
          <a:p>
            <a:r>
              <a:rPr lang="en-GB" b="0" dirty="0"/>
              <a:t>Checkpoints 9a, b and c are a sequence of three to be used together so that direct comparisons can be made. Allow a little longer than 10 minutes to use them, or sequence them over consecutive lessons. </a:t>
            </a:r>
          </a:p>
          <a:p>
            <a:r>
              <a:rPr lang="en-GB" b="0" dirty="0"/>
              <a:t>All three feature the same values and ask students to think about different ways to round an answer that is a recurring decimal. Checkpoint 9a is without context, while 9b and 9c feature a context that may influence students’ answers. When thinking about how to structure the task for the classroom, consider how to give allow students to express their choice and justify their reasoning to each other.</a:t>
            </a:r>
          </a:p>
        </p:txBody>
      </p:sp>
      <p:sp>
        <p:nvSpPr>
          <p:cNvPr id="4" name="Slide Number Placeholder 3"/>
          <p:cNvSpPr>
            <a:spLocks noGrp="1"/>
          </p:cNvSpPr>
          <p:nvPr>
            <p:ph type="sldNum" sz="quarter" idx="5"/>
          </p:nvPr>
        </p:nvSpPr>
        <p:spPr/>
        <p:txBody>
          <a:bodyPr/>
          <a:lstStyle/>
          <a:p>
            <a:fld id="{95CC6D43-B330-470E-9514-C837501A6F5A}" type="slidenum">
              <a:rPr lang="en-GB" smtClean="0"/>
              <a:t>27</a:t>
            </a:fld>
            <a:endParaRPr lang="en-GB" dirty="0"/>
          </a:p>
        </p:txBody>
      </p:sp>
    </p:spTree>
    <p:extLst>
      <p:ext uri="{BB962C8B-B14F-4D97-AF65-F5344CB8AC3E}">
        <p14:creationId xmlns:p14="http://schemas.microsoft.com/office/powerpoint/2010/main" val="17606794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approximate value and then each question will appear separately so you can choose the pace at which to work with your class. </a:t>
            </a:r>
            <a:endParaRPr lang="en-GB" b="1" dirty="0"/>
          </a:p>
          <a:p>
            <a:endParaRPr lang="en-GB" b="1" dirty="0"/>
          </a:p>
          <a:p>
            <a:r>
              <a:rPr lang="en-GB" b="1" dirty="0"/>
              <a:t>Answers</a:t>
            </a:r>
          </a:p>
          <a:p>
            <a:pPr marL="0" indent="0">
              <a:buNone/>
            </a:pPr>
            <a:r>
              <a:rPr lang="en-GB" b="0" dirty="0"/>
              <a:t>a) All of these could be considered to be correct, depending on the required degree of accuracy. Students may identify ‘about 594’ and ‘about 594.66’ as being the solutions that are not necessarily mathematically correct, as they would both ‘round up’, but colloquially they are reasonable approximations.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b) Individual students’ responses and justifications will vary. For example, they might suggest that about £595 is best as it doesn’t involve dealing with small coins and doesn’t end up short of the total (as the amount needed from each person is £594). Others might suggest that money is always dealt with to two decimal places and so suggest £594.66 – some may recognise that this should be rounded to 594.67, and that using £594.66 leaves them 2p short. (Regarding coins, some may suggest that the friends could use an online transfer rather than cash!)</a:t>
            </a:r>
          </a:p>
          <a:p>
            <a:pPr marL="228600" indent="-228600">
              <a:buAutoNum type="alphaLcParen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 Individual student responses and justifications will vary. Students might question what unit of measurement the length is. If it is metres, then it is possible to measure accurately up to two decimal places and beyond. If it is millimetres, it would be difficult to measure 594.66 mm accurately.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r>
              <a:rPr lang="en-GB" b="1" dirty="0"/>
              <a:t>Suggested questioning</a:t>
            </a:r>
          </a:p>
          <a:p>
            <a:r>
              <a:rPr lang="en-GB" b="0" dirty="0"/>
              <a:t>Which possible answer would you suggest to your friends if you were in Brenda’s situation? Why? </a:t>
            </a:r>
          </a:p>
          <a:p>
            <a:r>
              <a:rPr lang="en-GB" b="0" dirty="0"/>
              <a:t>If you were one of Brenda’s friends, would you be annoyed if you found out she’d approximated the amount? Which of these answers would be so far away from the accurate figure that it would annoy you?</a:t>
            </a:r>
          </a:p>
          <a:p>
            <a:endParaRPr lang="en-GB" b="1" dirty="0"/>
          </a:p>
          <a:p>
            <a:r>
              <a:rPr lang="en-GB" b="1" dirty="0"/>
              <a:t>Things to think about</a:t>
            </a:r>
          </a:p>
          <a:p>
            <a:r>
              <a:rPr lang="en-GB" b="0" dirty="0"/>
              <a:t>Checkpoints 9a, b and c are a sequence of three to be used together so that direct comparisons can be made. Allow a little longer than 10 minutes to use them, or sequence them over consecutive lessons. </a:t>
            </a:r>
          </a:p>
          <a:p>
            <a:r>
              <a:rPr lang="en-GB" b="0" dirty="0"/>
              <a:t>All three feature the same values and ask students to think about different ways to round an answer that is a recurring decimal. Checkpoint 9a is without context, while 9b and 9c feature a context that may influence students’ answers. When thinking about how to structure the task for the classroom, consider how to allow students to express their choice and justify their reasoning to each other.</a:t>
            </a:r>
          </a:p>
        </p:txBody>
      </p:sp>
      <p:sp>
        <p:nvSpPr>
          <p:cNvPr id="4" name="Slide Number Placeholder 3"/>
          <p:cNvSpPr>
            <a:spLocks noGrp="1"/>
          </p:cNvSpPr>
          <p:nvPr>
            <p:ph type="sldNum" sz="quarter" idx="5"/>
          </p:nvPr>
        </p:nvSpPr>
        <p:spPr/>
        <p:txBody>
          <a:bodyPr/>
          <a:lstStyle/>
          <a:p>
            <a:fld id="{95CC6D43-B330-470E-9514-C837501A6F5A}" type="slidenum">
              <a:rPr lang="en-GB" smtClean="0"/>
              <a:t>28</a:t>
            </a:fld>
            <a:endParaRPr lang="en-GB" dirty="0"/>
          </a:p>
        </p:txBody>
      </p:sp>
    </p:spTree>
    <p:extLst>
      <p:ext uri="{BB962C8B-B14F-4D97-AF65-F5344CB8AC3E}">
        <p14:creationId xmlns:p14="http://schemas.microsoft.com/office/powerpoint/2010/main" val="9822983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approximate value and then each question will appear separately so you can choose the pace at which to work with your class. </a:t>
            </a:r>
            <a:endParaRPr lang="en-GB" b="1" dirty="0"/>
          </a:p>
          <a:p>
            <a:endParaRPr lang="en-GB" b="1" dirty="0"/>
          </a:p>
          <a:p>
            <a:r>
              <a:rPr lang="en-GB" b="1" dirty="0"/>
              <a:t>Answers</a:t>
            </a:r>
          </a:p>
          <a:p>
            <a:pPr marL="0" indent="0">
              <a:buNone/>
            </a:pPr>
            <a:r>
              <a:rPr lang="en-GB" b="0" dirty="0"/>
              <a:t>a) All of these could be considered to be correct, depending on the required degree of accuracy. Students may identify ‘about 594’ and ‘about 594.66’ as being the solutions that are not necessarily mathematically correct, as they would both ‘round up’, but colloquially they are reasonable approximations.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b) Individual student responses and justifications will vary. Some students might recognise that it would be impossible to accurately measure wood to 594.66 mm, or that using a value like 1000 would mean that you only get two, unequal shelves. Most are likely to suggest the nearest mm as the most sensible value – they should recognise that 595 is the correct way to do this.</a:t>
            </a:r>
          </a:p>
          <a:p>
            <a:pPr marL="228600" indent="-228600">
              <a:buAutoNum type="alphaLcParen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 Individual student responses and justifications will vary. Students should recognise that, unlike the context-less numbers in 9a, and the contexts in 9b and c, students cannot be split into non-integer groups! They might reason using the idea of remainders, and suggest that every 594 (whilst not the correct way to round) is the most suitable value, leaving two students to add to two of the three groups.</a:t>
            </a:r>
          </a:p>
          <a:p>
            <a:endParaRPr lang="en-GB" b="0" dirty="0"/>
          </a:p>
          <a:p>
            <a:r>
              <a:rPr lang="en-GB" b="1" dirty="0"/>
              <a:t>Suggested questioning</a:t>
            </a:r>
          </a:p>
          <a:p>
            <a:r>
              <a:rPr lang="en-GB" b="0" dirty="0"/>
              <a:t>If you were Becky, which length would you use? Why?</a:t>
            </a:r>
          </a:p>
          <a:p>
            <a:r>
              <a:rPr lang="en-GB" b="0" dirty="0"/>
              <a:t>Are there any that you would definitely </a:t>
            </a:r>
            <a:r>
              <a:rPr lang="en-GB" b="1" dirty="0"/>
              <a:t>not</a:t>
            </a:r>
            <a:r>
              <a:rPr lang="en-GB" b="0" dirty="0"/>
              <a:t> use? Why?</a:t>
            </a:r>
          </a:p>
          <a:p>
            <a:r>
              <a:rPr lang="en-GB" b="0" dirty="0"/>
              <a:t>How accurate do you think it’s possible to be when cutting wood? Would you notice a 1 mm difference? Would you notice a 4 or 5 mm difference?</a:t>
            </a:r>
          </a:p>
          <a:p>
            <a:endParaRPr lang="en-GB" b="1" dirty="0"/>
          </a:p>
          <a:p>
            <a:r>
              <a:rPr lang="en-GB" b="1" dirty="0"/>
              <a:t>Things to think about</a:t>
            </a:r>
          </a:p>
          <a:p>
            <a:r>
              <a:rPr lang="en-GB" b="0" dirty="0"/>
              <a:t>Checkpoints 9a, b and c are a sequence of three to be used together so that direct comparisons can be made. Allow a little longer than 10 minutes to use them, or sequence them over consecutive lessons. </a:t>
            </a:r>
          </a:p>
          <a:p>
            <a:r>
              <a:rPr lang="en-GB" b="0" dirty="0"/>
              <a:t>All three feature the same values and ask students to think about different ways to round an answer that is a recurring decimal. Checkpoint 9a is without context, while 9b and 9c feature a context that may influence students’ answers. When thinking about how to structure the task for the classroom, consider how to allow students to express their choice and justify their reasoning to each other.</a:t>
            </a:r>
          </a:p>
        </p:txBody>
      </p:sp>
      <p:sp>
        <p:nvSpPr>
          <p:cNvPr id="4" name="Slide Number Placeholder 3"/>
          <p:cNvSpPr>
            <a:spLocks noGrp="1"/>
          </p:cNvSpPr>
          <p:nvPr>
            <p:ph type="sldNum" sz="quarter" idx="5"/>
          </p:nvPr>
        </p:nvSpPr>
        <p:spPr/>
        <p:txBody>
          <a:bodyPr/>
          <a:lstStyle/>
          <a:p>
            <a:fld id="{95CC6D43-B330-470E-9514-C837501A6F5A}" type="slidenum">
              <a:rPr lang="en-GB" smtClean="0"/>
              <a:t>29</a:t>
            </a:fld>
            <a:endParaRPr lang="en-GB" dirty="0"/>
          </a:p>
        </p:txBody>
      </p:sp>
    </p:spTree>
    <p:extLst>
      <p:ext uri="{BB962C8B-B14F-4D97-AF65-F5344CB8AC3E}">
        <p14:creationId xmlns:p14="http://schemas.microsoft.com/office/powerpoint/2010/main" val="37212006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85858"/>
                </a:solidFill>
                <a:effectLst/>
                <a:uLnTx/>
                <a:uFillTx/>
                <a:latin typeface="Arial" panose="020B0604020202020204" pitchFamily="34" charset="0"/>
                <a:ea typeface="+mn-ea"/>
                <a:cs typeface="+mn-cs"/>
              </a:rPr>
              <a:t>In the </a:t>
            </a:r>
            <a:r>
              <a:rPr kumimoji="0" lang="en-GB" sz="1200" b="0" i="1" u="none" strike="noStrike" kern="1200" cap="none" spc="0" normalizeH="0" baseline="0" noProof="0" dirty="0">
                <a:ln>
                  <a:noFill/>
                </a:ln>
                <a:solidFill>
                  <a:srgbClr val="585858"/>
                </a:solidFill>
                <a:effectLst/>
                <a:uLnTx/>
                <a:uFillTx/>
                <a:latin typeface="Arial" panose="020B0604020202020204" pitchFamily="34" charset="0"/>
                <a:ea typeface="+mn-ea"/>
                <a:cs typeface="+mn-cs"/>
              </a:rPr>
              <a:t>Sample Key Stage 3 Curriculum Framework</a:t>
            </a:r>
            <a:r>
              <a:rPr kumimoji="0" lang="en-GB" sz="1200" b="0" i="0" u="none" strike="noStrike" kern="1200" cap="none" spc="0" normalizeH="0" baseline="0" noProof="0" dirty="0">
                <a:ln>
                  <a:noFill/>
                </a:ln>
                <a:solidFill>
                  <a:srgbClr val="585858"/>
                </a:solidFill>
                <a:effectLst/>
                <a:uLnTx/>
                <a:uFillTx/>
                <a:latin typeface="Arial" panose="020B0604020202020204" pitchFamily="34" charset="0"/>
                <a:ea typeface="+mn-ea"/>
                <a:cs typeface="+mn-cs"/>
              </a:rPr>
              <a:t>, statements of knowledge, skills and understanding </a:t>
            </a:r>
            <a:r>
              <a:rPr lang="en-GB" dirty="0"/>
              <a:t>are arranged to give an example teaching order. The </a:t>
            </a:r>
            <a:r>
              <a:rPr kumimoji="0" lang="en-GB" sz="1200" b="0" i="0" u="none" strike="noStrike" kern="1200" cap="none" spc="0" normalizeH="0" baseline="0" noProof="0" dirty="0">
                <a:ln>
                  <a:noFill/>
                </a:ln>
                <a:solidFill>
                  <a:srgbClr val="585858"/>
                </a:solidFill>
                <a:effectLst/>
                <a:uLnTx/>
                <a:uFillTx/>
                <a:latin typeface="Arial" panose="020B0604020202020204" pitchFamily="34" charset="0"/>
                <a:ea typeface="+mn-ea"/>
                <a:cs typeface="+mn-cs"/>
              </a:rPr>
              <a:t>three-digit code for each statement in the framework is a clickable hyperlink to documents with more detailed information, including the key ideas in that statement. These key ideas are also shown on slides 6–7 in this deck.</a:t>
            </a:r>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3</a:t>
            </a:fld>
            <a:endParaRPr lang="en-GB" dirty="0"/>
          </a:p>
        </p:txBody>
      </p:sp>
    </p:spTree>
    <p:extLst>
      <p:ext uri="{BB962C8B-B14F-4D97-AF65-F5344CB8AC3E}">
        <p14:creationId xmlns:p14="http://schemas.microsoft.com/office/powerpoint/2010/main" val="37237504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30</a:t>
            </a:fld>
            <a:endParaRPr lang="en-GB" dirty="0"/>
          </a:p>
        </p:txBody>
      </p:sp>
    </p:spTree>
    <p:extLst>
      <p:ext uri="{BB962C8B-B14F-4D97-AF65-F5344CB8AC3E}">
        <p14:creationId xmlns:p14="http://schemas.microsoft.com/office/powerpoint/2010/main" val="36081159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pPr marL="0" indent="0">
                  <a:buNone/>
                </a:pPr>
                <a:r>
                  <a:rPr lang="en-GB" b="0" dirty="0"/>
                  <a:t>a) Any values where the multiplier and/or multiplicand have been shifted upwards slightly.</a:t>
                </a:r>
              </a:p>
              <a:p>
                <a:pPr marL="0" indent="0">
                  <a:buNone/>
                </a:pPr>
                <a:r>
                  <a:rPr lang="en-GB" b="0" dirty="0"/>
                  <a:t>b) Any values where the multiplier and/or multiplicand have been shifted downwards slightly.</a:t>
                </a:r>
              </a:p>
              <a:p>
                <a:pPr marL="228600" indent="-228600">
                  <a:buAutoNum type="alphaLcParenR"/>
                </a:pPr>
                <a:endParaRPr lang="en-GB" b="0" dirty="0"/>
              </a:p>
              <a:p>
                <a:pPr marL="0" indent="0">
                  <a:buNone/>
                </a:pPr>
                <a:r>
                  <a:rPr lang="en-GB" b="0" dirty="0"/>
                  <a:t>? Students’ responses will vary. </a:t>
                </a:r>
              </a:p>
              <a:p>
                <a:endParaRPr lang="en-GB" b="0" dirty="0"/>
              </a:p>
              <a:p>
                <a:r>
                  <a:rPr lang="en-GB" b="1" dirty="0"/>
                  <a:t>Suggested questioning</a:t>
                </a:r>
              </a:p>
              <a:p>
                <a:r>
                  <a:rPr lang="en-GB" b="0" dirty="0"/>
                  <a:t>Would increasing 8467 or 13.92 make the biggest difference to the product? Why?</a:t>
                </a:r>
              </a:p>
              <a:p>
                <a:r>
                  <a:rPr lang="en-GB" b="0" dirty="0"/>
                  <a:t>Is it easier to change one or both factors to change the answer?</a:t>
                </a:r>
              </a:p>
              <a:p>
                <a:r>
                  <a:rPr lang="en-GB" b="0" dirty="0"/>
                  <a:t>If the question was 8466 </a:t>
                </a:r>
                <a14:m>
                  <m:oMath xmlns:m="http://schemas.openxmlformats.org/officeDocument/2006/math">
                    <m:r>
                      <a:rPr lang="en-GB" sz="1200" b="0" i="1" smtClean="0">
                        <a:solidFill>
                          <a:srgbClr val="00628C"/>
                        </a:solidFill>
                        <a:latin typeface="Cambria Math" panose="02040503050406030204" pitchFamily="18" charset="0"/>
                        <a:ea typeface="Cambria Math" panose="02040503050406030204" pitchFamily="18" charset="0"/>
                      </a:rPr>
                      <m:t>×</m:t>
                    </m:r>
                  </m:oMath>
                </a14:m>
                <a:r>
                  <a:rPr lang="en-GB" b="0" dirty="0"/>
                  <a:t> 13.92,</a:t>
                </a:r>
                <a:r>
                  <a:rPr lang="en-GB" b="0" baseline="0" dirty="0"/>
                  <a:t> would the answer be larger or smaller? Can you say by how much?</a:t>
                </a:r>
                <a:endParaRPr lang="en-GB" b="0" dirty="0"/>
              </a:p>
              <a:p>
                <a:endParaRPr lang="en-GB" b="1" dirty="0"/>
              </a:p>
              <a:p>
                <a:r>
                  <a:rPr lang="en-GB" b="1" dirty="0"/>
                  <a:t>Things to think about</a:t>
                </a:r>
              </a:p>
              <a:p>
                <a:r>
                  <a:rPr lang="en-GB" b="0" dirty="0"/>
                  <a:t>Checkpoint 10 does not ask students to estimate, but rather to reason about how changing a calculation will affect the answer. It is designed to prompt discussion, so structure the task to encourage students to share responses, in pairs or small groups or with the whole class. This is a useful precursor to talking more formally about over- and under-estimates. Use students’ responses to plan how you will introduce those. Repeat this structure with different calculations, particularly division or subtraction which are not commutative.</a:t>
                </a:r>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pPr marL="228600" indent="-228600">
                  <a:buAutoNum type="alphaLcParenR"/>
                </a:pPr>
                <a:r>
                  <a:rPr lang="en-GB" b="0" dirty="0"/>
                  <a:t>Any values where the multipliers have been shifted upwards slightly. </a:t>
                </a:r>
              </a:p>
              <a:p>
                <a:pPr marL="228600" indent="-228600">
                  <a:buAutoNum type="alphaLcParenR"/>
                </a:pPr>
                <a:r>
                  <a:rPr lang="en-GB" b="0" dirty="0"/>
                  <a:t>Any values where the multipliers have been shifted downwards slightly.</a:t>
                </a:r>
              </a:p>
              <a:p>
                <a:pPr marL="228600" indent="-228600">
                  <a:buAutoNum type="alphaLcParenR"/>
                </a:pPr>
                <a:endParaRPr lang="en-GB" b="0" dirty="0"/>
              </a:p>
              <a:p>
                <a:pPr marL="0" indent="0">
                  <a:buNone/>
                </a:pPr>
                <a:r>
                  <a:rPr lang="en-GB" b="0" dirty="0"/>
                  <a:t>? – individual responses. </a:t>
                </a:r>
              </a:p>
              <a:p>
                <a:endParaRPr lang="en-GB" b="0" dirty="0"/>
              </a:p>
              <a:p>
                <a:r>
                  <a:rPr lang="en-GB" b="1" dirty="0"/>
                  <a:t>Suggested questioning</a:t>
                </a:r>
              </a:p>
              <a:p>
                <a:r>
                  <a:rPr lang="en-GB" b="0" dirty="0"/>
                  <a:t>Would increasing 8467 or 13.92 make the biggest difference to the product? Why?</a:t>
                </a:r>
              </a:p>
              <a:p>
                <a:r>
                  <a:rPr lang="en-GB" b="0" dirty="0"/>
                  <a:t>Is it easier to change one or both factors to change the answer?</a:t>
                </a:r>
              </a:p>
              <a:p>
                <a:r>
                  <a:rPr lang="en-GB" b="0" dirty="0"/>
                  <a:t>If the question were 8466</a:t>
                </a:r>
                <a:r>
                  <a:rPr lang="en-GB" sz="1200" b="0" i="0">
                    <a:solidFill>
                      <a:srgbClr val="00628C"/>
                    </a:solidFill>
                    <a:latin typeface="Cambria Math" panose="02040503050406030204" pitchFamily="18" charset="0"/>
                    <a:ea typeface="Cambria Math" panose="02040503050406030204" pitchFamily="18" charset="0"/>
                  </a:rPr>
                  <a:t>×</a:t>
                </a:r>
                <a:r>
                  <a:rPr lang="en-GB" b="0" dirty="0"/>
                  <a:t>13.92,</a:t>
                </a:r>
                <a:r>
                  <a:rPr lang="en-GB" b="0" baseline="0" dirty="0"/>
                  <a:t> would the answer be larger or smaller? Can you say by how much?</a:t>
                </a:r>
                <a:endParaRPr lang="en-GB" b="0" dirty="0"/>
              </a:p>
              <a:p>
                <a:endParaRPr lang="en-GB" b="1" dirty="0"/>
              </a:p>
              <a:p>
                <a:r>
                  <a:rPr lang="en-GB" b="1" dirty="0"/>
                  <a:t>Things to think about</a:t>
                </a:r>
              </a:p>
            </p:txBody>
          </p:sp>
        </mc:Fallback>
      </mc:AlternateContent>
      <p:sp>
        <p:nvSpPr>
          <p:cNvPr id="4" name="Slide Number Placeholder 3"/>
          <p:cNvSpPr>
            <a:spLocks noGrp="1"/>
          </p:cNvSpPr>
          <p:nvPr>
            <p:ph type="sldNum" sz="quarter" idx="5"/>
          </p:nvPr>
        </p:nvSpPr>
        <p:spPr/>
        <p:txBody>
          <a:bodyPr/>
          <a:lstStyle/>
          <a:p>
            <a:fld id="{95CC6D43-B330-470E-9514-C837501A6F5A}" type="slidenum">
              <a:rPr lang="en-GB" smtClean="0"/>
              <a:t>31</a:t>
            </a:fld>
            <a:endParaRPr lang="en-GB" dirty="0"/>
          </a:p>
        </p:txBody>
      </p:sp>
    </p:spTree>
    <p:extLst>
      <p:ext uri="{BB962C8B-B14F-4D97-AF65-F5344CB8AC3E}">
        <p14:creationId xmlns:p14="http://schemas.microsoft.com/office/powerpoint/2010/main" val="15677769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32</a:t>
            </a:fld>
            <a:endParaRPr lang="en-GB" dirty="0"/>
          </a:p>
        </p:txBody>
      </p:sp>
    </p:spTree>
    <p:extLst>
      <p:ext uri="{BB962C8B-B14F-4D97-AF65-F5344CB8AC3E}">
        <p14:creationId xmlns:p14="http://schemas.microsoft.com/office/powerpoint/2010/main" val="31357766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calculation and then the further thinking question will appear separately so you can choose the pace at which to work with your class. </a:t>
            </a:r>
            <a:endParaRPr lang="en-GB" b="1" dirty="0"/>
          </a:p>
          <a:p>
            <a:endParaRPr lang="en-GB" b="1" dirty="0"/>
          </a:p>
          <a:p>
            <a:r>
              <a:rPr lang="en-GB" b="1" dirty="0"/>
              <a:t>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Individual students’ responses and justifications will vary. See the Guidance slide for more information.</a:t>
            </a:r>
          </a:p>
          <a:p>
            <a:endParaRPr lang="en-GB" b="1" dirty="0"/>
          </a:p>
          <a:p>
            <a:r>
              <a:rPr lang="en-GB" b="0" dirty="0"/>
              <a:t>? 19 x 350 gives the closest estimate, since 19.173 is closer to 19 than 20 and 338 is closer to 350 than 300.</a:t>
            </a:r>
          </a:p>
          <a:p>
            <a:r>
              <a:rPr lang="en-GB" b="0" dirty="0"/>
              <a:t> 20 x 300 gives the estimate that is furthest away, since 20 is further from 19.173 than 19 and 300 is further from 338 than 350. </a:t>
            </a:r>
          </a:p>
          <a:p>
            <a:r>
              <a:rPr lang="en-GB" b="0" dirty="0"/>
              <a:t>The exception to both of these is if students choose a calculation for ‘something else’ that is either closer or further away.</a:t>
            </a:r>
          </a:p>
          <a:p>
            <a:endParaRPr lang="en-GB" b="0" dirty="0"/>
          </a:p>
          <a:p>
            <a:r>
              <a:rPr lang="en-GB" b="1" dirty="0"/>
              <a:t>Suggested questioning</a:t>
            </a:r>
          </a:p>
          <a:p>
            <a:r>
              <a:rPr lang="en-GB" b="0" dirty="0"/>
              <a:t>What is the same and what is different about the options?</a:t>
            </a:r>
          </a:p>
          <a:p>
            <a:r>
              <a:rPr lang="en-GB" b="0" dirty="0"/>
              <a:t>If you chose ‘Something else’, what would you do?</a:t>
            </a:r>
          </a:p>
          <a:p>
            <a:r>
              <a:rPr lang="en-GB" b="0" dirty="0"/>
              <a:t>Which is easiest? Which is most accurate? Are these the same? Why or why not?</a:t>
            </a:r>
          </a:p>
          <a:p>
            <a:endParaRPr lang="en-GB" b="1" dirty="0"/>
          </a:p>
          <a:p>
            <a:r>
              <a:rPr lang="en-GB" b="1" dirty="0"/>
              <a:t>Things to think about</a:t>
            </a:r>
          </a:p>
          <a:p>
            <a:r>
              <a:rPr lang="en-GB" b="0" dirty="0"/>
              <a:t>There is no ‘right’ answer to Checkpoint 11. Listen to how students justify the choices that they make. This might lead to insight as to what they think estimation is for. Is it to find the easiest way to answer the calculation, or a more accurate/close answer? Or somewhere in between? Discuss the</a:t>
            </a:r>
            <a:r>
              <a:rPr lang="en-GB" sz="1200" b="0" i="0" u="none" strike="noStrike" dirty="0">
                <a:solidFill>
                  <a:srgbClr val="000000"/>
                </a:solidFill>
                <a:effectLst/>
                <a:latin typeface="Calibri" panose="020F0502020204030204" pitchFamily="34" charset="0"/>
              </a:rPr>
              <a:t> purpose of estimation, and why you might choose different calculations depending on the reason behind an estimation.</a:t>
            </a:r>
            <a:endParaRPr lang="en-GB" b="0" dirty="0"/>
          </a:p>
        </p:txBody>
      </p:sp>
      <p:sp>
        <p:nvSpPr>
          <p:cNvPr id="4" name="Slide Number Placeholder 3"/>
          <p:cNvSpPr>
            <a:spLocks noGrp="1"/>
          </p:cNvSpPr>
          <p:nvPr>
            <p:ph type="sldNum" sz="quarter" idx="5"/>
          </p:nvPr>
        </p:nvSpPr>
        <p:spPr/>
        <p:txBody>
          <a:bodyPr/>
          <a:lstStyle/>
          <a:p>
            <a:fld id="{95CC6D43-B330-470E-9514-C837501A6F5A}" type="slidenum">
              <a:rPr lang="en-GB" smtClean="0"/>
              <a:t>33</a:t>
            </a:fld>
            <a:endParaRPr lang="en-GB" dirty="0"/>
          </a:p>
        </p:txBody>
      </p:sp>
    </p:spTree>
    <p:extLst>
      <p:ext uri="{BB962C8B-B14F-4D97-AF65-F5344CB8AC3E}">
        <p14:creationId xmlns:p14="http://schemas.microsoft.com/office/powerpoint/2010/main" val="37795347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34</a:t>
            </a:fld>
            <a:endParaRPr lang="en-GB" dirty="0"/>
          </a:p>
        </p:txBody>
      </p:sp>
    </p:spTree>
    <p:extLst>
      <p:ext uri="{BB962C8B-B14F-4D97-AF65-F5344CB8AC3E}">
        <p14:creationId xmlns:p14="http://schemas.microsoft.com/office/powerpoint/2010/main" val="5324165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pPr marL="0" indent="0">
                  <a:buNone/>
                </a:pPr>
                <a:r>
                  <a:rPr lang="en-GB" b="0" dirty="0"/>
                  <a:t>a) A little less than 4.</a:t>
                </a:r>
              </a:p>
              <a:p>
                <a:pPr marL="0" indent="0">
                  <a:buNone/>
                </a:pPr>
                <a:r>
                  <a:rPr lang="en-GB" b="0" dirty="0"/>
                  <a:t>b) A little more than 4.</a:t>
                </a:r>
              </a:p>
              <a:p>
                <a:pPr marL="0" indent="0">
                  <a:buNone/>
                </a:pPr>
                <a:endParaRPr lang="en-GB" b="0" dirty="0"/>
              </a:p>
              <a:p>
                <a:pPr marL="0" indent="0">
                  <a:buNone/>
                </a:pPr>
                <a:r>
                  <a:rPr lang="en-GB" b="0" dirty="0"/>
                  <a:t>? A little more than 4.</a:t>
                </a:r>
              </a:p>
              <a:p>
                <a:endParaRPr lang="en-GB" b="0" dirty="0"/>
              </a:p>
              <a:p>
                <a:r>
                  <a:rPr lang="en-GB" b="1" dirty="0"/>
                  <a:t>Suggested questioning</a:t>
                </a:r>
              </a:p>
              <a:p>
                <a:r>
                  <a:rPr lang="en-GB" b="0" dirty="0"/>
                  <a:t>How does knowing that 16</a:t>
                </a:r>
                <a14:m>
                  <m:oMath xmlns:m="http://schemas.openxmlformats.org/officeDocument/2006/math">
                    <m:r>
                      <a:rPr lang="en-GB" sz="1200" b="0" i="0" smtClean="0">
                        <a:solidFill>
                          <a:srgbClr val="00628C"/>
                        </a:solidFill>
                        <a:latin typeface="Cambria Math" panose="02040503050406030204" pitchFamily="18" charset="0"/>
                        <a:ea typeface="Cambria Math" panose="02040503050406030204" pitchFamily="18" charset="0"/>
                      </a:rPr>
                      <m:t> </m:t>
                    </m:r>
                    <m:r>
                      <a:rPr lang="en-GB" sz="1200" i="1" smtClean="0">
                        <a:solidFill>
                          <a:srgbClr val="00628C"/>
                        </a:solidFill>
                        <a:latin typeface="Cambria Math" panose="02040503050406030204" pitchFamily="18" charset="0"/>
                        <a:ea typeface="Cambria Math" panose="02040503050406030204" pitchFamily="18" charset="0"/>
                      </a:rPr>
                      <m:t>÷</m:t>
                    </m:r>
                    <m:r>
                      <a:rPr lang="en-GB" sz="1200" b="0" i="1" smtClean="0">
                        <a:solidFill>
                          <a:srgbClr val="00628C"/>
                        </a:solidFill>
                        <a:latin typeface="Cambria Math" panose="02040503050406030204" pitchFamily="18" charset="0"/>
                        <a:ea typeface="Cambria Math" panose="02040503050406030204" pitchFamily="18" charset="0"/>
                      </a:rPr>
                      <m:t> </m:t>
                    </m:r>
                  </m:oMath>
                </a14:m>
                <a:r>
                  <a:rPr lang="en-GB" b="0" dirty="0"/>
                  <a:t>4 = 4 help</a:t>
                </a:r>
                <a:r>
                  <a:rPr lang="en-GB" b="0" baseline="0" dirty="0"/>
                  <a:t> here?</a:t>
                </a:r>
              </a:p>
              <a:p>
                <a:r>
                  <a:rPr lang="en-GB" b="0" baseline="0" dirty="0"/>
                  <a:t>Is there a ‘story’ that you can think of that helps? </a:t>
                </a:r>
              </a:p>
              <a:p>
                <a:r>
                  <a:rPr lang="en-GB" b="0" baseline="0" dirty="0"/>
                  <a:t>£16 shared between four people means they get £4 each. Does that help with part a? What about with part b?</a:t>
                </a:r>
                <a:endParaRPr lang="en-GB" b="0" dirty="0"/>
              </a:p>
              <a:p>
                <a:r>
                  <a:rPr lang="en-GB" b="0" dirty="0"/>
                  <a:t>If a bag of flour weighs 4 kg, then to make 16 kg we’ll need 4 bags. Does that help with part a? With part b?</a:t>
                </a:r>
              </a:p>
              <a:p>
                <a:endParaRPr lang="en-GB" b="0" dirty="0"/>
              </a:p>
              <a:p>
                <a:r>
                  <a:rPr lang="en-GB" b="1" dirty="0"/>
                  <a:t>Things to think about</a:t>
                </a:r>
              </a:p>
              <a:p>
                <a:r>
                  <a:rPr lang="en-GB" b="0" dirty="0"/>
                  <a:t>Checkpoint 12 touches on over- and under-estimation using more informal language. Get students to compare their strategies and reasoning. Collate the different ways they think about this as part of a class discussion, to give insight into the structures and representations they are most comfortable with. You could also discuss this with colleagues – ask them to think about the further thinking question, without parts a and b, and compare the different approaches that people take. The further thinking question has previously been shared on Twitter, where over a hundred people from across the world shared their reasoning – it is worth a look! Using the terms, ‘twitter learningmaths estimating and rounding’ in a search engine should be sufficient to find the thread.</a:t>
                </a:r>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pPr marL="228600" indent="-228600">
                  <a:buAutoNum type="alphaLcParenR"/>
                </a:pPr>
                <a:r>
                  <a:rPr lang="en-GB" b="0" dirty="0"/>
                  <a:t>A little less than 4</a:t>
                </a:r>
              </a:p>
              <a:p>
                <a:pPr marL="228600" indent="-228600">
                  <a:buAutoNum type="alphaLcParenR"/>
                </a:pPr>
                <a:r>
                  <a:rPr lang="en-GB" b="0" dirty="0"/>
                  <a:t>A little more than 4</a:t>
                </a:r>
              </a:p>
              <a:p>
                <a:pPr marL="0" indent="0">
                  <a:buNone/>
                </a:pPr>
                <a:r>
                  <a:rPr lang="en-GB" b="0" dirty="0"/>
                  <a:t>? - A little more than 4</a:t>
                </a:r>
              </a:p>
              <a:p>
                <a:endParaRPr lang="en-GB" b="0" dirty="0"/>
              </a:p>
              <a:p>
                <a:r>
                  <a:rPr lang="en-GB" b="1" dirty="0"/>
                  <a:t>Suggested questioning</a:t>
                </a:r>
              </a:p>
              <a:p>
                <a:r>
                  <a:rPr lang="en-GB" b="0" dirty="0"/>
                  <a:t>How does knowing that 16</a:t>
                </a:r>
                <a:r>
                  <a:rPr lang="en-GB" sz="1200" i="0">
                    <a:solidFill>
                      <a:srgbClr val="00628C"/>
                    </a:solidFill>
                    <a:latin typeface="Cambria Math" panose="02040503050406030204" pitchFamily="18" charset="0"/>
                    <a:ea typeface="Cambria Math" panose="02040503050406030204" pitchFamily="18" charset="0"/>
                  </a:rPr>
                  <a:t>÷</a:t>
                </a:r>
                <a:r>
                  <a:rPr lang="en-GB" b="0" dirty="0"/>
                  <a:t>4 = 4 help</a:t>
                </a:r>
                <a:r>
                  <a:rPr lang="en-GB" b="0" baseline="0" dirty="0"/>
                  <a:t> us here?</a:t>
                </a:r>
              </a:p>
              <a:p>
                <a:r>
                  <a:rPr lang="en-GB" b="0" baseline="0" dirty="0"/>
                  <a:t>Is there a ‘story’ that you can think of that helps? </a:t>
                </a:r>
              </a:p>
              <a:p>
                <a:r>
                  <a:rPr lang="en-GB" b="0" baseline="0" dirty="0"/>
                  <a:t>£16 shared between four people means they get £4 each. Does that help with part a) ? With part b) ?</a:t>
                </a:r>
                <a:endParaRPr lang="en-GB" b="0" dirty="0"/>
              </a:p>
              <a:p>
                <a:r>
                  <a:rPr lang="en-GB" b="0" dirty="0"/>
                  <a:t>If a bag of flour weighs 4kg, then to make 16kg we’ll need 4 bags. Does that help with part a) ? With part b)?</a:t>
                </a:r>
              </a:p>
              <a:p>
                <a:endParaRPr lang="en-GB" b="0" dirty="0"/>
              </a:p>
              <a:p>
                <a:r>
                  <a:rPr lang="en-GB" b="1" dirty="0"/>
                  <a:t>Things to think about</a:t>
                </a:r>
              </a:p>
            </p:txBody>
          </p:sp>
        </mc:Fallback>
      </mc:AlternateContent>
      <p:sp>
        <p:nvSpPr>
          <p:cNvPr id="4" name="Slide Number Placeholder 3"/>
          <p:cNvSpPr>
            <a:spLocks noGrp="1"/>
          </p:cNvSpPr>
          <p:nvPr>
            <p:ph type="sldNum" sz="quarter" idx="5"/>
          </p:nvPr>
        </p:nvSpPr>
        <p:spPr/>
        <p:txBody>
          <a:bodyPr/>
          <a:lstStyle/>
          <a:p>
            <a:fld id="{95CC6D43-B330-470E-9514-C837501A6F5A}" type="slidenum">
              <a:rPr lang="en-GB" smtClean="0"/>
              <a:t>35</a:t>
            </a:fld>
            <a:endParaRPr lang="en-GB" dirty="0"/>
          </a:p>
        </p:txBody>
      </p:sp>
    </p:spTree>
    <p:extLst>
      <p:ext uri="{BB962C8B-B14F-4D97-AF65-F5344CB8AC3E}">
        <p14:creationId xmlns:p14="http://schemas.microsoft.com/office/powerpoint/2010/main" val="35439996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36</a:t>
            </a:fld>
            <a:endParaRPr lang="en-GB" dirty="0"/>
          </a:p>
        </p:txBody>
      </p:sp>
    </p:spTree>
    <p:extLst>
      <p:ext uri="{BB962C8B-B14F-4D97-AF65-F5344CB8AC3E}">
        <p14:creationId xmlns:p14="http://schemas.microsoft.com/office/powerpoint/2010/main" val="309303847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37</a:t>
            </a:fld>
            <a:endParaRPr lang="en-GB" dirty="0"/>
          </a:p>
        </p:txBody>
      </p:sp>
    </p:spTree>
    <p:extLst>
      <p:ext uri="{BB962C8B-B14F-4D97-AF65-F5344CB8AC3E}">
        <p14:creationId xmlns:p14="http://schemas.microsoft.com/office/powerpoint/2010/main" val="6903078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38</a:t>
            </a:fld>
            <a:endParaRPr lang="en-GB" dirty="0"/>
          </a:p>
        </p:txBody>
      </p:sp>
    </p:spTree>
    <p:extLst>
      <p:ext uri="{BB962C8B-B14F-4D97-AF65-F5344CB8AC3E}">
        <p14:creationId xmlns:p14="http://schemas.microsoft.com/office/powerpoint/2010/main" val="22734378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39</a:t>
            </a:fld>
            <a:endParaRPr lang="en-GB" dirty="0"/>
          </a:p>
        </p:txBody>
      </p:sp>
    </p:spTree>
    <p:extLst>
      <p:ext uri="{BB962C8B-B14F-4D97-AF65-F5344CB8AC3E}">
        <p14:creationId xmlns:p14="http://schemas.microsoft.com/office/powerpoint/2010/main" val="26753292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85858"/>
                </a:solidFill>
                <a:effectLst/>
                <a:uLnTx/>
                <a:uFillTx/>
                <a:latin typeface="Arial" panose="020B0604020202020204" pitchFamily="34" charset="0"/>
                <a:ea typeface="+mn-ea"/>
                <a:cs typeface="+mn-cs"/>
              </a:rPr>
              <a:t>In the </a:t>
            </a:r>
            <a:r>
              <a:rPr kumimoji="0" lang="en-GB" sz="1200" b="0" i="1" u="none" strike="noStrike" kern="1200" cap="none" spc="0" normalizeH="0" baseline="0" noProof="0" dirty="0">
                <a:ln>
                  <a:noFill/>
                </a:ln>
                <a:solidFill>
                  <a:srgbClr val="585858"/>
                </a:solidFill>
                <a:effectLst/>
                <a:uLnTx/>
                <a:uFillTx/>
                <a:latin typeface="Arial" panose="020B0604020202020204" pitchFamily="34" charset="0"/>
                <a:ea typeface="+mn-ea"/>
                <a:cs typeface="+mn-cs"/>
              </a:rPr>
              <a:t>Sample Key Stage 3 Curriculum Framework</a:t>
            </a:r>
            <a:r>
              <a:rPr kumimoji="0" lang="en-GB" sz="1200" b="0" i="0" u="none" strike="noStrike" kern="1200" cap="none" spc="0" normalizeH="0" baseline="0" noProof="0" dirty="0">
                <a:ln>
                  <a:noFill/>
                </a:ln>
                <a:solidFill>
                  <a:srgbClr val="585858"/>
                </a:solidFill>
                <a:effectLst/>
                <a:uLnTx/>
                <a:uFillTx/>
                <a:latin typeface="Arial" panose="020B0604020202020204" pitchFamily="34" charset="0"/>
                <a:ea typeface="+mn-ea"/>
                <a:cs typeface="+mn-cs"/>
              </a:rPr>
              <a:t>, statements of knowledge, skills and understanding </a:t>
            </a:r>
            <a:r>
              <a:rPr lang="en-GB" dirty="0"/>
              <a:t>are arranged to give an example teaching order. The </a:t>
            </a:r>
            <a:r>
              <a:rPr kumimoji="0" lang="en-GB" sz="1200" b="0" i="0" u="none" strike="noStrike" kern="1200" cap="none" spc="0" normalizeH="0" baseline="0" noProof="0" dirty="0">
                <a:ln>
                  <a:noFill/>
                </a:ln>
                <a:solidFill>
                  <a:srgbClr val="585858"/>
                </a:solidFill>
                <a:effectLst/>
                <a:uLnTx/>
                <a:uFillTx/>
                <a:latin typeface="Arial" panose="020B0604020202020204" pitchFamily="34" charset="0"/>
                <a:ea typeface="+mn-ea"/>
                <a:cs typeface="+mn-cs"/>
              </a:rPr>
              <a:t>three-digit code for each statement in the framework is a clickable hyperlink to documents with more detailed information, including the key ideas in that statement. These key ideas are also shown on slides 6–7 in this deck.</a:t>
            </a:r>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4</a:t>
            </a:fld>
            <a:endParaRPr lang="en-GB" dirty="0"/>
          </a:p>
        </p:txBody>
      </p:sp>
    </p:spTree>
    <p:extLst>
      <p:ext uri="{BB962C8B-B14F-4D97-AF65-F5344CB8AC3E}">
        <p14:creationId xmlns:p14="http://schemas.microsoft.com/office/powerpoint/2010/main" val="18961141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 generic printable template for rounding with number lines can be found on slide 74.</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 printable version of the number line in this activity is available on slide 75.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r>
              <a:rPr lang="en-GB" b="1" dirty="0"/>
              <a:t>Answers</a:t>
            </a:r>
          </a:p>
          <a:p>
            <a:pPr marL="0" indent="0">
              <a:buNone/>
            </a:pPr>
            <a:r>
              <a:rPr lang="en-GB" b="0" dirty="0"/>
              <a:t>a) Any number starting 3.1 and using these cards will fit in the blue (left) section.</a:t>
            </a:r>
          </a:p>
          <a:p>
            <a:pPr marL="0" indent="0">
              <a:buNone/>
            </a:pPr>
            <a:r>
              <a:rPr lang="en-GB" b="0" dirty="0"/>
              <a:t>b) It is not possible to create a number in the red (right) section.</a:t>
            </a:r>
          </a:p>
          <a:p>
            <a:pPr marL="0" indent="0">
              <a:buNone/>
            </a:pPr>
            <a:r>
              <a:rPr lang="en-GB" b="0" dirty="0"/>
              <a:t>c) The centre number is 3.15. The closest it is possible to get with these digits is 3.1420.</a:t>
            </a:r>
          </a:p>
          <a:p>
            <a:endParaRPr lang="en-GB" b="0" dirty="0"/>
          </a:p>
          <a:p>
            <a:r>
              <a:rPr lang="en-GB" b="1" dirty="0"/>
              <a:t>Suggested questioning</a:t>
            </a:r>
          </a:p>
          <a:p>
            <a:r>
              <a:rPr lang="en-GB" b="0" dirty="0"/>
              <a:t>Tell me any number between 3.1 and 3.2. Is it in the blue (left) or the red (right) section? Where would you mark it on the line?</a:t>
            </a:r>
          </a:p>
          <a:p>
            <a:r>
              <a:rPr lang="en-GB" b="0" dirty="0"/>
              <a:t>Would it matter if the 0 card wasn’t there? Would any of your answers change?</a:t>
            </a:r>
          </a:p>
          <a:p>
            <a:r>
              <a:rPr lang="en-GB" b="0" dirty="0"/>
              <a:t>Would an extra decimal point card help with any of your answers?</a:t>
            </a:r>
          </a:p>
          <a:p>
            <a:r>
              <a:rPr lang="en-GB" b="0" dirty="0"/>
              <a:t>Would an extra 0 card help with any of your answers?</a:t>
            </a:r>
          </a:p>
          <a:p>
            <a:endParaRPr lang="en-GB" b="1" dirty="0"/>
          </a:p>
          <a:p>
            <a:r>
              <a:rPr lang="en-GB" b="1" dirty="0"/>
              <a:t>Things to think about</a:t>
            </a:r>
          </a:p>
          <a:p>
            <a:r>
              <a:rPr lang="en-GB" b="0" dirty="0"/>
              <a:t>Students will likely use a number line for rounding, as it is the most common and useful representation. This Checkpoint talks about red (right) and blue (left) sections, rather than ‘nearest numbers’, to check students understand the underpinning structures and how the number line is used, before explicitly linking it to the conventions of rounding. The intention is that, by giving only one decimal point card, students deduce that cards can be used more than once – but you may need to make this explicit.</a:t>
            </a:r>
          </a:p>
        </p:txBody>
      </p:sp>
      <p:sp>
        <p:nvSpPr>
          <p:cNvPr id="4" name="Slide Number Placeholder 3"/>
          <p:cNvSpPr>
            <a:spLocks noGrp="1"/>
          </p:cNvSpPr>
          <p:nvPr>
            <p:ph type="sldNum" sz="quarter" idx="5"/>
          </p:nvPr>
        </p:nvSpPr>
        <p:spPr/>
        <p:txBody>
          <a:bodyPr/>
          <a:lstStyle/>
          <a:p>
            <a:fld id="{95CC6D43-B330-470E-9514-C837501A6F5A}" type="slidenum">
              <a:rPr lang="en-GB" smtClean="0"/>
              <a:t>40</a:t>
            </a:fld>
            <a:endParaRPr lang="en-GB" dirty="0"/>
          </a:p>
        </p:txBody>
      </p:sp>
    </p:spTree>
    <p:extLst>
      <p:ext uri="{BB962C8B-B14F-4D97-AF65-F5344CB8AC3E}">
        <p14:creationId xmlns:p14="http://schemas.microsoft.com/office/powerpoint/2010/main" val="8652466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41</a:t>
            </a:fld>
            <a:endParaRPr lang="en-GB" dirty="0"/>
          </a:p>
        </p:txBody>
      </p:sp>
    </p:spTree>
    <p:extLst>
      <p:ext uri="{BB962C8B-B14F-4D97-AF65-F5344CB8AC3E}">
        <p14:creationId xmlns:p14="http://schemas.microsoft.com/office/powerpoint/2010/main" val="17866620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 generic printable template for rounding with number lines can be found on slide 74.</a:t>
            </a:r>
            <a:endParaRPr lang="en-GB" b="1" dirty="0"/>
          </a:p>
          <a:p>
            <a:endParaRPr lang="en-GB" b="1" dirty="0"/>
          </a:p>
          <a:p>
            <a:r>
              <a:rPr lang="en-GB" b="1" dirty="0"/>
              <a:t>Answers</a:t>
            </a:r>
          </a:p>
          <a:p>
            <a:r>
              <a:rPr lang="en-GB" b="0" dirty="0"/>
              <a:t>a) Si is correct, although the language of ‘round up’ might lead to confusion. (Much like Caz’s confusion that you ‘round down’ to the ten below 260, rather than keeping the tens digit the same. See below for more details).</a:t>
            </a:r>
          </a:p>
          <a:p>
            <a:r>
              <a:rPr lang="en-GB" b="0" dirty="0"/>
              <a:t>b) Caz is correct, as she has looked to the digit next to the degree of accuracy that she is rounding to. Si is wrong as he has looked at the last digit, not the digit next to the degree of accuracy he is rounding to. The ones digit is only relevant if rounding to the nearest 10 (or the equivalent significant figures).</a:t>
            </a:r>
          </a:p>
          <a:p>
            <a:endParaRPr lang="en-GB" b="0" dirty="0"/>
          </a:p>
          <a:p>
            <a:r>
              <a:rPr lang="en-GB" b="0" dirty="0"/>
              <a:t>? 675, 676, 677, 678, 679, 680, 681, 682, 683 or 684 are the integer answers. Any number greater than or including 675, but less than 685, is valid, including decimals.</a:t>
            </a:r>
          </a:p>
          <a:p>
            <a:endParaRPr lang="en-GB" b="0" dirty="0"/>
          </a:p>
          <a:p>
            <a:r>
              <a:rPr lang="en-GB" b="1" dirty="0"/>
              <a:t>Suggested questioning</a:t>
            </a:r>
          </a:p>
          <a:p>
            <a:r>
              <a:rPr lang="en-GB" b="0" dirty="0"/>
              <a:t>What is the same and what is different about their answers?</a:t>
            </a:r>
          </a:p>
          <a:p>
            <a:r>
              <a:rPr lang="en-GB" b="0" dirty="0"/>
              <a:t>Why might Caz have rounded too far in part a? Is there a better way to think about this?</a:t>
            </a:r>
          </a:p>
          <a:p>
            <a:r>
              <a:rPr lang="en-GB" b="0" dirty="0"/>
              <a:t>Which digits are important when you round?</a:t>
            </a:r>
          </a:p>
          <a:p>
            <a:endParaRPr lang="en-GB" b="1" dirty="0"/>
          </a:p>
          <a:p>
            <a:r>
              <a:rPr lang="en-GB" b="1" dirty="0"/>
              <a:t>Things to think about</a:t>
            </a:r>
          </a:p>
          <a:p>
            <a:r>
              <a:rPr lang="en-GB" dirty="0"/>
              <a:t>The convention of rounding, and the language that is associated with it, can lead to some misconceptions. Students may have used phrases to help them remember to round up for the number that is midway between the two ‘nearest’ values (such as ‘high 5’). Students often counterpoint this with the language of ‘round down’, which can lead to misconceptions such as the one modelled by Caz in part a. Throughout student-facing material we avoid using the language of rounding up/down as some teachers may use different language structures to prevent these misconceptions. For example, you might just use the word ‘round’, without reference to direction. The exception is this Checkpoint, where the language of up/down is necessary to expose the misconception.</a:t>
            </a:r>
          </a:p>
        </p:txBody>
      </p:sp>
      <p:sp>
        <p:nvSpPr>
          <p:cNvPr id="4" name="Slide Number Placeholder 3"/>
          <p:cNvSpPr>
            <a:spLocks noGrp="1"/>
          </p:cNvSpPr>
          <p:nvPr>
            <p:ph type="sldNum" sz="quarter" idx="5"/>
          </p:nvPr>
        </p:nvSpPr>
        <p:spPr/>
        <p:txBody>
          <a:bodyPr/>
          <a:lstStyle/>
          <a:p>
            <a:fld id="{95CC6D43-B330-470E-9514-C837501A6F5A}" type="slidenum">
              <a:rPr lang="en-GB" smtClean="0"/>
              <a:t>42</a:t>
            </a:fld>
            <a:endParaRPr lang="en-GB" dirty="0"/>
          </a:p>
        </p:txBody>
      </p:sp>
    </p:spTree>
    <p:extLst>
      <p:ext uri="{BB962C8B-B14F-4D97-AF65-F5344CB8AC3E}">
        <p14:creationId xmlns:p14="http://schemas.microsoft.com/office/powerpoint/2010/main" val="31532480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43</a:t>
            </a:fld>
            <a:endParaRPr lang="en-GB" dirty="0"/>
          </a:p>
        </p:txBody>
      </p:sp>
    </p:spTree>
    <p:extLst>
      <p:ext uri="{BB962C8B-B14F-4D97-AF65-F5344CB8AC3E}">
        <p14:creationId xmlns:p14="http://schemas.microsoft.com/office/powerpoint/2010/main" val="5973434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 generic printable template for rounding with number lines can be found on slide 74. A printable resource for this activity is available on slide 76.</a:t>
            </a:r>
            <a:endParaRPr lang="en-GB" b="1" dirty="0"/>
          </a:p>
          <a:p>
            <a:endParaRPr lang="en-GB" b="1" dirty="0"/>
          </a:p>
          <a:p>
            <a:r>
              <a:rPr lang="en-GB" b="1" dirty="0"/>
              <a:t>Answers</a:t>
            </a:r>
          </a:p>
          <a:p>
            <a:r>
              <a:rPr lang="en-GB" b="0" dirty="0"/>
              <a:t>a) 3.7</a:t>
            </a:r>
          </a:p>
          <a:p>
            <a:r>
              <a:rPr lang="en-GB" b="0" dirty="0"/>
              <a:t>b) 3.61</a:t>
            </a:r>
          </a:p>
          <a:p>
            <a:r>
              <a:rPr lang="en-GB" b="0" dirty="0"/>
              <a:t>c) 3.65</a:t>
            </a:r>
          </a:p>
          <a:p>
            <a:r>
              <a:rPr lang="en-GB" b="0" dirty="0"/>
              <a:t>d) 3.55</a:t>
            </a:r>
          </a:p>
          <a:p>
            <a:r>
              <a:rPr lang="en-GB" b="0" dirty="0"/>
              <a:t>e) 3.505</a:t>
            </a:r>
          </a:p>
          <a:p>
            <a:r>
              <a:rPr lang="en-GB" b="0" dirty="0"/>
              <a:t>f) 3 and 3.1 or 3.04 and 3.06 (Although there are infinite solutions, these are the most likely.)</a:t>
            </a:r>
          </a:p>
          <a:p>
            <a:endParaRPr lang="en-GB" b="0" dirty="0"/>
          </a:p>
          <a:p>
            <a:r>
              <a:rPr lang="en-GB" b="0" dirty="0"/>
              <a:t>? Diagram c would be useful for rounding 3.627 to the nearest tenth. There isn’t a diagram that would be useful for the nearest hundredth: this would have 3.62, 2.625 and 3.63 marked on.</a:t>
            </a:r>
          </a:p>
          <a:p>
            <a:endParaRPr lang="en-GB" b="0" dirty="0"/>
          </a:p>
          <a:p>
            <a:r>
              <a:rPr lang="en-GB" b="1" dirty="0"/>
              <a:t>Suggested questioning</a:t>
            </a:r>
          </a:p>
          <a:p>
            <a:r>
              <a:rPr lang="en-GB" b="0" dirty="0"/>
              <a:t>What is the same and what is different about each number line?</a:t>
            </a:r>
          </a:p>
          <a:p>
            <a:r>
              <a:rPr lang="en-GB" b="0" dirty="0"/>
              <a:t>What is the number line ‘going up’ in?</a:t>
            </a:r>
          </a:p>
          <a:p>
            <a:r>
              <a:rPr lang="en-GB" b="0" dirty="0"/>
              <a:t>How can we find the midpoint?</a:t>
            </a:r>
          </a:p>
          <a:p>
            <a:r>
              <a:rPr lang="en-GB" b="0" dirty="0"/>
              <a:t>How many different answers can you think of for part f?</a:t>
            </a:r>
          </a:p>
          <a:p>
            <a:endParaRPr lang="en-GB" b="1" dirty="0"/>
          </a:p>
          <a:p>
            <a:r>
              <a:rPr lang="en-GB" b="1" dirty="0"/>
              <a:t>Things to think about</a:t>
            </a:r>
          </a:p>
          <a:p>
            <a:r>
              <a:rPr lang="en-GB" sz="1200" b="0" i="0" u="none" strike="noStrike" dirty="0">
                <a:solidFill>
                  <a:srgbClr val="000000"/>
                </a:solidFill>
                <a:effectLst/>
                <a:latin typeface="Calibri" panose="020F0502020204030204" pitchFamily="34" charset="0"/>
              </a:rPr>
              <a:t>A deep understanding of how the infinite number system can be represented on a number line is essential for using a number line to represent rounding. This Checkpoint looks at this underlying knowledge without explicitly talking about rounding, and is useful to check that students are confident with the number line before delving deeper into using it to round. Consider the strategies you might use to deal with any misconceptions. For example, would you model placing a zero in the hundredths and/or thousands columns? What are the benefits and limitations of rewriting the second question as 3.600, 3.605, 3.610, so that students can see that the numbers all have 3 whole ones and 600/605/610 thousandths?</a:t>
            </a:r>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44</a:t>
            </a:fld>
            <a:endParaRPr lang="en-GB" dirty="0"/>
          </a:p>
        </p:txBody>
      </p:sp>
    </p:spTree>
    <p:extLst>
      <p:ext uri="{BB962C8B-B14F-4D97-AF65-F5344CB8AC3E}">
        <p14:creationId xmlns:p14="http://schemas.microsoft.com/office/powerpoint/2010/main" val="652472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45</a:t>
            </a:fld>
            <a:endParaRPr lang="en-GB" dirty="0"/>
          </a:p>
        </p:txBody>
      </p:sp>
    </p:spTree>
    <p:extLst>
      <p:ext uri="{BB962C8B-B14F-4D97-AF65-F5344CB8AC3E}">
        <p14:creationId xmlns:p14="http://schemas.microsoft.com/office/powerpoint/2010/main" val="1921597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and each number line will appear separately so you can choose the pace at which to work with your class. A generic template for rounding with number lines can be found on slide 74.</a:t>
            </a:r>
            <a:endParaRPr lang="en-GB" b="1" dirty="0"/>
          </a:p>
          <a:p>
            <a:endParaRPr lang="en-GB" b="1" dirty="0"/>
          </a:p>
          <a:p>
            <a:r>
              <a:rPr lang="en-GB" b="1" dirty="0"/>
              <a:t>Answers</a:t>
            </a:r>
          </a:p>
          <a:p>
            <a:r>
              <a:rPr lang="en-GB" b="0" dirty="0"/>
              <a:t>a) Kayley: 8.0 and 9.0; Andy: 0 and 5.</a:t>
            </a:r>
          </a:p>
          <a:p>
            <a:r>
              <a:rPr lang="en-GB" b="0" dirty="0"/>
              <a:t>b) Kayley: to the nearest whole number; Andy: to the nearest 10.</a:t>
            </a:r>
          </a:p>
          <a:p>
            <a:endParaRPr lang="en-GB" b="0" dirty="0"/>
          </a:p>
          <a:p>
            <a:r>
              <a:rPr lang="en-GB" b="0" dirty="0"/>
              <a:t>? The numbers might be 0, 50, 100 and Andy was asked to round to the nearest 100; or they were 0, 500, 1000 and it was the nearest 1000; etc.</a:t>
            </a:r>
          </a:p>
          <a:p>
            <a:endParaRPr lang="en-GB" b="0" dirty="0"/>
          </a:p>
          <a:p>
            <a:r>
              <a:rPr lang="en-GB" b="1" dirty="0"/>
              <a:t>Suggested questioning</a:t>
            </a:r>
          </a:p>
          <a:p>
            <a:r>
              <a:rPr lang="en-GB" b="0" dirty="0"/>
              <a:t>What is the same and what is different about Kayley and Andy’s number lines?</a:t>
            </a:r>
          </a:p>
          <a:p>
            <a:r>
              <a:rPr lang="en-GB" b="0" dirty="0"/>
              <a:t>Why is 8.37 in a different place each time?</a:t>
            </a:r>
          </a:p>
          <a:p>
            <a:r>
              <a:rPr lang="en-GB" b="0" dirty="0"/>
              <a:t>How do you know what Andy and Kayley are rounding their number to? </a:t>
            </a:r>
          </a:p>
          <a:p>
            <a:r>
              <a:rPr lang="en-GB" b="0" dirty="0"/>
              <a:t>Which values on the number line are most important for this?</a:t>
            </a:r>
          </a:p>
          <a:p>
            <a:endParaRPr lang="en-GB" b="1" dirty="0"/>
          </a:p>
          <a:p>
            <a:r>
              <a:rPr lang="en-GB" b="1" dirty="0"/>
              <a:t>Things to think about</a:t>
            </a:r>
          </a:p>
          <a:p>
            <a:r>
              <a:rPr lang="en-GB" dirty="0"/>
              <a:t>In the primary curriculum, students are expected to round a whole number to any degree of accuracy and also to round to one decimal place. Students therefore need to be able to apply the structure and convention of rounding, and any representation they use to support this, to different place value. This Checkpoint uses the same value, 8.37, so students can demonstrate their understanding of what is the same and different about rounding to different degrees of accuracy, and how the number line representation is used each time.</a:t>
            </a:r>
          </a:p>
        </p:txBody>
      </p:sp>
      <p:sp>
        <p:nvSpPr>
          <p:cNvPr id="4" name="Slide Number Placeholder 3"/>
          <p:cNvSpPr>
            <a:spLocks noGrp="1"/>
          </p:cNvSpPr>
          <p:nvPr>
            <p:ph type="sldNum" sz="quarter" idx="5"/>
          </p:nvPr>
        </p:nvSpPr>
        <p:spPr/>
        <p:txBody>
          <a:bodyPr/>
          <a:lstStyle/>
          <a:p>
            <a:fld id="{95CC6D43-B330-470E-9514-C837501A6F5A}" type="slidenum">
              <a:rPr lang="en-GB" smtClean="0"/>
              <a:t>46</a:t>
            </a:fld>
            <a:endParaRPr lang="en-GB" dirty="0"/>
          </a:p>
        </p:txBody>
      </p:sp>
    </p:spTree>
    <p:extLst>
      <p:ext uri="{BB962C8B-B14F-4D97-AF65-F5344CB8AC3E}">
        <p14:creationId xmlns:p14="http://schemas.microsoft.com/office/powerpoint/2010/main" val="2225134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47</a:t>
            </a:fld>
            <a:endParaRPr lang="en-GB" dirty="0"/>
          </a:p>
        </p:txBody>
      </p:sp>
    </p:spTree>
    <p:extLst>
      <p:ext uri="{BB962C8B-B14F-4D97-AF65-F5344CB8AC3E}">
        <p14:creationId xmlns:p14="http://schemas.microsoft.com/office/powerpoint/2010/main" val="10154733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speech bubble, and each question, will appear separately so you can choose the pace at which to work with your class. A generic printable template for rounding with number lines can be found on slide 74.</a:t>
                </a:r>
                <a:endParaRPr lang="en-GB" b="1" dirty="0"/>
              </a:p>
              <a:p>
                <a:endParaRPr lang="en-GB" b="1" dirty="0"/>
              </a:p>
              <a:p>
                <a:r>
                  <a:rPr lang="en-GB" b="1" dirty="0"/>
                  <a:t>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 ‘A number rounded to the nearest 10 will have two digits,’ is sometimes true.</a:t>
                </a:r>
              </a:p>
              <a:p>
                <a:r>
                  <a:rPr lang="en-GB" b="0" dirty="0"/>
                  <a:t>‘A number rounded to the nearest 10 will end in one zero,’ is sometimes true.</a:t>
                </a:r>
              </a:p>
              <a:p>
                <a:r>
                  <a:rPr lang="en-GB" b="0" dirty="0"/>
                  <a:t>‘A </a:t>
                </a:r>
                <a:r>
                  <a:rPr lang="en-GB" sz="1200" dirty="0"/>
                  <a:t>number rounded to the nearest 10 will be less than 5 away from the original number’ is sometimes true.</a:t>
                </a:r>
                <a:endParaRPr lang="en-GB" b="0" dirty="0"/>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b) ‘A number rounded to the nearest 10 will have two digits,’ is true for -95 </a:t>
                </a:r>
                <a14:m>
                  <m:oMath xmlns:m="http://schemas.openxmlformats.org/officeDocument/2006/math">
                    <m:r>
                      <a:rPr lang="en-GB" b="0" i="1" dirty="0" smtClean="0">
                        <a:latin typeface="Cambria Math" panose="02040503050406030204" pitchFamily="18" charset="0"/>
                      </a:rPr>
                      <m:t>&lt; </m:t>
                    </m:r>
                    <m:r>
                      <a:rPr lang="en-GB" b="0" i="1" dirty="0" smtClean="0">
                        <a:latin typeface="Cambria Math" panose="02040503050406030204" pitchFamily="18" charset="0"/>
                      </a:rPr>
                      <m:t>𝑥</m:t>
                    </m:r>
                    <m:r>
                      <a:rPr lang="en-GB" b="0" i="1" dirty="0" smtClean="0">
                        <a:latin typeface="Cambria Math" panose="02040503050406030204" pitchFamily="18" charset="0"/>
                      </a:rPr>
                      <m:t>&lt; </m:t>
                    </m:r>
                  </m:oMath>
                </a14:m>
                <a:r>
                  <a:rPr lang="en-GB" b="0" i="0" dirty="0"/>
                  <a:t>95</a:t>
                </a:r>
                <a:r>
                  <a:rPr lang="en-GB" b="0" dirty="0"/>
                  <a:t>. Any number bigger than and</a:t>
                </a:r>
                <a:r>
                  <a:rPr lang="en-GB" b="0" baseline="0" dirty="0"/>
                  <a:t> including</a:t>
                </a:r>
                <a:r>
                  <a:rPr lang="en-GB" b="0" dirty="0"/>
                  <a:t> 95 or -95 will have more than two digits</a:t>
                </a:r>
                <a:r>
                  <a:rPr lang="en-GB" b="0" baseline="0" dirty="0"/>
                  <a:t> when rounded to the nearest 10.</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 number rounded to the nearest 10 will end in one zero,’ is true most of the time (for example, 587 to the nearest 10 is 580), but it is not true if it rounds to a power of 10 (for example, 597 to the nearest 10 is 600).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 </a:t>
                </a:r>
                <a:r>
                  <a:rPr lang="en-GB" sz="1200" dirty="0"/>
                  <a:t>number rounded to the nearest 10 will be less than 5 away from the original number,’ is true except for the one example of the number that is exactly 5 less than the ‘nearest’ 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 Students’ responses will vary: look out for common misconceptions (see ‘Things to think about’).</a:t>
                </a:r>
                <a:endParaRPr lang="en-GB" b="0" dirty="0"/>
              </a:p>
              <a:p>
                <a:endParaRPr lang="en-GB" b="0" dirty="0"/>
              </a:p>
              <a:p>
                <a:r>
                  <a:rPr lang="en-GB" b="1" dirty="0"/>
                  <a:t>Suggested questioning</a:t>
                </a:r>
              </a:p>
              <a:p>
                <a:r>
                  <a:rPr lang="en-GB" b="0" dirty="0"/>
                  <a:t>Can you think of an example when this is true? </a:t>
                </a:r>
              </a:p>
              <a:p>
                <a:r>
                  <a:rPr lang="en-GB" b="0" dirty="0"/>
                  <a:t>Can you think of an example when this is not true?</a:t>
                </a:r>
              </a:p>
              <a:p>
                <a:r>
                  <a:rPr lang="en-GB" b="0" dirty="0"/>
                  <a:t>Why might someone think this is true?</a:t>
                </a:r>
              </a:p>
              <a:p>
                <a:r>
                  <a:rPr lang="en-GB" b="0" dirty="0"/>
                  <a:t>Can you rephrase it so that it is always true?</a:t>
                </a:r>
              </a:p>
              <a:p>
                <a:endParaRPr lang="en-GB" b="1" dirty="0"/>
              </a:p>
              <a:p>
                <a:r>
                  <a:rPr lang="en-GB" b="1" dirty="0"/>
                  <a:t>Things to think about</a:t>
                </a:r>
              </a:p>
              <a:p>
                <a:r>
                  <a:rPr lang="en-GB" dirty="0"/>
                  <a:t>Some common misconceptions about rounding are tackled using these prompts. Give students all three statements to consider at once, or ask them to discuss one at a time. If the former, support them with some way to structure their thinking (for example, splitting their page or mini whiteboard into three columns) so that they can organise their responses and counterexamples to each prompt. Colloquial terms such as ‘end in one zero’ have been used here to mirror the misconceptions that students might have, but you may seek more accuracy from students if you ask them to rephrase the statements so that they are true. For example, ‘a number rounded to the nearest 10 will have a ones digit of zero’.</a:t>
                </a:r>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r>
                  <a:rPr lang="en-GB" b="0" dirty="0"/>
                  <a:t>a) “A number rounded to the nearest 10 will end in one zero” is sometimes true.</a:t>
                </a:r>
              </a:p>
              <a:p>
                <a:r>
                  <a:rPr lang="en-GB" b="0" dirty="0"/>
                  <a:t>“A number rounded to the nearest 10 will have two digits” is sometimes true.</a:t>
                </a:r>
              </a:p>
              <a:p>
                <a:r>
                  <a:rPr lang="en-GB" b="0" dirty="0"/>
                  <a:t>“A </a:t>
                </a:r>
                <a:r>
                  <a:rPr lang="en-GB" sz="1200" dirty="0"/>
                  <a:t>number rounded to the nearest 10 will be less than 5 away from the original number” is sometimes true.</a:t>
                </a:r>
                <a:endParaRPr lang="en-GB" b="0" dirty="0"/>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b) “A number rounded to the nearest 10 will end in one zero”: most of the time, this is true (e.g. 587 to the nearest 10 is 580), but it is not true if it rounds to a power of 10 (e.g. 597 to the nearest 10 is 600).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 number rounded to the nearest 10 will have two digits”: this is true for the numbers between -94.</a:t>
                </a:r>
                <a:r>
                  <a:rPr lang="en-GB" b="0" i="0">
                    <a:latin typeface="Cambria Math" panose="02040503050406030204" pitchFamily="18" charset="0"/>
                  </a:rPr>
                  <a:t>9 ̇</a:t>
                </a:r>
                <a:r>
                  <a:rPr lang="en-GB" b="0" dirty="0"/>
                  <a:t> and 94.</a:t>
                </a:r>
                <a:r>
                  <a:rPr lang="en-GB" b="0" i="0">
                    <a:latin typeface="Cambria Math" panose="02040503050406030204" pitchFamily="18" charset="0"/>
                  </a:rPr>
                  <a:t>9 ̇</a:t>
                </a:r>
                <a:r>
                  <a:rPr lang="en-GB" b="0" dirty="0"/>
                  <a:t>. Any number bigger than and</a:t>
                </a:r>
                <a:r>
                  <a:rPr lang="en-GB" b="0" baseline="0" dirty="0"/>
                  <a:t> including</a:t>
                </a:r>
                <a:r>
                  <a:rPr lang="en-GB" b="0" dirty="0"/>
                  <a:t> 95 will have more than two digits</a:t>
                </a:r>
                <a:r>
                  <a:rPr lang="en-GB" b="0" baseline="0" dirty="0"/>
                  <a:t> when rounded to the nearest 10.</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 </a:t>
                </a:r>
                <a:r>
                  <a:rPr lang="en-GB" sz="1200" dirty="0"/>
                  <a:t>number rounded to the nearest 10 will be less than 5 away from the original number”: this is true except for the one example of the number that is exactly 5 less than the ‘nearest’ 10.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 Students’ responses will </a:t>
                </a:r>
                <a:r>
                  <a:rPr lang="en-GB" sz="1200" b="0" dirty="0" err="1"/>
                  <a:t>ary</a:t>
                </a:r>
                <a:r>
                  <a:rPr lang="en-GB" sz="1200" b="0" dirty="0"/>
                  <a:t>: look out for common misconceptions.</a:t>
                </a:r>
                <a:endParaRPr lang="en-GB" b="0" dirty="0"/>
              </a:p>
              <a:p>
                <a:endParaRPr lang="en-GB" b="0" dirty="0"/>
              </a:p>
              <a:p>
                <a:r>
                  <a:rPr lang="en-GB" b="1" dirty="0"/>
                  <a:t>Suggested questioning</a:t>
                </a:r>
              </a:p>
              <a:p>
                <a:r>
                  <a:rPr lang="en-GB" b="0" dirty="0"/>
                  <a:t>What</a:t>
                </a:r>
              </a:p>
              <a:p>
                <a:endParaRPr lang="en-GB" b="1" dirty="0"/>
              </a:p>
              <a:p>
                <a:r>
                  <a:rPr lang="en-GB" b="1" dirty="0"/>
                  <a:t>Things to think about</a:t>
                </a:r>
              </a:p>
              <a:p>
                <a:endParaRPr lang="en-GB" dirty="0"/>
              </a:p>
            </p:txBody>
          </p:sp>
        </mc:Fallback>
      </mc:AlternateContent>
      <p:sp>
        <p:nvSpPr>
          <p:cNvPr id="4" name="Slide Number Placeholder 3"/>
          <p:cNvSpPr>
            <a:spLocks noGrp="1"/>
          </p:cNvSpPr>
          <p:nvPr>
            <p:ph type="sldNum" sz="quarter" idx="5"/>
          </p:nvPr>
        </p:nvSpPr>
        <p:spPr/>
        <p:txBody>
          <a:bodyPr/>
          <a:lstStyle/>
          <a:p>
            <a:fld id="{95CC6D43-B330-470E-9514-C837501A6F5A}" type="slidenum">
              <a:rPr lang="en-GB" smtClean="0"/>
              <a:t>48</a:t>
            </a:fld>
            <a:endParaRPr lang="en-GB" dirty="0"/>
          </a:p>
        </p:txBody>
      </p:sp>
    </p:spTree>
    <p:extLst>
      <p:ext uri="{BB962C8B-B14F-4D97-AF65-F5344CB8AC3E}">
        <p14:creationId xmlns:p14="http://schemas.microsoft.com/office/powerpoint/2010/main" val="20659469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49</a:t>
            </a:fld>
            <a:endParaRPr lang="en-GB" dirty="0"/>
          </a:p>
        </p:txBody>
      </p:sp>
    </p:spTree>
    <p:extLst>
      <p:ext uri="{BB962C8B-B14F-4D97-AF65-F5344CB8AC3E}">
        <p14:creationId xmlns:p14="http://schemas.microsoft.com/office/powerpoint/2010/main" val="1380185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585858"/>
                </a:solidFill>
                <a:effectLst/>
                <a:uLnTx/>
                <a:uFillTx/>
                <a:latin typeface="Arial" panose="020B0604020202020204" pitchFamily="34" charset="0"/>
                <a:ea typeface="+mn-ea"/>
                <a:cs typeface="+mn-cs"/>
              </a:rPr>
              <a:t>In the </a:t>
            </a:r>
            <a:r>
              <a:rPr kumimoji="0" lang="en-GB" sz="1200" b="0" i="1" u="none" strike="noStrike" kern="1200" cap="none" spc="0" normalizeH="0" baseline="0" noProof="0" dirty="0">
                <a:ln>
                  <a:noFill/>
                </a:ln>
                <a:solidFill>
                  <a:srgbClr val="585858"/>
                </a:solidFill>
                <a:effectLst/>
                <a:uLnTx/>
                <a:uFillTx/>
                <a:latin typeface="Arial" panose="020B0604020202020204" pitchFamily="34" charset="0"/>
                <a:ea typeface="+mn-ea"/>
                <a:cs typeface="+mn-cs"/>
              </a:rPr>
              <a:t>Sample Key Stage 3 Curriculum Framework</a:t>
            </a:r>
            <a:r>
              <a:rPr kumimoji="0" lang="en-GB" sz="1200" b="0" i="0" u="none" strike="noStrike" kern="1200" cap="none" spc="0" normalizeH="0" baseline="0" noProof="0" dirty="0">
                <a:ln>
                  <a:noFill/>
                </a:ln>
                <a:solidFill>
                  <a:srgbClr val="585858"/>
                </a:solidFill>
                <a:effectLst/>
                <a:uLnTx/>
                <a:uFillTx/>
                <a:latin typeface="Arial" panose="020B0604020202020204" pitchFamily="34" charset="0"/>
                <a:ea typeface="+mn-ea"/>
                <a:cs typeface="+mn-cs"/>
              </a:rPr>
              <a:t>, statements of knowledge, skills and understanding </a:t>
            </a:r>
            <a:r>
              <a:rPr lang="en-GB" dirty="0"/>
              <a:t>are arranged to give an example teaching order. The </a:t>
            </a:r>
            <a:r>
              <a:rPr kumimoji="0" lang="en-GB" sz="1200" b="0" i="0" u="none" strike="noStrike" kern="1200" cap="none" spc="0" normalizeH="0" baseline="0" noProof="0" dirty="0">
                <a:ln>
                  <a:noFill/>
                </a:ln>
                <a:solidFill>
                  <a:srgbClr val="585858"/>
                </a:solidFill>
                <a:effectLst/>
                <a:uLnTx/>
                <a:uFillTx/>
                <a:latin typeface="Arial" panose="020B0604020202020204" pitchFamily="34" charset="0"/>
                <a:ea typeface="+mn-ea"/>
                <a:cs typeface="+mn-cs"/>
              </a:rPr>
              <a:t>three-digit code for each statement in the framework is a clickable hyperlink to documents with more detailed information, including the key ideas in that statement. These key ideas are also shown on slides 6–7 in this deck.</a:t>
            </a:r>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5</a:t>
            </a:fld>
            <a:endParaRPr lang="en-GB" dirty="0"/>
          </a:p>
        </p:txBody>
      </p:sp>
    </p:spTree>
    <p:extLst>
      <p:ext uri="{BB962C8B-B14F-4D97-AF65-F5344CB8AC3E}">
        <p14:creationId xmlns:p14="http://schemas.microsoft.com/office/powerpoint/2010/main" val="22663900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speech bubble will appear separately so that the next clue is not revealed until students have made their guesses. A generic printable template for rounding with number lines can be found on slide 74. A blank template for the further thinking question can be found on slide 93.</a:t>
                </a:r>
                <a:endParaRPr lang="en-GB" b="1" dirty="0"/>
              </a:p>
              <a:p>
                <a:endParaRPr lang="en-GB" b="1" dirty="0"/>
              </a:p>
              <a:p>
                <a:r>
                  <a:rPr lang="en-GB" b="1" dirty="0"/>
                  <a:t>Answers</a:t>
                </a:r>
              </a:p>
              <a:p>
                <a:r>
                  <a:rPr lang="en-GB" b="0" dirty="0"/>
                  <a:t>After</a:t>
                </a:r>
                <a:r>
                  <a:rPr lang="en-GB" b="0" baseline="0" dirty="0"/>
                  <a:t> clue 1: a</a:t>
                </a:r>
                <a:r>
                  <a:rPr lang="en-GB" b="0" dirty="0"/>
                  <a:t>ny answer in the range 4500 </a:t>
                </a:r>
                <a14:m>
                  <m:oMath xmlns:m="http://schemas.openxmlformats.org/officeDocument/2006/math">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𝑥</m:t>
                    </m:r>
                    <m:r>
                      <a:rPr lang="en-GB" b="0" i="1" smtClean="0">
                        <a:latin typeface="Cambria Math" panose="02040503050406030204" pitchFamily="18" charset="0"/>
                        <a:ea typeface="Cambria Math" panose="02040503050406030204" pitchFamily="18" charset="0"/>
                      </a:rPr>
                      <m:t>&lt; </m:t>
                    </m:r>
                  </m:oMath>
                </a14:m>
                <a:r>
                  <a:rPr lang="en-GB" b="0" dirty="0"/>
                  <a:t>5500.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After</a:t>
                </a:r>
                <a:r>
                  <a:rPr lang="en-GB" b="0" baseline="0" dirty="0"/>
                  <a:t> clue 2: a</a:t>
                </a:r>
                <a:r>
                  <a:rPr lang="en-GB" b="0" dirty="0"/>
                  <a:t>ny answer in the range 4450 </a:t>
                </a:r>
                <a14:m>
                  <m:oMath xmlns:m="http://schemas.openxmlformats.org/officeDocument/2006/math">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𝑥</m:t>
                    </m:r>
                    <m:r>
                      <a:rPr lang="en-GB" b="0" i="1" smtClean="0">
                        <a:latin typeface="Cambria Math" panose="02040503050406030204" pitchFamily="18" charset="0"/>
                        <a:ea typeface="Cambria Math" panose="02040503050406030204" pitchFamily="18" charset="0"/>
                      </a:rPr>
                      <m:t>&lt;</m:t>
                    </m:r>
                  </m:oMath>
                </a14:m>
                <a:r>
                  <a:rPr lang="en-GB" b="0" dirty="0"/>
                  <a:t>4550.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After</a:t>
                </a:r>
                <a:r>
                  <a:rPr lang="en-GB" b="0" baseline="0" dirty="0"/>
                  <a:t> clue 3: a</a:t>
                </a:r>
                <a:r>
                  <a:rPr lang="en-GB" b="0" dirty="0"/>
                  <a:t>ny answer in the range 4525 </a:t>
                </a:r>
                <a14:m>
                  <m:oMath xmlns:m="http://schemas.openxmlformats.org/officeDocument/2006/math">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𝑥</m:t>
                    </m:r>
                    <m:r>
                      <a:rPr lang="en-GB" b="0" i="1" smtClean="0">
                        <a:latin typeface="Cambria Math" panose="02040503050406030204" pitchFamily="18" charset="0"/>
                        <a:ea typeface="Cambria Math" panose="02040503050406030204" pitchFamily="18" charset="0"/>
                      </a:rPr>
                      <m:t>&lt;</m:t>
                    </m:r>
                  </m:oMath>
                </a14:m>
                <a:r>
                  <a:rPr lang="en-GB" b="0" dirty="0"/>
                  <a:t> 4530.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After</a:t>
                </a:r>
                <a:r>
                  <a:rPr lang="en-GB" b="0" baseline="0" dirty="0"/>
                  <a:t> clue 4: a</a:t>
                </a:r>
                <a:r>
                  <a:rPr lang="en-GB" b="0" dirty="0"/>
                  <a:t>ny answer in the range 4527.5 </a:t>
                </a:r>
                <a14:m>
                  <m:oMath xmlns:m="http://schemas.openxmlformats.org/officeDocument/2006/math">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𝑥</m:t>
                    </m:r>
                    <m:r>
                      <a:rPr lang="en-GB" b="0" i="1" smtClean="0">
                        <a:latin typeface="Cambria Math" panose="02040503050406030204" pitchFamily="18" charset="0"/>
                        <a:ea typeface="Cambria Math" panose="02040503050406030204" pitchFamily="18" charset="0"/>
                      </a:rPr>
                      <m:t>&lt;</m:t>
                    </m:r>
                  </m:oMath>
                </a14:m>
                <a:r>
                  <a:rPr lang="en-GB" b="0" dirty="0">
                    <a:ea typeface="Cambria Math" panose="02040503050406030204" pitchFamily="18" charset="0"/>
                  </a:rPr>
                  <a:t> 4528.5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 Students’ responses to this will vary infinitely! Check that all four clues are true for the numbers students choose.</a:t>
                </a:r>
              </a:p>
              <a:p>
                <a:endParaRPr lang="en-GB" b="0" dirty="0"/>
              </a:p>
              <a:p>
                <a:r>
                  <a:rPr lang="en-GB" b="1" dirty="0"/>
                  <a:t>Suggested questioning</a:t>
                </a:r>
              </a:p>
              <a:p>
                <a:r>
                  <a:rPr lang="en-GB" b="0" dirty="0"/>
                  <a:t>What is the biggest your number could be? What is the smallest?</a:t>
                </a:r>
              </a:p>
              <a:p>
                <a:r>
                  <a:rPr lang="en-GB" b="0" dirty="0"/>
                  <a:t>Can you think of an appropriate number that nobody else has thought of?</a:t>
                </a:r>
              </a:p>
              <a:p>
                <a:r>
                  <a:rPr lang="en-GB" b="0" dirty="0"/>
                  <a:t>Did your number need to change? Why or why not?</a:t>
                </a:r>
              </a:p>
              <a:p>
                <a:r>
                  <a:rPr lang="en-GB" b="0" dirty="0"/>
                  <a:t>Which numbers would not need to change? How do you know?</a:t>
                </a:r>
              </a:p>
              <a:p>
                <a:r>
                  <a:rPr lang="en-GB" b="0" dirty="0"/>
                  <a:t>Which clue had the most possible integer answers? Which had the least? (Integer answers are specified here as otherwise all would have infinite answers.)</a:t>
                </a:r>
              </a:p>
              <a:p>
                <a:endParaRPr lang="en-GB" b="1" dirty="0"/>
              </a:p>
              <a:p>
                <a:r>
                  <a:rPr lang="en-GB" b="1" dirty="0"/>
                  <a:t>Things to think about</a:t>
                </a:r>
              </a:p>
              <a:p>
                <a:r>
                  <a:rPr lang="en-GB" dirty="0"/>
                  <a:t>Using the animations is essential for Checkpoint 18. The ‘reveal’ of the next clue prompts students to think about whether or not to change their answer. It could be completed quite quickly, but there are rich questions to ask at each stage. For example, why there are 1000 possible integer values after part a, but only 100 after part b, and so on. You might talk informally about probability at this stage. Probability is no longer formally in the primary curriculum but students will have experienced it in everyday life. For example, why is it not very likely that someone would guess the right answer after just one clue?</a:t>
                </a:r>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r>
                  <a:rPr lang="en-GB" b="0" dirty="0"/>
                  <a:t>a) Any answer in the range </a:t>
                </a:r>
                <a:r>
                  <a:rPr lang="en-GB" b="0" i="0">
                    <a:latin typeface="Cambria Math" panose="02040503050406030204" pitchFamily="18" charset="0"/>
                  </a:rPr>
                  <a:t>4500</a:t>
                </a:r>
                <a:r>
                  <a:rPr lang="en-GB" b="0" i="0">
                    <a:latin typeface="Cambria Math" panose="02040503050406030204" pitchFamily="18" charset="0"/>
                    <a:ea typeface="Cambria Math" panose="02040503050406030204" pitchFamily="18" charset="0"/>
                  </a:rPr>
                  <a:t>≤𝑥&lt;5500</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b) Any answer in the range </a:t>
                </a:r>
                <a:r>
                  <a:rPr lang="en-GB" b="0" i="0">
                    <a:latin typeface="Cambria Math" panose="02040503050406030204" pitchFamily="18" charset="0"/>
                  </a:rPr>
                  <a:t>4500</a:t>
                </a:r>
                <a:r>
                  <a:rPr lang="en-GB" b="0" i="0">
                    <a:latin typeface="Cambria Math" panose="02040503050406030204" pitchFamily="18" charset="0"/>
                    <a:ea typeface="Cambria Math" panose="02040503050406030204" pitchFamily="18" charset="0"/>
                  </a:rPr>
                  <a:t>≤𝑥&lt;4550</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 Any answer in the range </a:t>
                </a:r>
                <a:r>
                  <a:rPr lang="en-GB" b="0" i="0">
                    <a:latin typeface="Cambria Math" panose="02040503050406030204" pitchFamily="18" charset="0"/>
                  </a:rPr>
                  <a:t>4525</a:t>
                </a:r>
                <a:r>
                  <a:rPr lang="en-GB" b="0" i="0">
                    <a:latin typeface="Cambria Math" panose="02040503050406030204" pitchFamily="18" charset="0"/>
                    <a:ea typeface="Cambria Math" panose="02040503050406030204" pitchFamily="18" charset="0"/>
                  </a:rPr>
                  <a:t>≤𝑥&lt;4530</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d) Any answer in the range </a:t>
                </a:r>
                <a:r>
                  <a:rPr lang="en-GB" b="0" i="0">
                    <a:latin typeface="Cambria Math" panose="02040503050406030204" pitchFamily="18" charset="0"/>
                  </a:rPr>
                  <a:t>4527.5</a:t>
                </a:r>
                <a:r>
                  <a:rPr lang="en-GB" b="0" i="0">
                    <a:latin typeface="Cambria Math" panose="02040503050406030204" pitchFamily="18" charset="0"/>
                    <a:ea typeface="Cambria Math" panose="02040503050406030204" pitchFamily="18" charset="0"/>
                  </a:rPr>
                  <a:t>≤𝑥&lt;4528.5</a:t>
                </a:r>
                <a:endParaRPr lang="en-GB" b="0" dirty="0">
                  <a:ea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 Students’ responses to this will vary infinitely!</a:t>
                </a:r>
              </a:p>
              <a:p>
                <a:endParaRPr lang="en-GB" b="0" dirty="0"/>
              </a:p>
              <a:p>
                <a:r>
                  <a:rPr lang="en-GB" b="1" dirty="0"/>
                  <a:t>Suggested questioning</a:t>
                </a:r>
              </a:p>
              <a:p>
                <a:r>
                  <a:rPr lang="en-GB" b="0" dirty="0"/>
                  <a:t>What</a:t>
                </a:r>
              </a:p>
              <a:p>
                <a:endParaRPr lang="en-GB" b="1" dirty="0"/>
              </a:p>
              <a:p>
                <a:r>
                  <a:rPr lang="en-GB" b="1" dirty="0"/>
                  <a:t>Things to think about</a:t>
                </a:r>
              </a:p>
              <a:p>
                <a:endParaRPr lang="en-GB" dirty="0"/>
              </a:p>
              <a:p>
                <a:endParaRPr lang="en-GB" dirty="0"/>
              </a:p>
            </p:txBody>
          </p:sp>
        </mc:Fallback>
      </mc:AlternateContent>
      <p:sp>
        <p:nvSpPr>
          <p:cNvPr id="4" name="Slide Number Placeholder 3"/>
          <p:cNvSpPr>
            <a:spLocks noGrp="1"/>
          </p:cNvSpPr>
          <p:nvPr>
            <p:ph type="sldNum" sz="quarter" idx="5"/>
          </p:nvPr>
        </p:nvSpPr>
        <p:spPr/>
        <p:txBody>
          <a:bodyPr/>
          <a:lstStyle/>
          <a:p>
            <a:fld id="{95CC6D43-B330-470E-9514-C837501A6F5A}" type="slidenum">
              <a:rPr lang="en-GB" smtClean="0"/>
              <a:t>50</a:t>
            </a:fld>
            <a:endParaRPr lang="en-GB" dirty="0"/>
          </a:p>
        </p:txBody>
      </p:sp>
    </p:spTree>
    <p:extLst>
      <p:ext uri="{BB962C8B-B14F-4D97-AF65-F5344CB8AC3E}">
        <p14:creationId xmlns:p14="http://schemas.microsoft.com/office/powerpoint/2010/main" val="22316926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51</a:t>
            </a:fld>
            <a:endParaRPr lang="en-GB" dirty="0"/>
          </a:p>
        </p:txBody>
      </p:sp>
    </p:spTree>
    <p:extLst>
      <p:ext uri="{BB962C8B-B14F-4D97-AF65-F5344CB8AC3E}">
        <p14:creationId xmlns:p14="http://schemas.microsoft.com/office/powerpoint/2010/main" val="1880886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The further thinking question will appear separately so you can choose the pace at which to work with your class. A generic printable template for rounding with number lines can be found on slide 74.</a:t>
                </a:r>
                <a:endParaRPr lang="en-GB" b="1" dirty="0"/>
              </a:p>
              <a:p>
                <a:endParaRPr lang="en-GB" b="1" dirty="0"/>
              </a:p>
              <a:p>
                <a:r>
                  <a:rPr lang="en-GB" b="1" dirty="0"/>
                  <a:t>Answers</a:t>
                </a:r>
              </a:p>
              <a:p>
                <a:r>
                  <a:rPr lang="en-GB" b="0" dirty="0"/>
                  <a:t>a) Ten</a:t>
                </a:r>
              </a:p>
              <a:p>
                <a:r>
                  <a:rPr lang="en-GB" b="0" dirty="0"/>
                  <a:t>b) Hundred (or thousand, ten thousand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 Any answer in the range 90</a:t>
                </a:r>
                <a14:m>
                  <m:oMath xmlns:m="http://schemas.openxmlformats.org/officeDocument/2006/math">
                    <m:r>
                      <a:rPr lang="en-GB" b="0" i="0" smtClean="0">
                        <a:latin typeface="Cambria Math" panose="02040503050406030204" pitchFamily="18" charset="0"/>
                      </a:rPr>
                      <m:t> </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𝑥</m:t>
                    </m:r>
                    <m:r>
                      <a:rPr lang="en-GB" b="0" i="1" smtClean="0">
                        <a:latin typeface="Cambria Math" panose="02040503050406030204" pitchFamily="18" charset="0"/>
                        <a:ea typeface="Cambria Math" panose="02040503050406030204" pitchFamily="18" charset="0"/>
                      </a:rPr>
                      <m:t>&lt;</m:t>
                    </m:r>
                  </m:oMath>
                </a14:m>
                <a:r>
                  <a:rPr lang="en-GB" b="0" dirty="0"/>
                  <a:t>100 or 900</a:t>
                </a:r>
                <a14:m>
                  <m:oMath xmlns:m="http://schemas.openxmlformats.org/officeDocument/2006/math">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𝑥</m:t>
                    </m:r>
                    <m:r>
                      <a:rPr lang="en-GB" b="0" i="1" smtClean="0">
                        <a:latin typeface="Cambria Math" panose="02040503050406030204" pitchFamily="18" charset="0"/>
                        <a:ea typeface="Cambria Math" panose="02040503050406030204" pitchFamily="18" charset="0"/>
                      </a:rPr>
                      <m:t>&lt;</m:t>
                    </m:r>
                  </m:oMath>
                </a14:m>
                <a:r>
                  <a:rPr lang="en-GB" b="0" dirty="0"/>
                  <a:t>1000</a:t>
                </a:r>
              </a:p>
              <a:p>
                <a:r>
                  <a:rPr lang="en-GB" b="0" dirty="0"/>
                  <a:t>d) Ten or hundred</a:t>
                </a:r>
              </a:p>
              <a:p>
                <a:r>
                  <a:rPr lang="en-GB" b="0" dirty="0"/>
                  <a:t>e) Any number ending in 8 between 150 and 250</a:t>
                </a:r>
              </a:p>
              <a:p>
                <a:endParaRPr lang="en-GB" b="0" dirty="0"/>
              </a:p>
              <a:p>
                <a:r>
                  <a:rPr lang="en-GB" b="0" dirty="0"/>
                  <a:t>? Part a has the fewest possible answers (only 1). The most is arguably part b, as there an infinite range of nearest ‘power of tens’ that would round 43 to 0. However, students are more likely to answer part c, which has 110 integer answers.</a:t>
                </a:r>
              </a:p>
              <a:p>
                <a:endParaRPr lang="en-GB" b="0" dirty="0"/>
              </a:p>
              <a:p>
                <a:r>
                  <a:rPr lang="en-GB" b="1" dirty="0"/>
                  <a:t>Suggested questioning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Calibri" panose="020F0502020204030204" pitchFamily="34" charset="0"/>
                  </a:rPr>
                  <a:t>Which has the fewest? </a:t>
                </a:r>
              </a:p>
              <a:p>
                <a:r>
                  <a:rPr lang="en-GB" sz="1200" b="0" i="0" u="none" strike="noStrike" dirty="0">
                    <a:solidFill>
                      <a:srgbClr val="000000"/>
                    </a:solidFill>
                    <a:effectLst/>
                    <a:latin typeface="Calibri" panose="020F0502020204030204" pitchFamily="34" charset="0"/>
                  </a:rPr>
                  <a:t>Which part has the most possible answers?</a:t>
                </a:r>
                <a:br>
                  <a:rPr lang="en-GB" sz="1200" b="0" i="0" u="none" strike="noStrike" dirty="0">
                    <a:solidFill>
                      <a:srgbClr val="000000"/>
                    </a:solidFill>
                    <a:effectLst/>
                    <a:latin typeface="Calibri" panose="020F0502020204030204" pitchFamily="34" charset="0"/>
                  </a:rPr>
                </a:br>
                <a:r>
                  <a:rPr lang="en-GB" sz="1200" b="0" i="0" u="none" strike="noStrike" dirty="0">
                    <a:solidFill>
                      <a:srgbClr val="000000"/>
                    </a:solidFill>
                    <a:effectLst/>
                    <a:latin typeface="Calibri" panose="020F0502020204030204" pitchFamily="34" charset="0"/>
                  </a:rPr>
                  <a:t>Are there any parts where you can think of a solution nobody else has thought of?</a:t>
                </a:r>
              </a:p>
              <a:p>
                <a:endParaRPr lang="en-GB" b="1" dirty="0"/>
              </a:p>
              <a:p>
                <a:r>
                  <a:rPr lang="en-GB" b="1" dirty="0"/>
                  <a:t>Things to think about</a:t>
                </a:r>
              </a:p>
              <a:p>
                <a:r>
                  <a:rPr lang="en-GB" dirty="0"/>
                  <a:t>A key feature of Checkpoint 19 is that there are multiple possible answers for all but part a. If students do not volunteer more than one suggestion, prompt them to think about some other possibilities for part b and see if they can translate this more flexible thinking to later parts of the task.</a:t>
                </a:r>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r>
                  <a:rPr lang="en-GB" b="0" dirty="0"/>
                  <a:t>a) Ten</a:t>
                </a:r>
              </a:p>
              <a:p>
                <a:r>
                  <a:rPr lang="en-GB" b="0" dirty="0"/>
                  <a:t>b) Hundred (or could be thousand, ten thousand etc.)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 Any answer in the range</a:t>
                </a:r>
                <a:r>
                  <a:rPr lang="en-GB" b="0" i="0">
                    <a:latin typeface="Cambria Math" panose="02040503050406030204" pitchFamily="18" charset="0"/>
                  </a:rPr>
                  <a:t> 90</a:t>
                </a:r>
                <a:r>
                  <a:rPr lang="en-GB" b="0" i="0">
                    <a:latin typeface="Cambria Math" panose="02040503050406030204" pitchFamily="18" charset="0"/>
                    <a:ea typeface="Cambria Math" panose="02040503050406030204" pitchFamily="18" charset="0"/>
                  </a:rPr>
                  <a:t>≤𝑥&lt;100 </a:t>
                </a:r>
                <a:r>
                  <a:rPr lang="en-GB" b="0" dirty="0"/>
                  <a:t>or </a:t>
                </a:r>
                <a:r>
                  <a:rPr lang="en-GB" b="0" i="0">
                    <a:latin typeface="Cambria Math" panose="02040503050406030204" pitchFamily="18" charset="0"/>
                  </a:rPr>
                  <a:t>900</a:t>
                </a:r>
                <a:r>
                  <a:rPr lang="en-GB" b="0" i="0">
                    <a:latin typeface="Cambria Math" panose="02040503050406030204" pitchFamily="18" charset="0"/>
                    <a:ea typeface="Cambria Math" panose="02040503050406030204" pitchFamily="18" charset="0"/>
                  </a:rPr>
                  <a:t>≤𝑥&lt;1000 </a:t>
                </a:r>
                <a:endParaRPr lang="en-GB" b="0" dirty="0"/>
              </a:p>
              <a:p>
                <a:r>
                  <a:rPr lang="en-GB" b="0" dirty="0"/>
                  <a:t>d) Ten or hundred</a:t>
                </a:r>
              </a:p>
              <a:p>
                <a:r>
                  <a:rPr lang="en-GB" b="0" dirty="0"/>
                  <a:t>e) Any number ending in 8 between 150 and 250.</a:t>
                </a:r>
              </a:p>
              <a:p>
                <a:endParaRPr lang="en-GB" b="0" dirty="0"/>
              </a:p>
              <a:p>
                <a:r>
                  <a:rPr lang="en-GB" b="0" dirty="0"/>
                  <a:t>? The fewest answers is part a (only 1). The most is arguably part b (as there an infinite range of nearest ‘power of tens’ that would round 43 to 0), although students are more likely to answer part c, which has 108 integer answers.</a:t>
                </a:r>
              </a:p>
              <a:p>
                <a:endParaRPr lang="en-GB" b="0" dirty="0"/>
              </a:p>
              <a:p>
                <a:r>
                  <a:rPr lang="en-GB" b="1" dirty="0"/>
                  <a:t>Suggested questioning</a:t>
                </a:r>
              </a:p>
              <a:p>
                <a:r>
                  <a:rPr lang="en-GB" b="0" dirty="0"/>
                  <a:t>What</a:t>
                </a:r>
              </a:p>
              <a:p>
                <a:endParaRPr lang="en-GB" b="1" dirty="0"/>
              </a:p>
              <a:p>
                <a:r>
                  <a:rPr lang="en-GB" b="1" dirty="0"/>
                  <a:t>Things to think about</a:t>
                </a:r>
              </a:p>
              <a:p>
                <a:endParaRPr lang="en-GB" dirty="0"/>
              </a:p>
            </p:txBody>
          </p:sp>
        </mc:Fallback>
      </mc:AlternateContent>
      <p:sp>
        <p:nvSpPr>
          <p:cNvPr id="4" name="Slide Number Placeholder 3"/>
          <p:cNvSpPr>
            <a:spLocks noGrp="1"/>
          </p:cNvSpPr>
          <p:nvPr>
            <p:ph type="sldNum" sz="quarter" idx="5"/>
          </p:nvPr>
        </p:nvSpPr>
        <p:spPr/>
        <p:txBody>
          <a:bodyPr/>
          <a:lstStyle/>
          <a:p>
            <a:fld id="{95CC6D43-B330-470E-9514-C837501A6F5A}" type="slidenum">
              <a:rPr lang="en-GB" smtClean="0"/>
              <a:t>52</a:t>
            </a:fld>
            <a:endParaRPr lang="en-GB" dirty="0"/>
          </a:p>
        </p:txBody>
      </p:sp>
    </p:spTree>
    <p:extLst>
      <p:ext uri="{BB962C8B-B14F-4D97-AF65-F5344CB8AC3E}">
        <p14:creationId xmlns:p14="http://schemas.microsoft.com/office/powerpoint/2010/main" val="16376223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53</a:t>
            </a:fld>
            <a:endParaRPr lang="en-GB" dirty="0"/>
          </a:p>
        </p:txBody>
      </p:sp>
    </p:spTree>
    <p:extLst>
      <p:ext uri="{BB962C8B-B14F-4D97-AF65-F5344CB8AC3E}">
        <p14:creationId xmlns:p14="http://schemas.microsoft.com/office/powerpoint/2010/main" val="7083967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 generic printable template for rounding with number lines can be found on slide 74.</a:t>
                </a:r>
                <a:endParaRPr lang="en-GB" b="1" dirty="0"/>
              </a:p>
              <a:p>
                <a:endParaRPr lang="en-GB" b="1" dirty="0"/>
              </a:p>
              <a:p>
                <a:r>
                  <a:rPr lang="en-GB" b="1" dirty="0"/>
                  <a:t>Answers</a:t>
                </a:r>
              </a:p>
              <a:p>
                <a:r>
                  <a:rPr lang="en-GB" b="0" dirty="0"/>
                  <a:t>a) Nearest thousand: 2000</a:t>
                </a:r>
              </a:p>
              <a:p>
                <a:r>
                  <a:rPr lang="en-GB" b="0" dirty="0"/>
                  <a:t>Nearest hundred: 2000</a:t>
                </a:r>
              </a:p>
              <a:p>
                <a:r>
                  <a:rPr lang="en-GB" b="0" dirty="0"/>
                  <a:t>Nearest ten: 2000</a:t>
                </a:r>
              </a:p>
              <a:p>
                <a:r>
                  <a:rPr lang="en-GB" b="0" dirty="0"/>
                  <a:t>b) All of the rounded answers are the same.</a:t>
                </a:r>
              </a:p>
              <a:p>
                <a:r>
                  <a:rPr lang="en-GB" b="0" dirty="0"/>
                  <a:t>c) This would happen for any other numbers that are up to 5 less or up to 4.4</a:t>
                </a:r>
                <a14:m>
                  <m:oMath xmlns:m="http://schemas.openxmlformats.org/officeDocument/2006/math">
                    <m:acc>
                      <m:accPr>
                        <m:chr m:val="̇"/>
                        <m:ctrlPr>
                          <a:rPr lang="en-GB" b="0" i="1" smtClean="0">
                            <a:latin typeface="Cambria Math" panose="02040503050406030204" pitchFamily="18" charset="0"/>
                          </a:rPr>
                        </m:ctrlPr>
                      </m:accPr>
                      <m:e>
                        <m:r>
                          <a:rPr lang="en-GB" b="0" i="1" smtClean="0">
                            <a:latin typeface="Cambria Math" panose="02040503050406030204" pitchFamily="18" charset="0"/>
                          </a:rPr>
                          <m:t>9</m:t>
                        </m:r>
                      </m:e>
                    </m:acc>
                  </m:oMath>
                </a14:m>
                <a:r>
                  <a:rPr lang="en-GB" b="0" dirty="0"/>
                  <a:t> more than a multiple of 1000 (5 </a:t>
                </a:r>
                <a14:m>
                  <m:oMath xmlns:m="http://schemas.openxmlformats.org/officeDocument/2006/math">
                    <m:r>
                      <a:rPr lang="en-GB" b="0" i="1" smtClean="0">
                        <a:latin typeface="Cambria Math" panose="02040503050406030204" pitchFamily="18" charset="0"/>
                        <a:ea typeface="Cambria Math" panose="02040503050406030204" pitchFamily="18" charset="0"/>
                      </a:rPr>
                      <m:t>≤</m:t>
                    </m:r>
                  </m:oMath>
                </a14:m>
                <a:r>
                  <a:rPr lang="en-GB" b="0" dirty="0"/>
                  <a:t> any multiple</a:t>
                </a:r>
                <a:r>
                  <a:rPr lang="en-GB" b="0" baseline="0" dirty="0"/>
                  <a:t> of 1000 </a:t>
                </a:r>
                <a14:m>
                  <m:oMath xmlns:m="http://schemas.openxmlformats.org/officeDocument/2006/math">
                    <m:r>
                      <a:rPr lang="en-GB" b="0" i="1" baseline="0" smtClean="0">
                        <a:latin typeface="Cambria Math" panose="02040503050406030204" pitchFamily="18" charset="0"/>
                        <a:ea typeface="Cambria Math" panose="02040503050406030204" pitchFamily="18" charset="0"/>
                      </a:rPr>
                      <m:t>&lt;</m:t>
                    </m:r>
                  </m:oMath>
                </a14:m>
                <a:r>
                  <a:rPr lang="en-GB" b="0" dirty="0"/>
                  <a:t> 5).</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 This would now only include numbers that are up to 0.5 less or up to 0.4</a:t>
                </a:r>
                <a14:m>
                  <m:oMath xmlns:m="http://schemas.openxmlformats.org/officeDocument/2006/math">
                    <m:acc>
                      <m:accPr>
                        <m:chr m:val="̇"/>
                        <m:ctrlPr>
                          <a:rPr lang="en-GB" b="0" i="1" smtClean="0">
                            <a:latin typeface="Cambria Math" panose="02040503050406030204" pitchFamily="18" charset="0"/>
                          </a:rPr>
                        </m:ctrlPr>
                      </m:accPr>
                      <m:e>
                        <m:r>
                          <a:rPr lang="en-GB" b="0" i="1" smtClean="0">
                            <a:latin typeface="Cambria Math" panose="02040503050406030204" pitchFamily="18" charset="0"/>
                          </a:rPr>
                          <m:t>9</m:t>
                        </m:r>
                      </m:e>
                    </m:acc>
                  </m:oMath>
                </a14:m>
                <a:r>
                  <a:rPr lang="en-GB" b="0" dirty="0"/>
                  <a:t> more than a multiple of 1000 (i.e. 0.5 </a:t>
                </a:r>
                <a14:m>
                  <m:oMath xmlns:m="http://schemas.openxmlformats.org/officeDocument/2006/math">
                    <m:r>
                      <a:rPr lang="en-GB" b="0" i="1" smtClean="0">
                        <a:latin typeface="Cambria Math" panose="02040503050406030204" pitchFamily="18" charset="0"/>
                        <a:ea typeface="Cambria Math" panose="02040503050406030204" pitchFamily="18" charset="0"/>
                      </a:rPr>
                      <m:t>≤</m:t>
                    </m:r>
                  </m:oMath>
                </a14:m>
                <a:r>
                  <a:rPr lang="en-GB" b="0" dirty="0"/>
                  <a:t> any multiple</a:t>
                </a:r>
                <a:r>
                  <a:rPr lang="en-GB" b="0" baseline="0" dirty="0"/>
                  <a:t> of 1000 </a:t>
                </a:r>
                <a14:m>
                  <m:oMath xmlns:m="http://schemas.openxmlformats.org/officeDocument/2006/math">
                    <m:r>
                      <a:rPr lang="en-GB" b="0" i="1" baseline="0" smtClean="0">
                        <a:latin typeface="Cambria Math" panose="02040503050406030204" pitchFamily="18" charset="0"/>
                        <a:ea typeface="Cambria Math" panose="02040503050406030204" pitchFamily="18" charset="0"/>
                      </a:rPr>
                      <m:t>&lt;</m:t>
                    </m:r>
                  </m:oMath>
                </a14:m>
                <a:r>
                  <a:rPr lang="en-GB" b="0" dirty="0"/>
                  <a:t> 0.5).</a:t>
                </a:r>
              </a:p>
              <a:p>
                <a:endParaRPr lang="en-GB" b="0" dirty="0"/>
              </a:p>
              <a:p>
                <a:r>
                  <a:rPr lang="en-GB" b="1" dirty="0"/>
                  <a:t>Suggested questioning</a:t>
                </a:r>
              </a:p>
              <a:p>
                <a:r>
                  <a:rPr lang="en-GB" b="0" dirty="0"/>
                  <a:t>What is the same/different about your answers?</a:t>
                </a:r>
              </a:p>
              <a:p>
                <a:r>
                  <a:rPr lang="en-GB" b="0" dirty="0"/>
                  <a:t>Why does this happen?</a:t>
                </a:r>
              </a:p>
              <a:p>
                <a:endParaRPr lang="en-GB" b="1" dirty="0"/>
              </a:p>
              <a:p>
                <a:r>
                  <a:rPr lang="en-GB" b="1" dirty="0"/>
                  <a:t>Things to think about</a:t>
                </a:r>
              </a:p>
              <a:p>
                <a:r>
                  <a:rPr lang="en-GB" dirty="0"/>
                  <a:t>Checkpoint 20 looks in detail at numbers that round to the same value for different degrees of accuracy, which might not be something that students have dwelt on before. It draws on similar ideas to Checkpoint 19, where students had to think about what the missing degree of accuracy could have been. A useful follow up might be to give a sentence such as, ‘199997 rounds to 2000000 to the nearest ___,’ and ask students to complete it. Do they recognise that there are multiple possible answers?</a:t>
                </a:r>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r>
                  <a:rPr lang="en-GB" b="0" dirty="0"/>
                  <a:t>a) 2000</a:t>
                </a:r>
              </a:p>
              <a:p>
                <a:r>
                  <a:rPr lang="en-GB" b="0" dirty="0"/>
                  <a:t>b) 2000</a:t>
                </a:r>
              </a:p>
              <a:p>
                <a:r>
                  <a:rPr lang="en-GB" b="0" dirty="0"/>
                  <a:t>c) 2000</a:t>
                </a:r>
              </a:p>
              <a:p>
                <a:r>
                  <a:rPr lang="en-GB" b="0" dirty="0"/>
                  <a:t>d) All of the rounded answers are the same.</a:t>
                </a:r>
              </a:p>
              <a:p>
                <a:r>
                  <a:rPr lang="en-GB" b="0" dirty="0"/>
                  <a:t>e) This would happen for any other numbers that are up to 5 less or up to 4.4</a:t>
                </a:r>
                <a:r>
                  <a:rPr lang="en-GB" b="0" i="0">
                    <a:latin typeface="Cambria Math" panose="02040503050406030204" pitchFamily="18" charset="0"/>
                  </a:rPr>
                  <a:t>9 ̇</a:t>
                </a:r>
                <a:r>
                  <a:rPr lang="en-GB" b="0" dirty="0"/>
                  <a:t> more than a multiple of 1000</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 This would now only include numbers that are up to 0.5 less or up to 0.4</a:t>
                </a:r>
                <a:r>
                  <a:rPr lang="en-GB" b="0" i="0">
                    <a:latin typeface="Cambria Math" panose="02040503050406030204" pitchFamily="18" charset="0"/>
                  </a:rPr>
                  <a:t>9 ̇</a:t>
                </a:r>
                <a:r>
                  <a:rPr lang="en-GB" b="0" dirty="0"/>
                  <a:t> more than a multiple of 1000</a:t>
                </a:r>
              </a:p>
              <a:p>
                <a:endParaRPr lang="en-GB" b="0" dirty="0"/>
              </a:p>
              <a:p>
                <a:r>
                  <a:rPr lang="en-GB" b="1" dirty="0"/>
                  <a:t>Suggested questioning</a:t>
                </a:r>
              </a:p>
              <a:p>
                <a:r>
                  <a:rPr lang="en-GB" b="0" dirty="0"/>
                  <a:t>What</a:t>
                </a:r>
              </a:p>
              <a:p>
                <a:endParaRPr lang="en-GB" b="1" dirty="0"/>
              </a:p>
              <a:p>
                <a:r>
                  <a:rPr lang="en-GB" b="1" dirty="0"/>
                  <a:t>Things to think about</a:t>
                </a:r>
              </a:p>
              <a:p>
                <a:endParaRPr lang="en-GB" dirty="0"/>
              </a:p>
            </p:txBody>
          </p:sp>
        </mc:Fallback>
      </mc:AlternateContent>
      <p:sp>
        <p:nvSpPr>
          <p:cNvPr id="4" name="Slide Number Placeholder 3"/>
          <p:cNvSpPr>
            <a:spLocks noGrp="1"/>
          </p:cNvSpPr>
          <p:nvPr>
            <p:ph type="sldNum" sz="quarter" idx="5"/>
          </p:nvPr>
        </p:nvSpPr>
        <p:spPr/>
        <p:txBody>
          <a:bodyPr/>
          <a:lstStyle/>
          <a:p>
            <a:fld id="{95CC6D43-B330-470E-9514-C837501A6F5A}" type="slidenum">
              <a:rPr lang="en-GB" smtClean="0"/>
              <a:t>54</a:t>
            </a:fld>
            <a:endParaRPr lang="en-GB" dirty="0"/>
          </a:p>
        </p:txBody>
      </p:sp>
    </p:spTree>
    <p:extLst>
      <p:ext uri="{BB962C8B-B14F-4D97-AF65-F5344CB8AC3E}">
        <p14:creationId xmlns:p14="http://schemas.microsoft.com/office/powerpoint/2010/main" val="2323746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55</a:t>
            </a:fld>
            <a:endParaRPr lang="en-GB" dirty="0"/>
          </a:p>
        </p:txBody>
      </p:sp>
    </p:spTree>
    <p:extLst>
      <p:ext uri="{BB962C8B-B14F-4D97-AF65-F5344CB8AC3E}">
        <p14:creationId xmlns:p14="http://schemas.microsoft.com/office/powerpoint/2010/main" val="31333754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Printable cards/grids can be found on slides 78–91, with instructions for printing on slide 77. Note that the place-value grids match the grid on the slide. There are not enough columns on the grid for part c onwards, but there is space for students to draw more.</a:t>
            </a:r>
            <a:endParaRPr lang="en-GB" b="1" dirty="0"/>
          </a:p>
          <a:p>
            <a:endParaRPr lang="en-GB" b="1" dirty="0"/>
          </a:p>
          <a:p>
            <a:r>
              <a:rPr lang="en-GB" b="1" dirty="0"/>
              <a:t>Answers</a:t>
            </a:r>
          </a:p>
          <a:p>
            <a:r>
              <a:rPr lang="en-GB" b="0" dirty="0"/>
              <a:t>a) Any arrangement of cards that starts 35_ _ . _, 36 _ _ . _ or 37_ _ . _</a:t>
            </a:r>
          </a:p>
          <a:p>
            <a:r>
              <a:rPr lang="en-GB" b="0" dirty="0"/>
              <a:t>b) Any arrangement of cards that starts 34 _ . _ _</a:t>
            </a:r>
          </a:p>
          <a:p>
            <a:r>
              <a:rPr lang="en-GB" b="0" dirty="0"/>
              <a:t>c) Any arrangement of cards that starts 5._ _ _ _ , 6._ _ _ _ or 7._ _ _ _</a:t>
            </a:r>
          </a:p>
          <a:p>
            <a:r>
              <a:rPr lang="en-GB" b="0" dirty="0"/>
              <a:t>d) There is no possible arrangement of cards, as there is not a 9, 1 or 0.</a:t>
            </a:r>
          </a:p>
          <a:p>
            <a:r>
              <a:rPr lang="en-GB" b="0" dirty="0"/>
              <a:t>e) Any arrangement of cards that starts 3.75_ _ or 3.76_ _</a:t>
            </a:r>
          </a:p>
          <a:p>
            <a:endParaRPr lang="en-GB" b="0" dirty="0"/>
          </a:p>
          <a:p>
            <a:r>
              <a:rPr lang="en-GB" b="0" dirty="0"/>
              <a:t>? Part c has the most possible answers, as there are three different starting points, each with four cards to arrange different ways. Part d has the least as it is not possible.</a:t>
            </a:r>
          </a:p>
          <a:p>
            <a:endParaRPr lang="en-GB" b="0" dirty="0"/>
          </a:p>
          <a:p>
            <a:r>
              <a:rPr lang="en-GB" b="1" dirty="0"/>
              <a:t>Suggested questioning</a:t>
            </a:r>
          </a:p>
          <a:p>
            <a:r>
              <a:rPr lang="en-GB" b="0" dirty="0"/>
              <a:t>What is the biggest number you can create each time? What is the smallest?</a:t>
            </a:r>
          </a:p>
          <a:p>
            <a:r>
              <a:rPr lang="en-GB" b="0" dirty="0"/>
              <a:t>How can you use all five digits each time?</a:t>
            </a:r>
          </a:p>
          <a:p>
            <a:r>
              <a:rPr lang="en-GB" b="0" dirty="0"/>
              <a:t>Which digits are involved in the rounding? Which digits are not?</a:t>
            </a:r>
          </a:p>
          <a:p>
            <a:endParaRPr lang="en-GB" b="1" dirty="0"/>
          </a:p>
          <a:p>
            <a:r>
              <a:rPr lang="en-GB" b="1" dirty="0"/>
              <a:t>Things to think about</a:t>
            </a:r>
          </a:p>
          <a:p>
            <a:r>
              <a:rPr lang="en-GB" dirty="0"/>
              <a:t>Checkpoint 21 uses digit cards and a place-value grid to help students create numbers that could have been rounded to a given value. Consider whether it would help your students to have physical cards (available in the printable resources) or if it would be better for them to work on paper. If you do choose to use cards, think about whether you want them to have the prompt of the place-value grid or to work independently of this – in which case, include a decimal point card in the pack.</a:t>
            </a:r>
          </a:p>
        </p:txBody>
      </p:sp>
      <p:sp>
        <p:nvSpPr>
          <p:cNvPr id="4" name="Slide Number Placeholder 3"/>
          <p:cNvSpPr>
            <a:spLocks noGrp="1"/>
          </p:cNvSpPr>
          <p:nvPr>
            <p:ph type="sldNum" sz="quarter" idx="5"/>
          </p:nvPr>
        </p:nvSpPr>
        <p:spPr/>
        <p:txBody>
          <a:bodyPr/>
          <a:lstStyle/>
          <a:p>
            <a:fld id="{95CC6D43-B330-470E-9514-C837501A6F5A}" type="slidenum">
              <a:rPr lang="en-GB" smtClean="0"/>
              <a:t>56</a:t>
            </a:fld>
            <a:endParaRPr lang="en-GB" dirty="0"/>
          </a:p>
        </p:txBody>
      </p:sp>
    </p:spTree>
    <p:extLst>
      <p:ext uri="{BB962C8B-B14F-4D97-AF65-F5344CB8AC3E}">
        <p14:creationId xmlns:p14="http://schemas.microsoft.com/office/powerpoint/2010/main" val="357123283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57</a:t>
            </a:fld>
            <a:endParaRPr lang="en-GB" dirty="0"/>
          </a:p>
        </p:txBody>
      </p:sp>
    </p:spTree>
    <p:extLst>
      <p:ext uri="{BB962C8B-B14F-4D97-AF65-F5344CB8AC3E}">
        <p14:creationId xmlns:p14="http://schemas.microsoft.com/office/powerpoint/2010/main" val="19464912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r>
              <a:rPr lang="en-GB" b="0" dirty="0"/>
              <a:t>a) 8 (0.00000005)</a:t>
            </a:r>
          </a:p>
          <a:p>
            <a:r>
              <a:rPr lang="en-GB" b="0" dirty="0"/>
              <a:t>b) 1 (50) </a:t>
            </a:r>
          </a:p>
          <a:p>
            <a:r>
              <a:rPr lang="en-GB" b="0" dirty="0"/>
              <a:t>c) 7 (50 000 000)</a:t>
            </a:r>
          </a:p>
          <a:p>
            <a:r>
              <a:rPr lang="en-GB" b="0" dirty="0"/>
              <a:t>d) 6 (0.000005)</a:t>
            </a:r>
          </a:p>
          <a:p>
            <a:r>
              <a:rPr lang="en-GB" b="0" dirty="0"/>
              <a:t>e) 7 (0.00050005)</a:t>
            </a:r>
          </a:p>
          <a:p>
            <a:r>
              <a:rPr lang="en-GB" b="0" dirty="0"/>
              <a:t>f) 0 (5)</a:t>
            </a:r>
          </a:p>
          <a:p>
            <a:r>
              <a:rPr lang="en-GB" b="0" dirty="0"/>
              <a:t>g) 9 (5.0000000005)</a:t>
            </a:r>
          </a:p>
          <a:p>
            <a:r>
              <a:rPr lang="en-GB" b="0" dirty="0"/>
              <a:t>h) 6 (5.05005000)</a:t>
            </a:r>
          </a:p>
          <a:p>
            <a:r>
              <a:rPr lang="en-GB" b="0" dirty="0"/>
              <a:t>i) 5 (50000.05)</a:t>
            </a:r>
          </a:p>
          <a:p>
            <a:r>
              <a:rPr lang="en-GB" b="0" dirty="0"/>
              <a:t>j) 9 (5000.000005)</a:t>
            </a:r>
          </a:p>
          <a:p>
            <a:endParaRPr lang="en-GB" b="0" dirty="0"/>
          </a:p>
          <a:p>
            <a:r>
              <a:rPr lang="en-GB" b="0" dirty="0"/>
              <a:t>? The smallest number that needs all nine zeros is 0.000000005.</a:t>
            </a:r>
          </a:p>
          <a:p>
            <a:r>
              <a:rPr lang="en-GB" b="0" dirty="0"/>
              <a:t>The biggest is 5 000 000 000.</a:t>
            </a:r>
          </a:p>
          <a:p>
            <a:endParaRPr lang="en-GB" b="0" dirty="0"/>
          </a:p>
          <a:p>
            <a:r>
              <a:rPr lang="en-GB" b="1" dirty="0"/>
              <a:t>Suggested questioning</a:t>
            </a:r>
          </a:p>
          <a:p>
            <a:r>
              <a:rPr lang="en-GB" b="0" dirty="0"/>
              <a:t>What is the smallest number in this list? What is the biggest?</a:t>
            </a:r>
          </a:p>
          <a:p>
            <a:r>
              <a:rPr lang="en-GB" b="0" dirty="0"/>
              <a:t>Why don’t all the numbers need all nine zeros?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When does a zero make a difference to the value of a number? When does it not?</a:t>
            </a:r>
          </a:p>
          <a:p>
            <a:endParaRPr lang="en-GB" b="1" dirty="0"/>
          </a:p>
          <a:p>
            <a:r>
              <a:rPr lang="en-GB" b="1" dirty="0"/>
              <a:t>Things to think about</a:t>
            </a:r>
          </a:p>
          <a:p>
            <a:r>
              <a:rPr lang="en-GB" dirty="0"/>
              <a:t>The final Checkpoint in the deck could be used as a precursor to new teaching on significant figures. The assessment point is simple: can students recognise where a zero makes a difference to the place value, and where it doesn’t? Offer some incorrect generalisations for students to argue against, such as, ‘All zeros after the decimal point are unnecessary’. See the Guidance slide for discussion about zeros before the decimal point.</a:t>
            </a:r>
          </a:p>
        </p:txBody>
      </p:sp>
      <p:sp>
        <p:nvSpPr>
          <p:cNvPr id="4" name="Slide Number Placeholder 3"/>
          <p:cNvSpPr>
            <a:spLocks noGrp="1"/>
          </p:cNvSpPr>
          <p:nvPr>
            <p:ph type="sldNum" sz="quarter" idx="5"/>
          </p:nvPr>
        </p:nvSpPr>
        <p:spPr/>
        <p:txBody>
          <a:bodyPr/>
          <a:lstStyle/>
          <a:p>
            <a:fld id="{95CC6D43-B330-470E-9514-C837501A6F5A}" type="slidenum">
              <a:rPr lang="en-GB" smtClean="0"/>
              <a:t>58</a:t>
            </a:fld>
            <a:endParaRPr lang="en-GB" dirty="0"/>
          </a:p>
        </p:txBody>
      </p:sp>
    </p:spTree>
    <p:extLst>
      <p:ext uri="{BB962C8B-B14F-4D97-AF65-F5344CB8AC3E}">
        <p14:creationId xmlns:p14="http://schemas.microsoft.com/office/powerpoint/2010/main" val="415098065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59</a:t>
            </a:fld>
            <a:endParaRPr lang="en-GB" dirty="0"/>
          </a:p>
        </p:txBody>
      </p:sp>
    </p:spTree>
    <p:extLst>
      <p:ext uri="{BB962C8B-B14F-4D97-AF65-F5344CB8AC3E}">
        <p14:creationId xmlns:p14="http://schemas.microsoft.com/office/powerpoint/2010/main" val="375597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6</a:t>
            </a:fld>
            <a:endParaRPr lang="en-GB" dirty="0"/>
          </a:p>
        </p:txBody>
      </p:sp>
    </p:spTree>
    <p:extLst>
      <p:ext uri="{BB962C8B-B14F-4D97-AF65-F5344CB8AC3E}">
        <p14:creationId xmlns:p14="http://schemas.microsoft.com/office/powerpoint/2010/main" val="28940649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All suggested answers are given in metric units, but this is not stated on the slide so that you can identify which students automatically suggest imperial measures. Students might suggest imperial units such as gallons/pints in place of litres and fluid ounces in place of millilitres. These are also valid.</a:t>
            </a:r>
          </a:p>
          <a:p>
            <a:endParaRPr lang="en-GB" b="0" dirty="0"/>
          </a:p>
          <a:p>
            <a:r>
              <a:rPr lang="en-GB" b="0" dirty="0"/>
              <a:t>a) Drink bottle: millilitres or litres; lake: litres; swimming pool: litres: petrol tank: litres; cup of tea: millilitres; dose of medicine: millilitres</a:t>
            </a:r>
          </a:p>
          <a:p>
            <a:r>
              <a:rPr lang="en-GB" b="0" dirty="0"/>
              <a:t>b) 375 000 l: swimming pool; 5 ml: dose of medicine; 55 l: petrol tank; 500 ml: drink bottle; 1500 l: pond; 300 ml: cup of tea.</a:t>
            </a:r>
          </a:p>
          <a:p>
            <a:endParaRPr lang="en-GB" b="0" dirty="0"/>
          </a:p>
          <a:p>
            <a:r>
              <a:rPr lang="en-GB" b="0" dirty="0"/>
              <a:t>? Drink bottle: approximately 1.5 cans; pond; approximately 5000 cans; swimming pool: approximately 1 250 000 cans; petrol tank: approximately 180 cans; cup of tea: approximately 1 can; dose of medicine: approximately 1/60 can</a:t>
            </a:r>
          </a:p>
          <a:p>
            <a:endParaRPr lang="en-GB" b="0" dirty="0"/>
          </a:p>
          <a:p>
            <a:r>
              <a:rPr lang="en-GB" b="1" dirty="0"/>
              <a:t>Suggested questioning</a:t>
            </a:r>
          </a:p>
          <a:p>
            <a:r>
              <a:rPr lang="en-GB" b="0" dirty="0"/>
              <a:t>What is the biggest item in the list? What is the smallest?</a:t>
            </a:r>
          </a:p>
          <a:p>
            <a:r>
              <a:rPr lang="en-GB" b="0" dirty="0"/>
              <a:t>What is the biggest unit of measure you know? What is the smallest? </a:t>
            </a:r>
          </a:p>
          <a:p>
            <a:r>
              <a:rPr lang="en-GB" b="0" dirty="0"/>
              <a:t>Could any of these use two different units of measure?</a:t>
            </a:r>
          </a:p>
          <a:p>
            <a:r>
              <a:rPr lang="en-GB" b="0" dirty="0"/>
              <a:t>Why can’t the estimate for __ be __? (Choose an inappropriate unit or value here, for students to argue against.)</a:t>
            </a:r>
          </a:p>
          <a:p>
            <a:endParaRPr lang="en-GB" b="1" dirty="0"/>
          </a:p>
          <a:p>
            <a:r>
              <a:rPr lang="en-GB" b="1" dirty="0"/>
              <a:t>Things to think about</a:t>
            </a:r>
          </a:p>
          <a:p>
            <a:r>
              <a:rPr lang="en-GB" dirty="0"/>
              <a:t>Additional activities A, B and C are a set to accompany the ideas assessed in Checkpoint 5, which asks students to estimate the volume, mass or length of a familiar object and then use this to estimate a larger one. Each focuses on one particular measure – in this case volume – so that you can pick up on any misconceptions or gaps. The structure of each is the same: part a asks students to suggest appropriate units for six different items, with some relatively extreme differences between them; part b then gives six possible values to match. For some items in part a, more than one unit might be appropriate, but in part b students will need to use a particular unit to link to the values. Look out for students who suggest imperial measures – probe whether this is just because they are used to them, or because they are unclear of the difference between metric and imperial. </a:t>
            </a:r>
          </a:p>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61</a:t>
            </a:fld>
            <a:endParaRPr lang="en-GB" dirty="0"/>
          </a:p>
        </p:txBody>
      </p:sp>
    </p:spTree>
    <p:extLst>
      <p:ext uri="{BB962C8B-B14F-4D97-AF65-F5344CB8AC3E}">
        <p14:creationId xmlns:p14="http://schemas.microsoft.com/office/powerpoint/2010/main" val="28968943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All suggested answers are given in metric units, but this is not stated on the slide so that you can identify which students automatically suggest imperial measures. Students might suggest imperial units such as tons in place of tonnes, stones/pounds in place of kilograms and ounces in place of grams. These are also valid.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r>
              <a:rPr lang="en-GB" b="0" dirty="0"/>
              <a:t>a) Baby: kilograms; elephant: kilograms or tonnes; full suitcase: kilograms; cargo ship container: tonnes; newborn puppy: grams; packet of crisps: grams</a:t>
            </a:r>
          </a:p>
          <a:p>
            <a:r>
              <a:rPr lang="en-GB" b="0" dirty="0"/>
              <a:t>b) 4000 kg: elephant; 3.2 kg: baby; 120 g: newborn puppy; 28 g: packet of crisps; 19 kg: full suitcase; 2797 kg: cargo ship container</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 Baby: approximately 25 oranges; elephant: approximately 32 000 oranges; full suitcase: approximately 160 oranges; cargo ship container: approximately 24 000 oranges; newborn puppy: approximately 1 orange; packet of crisps: approximately ¼ orange</a:t>
            </a:r>
          </a:p>
          <a:p>
            <a:endParaRPr lang="en-GB" b="0" dirty="0"/>
          </a:p>
          <a:p>
            <a:r>
              <a:rPr lang="en-GB" b="1" dirty="0"/>
              <a:t>Suggested questioning</a:t>
            </a:r>
          </a:p>
          <a:p>
            <a:r>
              <a:rPr lang="en-GB" b="0" dirty="0"/>
              <a:t>What is the biggest item in the list? What is the smallest?</a:t>
            </a:r>
          </a:p>
          <a:p>
            <a:r>
              <a:rPr lang="en-GB" b="0" dirty="0"/>
              <a:t>What is the biggest unit of measure you know? What is the smallest? </a:t>
            </a:r>
          </a:p>
          <a:p>
            <a:r>
              <a:rPr lang="en-GB" b="0" dirty="0"/>
              <a:t>Could any of these use two different units of measure?</a:t>
            </a:r>
          </a:p>
          <a:p>
            <a:r>
              <a:rPr lang="en-GB" b="0" dirty="0"/>
              <a:t>Why can’t the estimate for __ be __? (Choose an inappropriate unit or value here, for students to argue against.)</a:t>
            </a:r>
          </a:p>
          <a:p>
            <a:endParaRPr lang="en-GB" b="1" dirty="0"/>
          </a:p>
          <a:p>
            <a:r>
              <a:rPr lang="en-GB" b="1" dirty="0"/>
              <a:t>Things to think about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Additional activities A, B and C are a set to accompany the ideas assessed in Checkpoint 5, which asks students to estimate the volume, mass or length of a familiar object and then use this to estimate a larger one. Each focuses on one particular measure – in this case volume – so that you can pick up on any misconceptions or gaps. The structure of each is the same: part a asks students to suggest appropriate units for six different items, with some relatively extreme differences between them; part b then gives six possible values to match. For some items in part a, more than one unit might be appropriate, but in part b students will need to use a particular unit to link to the values. Look out for students who suggest imperial measures – probe whether this is just because they are used to them, or because they are unclear of the difference between metric and imperial. </a:t>
            </a:r>
          </a:p>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62</a:t>
            </a:fld>
            <a:endParaRPr lang="en-GB" dirty="0"/>
          </a:p>
        </p:txBody>
      </p:sp>
    </p:spTree>
    <p:extLst>
      <p:ext uri="{BB962C8B-B14F-4D97-AF65-F5344CB8AC3E}">
        <p14:creationId xmlns:p14="http://schemas.microsoft.com/office/powerpoint/2010/main" val="6623553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All suggested answers are given in metric units, but this is not stated on the slide so that you can identify which students automatically suggest imperial measures. Students might suggest imperial units such miles in place of kilometres, yards/feet in place of metres and inches in place of centimetres/millimetres. These are also valid.</a:t>
            </a:r>
          </a:p>
          <a:p>
            <a:endParaRPr lang="en-GB" b="0" dirty="0"/>
          </a:p>
          <a:p>
            <a:r>
              <a:rPr lang="en-GB" b="0" dirty="0"/>
              <a:t>a) Journey: kilometres or metres; river: kilometres; person: centimetres or metres; eyelash: millimetres; tree: metres; building brick: centimetres or metres</a:t>
            </a:r>
          </a:p>
          <a:p>
            <a:r>
              <a:rPr lang="en-GB" b="0" dirty="0"/>
              <a:t>b) 0.9 mm: eyelash; 40 km: journey; 3.1 m: tree; 250 km: river; 190 mm: brick; 1.75 m: person. Students might be able to justify some ‘swaps’ (for example, 190 cm: tall person; 175 mm: brick). Bear in mind what is reasonable.</a:t>
            </a:r>
          </a:p>
          <a:p>
            <a:endParaRPr lang="en-GB" b="0" dirty="0"/>
          </a:p>
          <a:p>
            <a:r>
              <a:rPr lang="en-GB" b="0" dirty="0"/>
              <a:t>? Eyelash: approximately 1/20 pencil; journey: approximately 200 000 pencils; tree: approximately 15.5 pencils; river: approximately 1 250 000 pencils; brick: approximately 1 pencil; person: approximately 9 pencils</a:t>
            </a:r>
          </a:p>
          <a:p>
            <a:endParaRPr lang="en-GB" b="0" dirty="0"/>
          </a:p>
          <a:p>
            <a:r>
              <a:rPr lang="en-GB" b="1" dirty="0"/>
              <a:t>Suggested questioning</a:t>
            </a:r>
          </a:p>
          <a:p>
            <a:r>
              <a:rPr lang="en-GB" b="0" dirty="0"/>
              <a:t>What is the biggest item in the list? What is the smallest?</a:t>
            </a:r>
          </a:p>
          <a:p>
            <a:r>
              <a:rPr lang="en-GB" b="0" dirty="0"/>
              <a:t>What is the biggest unit of measure you know? What is the smallest? </a:t>
            </a:r>
          </a:p>
          <a:p>
            <a:r>
              <a:rPr lang="en-GB" b="0" dirty="0"/>
              <a:t>Could any of these use two different units of measure?</a:t>
            </a:r>
          </a:p>
          <a:p>
            <a:r>
              <a:rPr lang="en-GB" b="0" dirty="0"/>
              <a:t>Why can’t the estimate for __ be __? (Choose an inappropriate unit or value here, for students to argue against.)</a:t>
            </a:r>
          </a:p>
          <a:p>
            <a:endParaRPr lang="en-GB" b="1" dirty="0"/>
          </a:p>
          <a:p>
            <a:r>
              <a:rPr lang="en-GB" b="1" dirty="0"/>
              <a:t>Things to think about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Additional activities A, B and C are a set to accompany the ideas assessed in Checkpoint 5, which asks students to estimate the volume, mass or length of a familiar object and then use this to estimate a larger one. Each focuses on one particular measure – in this case volume – so that you can pick up on any misconceptions or gaps. The structure of each is the same: part a asks students to suggest appropriate units for six different items, with some relatively extreme differences between them; part b then gives six possible values to match. For some items in part a, more than one unit might be appropriate, but in part b students will need to use a particular unit to link to the values. Look out for students who suggest imperial measures – probe whether this is just because they are used to them, or because they are unclear of the difference between metric and imperial. </a:t>
            </a:r>
          </a:p>
          <a:p>
            <a:endParaRPr lang="en-GB" dirty="0"/>
          </a:p>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63</a:t>
            </a:fld>
            <a:endParaRPr lang="en-GB" dirty="0"/>
          </a:p>
        </p:txBody>
      </p:sp>
    </p:spTree>
    <p:extLst>
      <p:ext uri="{BB962C8B-B14F-4D97-AF65-F5344CB8AC3E}">
        <p14:creationId xmlns:p14="http://schemas.microsoft.com/office/powerpoint/2010/main" val="12777069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All suggested answers are given in metric units, but this is not stated this on the slide so that you can identify which students automatically suggest imperial measures. Miles in place of kilometres, yards/feet in place of metres and inches in place of centimetres/millimetres, stone/pounds in place of kilograms and ounces in place of grams are valid answers. </a:t>
            </a:r>
          </a:p>
          <a:p>
            <a:endParaRPr lang="en-GB" b="0" dirty="0"/>
          </a:p>
          <a:p>
            <a:r>
              <a:rPr lang="en-GB" b="0" dirty="0"/>
              <a:t>narrowest street: centimetres (31 cm)</a:t>
            </a:r>
          </a:p>
          <a:p>
            <a:r>
              <a:rPr lang="en-GB" b="0" dirty="0"/>
              <a:t>heaviest dog: kilograms (155.6 kg)</a:t>
            </a:r>
          </a:p>
          <a:p>
            <a:r>
              <a:rPr lang="en-GB" b="0" dirty="0"/>
              <a:t>longest river: kilometres (6992 km)</a:t>
            </a:r>
          </a:p>
          <a:p>
            <a:r>
              <a:rPr lang="en-GB" b="0" dirty="0"/>
              <a:t>lightest cat: kilograms (0.8 kg)</a:t>
            </a:r>
          </a:p>
          <a:p>
            <a:r>
              <a:rPr lang="en-GB" b="0" dirty="0"/>
              <a:t>tallest building: metres (828 m)</a:t>
            </a:r>
          </a:p>
          <a:p>
            <a:r>
              <a:rPr lang="en-GB" b="0" dirty="0"/>
              <a:t>longest human nose: millimetres (88 mm)</a:t>
            </a:r>
          </a:p>
          <a:p>
            <a:r>
              <a:rPr lang="en-GB" b="0" dirty="0"/>
              <a:t>heaviest potato: grams (4980 g)</a:t>
            </a:r>
          </a:p>
          <a:p>
            <a:r>
              <a:rPr lang="en-GB" b="0" dirty="0"/>
              <a:t>shortest river: metres (61 m)</a:t>
            </a:r>
          </a:p>
          <a:p>
            <a:endParaRPr lang="en-GB" b="0" dirty="0"/>
          </a:p>
          <a:p>
            <a:r>
              <a:rPr lang="en-GB" b="0" dirty="0"/>
              <a:t>? Students’ answers will vary depending on the units chosen.</a:t>
            </a:r>
          </a:p>
          <a:p>
            <a:endParaRPr lang="en-GB" b="0" dirty="0"/>
          </a:p>
          <a:p>
            <a:r>
              <a:rPr lang="en-GB" b="1" dirty="0"/>
              <a:t>Suggested questioning</a:t>
            </a:r>
          </a:p>
          <a:p>
            <a:r>
              <a:rPr lang="en-GB" b="0" dirty="0"/>
              <a:t>What units could be used for length/mass? </a:t>
            </a:r>
          </a:p>
          <a:p>
            <a:r>
              <a:rPr lang="en-GB" b="0" dirty="0"/>
              <a:t>Which unit of mass is most likely for a ‘lightest’ record? Why?</a:t>
            </a:r>
          </a:p>
          <a:p>
            <a:r>
              <a:rPr lang="en-GB" b="0" dirty="0"/>
              <a:t>What would you estimate an average measurement to be for each thing? (Gather ideas from the class, to see if they tend towards the same range of values).</a:t>
            </a:r>
          </a:p>
          <a:p>
            <a:endParaRPr lang="en-GB" b="1" dirty="0"/>
          </a:p>
          <a:p>
            <a:r>
              <a:rPr lang="en-GB" b="1" dirty="0"/>
              <a:t>Things to think about</a:t>
            </a:r>
          </a:p>
          <a:p>
            <a:r>
              <a:rPr lang="en-GB" dirty="0"/>
              <a:t>World records are an engaging context for exploring measurement and estimation. You could use images to help contextualise each of these items. Records are useful as they offer extreme or ‘boundary’ cases, which offers a helpful comparison to think about what is average in each example. The primary assessment point is to check whether students know their units of measurement and can select appropriate examples. You can also assess whether they can make sensible estimates of length and mass. You could use mini whiteboards or structured discussion to capture their responses.</a:t>
            </a:r>
          </a:p>
        </p:txBody>
      </p:sp>
      <p:sp>
        <p:nvSpPr>
          <p:cNvPr id="4" name="Slide Number Placeholder 3"/>
          <p:cNvSpPr>
            <a:spLocks noGrp="1"/>
          </p:cNvSpPr>
          <p:nvPr>
            <p:ph type="sldNum" sz="quarter" idx="5"/>
          </p:nvPr>
        </p:nvSpPr>
        <p:spPr/>
        <p:txBody>
          <a:bodyPr/>
          <a:lstStyle/>
          <a:p>
            <a:fld id="{95CC6D43-B330-470E-9514-C837501A6F5A}" type="slidenum">
              <a:rPr lang="en-GB" smtClean="0"/>
              <a:t>64</a:t>
            </a:fld>
            <a:endParaRPr lang="en-GB" dirty="0"/>
          </a:p>
        </p:txBody>
      </p:sp>
    </p:spTree>
    <p:extLst>
      <p:ext uri="{BB962C8B-B14F-4D97-AF65-F5344CB8AC3E}">
        <p14:creationId xmlns:p14="http://schemas.microsoft.com/office/powerpoint/2010/main" val="40162788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If helpful for counting hands, a printable resource is available on slide 92. Students might notice that the hands do not measure to the tallest point on the horse – for consistency, horses are always measured to the same point, their withers, as shown on the diagrams.</a:t>
                </a:r>
                <a:endParaRPr lang="en-GB" b="1" dirty="0"/>
              </a:p>
              <a:p>
                <a:endParaRPr lang="en-GB" b="1" dirty="0"/>
              </a:p>
              <a:p>
                <a:r>
                  <a:rPr lang="en-GB" b="1" dirty="0"/>
                  <a:t>Answers</a:t>
                </a:r>
              </a:p>
              <a:p>
                <a:r>
                  <a:rPr lang="en-GB" b="0" dirty="0"/>
                  <a:t>a) Measurement in hands from left to right: 9 hands, 19 hands, 15.5 hands. Students’ answers will vary depending on their own estimate for the width of a hand: 9 </a:t>
                </a:r>
                <a14:m>
                  <m:oMath xmlns:m="http://schemas.openxmlformats.org/officeDocument/2006/math">
                    <m:r>
                      <a:rPr lang="en-GB" b="0" i="1" smtClean="0">
                        <a:latin typeface="Cambria Math" panose="02040503050406030204" pitchFamily="18" charset="0"/>
                        <a:ea typeface="Cambria Math" panose="02040503050406030204" pitchFamily="18" charset="0"/>
                      </a:rPr>
                      <m:t>×</m:t>
                    </m:r>
                  </m:oMath>
                </a14:m>
                <a:r>
                  <a:rPr lang="en-GB" b="0" dirty="0"/>
                  <a:t> their estimate, 19 </a:t>
                </a:r>
                <a14:m>
                  <m:oMath xmlns:m="http://schemas.openxmlformats.org/officeDocument/2006/math">
                    <m:r>
                      <a:rPr lang="en-GB" b="0" i="1" smtClean="0">
                        <a:latin typeface="Cambria Math" panose="02040503050406030204" pitchFamily="18" charset="0"/>
                        <a:ea typeface="Cambria Math" panose="02040503050406030204" pitchFamily="18" charset="0"/>
                      </a:rPr>
                      <m:t>×</m:t>
                    </m:r>
                  </m:oMath>
                </a14:m>
                <a:r>
                  <a:rPr lang="en-GB" b="0" dirty="0"/>
                  <a:t> their estimate and</a:t>
                </a:r>
                <a:r>
                  <a:rPr lang="en-GB" b="0" baseline="0" dirty="0"/>
                  <a:t> 15.5 </a:t>
                </a:r>
                <a14:m>
                  <m:oMath xmlns:m="http://schemas.openxmlformats.org/officeDocument/2006/math">
                    <m:r>
                      <a:rPr lang="en-GB" b="0" i="1" smtClean="0">
                        <a:latin typeface="Cambria Math" panose="02040503050406030204" pitchFamily="18" charset="0"/>
                        <a:ea typeface="Cambria Math" panose="02040503050406030204" pitchFamily="18" charset="0"/>
                      </a:rPr>
                      <m:t>×</m:t>
                    </m:r>
                  </m:oMath>
                </a14:m>
                <a:r>
                  <a:rPr lang="en-GB" b="0" dirty="0"/>
                  <a:t> their estimate. So, for example, if a student estimates a hand to be 10 cm their answers will be 90 cm, 190 cm and 155 cm.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b) Students’ answers will vary depending on whether they judge the value they used to be more or less than the average hand width of 10.2.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 Students answers to this will vary depending on their own height and which objects they choose.</a:t>
                </a:r>
              </a:p>
              <a:p>
                <a:endParaRPr lang="en-GB" b="0" dirty="0"/>
              </a:p>
              <a:p>
                <a:r>
                  <a:rPr lang="en-GB" b="1" dirty="0"/>
                  <a:t>Suggested questioning</a:t>
                </a:r>
              </a:p>
              <a:p>
                <a:r>
                  <a:rPr lang="en-GB" b="0" dirty="0"/>
                  <a:t>Is the horse taller or shorter than ten hands? How do you know?</a:t>
                </a:r>
              </a:p>
              <a:p>
                <a:r>
                  <a:rPr lang="en-GB" b="0" dirty="0"/>
                  <a:t>What is your strategy for counting/grouping the hands? How does alternating white and grey hands help you to count?</a:t>
                </a:r>
              </a:p>
              <a:p>
                <a:r>
                  <a:rPr lang="en-GB" b="0" dirty="0"/>
                  <a:t>What might this measurement be in centimetres?</a:t>
                </a:r>
              </a:p>
              <a:p>
                <a:endParaRPr lang="en-GB" b="1" dirty="0"/>
              </a:p>
              <a:p>
                <a:r>
                  <a:rPr lang="en-GB" b="1" dirty="0"/>
                  <a:t>Things to think about</a:t>
                </a:r>
              </a:p>
              <a:p>
                <a:r>
                  <a:rPr lang="en-GB" dirty="0"/>
                  <a:t>Additional activity E offers a real-life context for using a unit of measure derived from a body part, which is an estimation strategy explored in some of the earlier Checkpoints in this deck. As the images here include hand graphics, students do not need any prior knowledge of horses. Notice whether students have an efficient strategy for counting. Do they count one-by-one, or group the hands into twos or larger sets? Students may be interested to know that systems of measurement based on body parts have existed since the time of the Ancient Egyptians, and that many of these have since been standardised using imperial and metric units. Hands, for example, have been standardised at four inches since the 1500s.</a:t>
                </a:r>
              </a:p>
              <a:p>
                <a:endParaRPr lang="en-GB"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r>
                  <a:rPr lang="en-GB" b="0" dirty="0"/>
                  <a:t>a) Measurement in hands from left to right: 9 hands, 19 hands, 15.5 hands. Students’ answers will vary depending on their own estimate for the width of a hand: 9 </a:t>
                </a:r>
                <a:r>
                  <a:rPr lang="en-GB" b="0" i="0">
                    <a:latin typeface="Cambria Math" panose="02040503050406030204" pitchFamily="18" charset="0"/>
                    <a:ea typeface="Cambria Math" panose="02040503050406030204" pitchFamily="18" charset="0"/>
                  </a:rPr>
                  <a:t>×</a:t>
                </a:r>
                <a:r>
                  <a:rPr lang="en-GB" b="0" dirty="0"/>
                  <a:t> their estimate, 19 </a:t>
                </a:r>
                <a:r>
                  <a:rPr lang="en-GB" b="0" i="0">
                    <a:latin typeface="Cambria Math" panose="02040503050406030204" pitchFamily="18" charset="0"/>
                    <a:ea typeface="Cambria Math" panose="02040503050406030204" pitchFamily="18" charset="0"/>
                  </a:rPr>
                  <a:t>×</a:t>
                </a:r>
                <a:r>
                  <a:rPr lang="en-GB" b="0" dirty="0"/>
                  <a:t> their estimate and</a:t>
                </a:r>
                <a:r>
                  <a:rPr lang="en-GB" b="0" baseline="0" dirty="0"/>
                  <a:t> 15.5 </a:t>
                </a:r>
                <a:r>
                  <a:rPr lang="en-GB" b="0" i="0">
                    <a:latin typeface="Cambria Math" panose="02040503050406030204" pitchFamily="18" charset="0"/>
                    <a:ea typeface="Cambria Math" panose="02040503050406030204" pitchFamily="18" charset="0"/>
                  </a:rPr>
                  <a:t>×</a:t>
                </a:r>
                <a:r>
                  <a:rPr lang="en-GB" b="0" dirty="0"/>
                  <a:t> their estimate. So, for example, if a student estimates a hand to be 10cm their answers will be 90cm, 190cm and 155cm.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b) Students’ answers will vary depending on whether they judge the value they used to be more or less than the average hand width of 10.2.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 Students answers to this will vary depending on their own height and which objects they choose.</a:t>
                </a:r>
              </a:p>
              <a:p>
                <a:endParaRPr lang="en-GB" b="0" dirty="0"/>
              </a:p>
              <a:p>
                <a:r>
                  <a:rPr lang="en-GB" b="1" dirty="0"/>
                  <a:t>Suggested questioning</a:t>
                </a:r>
              </a:p>
              <a:p>
                <a:r>
                  <a:rPr lang="en-GB" b="0" dirty="0"/>
                  <a:t>Is the horse taller or shorter than ten hands? How do you know?</a:t>
                </a:r>
              </a:p>
              <a:p>
                <a:r>
                  <a:rPr lang="en-GB" b="0" dirty="0"/>
                  <a:t>What is your strategy for counting/grouping the hands? How does alternating white and grey hands help you to count?</a:t>
                </a:r>
              </a:p>
              <a:p>
                <a:r>
                  <a:rPr lang="en-GB" b="0" dirty="0"/>
                  <a:t>What might this measurement be in centimetres?</a:t>
                </a:r>
              </a:p>
              <a:p>
                <a:endParaRPr lang="en-GB" b="1" dirty="0"/>
              </a:p>
              <a:p>
                <a:r>
                  <a:rPr lang="en-GB" b="1" dirty="0"/>
                  <a:t>Things to think about</a:t>
                </a:r>
              </a:p>
              <a:p>
                <a:r>
                  <a:rPr lang="en-GB" dirty="0"/>
                  <a:t>Additional activity E offers a real-life context for using a unit of measure derived from a body part, which is an estimation strategy explored in some of the earlier Checkpoints in this deck. As the images here include hand graphics, students do not need any prior knowledge of horses. Notice whether students have an efficient strategy for counting. Do they count one-by-one, or group the hands into twos or larger sets? Students may be interested to know that systems of measurement based on body parts have existed since the time of the Ancient Egyptians, and that many of these have since been standardised using imperial and metric units. Hands, for example, have been standardised at 4 inches since the 1500s.</a:t>
                </a:r>
              </a:p>
              <a:p>
                <a:endParaRPr lang="en-GB" dirty="0"/>
              </a:p>
            </p:txBody>
          </p:sp>
        </mc:Fallback>
      </mc:AlternateContent>
      <p:sp>
        <p:nvSpPr>
          <p:cNvPr id="4" name="Slide Number Placeholder 3"/>
          <p:cNvSpPr>
            <a:spLocks noGrp="1"/>
          </p:cNvSpPr>
          <p:nvPr>
            <p:ph type="sldNum" sz="quarter" idx="5"/>
          </p:nvPr>
        </p:nvSpPr>
        <p:spPr/>
        <p:txBody>
          <a:bodyPr/>
          <a:lstStyle/>
          <a:p>
            <a:fld id="{95CC6D43-B330-470E-9514-C837501A6F5A}" type="slidenum">
              <a:rPr lang="en-GB" smtClean="0"/>
              <a:t>65</a:t>
            </a:fld>
            <a:endParaRPr lang="en-GB" dirty="0"/>
          </a:p>
        </p:txBody>
      </p:sp>
    </p:spTree>
    <p:extLst>
      <p:ext uri="{BB962C8B-B14F-4D97-AF65-F5344CB8AC3E}">
        <p14:creationId xmlns:p14="http://schemas.microsoft.com/office/powerpoint/2010/main" val="343933775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option, and then the further thinking question, will appear separately so you can choose the pace at which to work with your class. </a:t>
                </a:r>
                <a:endParaRPr lang="en-GB" b="1" dirty="0"/>
              </a:p>
              <a:p>
                <a:endParaRPr lang="en-GB" b="1" dirty="0"/>
              </a:p>
              <a:p>
                <a:r>
                  <a:rPr lang="en-GB" b="1" dirty="0"/>
                  <a:t>Answers</a:t>
                </a:r>
              </a:p>
              <a:p>
                <a:r>
                  <a:rPr lang="en-GB" b="0" dirty="0"/>
                  <a:t>Approximately 3 (it is 3.195 to 3 d.p.).</a:t>
                </a:r>
              </a:p>
              <a:p>
                <a:endParaRPr lang="en-GB" b="0" dirty="0"/>
              </a:p>
              <a:p>
                <a:r>
                  <a:rPr lang="en-GB" b="0" dirty="0"/>
                  <a:t>? Students’ responses will vary.</a:t>
                </a:r>
              </a:p>
              <a:p>
                <a:endParaRPr lang="en-GB" b="0" dirty="0"/>
              </a:p>
              <a:p>
                <a:r>
                  <a:rPr lang="en-GB" b="1" dirty="0"/>
                  <a:t>Suggested questioning</a:t>
                </a:r>
              </a:p>
              <a:p>
                <a:r>
                  <a:rPr lang="en-GB" b="0" dirty="0"/>
                  <a:t>What does ‘approximately’ mean? What other word could you use instead?</a:t>
                </a:r>
              </a:p>
              <a:p>
                <a:r>
                  <a:rPr lang="en-GB" b="0" dirty="0"/>
                  <a:t>Which answers are definitely not good approximations? How do you know?</a:t>
                </a:r>
              </a:p>
              <a:p>
                <a:r>
                  <a:rPr lang="en-GB" b="0" dirty="0"/>
                  <a:t>How else could you write each value in this question? How might that help?</a:t>
                </a:r>
              </a:p>
              <a:p>
                <a:endParaRPr lang="en-GB" b="1" dirty="0"/>
              </a:p>
              <a:p>
                <a:r>
                  <a:rPr lang="en-GB" b="1" dirty="0"/>
                  <a:t>Things to think about</a:t>
                </a:r>
              </a:p>
              <a:p>
                <a:r>
                  <a:rPr lang="en-GB" b="0" dirty="0"/>
                  <a:t>Additional activity F offers a similar assessment point to Checkpoint 11, but with a choice of possible answers rather</a:t>
                </a:r>
                <a:r>
                  <a:rPr lang="en-GB" b="0" baseline="0" dirty="0"/>
                  <a:t> than </a:t>
                </a:r>
                <a:r>
                  <a:rPr lang="en-GB" b="0" dirty="0"/>
                  <a:t>alternative calculations. The most confident students would round 7.03 to 7, and then recognise that </a:t>
                </a:r>
                <a14:m>
                  <m:oMath xmlns:m="http://schemas.openxmlformats.org/officeDocument/2006/math">
                    <m:box>
                      <m:boxPr>
                        <m:ctrlPr>
                          <a:rPr lang="en-GB" b="0" i="1" smtClean="0">
                            <a:latin typeface="Cambria Math" panose="02040503050406030204" pitchFamily="18" charset="0"/>
                          </a:rPr>
                        </m:ctrlPr>
                      </m:boxPr>
                      <m:e>
                        <m:argPr>
                          <m:argSz m:val="-1"/>
                        </m:argPr>
                        <m:f>
                          <m:fPr>
                            <m:ctrlPr>
                              <a:rPr lang="en-GB" b="0" i="1" smtClean="0">
                                <a:latin typeface="Cambria Math" panose="02040503050406030204" pitchFamily="18" charset="0"/>
                              </a:rPr>
                            </m:ctrlPr>
                          </m:fPr>
                          <m:num>
                            <m:r>
                              <a:rPr lang="en-GB" b="0" i="1" smtClean="0">
                                <a:latin typeface="Cambria Math" panose="02040503050406030204" pitchFamily="18" charset="0"/>
                              </a:rPr>
                              <m:t>5</m:t>
                            </m:r>
                          </m:num>
                          <m:den>
                            <m:r>
                              <a:rPr lang="en-GB" b="0" i="1" smtClean="0">
                                <a:latin typeface="Cambria Math" panose="02040503050406030204" pitchFamily="18" charset="0"/>
                              </a:rPr>
                              <m:t>11</m:t>
                            </m:r>
                          </m:den>
                        </m:f>
                      </m:e>
                    </m:box>
                  </m:oMath>
                </a14:m>
                <a:r>
                  <a:rPr lang="en-GB" b="0" dirty="0"/>
                  <a:t> is approximately equal</a:t>
                </a:r>
                <a:r>
                  <a:rPr lang="en-GB" b="0" baseline="0" dirty="0"/>
                  <a:t> to one-half. Students who answer 3 or 4 might have done this successfully, but not have an effective strategy for dividing by a number between 0 and 1. Encourage students to talk about the steps they took, so you can identify which stage caused a problem. This is not a quick multiple choice question, but a springboard for a wider discussion. Consider classroom strategies that offer students an opportunity to compare and discuss their answers, and plan how to collate them all.</a:t>
                </a:r>
                <a:endParaRPr lang="en-GB" b="0"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option, and then the further thinking question, will appear separately so you can choose the pace at which to work with your class. </a:t>
                </a:r>
                <a:endParaRPr lang="en-GB" b="1" dirty="0"/>
              </a:p>
              <a:p>
                <a:endParaRPr lang="en-GB" b="1" dirty="0"/>
              </a:p>
              <a:p>
                <a:r>
                  <a:rPr lang="en-GB" b="1" dirty="0"/>
                  <a:t>Answers</a:t>
                </a:r>
              </a:p>
              <a:p>
                <a:r>
                  <a:rPr lang="en-GB" b="0" dirty="0"/>
                  <a:t>Approximately 3 (more precisely it is 3.195 to 3 </a:t>
                </a:r>
                <a:r>
                  <a:rPr lang="en-GB" b="0" dirty="0" err="1"/>
                  <a:t>d.p.</a:t>
                </a:r>
                <a:r>
                  <a:rPr lang="en-GB" b="0" dirty="0"/>
                  <a:t>)</a:t>
                </a:r>
              </a:p>
              <a:p>
                <a:endParaRPr lang="en-GB" b="0" dirty="0"/>
              </a:p>
              <a:p>
                <a:r>
                  <a:rPr lang="en-GB" b="0" dirty="0"/>
                  <a:t>? Students’ responses to this will vary.</a:t>
                </a:r>
              </a:p>
              <a:p>
                <a:endParaRPr lang="en-GB" b="0" dirty="0"/>
              </a:p>
              <a:p>
                <a:r>
                  <a:rPr lang="en-GB" b="1" dirty="0"/>
                  <a:t>Suggested questioning</a:t>
                </a:r>
              </a:p>
              <a:p>
                <a:r>
                  <a:rPr lang="en-GB" b="0" dirty="0"/>
                  <a:t>What does ‘approximately’ mean? What other word could you use instead?</a:t>
                </a:r>
              </a:p>
              <a:p>
                <a:r>
                  <a:rPr lang="en-GB" b="0" dirty="0"/>
                  <a:t>Which answers are definitely not good approximations? How do you know?</a:t>
                </a:r>
              </a:p>
              <a:p>
                <a:r>
                  <a:rPr lang="en-GB" b="0" dirty="0"/>
                  <a:t>How else could you write each value in this question? How might that help?</a:t>
                </a:r>
              </a:p>
              <a:p>
                <a:endParaRPr lang="en-GB" b="1" dirty="0"/>
              </a:p>
              <a:p>
                <a:r>
                  <a:rPr lang="en-GB" b="1" dirty="0"/>
                  <a:t>Things to think about</a:t>
                </a:r>
              </a:p>
              <a:p>
                <a:r>
                  <a:rPr lang="en-GB" b="0" dirty="0"/>
                  <a:t>Additional activity F offers a similar assessment point to Checkpoint 11, but rather than offering a choice of alternative calculations it offers a choice of possible answers. The expectation is that the most confident students would round 7.03 to 7, and then recognise that </a:t>
                </a:r>
                <a:r>
                  <a:rPr lang="en-GB" b="0" i="0">
                    <a:latin typeface="Cambria Math" panose="02040503050406030204" pitchFamily="18" charset="0"/>
                  </a:rPr>
                  <a:t>□(64&amp;5/11)</a:t>
                </a:r>
                <a:r>
                  <a:rPr lang="en-GB" b="0" dirty="0"/>
                  <a:t> is approximately equal</a:t>
                </a:r>
                <a:r>
                  <a:rPr lang="en-GB" b="0" baseline="0" dirty="0"/>
                  <a:t> to one half. Note that students who answer 3 or 4 might still have done this successfully, but not have an effective strategy for dividing by a number between 0 and 1. Giving students the opportunity to talk to you about the steps they took will help with the assessment here, so you can identify which stage caused a problem. Much like Checkpoint 11, the intention is that this is not a quick multiple choice question, but a springboard for a wider discussion. Consider classroom strategies that offer students the opportunity to compare and discuss their answers, and think ahead about how you might collate students’ answers from across the classroom.</a:t>
                </a:r>
                <a:endParaRPr lang="en-GB" b="0" dirty="0"/>
              </a:p>
            </p:txBody>
          </p:sp>
        </mc:Fallback>
      </mc:AlternateContent>
      <p:sp>
        <p:nvSpPr>
          <p:cNvPr id="4" name="Slide Number Placeholder 3"/>
          <p:cNvSpPr>
            <a:spLocks noGrp="1"/>
          </p:cNvSpPr>
          <p:nvPr>
            <p:ph type="sldNum" sz="quarter" idx="5"/>
          </p:nvPr>
        </p:nvSpPr>
        <p:spPr/>
        <p:txBody>
          <a:bodyPr/>
          <a:lstStyle/>
          <a:p>
            <a:fld id="{95CC6D43-B330-470E-9514-C837501A6F5A}" type="slidenum">
              <a:rPr lang="en-GB" smtClean="0"/>
              <a:t>66</a:t>
            </a:fld>
            <a:endParaRPr lang="en-GB" dirty="0"/>
          </a:p>
        </p:txBody>
      </p:sp>
    </p:spTree>
    <p:extLst>
      <p:ext uri="{BB962C8B-B14F-4D97-AF65-F5344CB8AC3E}">
        <p14:creationId xmlns:p14="http://schemas.microsoft.com/office/powerpoint/2010/main" val="261282045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 generic printable template that is the same as the one used in this task can be found on slide 74.</a:t>
                </a:r>
                <a:endParaRPr lang="en-GB" b="1" dirty="0"/>
              </a:p>
              <a:p>
                <a:endParaRPr lang="en-GB" b="1" dirty="0"/>
              </a:p>
              <a:p>
                <a:r>
                  <a:rPr lang="en-GB" b="1" dirty="0"/>
                  <a:t>Answers</a:t>
                </a:r>
              </a:p>
              <a:p>
                <a:r>
                  <a:rPr lang="en-GB" b="0" dirty="0"/>
                  <a:t>a) Possible answers include:</a:t>
                </a:r>
              </a:p>
              <a:p>
                <a:r>
                  <a:rPr lang="en-GB" b="0" dirty="0"/>
                  <a:t>7, 7.1, 7.2</a:t>
                </a:r>
              </a:p>
              <a:p>
                <a:r>
                  <a:rPr lang="en-GB" b="0" dirty="0"/>
                  <a:t>7, 7.5, 8</a:t>
                </a:r>
              </a:p>
              <a:p>
                <a:r>
                  <a:rPr lang="en-GB" b="0" dirty="0"/>
                  <a:t>7, 7.05, 7.1</a:t>
                </a:r>
              </a:p>
              <a:p>
                <a:r>
                  <a:rPr lang="en-GB" b="0" dirty="0"/>
                  <a:t>7.1, 7.15, 7.25</a:t>
                </a:r>
              </a:p>
              <a:p>
                <a:r>
                  <a:rPr lang="en-GB" b="0" dirty="0"/>
                  <a:t>7.15, 7.2, 7.25</a:t>
                </a:r>
              </a:p>
              <a:p>
                <a:r>
                  <a:rPr lang="en-GB" b="0" dirty="0"/>
                  <a:t>b) Possible answers include:</a:t>
                </a:r>
              </a:p>
              <a:p>
                <a:r>
                  <a:rPr lang="en-GB" b="0" dirty="0"/>
                  <a:t>7, 7.1, 7.2: X </a:t>
                </a:r>
                <a14:m>
                  <m:oMath xmlns:m="http://schemas.openxmlformats.org/officeDocument/2006/math">
                    <m:r>
                      <a:rPr lang="en-GB" b="0" i="1" smtClean="0">
                        <a:latin typeface="Cambria Math" panose="02040503050406030204" pitchFamily="18" charset="0"/>
                        <a:ea typeface="Cambria Math" panose="02040503050406030204" pitchFamily="18" charset="0"/>
                      </a:rPr>
                      <m:t>≈</m:t>
                    </m:r>
                  </m:oMath>
                </a14:m>
                <a:r>
                  <a:rPr lang="en-GB" b="0" dirty="0"/>
                  <a:t> 7.06, Y </a:t>
                </a:r>
                <a14:m>
                  <m:oMath xmlns:m="http://schemas.openxmlformats.org/officeDocument/2006/math">
                    <m:r>
                      <a:rPr lang="en-GB" b="0" i="1" smtClean="0">
                        <a:latin typeface="Cambria Math" panose="02040503050406030204" pitchFamily="18" charset="0"/>
                        <a:ea typeface="Cambria Math" panose="02040503050406030204" pitchFamily="18" charset="0"/>
                      </a:rPr>
                      <m:t>≈</m:t>
                    </m:r>
                  </m:oMath>
                </a14:m>
                <a:r>
                  <a:rPr lang="en-GB" b="0" dirty="0"/>
                  <a:t> 7.12,</a:t>
                </a:r>
                <a:r>
                  <a:rPr lang="en-GB" b="0" baseline="0" dirty="0"/>
                  <a:t> Z </a:t>
                </a:r>
                <a14:m>
                  <m:oMath xmlns:m="http://schemas.openxmlformats.org/officeDocument/2006/math">
                    <m:r>
                      <a:rPr lang="en-GB" b="0" i="1" smtClean="0">
                        <a:latin typeface="Cambria Math" panose="02040503050406030204" pitchFamily="18" charset="0"/>
                        <a:ea typeface="Cambria Math" panose="02040503050406030204" pitchFamily="18" charset="0"/>
                      </a:rPr>
                      <m:t>≈</m:t>
                    </m:r>
                  </m:oMath>
                </a14:m>
                <a:r>
                  <a:rPr lang="en-GB" b="0" dirty="0"/>
                  <a:t> 7.18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7, 7.5, 8: X </a:t>
                </a:r>
                <a14:m>
                  <m:oMath xmlns:m="http://schemas.openxmlformats.org/officeDocument/2006/math">
                    <m:r>
                      <a:rPr lang="en-GB" b="0" i="1" smtClean="0">
                        <a:latin typeface="Cambria Math" panose="02040503050406030204" pitchFamily="18" charset="0"/>
                        <a:ea typeface="Cambria Math" panose="02040503050406030204" pitchFamily="18" charset="0"/>
                      </a:rPr>
                      <m:t>≈</m:t>
                    </m:r>
                  </m:oMath>
                </a14:m>
                <a:r>
                  <a:rPr lang="en-GB" b="0" dirty="0"/>
                  <a:t> 7.3, Y </a:t>
                </a:r>
                <a14:m>
                  <m:oMath xmlns:m="http://schemas.openxmlformats.org/officeDocument/2006/math">
                    <m:r>
                      <a:rPr lang="en-GB" b="0" i="1" smtClean="0">
                        <a:latin typeface="Cambria Math" panose="02040503050406030204" pitchFamily="18" charset="0"/>
                        <a:ea typeface="Cambria Math" panose="02040503050406030204" pitchFamily="18" charset="0"/>
                      </a:rPr>
                      <m:t>≈</m:t>
                    </m:r>
                  </m:oMath>
                </a14:m>
                <a:r>
                  <a:rPr lang="en-GB" b="0" dirty="0"/>
                  <a:t> 7.6,</a:t>
                </a:r>
                <a:r>
                  <a:rPr lang="en-GB" b="0" baseline="0" dirty="0"/>
                  <a:t> Z </a:t>
                </a:r>
                <a14:m>
                  <m:oMath xmlns:m="http://schemas.openxmlformats.org/officeDocument/2006/math">
                    <m:r>
                      <a:rPr lang="en-GB" b="0" i="1" smtClean="0">
                        <a:latin typeface="Cambria Math" panose="02040503050406030204" pitchFamily="18" charset="0"/>
                        <a:ea typeface="Cambria Math" panose="02040503050406030204" pitchFamily="18" charset="0"/>
                      </a:rPr>
                      <m:t>≈</m:t>
                    </m:r>
                  </m:oMath>
                </a14:m>
                <a:r>
                  <a:rPr lang="en-GB" b="0" dirty="0"/>
                  <a:t> 7.85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7, 7.05, 7.1: X </a:t>
                </a:r>
                <a14:m>
                  <m:oMath xmlns:m="http://schemas.openxmlformats.org/officeDocument/2006/math">
                    <m:r>
                      <a:rPr lang="en-GB" b="0" i="1" smtClean="0">
                        <a:latin typeface="Cambria Math" panose="02040503050406030204" pitchFamily="18" charset="0"/>
                        <a:ea typeface="Cambria Math" panose="02040503050406030204" pitchFamily="18" charset="0"/>
                      </a:rPr>
                      <m:t>≈</m:t>
                    </m:r>
                  </m:oMath>
                </a14:m>
                <a:r>
                  <a:rPr lang="en-GB" b="0" dirty="0"/>
                  <a:t> 7.03, Y </a:t>
                </a:r>
                <a14:m>
                  <m:oMath xmlns:m="http://schemas.openxmlformats.org/officeDocument/2006/math">
                    <m:r>
                      <a:rPr lang="en-GB" b="0" i="1" smtClean="0">
                        <a:latin typeface="Cambria Math" panose="02040503050406030204" pitchFamily="18" charset="0"/>
                        <a:ea typeface="Cambria Math" panose="02040503050406030204" pitchFamily="18" charset="0"/>
                      </a:rPr>
                      <m:t>≈</m:t>
                    </m:r>
                  </m:oMath>
                </a14:m>
                <a:r>
                  <a:rPr lang="en-GB" b="0" dirty="0"/>
                  <a:t> 7.06,</a:t>
                </a:r>
                <a:r>
                  <a:rPr lang="en-GB" b="0" baseline="0" dirty="0"/>
                  <a:t> Z </a:t>
                </a:r>
                <a14:m>
                  <m:oMath xmlns:m="http://schemas.openxmlformats.org/officeDocument/2006/math">
                    <m:r>
                      <a:rPr lang="en-GB" b="0" i="1" smtClean="0">
                        <a:latin typeface="Cambria Math" panose="02040503050406030204" pitchFamily="18" charset="0"/>
                        <a:ea typeface="Cambria Math" panose="02040503050406030204" pitchFamily="18" charset="0"/>
                      </a:rPr>
                      <m:t>≈</m:t>
                    </m:r>
                  </m:oMath>
                </a14:m>
                <a:r>
                  <a:rPr lang="en-GB" b="0" dirty="0"/>
                  <a:t> 7.085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7.1, 7.15, 7.2: X </a:t>
                </a:r>
                <a14:m>
                  <m:oMath xmlns:m="http://schemas.openxmlformats.org/officeDocument/2006/math">
                    <m:r>
                      <a:rPr lang="en-GB" b="0" i="1" smtClean="0">
                        <a:latin typeface="Cambria Math" panose="02040503050406030204" pitchFamily="18" charset="0"/>
                        <a:ea typeface="Cambria Math" panose="02040503050406030204" pitchFamily="18" charset="0"/>
                      </a:rPr>
                      <m:t>≈</m:t>
                    </m:r>
                  </m:oMath>
                </a14:m>
                <a:r>
                  <a:rPr lang="en-GB" b="0" dirty="0"/>
                  <a:t> 7.13, Y </a:t>
                </a:r>
                <a14:m>
                  <m:oMath xmlns:m="http://schemas.openxmlformats.org/officeDocument/2006/math">
                    <m:r>
                      <a:rPr lang="en-GB" b="0" i="1" smtClean="0">
                        <a:latin typeface="Cambria Math" panose="02040503050406030204" pitchFamily="18" charset="0"/>
                        <a:ea typeface="Cambria Math" panose="02040503050406030204" pitchFamily="18" charset="0"/>
                      </a:rPr>
                      <m:t>≈</m:t>
                    </m:r>
                  </m:oMath>
                </a14:m>
                <a:r>
                  <a:rPr lang="en-GB" b="0" dirty="0"/>
                  <a:t> 7.16,</a:t>
                </a:r>
                <a:r>
                  <a:rPr lang="en-GB" b="0" baseline="0" dirty="0"/>
                  <a:t> Z </a:t>
                </a:r>
                <a14:m>
                  <m:oMath xmlns:m="http://schemas.openxmlformats.org/officeDocument/2006/math">
                    <m:r>
                      <a:rPr lang="en-GB" b="0" i="1" smtClean="0">
                        <a:latin typeface="Cambria Math" panose="02040503050406030204" pitchFamily="18" charset="0"/>
                        <a:ea typeface="Cambria Math" panose="02040503050406030204" pitchFamily="18" charset="0"/>
                      </a:rPr>
                      <m:t>≈</m:t>
                    </m:r>
                  </m:oMath>
                </a14:m>
                <a:r>
                  <a:rPr lang="en-GB" b="0" dirty="0"/>
                  <a:t> 7.185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7.15, 7.2, 7.25: X </a:t>
                </a:r>
                <a14:m>
                  <m:oMath xmlns:m="http://schemas.openxmlformats.org/officeDocument/2006/math">
                    <m:r>
                      <a:rPr lang="en-GB" b="0" i="1" smtClean="0">
                        <a:latin typeface="Cambria Math" panose="02040503050406030204" pitchFamily="18" charset="0"/>
                        <a:ea typeface="Cambria Math" panose="02040503050406030204" pitchFamily="18" charset="0"/>
                      </a:rPr>
                      <m:t>≈</m:t>
                    </m:r>
                  </m:oMath>
                </a14:m>
                <a:r>
                  <a:rPr lang="en-GB" b="0" dirty="0"/>
                  <a:t> 7.18, Y </a:t>
                </a:r>
                <a14:m>
                  <m:oMath xmlns:m="http://schemas.openxmlformats.org/officeDocument/2006/math">
                    <m:r>
                      <a:rPr lang="en-GB" b="0" i="1" smtClean="0">
                        <a:latin typeface="Cambria Math" panose="02040503050406030204" pitchFamily="18" charset="0"/>
                        <a:ea typeface="Cambria Math" panose="02040503050406030204" pitchFamily="18" charset="0"/>
                      </a:rPr>
                      <m:t>≈</m:t>
                    </m:r>
                  </m:oMath>
                </a14:m>
                <a:r>
                  <a:rPr lang="en-GB" b="0" dirty="0"/>
                  <a:t> 7.21,</a:t>
                </a:r>
                <a:r>
                  <a:rPr lang="en-GB" b="0" baseline="0" dirty="0"/>
                  <a:t> Z </a:t>
                </a:r>
                <a14:m>
                  <m:oMath xmlns:m="http://schemas.openxmlformats.org/officeDocument/2006/math">
                    <m:r>
                      <a:rPr lang="en-GB" b="0" i="1" smtClean="0">
                        <a:latin typeface="Cambria Math" panose="02040503050406030204" pitchFamily="18" charset="0"/>
                        <a:ea typeface="Cambria Math" panose="02040503050406030204" pitchFamily="18" charset="0"/>
                      </a:rPr>
                      <m:t>≈</m:t>
                    </m:r>
                  </m:oMath>
                </a14:m>
                <a:r>
                  <a:rPr lang="en-GB" b="0" dirty="0"/>
                  <a:t> 7.35</a:t>
                </a:r>
              </a:p>
              <a:p>
                <a:r>
                  <a:rPr lang="en-GB" b="0" dirty="0"/>
                  <a:t>c) See above for different potential answers.</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 Students’ responses to this will vary. Those seeking the easiest solution might choose 7, 8 and 9 (so X </a:t>
                </a:r>
                <a14:m>
                  <m:oMath xmlns:m="http://schemas.openxmlformats.org/officeDocument/2006/math">
                    <m:r>
                      <a:rPr lang="en-GB" b="0" i="1" smtClean="0">
                        <a:latin typeface="Cambria Math" panose="02040503050406030204" pitchFamily="18" charset="0"/>
                        <a:ea typeface="Cambria Math" panose="02040503050406030204" pitchFamily="18" charset="0"/>
                      </a:rPr>
                      <m:t>≈</m:t>
                    </m:r>
                  </m:oMath>
                </a14:m>
                <a:r>
                  <a:rPr lang="en-GB" b="0" dirty="0"/>
                  <a:t> 7.6, Y </a:t>
                </a:r>
                <a14:m>
                  <m:oMath xmlns:m="http://schemas.openxmlformats.org/officeDocument/2006/math">
                    <m:r>
                      <a:rPr lang="en-GB" b="0" i="1" smtClean="0">
                        <a:latin typeface="Cambria Math" panose="02040503050406030204" pitchFamily="18" charset="0"/>
                        <a:ea typeface="Cambria Math" panose="02040503050406030204" pitchFamily="18" charset="0"/>
                      </a:rPr>
                      <m:t>≈</m:t>
                    </m:r>
                  </m:oMath>
                </a14:m>
                <a:r>
                  <a:rPr lang="en-GB" b="0" dirty="0"/>
                  <a:t> 8.2,</a:t>
                </a:r>
                <a:r>
                  <a:rPr lang="en-GB" b="0" baseline="0" dirty="0"/>
                  <a:t> Z </a:t>
                </a:r>
                <a14:m>
                  <m:oMath xmlns:m="http://schemas.openxmlformats.org/officeDocument/2006/math">
                    <m:r>
                      <a:rPr lang="en-GB" b="0" i="1" smtClean="0">
                        <a:latin typeface="Cambria Math" panose="02040503050406030204" pitchFamily="18" charset="0"/>
                        <a:ea typeface="Cambria Math" panose="02040503050406030204" pitchFamily="18" charset="0"/>
                      </a:rPr>
                      <m:t>≈</m:t>
                    </m:r>
                  </m:oMath>
                </a14:m>
                <a:r>
                  <a:rPr lang="en-GB" b="0" dirty="0"/>
                  <a:t> 8.7). A more</a:t>
                </a:r>
                <a:r>
                  <a:rPr lang="en-GB" b="0" baseline="0" dirty="0"/>
                  <a:t> challenging </a:t>
                </a:r>
                <a:r>
                  <a:rPr lang="en-GB" b="0" dirty="0"/>
                  <a:t>example might be 6.9,</a:t>
                </a:r>
                <a:r>
                  <a:rPr lang="en-GB" b="0" baseline="0" dirty="0"/>
                  <a:t> 7.2 and 7.5 (</a:t>
                </a:r>
                <a:r>
                  <a:rPr lang="en-GB" b="0" dirty="0"/>
                  <a:t>X </a:t>
                </a:r>
                <a14:m>
                  <m:oMath xmlns:m="http://schemas.openxmlformats.org/officeDocument/2006/math">
                    <m:r>
                      <a:rPr lang="en-GB" b="0" i="1" smtClean="0">
                        <a:latin typeface="Cambria Math" panose="02040503050406030204" pitchFamily="18" charset="0"/>
                        <a:ea typeface="Cambria Math" panose="02040503050406030204" pitchFamily="18" charset="0"/>
                      </a:rPr>
                      <m:t>≈</m:t>
                    </m:r>
                  </m:oMath>
                </a14:m>
                <a:r>
                  <a:rPr lang="en-GB" b="0" dirty="0"/>
                  <a:t> 7.08, Y </a:t>
                </a:r>
                <a14:m>
                  <m:oMath xmlns:m="http://schemas.openxmlformats.org/officeDocument/2006/math">
                    <m:r>
                      <a:rPr lang="en-GB" b="0" i="1" smtClean="0">
                        <a:latin typeface="Cambria Math" panose="02040503050406030204" pitchFamily="18" charset="0"/>
                        <a:ea typeface="Cambria Math" panose="02040503050406030204" pitchFamily="18" charset="0"/>
                      </a:rPr>
                      <m:t>≈</m:t>
                    </m:r>
                  </m:oMath>
                </a14:m>
                <a:r>
                  <a:rPr lang="en-GB" b="0" dirty="0"/>
                  <a:t> 7.28,</a:t>
                </a:r>
                <a:r>
                  <a:rPr lang="en-GB" b="0" baseline="0" dirty="0"/>
                  <a:t> Z </a:t>
                </a:r>
                <a14:m>
                  <m:oMath xmlns:m="http://schemas.openxmlformats.org/officeDocument/2006/math">
                    <m:r>
                      <a:rPr lang="en-GB" b="0" i="1" smtClean="0">
                        <a:latin typeface="Cambria Math" panose="02040503050406030204" pitchFamily="18" charset="0"/>
                        <a:ea typeface="Cambria Math" panose="02040503050406030204" pitchFamily="18" charset="0"/>
                      </a:rPr>
                      <m:t>≈</m:t>
                    </m:r>
                  </m:oMath>
                </a14:m>
                <a:r>
                  <a:rPr lang="en-GB" b="0" dirty="0"/>
                  <a:t> 7.42).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r>
                  <a:rPr lang="en-GB" b="1" dirty="0"/>
                  <a:t>Suggested questioning</a:t>
                </a:r>
              </a:p>
              <a:p>
                <a:r>
                  <a:rPr lang="en-GB" b="0" dirty="0"/>
                  <a:t>How can you estimate the values of X, Y and Z? </a:t>
                </a:r>
              </a:p>
              <a:p>
                <a:r>
                  <a:rPr lang="en-GB" b="0" dirty="0"/>
                  <a:t>Which is the easiest set of three numbers to use? Which is the most challenging?</a:t>
                </a:r>
              </a:p>
              <a:p>
                <a:r>
                  <a:rPr lang="en-GB" b="0" dirty="0"/>
                  <a:t>Is X closer to the first or the second number? Is X closer to the midway point between the first and second numbers, or the second number?</a:t>
                </a:r>
              </a:p>
              <a:p>
                <a:endParaRPr lang="en-GB" b="1" dirty="0"/>
              </a:p>
              <a:p>
                <a:r>
                  <a:rPr lang="en-GB" b="1" dirty="0"/>
                  <a:t>Things to think about</a:t>
                </a:r>
              </a:p>
              <a:p>
                <a:r>
                  <a:rPr lang="en-GB" dirty="0"/>
                  <a:t>Additional activity G explores students’ understanding of the number line using the visual structure most commonly used for rounding, but without specifically asking students to round. There are multiple sets of three that can be found using the numbers given in the box. Students are likely to choose the set they feel most comfortable with first (likely 7, 7.5 and 8), so use part c as an opportunity to push them to challenge themselves, and assess the limits of their understanding.</a:t>
                </a:r>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option, and then the further thinking question, will appear separately so you can choose the pace at which to work with your class. </a:t>
                </a:r>
                <a:endParaRPr lang="en-GB" b="1" dirty="0"/>
              </a:p>
              <a:p>
                <a:endParaRPr lang="en-GB" b="1" dirty="0"/>
              </a:p>
              <a:p>
                <a:r>
                  <a:rPr lang="en-GB" b="1" dirty="0"/>
                  <a:t>Answers</a:t>
                </a:r>
              </a:p>
              <a:p>
                <a:r>
                  <a:rPr lang="en-GB" b="0" dirty="0"/>
                  <a:t>a) Possible answers include:</a:t>
                </a:r>
              </a:p>
              <a:p>
                <a:r>
                  <a:rPr lang="en-GB" b="0" dirty="0"/>
                  <a:t>7, 7.1, 7.2</a:t>
                </a:r>
              </a:p>
              <a:p>
                <a:r>
                  <a:rPr lang="en-GB" b="0" dirty="0"/>
                  <a:t>7, 7.5, 8</a:t>
                </a:r>
              </a:p>
              <a:p>
                <a:r>
                  <a:rPr lang="en-GB" b="0" dirty="0"/>
                  <a:t>7, 7.05, 7.1</a:t>
                </a:r>
              </a:p>
              <a:p>
                <a:r>
                  <a:rPr lang="en-GB" b="0" dirty="0"/>
                  <a:t>7.1, 7.15, 7.25</a:t>
                </a:r>
              </a:p>
              <a:p>
                <a:r>
                  <a:rPr lang="en-GB" b="0" dirty="0"/>
                  <a:t>7.15, 7.2, 7.25</a:t>
                </a:r>
              </a:p>
              <a:p>
                <a:r>
                  <a:rPr lang="en-GB" b="0" dirty="0"/>
                  <a:t>b) Possible answers include:</a:t>
                </a:r>
              </a:p>
              <a:p>
                <a:r>
                  <a:rPr lang="en-GB" b="0" dirty="0"/>
                  <a:t>7, 7.1, 7.2: X </a:t>
                </a:r>
                <a:r>
                  <a:rPr lang="en-GB" b="0" i="0">
                    <a:latin typeface="Cambria Math" panose="02040503050406030204" pitchFamily="18" charset="0"/>
                    <a:ea typeface="Cambria Math" panose="02040503050406030204" pitchFamily="18" charset="0"/>
                  </a:rPr>
                  <a:t>≈</a:t>
                </a:r>
                <a:r>
                  <a:rPr lang="en-GB" b="0" dirty="0"/>
                  <a:t> 7.06, Y </a:t>
                </a:r>
                <a:r>
                  <a:rPr lang="en-GB" b="0" i="0">
                    <a:latin typeface="Cambria Math" panose="02040503050406030204" pitchFamily="18" charset="0"/>
                    <a:ea typeface="Cambria Math" panose="02040503050406030204" pitchFamily="18" charset="0"/>
                  </a:rPr>
                  <a:t>≈</a:t>
                </a:r>
                <a:r>
                  <a:rPr lang="en-GB" b="0" dirty="0"/>
                  <a:t> 7.12,</a:t>
                </a:r>
                <a:r>
                  <a:rPr lang="en-GB" b="0" baseline="0" dirty="0"/>
                  <a:t> Z </a:t>
                </a:r>
                <a:r>
                  <a:rPr lang="en-GB" b="0" i="0">
                    <a:latin typeface="Cambria Math" panose="02040503050406030204" pitchFamily="18" charset="0"/>
                    <a:ea typeface="Cambria Math" panose="02040503050406030204" pitchFamily="18" charset="0"/>
                  </a:rPr>
                  <a:t>≈</a:t>
                </a:r>
                <a:r>
                  <a:rPr lang="en-GB" b="0" dirty="0"/>
                  <a:t> 7.18</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7, 7.5, 8: X </a:t>
                </a:r>
                <a:r>
                  <a:rPr lang="en-GB" b="0" i="0">
                    <a:latin typeface="Cambria Math" panose="02040503050406030204" pitchFamily="18" charset="0"/>
                    <a:ea typeface="Cambria Math" panose="02040503050406030204" pitchFamily="18" charset="0"/>
                  </a:rPr>
                  <a:t>≈</a:t>
                </a:r>
                <a:r>
                  <a:rPr lang="en-GB" b="0" dirty="0"/>
                  <a:t> 7.3, Y </a:t>
                </a:r>
                <a:r>
                  <a:rPr lang="en-GB" b="0" i="0">
                    <a:latin typeface="Cambria Math" panose="02040503050406030204" pitchFamily="18" charset="0"/>
                    <a:ea typeface="Cambria Math" panose="02040503050406030204" pitchFamily="18" charset="0"/>
                  </a:rPr>
                  <a:t>≈</a:t>
                </a:r>
                <a:r>
                  <a:rPr lang="en-GB" b="0" dirty="0"/>
                  <a:t> 7.6,</a:t>
                </a:r>
                <a:r>
                  <a:rPr lang="en-GB" b="0" baseline="0" dirty="0"/>
                  <a:t> Z </a:t>
                </a:r>
                <a:r>
                  <a:rPr lang="en-GB" b="0" i="0">
                    <a:latin typeface="Cambria Math" panose="02040503050406030204" pitchFamily="18" charset="0"/>
                    <a:ea typeface="Cambria Math" panose="02040503050406030204" pitchFamily="18" charset="0"/>
                  </a:rPr>
                  <a:t>≈</a:t>
                </a:r>
                <a:r>
                  <a:rPr lang="en-GB" b="0" dirty="0"/>
                  <a:t> 7.85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7, 7.05, 7.1: X </a:t>
                </a:r>
                <a:r>
                  <a:rPr lang="en-GB" b="0" i="0">
                    <a:latin typeface="Cambria Math" panose="02040503050406030204" pitchFamily="18" charset="0"/>
                    <a:ea typeface="Cambria Math" panose="02040503050406030204" pitchFamily="18" charset="0"/>
                  </a:rPr>
                  <a:t>≈</a:t>
                </a:r>
                <a:r>
                  <a:rPr lang="en-GB" b="0" dirty="0"/>
                  <a:t> 7.03, Y </a:t>
                </a:r>
                <a:r>
                  <a:rPr lang="en-GB" b="0" i="0">
                    <a:latin typeface="Cambria Math" panose="02040503050406030204" pitchFamily="18" charset="0"/>
                    <a:ea typeface="Cambria Math" panose="02040503050406030204" pitchFamily="18" charset="0"/>
                  </a:rPr>
                  <a:t>≈</a:t>
                </a:r>
                <a:r>
                  <a:rPr lang="en-GB" b="0" dirty="0"/>
                  <a:t> 7.06,</a:t>
                </a:r>
                <a:r>
                  <a:rPr lang="en-GB" b="0" baseline="0" dirty="0"/>
                  <a:t> Z </a:t>
                </a:r>
                <a:r>
                  <a:rPr lang="en-GB" b="0" i="0">
                    <a:latin typeface="Cambria Math" panose="02040503050406030204" pitchFamily="18" charset="0"/>
                    <a:ea typeface="Cambria Math" panose="02040503050406030204" pitchFamily="18" charset="0"/>
                  </a:rPr>
                  <a:t>≈</a:t>
                </a:r>
                <a:r>
                  <a:rPr lang="en-GB" b="0" dirty="0"/>
                  <a:t> 7.085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7.1, 7.15, 7.2: X </a:t>
                </a:r>
                <a:r>
                  <a:rPr lang="en-GB" b="0" i="0">
                    <a:latin typeface="Cambria Math" panose="02040503050406030204" pitchFamily="18" charset="0"/>
                    <a:ea typeface="Cambria Math" panose="02040503050406030204" pitchFamily="18" charset="0"/>
                  </a:rPr>
                  <a:t>≈</a:t>
                </a:r>
                <a:r>
                  <a:rPr lang="en-GB" b="0" dirty="0"/>
                  <a:t> 7.13, Y </a:t>
                </a:r>
                <a:r>
                  <a:rPr lang="en-GB" b="0" i="0">
                    <a:latin typeface="Cambria Math" panose="02040503050406030204" pitchFamily="18" charset="0"/>
                    <a:ea typeface="Cambria Math" panose="02040503050406030204" pitchFamily="18" charset="0"/>
                  </a:rPr>
                  <a:t>≈</a:t>
                </a:r>
                <a:r>
                  <a:rPr lang="en-GB" b="0" dirty="0"/>
                  <a:t> 7.16,</a:t>
                </a:r>
                <a:r>
                  <a:rPr lang="en-GB" b="0" baseline="0" dirty="0"/>
                  <a:t> Z </a:t>
                </a:r>
                <a:r>
                  <a:rPr lang="en-GB" b="0" i="0">
                    <a:latin typeface="Cambria Math" panose="02040503050406030204" pitchFamily="18" charset="0"/>
                    <a:ea typeface="Cambria Math" panose="02040503050406030204" pitchFamily="18" charset="0"/>
                  </a:rPr>
                  <a:t>≈</a:t>
                </a:r>
                <a:r>
                  <a:rPr lang="en-GB" b="0" dirty="0"/>
                  <a:t> 7.185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7.15, 7.2, 7.25: X </a:t>
                </a:r>
                <a:r>
                  <a:rPr lang="en-GB" b="0" i="0">
                    <a:latin typeface="Cambria Math" panose="02040503050406030204" pitchFamily="18" charset="0"/>
                    <a:ea typeface="Cambria Math" panose="02040503050406030204" pitchFamily="18" charset="0"/>
                  </a:rPr>
                  <a:t>≈</a:t>
                </a:r>
                <a:r>
                  <a:rPr lang="en-GB" b="0" dirty="0"/>
                  <a:t> 7.18, Y </a:t>
                </a:r>
                <a:r>
                  <a:rPr lang="en-GB" b="0" i="0">
                    <a:latin typeface="Cambria Math" panose="02040503050406030204" pitchFamily="18" charset="0"/>
                    <a:ea typeface="Cambria Math" panose="02040503050406030204" pitchFamily="18" charset="0"/>
                  </a:rPr>
                  <a:t>≈</a:t>
                </a:r>
                <a:r>
                  <a:rPr lang="en-GB" b="0" dirty="0"/>
                  <a:t> 7.21,</a:t>
                </a:r>
                <a:r>
                  <a:rPr lang="en-GB" b="0" baseline="0" dirty="0"/>
                  <a:t> Z </a:t>
                </a:r>
                <a:r>
                  <a:rPr lang="en-GB" b="0" i="0">
                    <a:latin typeface="Cambria Math" panose="02040503050406030204" pitchFamily="18" charset="0"/>
                    <a:ea typeface="Cambria Math" panose="02040503050406030204" pitchFamily="18" charset="0"/>
                  </a:rPr>
                  <a:t>≈</a:t>
                </a:r>
                <a:r>
                  <a:rPr lang="en-GB" b="0" dirty="0"/>
                  <a:t> 7.35</a:t>
                </a:r>
              </a:p>
              <a:p>
                <a:r>
                  <a:rPr lang="en-GB" b="0" dirty="0"/>
                  <a:t>c) See above for different potential answers</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 Students’ responses to this will vary. Those seeking the easiest solution might choose 7, 8 and 9 (so X </a:t>
                </a:r>
                <a:r>
                  <a:rPr lang="en-GB" b="0" i="0">
                    <a:latin typeface="Cambria Math" panose="02040503050406030204" pitchFamily="18" charset="0"/>
                    <a:ea typeface="Cambria Math" panose="02040503050406030204" pitchFamily="18" charset="0"/>
                  </a:rPr>
                  <a:t>≈</a:t>
                </a:r>
                <a:r>
                  <a:rPr lang="en-GB" b="0" dirty="0"/>
                  <a:t> 7.6, Y </a:t>
                </a:r>
                <a:r>
                  <a:rPr lang="en-GB" b="0" i="0">
                    <a:latin typeface="Cambria Math" panose="02040503050406030204" pitchFamily="18" charset="0"/>
                    <a:ea typeface="Cambria Math" panose="02040503050406030204" pitchFamily="18" charset="0"/>
                  </a:rPr>
                  <a:t>≈</a:t>
                </a:r>
                <a:r>
                  <a:rPr lang="en-GB" b="0" dirty="0"/>
                  <a:t> 8.2,</a:t>
                </a:r>
                <a:r>
                  <a:rPr lang="en-GB" b="0" baseline="0" dirty="0"/>
                  <a:t> Z </a:t>
                </a:r>
                <a:r>
                  <a:rPr lang="en-GB" b="0" i="0">
                    <a:latin typeface="Cambria Math" panose="02040503050406030204" pitchFamily="18" charset="0"/>
                    <a:ea typeface="Cambria Math" panose="02040503050406030204" pitchFamily="18" charset="0"/>
                  </a:rPr>
                  <a:t>≈</a:t>
                </a:r>
                <a:r>
                  <a:rPr lang="en-GB" b="0" dirty="0"/>
                  <a:t> 8.7). A harder example might be 6.9,</a:t>
                </a:r>
                <a:r>
                  <a:rPr lang="en-GB" b="0" baseline="0" dirty="0"/>
                  <a:t> 7.2 and 7.5 (</a:t>
                </a:r>
                <a:r>
                  <a:rPr lang="en-GB" b="0" dirty="0"/>
                  <a:t>X </a:t>
                </a:r>
                <a:r>
                  <a:rPr lang="en-GB" b="0" i="0">
                    <a:latin typeface="Cambria Math" panose="02040503050406030204" pitchFamily="18" charset="0"/>
                    <a:ea typeface="Cambria Math" panose="02040503050406030204" pitchFamily="18" charset="0"/>
                  </a:rPr>
                  <a:t>≈</a:t>
                </a:r>
                <a:r>
                  <a:rPr lang="en-GB" b="0" dirty="0"/>
                  <a:t> 7.08, Y </a:t>
                </a:r>
                <a:r>
                  <a:rPr lang="en-GB" b="0" i="0">
                    <a:latin typeface="Cambria Math" panose="02040503050406030204" pitchFamily="18" charset="0"/>
                    <a:ea typeface="Cambria Math" panose="02040503050406030204" pitchFamily="18" charset="0"/>
                  </a:rPr>
                  <a:t>≈</a:t>
                </a:r>
                <a:r>
                  <a:rPr lang="en-GB" b="0" dirty="0"/>
                  <a:t> 7.28,</a:t>
                </a:r>
                <a:r>
                  <a:rPr lang="en-GB" b="0" baseline="0" dirty="0"/>
                  <a:t> Z </a:t>
                </a:r>
                <a:r>
                  <a:rPr lang="en-GB" b="0" i="0">
                    <a:latin typeface="Cambria Math" panose="02040503050406030204" pitchFamily="18" charset="0"/>
                    <a:ea typeface="Cambria Math" panose="02040503050406030204" pitchFamily="18" charset="0"/>
                  </a:rPr>
                  <a:t>≈</a:t>
                </a:r>
                <a:r>
                  <a:rPr lang="en-GB" b="0" dirty="0"/>
                  <a:t> 7.42)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r>
                  <a:rPr lang="en-GB" b="1" dirty="0"/>
                  <a:t>Suggested questioning</a:t>
                </a:r>
              </a:p>
              <a:p>
                <a:r>
                  <a:rPr lang="en-GB" b="0" dirty="0"/>
                  <a:t>How can you estimate the values of X, Y and Z? </a:t>
                </a:r>
              </a:p>
              <a:p>
                <a:r>
                  <a:rPr lang="en-GB" b="0" dirty="0"/>
                  <a:t>Which is the easiest set of three numbers to use? Which is the hardest?</a:t>
                </a:r>
              </a:p>
              <a:p>
                <a:r>
                  <a:rPr lang="en-GB" b="0" dirty="0"/>
                  <a:t>Is X closer to the first or the second number? Is X closer to the midway point between the first and second numbers, or the second number?</a:t>
                </a:r>
              </a:p>
              <a:p>
                <a:endParaRPr lang="en-GB" b="1" dirty="0"/>
              </a:p>
              <a:p>
                <a:r>
                  <a:rPr lang="en-GB" b="1" dirty="0"/>
                  <a:t>Things to think about</a:t>
                </a:r>
              </a:p>
              <a:p>
                <a:r>
                  <a:rPr lang="en-GB" dirty="0"/>
                  <a:t>Additional activity G offers a chance to explore students’ understanding of the number line using the visual structure that is most commonly used for rounding, but without specifically asking students to round. There are multiple sets of 3 that can be found using the numbers given in the box. Students are likely to choose the set they feel most comfortable with first (likely 7, 7.5 and 8), so use question c as an opportunity to push them to challenge themselves, to help you to assess the limits of their understanding.</a:t>
                </a:r>
              </a:p>
            </p:txBody>
          </p:sp>
        </mc:Fallback>
      </mc:AlternateContent>
      <p:sp>
        <p:nvSpPr>
          <p:cNvPr id="4" name="Slide Number Placeholder 3"/>
          <p:cNvSpPr>
            <a:spLocks noGrp="1"/>
          </p:cNvSpPr>
          <p:nvPr>
            <p:ph type="sldNum" sz="quarter" idx="5"/>
          </p:nvPr>
        </p:nvSpPr>
        <p:spPr/>
        <p:txBody>
          <a:bodyPr/>
          <a:lstStyle/>
          <a:p>
            <a:fld id="{95CC6D43-B330-470E-9514-C837501A6F5A}" type="slidenum">
              <a:rPr lang="en-GB" smtClean="0"/>
              <a:t>67</a:t>
            </a:fld>
            <a:endParaRPr lang="en-GB" dirty="0"/>
          </a:p>
        </p:txBody>
      </p:sp>
    </p:spTree>
    <p:extLst>
      <p:ext uri="{BB962C8B-B14F-4D97-AF65-F5344CB8AC3E}">
        <p14:creationId xmlns:p14="http://schemas.microsoft.com/office/powerpoint/2010/main" val="33968351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The further thinking question will appear separately so you can choose the pace at which to work with your class. </a:t>
                </a:r>
                <a:endParaRPr lang="en-GB" b="1" dirty="0"/>
              </a:p>
              <a:p>
                <a:endParaRPr lang="en-GB" b="1" dirty="0"/>
              </a:p>
              <a:p>
                <a:r>
                  <a:rPr lang="en-GB" b="1" dirty="0"/>
                  <a:t>Answers</a:t>
                </a:r>
              </a:p>
              <a:p>
                <a:r>
                  <a:rPr lang="en-GB" b="0" dirty="0"/>
                  <a:t>A little less than 16.</a:t>
                </a:r>
              </a:p>
              <a:p>
                <a:endParaRPr lang="en-GB" b="0" dirty="0"/>
              </a:p>
              <a:p>
                <a:r>
                  <a:rPr lang="en-GB" b="0" dirty="0"/>
                  <a:t>? A little more than 32.</a:t>
                </a:r>
              </a:p>
              <a:p>
                <a:endParaRPr lang="en-GB" b="0" dirty="0"/>
              </a:p>
              <a:p>
                <a:r>
                  <a:rPr lang="en-GB" b="1" dirty="0"/>
                  <a:t>Suggested questioning</a:t>
                </a:r>
              </a:p>
              <a:p>
                <a:r>
                  <a:rPr lang="en-GB" b="0" dirty="0"/>
                  <a:t>How does this calculation compare to 3 </a:t>
                </a:r>
                <a14:m>
                  <m:oMath xmlns:m="http://schemas.openxmlformats.org/officeDocument/2006/math">
                    <m:r>
                      <a:rPr lang="en-GB" b="0" i="1" smtClean="0">
                        <a:latin typeface="Cambria Math" panose="02040503050406030204" pitchFamily="18" charset="0"/>
                        <a:ea typeface="Cambria Math" panose="02040503050406030204" pitchFamily="18" charset="0"/>
                      </a:rPr>
                      <m:t>×</m:t>
                    </m:r>
                  </m:oMath>
                </a14:m>
                <a:r>
                  <a:rPr lang="en-GB" b="0" dirty="0"/>
                  <a:t> 4? </a:t>
                </a:r>
              </a:p>
              <a:p>
                <a:r>
                  <a:rPr lang="en-GB" b="0" dirty="0"/>
                  <a:t>Why does ‘adding one-hundredth’ and ‘subtracting one-hundredth’ not cancel each other out?</a:t>
                </a:r>
              </a:p>
              <a:p>
                <a:r>
                  <a:rPr lang="en-GB" b="0" dirty="0"/>
                  <a:t>Could you draw a diagram to explain your reasoning?</a:t>
                </a:r>
              </a:p>
              <a:p>
                <a:endParaRPr lang="en-GB" b="1" dirty="0"/>
              </a:p>
              <a:p>
                <a:r>
                  <a:rPr lang="en-GB" b="1" dirty="0"/>
                  <a:t>Things to think about</a:t>
                </a:r>
              </a:p>
              <a:p>
                <a:r>
                  <a:rPr lang="en-GB" b="0" dirty="0"/>
                  <a:t>Like Checkpoint 12, this activity asks students to reason about a calculation. This time, both the values are adjusted from the nearest integer. You could structure the questions as in Checkpoint 12, and first change just one value at a time. Giving the estimated answer of 16 means that students are not focusing on the process of estimation, but on reasoning about whether the result of an estimation is an over- or under-estimate (albeit using more informal language). A common misconception is that the addition and subtraction of one-hundredth cancel each other out. An area or grid model can be used to represent why this is not the case.</a:t>
                </a:r>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The further thinking question will appear separately so you can choose the pace at which to work with your class. </a:t>
                </a:r>
                <a:endParaRPr lang="en-GB" b="1" dirty="0"/>
              </a:p>
              <a:p>
                <a:endParaRPr lang="en-GB" b="1" dirty="0"/>
              </a:p>
              <a:p>
                <a:r>
                  <a:rPr lang="en-GB" b="1" dirty="0"/>
                  <a:t>Answers</a:t>
                </a:r>
              </a:p>
              <a:p>
                <a:r>
                  <a:rPr lang="en-GB" b="0" dirty="0"/>
                  <a:t>A little less than 16</a:t>
                </a:r>
              </a:p>
              <a:p>
                <a:endParaRPr lang="en-GB" b="0" dirty="0"/>
              </a:p>
              <a:p>
                <a:r>
                  <a:rPr lang="en-GB" b="0" dirty="0"/>
                  <a:t>? – a little more than 32</a:t>
                </a:r>
              </a:p>
              <a:p>
                <a:endParaRPr lang="en-GB" b="0" dirty="0"/>
              </a:p>
              <a:p>
                <a:r>
                  <a:rPr lang="en-GB" b="1" dirty="0"/>
                  <a:t>Suggested questioning</a:t>
                </a:r>
              </a:p>
              <a:p>
                <a:r>
                  <a:rPr lang="en-GB" b="0" dirty="0"/>
                  <a:t>How does this calculation compare to 3 </a:t>
                </a:r>
                <a:r>
                  <a:rPr lang="en-GB" b="0" i="0">
                    <a:latin typeface="Cambria Math" panose="02040503050406030204" pitchFamily="18" charset="0"/>
                    <a:ea typeface="Cambria Math" panose="02040503050406030204" pitchFamily="18" charset="0"/>
                  </a:rPr>
                  <a:t>×</a:t>
                </a:r>
                <a:r>
                  <a:rPr lang="en-GB" b="0" dirty="0"/>
                  <a:t> 4? </a:t>
                </a:r>
              </a:p>
              <a:p>
                <a:r>
                  <a:rPr lang="en-GB" b="0" dirty="0"/>
                  <a:t>Why does ‘adding one-hundredth’ and ‘subtracting one-hundredth’ not cancel each other out?</a:t>
                </a:r>
              </a:p>
              <a:p>
                <a:r>
                  <a:rPr lang="en-GB" b="0" dirty="0"/>
                  <a:t>Could you draw a diagram to explain your reasoning?</a:t>
                </a:r>
              </a:p>
              <a:p>
                <a:endParaRPr lang="en-GB" b="1" dirty="0"/>
              </a:p>
              <a:p>
                <a:r>
                  <a:rPr lang="en-GB" b="1" dirty="0"/>
                  <a:t>Things to think about</a:t>
                </a:r>
              </a:p>
              <a:p>
                <a:r>
                  <a:rPr lang="en-GB" b="0" dirty="0"/>
                  <a:t>Additional activity H offers a similar premise to Checkpoint XX, in that it asks students to reason about a calculation. This time, both the values are adjusted from the nearest integer; you may find it helpful for students to structure the questions as in Checkpoint XX, and first change just one value at a time. Giving the estimated answer of 16 means that students are not focusing on the process of estimation, but on reasoning about whether the result of an estimation is an over- or under-estimate (albeit using more informal language). A common misconception is that the addition and subtraction of one-hundredth cancel each other out; an area or grid model can be used to represent why this is not the case.</a:t>
                </a:r>
              </a:p>
            </p:txBody>
          </p:sp>
        </mc:Fallback>
      </mc:AlternateContent>
      <p:sp>
        <p:nvSpPr>
          <p:cNvPr id="4" name="Slide Number Placeholder 3"/>
          <p:cNvSpPr>
            <a:spLocks noGrp="1"/>
          </p:cNvSpPr>
          <p:nvPr>
            <p:ph type="sldNum" sz="quarter" idx="5"/>
          </p:nvPr>
        </p:nvSpPr>
        <p:spPr/>
        <p:txBody>
          <a:bodyPr/>
          <a:lstStyle/>
          <a:p>
            <a:fld id="{95CC6D43-B330-470E-9514-C837501A6F5A}" type="slidenum">
              <a:rPr lang="en-GB" smtClean="0"/>
              <a:t>68</a:t>
            </a:fld>
            <a:endParaRPr lang="en-GB" dirty="0"/>
          </a:p>
        </p:txBody>
      </p:sp>
    </p:spTree>
    <p:extLst>
      <p:ext uri="{BB962C8B-B14F-4D97-AF65-F5344CB8AC3E}">
        <p14:creationId xmlns:p14="http://schemas.microsoft.com/office/powerpoint/2010/main" val="7087943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 generic printable template for rounding with number lines can be found on slide 74.</a:t>
                </a:r>
                <a:endParaRPr lang="en-GB" b="1" dirty="0"/>
              </a:p>
              <a:p>
                <a:endParaRPr lang="en-GB" b="1" dirty="0"/>
              </a:p>
              <a:p>
                <a:r>
                  <a:rPr lang="en-GB" b="1" dirty="0"/>
                  <a:t>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 After clue 1: any answer in the range 250</a:t>
                </a:r>
                <a14:m>
                  <m:oMath xmlns:m="http://schemas.openxmlformats.org/officeDocument/2006/math">
                    <m:r>
                      <a:rPr lang="en-GB" b="0" i="0" smtClean="0">
                        <a:latin typeface="Cambria Math" panose="02040503050406030204" pitchFamily="18" charset="0"/>
                        <a:ea typeface="Cambria Math" panose="02040503050406030204" pitchFamily="18" charset="0"/>
                      </a:rPr>
                      <m:t> </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𝑥</m:t>
                    </m:r>
                    <m:r>
                      <a:rPr lang="en-GB" b="0" i="1" smtClean="0">
                        <a:latin typeface="Cambria Math" panose="02040503050406030204" pitchFamily="18" charset="0"/>
                        <a:ea typeface="Cambria Math" panose="02040503050406030204" pitchFamily="18" charset="0"/>
                      </a:rPr>
                      <m:t>&lt;</m:t>
                    </m:r>
                    <m:r>
                      <m:rPr>
                        <m:nor/>
                      </m:rPr>
                      <a:rPr lang="en-GB" b="0" dirty="0" smtClean="0"/>
                      <m:t>350</m:t>
                    </m:r>
                    <m:r>
                      <m:rPr>
                        <m:nor/>
                      </m:rPr>
                      <a:rPr lang="en-GB" b="0" i="0" dirty="0" smtClean="0"/>
                      <m:t>.</m:t>
                    </m:r>
                  </m:oMath>
                </a14:m>
                <a:r>
                  <a:rPr lang="en-GB" b="0" dirty="0"/>
                  <a:t> After clue 2: any answer in the range 285</a:t>
                </a:r>
                <a14:m>
                  <m:oMath xmlns:m="http://schemas.openxmlformats.org/officeDocument/2006/math">
                    <m:r>
                      <a:rPr lang="en-GB" b="0" i="0" smtClean="0">
                        <a:latin typeface="Cambria Math" panose="02040503050406030204" pitchFamily="18" charset="0"/>
                        <a:ea typeface="Cambria Math" panose="02040503050406030204" pitchFamily="18" charset="0"/>
                      </a:rPr>
                      <m:t> </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𝑥</m:t>
                    </m:r>
                    <m:r>
                      <a:rPr lang="en-GB" b="0" i="1" smtClean="0">
                        <a:latin typeface="Cambria Math" panose="02040503050406030204" pitchFamily="18" charset="0"/>
                        <a:ea typeface="Cambria Math" panose="02040503050406030204" pitchFamily="18" charset="0"/>
                      </a:rPr>
                      <m:t>&lt; </m:t>
                    </m:r>
                  </m:oMath>
                </a14:m>
                <a:r>
                  <a:rPr lang="en-GB" b="0" dirty="0"/>
                  <a:t>295.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b) After clue 1: any answer in the range 250</a:t>
                </a:r>
                <a14:m>
                  <m:oMath xmlns:m="http://schemas.openxmlformats.org/officeDocument/2006/math">
                    <m:r>
                      <a:rPr lang="en-GB" b="0" i="0" smtClean="0">
                        <a:latin typeface="Cambria Math" panose="02040503050406030204" pitchFamily="18" charset="0"/>
                        <a:ea typeface="Cambria Math" panose="02040503050406030204" pitchFamily="18" charset="0"/>
                      </a:rPr>
                      <m:t> </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𝑥</m:t>
                    </m:r>
                    <m:r>
                      <a:rPr lang="en-GB" b="0" i="1" smtClean="0">
                        <a:latin typeface="Cambria Math" panose="02040503050406030204" pitchFamily="18" charset="0"/>
                        <a:ea typeface="Cambria Math" panose="02040503050406030204" pitchFamily="18" charset="0"/>
                      </a:rPr>
                      <m:t>&lt;</m:t>
                    </m:r>
                    <m:r>
                      <m:rPr>
                        <m:nor/>
                      </m:rPr>
                      <a:rPr lang="en-GB" b="0" dirty="0" smtClean="0"/>
                      <m:t>350</m:t>
                    </m:r>
                  </m:oMath>
                </a14:m>
                <a:r>
                  <a:rPr lang="en-GB" b="0" dirty="0"/>
                  <a:t>. After clue 2: any answer in the range 315</a:t>
                </a:r>
                <a14:m>
                  <m:oMath xmlns:m="http://schemas.openxmlformats.org/officeDocument/2006/math">
                    <m:r>
                      <a:rPr lang="en-GB" b="0" i="0" smtClean="0">
                        <a:latin typeface="Cambria Math" panose="02040503050406030204" pitchFamily="18" charset="0"/>
                        <a:ea typeface="Cambria Math" panose="02040503050406030204" pitchFamily="18" charset="0"/>
                      </a:rPr>
                      <m:t> </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𝑥</m:t>
                    </m:r>
                    <m:r>
                      <a:rPr lang="en-GB" b="0" i="1" smtClean="0">
                        <a:latin typeface="Cambria Math" panose="02040503050406030204" pitchFamily="18" charset="0"/>
                        <a:ea typeface="Cambria Math" panose="02040503050406030204" pitchFamily="18" charset="0"/>
                      </a:rPr>
                      <m:t>&lt;</m:t>
                    </m:r>
                    <m:r>
                      <a:rPr lang="en-GB" b="0" i="0" smtClean="0">
                        <a:latin typeface="Cambria Math" panose="02040503050406030204" pitchFamily="18" charset="0"/>
                        <a:ea typeface="Cambria Math" panose="02040503050406030204" pitchFamily="18" charset="0"/>
                      </a:rPr>
                      <m:t> </m:t>
                    </m:r>
                  </m:oMath>
                </a14:m>
                <a:r>
                  <a:rPr lang="en-GB" b="0" dirty="0"/>
                  <a:t>325.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 After clue 1: any answer in the range 250</a:t>
                </a:r>
                <a14:m>
                  <m:oMath xmlns:m="http://schemas.openxmlformats.org/officeDocument/2006/math">
                    <m:r>
                      <a:rPr lang="en-GB" b="0" i="0" smtClean="0">
                        <a:latin typeface="Cambria Math" panose="02040503050406030204" pitchFamily="18" charset="0"/>
                        <a:ea typeface="Cambria Math" panose="02040503050406030204" pitchFamily="18" charset="0"/>
                      </a:rPr>
                      <m:t> </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𝑥</m:t>
                    </m:r>
                    <m:r>
                      <a:rPr lang="en-GB" b="0" i="1" smtClean="0">
                        <a:latin typeface="Cambria Math" panose="02040503050406030204" pitchFamily="18" charset="0"/>
                        <a:ea typeface="Cambria Math" panose="02040503050406030204" pitchFamily="18" charset="0"/>
                      </a:rPr>
                      <m:t>&lt;</m:t>
                    </m:r>
                    <m:r>
                      <m:rPr>
                        <m:nor/>
                      </m:rPr>
                      <a:rPr lang="en-GB" b="0" dirty="0" smtClean="0"/>
                      <m:t>350.</m:t>
                    </m:r>
                  </m:oMath>
                </a14:m>
                <a:r>
                  <a:rPr lang="en-GB" b="0" dirty="0"/>
                  <a:t> After clue 2: any answer in the range 250</a:t>
                </a:r>
                <a14:m>
                  <m:oMath xmlns:m="http://schemas.openxmlformats.org/officeDocument/2006/math">
                    <m:r>
                      <a:rPr lang="en-GB" b="0" i="0" smtClean="0">
                        <a:latin typeface="Cambria Math" panose="02040503050406030204" pitchFamily="18" charset="0"/>
                        <a:ea typeface="Cambria Math" panose="02040503050406030204" pitchFamily="18" charset="0"/>
                      </a:rPr>
                      <m:t> </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𝑥</m:t>
                    </m:r>
                    <m:r>
                      <a:rPr lang="en-GB" b="0" i="1" smtClean="0">
                        <a:latin typeface="Cambria Math" panose="02040503050406030204" pitchFamily="18" charset="0"/>
                        <a:ea typeface="Cambria Math" panose="02040503050406030204" pitchFamily="18" charset="0"/>
                      </a:rPr>
                      <m:t>&lt;</m:t>
                    </m:r>
                  </m:oMath>
                </a14:m>
                <a:r>
                  <a:rPr lang="en-GB" b="0" dirty="0"/>
                  <a:t> 245.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 Students’ responses to this will vary infinitely!</a:t>
                </a:r>
              </a:p>
              <a:p>
                <a:endParaRPr lang="en-GB" b="0" dirty="0"/>
              </a:p>
              <a:p>
                <a:r>
                  <a:rPr lang="en-GB" b="1" dirty="0"/>
                  <a:t>Suggested questioning</a:t>
                </a:r>
              </a:p>
              <a:p>
                <a:r>
                  <a:rPr lang="en-GB" b="0" dirty="0"/>
                  <a:t>What is the biggest your number could be? What is the smallest?</a:t>
                </a:r>
              </a:p>
              <a:p>
                <a:r>
                  <a:rPr lang="en-GB" b="0" dirty="0"/>
                  <a:t>Can you think of an appropriate number that nobody else has thought of?</a:t>
                </a:r>
              </a:p>
              <a:p>
                <a:r>
                  <a:rPr lang="en-GB" b="0" dirty="0"/>
                  <a:t>Did your number need to change? Why or why not?</a:t>
                </a:r>
              </a:p>
              <a:p>
                <a:r>
                  <a:rPr lang="en-GB" b="0" dirty="0"/>
                  <a:t>Which numbers would not need to change? How do you know?</a:t>
                </a:r>
              </a:p>
              <a:p>
                <a:r>
                  <a:rPr lang="en-GB" b="0" dirty="0"/>
                  <a:t>Which clue had the most possible (integer) answers? Which had the least? (Integer specified here as otherwise all would have infinite answers).</a:t>
                </a:r>
              </a:p>
              <a:p>
                <a:endParaRPr lang="en-GB" b="1" dirty="0"/>
              </a:p>
              <a:p>
                <a:r>
                  <a:rPr lang="en-GB" b="1" dirty="0"/>
                  <a:t>Things to think about</a:t>
                </a:r>
              </a:p>
              <a:p>
                <a:r>
                  <a:rPr lang="en-GB" dirty="0"/>
                  <a:t>Additional activity I is a more straightforward version of Checkpoint 18, with just two clues so that you can really focus on how the range of possible numbers has changed. The number for clue 1 is kept consistent throughout so that you can focus on what is the same and different when the second clue is given. An interesting point to discuss might be why there are 10 possible integer answers for parts a and c, but only five for part b (as this is at the lower bound for rounding to the nearest hundred). Note that, whilst asking students to consider the range of values that round to a given number is a common question to deepen students’ understanding at Key Stage 2, the language of bounds is not introduced until Key Stage 4. A number line would therefore be the most appropriate way to model this.</a:t>
                </a:r>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r>
                  <a:rPr lang="en-GB" b="0" dirty="0"/>
                  <a:t>a) Any answer in the range </a:t>
                </a:r>
                <a:r>
                  <a:rPr lang="en-GB" b="0" i="0">
                    <a:latin typeface="Cambria Math" panose="02040503050406030204" pitchFamily="18" charset="0"/>
                  </a:rPr>
                  <a:t>4500</a:t>
                </a:r>
                <a:r>
                  <a:rPr lang="en-GB" b="0" i="0">
                    <a:latin typeface="Cambria Math" panose="02040503050406030204" pitchFamily="18" charset="0"/>
                    <a:ea typeface="Cambria Math" panose="02040503050406030204" pitchFamily="18" charset="0"/>
                  </a:rPr>
                  <a:t>≤𝑥&lt;5500</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b) Any answer in the range </a:t>
                </a:r>
                <a:r>
                  <a:rPr lang="en-GB" b="0" i="0">
                    <a:latin typeface="Cambria Math" panose="02040503050406030204" pitchFamily="18" charset="0"/>
                  </a:rPr>
                  <a:t>4500</a:t>
                </a:r>
                <a:r>
                  <a:rPr lang="en-GB" b="0" i="0">
                    <a:latin typeface="Cambria Math" panose="02040503050406030204" pitchFamily="18" charset="0"/>
                    <a:ea typeface="Cambria Math" panose="02040503050406030204" pitchFamily="18" charset="0"/>
                  </a:rPr>
                  <a:t>≤𝑥&lt;4550</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 Any answer in the range </a:t>
                </a:r>
                <a:r>
                  <a:rPr lang="en-GB" b="0" i="0">
                    <a:latin typeface="Cambria Math" panose="02040503050406030204" pitchFamily="18" charset="0"/>
                  </a:rPr>
                  <a:t>4525</a:t>
                </a:r>
                <a:r>
                  <a:rPr lang="en-GB" b="0" i="0">
                    <a:latin typeface="Cambria Math" panose="02040503050406030204" pitchFamily="18" charset="0"/>
                    <a:ea typeface="Cambria Math" panose="02040503050406030204" pitchFamily="18" charset="0"/>
                  </a:rPr>
                  <a:t>≤𝑥&lt;4530</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d) Any answer in the range </a:t>
                </a:r>
                <a:r>
                  <a:rPr lang="en-GB" b="0" i="0">
                    <a:latin typeface="Cambria Math" panose="02040503050406030204" pitchFamily="18" charset="0"/>
                  </a:rPr>
                  <a:t>4527.5</a:t>
                </a:r>
                <a:r>
                  <a:rPr lang="en-GB" b="0" i="0">
                    <a:latin typeface="Cambria Math" panose="02040503050406030204" pitchFamily="18" charset="0"/>
                    <a:ea typeface="Cambria Math" panose="02040503050406030204" pitchFamily="18" charset="0"/>
                  </a:rPr>
                  <a:t>≤𝑥&lt;4528.5</a:t>
                </a:r>
                <a:endParaRPr lang="en-GB" b="0" dirty="0">
                  <a:ea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 Students’ responses to this will vary infinitely!</a:t>
                </a:r>
              </a:p>
              <a:p>
                <a:endParaRPr lang="en-GB" b="0" dirty="0"/>
              </a:p>
              <a:p>
                <a:r>
                  <a:rPr lang="en-GB" b="1" dirty="0"/>
                  <a:t>Suggested questioning</a:t>
                </a:r>
              </a:p>
              <a:p>
                <a:r>
                  <a:rPr lang="en-GB" b="0" dirty="0"/>
                  <a:t>What</a:t>
                </a:r>
              </a:p>
              <a:p>
                <a:endParaRPr lang="en-GB" b="1" dirty="0"/>
              </a:p>
              <a:p>
                <a:r>
                  <a:rPr lang="en-GB" b="1" dirty="0"/>
                  <a:t>Things to think about</a:t>
                </a:r>
              </a:p>
              <a:p>
                <a:endParaRPr lang="en-GB" dirty="0"/>
              </a:p>
              <a:p>
                <a:endParaRPr lang="en-GB" dirty="0"/>
              </a:p>
            </p:txBody>
          </p:sp>
        </mc:Fallback>
      </mc:AlternateContent>
      <p:sp>
        <p:nvSpPr>
          <p:cNvPr id="4" name="Slide Number Placeholder 3"/>
          <p:cNvSpPr>
            <a:spLocks noGrp="1"/>
          </p:cNvSpPr>
          <p:nvPr>
            <p:ph type="sldNum" sz="quarter" idx="5"/>
          </p:nvPr>
        </p:nvSpPr>
        <p:spPr/>
        <p:txBody>
          <a:bodyPr/>
          <a:lstStyle/>
          <a:p>
            <a:fld id="{95CC6D43-B330-470E-9514-C837501A6F5A}" type="slidenum">
              <a:rPr lang="en-GB" smtClean="0"/>
              <a:t>69</a:t>
            </a:fld>
            <a:endParaRPr lang="en-GB" dirty="0"/>
          </a:p>
        </p:txBody>
      </p:sp>
    </p:spTree>
    <p:extLst>
      <p:ext uri="{BB962C8B-B14F-4D97-AF65-F5344CB8AC3E}">
        <p14:creationId xmlns:p14="http://schemas.microsoft.com/office/powerpoint/2010/main" val="307045182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 generic printable template for rounding with number lines can be found on slide 74.</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 blank template for the further thinking question can be found on slide 93.</a:t>
                </a:r>
                <a:endParaRPr lang="en-GB" b="1" dirty="0"/>
              </a:p>
              <a:p>
                <a:endParaRPr lang="en-GB" b="1" dirty="0"/>
              </a:p>
              <a:p>
                <a:r>
                  <a:rPr lang="en-GB" b="1" dirty="0"/>
                  <a:t>Answers</a:t>
                </a:r>
              </a:p>
              <a:p>
                <a:r>
                  <a:rPr lang="en-GB" b="0" dirty="0"/>
                  <a:t>Not possible to give as it depends on the values selected.</a:t>
                </a:r>
              </a:p>
              <a:p>
                <a:endParaRPr lang="en-GB" b="0" dirty="0"/>
              </a:p>
              <a:p>
                <a:r>
                  <a:rPr lang="en-GB" b="1" dirty="0"/>
                  <a:t>Suggested questioning</a:t>
                </a:r>
              </a:p>
              <a:p>
                <a:r>
                  <a:rPr lang="en-GB" b="0" dirty="0"/>
                  <a:t>What is the biggest your number could be? What is the smallest?</a:t>
                </a:r>
              </a:p>
              <a:p>
                <a:r>
                  <a:rPr lang="en-GB" b="0" dirty="0"/>
                  <a:t>Can you think of an appropriate number that nobody else has thought of?</a:t>
                </a:r>
              </a:p>
              <a:p>
                <a:r>
                  <a:rPr lang="en-GB" b="0" dirty="0"/>
                  <a:t>Did your number need to change? Why or why not?</a:t>
                </a:r>
              </a:p>
              <a:p>
                <a:r>
                  <a:rPr lang="en-GB" b="0" dirty="0"/>
                  <a:t>Which numbers would not need to change? How do you know?</a:t>
                </a:r>
              </a:p>
              <a:p>
                <a:r>
                  <a:rPr lang="en-GB" b="0" dirty="0"/>
                  <a:t>Which clue had the most possible (integer) answers? Which had the least? (Integer specified here as otherwise all would have infinite answers).</a:t>
                </a:r>
              </a:p>
              <a:p>
                <a:endParaRPr lang="en-GB" b="1" dirty="0"/>
              </a:p>
              <a:p>
                <a:r>
                  <a:rPr lang="en-GB" b="1" dirty="0"/>
                  <a:t>Things to think about</a:t>
                </a:r>
              </a:p>
              <a:p>
                <a:r>
                  <a:rPr lang="en-GB" dirty="0"/>
                  <a:t>Additional activity J is a ‘fill in the blanks’ version of Checkpoint 18, for you to adapt for your own classes. You might use it to extend Checkpoint 18 or to revisit the same concept another time. See the Guidance on slide 50 for more information.</a:t>
                </a:r>
              </a:p>
              <a:p>
                <a:endParaRPr lang="en-GB" dirty="0"/>
              </a:p>
            </p:txBody>
          </p:sp>
        </mc:Choice>
        <mc:Fallback xmlns="">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a:t>
                </a:r>
                <a:endParaRPr lang="en-GB" b="1" dirty="0"/>
              </a:p>
              <a:p>
                <a:endParaRPr lang="en-GB" b="1" dirty="0"/>
              </a:p>
              <a:p>
                <a:r>
                  <a:rPr lang="en-GB" b="1" dirty="0"/>
                  <a:t>Answers</a:t>
                </a:r>
              </a:p>
              <a:p>
                <a:r>
                  <a:rPr lang="en-GB" b="0" dirty="0"/>
                  <a:t>a) Any answer in the range </a:t>
                </a:r>
                <a:r>
                  <a:rPr lang="en-GB" b="0" i="0">
                    <a:latin typeface="Cambria Math" panose="02040503050406030204" pitchFamily="18" charset="0"/>
                  </a:rPr>
                  <a:t>4500</a:t>
                </a:r>
                <a:r>
                  <a:rPr lang="en-GB" b="0" i="0">
                    <a:latin typeface="Cambria Math" panose="02040503050406030204" pitchFamily="18" charset="0"/>
                    <a:ea typeface="Cambria Math" panose="02040503050406030204" pitchFamily="18" charset="0"/>
                  </a:rPr>
                  <a:t>≤𝑥&lt;5500</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b) Any answer in the range </a:t>
                </a:r>
                <a:r>
                  <a:rPr lang="en-GB" b="0" i="0">
                    <a:latin typeface="Cambria Math" panose="02040503050406030204" pitchFamily="18" charset="0"/>
                  </a:rPr>
                  <a:t>4500</a:t>
                </a:r>
                <a:r>
                  <a:rPr lang="en-GB" b="0" i="0">
                    <a:latin typeface="Cambria Math" panose="02040503050406030204" pitchFamily="18" charset="0"/>
                    <a:ea typeface="Cambria Math" panose="02040503050406030204" pitchFamily="18" charset="0"/>
                  </a:rPr>
                  <a:t>≤𝑥&lt;4550</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c) Any answer in the range </a:t>
                </a:r>
                <a:r>
                  <a:rPr lang="en-GB" b="0" i="0">
                    <a:latin typeface="Cambria Math" panose="02040503050406030204" pitchFamily="18" charset="0"/>
                  </a:rPr>
                  <a:t>4525</a:t>
                </a:r>
                <a:r>
                  <a:rPr lang="en-GB" b="0" i="0">
                    <a:latin typeface="Cambria Math" panose="02040503050406030204" pitchFamily="18" charset="0"/>
                    <a:ea typeface="Cambria Math" panose="02040503050406030204" pitchFamily="18" charset="0"/>
                  </a:rPr>
                  <a:t>≤𝑥&lt;4530</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d) Any answer in the range </a:t>
                </a:r>
                <a:r>
                  <a:rPr lang="en-GB" b="0" i="0">
                    <a:latin typeface="Cambria Math" panose="02040503050406030204" pitchFamily="18" charset="0"/>
                  </a:rPr>
                  <a:t>4527.5</a:t>
                </a:r>
                <a:r>
                  <a:rPr lang="en-GB" b="0" i="0">
                    <a:latin typeface="Cambria Math" panose="02040503050406030204" pitchFamily="18" charset="0"/>
                    <a:ea typeface="Cambria Math" panose="02040503050406030204" pitchFamily="18" charset="0"/>
                  </a:rPr>
                  <a:t>≤𝑥&lt;4528.5</a:t>
                </a:r>
                <a:endParaRPr lang="en-GB" b="0" dirty="0">
                  <a:ea typeface="Cambria Math" panose="020405030504060302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 Students’ responses to this will vary infinitely!</a:t>
                </a:r>
              </a:p>
              <a:p>
                <a:endParaRPr lang="en-GB" b="0" dirty="0"/>
              </a:p>
              <a:p>
                <a:r>
                  <a:rPr lang="en-GB" b="1" dirty="0"/>
                  <a:t>Suggested questioning</a:t>
                </a:r>
              </a:p>
              <a:p>
                <a:r>
                  <a:rPr lang="en-GB" b="0" dirty="0"/>
                  <a:t>What</a:t>
                </a:r>
              </a:p>
              <a:p>
                <a:endParaRPr lang="en-GB" b="1" dirty="0"/>
              </a:p>
              <a:p>
                <a:r>
                  <a:rPr lang="en-GB" b="1" dirty="0"/>
                  <a:t>Things to think about</a:t>
                </a:r>
              </a:p>
              <a:p>
                <a:endParaRPr lang="en-GB" dirty="0"/>
              </a:p>
              <a:p>
                <a:endParaRPr lang="en-GB" dirty="0"/>
              </a:p>
            </p:txBody>
          </p:sp>
        </mc:Fallback>
      </mc:AlternateContent>
      <p:sp>
        <p:nvSpPr>
          <p:cNvPr id="4" name="Slide Number Placeholder 3"/>
          <p:cNvSpPr>
            <a:spLocks noGrp="1"/>
          </p:cNvSpPr>
          <p:nvPr>
            <p:ph type="sldNum" sz="quarter" idx="5"/>
          </p:nvPr>
        </p:nvSpPr>
        <p:spPr/>
        <p:txBody>
          <a:bodyPr/>
          <a:lstStyle/>
          <a:p>
            <a:fld id="{95CC6D43-B330-470E-9514-C837501A6F5A}" type="slidenum">
              <a:rPr lang="en-GB" smtClean="0"/>
              <a:t>70</a:t>
            </a:fld>
            <a:endParaRPr lang="en-GB" dirty="0"/>
          </a:p>
        </p:txBody>
      </p:sp>
    </p:spTree>
    <p:extLst>
      <p:ext uri="{BB962C8B-B14F-4D97-AF65-F5344CB8AC3E}">
        <p14:creationId xmlns:p14="http://schemas.microsoft.com/office/powerpoint/2010/main" val="40875601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7</a:t>
            </a:fld>
            <a:endParaRPr lang="en-GB" dirty="0"/>
          </a:p>
        </p:txBody>
      </p:sp>
    </p:spTree>
    <p:extLst>
      <p:ext uri="{BB962C8B-B14F-4D97-AF65-F5344CB8AC3E}">
        <p14:creationId xmlns:p14="http://schemas.microsoft.com/office/powerpoint/2010/main" val="60921912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This slide is animated</a:t>
            </a:r>
            <a:r>
              <a:rPr lang="en-GB" b="0" dirty="0"/>
              <a:t>. Each question will appear separately so you can choose the pace at which to work with your class. Printable cards/grids can be found on slides 78–91, with instructions for printing on slide 77. Note that the place-value grids match the grid on the slide. There are not enough columns on the grid for part c onwards, but there is space for students to draw more.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endParaRPr lang="en-GB" b="1" dirty="0"/>
          </a:p>
          <a:p>
            <a:r>
              <a:rPr lang="en-GB" b="1" dirty="0"/>
              <a:t>Answers</a:t>
            </a:r>
          </a:p>
          <a:p>
            <a:r>
              <a:rPr lang="en-GB" b="0" dirty="0"/>
              <a:t>a) Possible with arrangements starting 65_ _, 67_ _ or 74_ _</a:t>
            </a:r>
          </a:p>
          <a:p>
            <a:r>
              <a:rPr lang="en-GB" b="0" dirty="0"/>
              <a:t>b) Not possible; would need a 0 or a 9 (e.g. 69_ _ or 70_ _)</a:t>
            </a:r>
          </a:p>
          <a:p>
            <a:r>
              <a:rPr lang="en-GB" b="0" dirty="0"/>
              <a:t>c) Possible with arrangements starting 65_._ ,67_._ or 74_._</a:t>
            </a:r>
          </a:p>
          <a:p>
            <a:r>
              <a:rPr lang="en-GB" b="0" dirty="0"/>
              <a:t>d) Not possible; would need a 0 or a 9 (e.g. 69_._ or 70_._)</a:t>
            </a:r>
          </a:p>
          <a:p>
            <a:endParaRPr lang="en-GB" b="0" dirty="0"/>
          </a:p>
          <a:p>
            <a:r>
              <a:rPr lang="en-GB" b="0" dirty="0"/>
              <a:t>? Just change the 4 or the 5 to a 0 or a 9 and all are now possible.</a:t>
            </a:r>
          </a:p>
          <a:p>
            <a:endParaRPr lang="en-GB" b="0" dirty="0"/>
          </a:p>
          <a:p>
            <a:r>
              <a:rPr lang="en-GB" b="1" dirty="0"/>
              <a:t>Suggested questioning</a:t>
            </a:r>
          </a:p>
          <a:p>
            <a:r>
              <a:rPr lang="en-GB" b="0" dirty="0"/>
              <a:t>What numbers round to 7000 to the nearest thousand? How about 700 to the nearest hundred?</a:t>
            </a:r>
          </a:p>
          <a:p>
            <a:r>
              <a:rPr lang="en-GB" b="0" dirty="0"/>
              <a:t>What is the biggest number you can create each time? What is the smallest?</a:t>
            </a:r>
          </a:p>
          <a:p>
            <a:r>
              <a:rPr lang="en-GB" b="0" dirty="0"/>
              <a:t>Why are some of these impossible? What digits would you need?</a:t>
            </a:r>
          </a:p>
          <a:p>
            <a:endParaRPr lang="en-GB" b="1" dirty="0"/>
          </a:p>
          <a:p>
            <a:r>
              <a:rPr lang="en-GB" b="1" dirty="0"/>
              <a:t>Things to think about</a:t>
            </a:r>
          </a:p>
          <a:p>
            <a:r>
              <a:rPr lang="en-GB" dirty="0"/>
              <a:t>Additional activity K uses the same premise as Checkpoint 21, but perhaps takes students a little deeper into thinking about the range of values that round to a given number. For example, although there are 7 and 6 digits, students cannot answer part b without a 9 or a 0 to make sure their number is within 50 of 7000. Grappling with this offers students an opportunity to demonstrate their understanding of the structure of rounding and offers insight into how readily they might be able to work with significant figures at Key Stage 3 and, beyond that, to work with bounds at Key Stage 4.</a:t>
            </a:r>
          </a:p>
        </p:txBody>
      </p:sp>
      <p:sp>
        <p:nvSpPr>
          <p:cNvPr id="4" name="Slide Number Placeholder 3"/>
          <p:cNvSpPr>
            <a:spLocks noGrp="1"/>
          </p:cNvSpPr>
          <p:nvPr>
            <p:ph type="sldNum" sz="quarter" idx="5"/>
          </p:nvPr>
        </p:nvSpPr>
        <p:spPr/>
        <p:txBody>
          <a:bodyPr/>
          <a:lstStyle/>
          <a:p>
            <a:fld id="{95CC6D43-B330-470E-9514-C837501A6F5A}" type="slidenum">
              <a:rPr lang="en-GB" smtClean="0"/>
              <a:t>71</a:t>
            </a:fld>
            <a:endParaRPr lang="en-GB" dirty="0"/>
          </a:p>
        </p:txBody>
      </p:sp>
    </p:spTree>
    <p:extLst>
      <p:ext uri="{BB962C8B-B14F-4D97-AF65-F5344CB8AC3E}">
        <p14:creationId xmlns:p14="http://schemas.microsoft.com/office/powerpoint/2010/main" val="30548151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This </a:t>
            </a:r>
            <a:r>
              <a:rPr lang="en-GB" b="0" dirty="0">
                <a:ea typeface="Calibri"/>
                <a:cs typeface="Calibri"/>
              </a:rPr>
              <a:t>printable, editable</a:t>
            </a:r>
            <a:r>
              <a:rPr lang="en-GB" b="0" dirty="0"/>
              <a:t> resource (two to a page) is for use with Checkpoint 8.</a:t>
            </a:r>
          </a:p>
        </p:txBody>
      </p:sp>
      <p:sp>
        <p:nvSpPr>
          <p:cNvPr id="4" name="Slide Number Placeholder 3"/>
          <p:cNvSpPr>
            <a:spLocks noGrp="1"/>
          </p:cNvSpPr>
          <p:nvPr>
            <p:ph type="sldNum" sz="quarter" idx="5"/>
          </p:nvPr>
        </p:nvSpPr>
        <p:spPr/>
        <p:txBody>
          <a:bodyPr/>
          <a:lstStyle/>
          <a:p>
            <a:fld id="{95CC6D43-B330-470E-9514-C837501A6F5A}" type="slidenum">
              <a:rPr lang="en-GB" smtClean="0"/>
              <a:t>73</a:t>
            </a:fld>
            <a:endParaRPr lang="en-GB" dirty="0"/>
          </a:p>
        </p:txBody>
      </p:sp>
    </p:spTree>
    <p:extLst>
      <p:ext uri="{BB962C8B-B14F-4D97-AF65-F5344CB8AC3E}">
        <p14:creationId xmlns:p14="http://schemas.microsoft.com/office/powerpoint/2010/main" val="38662721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a:t>
            </a:r>
            <a:r>
              <a:rPr lang="en-GB" b="0" dirty="0">
                <a:ea typeface="Calibri"/>
                <a:cs typeface="Calibri"/>
              </a:rPr>
              <a:t>printable, editable</a:t>
            </a:r>
            <a:r>
              <a:rPr lang="en-GB" dirty="0"/>
              <a:t> resource of a number-line representation for rounding may be of use throughout the ‘Rounding’ section of this deck.</a:t>
            </a:r>
          </a:p>
        </p:txBody>
      </p:sp>
      <p:sp>
        <p:nvSpPr>
          <p:cNvPr id="4" name="Slide Number Placeholder 3"/>
          <p:cNvSpPr>
            <a:spLocks noGrp="1"/>
          </p:cNvSpPr>
          <p:nvPr>
            <p:ph type="sldNum" sz="quarter" idx="5"/>
          </p:nvPr>
        </p:nvSpPr>
        <p:spPr/>
        <p:txBody>
          <a:bodyPr/>
          <a:lstStyle/>
          <a:p>
            <a:fld id="{95CC6D43-B330-470E-9514-C837501A6F5A}" type="slidenum">
              <a:rPr lang="en-GB" smtClean="0"/>
              <a:t>74</a:t>
            </a:fld>
            <a:endParaRPr lang="en-GB" dirty="0"/>
          </a:p>
        </p:txBody>
      </p:sp>
    </p:spTree>
    <p:extLst>
      <p:ext uri="{BB962C8B-B14F-4D97-AF65-F5344CB8AC3E}">
        <p14:creationId xmlns:p14="http://schemas.microsoft.com/office/powerpoint/2010/main" val="30032782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printable number lines (four to a page, with space above and below for labelling) might be useful with Checkpoint 13.</a:t>
            </a:r>
          </a:p>
        </p:txBody>
      </p:sp>
      <p:sp>
        <p:nvSpPr>
          <p:cNvPr id="4" name="Slide Number Placeholder 3"/>
          <p:cNvSpPr>
            <a:spLocks noGrp="1"/>
          </p:cNvSpPr>
          <p:nvPr>
            <p:ph type="sldNum" sz="quarter" idx="5"/>
          </p:nvPr>
        </p:nvSpPr>
        <p:spPr/>
        <p:txBody>
          <a:bodyPr/>
          <a:lstStyle/>
          <a:p>
            <a:fld id="{95CC6D43-B330-470E-9514-C837501A6F5A}" type="slidenum">
              <a:rPr lang="en-GB" smtClean="0"/>
              <a:t>75</a:t>
            </a:fld>
            <a:endParaRPr lang="en-GB" dirty="0"/>
          </a:p>
        </p:txBody>
      </p:sp>
    </p:spTree>
    <p:extLst>
      <p:ext uri="{BB962C8B-B14F-4D97-AF65-F5344CB8AC3E}">
        <p14:creationId xmlns:p14="http://schemas.microsoft.com/office/powerpoint/2010/main" val="295225619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This </a:t>
            </a:r>
            <a:r>
              <a:rPr lang="en-GB" b="0" dirty="0">
                <a:ea typeface="Calibri"/>
                <a:cs typeface="Calibri"/>
              </a:rPr>
              <a:t>printable, editable</a:t>
            </a:r>
            <a:r>
              <a:rPr lang="en-GB" b="0" dirty="0"/>
              <a:t> resource (two on a page) is for use with Checkpoint 15.</a:t>
            </a:r>
          </a:p>
        </p:txBody>
      </p:sp>
      <p:sp>
        <p:nvSpPr>
          <p:cNvPr id="4" name="Slide Number Placeholder 3"/>
          <p:cNvSpPr>
            <a:spLocks noGrp="1"/>
          </p:cNvSpPr>
          <p:nvPr>
            <p:ph type="sldNum" sz="quarter" idx="5"/>
          </p:nvPr>
        </p:nvSpPr>
        <p:spPr/>
        <p:txBody>
          <a:bodyPr/>
          <a:lstStyle/>
          <a:p>
            <a:fld id="{95CC6D43-B330-470E-9514-C837501A6F5A}" type="slidenum">
              <a:rPr lang="en-GB" smtClean="0"/>
              <a:t>76</a:t>
            </a:fld>
            <a:endParaRPr lang="en-GB" dirty="0"/>
          </a:p>
        </p:txBody>
      </p:sp>
    </p:spTree>
    <p:extLst>
      <p:ext uri="{BB962C8B-B14F-4D97-AF65-F5344CB8AC3E}">
        <p14:creationId xmlns:p14="http://schemas.microsoft.com/office/powerpoint/2010/main" val="22400744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77</a:t>
            </a:fld>
            <a:endParaRPr lang="en-GB" dirty="0"/>
          </a:p>
        </p:txBody>
      </p:sp>
    </p:spTree>
    <p:extLst>
      <p:ext uri="{BB962C8B-B14F-4D97-AF65-F5344CB8AC3E}">
        <p14:creationId xmlns:p14="http://schemas.microsoft.com/office/powerpoint/2010/main" val="40939172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place-value grid could be used with the number cards to support Checkpoint 21 or Additional activity K</a:t>
            </a:r>
          </a:p>
        </p:txBody>
      </p:sp>
      <p:sp>
        <p:nvSpPr>
          <p:cNvPr id="4" name="Slide Number Placeholder 3"/>
          <p:cNvSpPr>
            <a:spLocks noGrp="1"/>
          </p:cNvSpPr>
          <p:nvPr>
            <p:ph type="sldNum" sz="quarter" idx="5"/>
          </p:nvPr>
        </p:nvSpPr>
        <p:spPr/>
        <p:txBody>
          <a:bodyPr/>
          <a:lstStyle/>
          <a:p>
            <a:fld id="{95CC6D43-B330-470E-9514-C837501A6F5A}" type="slidenum">
              <a:rPr lang="en-GB" smtClean="0"/>
              <a:t>89</a:t>
            </a:fld>
            <a:endParaRPr lang="en-GB" dirty="0"/>
          </a:p>
        </p:txBody>
      </p:sp>
    </p:spTree>
    <p:extLst>
      <p:ext uri="{BB962C8B-B14F-4D97-AF65-F5344CB8AC3E}">
        <p14:creationId xmlns:p14="http://schemas.microsoft.com/office/powerpoint/2010/main" val="282786844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printable place-value grids could be for students to write on rather than using digit cards, particularly to support Checkpoint 21 or Additional activity K.</a:t>
            </a:r>
          </a:p>
        </p:txBody>
      </p:sp>
      <p:sp>
        <p:nvSpPr>
          <p:cNvPr id="4" name="Slide Number Placeholder 3"/>
          <p:cNvSpPr>
            <a:spLocks noGrp="1"/>
          </p:cNvSpPr>
          <p:nvPr>
            <p:ph type="sldNum" sz="quarter" idx="5"/>
          </p:nvPr>
        </p:nvSpPr>
        <p:spPr/>
        <p:txBody>
          <a:bodyPr/>
          <a:lstStyle/>
          <a:p>
            <a:fld id="{95CC6D43-B330-470E-9514-C837501A6F5A}" type="slidenum">
              <a:rPr lang="en-GB" smtClean="0"/>
              <a:t>90</a:t>
            </a:fld>
            <a:endParaRPr lang="en-GB" dirty="0"/>
          </a:p>
        </p:txBody>
      </p:sp>
    </p:spTree>
    <p:extLst>
      <p:ext uri="{BB962C8B-B14F-4D97-AF65-F5344CB8AC3E}">
        <p14:creationId xmlns:p14="http://schemas.microsoft.com/office/powerpoint/2010/main" val="426700542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printable place-value grids could be for students to write on rather than using digit cards, particularly to support Checkpoint 21 or Additional activity K.</a:t>
            </a:r>
          </a:p>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91</a:t>
            </a:fld>
            <a:endParaRPr lang="en-GB" dirty="0"/>
          </a:p>
        </p:txBody>
      </p:sp>
    </p:spTree>
    <p:extLst>
      <p:ext uri="{BB962C8B-B14F-4D97-AF65-F5344CB8AC3E}">
        <p14:creationId xmlns:p14="http://schemas.microsoft.com/office/powerpoint/2010/main" val="341286918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This slide (two sets of images per page) may be helpful for students to access Additional activity E.</a:t>
            </a:r>
          </a:p>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92</a:t>
            </a:fld>
            <a:endParaRPr lang="en-GB" dirty="0"/>
          </a:p>
        </p:txBody>
      </p:sp>
    </p:spTree>
    <p:extLst>
      <p:ext uri="{BB962C8B-B14F-4D97-AF65-F5344CB8AC3E}">
        <p14:creationId xmlns:p14="http://schemas.microsoft.com/office/powerpoint/2010/main" val="7105928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8</a:t>
            </a:fld>
            <a:endParaRPr lang="en-GB" dirty="0"/>
          </a:p>
        </p:txBody>
      </p:sp>
    </p:spTree>
    <p:extLst>
      <p:ext uri="{BB962C8B-B14F-4D97-AF65-F5344CB8AC3E}">
        <p14:creationId xmlns:p14="http://schemas.microsoft.com/office/powerpoint/2010/main" val="203108213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might wish to print out this template to use for the further thinking question for Checkpoint 18 or Additional activity J.</a:t>
            </a:r>
          </a:p>
        </p:txBody>
      </p:sp>
      <p:sp>
        <p:nvSpPr>
          <p:cNvPr id="4" name="Slide Number Placeholder 3"/>
          <p:cNvSpPr>
            <a:spLocks noGrp="1"/>
          </p:cNvSpPr>
          <p:nvPr>
            <p:ph type="sldNum" sz="quarter" idx="5"/>
          </p:nvPr>
        </p:nvSpPr>
        <p:spPr/>
        <p:txBody>
          <a:bodyPr/>
          <a:lstStyle/>
          <a:p>
            <a:fld id="{95CC6D43-B330-470E-9514-C837501A6F5A}" type="slidenum">
              <a:rPr lang="en-GB" smtClean="0"/>
              <a:t>93</a:t>
            </a:fld>
            <a:endParaRPr lang="en-GB" dirty="0"/>
          </a:p>
        </p:txBody>
      </p:sp>
    </p:spTree>
    <p:extLst>
      <p:ext uri="{BB962C8B-B14F-4D97-AF65-F5344CB8AC3E}">
        <p14:creationId xmlns:p14="http://schemas.microsoft.com/office/powerpoint/2010/main" val="13103197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5CC6D43-B330-470E-9514-C837501A6F5A}" type="slidenum">
              <a:rPr lang="en-GB" smtClean="0"/>
              <a:t>9</a:t>
            </a:fld>
            <a:endParaRPr lang="en-GB" dirty="0"/>
          </a:p>
        </p:txBody>
      </p:sp>
    </p:spTree>
    <p:extLst>
      <p:ext uri="{BB962C8B-B14F-4D97-AF65-F5344CB8AC3E}">
        <p14:creationId xmlns:p14="http://schemas.microsoft.com/office/powerpoint/2010/main" val="13177674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42129DB-7CCB-4DFF-A799-E554B533013B}"/>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auto">
          <a:xfrm>
            <a:off x="-7055" y="0"/>
            <a:ext cx="12228688" cy="687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4"/>
          <p:cNvSpPr>
            <a:spLocks noGrp="1" noChangeArrowheads="1"/>
          </p:cNvSpPr>
          <p:nvPr>
            <p:ph type="ctrTitle"/>
          </p:nvPr>
        </p:nvSpPr>
        <p:spPr>
          <a:xfrm>
            <a:off x="622301" y="476673"/>
            <a:ext cx="6049764" cy="648071"/>
          </a:xfrm>
        </p:spPr>
        <p:txBody>
          <a:bodyPr anchor="t"/>
          <a:lstStyle>
            <a:lvl1pPr>
              <a:defRPr>
                <a:solidFill>
                  <a:schemeClr val="bg1"/>
                </a:solidFill>
                <a:latin typeface="Century Gothic" panose="020B0502020202020204" pitchFamily="34" charset="0"/>
                <a:cs typeface="Arial" panose="020B0604020202020204" pitchFamily="34" charset="0"/>
              </a:defRPr>
            </a:lvl1pPr>
          </a:lstStyle>
          <a:p>
            <a:pPr lvl="0"/>
            <a:r>
              <a:rPr lang="en-GB" noProof="0"/>
              <a:t>Click to edit Master title style</a:t>
            </a:r>
          </a:p>
        </p:txBody>
      </p:sp>
      <p:sp>
        <p:nvSpPr>
          <p:cNvPr id="44037" name="Rectangle 5"/>
          <p:cNvSpPr>
            <a:spLocks noGrp="1" noChangeArrowheads="1"/>
          </p:cNvSpPr>
          <p:nvPr>
            <p:ph type="subTitle" idx="1"/>
          </p:nvPr>
        </p:nvSpPr>
        <p:spPr>
          <a:xfrm>
            <a:off x="609602" y="1268758"/>
            <a:ext cx="6062463" cy="1152130"/>
          </a:xfrm>
        </p:spPr>
        <p:txBody>
          <a:bodyPr>
            <a:normAutofit/>
          </a:bodyPr>
          <a:lstStyle>
            <a:lvl1pPr marL="0" indent="0">
              <a:buNone/>
              <a:defRPr sz="2400">
                <a:solidFill>
                  <a:schemeClr val="bg1"/>
                </a:solidFill>
                <a:latin typeface="Arial" panose="020B0604020202020204" pitchFamily="34" charset="0"/>
                <a:cs typeface="Arial" panose="020B0604020202020204" pitchFamily="34" charset="0"/>
              </a:defRPr>
            </a:lvl1pPr>
          </a:lstStyle>
          <a:p>
            <a:pPr lvl="0"/>
            <a:r>
              <a:rPr lang="en-GB" noProof="0"/>
              <a:t>Click to edit Master subtitle style</a:t>
            </a:r>
          </a:p>
        </p:txBody>
      </p:sp>
      <p:sp>
        <p:nvSpPr>
          <p:cNvPr id="7" name="Date Placeholder 6">
            <a:extLst>
              <a:ext uri="{FF2B5EF4-FFF2-40B4-BE49-F238E27FC236}">
                <a16:creationId xmlns:a16="http://schemas.microsoft.com/office/drawing/2014/main" id="{FF959467-41A6-455E-929A-E40D1059C340}"/>
              </a:ext>
            </a:extLst>
          </p:cNvPr>
          <p:cNvSpPr>
            <a:spLocks noGrp="1" noChangeArrowheads="1"/>
          </p:cNvSpPr>
          <p:nvPr>
            <p:ph type="dt" sz="half" idx="10"/>
          </p:nvPr>
        </p:nvSpPr>
        <p:spPr/>
        <p:txBody>
          <a:bodyPr/>
          <a:lstStyle>
            <a:lvl1pPr>
              <a:buNone/>
              <a:defRPr>
                <a:solidFill>
                  <a:schemeClr val="accent2"/>
                </a:solidFill>
              </a:defRPr>
            </a:lvl1pPr>
          </a:lstStyle>
          <a:p>
            <a:pPr>
              <a:defRPr/>
            </a:pPr>
            <a:endParaRPr lang="en-GB" dirty="0"/>
          </a:p>
        </p:txBody>
      </p:sp>
      <p:sp>
        <p:nvSpPr>
          <p:cNvPr id="8" name="Footer Placeholder 7">
            <a:extLst>
              <a:ext uri="{FF2B5EF4-FFF2-40B4-BE49-F238E27FC236}">
                <a16:creationId xmlns:a16="http://schemas.microsoft.com/office/drawing/2014/main" id="{80EA04C3-E93E-45FB-8B42-78A38976AF52}"/>
              </a:ext>
            </a:extLst>
          </p:cNvPr>
          <p:cNvSpPr>
            <a:spLocks noGrp="1" noChangeArrowheads="1"/>
          </p:cNvSpPr>
          <p:nvPr>
            <p:ph type="ftr" sz="quarter" idx="11"/>
          </p:nvPr>
        </p:nvSpPr>
        <p:spPr>
          <a:xfrm>
            <a:off x="3503085" y="6248400"/>
            <a:ext cx="8544983" cy="457200"/>
          </a:xfrm>
        </p:spPr>
        <p:txBody>
          <a:bodyPr/>
          <a:lstStyle>
            <a:lvl1pPr>
              <a:defRPr>
                <a:solidFill>
                  <a:schemeClr val="accent2"/>
                </a:solidFill>
              </a:defRPr>
            </a:lvl1pPr>
          </a:lstStyle>
          <a:p>
            <a:pPr>
              <a:defRPr/>
            </a:pPr>
            <a:endParaRPr lang="en-GB" dirty="0"/>
          </a:p>
        </p:txBody>
      </p:sp>
    </p:spTree>
    <p:extLst>
      <p:ext uri="{BB962C8B-B14F-4D97-AF65-F5344CB8AC3E}">
        <p14:creationId xmlns:p14="http://schemas.microsoft.com/office/powerpoint/2010/main" val="2796184162"/>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22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511F86-0498-45AC-91EB-811F623B6D9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601035" y="430660"/>
            <a:ext cx="10972800" cy="982117"/>
          </a:xfrm>
        </p:spPr>
        <p:txBody>
          <a:bodyPr anchor="t"/>
          <a:lstStyle>
            <a:lvl1pPr>
              <a:defRPr>
                <a:solidFill>
                  <a:srgbClr val="585858"/>
                </a:solidFill>
                <a:latin typeface="Century Gothic" panose="020B0502020202020204" pitchFamily="34" charset="0"/>
                <a:cs typeface="Arial" panose="020B0604020202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609600" y="1556792"/>
            <a:ext cx="10972800" cy="3888432"/>
          </a:xfrm>
        </p:spPr>
        <p:txBody>
          <a:bodyPr>
            <a:normAutofit/>
          </a:bodyPr>
          <a:lstStyle>
            <a:lvl1pPr marL="342900" indent="-342900">
              <a:buFont typeface="Arial" panose="020B0604020202020204" pitchFamily="34" charset="0"/>
              <a:buChar char="•"/>
              <a:defRPr sz="2400">
                <a:solidFill>
                  <a:srgbClr val="585858"/>
                </a:solidFill>
                <a:latin typeface="Arial" panose="020B0604020202020204" pitchFamily="34" charset="0"/>
                <a:cs typeface="Arial" panose="020B0604020202020204" pitchFamily="34" charset="0"/>
              </a:defRPr>
            </a:lvl1pPr>
            <a:lvl2pPr marL="742950" indent="-285750">
              <a:buClr>
                <a:srgbClr val="585858"/>
              </a:buClr>
              <a:buFont typeface="Arial" panose="020B0604020202020204" pitchFamily="34" charset="0"/>
              <a:buChar char="•"/>
              <a:defRPr sz="2000">
                <a:solidFill>
                  <a:srgbClr val="585858"/>
                </a:solidFill>
                <a:latin typeface="Arial" panose="020B0604020202020204" pitchFamily="34" charset="0"/>
                <a:cs typeface="Arial" panose="020B0604020202020204" pitchFamily="34" charset="0"/>
              </a:defRPr>
            </a:lvl2pPr>
            <a:lvl3pPr marL="1143000" indent="-228600">
              <a:buClr>
                <a:srgbClr val="585858"/>
              </a:buClr>
              <a:buFont typeface="Arial" panose="020B0604020202020204" pitchFamily="34" charset="0"/>
              <a:buChar char="•"/>
              <a:defRPr sz="1800">
                <a:solidFill>
                  <a:srgbClr val="585858"/>
                </a:solidFill>
                <a:latin typeface="Arial" panose="020B0604020202020204" pitchFamily="34" charset="0"/>
                <a:cs typeface="Arial" panose="020B0604020202020204" pitchFamily="34" charset="0"/>
              </a:defRPr>
            </a:lvl3pPr>
            <a:lvl4pPr marL="1600200" indent="-228600">
              <a:buClr>
                <a:srgbClr val="585858"/>
              </a:buClr>
              <a:buFont typeface="Arial" panose="020B0604020202020204" pitchFamily="34" charset="0"/>
              <a:buChar char="•"/>
              <a:defRPr sz="1600">
                <a:solidFill>
                  <a:srgbClr val="585858"/>
                </a:solidFill>
                <a:latin typeface="Arial" panose="020B0604020202020204" pitchFamily="34" charset="0"/>
                <a:cs typeface="Arial" panose="020B0604020202020204" pitchFamily="34" charset="0"/>
              </a:defRPr>
            </a:lvl4pPr>
            <a:lvl5pPr marL="2057400" indent="-228600">
              <a:buClr>
                <a:srgbClr val="585858"/>
              </a:buClr>
              <a:buFont typeface="Arial" panose="020B0604020202020204" pitchFamily="34" charset="0"/>
              <a:buChar char="•"/>
              <a:defRPr sz="1600">
                <a:solidFill>
                  <a:srgbClr val="585858"/>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6">
            <a:extLst>
              <a:ext uri="{FF2B5EF4-FFF2-40B4-BE49-F238E27FC236}">
                <a16:creationId xmlns:a16="http://schemas.microsoft.com/office/drawing/2014/main" id="{1F4B3B01-5D20-46B9-B2C9-7FD7F2BEA99B}"/>
              </a:ext>
            </a:extLst>
          </p:cNvPr>
          <p:cNvSpPr>
            <a:spLocks noGrp="1" noChangeArrowheads="1"/>
          </p:cNvSpPr>
          <p:nvPr>
            <p:ph type="dt" sz="half" idx="10"/>
          </p:nvPr>
        </p:nvSpPr>
        <p:spPr/>
        <p:txBody>
          <a:bodyPr/>
          <a:lstStyle>
            <a:lvl1pPr>
              <a:defRPr/>
            </a:lvl1pPr>
          </a:lstStyle>
          <a:p>
            <a:pPr>
              <a:defRPr/>
            </a:pPr>
            <a:endParaRPr lang="en-GB" dirty="0"/>
          </a:p>
        </p:txBody>
      </p:sp>
      <p:sp>
        <p:nvSpPr>
          <p:cNvPr id="7" name="Rectangle 7">
            <a:extLst>
              <a:ext uri="{FF2B5EF4-FFF2-40B4-BE49-F238E27FC236}">
                <a16:creationId xmlns:a16="http://schemas.microsoft.com/office/drawing/2014/main" id="{81515C61-0F49-4F5A-803B-A05DF82E1CB6}"/>
              </a:ext>
            </a:extLst>
          </p:cNvPr>
          <p:cNvSpPr>
            <a:spLocks noGrp="1" noChangeArrowheads="1"/>
          </p:cNvSpPr>
          <p:nvPr>
            <p:ph type="ftr" sz="quarter" idx="11"/>
          </p:nvPr>
        </p:nvSpPr>
        <p:spPr/>
        <p:txBody>
          <a:bodyPr/>
          <a:lstStyle>
            <a:lvl1pPr>
              <a:defRPr/>
            </a:lvl1pPr>
          </a:lstStyle>
          <a:p>
            <a:pPr>
              <a:defRPr/>
            </a:pPr>
            <a:endParaRPr lang="en-GB" dirty="0"/>
          </a:p>
        </p:txBody>
      </p:sp>
      <p:sp>
        <p:nvSpPr>
          <p:cNvPr id="8" name="Rectangle 8">
            <a:extLst>
              <a:ext uri="{FF2B5EF4-FFF2-40B4-BE49-F238E27FC236}">
                <a16:creationId xmlns:a16="http://schemas.microsoft.com/office/drawing/2014/main" id="{F229D3AA-4483-4C24-8D12-A457557489A3}"/>
              </a:ext>
            </a:extLst>
          </p:cNvPr>
          <p:cNvSpPr>
            <a:spLocks noGrp="1" noChangeArrowheads="1"/>
          </p:cNvSpPr>
          <p:nvPr>
            <p:ph type="sldNum" sz="quarter" idx="12"/>
          </p:nvPr>
        </p:nvSpPr>
        <p:spPr/>
        <p:txBody>
          <a:bodyPr/>
          <a:lstStyle>
            <a:lvl1pPr>
              <a:defRPr/>
            </a:lvl1pPr>
          </a:lstStyle>
          <a:p>
            <a:fld id="{4DB3256F-83C8-4422-BB4B-79DB90083B87}" type="slidenum">
              <a:rPr lang="en-GB" altLang="en-US"/>
              <a:pPr/>
              <a:t>‹#›</a:t>
            </a:fld>
            <a:endParaRPr lang="en-GB" altLang="en-US" dirty="0"/>
          </a:p>
        </p:txBody>
      </p:sp>
    </p:spTree>
    <p:extLst>
      <p:ext uri="{BB962C8B-B14F-4D97-AF65-F5344CB8AC3E}">
        <p14:creationId xmlns:p14="http://schemas.microsoft.com/office/powerpoint/2010/main" val="3961792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B39D9A-8B44-421F-82E0-5688E36905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6">
            <a:extLst>
              <a:ext uri="{FF2B5EF4-FFF2-40B4-BE49-F238E27FC236}">
                <a16:creationId xmlns:a16="http://schemas.microsoft.com/office/drawing/2014/main" id="{729FEB22-335A-41BD-B17B-784C9EEF9ACD}"/>
              </a:ext>
            </a:extLst>
          </p:cNvPr>
          <p:cNvSpPr>
            <a:spLocks noGrp="1" noChangeArrowheads="1"/>
          </p:cNvSpPr>
          <p:nvPr>
            <p:ph type="dt" sz="half" idx="10"/>
          </p:nvPr>
        </p:nvSpPr>
        <p:spPr/>
        <p:txBody>
          <a:bodyPr/>
          <a:lstStyle>
            <a:lvl1pPr>
              <a:buNone/>
              <a:defRPr/>
            </a:lvl1pPr>
          </a:lstStyle>
          <a:p>
            <a:pPr>
              <a:defRPr/>
            </a:pPr>
            <a:endParaRPr lang="en-GB" dirty="0"/>
          </a:p>
        </p:txBody>
      </p:sp>
      <p:sp>
        <p:nvSpPr>
          <p:cNvPr id="6" name="Rectangle 7">
            <a:extLst>
              <a:ext uri="{FF2B5EF4-FFF2-40B4-BE49-F238E27FC236}">
                <a16:creationId xmlns:a16="http://schemas.microsoft.com/office/drawing/2014/main" id="{0785812D-06FB-4137-82DA-4C8636188B3A}"/>
              </a:ext>
            </a:extLst>
          </p:cNvPr>
          <p:cNvSpPr>
            <a:spLocks noGrp="1" noChangeArrowheads="1"/>
          </p:cNvSpPr>
          <p:nvPr>
            <p:ph type="ftr" sz="quarter" idx="11"/>
          </p:nvPr>
        </p:nvSpPr>
        <p:spPr/>
        <p:txBody>
          <a:bodyPr/>
          <a:lstStyle>
            <a:lvl1pPr>
              <a:defRPr/>
            </a:lvl1pPr>
          </a:lstStyle>
          <a:p>
            <a:pPr>
              <a:defRPr/>
            </a:pPr>
            <a:endParaRPr lang="en-GB" dirty="0"/>
          </a:p>
        </p:txBody>
      </p:sp>
      <p:sp>
        <p:nvSpPr>
          <p:cNvPr id="7" name="Rectangle 8">
            <a:extLst>
              <a:ext uri="{FF2B5EF4-FFF2-40B4-BE49-F238E27FC236}">
                <a16:creationId xmlns:a16="http://schemas.microsoft.com/office/drawing/2014/main" id="{335DD14D-38EC-424C-AF0C-03BA91A64CBD}"/>
              </a:ext>
            </a:extLst>
          </p:cNvPr>
          <p:cNvSpPr>
            <a:spLocks noGrp="1" noChangeArrowheads="1"/>
          </p:cNvSpPr>
          <p:nvPr>
            <p:ph type="sldNum" sz="quarter" idx="12"/>
          </p:nvPr>
        </p:nvSpPr>
        <p:spPr/>
        <p:txBody>
          <a:bodyPr/>
          <a:lstStyle>
            <a:lvl1pPr>
              <a:defRPr/>
            </a:lvl1pPr>
          </a:lstStyle>
          <a:p>
            <a:pPr>
              <a:buFont typeface="Arial" panose="020B0604020202020204" pitchFamily="34" charset="0"/>
              <a:buNone/>
            </a:pPr>
            <a:endParaRPr lang="en-GB" altLang="en-US" dirty="0"/>
          </a:p>
        </p:txBody>
      </p:sp>
      <p:sp>
        <p:nvSpPr>
          <p:cNvPr id="11" name="Title 1">
            <a:extLst>
              <a:ext uri="{FF2B5EF4-FFF2-40B4-BE49-F238E27FC236}">
                <a16:creationId xmlns:a16="http://schemas.microsoft.com/office/drawing/2014/main" id="{EDD91F02-38ED-4B06-B867-E4F68C54EE80}"/>
              </a:ext>
            </a:extLst>
          </p:cNvPr>
          <p:cNvSpPr>
            <a:spLocks noGrp="1"/>
          </p:cNvSpPr>
          <p:nvPr>
            <p:ph type="title"/>
          </p:nvPr>
        </p:nvSpPr>
        <p:spPr>
          <a:xfrm>
            <a:off x="601035" y="430660"/>
            <a:ext cx="10972800" cy="982117"/>
          </a:xfrm>
        </p:spPr>
        <p:txBody>
          <a:bodyPr anchor="t"/>
          <a:lstStyle>
            <a:lvl1pPr>
              <a:defRPr>
                <a:solidFill>
                  <a:srgbClr val="585858"/>
                </a:solidFill>
                <a:latin typeface="Century Gothic" panose="020B0502020202020204" pitchFamily="34" charset="0"/>
                <a:cs typeface="Arial" panose="020B0604020202020204" pitchFamily="34" charset="0"/>
              </a:defRPr>
            </a:lvl1pPr>
          </a:lstStyle>
          <a:p>
            <a:r>
              <a:rPr lang="en-US"/>
              <a:t>Click to edit Master title style</a:t>
            </a:r>
            <a:endParaRPr lang="en-GB"/>
          </a:p>
        </p:txBody>
      </p:sp>
    </p:spTree>
    <p:extLst>
      <p:ext uri="{BB962C8B-B14F-4D97-AF65-F5344CB8AC3E}">
        <p14:creationId xmlns:p14="http://schemas.microsoft.com/office/powerpoint/2010/main" val="823279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tivity slides">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B39D9A-8B44-421F-82E0-5688E369053C}"/>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Text Placeholder 1">
            <a:extLst>
              <a:ext uri="{FF2B5EF4-FFF2-40B4-BE49-F238E27FC236}">
                <a16:creationId xmlns:a16="http://schemas.microsoft.com/office/drawing/2014/main" id="{6DDFB95C-28E3-4DE0-996C-426F201DD651}"/>
              </a:ext>
            </a:extLst>
          </p:cNvPr>
          <p:cNvSpPr txBox="1">
            <a:spLocks/>
          </p:cNvSpPr>
          <p:nvPr userDrawn="1"/>
        </p:nvSpPr>
        <p:spPr bwMode="auto">
          <a:xfrm>
            <a:off x="1" y="360000"/>
            <a:ext cx="12192000" cy="594000"/>
          </a:xfrm>
          <a:prstGeom prst="rect">
            <a:avLst/>
          </a:prstGeom>
          <a:solidFill>
            <a:srgbClr val="347574"/>
          </a:solidFill>
          <a:ln>
            <a:noFill/>
          </a:ln>
        </p:spPr>
        <p:txBody>
          <a:bodyPr vert="horz" wrap="square" lIns="180000" tIns="45720" rIns="180000" bIns="45720" numCol="1" anchor="ctr" anchorCtr="0" compatLnSpc="1">
            <a:prstTxWarp prst="textNoShape">
              <a:avLst/>
            </a:prstTxWarp>
          </a:bodyPr>
          <a:lstStyle>
            <a:defPPr>
              <a:defRPr lang="en-GB"/>
            </a:defPPr>
            <a:lvl1pPr marL="0" indent="0" algn="ctr" eaLnBrk="0" hangingPunct="0">
              <a:buClr>
                <a:schemeClr val="tx2"/>
              </a:buClr>
              <a:defRPr sz="2400">
                <a:solidFill>
                  <a:srgbClr val="585858"/>
                </a:solidFill>
                <a:latin typeface="+mj-lt"/>
                <a:ea typeface="Myriad Pro" charset="0"/>
                <a:cs typeface="Myriad Pro" charset="0"/>
              </a:defRPr>
            </a:lvl1pPr>
            <a:lvl2pPr marL="557199" indent="-214308" eaLnBrk="0" hangingPunct="0">
              <a:defRPr sz="2100">
                <a:solidFill>
                  <a:srgbClr val="585858"/>
                </a:solidFill>
                <a:latin typeface="+mn-lt"/>
              </a:defRPr>
            </a:lvl2pPr>
            <a:lvl3pPr marL="857228" indent="-171446" eaLnBrk="0" hangingPunct="0">
              <a:buChar char="–"/>
              <a:defRPr sz="1800">
                <a:solidFill>
                  <a:srgbClr val="585858"/>
                </a:solidFill>
                <a:latin typeface="+mn-lt"/>
              </a:defRPr>
            </a:lvl3pPr>
            <a:lvl4pPr marL="1200120" indent="-171446" eaLnBrk="0" hangingPunct="0">
              <a:buClr>
                <a:schemeClr val="accent2"/>
              </a:buClr>
              <a:defRPr sz="1425">
                <a:latin typeface="+mn-lt"/>
              </a:defRPr>
            </a:lvl4pPr>
            <a:lvl5pPr marL="1543012" indent="-171446" eaLnBrk="0" hangingPunct="0">
              <a:buClr>
                <a:schemeClr val="tx2"/>
              </a:buClr>
              <a:defRPr sz="1425">
                <a:latin typeface="+mn-lt"/>
              </a:defRPr>
            </a:lvl5pPr>
            <a:lvl6pPr marL="1885903" indent="-171446" fontAlgn="base">
              <a:spcBef>
                <a:spcPct val="20000"/>
              </a:spcBef>
              <a:spcAft>
                <a:spcPct val="0"/>
              </a:spcAft>
              <a:buClr>
                <a:schemeClr val="tx2"/>
              </a:buClr>
              <a:buFont typeface="Arial" charset="0"/>
              <a:buChar char="●"/>
              <a:defRPr sz="1425">
                <a:latin typeface="+mn-lt"/>
              </a:defRPr>
            </a:lvl6pPr>
            <a:lvl7pPr marL="2228795" indent="-171446" fontAlgn="base">
              <a:spcBef>
                <a:spcPct val="20000"/>
              </a:spcBef>
              <a:spcAft>
                <a:spcPct val="0"/>
              </a:spcAft>
              <a:buClr>
                <a:schemeClr val="tx2"/>
              </a:buClr>
              <a:buFont typeface="Arial" charset="0"/>
              <a:buChar char="●"/>
              <a:defRPr sz="1425">
                <a:latin typeface="+mn-lt"/>
              </a:defRPr>
            </a:lvl7pPr>
            <a:lvl8pPr marL="2571686" indent="-171446" fontAlgn="base">
              <a:spcBef>
                <a:spcPct val="20000"/>
              </a:spcBef>
              <a:spcAft>
                <a:spcPct val="0"/>
              </a:spcAft>
              <a:buClr>
                <a:schemeClr val="tx2"/>
              </a:buClr>
              <a:buFont typeface="Arial" charset="0"/>
              <a:buChar char="●"/>
              <a:defRPr sz="1425">
                <a:latin typeface="+mn-lt"/>
              </a:defRPr>
            </a:lvl8pPr>
            <a:lvl9pPr marL="2914577" indent="-171446" fontAlgn="base">
              <a:spcBef>
                <a:spcPct val="20000"/>
              </a:spcBef>
              <a:spcAft>
                <a:spcPct val="0"/>
              </a:spcAft>
              <a:buClr>
                <a:schemeClr val="tx2"/>
              </a:buClr>
              <a:buFont typeface="Arial" charset="0"/>
              <a:buChar char="●"/>
              <a:defRPr sz="1425">
                <a:latin typeface="+mn-lt"/>
              </a:defRPr>
            </a:lvl9pPr>
          </a:lstStyle>
          <a:p>
            <a:pPr>
              <a:buNone/>
            </a:pPr>
            <a:endParaRPr lang="en-GB" dirty="0"/>
          </a:p>
        </p:txBody>
      </p:sp>
      <p:sp>
        <p:nvSpPr>
          <p:cNvPr id="4" name="Text Placeholder 3">
            <a:extLst>
              <a:ext uri="{FF2B5EF4-FFF2-40B4-BE49-F238E27FC236}">
                <a16:creationId xmlns:a16="http://schemas.microsoft.com/office/drawing/2014/main" id="{0DE862F8-17F7-4181-8B9F-10A4713466B3}"/>
              </a:ext>
            </a:extLst>
          </p:cNvPr>
          <p:cNvSpPr>
            <a:spLocks noGrp="1"/>
          </p:cNvSpPr>
          <p:nvPr>
            <p:ph type="body" sz="quarter" idx="10"/>
          </p:nvPr>
        </p:nvSpPr>
        <p:spPr>
          <a:xfrm>
            <a:off x="240288" y="1124744"/>
            <a:ext cx="11717238" cy="4464495"/>
          </a:xfrm>
        </p:spPr>
        <p:txBody>
          <a:bodyPr>
            <a:normAutofit/>
          </a:bodyPr>
          <a:lstStyle>
            <a:lvl1pPr marL="0" indent="0">
              <a:buClr>
                <a:srgbClr val="00628C"/>
              </a:buClr>
              <a:buNone/>
              <a:defRPr sz="2800"/>
            </a:lvl1pPr>
            <a:lvl2pPr>
              <a:buClr>
                <a:srgbClr val="00628C"/>
              </a:buClr>
              <a:defRPr sz="2400"/>
            </a:lvl2pPr>
            <a:lvl3pPr>
              <a:buClr>
                <a:srgbClr val="00628C"/>
              </a:buClr>
              <a:defRPr sz="2000"/>
            </a:lvl3pPr>
            <a:lvl4pPr>
              <a:buClr>
                <a:srgbClr val="00628C"/>
              </a:buClr>
              <a:defRPr sz="1800"/>
            </a:lvl4pPr>
            <a:lvl5pPr>
              <a:buClr>
                <a:srgbClr val="00628C"/>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1">
            <a:extLst>
              <a:ext uri="{FF2B5EF4-FFF2-40B4-BE49-F238E27FC236}">
                <a16:creationId xmlns:a16="http://schemas.microsoft.com/office/drawing/2014/main" id="{015A1A0B-3104-451B-BE70-D5BF5A932FDF}"/>
              </a:ext>
            </a:extLst>
          </p:cNvPr>
          <p:cNvSpPr>
            <a:spLocks noGrp="1"/>
          </p:cNvSpPr>
          <p:nvPr>
            <p:ph type="body" sz="quarter" idx="11" hasCustomPrompt="1"/>
          </p:nvPr>
        </p:nvSpPr>
        <p:spPr>
          <a:xfrm>
            <a:off x="145680" y="441100"/>
            <a:ext cx="11926984" cy="431800"/>
          </a:xfrm>
        </p:spPr>
        <p:txBody>
          <a:bodyPr/>
          <a:lstStyle>
            <a:lvl1pPr marL="0" indent="0">
              <a:buNone/>
              <a:defRPr b="1">
                <a:solidFill>
                  <a:schemeClr val="bg1"/>
                </a:solidFill>
                <a:latin typeface="Century Gothic" panose="020B0502020202020204" pitchFamily="34" charset="0"/>
              </a:defRPr>
            </a:lvl1pPr>
          </a:lstStyle>
          <a:p>
            <a:pPr lvl="0"/>
            <a:r>
              <a:rPr lang="en-US"/>
              <a:t>Click to edit Master title style</a:t>
            </a:r>
          </a:p>
        </p:txBody>
      </p:sp>
    </p:spTree>
    <p:extLst>
      <p:ext uri="{BB962C8B-B14F-4D97-AF65-F5344CB8AC3E}">
        <p14:creationId xmlns:p14="http://schemas.microsoft.com/office/powerpoint/2010/main" val="2221002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tivity slide no logo">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6DDFB95C-28E3-4DE0-996C-426F201DD651}"/>
              </a:ext>
            </a:extLst>
          </p:cNvPr>
          <p:cNvSpPr txBox="1">
            <a:spLocks/>
          </p:cNvSpPr>
          <p:nvPr userDrawn="1"/>
        </p:nvSpPr>
        <p:spPr bwMode="auto">
          <a:xfrm>
            <a:off x="1" y="360000"/>
            <a:ext cx="12192000" cy="594000"/>
          </a:xfrm>
          <a:prstGeom prst="rect">
            <a:avLst/>
          </a:prstGeom>
          <a:solidFill>
            <a:srgbClr val="347574"/>
          </a:solidFill>
          <a:ln>
            <a:noFill/>
          </a:ln>
        </p:spPr>
        <p:txBody>
          <a:bodyPr vert="horz" wrap="square" lIns="180000" tIns="45720" rIns="180000" bIns="45720" numCol="1" anchor="ctr" anchorCtr="0" compatLnSpc="1">
            <a:prstTxWarp prst="textNoShape">
              <a:avLst/>
            </a:prstTxWarp>
          </a:bodyPr>
          <a:lstStyle>
            <a:defPPr>
              <a:defRPr lang="en-GB"/>
            </a:defPPr>
            <a:lvl1pPr marL="0" indent="0" algn="ctr" eaLnBrk="0" hangingPunct="0">
              <a:buClr>
                <a:schemeClr val="tx2"/>
              </a:buClr>
              <a:defRPr sz="2400">
                <a:solidFill>
                  <a:srgbClr val="585858"/>
                </a:solidFill>
                <a:latin typeface="+mj-lt"/>
                <a:ea typeface="Myriad Pro" charset="0"/>
                <a:cs typeface="Myriad Pro" charset="0"/>
              </a:defRPr>
            </a:lvl1pPr>
            <a:lvl2pPr marL="557199" indent="-214308" eaLnBrk="0" hangingPunct="0">
              <a:defRPr sz="2100">
                <a:solidFill>
                  <a:srgbClr val="585858"/>
                </a:solidFill>
                <a:latin typeface="+mn-lt"/>
              </a:defRPr>
            </a:lvl2pPr>
            <a:lvl3pPr marL="857228" indent="-171446" eaLnBrk="0" hangingPunct="0">
              <a:buChar char="–"/>
              <a:defRPr sz="1800">
                <a:solidFill>
                  <a:srgbClr val="585858"/>
                </a:solidFill>
                <a:latin typeface="+mn-lt"/>
              </a:defRPr>
            </a:lvl3pPr>
            <a:lvl4pPr marL="1200120" indent="-171446" eaLnBrk="0" hangingPunct="0">
              <a:buClr>
                <a:schemeClr val="accent2"/>
              </a:buClr>
              <a:defRPr sz="1425">
                <a:latin typeface="+mn-lt"/>
              </a:defRPr>
            </a:lvl4pPr>
            <a:lvl5pPr marL="1543012" indent="-171446" eaLnBrk="0" hangingPunct="0">
              <a:buClr>
                <a:schemeClr val="tx2"/>
              </a:buClr>
              <a:defRPr sz="1425">
                <a:latin typeface="+mn-lt"/>
              </a:defRPr>
            </a:lvl5pPr>
            <a:lvl6pPr marL="1885903" indent="-171446" fontAlgn="base">
              <a:spcBef>
                <a:spcPct val="20000"/>
              </a:spcBef>
              <a:spcAft>
                <a:spcPct val="0"/>
              </a:spcAft>
              <a:buClr>
                <a:schemeClr val="tx2"/>
              </a:buClr>
              <a:buFont typeface="Arial" charset="0"/>
              <a:buChar char="●"/>
              <a:defRPr sz="1425">
                <a:latin typeface="+mn-lt"/>
              </a:defRPr>
            </a:lvl6pPr>
            <a:lvl7pPr marL="2228795" indent="-171446" fontAlgn="base">
              <a:spcBef>
                <a:spcPct val="20000"/>
              </a:spcBef>
              <a:spcAft>
                <a:spcPct val="0"/>
              </a:spcAft>
              <a:buClr>
                <a:schemeClr val="tx2"/>
              </a:buClr>
              <a:buFont typeface="Arial" charset="0"/>
              <a:buChar char="●"/>
              <a:defRPr sz="1425">
                <a:latin typeface="+mn-lt"/>
              </a:defRPr>
            </a:lvl7pPr>
            <a:lvl8pPr marL="2571686" indent="-171446" fontAlgn="base">
              <a:spcBef>
                <a:spcPct val="20000"/>
              </a:spcBef>
              <a:spcAft>
                <a:spcPct val="0"/>
              </a:spcAft>
              <a:buClr>
                <a:schemeClr val="tx2"/>
              </a:buClr>
              <a:buFont typeface="Arial" charset="0"/>
              <a:buChar char="●"/>
              <a:defRPr sz="1425">
                <a:latin typeface="+mn-lt"/>
              </a:defRPr>
            </a:lvl8pPr>
            <a:lvl9pPr marL="2914577" indent="-171446" fontAlgn="base">
              <a:spcBef>
                <a:spcPct val="20000"/>
              </a:spcBef>
              <a:spcAft>
                <a:spcPct val="0"/>
              </a:spcAft>
              <a:buClr>
                <a:schemeClr val="tx2"/>
              </a:buClr>
              <a:buFont typeface="Arial" charset="0"/>
              <a:buChar char="●"/>
              <a:defRPr sz="1425">
                <a:latin typeface="+mn-lt"/>
              </a:defRPr>
            </a:lvl9pPr>
          </a:lstStyle>
          <a:p>
            <a:pPr>
              <a:buNone/>
            </a:pPr>
            <a:endParaRPr lang="en-GB" dirty="0"/>
          </a:p>
        </p:txBody>
      </p:sp>
      <p:sp>
        <p:nvSpPr>
          <p:cNvPr id="4" name="Text Placeholder 3">
            <a:extLst>
              <a:ext uri="{FF2B5EF4-FFF2-40B4-BE49-F238E27FC236}">
                <a16:creationId xmlns:a16="http://schemas.microsoft.com/office/drawing/2014/main" id="{0DE862F8-17F7-4181-8B9F-10A4713466B3}"/>
              </a:ext>
            </a:extLst>
          </p:cNvPr>
          <p:cNvSpPr>
            <a:spLocks noGrp="1"/>
          </p:cNvSpPr>
          <p:nvPr>
            <p:ph type="body" sz="quarter" idx="10"/>
          </p:nvPr>
        </p:nvSpPr>
        <p:spPr>
          <a:xfrm>
            <a:off x="240288" y="1124744"/>
            <a:ext cx="11717238" cy="4464495"/>
          </a:xfrm>
        </p:spPr>
        <p:txBody>
          <a:bodyPr>
            <a:normAutofit/>
          </a:bodyPr>
          <a:lstStyle>
            <a:lvl1pPr marL="0" indent="0">
              <a:buClr>
                <a:srgbClr val="00628C"/>
              </a:buClr>
              <a:buNone/>
              <a:defRPr sz="2800"/>
            </a:lvl1pPr>
            <a:lvl2pPr>
              <a:buClr>
                <a:srgbClr val="00628C"/>
              </a:buClr>
              <a:defRPr sz="2400"/>
            </a:lvl2pPr>
            <a:lvl3pPr>
              <a:buClr>
                <a:srgbClr val="00628C"/>
              </a:buClr>
              <a:defRPr sz="2000"/>
            </a:lvl3pPr>
            <a:lvl4pPr>
              <a:buClr>
                <a:srgbClr val="00628C"/>
              </a:buClr>
              <a:defRPr sz="1800"/>
            </a:lvl4pPr>
            <a:lvl5pPr>
              <a:buClr>
                <a:srgbClr val="00628C"/>
              </a:buCl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1">
            <a:extLst>
              <a:ext uri="{FF2B5EF4-FFF2-40B4-BE49-F238E27FC236}">
                <a16:creationId xmlns:a16="http://schemas.microsoft.com/office/drawing/2014/main" id="{015A1A0B-3104-451B-BE70-D5BF5A932FDF}"/>
              </a:ext>
            </a:extLst>
          </p:cNvPr>
          <p:cNvSpPr>
            <a:spLocks noGrp="1"/>
          </p:cNvSpPr>
          <p:nvPr>
            <p:ph type="body" sz="quarter" idx="11" hasCustomPrompt="1"/>
          </p:nvPr>
        </p:nvSpPr>
        <p:spPr>
          <a:xfrm>
            <a:off x="145680" y="441100"/>
            <a:ext cx="11926984" cy="431800"/>
          </a:xfrm>
        </p:spPr>
        <p:txBody>
          <a:bodyPr/>
          <a:lstStyle>
            <a:lvl1pPr marL="0" indent="0">
              <a:buNone/>
              <a:defRPr b="1">
                <a:solidFill>
                  <a:schemeClr val="bg1"/>
                </a:solidFill>
                <a:latin typeface="Century Gothic" panose="020B0502020202020204" pitchFamily="34" charset="0"/>
              </a:defRPr>
            </a:lvl1pPr>
          </a:lstStyle>
          <a:p>
            <a:pPr lvl="0"/>
            <a:r>
              <a:rPr lang="en-US"/>
              <a:t>Click to edit Master title style</a:t>
            </a:r>
          </a:p>
        </p:txBody>
      </p:sp>
    </p:spTree>
    <p:extLst>
      <p:ext uri="{BB962C8B-B14F-4D97-AF65-F5344CB8AC3E}">
        <p14:creationId xmlns:p14="http://schemas.microsoft.com/office/powerpoint/2010/main" val="26592671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E8007C0-F29A-4315-965C-24C897F1347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1"/>
          <p:cNvSpPr>
            <a:spLocks noGrp="1"/>
          </p:cNvSpPr>
          <p:nvPr>
            <p:ph type="title"/>
          </p:nvPr>
        </p:nvSpPr>
        <p:spPr>
          <a:xfrm>
            <a:off x="609600" y="4149080"/>
            <a:ext cx="10972800" cy="426170"/>
          </a:xfrm>
        </p:spPr>
        <p:txBody>
          <a:bodyPr/>
          <a:lstStyle>
            <a:lvl1pPr algn="l">
              <a:defRPr sz="2000" b="1">
                <a:solidFill>
                  <a:srgbClr val="585858"/>
                </a:solidFill>
              </a:defRPr>
            </a:lvl1pPr>
          </a:lstStyle>
          <a:p>
            <a:r>
              <a:rPr lang="en-US"/>
              <a:t>Click to edit Master title style</a:t>
            </a:r>
            <a:endParaRPr lang="en-GB"/>
          </a:p>
        </p:txBody>
      </p:sp>
      <p:sp>
        <p:nvSpPr>
          <p:cNvPr id="3" name="Picture Placeholder 2"/>
          <p:cNvSpPr>
            <a:spLocks noGrp="1"/>
          </p:cNvSpPr>
          <p:nvPr>
            <p:ph type="pic" idx="1"/>
          </p:nvPr>
        </p:nvSpPr>
        <p:spPr>
          <a:xfrm>
            <a:off x="609600" y="444954"/>
            <a:ext cx="10972800" cy="3560111"/>
          </a:xfrm>
        </p:spPr>
        <p:txBody>
          <a:bodyPr/>
          <a:lstStyle>
            <a:lvl1pPr marL="0" indent="0">
              <a:buNone/>
              <a:defRPr sz="3200">
                <a:solidFill>
                  <a:srgbClr val="585858"/>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p:cNvSpPr>
            <a:spLocks noGrp="1"/>
          </p:cNvSpPr>
          <p:nvPr>
            <p:ph type="body" sz="half" idx="2"/>
          </p:nvPr>
        </p:nvSpPr>
        <p:spPr>
          <a:xfrm>
            <a:off x="609600" y="4725144"/>
            <a:ext cx="10972800" cy="720080"/>
          </a:xfrm>
        </p:spPr>
        <p:txBody>
          <a:bodyPr/>
          <a:lstStyle>
            <a:lvl1pPr marL="0" indent="0">
              <a:buNone/>
              <a:defRPr sz="1400">
                <a:solidFill>
                  <a:srgbClr val="585858"/>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6">
            <a:extLst>
              <a:ext uri="{FF2B5EF4-FFF2-40B4-BE49-F238E27FC236}">
                <a16:creationId xmlns:a16="http://schemas.microsoft.com/office/drawing/2014/main" id="{5DAF0D3A-200E-48B8-9EF9-7859E1660C49}"/>
              </a:ext>
            </a:extLst>
          </p:cNvPr>
          <p:cNvSpPr>
            <a:spLocks noGrp="1" noChangeArrowheads="1"/>
          </p:cNvSpPr>
          <p:nvPr>
            <p:ph type="dt" sz="half" idx="10"/>
          </p:nvPr>
        </p:nvSpPr>
        <p:spPr/>
        <p:txBody>
          <a:bodyPr/>
          <a:lstStyle>
            <a:lvl1pPr>
              <a:buNone/>
              <a:defRPr/>
            </a:lvl1pPr>
          </a:lstStyle>
          <a:p>
            <a:pPr>
              <a:defRPr/>
            </a:pPr>
            <a:endParaRPr lang="en-GB" dirty="0"/>
          </a:p>
        </p:txBody>
      </p:sp>
      <p:sp>
        <p:nvSpPr>
          <p:cNvPr id="8" name="Footer Placeholder 7">
            <a:extLst>
              <a:ext uri="{FF2B5EF4-FFF2-40B4-BE49-F238E27FC236}">
                <a16:creationId xmlns:a16="http://schemas.microsoft.com/office/drawing/2014/main" id="{0CCEB8E3-53AE-439B-9428-72B81BD3B83C}"/>
              </a:ext>
            </a:extLst>
          </p:cNvPr>
          <p:cNvSpPr>
            <a:spLocks noGrp="1" noChangeArrowheads="1"/>
          </p:cNvSpPr>
          <p:nvPr>
            <p:ph type="ftr" sz="quarter" idx="11"/>
          </p:nvPr>
        </p:nvSpPr>
        <p:spPr/>
        <p:txBody>
          <a:bodyPr/>
          <a:lstStyle>
            <a:lvl1pPr>
              <a:defRPr/>
            </a:lvl1pPr>
          </a:lstStyle>
          <a:p>
            <a:pPr>
              <a:defRPr/>
            </a:pPr>
            <a:endParaRPr lang="en-GB" dirty="0"/>
          </a:p>
        </p:txBody>
      </p:sp>
      <p:sp>
        <p:nvSpPr>
          <p:cNvPr id="9" name="Slide Number Placeholder 8">
            <a:extLst>
              <a:ext uri="{FF2B5EF4-FFF2-40B4-BE49-F238E27FC236}">
                <a16:creationId xmlns:a16="http://schemas.microsoft.com/office/drawing/2014/main" id="{328C543D-1B00-4E11-9615-CDD988110A23}"/>
              </a:ext>
            </a:extLst>
          </p:cNvPr>
          <p:cNvSpPr>
            <a:spLocks noGrp="1" noChangeArrowheads="1"/>
          </p:cNvSpPr>
          <p:nvPr>
            <p:ph type="sldNum" sz="quarter" idx="12"/>
          </p:nvPr>
        </p:nvSpPr>
        <p:spPr/>
        <p:txBody>
          <a:bodyPr/>
          <a:lstStyle>
            <a:lvl1pPr>
              <a:defRPr/>
            </a:lvl1pPr>
          </a:lstStyle>
          <a:p>
            <a:pPr>
              <a:buFont typeface="Arial" panose="020B0604020202020204" pitchFamily="34" charset="0"/>
              <a:buNone/>
            </a:pPr>
            <a:endParaRPr lang="en-GB" altLang="en-US" dirty="0"/>
          </a:p>
        </p:txBody>
      </p:sp>
    </p:spTree>
    <p:extLst>
      <p:ext uri="{BB962C8B-B14F-4D97-AF65-F5344CB8AC3E}">
        <p14:creationId xmlns:p14="http://schemas.microsoft.com/office/powerpoint/2010/main" val="3901247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D10152-7721-41A0-A6C5-8721C8D0EB17}"/>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p:blipFill>
        <p:spPr bwMode="auto">
          <a:xfrm>
            <a:off x="-7055" y="0"/>
            <a:ext cx="12228688" cy="687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ate Placeholder 6">
            <a:extLst>
              <a:ext uri="{FF2B5EF4-FFF2-40B4-BE49-F238E27FC236}">
                <a16:creationId xmlns:a16="http://schemas.microsoft.com/office/drawing/2014/main" id="{FF959467-41A6-455E-929A-E40D1059C340}"/>
              </a:ext>
            </a:extLst>
          </p:cNvPr>
          <p:cNvSpPr>
            <a:spLocks noGrp="1" noChangeArrowheads="1"/>
          </p:cNvSpPr>
          <p:nvPr>
            <p:ph type="dt" sz="half" idx="10"/>
          </p:nvPr>
        </p:nvSpPr>
        <p:spPr/>
        <p:txBody>
          <a:bodyPr/>
          <a:lstStyle>
            <a:lvl1pPr>
              <a:buNone/>
              <a:defRPr>
                <a:solidFill>
                  <a:schemeClr val="accent2"/>
                </a:solidFill>
              </a:defRPr>
            </a:lvl1pPr>
          </a:lstStyle>
          <a:p>
            <a:pPr>
              <a:defRPr/>
            </a:pPr>
            <a:endParaRPr lang="en-GB" dirty="0"/>
          </a:p>
        </p:txBody>
      </p:sp>
      <p:sp>
        <p:nvSpPr>
          <p:cNvPr id="8" name="Footer Placeholder 7">
            <a:extLst>
              <a:ext uri="{FF2B5EF4-FFF2-40B4-BE49-F238E27FC236}">
                <a16:creationId xmlns:a16="http://schemas.microsoft.com/office/drawing/2014/main" id="{80EA04C3-E93E-45FB-8B42-78A38976AF52}"/>
              </a:ext>
            </a:extLst>
          </p:cNvPr>
          <p:cNvSpPr>
            <a:spLocks noGrp="1" noChangeArrowheads="1"/>
          </p:cNvSpPr>
          <p:nvPr>
            <p:ph type="ftr" sz="quarter" idx="11"/>
          </p:nvPr>
        </p:nvSpPr>
        <p:spPr>
          <a:xfrm>
            <a:off x="3503085" y="6248400"/>
            <a:ext cx="8544983" cy="457200"/>
          </a:xfrm>
        </p:spPr>
        <p:txBody>
          <a:bodyPr/>
          <a:lstStyle>
            <a:lvl1pPr>
              <a:defRPr>
                <a:solidFill>
                  <a:schemeClr val="accent2"/>
                </a:solidFill>
              </a:defRPr>
            </a:lvl1pPr>
          </a:lstStyle>
          <a:p>
            <a:pPr>
              <a:defRPr/>
            </a:pPr>
            <a:endParaRPr lang="en-GB" dirty="0"/>
          </a:p>
        </p:txBody>
      </p:sp>
    </p:spTree>
    <p:extLst>
      <p:ext uri="{BB962C8B-B14F-4D97-AF65-F5344CB8AC3E}">
        <p14:creationId xmlns:p14="http://schemas.microsoft.com/office/powerpoint/2010/main" val="367966152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043FF3-1B19-4F6E-AED6-1F0E0B12665B}"/>
              </a:ext>
            </a:extLst>
          </p:cNvPr>
          <p:cNvSpPr>
            <a:spLocks noGrp="1"/>
          </p:cNvSpPr>
          <p:nvPr>
            <p:ph type="title"/>
          </p:nvPr>
        </p:nvSpPr>
        <p:spPr>
          <a:xfrm>
            <a:off x="609437" y="365125"/>
            <a:ext cx="10968567"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CA78F67-7D07-4B89-B1B7-77FCB2FBCB01}"/>
              </a:ext>
            </a:extLst>
          </p:cNvPr>
          <p:cNvSpPr>
            <a:spLocks noGrp="1"/>
          </p:cNvSpPr>
          <p:nvPr>
            <p:ph type="body" idx="1"/>
          </p:nvPr>
        </p:nvSpPr>
        <p:spPr>
          <a:xfrm>
            <a:off x="609437" y="1825625"/>
            <a:ext cx="1096856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9AF1F1-6765-45EE-BEB9-185EDFB653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Font typeface="Arial" panose="020B0604020202020204" pitchFamily="34" charset="0"/>
              <a:buNone/>
            </a:pPr>
            <a:fld id="{52CA6C61-5C46-4CCD-83FB-18DE309C7599}" type="datetimeFigureOut">
              <a:rPr lang="en-GB" smtClean="0"/>
              <a:pPr>
                <a:buFont typeface="Arial" panose="020B0604020202020204" pitchFamily="34" charset="0"/>
                <a:buNone/>
              </a:pPr>
              <a:t>18/10/2022</a:t>
            </a:fld>
            <a:endParaRPr lang="en-GB" dirty="0"/>
          </a:p>
        </p:txBody>
      </p:sp>
      <p:sp>
        <p:nvSpPr>
          <p:cNvPr id="5" name="Footer Placeholder 4">
            <a:extLst>
              <a:ext uri="{FF2B5EF4-FFF2-40B4-BE49-F238E27FC236}">
                <a16:creationId xmlns:a16="http://schemas.microsoft.com/office/drawing/2014/main" id="{223D2AC0-4764-4C71-9EC2-3E3309ED3F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buNone/>
              <a:defRPr sz="1200">
                <a:solidFill>
                  <a:schemeClr val="tx1">
                    <a:tint val="75000"/>
                  </a:schemeClr>
                </a:solidFill>
              </a:defRPr>
            </a:lvl1pPr>
          </a:lstStyle>
          <a:p>
            <a:endParaRPr lang="en-GB" dirty="0"/>
          </a:p>
        </p:txBody>
      </p:sp>
      <p:sp>
        <p:nvSpPr>
          <p:cNvPr id="6" name="Slide Number Placeholder 5">
            <a:extLst>
              <a:ext uri="{FF2B5EF4-FFF2-40B4-BE49-F238E27FC236}">
                <a16:creationId xmlns:a16="http://schemas.microsoft.com/office/drawing/2014/main" id="{51279FDB-13C2-4DC1-8C93-EEA50C7287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Font typeface="Arial" panose="020B0604020202020204" pitchFamily="34" charset="0"/>
              <a:buNone/>
            </a:pPr>
            <a:fld id="{3A4A998D-6F83-4D71-AA77-13FC1A139956}" type="slidenum">
              <a:rPr lang="en-GB" smtClean="0"/>
              <a:pPr>
                <a:buFont typeface="Arial" panose="020B0604020202020204" pitchFamily="34" charset="0"/>
                <a:buNone/>
              </a:pPr>
              <a:t>‹#›</a:t>
            </a:fld>
            <a:endParaRPr lang="en-GB" dirty="0"/>
          </a:p>
        </p:txBody>
      </p:sp>
    </p:spTree>
    <p:extLst>
      <p:ext uri="{BB962C8B-B14F-4D97-AF65-F5344CB8AC3E}">
        <p14:creationId xmlns:p14="http://schemas.microsoft.com/office/powerpoint/2010/main" val="3953001669"/>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70" r:id="rId5"/>
    <p:sldLayoutId id="2147483971" r:id="rId6"/>
    <p:sldLayoutId id="2147483968" r:id="rId7"/>
    <p:sldLayoutId id="2147483969" r:id="rId8"/>
  </p:sldLayoutIdLst>
  <p:txStyles>
    <p:titleStyle>
      <a:lvl1pPr algn="l" defTabSz="914400" rtl="0" eaLnBrk="1" latinLnBrk="0" hangingPunct="1">
        <a:lnSpc>
          <a:spcPct val="90000"/>
        </a:lnSpc>
        <a:spcBef>
          <a:spcPct val="0"/>
        </a:spcBef>
        <a:buNone/>
        <a:defRPr sz="3600" b="1" kern="1200">
          <a:solidFill>
            <a:srgbClr val="585858"/>
          </a:solidFill>
          <a:latin typeface="Century Gothic" panose="020B0502020202020204" pitchFamily="34" charset="0"/>
          <a:ea typeface="+mj-ea"/>
          <a:cs typeface="Arial" panose="020B0604020202020204" pitchFamily="34" charset="0"/>
        </a:defRPr>
      </a:lvl1pPr>
    </p:titleStyle>
    <p:bodyStyle>
      <a:lvl1pPr marL="342900" indent="-342900" algn="l" defTabSz="914400" rtl="0" eaLnBrk="1" latinLnBrk="0" hangingPunct="1">
        <a:lnSpc>
          <a:spcPct val="90000"/>
        </a:lnSpc>
        <a:spcBef>
          <a:spcPts val="1000"/>
        </a:spcBef>
        <a:buFont typeface="Arial" panose="020B0604020202020204" pitchFamily="34" charset="0"/>
        <a:buChar char="•"/>
        <a:defRPr sz="2400" kern="1200">
          <a:solidFill>
            <a:srgbClr val="5858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5858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5858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5858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 Target="slide65.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slide" Target="slide64.xm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www.ncetm.org.uk/classroom-resources/exemplification-of-ready-to-progress-criteria/" TargetMode="External"/><Relationship Id="rId4" Type="http://schemas.openxmlformats.org/officeDocument/2006/relationships/slide" Target="slide6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slide" Target="slide14.xml"/><Relationship Id="rId7" Type="http://schemas.openxmlformats.org/officeDocument/2006/relationships/slide" Target="slide64.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slide" Target="slide63.xml"/><Relationship Id="rId5" Type="http://schemas.openxmlformats.org/officeDocument/2006/relationships/slide" Target="slide18.xml"/><Relationship Id="rId4" Type="http://schemas.openxmlformats.org/officeDocument/2006/relationships/slide" Target="slide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s://www.ncetm.org.uk/classroom-resources/assessment-materials-primary/" TargetMode="External"/><Relationship Id="rId7" Type="http://schemas.openxmlformats.org/officeDocument/2006/relationships/hyperlink" Target="https://www.ncetm.org.uk/classroom-resources/exemplification-of-ready-to-progress-criteria/"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slide" Target="slide63.xml"/><Relationship Id="rId5" Type="http://schemas.openxmlformats.org/officeDocument/2006/relationships/slide" Target="slide62.xml"/><Relationship Id="rId4" Type="http://schemas.openxmlformats.org/officeDocument/2006/relationships/slide" Target="slide61.xml"/></Relationships>
</file>

<file path=ppt/slides/_rels/slide2.xml.rels><?xml version="1.0" encoding="UTF-8" standalone="yes"?>
<Relationships xmlns="http://schemas.openxmlformats.org/package/2006/relationships"><Relationship Id="rId3" Type="http://schemas.openxmlformats.org/officeDocument/2006/relationships/hyperlink" Target="https://www.ncetm.org.uk/media/ounhep23/ncetm_ks3_cc_1_1.pdf"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hyperlink" Target="https://www.ncetm.org.uk/teaching-for-mastery/mastery-materials/secondary-mastery-professional-developmen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hyperlink" Target="https://www.ncetm.org.uk/classroom-resources/primm-212-division-with-remainders/"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slide" Target="slide62.xml"/><Relationship Id="rId5" Type="http://schemas.openxmlformats.org/officeDocument/2006/relationships/slide" Target="slide18.xml"/><Relationship Id="rId4" Type="http://schemas.openxmlformats.org/officeDocument/2006/relationships/hyperlink" Target="https://www.ncetm.org.uk/teaching-for-mastery/mastery-materials/primary-mastery-professional-development/"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hyperlink" Target="https://www.gov.uk/government/publications/teaching-mathematics-in-primary-schools"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hyperlink" Target="https://www.gov.uk/government/publications/teaching-mathematics-in-primary-school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 Target="slide10.xml"/><Relationship Id="rId7" Type="http://schemas.openxmlformats.org/officeDocument/2006/relationships/slide" Target="slide18.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slide" Target="slide16.xml"/><Relationship Id="rId11" Type="http://schemas.openxmlformats.org/officeDocument/2006/relationships/hyperlink" Target="https://www.ncetm.org.uk/media/oagj2ka2/curriculum-framework-for-ks3-april-2021.pdf" TargetMode="External"/><Relationship Id="rId5" Type="http://schemas.openxmlformats.org/officeDocument/2006/relationships/slide" Target="slide14.xml"/><Relationship Id="rId10" Type="http://schemas.openxmlformats.org/officeDocument/2006/relationships/slide" Target="slide24.xml"/><Relationship Id="rId4" Type="http://schemas.openxmlformats.org/officeDocument/2006/relationships/slide" Target="slide12.xml"/><Relationship Id="rId9" Type="http://schemas.openxmlformats.org/officeDocument/2006/relationships/slide" Target="slide22.xml"/></Relationships>
</file>

<file path=ppt/slides/_rels/slide30.xml.rels><?xml version="1.0" encoding="UTF-8" standalone="yes"?>
<Relationships xmlns="http://schemas.openxmlformats.org/package/2006/relationships"><Relationship Id="rId3" Type="http://schemas.openxmlformats.org/officeDocument/2006/relationships/hyperlink" Target="https://www.ncetm.org.uk/classroom-resources/primm-212-division-with-remainders/"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slide" Target="slide63.xml"/><Relationship Id="rId5" Type="http://schemas.openxmlformats.org/officeDocument/2006/relationships/slide" Target="slide18.xml"/><Relationship Id="rId4" Type="http://schemas.openxmlformats.org/officeDocument/2006/relationships/hyperlink" Target="https://www.ncetm.org.uk/teaching-for-mastery/mastery-materials/primary-mastery-professional-development/"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hyperlink" Target="https://www.ncetm.org.uk/classroom-resources/exemplification-of-ready-to-progress-criteria/" TargetMode="External"/><Relationship Id="rId3" Type="http://schemas.openxmlformats.org/officeDocument/2006/relationships/hyperlink" Target="https://www.ncetm.org.uk/classroom-resources/primm-130-composition-and-calculation-numbers-up-to-10-000-000/" TargetMode="External"/><Relationship Id="rId7" Type="http://schemas.openxmlformats.org/officeDocument/2006/relationships/hyperlink" Target="https://www.ncetm.org.uk/classroom-resources/exemplification-of-ready-to-progress-criteria/" TargetMode="External"/><Relationship Id="rId12" Type="http://schemas.openxmlformats.org/officeDocument/2006/relationships/hyperlink" Target="https://www.ncetm.org.uk/media/tlsn32r2/secmm-cc-theme-1-key-idea-3.pptx"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www.ncetm.org.uk/media/tlsn32r2/secmm-cc-theme-1-key-idea-3.pptx" TargetMode="External"/><Relationship Id="rId11" Type="http://schemas.openxmlformats.org/officeDocument/2006/relationships/hyperlink" Target="https://www.ncetm.org.uk/teaching-for-mastery/mastery-materials/secondary-mastery-professional-development/" TargetMode="External"/><Relationship Id="rId5" Type="http://schemas.openxmlformats.org/officeDocument/2006/relationships/hyperlink" Target="https://www.ncetm.org.uk/teaching-for-mastery/mastery-materials/secondary-mastery-professional-development/" TargetMode="External"/><Relationship Id="rId10" Type="http://schemas.openxmlformats.org/officeDocument/2006/relationships/hyperlink" Target="https://www.ncetm.org.uk/teaching-for-mastery/mastery-materials/primary-mastery-professional-development/" TargetMode="External"/><Relationship Id="rId4" Type="http://schemas.openxmlformats.org/officeDocument/2006/relationships/hyperlink" Target="https://www.ncetm.org.uk/teaching-for-mastery/mastery-materials/primary-mastery-professional-development/" TargetMode="External"/><Relationship Id="rId9" Type="http://schemas.openxmlformats.org/officeDocument/2006/relationships/hyperlink" Target="https://www.ncetm.org.uk/classroom-resources/primm-130-composition-and-calculation-numbers-up-to-10-000-000/"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8" Type="http://schemas.openxmlformats.org/officeDocument/2006/relationships/slide" Target="slide66.xml"/><Relationship Id="rId3" Type="http://schemas.openxmlformats.org/officeDocument/2006/relationships/hyperlink" Target="https://www.ncetm.org.uk/classroom-resources/assessment-materials-primary/" TargetMode="External"/><Relationship Id="rId7" Type="http://schemas.openxmlformats.org/officeDocument/2006/relationships/hyperlink" Target="https://www.ncetm.org.uk/classroom-resources/assessment-materials-primary/"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32.png"/><Relationship Id="rId4" Type="http://schemas.openxmlformats.org/officeDocument/2006/relationships/slide" Target="slide6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slide" Target="slide68.xm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hyperlink" Target="https://www.ncetm.org.uk/classroom-resources/primm-2-06-structures-quotitive-and-partitive-division/" TargetMode="External"/><Relationship Id="rId4" Type="http://schemas.openxmlformats.org/officeDocument/2006/relationships/hyperlink" Target="https://www.ncetm.org.uk/teaching-for-mastery/mastery-materials/primary-mastery-professional-development/"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hyperlink" Target="https://www.gov.uk/government/publications/teaching-mathematics-in-primary-schools"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hyperlink" Target="https://www.ncetm.org.uk/classroom-resources/primm-130-composition-and-calculation-numbers-up-to-10-000-000/" TargetMode="External"/><Relationship Id="rId4" Type="http://schemas.openxmlformats.org/officeDocument/2006/relationships/hyperlink" Target="https://www.ncetm.org.uk/teaching-for-mastery/mastery-materials/primary-mastery-professional-development/"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slide" Target="slide27.xml"/><Relationship Id="rId7" Type="http://schemas.openxmlformats.org/officeDocument/2006/relationships/slide" Target="slide33.xml"/><Relationship Id="rId12" Type="http://schemas.openxmlformats.org/officeDocument/2006/relationships/hyperlink" Target="https://www.ncetm.org.uk/media/oagj2ka2/curriculum-framework-for-ks3-april-2021.pdf"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slide" Target="slide31.xml"/><Relationship Id="rId11" Type="http://schemas.openxmlformats.org/officeDocument/2006/relationships/slide" Target="slide44.xml"/><Relationship Id="rId5" Type="http://schemas.openxmlformats.org/officeDocument/2006/relationships/slide" Target="slide29.xml"/><Relationship Id="rId10" Type="http://schemas.openxmlformats.org/officeDocument/2006/relationships/slide" Target="slide42.xml"/><Relationship Id="rId4" Type="http://schemas.openxmlformats.org/officeDocument/2006/relationships/slide" Target="slide28.xml"/><Relationship Id="rId9" Type="http://schemas.openxmlformats.org/officeDocument/2006/relationships/slide" Target="slide4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hyperlink" Target="https://www.ncetm.org.uk/classroom-resources/exemplification-of-ready-to-progress-criteria/"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hyperlink" Target="https://www.ncetm.org.uk/classroom-resources/assessment-materials-primary/"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image" Target="../media/image38.png"/><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slide" Target="slide44.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slide" Target="slide41.xml"/><Relationship Id="rId5" Type="http://schemas.openxmlformats.org/officeDocument/2006/relationships/hyperlink" Target="https://www.ncetm.org.uk/classroom-resources/exemplification-of-ready-to-progress-criteria/" TargetMode="External"/><Relationship Id="rId4" Type="http://schemas.openxmlformats.org/officeDocument/2006/relationships/slide" Target="slide6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slide" Target="slide56.xml"/><Relationship Id="rId3" Type="http://schemas.openxmlformats.org/officeDocument/2006/relationships/slide" Target="slide46.xml"/><Relationship Id="rId7" Type="http://schemas.openxmlformats.org/officeDocument/2006/relationships/slide" Target="slide54.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slide" Target="slide52.xml"/><Relationship Id="rId5" Type="http://schemas.openxmlformats.org/officeDocument/2006/relationships/slide" Target="slide50.xml"/><Relationship Id="rId10" Type="http://schemas.openxmlformats.org/officeDocument/2006/relationships/hyperlink" Target="https://www.ncetm.org.uk/media/oagj2ka2/curriculum-framework-for-ks3-april-2021.pdf" TargetMode="External"/><Relationship Id="rId4" Type="http://schemas.openxmlformats.org/officeDocument/2006/relationships/slide" Target="slide48.xml"/><Relationship Id="rId9" Type="http://schemas.openxmlformats.org/officeDocument/2006/relationships/slide" Target="slide5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slide" Target="slide70.xm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slide" Target="slide69.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hyperlink" Target="https://www.ncetm.org.uk/classroom-resources/assessment-materials-primary/"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slide" Target="slide54.xml"/><Relationship Id="rId4" Type="http://schemas.openxmlformats.org/officeDocument/2006/relationships/hyperlink" Target="https://www.ncetm.org.uk/classroom-resources/assessment-materials-secondary/" TargetMode="Externa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 Id="rId4" Type="http://schemas.openxmlformats.org/officeDocument/2006/relationships/image" Target="../media/image150.png"/></Relationships>
</file>

<file path=ppt/slides/_rels/slide57.xml.rels><?xml version="1.0" encoding="UTF-8" standalone="yes"?>
<Relationships xmlns="http://schemas.openxmlformats.org/package/2006/relationships"><Relationship Id="rId3" Type="http://schemas.openxmlformats.org/officeDocument/2006/relationships/slide" Target="slide71.xml"/><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hyperlink" Target="https://www.ncetm.org.uk/classroom-resources/assessment-materials-secondary/"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hyperlink" Target="https://www.ncetm.org.uk/media/kqzf3id2/secmm-cc-theme-1-key-idea-2.pptx"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www.ncetm.org.uk/teaching-for-mastery/mastery-materials/secondary-mastery-professional-development/"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4.xml"/><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41.png"/></Relationships>
</file>

<file path=ppt/slides/_rels/slide66.xml.rels><?xml version="1.0" encoding="UTF-8" standalone="yes"?>
<Relationships xmlns="http://schemas.openxmlformats.org/package/2006/relationships"><Relationship Id="rId3" Type="http://schemas.openxmlformats.org/officeDocument/2006/relationships/image" Target="../media/image420.png"/><Relationship Id="rId7" Type="http://schemas.openxmlformats.org/officeDocument/2006/relationships/image" Target="../media/image360.png"/><Relationship Id="rId2" Type="http://schemas.openxmlformats.org/officeDocument/2006/relationships/notesSlide" Target="../notesSlides/notesSlide65.xml"/><Relationship Id="rId1" Type="http://schemas.openxmlformats.org/officeDocument/2006/relationships/slideLayout" Target="../slideLayouts/slideLayout5.xml"/><Relationship Id="rId6" Type="http://schemas.openxmlformats.org/officeDocument/2006/relationships/image" Target="../media/image320.png"/><Relationship Id="rId5" Type="http://schemas.openxmlformats.org/officeDocument/2006/relationships/image" Target="../media/image310.png"/><Relationship Id="rId4" Type="http://schemas.openxmlformats.org/officeDocument/2006/relationships/image" Target="../media/image300.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 Id="rId5" Type="http://schemas.openxmlformats.org/officeDocument/2006/relationships/image" Target="../media/image370.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www.ncetm.org.uk/teaching-for-mastery/mastery-materials/secondary-mastery-professional-development/"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xml"/><Relationship Id="rId4" Type="http://schemas.openxmlformats.org/officeDocument/2006/relationships/image" Target="../media/image23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260.png"/></Relationships>
</file>

<file path=ppt/slides/_rels/slide9.xml.rels><?xml version="1.0" encoding="UTF-8" standalone="yes"?>
<Relationships xmlns="http://schemas.openxmlformats.org/package/2006/relationships"><Relationship Id="rId3" Type="http://schemas.openxmlformats.org/officeDocument/2006/relationships/hyperlink" Target="https://www.gov.uk/government/publications/teaching-mathematics-in-primary-school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www.ncetm.org.uk/classroom-resources/primm-130-composition-and-calculation-numbers-up-to-10-000-000/" TargetMode="External"/><Relationship Id="rId4" Type="http://schemas.openxmlformats.org/officeDocument/2006/relationships/hyperlink" Target="https://www.ncetm.org.uk/teaching-for-mastery/mastery-materials/primary-mastery-professional-development/"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290.png"/></Relationships>
</file>

<file path=ppt/slides/_rels/slide9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52059-E171-4D97-AEA5-4EB713FA17E6}"/>
              </a:ext>
            </a:extLst>
          </p:cNvPr>
          <p:cNvSpPr>
            <a:spLocks noGrp="1"/>
          </p:cNvSpPr>
          <p:nvPr>
            <p:ph type="ctrTitle"/>
          </p:nvPr>
        </p:nvSpPr>
        <p:spPr>
          <a:xfrm>
            <a:off x="612295" y="1565414"/>
            <a:ext cx="6049764" cy="648071"/>
          </a:xfrm>
        </p:spPr>
        <p:txBody>
          <a:bodyPr>
            <a:normAutofit fontScale="90000"/>
          </a:bodyPr>
          <a:lstStyle/>
          <a:p>
            <a:br>
              <a:rPr lang="en-GB" sz="2700" b="0" dirty="0"/>
            </a:br>
            <a:br>
              <a:rPr lang="en-GB" sz="2700" b="0" dirty="0"/>
            </a:br>
            <a:br>
              <a:rPr lang="en-GB" sz="2700" b="0" dirty="0"/>
            </a:br>
            <a:br>
              <a:rPr lang="en-GB" sz="2700" b="0" dirty="0"/>
            </a:br>
            <a:br>
              <a:rPr lang="en-GB" sz="4000" b="0" dirty="0"/>
            </a:br>
            <a:br>
              <a:rPr lang="en-GB" sz="4000" b="0" dirty="0"/>
            </a:br>
            <a:endParaRPr lang="en-GB" sz="4400" b="0" dirty="0"/>
          </a:p>
        </p:txBody>
      </p:sp>
      <p:sp>
        <p:nvSpPr>
          <p:cNvPr id="3" name="Subtitle 2">
            <a:extLst>
              <a:ext uri="{FF2B5EF4-FFF2-40B4-BE49-F238E27FC236}">
                <a16:creationId xmlns:a16="http://schemas.microsoft.com/office/drawing/2014/main" id="{FAF7E06F-62AF-4430-B53E-3CEB22BC7553}"/>
              </a:ext>
            </a:extLst>
          </p:cNvPr>
          <p:cNvSpPr>
            <a:spLocks noGrp="1"/>
          </p:cNvSpPr>
          <p:nvPr>
            <p:ph type="subTitle" idx="1"/>
          </p:nvPr>
        </p:nvSpPr>
        <p:spPr>
          <a:xfrm>
            <a:off x="612295" y="1786605"/>
            <a:ext cx="6062463" cy="2090477"/>
          </a:xfrm>
        </p:spPr>
        <p:txBody>
          <a:bodyPr vert="horz" lIns="91440" tIns="45720" rIns="91440" bIns="45720" rtlCol="0" anchor="t">
            <a:normAutofit/>
          </a:bodyPr>
          <a:lstStyle/>
          <a:p>
            <a:r>
              <a:rPr lang="en-GB" sz="4000" b="1" dirty="0">
                <a:latin typeface="Century Gothic" panose="020B0502020202020204" pitchFamily="34" charset="0"/>
              </a:rPr>
              <a:t>Estimation and rounding</a:t>
            </a:r>
          </a:p>
          <a:p>
            <a:r>
              <a:rPr lang="en-GB" sz="1800" dirty="0">
                <a:latin typeface="Century Gothic"/>
                <a:cs typeface="Arial"/>
              </a:rPr>
              <a:t>Twenty-two Checkpoint activities </a:t>
            </a:r>
            <a:endParaRPr lang="en-GB" sz="1800" dirty="0">
              <a:latin typeface="Century Gothic" panose="020B0502020202020204" pitchFamily="34" charset="0"/>
            </a:endParaRPr>
          </a:p>
          <a:p>
            <a:r>
              <a:rPr lang="en-GB" sz="1800" dirty="0">
                <a:latin typeface="Century Gothic"/>
                <a:cs typeface="Arial"/>
              </a:rPr>
              <a:t>Eleven additional activities</a:t>
            </a:r>
          </a:p>
        </p:txBody>
      </p:sp>
      <p:sp>
        <p:nvSpPr>
          <p:cNvPr id="5" name="Subtitle 2">
            <a:extLst>
              <a:ext uri="{FF2B5EF4-FFF2-40B4-BE49-F238E27FC236}">
                <a16:creationId xmlns:a16="http://schemas.microsoft.com/office/drawing/2014/main" id="{8F930DB3-4772-4563-9F4B-43485DC9580C}"/>
              </a:ext>
            </a:extLst>
          </p:cNvPr>
          <p:cNvSpPr txBox="1">
            <a:spLocks/>
          </p:cNvSpPr>
          <p:nvPr/>
        </p:nvSpPr>
        <p:spPr>
          <a:xfrm>
            <a:off x="623392" y="436565"/>
            <a:ext cx="6062463" cy="84512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5858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5858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5858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50000"/>
              </a:lnSpc>
              <a:spcBef>
                <a:spcPts val="0"/>
              </a:spcBef>
              <a:spcAft>
                <a:spcPts val="0"/>
              </a:spcAft>
              <a:buClrTx/>
            </a:pPr>
            <a:r>
              <a:rPr lang="en-GB" sz="1200" b="1" dirty="0">
                <a:solidFill>
                  <a:srgbClr val="FBF5D4"/>
                </a:solidFill>
              </a:rPr>
              <a:t>Checkpoints</a:t>
            </a:r>
          </a:p>
          <a:p>
            <a:pPr fontAlgn="auto">
              <a:lnSpc>
                <a:spcPct val="150000"/>
              </a:lnSpc>
              <a:spcBef>
                <a:spcPts val="0"/>
              </a:spcBef>
              <a:spcAft>
                <a:spcPts val="0"/>
              </a:spcAft>
              <a:buClrTx/>
            </a:pPr>
            <a:r>
              <a:rPr lang="en-GB" sz="1200" b="1" dirty="0">
                <a:solidFill>
                  <a:srgbClr val="FBF5D4"/>
                </a:solidFill>
              </a:rPr>
              <a:t>Year 8 diagnostic mathematics activities</a:t>
            </a:r>
            <a:endParaRPr lang="en-GB" sz="1200" dirty="0">
              <a:solidFill>
                <a:srgbClr val="FBF5D4"/>
              </a:solidFill>
            </a:endParaRPr>
          </a:p>
          <a:p>
            <a:pPr fontAlgn="auto">
              <a:lnSpc>
                <a:spcPct val="100000"/>
              </a:lnSpc>
              <a:spcBef>
                <a:spcPts val="0"/>
              </a:spcBef>
              <a:spcAft>
                <a:spcPts val="0"/>
              </a:spcAft>
              <a:buClrTx/>
            </a:pPr>
            <a:endParaRPr lang="en-GB" sz="1200" b="1" dirty="0">
              <a:solidFill>
                <a:srgbClr val="FBF5D4"/>
              </a:solidFill>
            </a:endParaRPr>
          </a:p>
        </p:txBody>
      </p:sp>
      <p:sp>
        <p:nvSpPr>
          <p:cNvPr id="6" name="Subtitle 2">
            <a:extLst>
              <a:ext uri="{FF2B5EF4-FFF2-40B4-BE49-F238E27FC236}">
                <a16:creationId xmlns:a16="http://schemas.microsoft.com/office/drawing/2014/main" id="{D5244E0E-2D0C-4865-AEED-223F4679B707}"/>
              </a:ext>
            </a:extLst>
          </p:cNvPr>
          <p:cNvSpPr txBox="1">
            <a:spLocks/>
          </p:cNvSpPr>
          <p:nvPr/>
        </p:nvSpPr>
        <p:spPr>
          <a:xfrm>
            <a:off x="626907" y="5916004"/>
            <a:ext cx="1580661" cy="393316"/>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5858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5858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5858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00000"/>
              </a:lnSpc>
              <a:spcBef>
                <a:spcPts val="0"/>
              </a:spcBef>
              <a:spcAft>
                <a:spcPts val="0"/>
              </a:spcAft>
              <a:buClrTx/>
            </a:pPr>
            <a:r>
              <a:rPr lang="en-GB" sz="1200" b="1" dirty="0"/>
              <a:t>Published in 2022/23</a:t>
            </a:r>
            <a:endParaRPr lang="en-GB" sz="1200" dirty="0"/>
          </a:p>
          <a:p>
            <a:pPr fontAlgn="auto">
              <a:lnSpc>
                <a:spcPct val="100000"/>
              </a:lnSpc>
              <a:spcBef>
                <a:spcPts val="0"/>
              </a:spcBef>
              <a:spcAft>
                <a:spcPts val="0"/>
              </a:spcAft>
              <a:buClrTx/>
            </a:pPr>
            <a:endParaRPr lang="en-GB" sz="1200" b="1" dirty="0">
              <a:solidFill>
                <a:srgbClr val="FBF5D4"/>
              </a:solidFill>
            </a:endParaRPr>
          </a:p>
        </p:txBody>
      </p:sp>
      <p:cxnSp>
        <p:nvCxnSpPr>
          <p:cNvPr id="7" name="Straight Connector 6">
            <a:extLst>
              <a:ext uri="{FF2B5EF4-FFF2-40B4-BE49-F238E27FC236}">
                <a16:creationId xmlns:a16="http://schemas.microsoft.com/office/drawing/2014/main" id="{BD8A2CD9-23FA-4C21-9DFF-1DFEB8BC8867}"/>
              </a:ext>
            </a:extLst>
          </p:cNvPr>
          <p:cNvCxnSpPr>
            <a:cxnSpLocks/>
          </p:cNvCxnSpPr>
          <p:nvPr/>
        </p:nvCxnSpPr>
        <p:spPr bwMode="auto">
          <a:xfrm rot="5400000">
            <a:off x="1303821" y="553258"/>
            <a:ext cx="0" cy="1170432"/>
          </a:xfrm>
          <a:prstGeom prst="line">
            <a:avLst/>
          </a:prstGeom>
          <a:ln w="25400">
            <a:solidFill>
              <a:srgbClr val="FBF5D4"/>
            </a:solidFill>
          </a:ln>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87EA0E61-D0E8-4BC2-844C-9138C45E9E87}"/>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8630433" y="1949602"/>
            <a:ext cx="3135715" cy="2090477"/>
          </a:xfrm>
          <a:prstGeom prst="rect">
            <a:avLst/>
          </a:prstGeom>
        </p:spPr>
      </p:pic>
    </p:spTree>
    <p:extLst>
      <p:ext uri="{BB962C8B-B14F-4D97-AF65-F5344CB8AC3E}">
        <p14:creationId xmlns:p14="http://schemas.microsoft.com/office/powerpoint/2010/main" val="27468088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63F2227-402E-3674-AB84-7C8528E4BDC0}"/>
              </a:ext>
            </a:extLst>
          </p:cNvPr>
          <p:cNvSpPr>
            <a:spLocks noGrp="1"/>
          </p:cNvSpPr>
          <p:nvPr>
            <p:ph type="body" sz="quarter" idx="11"/>
          </p:nvPr>
        </p:nvSpPr>
        <p:spPr/>
        <p:txBody>
          <a:bodyPr/>
          <a:lstStyle/>
          <a:p>
            <a:r>
              <a:rPr lang="en-US" sz="2400" dirty="0">
                <a:latin typeface="Arial" panose="020B0604020202020204" pitchFamily="34" charset="0"/>
                <a:cs typeface="Arial" panose="020B0604020202020204" pitchFamily="34" charset="0"/>
              </a:rPr>
              <a:t>Checkpoint 1: Chairs</a:t>
            </a:r>
          </a:p>
          <a:p>
            <a:endParaRPr lang="en-GB" dirty="0"/>
          </a:p>
        </p:txBody>
      </p:sp>
      <p:sp>
        <p:nvSpPr>
          <p:cNvPr id="6" name="Action Button: Help 5">
            <a:hlinkClick r:id="" action="ppaction://noaction" highlightClick="1"/>
            <a:extLst>
              <a:ext uri="{FF2B5EF4-FFF2-40B4-BE49-F238E27FC236}">
                <a16:creationId xmlns:a16="http://schemas.microsoft.com/office/drawing/2014/main" id="{D64EA744-1477-0048-8831-40A0DAAF8DD4}"/>
              </a:ext>
            </a:extLst>
          </p:cNvPr>
          <p:cNvSpPr/>
          <p:nvPr/>
        </p:nvSpPr>
        <p:spPr>
          <a:xfrm>
            <a:off x="327040" y="5743610"/>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1C25867-E445-C64F-9BE9-EBE74CFBE2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8330" y="1214065"/>
            <a:ext cx="3937137" cy="2956697"/>
          </a:xfrm>
          <a:prstGeom prst="rect">
            <a:avLst/>
          </a:prstGeom>
          <a:ln w="12700">
            <a:solidFill>
              <a:srgbClr val="585858"/>
            </a:solidFill>
          </a:ln>
        </p:spPr>
      </p:pic>
      <p:sp>
        <p:nvSpPr>
          <p:cNvPr id="5" name="TextBox 4">
            <a:extLst>
              <a:ext uri="{FF2B5EF4-FFF2-40B4-BE49-F238E27FC236}">
                <a16:creationId xmlns:a16="http://schemas.microsoft.com/office/drawing/2014/main" id="{CD5D64A8-B71D-AB49-BB71-622DAF5238C2}"/>
              </a:ext>
            </a:extLst>
          </p:cNvPr>
          <p:cNvSpPr txBox="1"/>
          <p:nvPr/>
        </p:nvSpPr>
        <p:spPr>
          <a:xfrm>
            <a:off x="235096" y="1111885"/>
            <a:ext cx="5997263" cy="1107996"/>
          </a:xfrm>
          <a:prstGeom prst="rect">
            <a:avLst/>
          </a:prstGeom>
          <a:noFill/>
        </p:spPr>
        <p:txBody>
          <a:bodyPr wrap="square" rtlCol="0">
            <a:spAutoFit/>
          </a:bodyPr>
          <a:lstStyle/>
          <a:p>
            <a:pPr marL="457200" indent="-457200">
              <a:buFont typeface="+mj-lt"/>
              <a:buAutoNum type="alphaLcParenR"/>
            </a:pPr>
            <a:r>
              <a:rPr lang="en-US" sz="2200" dirty="0"/>
              <a:t>How many seats do you think there are in the train carriage on the right? Explain how you estimated your answer.</a:t>
            </a:r>
          </a:p>
        </p:txBody>
      </p:sp>
      <p:sp>
        <p:nvSpPr>
          <p:cNvPr id="7" name="TextBox 6">
            <a:extLst>
              <a:ext uri="{FF2B5EF4-FFF2-40B4-BE49-F238E27FC236}">
                <a16:creationId xmlns:a16="http://schemas.microsoft.com/office/drawing/2014/main" id="{536659B2-B132-23B5-CBB4-8E3DC2B03C3B}"/>
              </a:ext>
            </a:extLst>
          </p:cNvPr>
          <p:cNvSpPr txBox="1"/>
          <p:nvPr/>
        </p:nvSpPr>
        <p:spPr>
          <a:xfrm>
            <a:off x="5536238" y="4505560"/>
            <a:ext cx="5721320" cy="1107996"/>
          </a:xfrm>
          <a:prstGeom prst="rect">
            <a:avLst/>
          </a:prstGeom>
          <a:noFill/>
        </p:spPr>
        <p:txBody>
          <a:bodyPr wrap="square" rtlCol="0">
            <a:spAutoFit/>
          </a:bodyPr>
          <a:lstStyle/>
          <a:p>
            <a:pPr marL="457200" indent="-457200">
              <a:buFont typeface="+mj-lt"/>
              <a:buAutoNum type="alphaLcParenR" startAt="2"/>
            </a:pPr>
            <a:r>
              <a:rPr lang="en-US" sz="2200" dirty="0"/>
              <a:t>How many seats do you think there are in the waiting room on the left? Explain how you estimated your answer.</a:t>
            </a:r>
          </a:p>
        </p:txBody>
      </p:sp>
      <p:sp>
        <p:nvSpPr>
          <p:cNvPr id="10" name="TextBox 9">
            <a:extLst>
              <a:ext uri="{FF2B5EF4-FFF2-40B4-BE49-F238E27FC236}">
                <a16:creationId xmlns:a16="http://schemas.microsoft.com/office/drawing/2014/main" id="{50160264-354E-5B80-80A9-CB7CA044E0CD}"/>
              </a:ext>
            </a:extLst>
          </p:cNvPr>
          <p:cNvSpPr txBox="1"/>
          <p:nvPr/>
        </p:nvSpPr>
        <p:spPr>
          <a:xfrm>
            <a:off x="1235061" y="5626864"/>
            <a:ext cx="8183259" cy="1107996"/>
          </a:xfrm>
          <a:prstGeom prst="rect">
            <a:avLst/>
          </a:prstGeom>
          <a:noFill/>
        </p:spPr>
        <p:txBody>
          <a:bodyPr wrap="square">
            <a:spAutoFit/>
          </a:bodyPr>
          <a:lstStyle/>
          <a:p>
            <a:pPr>
              <a:buNone/>
            </a:pPr>
            <a:r>
              <a:rPr lang="en-US" sz="2200" dirty="0"/>
              <a:t>Estimate how many people could stand in your classroom. Explain how you estimated your answer. How would your answer change if they were sitting on chairs? </a:t>
            </a:r>
            <a:endParaRPr lang="en-GB" sz="2200" dirty="0"/>
          </a:p>
        </p:txBody>
      </p:sp>
      <p:pic>
        <p:nvPicPr>
          <p:cNvPr id="1026" name="0FFBB235-7D96-4502-B3BD-DD9777628D31">
            <a:extLst>
              <a:ext uri="{FF2B5EF4-FFF2-40B4-BE49-F238E27FC236}">
                <a16:creationId xmlns:a16="http://schemas.microsoft.com/office/drawing/2014/main" id="{8D46CAE5-F366-A95F-D90D-742D7D4E81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428"/>
          <a:stretch/>
        </p:blipFill>
        <p:spPr bwMode="auto">
          <a:xfrm>
            <a:off x="235096" y="2503397"/>
            <a:ext cx="5216549" cy="2956697"/>
          </a:xfrm>
          <a:prstGeom prst="rect">
            <a:avLst/>
          </a:prstGeom>
          <a:noFill/>
          <a:ln w="127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45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1: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2526278913"/>
              </p:ext>
            </p:extLst>
          </p:nvPr>
        </p:nvGraphicFramePr>
        <p:xfrm>
          <a:off x="267128" y="764705"/>
          <a:ext cx="11766038" cy="6074415"/>
        </p:xfrm>
        <a:graphic>
          <a:graphicData uri="http://schemas.openxmlformats.org/drawingml/2006/table">
            <a:tbl>
              <a:tblPr firstRow="1" bandRow="1">
                <a:tableStyleId>{5940675A-B579-460E-94D1-54222C63F5DA}</a:tableStyleId>
              </a:tblPr>
              <a:tblGrid>
                <a:gridCol w="7511059">
                  <a:extLst>
                    <a:ext uri="{9D8B030D-6E8A-4147-A177-3AD203B41FA5}">
                      <a16:colId xmlns:a16="http://schemas.microsoft.com/office/drawing/2014/main" val="695237181"/>
                    </a:ext>
                  </a:extLst>
                </a:gridCol>
                <a:gridCol w="4254979">
                  <a:extLst>
                    <a:ext uri="{9D8B030D-6E8A-4147-A177-3AD203B41FA5}">
                      <a16:colId xmlns:a16="http://schemas.microsoft.com/office/drawing/2014/main" val="300072507"/>
                    </a:ext>
                  </a:extLst>
                </a:gridCol>
              </a:tblGrid>
              <a:tr h="352604">
                <a:tc>
                  <a:txBody>
                    <a:bodyPr/>
                    <a:lstStyle/>
                    <a:p>
                      <a:r>
                        <a:rPr lang="en-GB" sz="1800" b="1" dirty="0">
                          <a:solidFill>
                            <a:schemeClr val="bg1"/>
                          </a:solidFill>
                        </a:rPr>
                        <a:t>Adaptations</a:t>
                      </a:r>
                    </a:p>
                  </a:txBody>
                  <a:tcPr>
                    <a:solidFill>
                      <a:schemeClr val="accent2"/>
                    </a:solidFill>
                  </a:tcPr>
                </a:tc>
                <a:tc>
                  <a:txBody>
                    <a:bodyPr/>
                    <a:lstStyle/>
                    <a:p>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4231244">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i="0" u="none" dirty="0"/>
                        <a:t>It may help some students to consider the structure of an estimation if they are encouraged to describe how the seats are arranged. If they notice there are rows of seats, then ask, ‘How many rows are there?’; if they notice the seats are in clusters, then ask, ‘How many seats are there in a cluster?’. The intent is to see whether they can use these values, and the mathematical structures within the image, to calculate a reasonable estimate.</a:t>
                      </a:r>
                    </a:p>
                    <a:p>
                      <a:pPr>
                        <a:spcBef>
                          <a:spcPts val="600"/>
                        </a:spcBef>
                      </a:pPr>
                      <a:r>
                        <a:rPr lang="en-GB" sz="1600" b="1" i="0" u="none" dirty="0"/>
                        <a:t>Challenge</a:t>
                      </a:r>
                    </a:p>
                    <a:p>
                      <a:pPr>
                        <a:spcAft>
                          <a:spcPts val="600"/>
                        </a:spcAft>
                      </a:pPr>
                      <a:r>
                        <a:rPr lang="en-GB" sz="1600" u="none" dirty="0"/>
                        <a:t>Ask students to consider the limits of their estimation. Is there an upper number of seats that they wouldn’t go beyond? Or a lower number that they wouldn’t go below? Particularly, ask them to justify how they know that their limits are accurate and to state any assumptions that they are making.</a:t>
                      </a:r>
                    </a:p>
                    <a:p>
                      <a:r>
                        <a:rPr lang="en-GB" sz="1600" b="1" i="0" u="none" dirty="0"/>
                        <a:t>Representations</a:t>
                      </a:r>
                    </a:p>
                    <a:p>
                      <a:pPr marL="1080000"/>
                      <a:r>
                        <a:rPr lang="en-GB" sz="1600" b="0" i="0" u="none" dirty="0"/>
                        <a:t>Use number tiles in familiar arrangements, paying attention to which value is the ‘unit’. For example, the tiles on the left are a way to see 4 five times (as in the train carriage; you would use tiles representing 5 or 10 for the waiting room chairs). Such arrangements may support students in looking for easily known numbers in complex situations.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dirty="0"/>
                        <a:t>Assess whether students understand that making an estimate is not necessarily the same as making a guess. Estimation is likely to have a structure to it, or to draw on some assumptions or known information. In the case of the train carriage, students can see that the seats are arranged in rows of four seats, so it is likely that multiplying by four will feature in their estimate. They might then assume that there are around 20 or 30 rows of seats, maybe offering an upper and lower estimate of 80 to 120 seats. Similarly, the waiting room chairs are in clusters of 10 (two rows of five back-to-back). It is this reasoning, rather than the accuracy of the answer, that is being assessed. Encouraging students to verbalise and answer the question, ‘How do you know?’ is crucial.</a:t>
                      </a:r>
                    </a:p>
                  </a:txBody>
                  <a:tcPr/>
                </a:tc>
                <a:extLst>
                  <a:ext uri="{0D108BD9-81ED-4DB2-BD59-A6C34878D82A}">
                    <a16:rowId xmlns:a16="http://schemas.microsoft.com/office/drawing/2014/main" val="1616516725"/>
                  </a:ext>
                </a:extLst>
              </a:tr>
              <a:tr h="1075695">
                <a:tc gridSpan="2">
                  <a:txBody>
                    <a:bodyPr/>
                    <a:lstStyle/>
                    <a:p>
                      <a:r>
                        <a:rPr lang="en-GB" sz="1600" b="1" dirty="0"/>
                        <a:t>Additional resources</a:t>
                      </a:r>
                    </a:p>
                    <a:p>
                      <a:pPr marL="285750" indent="-285750">
                        <a:buFont typeface="Arial" panose="020B0604020202020204" pitchFamily="34" charset="0"/>
                        <a:buChar char="•"/>
                      </a:pPr>
                      <a:r>
                        <a:rPr lang="en-GB" sz="1600" b="0" dirty="0"/>
                        <a:t>If students struggle to use a structure to support their estimation, then it is worth showing them more images of large quantities (for example rows of houses or items on shop shelves) and asking how they estimate the total. These can be readily found online using a search engine and search terms such as “large quantities (of __)”, “how many” or “estimation”.</a:t>
                      </a:r>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pic>
        <p:nvPicPr>
          <p:cNvPr id="5" name="Picture 4">
            <a:extLst>
              <a:ext uri="{FF2B5EF4-FFF2-40B4-BE49-F238E27FC236}">
                <a16:creationId xmlns:a16="http://schemas.microsoft.com/office/drawing/2014/main" id="{E8E3D498-69C3-7481-4AE7-741158B8EFCF}"/>
              </a:ext>
            </a:extLst>
          </p:cNvPr>
          <p:cNvPicPr>
            <a:picLocks noChangeAspect="1"/>
          </p:cNvPicPr>
          <p:nvPr/>
        </p:nvPicPr>
        <p:blipFill>
          <a:blip r:embed="rId3"/>
          <a:stretch>
            <a:fillRect/>
          </a:stretch>
        </p:blipFill>
        <p:spPr>
          <a:xfrm>
            <a:off x="425222" y="4546363"/>
            <a:ext cx="771026" cy="807654"/>
          </a:xfrm>
          <a:prstGeom prst="rect">
            <a:avLst/>
          </a:prstGeom>
        </p:spPr>
      </p:pic>
    </p:spTree>
    <p:extLst>
      <p:ext uri="{BB962C8B-B14F-4D97-AF65-F5344CB8AC3E}">
        <p14:creationId xmlns:p14="http://schemas.microsoft.com/office/powerpoint/2010/main" val="12035113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8F958A-1C22-4008-83F3-1A09DDB99697}"/>
              </a:ext>
            </a:extLst>
          </p:cNvPr>
          <p:cNvSpPr>
            <a:spLocks noGrp="1"/>
          </p:cNvSpPr>
          <p:nvPr>
            <p:ph type="body" sz="quarter" idx="10"/>
          </p:nvPr>
        </p:nvSpPr>
        <p:spPr>
          <a:xfrm>
            <a:off x="205508" y="1866190"/>
            <a:ext cx="11717238" cy="2154826"/>
          </a:xfrm>
        </p:spPr>
        <p:txBody>
          <a:bodyPr>
            <a:noAutofit/>
          </a:bodyPr>
          <a:lstStyle/>
          <a:p>
            <a:pPr marL="457200" indent="-457200">
              <a:buAutoNum type="alphaLcParenR"/>
            </a:pPr>
            <a:r>
              <a:rPr lang="en-GB" sz="2200" dirty="0"/>
              <a:t>Which of these is a good estimate for the height of the person?	</a:t>
            </a:r>
          </a:p>
          <a:p>
            <a:r>
              <a:rPr lang="en-GB" sz="2200" dirty="0"/>
              <a:t>	1.4 m		1.7 m		2 m</a:t>
            </a:r>
          </a:p>
          <a:p>
            <a:pPr marL="457200" indent="-457200">
              <a:buFont typeface="+mj-lt"/>
              <a:buAutoNum type="alphaLcParenR" startAt="2"/>
            </a:pPr>
            <a:r>
              <a:rPr lang="en-GB" sz="2200" dirty="0"/>
              <a:t>Which of these is a good estimate for the width of the hand? </a:t>
            </a:r>
          </a:p>
          <a:p>
            <a:r>
              <a:rPr lang="en-GB" sz="2200" dirty="0"/>
              <a:t>	10 cm		15 cm		20 cm</a:t>
            </a:r>
          </a:p>
          <a:p>
            <a:pPr marL="457200" indent="-457200">
              <a:buFont typeface="+mj-lt"/>
              <a:buAutoNum type="alphaLcParenR" startAt="3"/>
            </a:pPr>
            <a:r>
              <a:rPr lang="en-GB" sz="2200" dirty="0"/>
              <a:t>Use your answers to parts a and b to estimate the size of each of the animals below.</a:t>
            </a:r>
          </a:p>
        </p:txBody>
      </p:sp>
      <p:sp>
        <p:nvSpPr>
          <p:cNvPr id="3" name="Text Placeholder 2">
            <a:extLst>
              <a:ext uri="{FF2B5EF4-FFF2-40B4-BE49-F238E27FC236}">
                <a16:creationId xmlns:a16="http://schemas.microsoft.com/office/drawing/2014/main" id="{BA868F73-2318-44C6-B845-7FCA48989768}"/>
              </a:ext>
            </a:extLst>
          </p:cNvPr>
          <p:cNvSpPr>
            <a:spLocks noGrp="1"/>
          </p:cNvSpPr>
          <p:nvPr>
            <p:ph type="body" sz="quarter" idx="11"/>
          </p:nvPr>
        </p:nvSpPr>
        <p:spPr/>
        <p:txBody>
          <a:bodyPr/>
          <a:lstStyle/>
          <a:p>
            <a:r>
              <a:rPr lang="en-GB" dirty="0"/>
              <a:t>Checkpoint 2: Animal facts</a:t>
            </a:r>
          </a:p>
        </p:txBody>
      </p:sp>
      <p:sp>
        <p:nvSpPr>
          <p:cNvPr id="6" name="Action Button: Help 5">
            <a:hlinkClick r:id="" action="ppaction://noaction" highlightClick="1"/>
            <a:extLst>
              <a:ext uri="{FF2B5EF4-FFF2-40B4-BE49-F238E27FC236}">
                <a16:creationId xmlns:a16="http://schemas.microsoft.com/office/drawing/2014/main" id="{CFAB87FA-4DC9-4276-B25B-39064C638DE0}"/>
              </a:ext>
            </a:extLst>
          </p:cNvPr>
          <p:cNvSpPr/>
          <p:nvPr/>
        </p:nvSpPr>
        <p:spPr>
          <a:xfrm>
            <a:off x="269254" y="5630936"/>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17D33CCB-3EED-9DA4-CA16-66D649D4563B}"/>
              </a:ext>
            </a:extLst>
          </p:cNvPr>
          <p:cNvSpPr txBox="1"/>
          <p:nvPr/>
        </p:nvSpPr>
        <p:spPr>
          <a:xfrm>
            <a:off x="1194331" y="5578143"/>
            <a:ext cx="6198929" cy="1107996"/>
          </a:xfrm>
          <a:prstGeom prst="rect">
            <a:avLst/>
          </a:prstGeom>
          <a:noFill/>
        </p:spPr>
        <p:txBody>
          <a:bodyPr wrap="square">
            <a:spAutoFit/>
          </a:bodyPr>
          <a:lstStyle/>
          <a:p>
            <a:pPr>
              <a:buNone/>
            </a:pPr>
            <a:r>
              <a:rPr lang="en-GB" sz="2200" dirty="0"/>
              <a:t>Some other animals are compared to the width of a fingernail. What might be a good estimate for these animals?</a:t>
            </a:r>
          </a:p>
        </p:txBody>
      </p:sp>
      <p:sp>
        <p:nvSpPr>
          <p:cNvPr id="8" name="TextBox 7">
            <a:extLst>
              <a:ext uri="{FF2B5EF4-FFF2-40B4-BE49-F238E27FC236}">
                <a16:creationId xmlns:a16="http://schemas.microsoft.com/office/drawing/2014/main" id="{D7129652-853B-5B4D-2ED2-811522D78AB6}"/>
              </a:ext>
            </a:extLst>
          </p:cNvPr>
          <p:cNvSpPr txBox="1"/>
          <p:nvPr/>
        </p:nvSpPr>
        <p:spPr>
          <a:xfrm>
            <a:off x="119336" y="1008778"/>
            <a:ext cx="7273924" cy="769441"/>
          </a:xfrm>
          <a:prstGeom prst="rect">
            <a:avLst/>
          </a:prstGeom>
          <a:noFill/>
        </p:spPr>
        <p:txBody>
          <a:bodyPr wrap="square">
            <a:spAutoFit/>
          </a:bodyPr>
          <a:lstStyle/>
          <a:p>
            <a:pPr>
              <a:buNone/>
            </a:pPr>
            <a:r>
              <a:rPr lang="en-GB" sz="2200" dirty="0"/>
              <a:t>A science textbook uses comparisons with humans to show the sizes of different animals.</a:t>
            </a:r>
          </a:p>
        </p:txBody>
      </p:sp>
      <p:pic>
        <p:nvPicPr>
          <p:cNvPr id="4" name="Picture 3">
            <a:extLst>
              <a:ext uri="{FF2B5EF4-FFF2-40B4-BE49-F238E27FC236}">
                <a16:creationId xmlns:a16="http://schemas.microsoft.com/office/drawing/2014/main" id="{15E7B2C2-3B46-A654-A964-A4EC9BCD63DD}"/>
              </a:ext>
            </a:extLst>
          </p:cNvPr>
          <p:cNvPicPr>
            <a:picLocks noChangeAspect="1"/>
          </p:cNvPicPr>
          <p:nvPr/>
        </p:nvPicPr>
        <p:blipFill>
          <a:blip r:embed="rId3"/>
          <a:stretch>
            <a:fillRect/>
          </a:stretch>
        </p:blipFill>
        <p:spPr>
          <a:xfrm>
            <a:off x="8981954" y="1188937"/>
            <a:ext cx="2650603" cy="1869268"/>
          </a:xfrm>
          <a:prstGeom prst="rect">
            <a:avLst/>
          </a:prstGeom>
        </p:spPr>
      </p:pic>
      <p:pic>
        <p:nvPicPr>
          <p:cNvPr id="5" name="Picture 4">
            <a:extLst>
              <a:ext uri="{FF2B5EF4-FFF2-40B4-BE49-F238E27FC236}">
                <a16:creationId xmlns:a16="http://schemas.microsoft.com/office/drawing/2014/main" id="{F817E551-41A4-1B94-FF1C-A46E63672C97}"/>
              </a:ext>
            </a:extLst>
          </p:cNvPr>
          <p:cNvPicPr>
            <a:picLocks noChangeAspect="1"/>
          </p:cNvPicPr>
          <p:nvPr/>
        </p:nvPicPr>
        <p:blipFill>
          <a:blip r:embed="rId4"/>
          <a:stretch>
            <a:fillRect/>
          </a:stretch>
        </p:blipFill>
        <p:spPr>
          <a:xfrm>
            <a:off x="1605196" y="4021016"/>
            <a:ext cx="1170437" cy="1538160"/>
          </a:xfrm>
          <a:prstGeom prst="rect">
            <a:avLst/>
          </a:prstGeom>
        </p:spPr>
      </p:pic>
      <p:pic>
        <p:nvPicPr>
          <p:cNvPr id="12" name="Picture 11">
            <a:extLst>
              <a:ext uri="{FF2B5EF4-FFF2-40B4-BE49-F238E27FC236}">
                <a16:creationId xmlns:a16="http://schemas.microsoft.com/office/drawing/2014/main" id="{7C5E9F63-B2A5-B085-5F9A-37804B007103}"/>
              </a:ext>
            </a:extLst>
          </p:cNvPr>
          <p:cNvPicPr>
            <a:picLocks noChangeAspect="1"/>
          </p:cNvPicPr>
          <p:nvPr/>
        </p:nvPicPr>
        <p:blipFill>
          <a:blip r:embed="rId5"/>
          <a:stretch>
            <a:fillRect/>
          </a:stretch>
        </p:blipFill>
        <p:spPr>
          <a:xfrm>
            <a:off x="7763443" y="5745413"/>
            <a:ext cx="1362762" cy="905905"/>
          </a:xfrm>
          <a:prstGeom prst="rect">
            <a:avLst/>
          </a:prstGeom>
        </p:spPr>
      </p:pic>
      <p:grpSp>
        <p:nvGrpSpPr>
          <p:cNvPr id="30" name="Group 29">
            <a:extLst>
              <a:ext uri="{FF2B5EF4-FFF2-40B4-BE49-F238E27FC236}">
                <a16:creationId xmlns:a16="http://schemas.microsoft.com/office/drawing/2014/main" id="{20020D37-18BA-B7F0-A8F8-AE3526BE242B}"/>
              </a:ext>
            </a:extLst>
          </p:cNvPr>
          <p:cNvGrpSpPr/>
          <p:nvPr/>
        </p:nvGrpSpPr>
        <p:grpSpPr>
          <a:xfrm>
            <a:off x="9901821" y="5669063"/>
            <a:ext cx="923379" cy="865759"/>
            <a:chOff x="9901821" y="5669063"/>
            <a:chExt cx="923379" cy="865759"/>
          </a:xfrm>
        </p:grpSpPr>
        <p:pic>
          <p:nvPicPr>
            <p:cNvPr id="18" name="Picture 17">
              <a:extLst>
                <a:ext uri="{FF2B5EF4-FFF2-40B4-BE49-F238E27FC236}">
                  <a16:creationId xmlns:a16="http://schemas.microsoft.com/office/drawing/2014/main" id="{03124CFE-DD80-C585-DFE0-D77193852C2A}"/>
                </a:ext>
              </a:extLst>
            </p:cNvPr>
            <p:cNvPicPr>
              <a:picLocks noChangeAspect="1"/>
            </p:cNvPicPr>
            <p:nvPr/>
          </p:nvPicPr>
          <p:blipFill rotWithShape="1">
            <a:blip r:embed="rId6"/>
            <a:srcRect r="57280"/>
            <a:stretch/>
          </p:blipFill>
          <p:spPr>
            <a:xfrm>
              <a:off x="9901821" y="5669063"/>
              <a:ext cx="468152" cy="865759"/>
            </a:xfrm>
            <a:prstGeom prst="rect">
              <a:avLst/>
            </a:prstGeom>
          </p:spPr>
        </p:pic>
        <p:pic>
          <p:nvPicPr>
            <p:cNvPr id="28" name="Picture 27">
              <a:extLst>
                <a:ext uri="{FF2B5EF4-FFF2-40B4-BE49-F238E27FC236}">
                  <a16:creationId xmlns:a16="http://schemas.microsoft.com/office/drawing/2014/main" id="{6EBD4775-A444-283B-0A4A-F717D4CD502F}"/>
                </a:ext>
              </a:extLst>
            </p:cNvPr>
            <p:cNvPicPr>
              <a:picLocks noChangeAspect="1"/>
            </p:cNvPicPr>
            <p:nvPr/>
          </p:nvPicPr>
          <p:blipFill>
            <a:blip r:embed="rId7"/>
            <a:stretch>
              <a:fillRect/>
            </a:stretch>
          </p:blipFill>
          <p:spPr>
            <a:xfrm>
              <a:off x="10493611" y="6352665"/>
              <a:ext cx="288000" cy="125467"/>
            </a:xfrm>
            <a:prstGeom prst="rect">
              <a:avLst/>
            </a:prstGeom>
          </p:spPr>
        </p:pic>
        <p:pic>
          <p:nvPicPr>
            <p:cNvPr id="29" name="Picture 28">
              <a:extLst>
                <a:ext uri="{FF2B5EF4-FFF2-40B4-BE49-F238E27FC236}">
                  <a16:creationId xmlns:a16="http://schemas.microsoft.com/office/drawing/2014/main" id="{A6A3C291-2CD2-EFAE-6ABA-B3E84BE3BC3C}"/>
                </a:ext>
              </a:extLst>
            </p:cNvPr>
            <p:cNvPicPr>
              <a:picLocks/>
            </p:cNvPicPr>
            <p:nvPr/>
          </p:nvPicPr>
          <p:blipFill rotWithShape="1">
            <a:blip r:embed="rId6"/>
            <a:srcRect r="57280" b="86636"/>
            <a:stretch/>
          </p:blipFill>
          <p:spPr>
            <a:xfrm>
              <a:off x="10493611" y="6186627"/>
              <a:ext cx="331589" cy="118687"/>
            </a:xfrm>
            <a:prstGeom prst="rect">
              <a:avLst/>
            </a:prstGeom>
          </p:spPr>
        </p:pic>
      </p:grpSp>
      <p:grpSp>
        <p:nvGrpSpPr>
          <p:cNvPr id="37" name="Group 36">
            <a:extLst>
              <a:ext uri="{FF2B5EF4-FFF2-40B4-BE49-F238E27FC236}">
                <a16:creationId xmlns:a16="http://schemas.microsoft.com/office/drawing/2014/main" id="{1F91F172-343C-AE3F-9828-3B87FE9836C1}"/>
              </a:ext>
            </a:extLst>
          </p:cNvPr>
          <p:cNvGrpSpPr/>
          <p:nvPr/>
        </p:nvGrpSpPr>
        <p:grpSpPr>
          <a:xfrm>
            <a:off x="8565939" y="4188957"/>
            <a:ext cx="1354270" cy="1146193"/>
            <a:chOff x="8565939" y="4188957"/>
            <a:chExt cx="1354270" cy="1146193"/>
          </a:xfrm>
        </p:grpSpPr>
        <p:pic>
          <p:nvPicPr>
            <p:cNvPr id="11" name="Picture 10">
              <a:extLst>
                <a:ext uri="{FF2B5EF4-FFF2-40B4-BE49-F238E27FC236}">
                  <a16:creationId xmlns:a16="http://schemas.microsoft.com/office/drawing/2014/main" id="{2D1871CB-1042-5ED4-D929-87CF68E7885B}"/>
                </a:ext>
              </a:extLst>
            </p:cNvPr>
            <p:cNvPicPr>
              <a:picLocks noChangeAspect="1"/>
            </p:cNvPicPr>
            <p:nvPr/>
          </p:nvPicPr>
          <p:blipFill rotWithShape="1">
            <a:blip r:embed="rId8"/>
            <a:srcRect r="41709"/>
            <a:stretch/>
          </p:blipFill>
          <p:spPr>
            <a:xfrm>
              <a:off x="8565939" y="4188957"/>
              <a:ext cx="880715" cy="1107996"/>
            </a:xfrm>
            <a:prstGeom prst="rect">
              <a:avLst/>
            </a:prstGeom>
          </p:spPr>
        </p:pic>
        <p:pic>
          <p:nvPicPr>
            <p:cNvPr id="31" name="Picture 30">
              <a:extLst>
                <a:ext uri="{FF2B5EF4-FFF2-40B4-BE49-F238E27FC236}">
                  <a16:creationId xmlns:a16="http://schemas.microsoft.com/office/drawing/2014/main" id="{CA858DB9-91F2-A873-717D-F0F89536E4AC}"/>
                </a:ext>
              </a:extLst>
            </p:cNvPr>
            <p:cNvPicPr>
              <a:picLocks noChangeAspect="1"/>
            </p:cNvPicPr>
            <p:nvPr/>
          </p:nvPicPr>
          <p:blipFill rotWithShape="1">
            <a:blip r:embed="rId8"/>
            <a:srcRect l="60914" t="63049" r="-629" b="-3836"/>
            <a:stretch/>
          </p:blipFill>
          <p:spPr>
            <a:xfrm>
              <a:off x="9446654" y="4978509"/>
              <a:ext cx="473555" cy="356641"/>
            </a:xfrm>
            <a:prstGeom prst="rect">
              <a:avLst/>
            </a:prstGeom>
          </p:spPr>
        </p:pic>
        <p:pic>
          <p:nvPicPr>
            <p:cNvPr id="33" name="Picture 32">
              <a:extLst>
                <a:ext uri="{FF2B5EF4-FFF2-40B4-BE49-F238E27FC236}">
                  <a16:creationId xmlns:a16="http://schemas.microsoft.com/office/drawing/2014/main" id="{222B043B-C573-0866-0B9E-237E72873A0E}"/>
                </a:ext>
              </a:extLst>
            </p:cNvPr>
            <p:cNvPicPr>
              <a:picLocks/>
            </p:cNvPicPr>
            <p:nvPr/>
          </p:nvPicPr>
          <p:blipFill rotWithShape="1">
            <a:blip r:embed="rId8"/>
            <a:srcRect l="63201" t="49049" r="1807" b="33622"/>
            <a:stretch/>
          </p:blipFill>
          <p:spPr>
            <a:xfrm>
              <a:off x="9446658" y="4840221"/>
              <a:ext cx="439954" cy="174302"/>
            </a:xfrm>
            <a:prstGeom prst="rect">
              <a:avLst/>
            </a:prstGeom>
          </p:spPr>
        </p:pic>
      </p:grpSp>
      <p:grpSp>
        <p:nvGrpSpPr>
          <p:cNvPr id="20" name="Group 19">
            <a:extLst>
              <a:ext uri="{FF2B5EF4-FFF2-40B4-BE49-F238E27FC236}">
                <a16:creationId xmlns:a16="http://schemas.microsoft.com/office/drawing/2014/main" id="{95E48BC1-D409-3439-C89A-2B547F447C9C}"/>
              </a:ext>
            </a:extLst>
          </p:cNvPr>
          <p:cNvGrpSpPr/>
          <p:nvPr/>
        </p:nvGrpSpPr>
        <p:grpSpPr>
          <a:xfrm>
            <a:off x="5915927" y="4155401"/>
            <a:ext cx="1918071" cy="1198176"/>
            <a:chOff x="5915927" y="4155401"/>
            <a:chExt cx="1918071" cy="1198176"/>
          </a:xfrm>
        </p:grpSpPr>
        <p:pic>
          <p:nvPicPr>
            <p:cNvPr id="10" name="Picture 9">
              <a:extLst>
                <a:ext uri="{FF2B5EF4-FFF2-40B4-BE49-F238E27FC236}">
                  <a16:creationId xmlns:a16="http://schemas.microsoft.com/office/drawing/2014/main" id="{02ABEE15-B253-0911-9174-D571D3D71F7F}"/>
                </a:ext>
              </a:extLst>
            </p:cNvPr>
            <p:cNvPicPr>
              <a:picLocks noChangeAspect="1"/>
            </p:cNvPicPr>
            <p:nvPr/>
          </p:nvPicPr>
          <p:blipFill rotWithShape="1">
            <a:blip r:embed="rId9"/>
            <a:srcRect r="56694"/>
            <a:stretch/>
          </p:blipFill>
          <p:spPr>
            <a:xfrm>
              <a:off x="5915927" y="4245581"/>
              <a:ext cx="792027" cy="1107996"/>
            </a:xfrm>
            <a:prstGeom prst="rect">
              <a:avLst/>
            </a:prstGeom>
          </p:spPr>
        </p:pic>
        <p:pic>
          <p:nvPicPr>
            <p:cNvPr id="15" name="Picture 14">
              <a:extLst>
                <a:ext uri="{FF2B5EF4-FFF2-40B4-BE49-F238E27FC236}">
                  <a16:creationId xmlns:a16="http://schemas.microsoft.com/office/drawing/2014/main" id="{15AC556A-877F-1B8B-F43F-97CA7DC5ECEE}"/>
                </a:ext>
              </a:extLst>
            </p:cNvPr>
            <p:cNvPicPr>
              <a:picLocks noChangeAspect="1"/>
            </p:cNvPicPr>
            <p:nvPr/>
          </p:nvPicPr>
          <p:blipFill rotWithShape="1">
            <a:blip r:embed="rId9"/>
            <a:srcRect l="43306"/>
            <a:stretch/>
          </p:blipFill>
          <p:spPr>
            <a:xfrm>
              <a:off x="6764287" y="4155401"/>
              <a:ext cx="1069711" cy="1143064"/>
            </a:xfrm>
            <a:prstGeom prst="rect">
              <a:avLst/>
            </a:prstGeom>
          </p:spPr>
        </p:pic>
      </p:grpSp>
      <p:grpSp>
        <p:nvGrpSpPr>
          <p:cNvPr id="32" name="Group 31">
            <a:extLst>
              <a:ext uri="{FF2B5EF4-FFF2-40B4-BE49-F238E27FC236}">
                <a16:creationId xmlns:a16="http://schemas.microsoft.com/office/drawing/2014/main" id="{55844187-7DC8-E85F-31B5-7936D0373C12}"/>
              </a:ext>
            </a:extLst>
          </p:cNvPr>
          <p:cNvGrpSpPr/>
          <p:nvPr/>
        </p:nvGrpSpPr>
        <p:grpSpPr>
          <a:xfrm>
            <a:off x="3723333" y="4039983"/>
            <a:ext cx="1128676" cy="1519193"/>
            <a:chOff x="3723333" y="4039983"/>
            <a:chExt cx="1128676" cy="1519193"/>
          </a:xfrm>
        </p:grpSpPr>
        <p:pic>
          <p:nvPicPr>
            <p:cNvPr id="9" name="Picture 8">
              <a:extLst>
                <a:ext uri="{FF2B5EF4-FFF2-40B4-BE49-F238E27FC236}">
                  <a16:creationId xmlns:a16="http://schemas.microsoft.com/office/drawing/2014/main" id="{918863C2-5DAB-32C2-11F8-1AC031348AB1}"/>
                </a:ext>
              </a:extLst>
            </p:cNvPr>
            <p:cNvPicPr>
              <a:picLocks noChangeAspect="1"/>
            </p:cNvPicPr>
            <p:nvPr/>
          </p:nvPicPr>
          <p:blipFill rotWithShape="1">
            <a:blip r:embed="rId10"/>
            <a:srcRect r="46585"/>
            <a:stretch/>
          </p:blipFill>
          <p:spPr>
            <a:xfrm>
              <a:off x="3723333" y="4039983"/>
              <a:ext cx="664956" cy="1519193"/>
            </a:xfrm>
            <a:prstGeom prst="rect">
              <a:avLst/>
            </a:prstGeom>
          </p:spPr>
        </p:pic>
        <p:pic>
          <p:nvPicPr>
            <p:cNvPr id="21" name="Picture 20">
              <a:extLst>
                <a:ext uri="{FF2B5EF4-FFF2-40B4-BE49-F238E27FC236}">
                  <a16:creationId xmlns:a16="http://schemas.microsoft.com/office/drawing/2014/main" id="{CEAC637B-6A4C-B56B-0297-93E27BC49769}"/>
                </a:ext>
              </a:extLst>
            </p:cNvPr>
            <p:cNvPicPr>
              <a:picLocks noChangeAspect="1"/>
            </p:cNvPicPr>
            <p:nvPr/>
          </p:nvPicPr>
          <p:blipFill rotWithShape="1">
            <a:blip r:embed="rId10"/>
            <a:srcRect l="46586" t="65313"/>
            <a:stretch/>
          </p:blipFill>
          <p:spPr>
            <a:xfrm>
              <a:off x="4306877" y="5127176"/>
              <a:ext cx="545132" cy="432000"/>
            </a:xfrm>
            <a:prstGeom prst="rect">
              <a:avLst/>
            </a:prstGeom>
          </p:spPr>
        </p:pic>
      </p:grpSp>
    </p:spTree>
    <p:extLst>
      <p:ext uri="{BB962C8B-B14F-4D97-AF65-F5344CB8AC3E}">
        <p14:creationId xmlns:p14="http://schemas.microsoft.com/office/powerpoint/2010/main" val="3568867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2: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2062833419"/>
              </p:ext>
            </p:extLst>
          </p:nvPr>
        </p:nvGraphicFramePr>
        <p:xfrm>
          <a:off x="267128" y="764704"/>
          <a:ext cx="11766038" cy="5886360"/>
        </p:xfrm>
        <a:graphic>
          <a:graphicData uri="http://schemas.openxmlformats.org/drawingml/2006/table">
            <a:tbl>
              <a:tblPr firstRow="1" bandRow="1">
                <a:tableStyleId>{5940675A-B579-460E-94D1-54222C63F5DA}</a:tableStyleId>
              </a:tblPr>
              <a:tblGrid>
                <a:gridCol w="5936902">
                  <a:extLst>
                    <a:ext uri="{9D8B030D-6E8A-4147-A177-3AD203B41FA5}">
                      <a16:colId xmlns:a16="http://schemas.microsoft.com/office/drawing/2014/main" val="695237181"/>
                    </a:ext>
                  </a:extLst>
                </a:gridCol>
                <a:gridCol w="5829136">
                  <a:extLst>
                    <a:ext uri="{9D8B030D-6E8A-4147-A177-3AD203B41FA5}">
                      <a16:colId xmlns:a16="http://schemas.microsoft.com/office/drawing/2014/main" val="300072507"/>
                    </a:ext>
                  </a:extLst>
                </a:gridCol>
              </a:tblGrid>
              <a:tr h="345346">
                <a:tc>
                  <a:txBody>
                    <a:bodyPr/>
                    <a:lstStyle/>
                    <a:p>
                      <a:r>
                        <a:rPr lang="en-GB" sz="1800" b="1" dirty="0">
                          <a:solidFill>
                            <a:schemeClr val="bg1"/>
                          </a:solidFill>
                        </a:rPr>
                        <a:t>Adaptations</a:t>
                      </a:r>
                    </a:p>
                  </a:txBody>
                  <a:tcPr>
                    <a:solidFill>
                      <a:schemeClr val="accent2"/>
                    </a:solidFill>
                  </a:tcPr>
                </a:tc>
                <a:tc>
                  <a:txBody>
                    <a:bodyPr/>
                    <a:lstStyle/>
                    <a:p>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4354559">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i="0" u="none" dirty="0"/>
                        <a:t>Encourage students to measure some lengths or heights around the classroom to give them some necessary reference points for parts a and b, and for other estimation tasks.</a:t>
                      </a:r>
                      <a:endParaRPr lang="en-GB" sz="1600" i="1" u="none" dirty="0"/>
                    </a:p>
                    <a:p>
                      <a:r>
                        <a:rPr lang="en-GB" sz="1600" b="1" i="0" u="none" dirty="0"/>
                        <a:t>Challenge</a:t>
                      </a:r>
                    </a:p>
                    <a:p>
                      <a:pPr>
                        <a:spcAft>
                          <a:spcPts val="600"/>
                        </a:spcAft>
                      </a:pPr>
                      <a:r>
                        <a:rPr lang="en-GB" sz="1600" u="none" dirty="0"/>
                        <a:t>Ask students to stay in their seats (so they can’t measure) and to estimate some measurements of items in the classroom. For example, the height of the ceiling, or the dimensions of the whiteboard or a window. Choose objects that could reasonably be compared with the human measurements used in the science textbook examples (i.e. height, hand width, fingernail width).</a:t>
                      </a:r>
                    </a:p>
                    <a:p>
                      <a:r>
                        <a:rPr lang="en-GB" sz="1600" b="1" i="0" u="none" dirty="0"/>
                        <a:t>Representations</a:t>
                      </a:r>
                    </a:p>
                    <a:p>
                      <a:r>
                        <a:rPr lang="en-GB" sz="1600" b="0" i="0" u="none" dirty="0"/>
                        <a:t>Representations, in this context, can be considered as some familiar objects that are approximately a standard unit of length. Knowing that a metre is roughly one large step, or that a centimetre is a finger nail gives students a reference point to work with when estimating unknown lengths.</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An awareness of some key ‘anchor’ points is useful when estimating height, weight or length. See whether students are aware of some of these key values, and then whether they are able to apply this knowledge along with an understanding of reason proportion, to estimate some lengths. Multiple choice answers are offered to help guide students’ thinking, but this should be followed up by prompt questions that ask them to justify why they made that selection. Do they make reference to other known lengths or familiar objects?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dirty="0"/>
                        <a:t>Asking students to justify their estimations using the language of proportion may support them in understanding the process more clearly. The giraffe is ‘a bit’ bigger than a person does not offer a structure for estimation, while the fact that the bird is twice the height of the person gives a purpose to the comparison. Listen out for students who use the language of scaling (for example “the rat is approximately one-and-a-half times the width of the hand” or “the spider is approximately one-third of the width of the hand”), as this indicates a more secure understanding of multiplicative relationships.</a:t>
                      </a:r>
                    </a:p>
                  </a:txBody>
                  <a:tcPr/>
                </a:tc>
                <a:extLst>
                  <a:ext uri="{0D108BD9-81ED-4DB2-BD59-A6C34878D82A}">
                    <a16:rowId xmlns:a16="http://schemas.microsoft.com/office/drawing/2014/main" val="1616516725"/>
                  </a:ext>
                </a:extLst>
              </a:tr>
              <a:tr h="720000">
                <a:tc gridSpan="2">
                  <a:txBody>
                    <a:bodyPr/>
                    <a:lstStyle/>
                    <a:p>
                      <a:r>
                        <a:rPr lang="en-GB" sz="1600" b="1" dirty="0"/>
                        <a:t>Additional resources</a:t>
                      </a:r>
                    </a:p>
                    <a:p>
                      <a:pPr marL="285750" indent="-285750">
                        <a:buFont typeface="Arial" panose="020B0604020202020204" pitchFamily="34" charset="0"/>
                        <a:buChar char="•"/>
                      </a:pPr>
                      <a:r>
                        <a:rPr lang="en-GB" sz="1600" b="0" dirty="0"/>
                        <a:t>Additional activity </a:t>
                      </a:r>
                      <a:r>
                        <a:rPr lang="en-GB" sz="1600" b="0" dirty="0">
                          <a:hlinkClick r:id="rId3" action="ppaction://hlinksldjump"/>
                        </a:rPr>
                        <a:t>E</a:t>
                      </a:r>
                      <a:r>
                        <a:rPr lang="en-GB" sz="1600" b="0" dirty="0"/>
                        <a:t> explores more body measurements for estimation, specifically the use of hands to measure horses.</a:t>
                      </a:r>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13542921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7558B23-725F-4675-88E9-8B783DD9FBB1}"/>
              </a:ext>
            </a:extLst>
          </p:cNvPr>
          <p:cNvSpPr>
            <a:spLocks noGrp="1"/>
          </p:cNvSpPr>
          <p:nvPr>
            <p:ph type="body" sz="quarter" idx="10"/>
          </p:nvPr>
        </p:nvSpPr>
        <p:spPr>
          <a:xfrm>
            <a:off x="240288" y="1124744"/>
            <a:ext cx="8723238" cy="981147"/>
          </a:xfrm>
        </p:spPr>
        <p:txBody>
          <a:bodyPr>
            <a:normAutofit/>
          </a:bodyPr>
          <a:lstStyle/>
          <a:p>
            <a:r>
              <a:rPr lang="en-GB" sz="2200" dirty="0"/>
              <a:t>Look around your classroom. Can you find something that is </a:t>
            </a:r>
            <a:r>
              <a:rPr lang="en-GB" sz="2200" b="1" dirty="0"/>
              <a:t>about</a:t>
            </a:r>
            <a:r>
              <a:rPr lang="en-GB" sz="2200" dirty="0"/>
              <a:t> as long as each of the measurements below?</a:t>
            </a:r>
          </a:p>
        </p:txBody>
      </p:sp>
      <p:sp>
        <p:nvSpPr>
          <p:cNvPr id="3" name="Text Placeholder 2">
            <a:extLst>
              <a:ext uri="{FF2B5EF4-FFF2-40B4-BE49-F238E27FC236}">
                <a16:creationId xmlns:a16="http://schemas.microsoft.com/office/drawing/2014/main" id="{2881C556-CE3A-45C4-AC98-C398EE6F8B6A}"/>
              </a:ext>
            </a:extLst>
          </p:cNvPr>
          <p:cNvSpPr>
            <a:spLocks noGrp="1"/>
          </p:cNvSpPr>
          <p:nvPr>
            <p:ph type="body" sz="quarter" idx="11"/>
          </p:nvPr>
        </p:nvSpPr>
        <p:spPr/>
        <p:txBody>
          <a:bodyPr/>
          <a:lstStyle/>
          <a:p>
            <a:r>
              <a:rPr lang="en-GB" dirty="0"/>
              <a:t>Checkpoint 3: Classroom maths</a:t>
            </a:r>
          </a:p>
        </p:txBody>
      </p:sp>
      <p:sp>
        <p:nvSpPr>
          <p:cNvPr id="4" name="Rectangle: Rounded Corners 3">
            <a:extLst>
              <a:ext uri="{FF2B5EF4-FFF2-40B4-BE49-F238E27FC236}">
                <a16:creationId xmlns:a16="http://schemas.microsoft.com/office/drawing/2014/main" id="{3BC2237E-3F49-4A98-8D1F-8D9BA0F1EDEA}"/>
              </a:ext>
            </a:extLst>
          </p:cNvPr>
          <p:cNvSpPr/>
          <p:nvPr/>
        </p:nvSpPr>
        <p:spPr>
          <a:xfrm>
            <a:off x="1828800" y="2105891"/>
            <a:ext cx="1537854" cy="8451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dirty="0"/>
              <a:t>2 m</a:t>
            </a:r>
          </a:p>
        </p:txBody>
      </p:sp>
      <p:sp>
        <p:nvSpPr>
          <p:cNvPr id="5" name="Rectangle: Rounded Corners 4">
            <a:extLst>
              <a:ext uri="{FF2B5EF4-FFF2-40B4-BE49-F238E27FC236}">
                <a16:creationId xmlns:a16="http://schemas.microsoft.com/office/drawing/2014/main" id="{9F50634A-5BFC-4B30-A626-A1E776604029}"/>
              </a:ext>
            </a:extLst>
          </p:cNvPr>
          <p:cNvSpPr/>
          <p:nvPr/>
        </p:nvSpPr>
        <p:spPr>
          <a:xfrm>
            <a:off x="3782291" y="2105891"/>
            <a:ext cx="1537854" cy="8451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dirty="0"/>
              <a:t>20 cm</a:t>
            </a:r>
          </a:p>
        </p:txBody>
      </p:sp>
      <p:sp>
        <p:nvSpPr>
          <p:cNvPr id="6" name="Rectangle: Rounded Corners 5">
            <a:extLst>
              <a:ext uri="{FF2B5EF4-FFF2-40B4-BE49-F238E27FC236}">
                <a16:creationId xmlns:a16="http://schemas.microsoft.com/office/drawing/2014/main" id="{C632612C-C76E-423C-92A9-693D47D2E3B4}"/>
              </a:ext>
            </a:extLst>
          </p:cNvPr>
          <p:cNvSpPr/>
          <p:nvPr/>
        </p:nvSpPr>
        <p:spPr>
          <a:xfrm>
            <a:off x="5779726" y="2105890"/>
            <a:ext cx="1537854" cy="8451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dirty="0"/>
              <a:t>2 cm</a:t>
            </a:r>
          </a:p>
        </p:txBody>
      </p:sp>
      <p:sp>
        <p:nvSpPr>
          <p:cNvPr id="7" name="Rectangle: Rounded Corners 6">
            <a:extLst>
              <a:ext uri="{FF2B5EF4-FFF2-40B4-BE49-F238E27FC236}">
                <a16:creationId xmlns:a16="http://schemas.microsoft.com/office/drawing/2014/main" id="{E5A22533-71FD-4EAC-8BC2-14DCA7312DBF}"/>
              </a:ext>
            </a:extLst>
          </p:cNvPr>
          <p:cNvSpPr/>
          <p:nvPr/>
        </p:nvSpPr>
        <p:spPr>
          <a:xfrm>
            <a:off x="7777161" y="2112816"/>
            <a:ext cx="1537854" cy="8451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dirty="0"/>
              <a:t>2 mm</a:t>
            </a:r>
          </a:p>
        </p:txBody>
      </p:sp>
      <p:sp>
        <p:nvSpPr>
          <p:cNvPr id="8" name="Rectangle: Rounded Corners 7">
            <a:extLst>
              <a:ext uri="{FF2B5EF4-FFF2-40B4-BE49-F238E27FC236}">
                <a16:creationId xmlns:a16="http://schemas.microsoft.com/office/drawing/2014/main" id="{39A15E2B-7BC0-46F9-962D-FDD30A543482}"/>
              </a:ext>
            </a:extLst>
          </p:cNvPr>
          <p:cNvSpPr/>
          <p:nvPr/>
        </p:nvSpPr>
        <p:spPr>
          <a:xfrm>
            <a:off x="1828800" y="3158836"/>
            <a:ext cx="1537854" cy="8451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dirty="0"/>
              <a:t>1 m</a:t>
            </a:r>
          </a:p>
        </p:txBody>
      </p:sp>
      <p:sp>
        <p:nvSpPr>
          <p:cNvPr id="9" name="Rectangle: Rounded Corners 8">
            <a:extLst>
              <a:ext uri="{FF2B5EF4-FFF2-40B4-BE49-F238E27FC236}">
                <a16:creationId xmlns:a16="http://schemas.microsoft.com/office/drawing/2014/main" id="{3F41D6ED-6167-4415-AEBE-8C7355666FDC}"/>
              </a:ext>
            </a:extLst>
          </p:cNvPr>
          <p:cNvSpPr/>
          <p:nvPr/>
        </p:nvSpPr>
        <p:spPr>
          <a:xfrm>
            <a:off x="3782291" y="3151906"/>
            <a:ext cx="1537854" cy="8451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dirty="0"/>
              <a:t>0.5 m</a:t>
            </a:r>
          </a:p>
        </p:txBody>
      </p:sp>
      <p:sp>
        <p:nvSpPr>
          <p:cNvPr id="10" name="Rectangle: Rounded Corners 9">
            <a:extLst>
              <a:ext uri="{FF2B5EF4-FFF2-40B4-BE49-F238E27FC236}">
                <a16:creationId xmlns:a16="http://schemas.microsoft.com/office/drawing/2014/main" id="{BCC8F811-EAEF-4CC2-947D-FC55002930EB}"/>
              </a:ext>
            </a:extLst>
          </p:cNvPr>
          <p:cNvSpPr/>
          <p:nvPr/>
        </p:nvSpPr>
        <p:spPr>
          <a:xfrm>
            <a:off x="5779726" y="3158836"/>
            <a:ext cx="1537854" cy="8451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dirty="0"/>
              <a:t>50 mm</a:t>
            </a:r>
          </a:p>
        </p:txBody>
      </p:sp>
      <p:sp>
        <p:nvSpPr>
          <p:cNvPr id="11" name="Rectangle: Rounded Corners 10">
            <a:extLst>
              <a:ext uri="{FF2B5EF4-FFF2-40B4-BE49-F238E27FC236}">
                <a16:creationId xmlns:a16="http://schemas.microsoft.com/office/drawing/2014/main" id="{F8FDCFF6-7C70-4393-98EC-42D97EDEDE88}"/>
              </a:ext>
            </a:extLst>
          </p:cNvPr>
          <p:cNvSpPr/>
          <p:nvPr/>
        </p:nvSpPr>
        <p:spPr>
          <a:xfrm>
            <a:off x="7777161" y="3158836"/>
            <a:ext cx="1537854" cy="84512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dirty="0"/>
              <a:t>0.01 km</a:t>
            </a:r>
          </a:p>
        </p:txBody>
      </p:sp>
      <p:sp>
        <p:nvSpPr>
          <p:cNvPr id="12" name="Action Button: Help 11">
            <a:hlinkClick r:id="" action="ppaction://noaction" highlightClick="1"/>
            <a:extLst>
              <a:ext uri="{FF2B5EF4-FFF2-40B4-BE49-F238E27FC236}">
                <a16:creationId xmlns:a16="http://schemas.microsoft.com/office/drawing/2014/main" id="{B5C17DCF-862D-46AF-8A2E-91068895DF9B}"/>
              </a:ext>
            </a:extLst>
          </p:cNvPr>
          <p:cNvSpPr/>
          <p:nvPr/>
        </p:nvSpPr>
        <p:spPr>
          <a:xfrm>
            <a:off x="240288" y="5609027"/>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13" name="Text Placeholder 1">
            <a:extLst>
              <a:ext uri="{FF2B5EF4-FFF2-40B4-BE49-F238E27FC236}">
                <a16:creationId xmlns:a16="http://schemas.microsoft.com/office/drawing/2014/main" id="{3DC14267-8B08-412A-9B7A-F45E023681D8}"/>
              </a:ext>
            </a:extLst>
          </p:cNvPr>
          <p:cNvSpPr txBox="1">
            <a:spLocks/>
          </p:cNvSpPr>
          <p:nvPr/>
        </p:nvSpPr>
        <p:spPr>
          <a:xfrm>
            <a:off x="1286854" y="5558148"/>
            <a:ext cx="7317319" cy="98114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628C"/>
              </a:buClr>
              <a:buFont typeface="Arial" panose="020B0604020202020204" pitchFamily="34" charset="0"/>
              <a:buNone/>
              <a:defRPr sz="2800" kern="1200">
                <a:solidFill>
                  <a:srgbClr val="5858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628C"/>
              </a:buClr>
              <a:buFont typeface="Arial" panose="020B0604020202020204" pitchFamily="34" charset="0"/>
              <a:buChar char="•"/>
              <a:defRPr sz="2400" kern="1200">
                <a:solidFill>
                  <a:srgbClr val="5858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628C"/>
              </a:buClr>
              <a:buFont typeface="Arial" panose="020B0604020202020204" pitchFamily="34" charset="0"/>
              <a:buChar char="•"/>
              <a:defRPr sz="2000" kern="1200">
                <a:solidFill>
                  <a:srgbClr val="5858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GB" sz="2200" dirty="0"/>
              <a:t>Can you think of an object that would be a similar length that is </a:t>
            </a:r>
            <a:r>
              <a:rPr lang="en-GB" sz="2200" b="1" dirty="0"/>
              <a:t>not </a:t>
            </a:r>
            <a:r>
              <a:rPr lang="en-GB" sz="2200" dirty="0"/>
              <a:t>in your classroom?</a:t>
            </a:r>
          </a:p>
        </p:txBody>
      </p:sp>
    </p:spTree>
    <p:extLst>
      <p:ext uri="{BB962C8B-B14F-4D97-AF65-F5344CB8AC3E}">
        <p14:creationId xmlns:p14="http://schemas.microsoft.com/office/powerpoint/2010/main" val="345521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3: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3322010148"/>
              </p:ext>
            </p:extLst>
          </p:nvPr>
        </p:nvGraphicFramePr>
        <p:xfrm>
          <a:off x="267128" y="764704"/>
          <a:ext cx="11766038" cy="5821680"/>
        </p:xfrm>
        <a:graphic>
          <a:graphicData uri="http://schemas.openxmlformats.org/drawingml/2006/table">
            <a:tbl>
              <a:tblPr firstRow="1" bandRow="1">
                <a:tableStyleId>{5940675A-B579-460E-94D1-54222C63F5DA}</a:tableStyleId>
              </a:tblPr>
              <a:tblGrid>
                <a:gridCol w="6082872">
                  <a:extLst>
                    <a:ext uri="{9D8B030D-6E8A-4147-A177-3AD203B41FA5}">
                      <a16:colId xmlns:a16="http://schemas.microsoft.com/office/drawing/2014/main" val="695237181"/>
                    </a:ext>
                  </a:extLst>
                </a:gridCol>
                <a:gridCol w="5683166">
                  <a:extLst>
                    <a:ext uri="{9D8B030D-6E8A-4147-A177-3AD203B41FA5}">
                      <a16:colId xmlns:a16="http://schemas.microsoft.com/office/drawing/2014/main" val="300072507"/>
                    </a:ext>
                  </a:extLst>
                </a:gridCol>
              </a:tblGrid>
              <a:tr h="353582">
                <a:tc>
                  <a:txBody>
                    <a:bodyPr/>
                    <a:lstStyle/>
                    <a:p>
                      <a:r>
                        <a:rPr lang="en-GB" sz="1800" b="1" dirty="0">
                          <a:solidFill>
                            <a:schemeClr val="bg1"/>
                          </a:solidFill>
                        </a:rPr>
                        <a:t>Adaptations</a:t>
                      </a:r>
                    </a:p>
                  </a:txBody>
                  <a:tcPr>
                    <a:solidFill>
                      <a:schemeClr val="accent2"/>
                    </a:solidFill>
                  </a:tcPr>
                </a:tc>
                <a:tc>
                  <a:txBody>
                    <a:bodyPr/>
                    <a:lstStyle/>
                    <a:p>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4000351">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i="0" u="none" dirty="0"/>
                        <a:t>Encourage students to measure some lengths or heights around the classroom to give them some necessary reference points for this, and for other estimation tasks.</a:t>
                      </a:r>
                      <a:endParaRPr lang="en-GB" sz="1600" i="1" u="none" dirty="0"/>
                    </a:p>
                    <a:p>
                      <a:r>
                        <a:rPr lang="en-GB" sz="1600" b="1" i="0" u="none" dirty="0"/>
                        <a:t>Challenge</a:t>
                      </a:r>
                    </a:p>
                    <a:p>
                      <a:r>
                        <a:rPr lang="en-GB" sz="1600" u="none" dirty="0"/>
                        <a:t>Challenge students to work between the different units, using the structure of the base 10 system. Ask questions like, ‘How many 2 mm objects would be needed to make the same length as a 20 cm object or a 2 m object?’ or ‘How many 2 cm objects would be the same length as a 20 cm object?’</a:t>
                      </a:r>
                    </a:p>
                    <a:p>
                      <a:pPr>
                        <a:spcBef>
                          <a:spcPts val="600"/>
                        </a:spcBef>
                      </a:pPr>
                      <a:r>
                        <a:rPr lang="en-GB" sz="1600" b="1" i="0" u="none" dirty="0"/>
                        <a:t>Representations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dirty="0"/>
                        <a:t>Representations, in this context, can be considered as some familiar objects that are approximately a standard unit of length. Knowing that a metre is roughly one large step, or that a centimetre is roughly a finger nail gives students a reference point to work with when estimating unknown lengths.</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This Checkpoint enables students to show their familiarity with different units of length, and the relationships between them. Identifying some lengths may prove more straightforward than others – a door is around 2 m high, but finding an object that is 2 mm may prove challenging in a classroom setting. The first row uses predominantly the same values so that the focus is on the relative size of different units.</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When working ‘between’ units, as in the second row of the task, look for students who are able to convert to familiar units. For example, identifying that 50 mm is 5 cm may support their estimation. Those less secure with conversion might falsely equate 1 m and 0.01 km or 0.5 m and 50 mm. You could do some further work on units of measurement with these students. Students may be particularly thrown by the fact that 0.01 km is equivalent to 100 m.</a:t>
                      </a:r>
                    </a:p>
                  </a:txBody>
                  <a:tcPr/>
                </a:tc>
                <a:extLst>
                  <a:ext uri="{0D108BD9-81ED-4DB2-BD59-A6C34878D82A}">
                    <a16:rowId xmlns:a16="http://schemas.microsoft.com/office/drawing/2014/main" val="1616516725"/>
                  </a:ext>
                </a:extLst>
              </a:tr>
              <a:tr h="900000">
                <a:tc gridSpan="2">
                  <a:txBody>
                    <a:bodyPr/>
                    <a:lstStyle/>
                    <a:p>
                      <a:r>
                        <a:rPr lang="en-GB" sz="1600" b="1" dirty="0"/>
                        <a:t>Additional resources</a:t>
                      </a:r>
                    </a:p>
                    <a:p>
                      <a:pPr marL="285750" indent="-285750">
                        <a:buFont typeface="Arial" panose="020B0604020202020204" pitchFamily="34" charset="0"/>
                        <a:buChar char="•"/>
                      </a:pPr>
                      <a:r>
                        <a:rPr lang="en-GB" sz="1600" b="0" dirty="0"/>
                        <a:t>Additional activity </a:t>
                      </a:r>
                      <a:r>
                        <a:rPr lang="en-GB" sz="1600" b="0" dirty="0">
                          <a:hlinkClick r:id="rId3" action="ppaction://hlinksldjump"/>
                        </a:rPr>
                        <a:t>D</a:t>
                      </a:r>
                      <a:r>
                        <a:rPr lang="en-GB" sz="1600" b="0" dirty="0"/>
                        <a:t> uses world records as another context for thinking about units of measurement and estimating length/mass; additional activity </a:t>
                      </a:r>
                      <a:r>
                        <a:rPr lang="en-GB" sz="1600" b="0" dirty="0">
                          <a:hlinkClick r:id="rId4" action="ppaction://hlinksldjump"/>
                        </a:rPr>
                        <a:t>C</a:t>
                      </a:r>
                      <a:r>
                        <a:rPr lang="en-GB" sz="1600" b="0" dirty="0"/>
                        <a:t> might also be helpful.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dirty="0"/>
                        <a:t>The focus of 5NPV-5 in the </a:t>
                      </a:r>
                      <a:r>
                        <a:rPr lang="en-GB" sz="1600" dirty="0">
                          <a:hlinkClick r:id="rId5"/>
                        </a:rPr>
                        <a:t>Exemplification of ready-to-progress criteria NCETM</a:t>
                      </a:r>
                      <a:r>
                        <a:rPr lang="en-GB" sz="1600" dirty="0"/>
                        <a:t> is on the relationship of powers of 10 between units. Download as part of the Year 5 deck or the complete </a:t>
                      </a:r>
                      <a:r>
                        <a:rPr lang="en-GB" sz="1600" i="1" dirty="0"/>
                        <a:t>Number and Place Value </a:t>
                      </a:r>
                      <a:r>
                        <a:rPr lang="en-GB" sz="1600" dirty="0"/>
                        <a:t>deck.</a:t>
                      </a:r>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3360388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8F958A-1C22-4008-83F3-1A09DDB99697}"/>
              </a:ext>
            </a:extLst>
          </p:cNvPr>
          <p:cNvSpPr>
            <a:spLocks noGrp="1"/>
          </p:cNvSpPr>
          <p:nvPr>
            <p:ph type="body" sz="quarter" idx="10"/>
          </p:nvPr>
        </p:nvSpPr>
        <p:spPr>
          <a:xfrm>
            <a:off x="3666162" y="1345634"/>
            <a:ext cx="6371222" cy="826306"/>
          </a:xfrm>
        </p:spPr>
        <p:txBody>
          <a:bodyPr>
            <a:noAutofit/>
          </a:bodyPr>
          <a:lstStyle/>
          <a:p>
            <a:pPr marL="457200" indent="-457200">
              <a:buFont typeface="+mj-lt"/>
              <a:buAutoNum type="alphaLcParenR"/>
            </a:pPr>
            <a:r>
              <a:rPr lang="en-GB" sz="2200" dirty="0"/>
              <a:t>How tall is Matilda’s dolls’ house, left?</a:t>
            </a:r>
          </a:p>
          <a:p>
            <a:pPr marL="457200" indent="-457200">
              <a:buFont typeface="+mj-lt"/>
              <a:buAutoNum type="alphaLcParenR"/>
            </a:pPr>
            <a:r>
              <a:rPr lang="en-GB" sz="2200" dirty="0"/>
              <a:t>If it were a real house, how tall would it be?</a:t>
            </a:r>
          </a:p>
        </p:txBody>
      </p:sp>
      <p:sp>
        <p:nvSpPr>
          <p:cNvPr id="3" name="Text Placeholder 2">
            <a:extLst>
              <a:ext uri="{FF2B5EF4-FFF2-40B4-BE49-F238E27FC236}">
                <a16:creationId xmlns:a16="http://schemas.microsoft.com/office/drawing/2014/main" id="{BA868F73-2318-44C6-B845-7FCA48989768}"/>
              </a:ext>
            </a:extLst>
          </p:cNvPr>
          <p:cNvSpPr>
            <a:spLocks noGrp="1"/>
          </p:cNvSpPr>
          <p:nvPr>
            <p:ph type="body" sz="quarter" idx="11"/>
          </p:nvPr>
        </p:nvSpPr>
        <p:spPr/>
        <p:txBody>
          <a:bodyPr/>
          <a:lstStyle/>
          <a:p>
            <a:r>
              <a:rPr lang="en-GB" dirty="0"/>
              <a:t>Checkpoint 4: Dolls’ house</a:t>
            </a:r>
          </a:p>
        </p:txBody>
      </p:sp>
      <p:sp>
        <p:nvSpPr>
          <p:cNvPr id="6" name="Action Button: Help 5">
            <a:hlinkClick r:id="" action="ppaction://noaction" highlightClick="1"/>
            <a:extLst>
              <a:ext uri="{FF2B5EF4-FFF2-40B4-BE49-F238E27FC236}">
                <a16:creationId xmlns:a16="http://schemas.microsoft.com/office/drawing/2014/main" id="{CFAB87FA-4DC9-4276-B25B-39064C638DE0}"/>
              </a:ext>
            </a:extLst>
          </p:cNvPr>
          <p:cNvSpPr/>
          <p:nvPr/>
        </p:nvSpPr>
        <p:spPr>
          <a:xfrm>
            <a:off x="383554" y="5537509"/>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55" name="Text Placeholder 1">
            <a:extLst>
              <a:ext uri="{FF2B5EF4-FFF2-40B4-BE49-F238E27FC236}">
                <a16:creationId xmlns:a16="http://schemas.microsoft.com/office/drawing/2014/main" id="{C8F5B3AE-4731-AE4D-0FB5-410C928B2962}"/>
              </a:ext>
            </a:extLst>
          </p:cNvPr>
          <p:cNvSpPr txBox="1">
            <a:spLocks/>
          </p:cNvSpPr>
          <p:nvPr/>
        </p:nvSpPr>
        <p:spPr>
          <a:xfrm>
            <a:off x="6342935" y="2879721"/>
            <a:ext cx="4904393" cy="19409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00628C"/>
              </a:buClr>
              <a:buFont typeface="Arial" panose="020B0604020202020204" pitchFamily="34" charset="0"/>
              <a:buNone/>
              <a:defRPr sz="2800" kern="1200">
                <a:solidFill>
                  <a:srgbClr val="5858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628C"/>
              </a:buClr>
              <a:buFont typeface="Arial" panose="020B0604020202020204" pitchFamily="34" charset="0"/>
              <a:buChar char="•"/>
              <a:defRPr sz="2400" kern="1200">
                <a:solidFill>
                  <a:srgbClr val="5858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628C"/>
              </a:buClr>
              <a:buFont typeface="Arial" panose="020B0604020202020204" pitchFamily="34" charset="0"/>
              <a:buChar char="•"/>
              <a:defRPr sz="2000" kern="1200">
                <a:solidFill>
                  <a:srgbClr val="5858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fontAlgn="auto">
              <a:spcAft>
                <a:spcPts val="0"/>
              </a:spcAft>
              <a:buFont typeface="+mj-lt"/>
              <a:buAutoNum type="alphaLcParenR" startAt="3"/>
            </a:pPr>
            <a:r>
              <a:rPr lang="en-GB" sz="2200" dirty="0"/>
              <a:t>How long is the bath in the dolls’ house, left?</a:t>
            </a:r>
          </a:p>
          <a:p>
            <a:pPr marL="457200" indent="-457200" fontAlgn="auto">
              <a:spcAft>
                <a:spcPts val="0"/>
              </a:spcAft>
              <a:buFont typeface="+mj-lt"/>
              <a:buAutoNum type="alphaLcParenR" startAt="3"/>
            </a:pPr>
            <a:r>
              <a:rPr lang="en-GB" sz="2200" dirty="0"/>
              <a:t>If it were a real bath, how long would it be?</a:t>
            </a:r>
          </a:p>
        </p:txBody>
      </p:sp>
      <p:sp>
        <p:nvSpPr>
          <p:cNvPr id="57" name="TextBox 56">
            <a:extLst>
              <a:ext uri="{FF2B5EF4-FFF2-40B4-BE49-F238E27FC236}">
                <a16:creationId xmlns:a16="http://schemas.microsoft.com/office/drawing/2014/main" id="{DD20C80C-B7A7-96BE-1F07-063E56ABCD65}"/>
              </a:ext>
            </a:extLst>
          </p:cNvPr>
          <p:cNvSpPr txBox="1"/>
          <p:nvPr/>
        </p:nvSpPr>
        <p:spPr>
          <a:xfrm>
            <a:off x="1463948" y="5579494"/>
            <a:ext cx="6371222" cy="769441"/>
          </a:xfrm>
          <a:prstGeom prst="rect">
            <a:avLst/>
          </a:prstGeom>
          <a:noFill/>
        </p:spPr>
        <p:txBody>
          <a:bodyPr wrap="square">
            <a:spAutoFit/>
          </a:bodyPr>
          <a:lstStyle/>
          <a:p>
            <a:pPr>
              <a:buNone/>
            </a:pPr>
            <a:r>
              <a:rPr lang="en-GB" sz="2200" dirty="0"/>
              <a:t>A piece of furniture from Matilda’s doll’s house is 2 cm tall. What might it be? </a:t>
            </a:r>
          </a:p>
        </p:txBody>
      </p:sp>
      <p:pic>
        <p:nvPicPr>
          <p:cNvPr id="10" name="Picture 9">
            <a:extLst>
              <a:ext uri="{FF2B5EF4-FFF2-40B4-BE49-F238E27FC236}">
                <a16:creationId xmlns:a16="http://schemas.microsoft.com/office/drawing/2014/main" id="{42FF8363-B799-1E7D-49CF-E450BDF46B62}"/>
              </a:ext>
            </a:extLst>
          </p:cNvPr>
          <p:cNvPicPr>
            <a:picLocks noChangeAspect="1"/>
          </p:cNvPicPr>
          <p:nvPr/>
        </p:nvPicPr>
        <p:blipFill rotWithShape="1">
          <a:blip r:embed="rId3"/>
          <a:srcRect t="36172" b="5606"/>
          <a:stretch/>
        </p:blipFill>
        <p:spPr>
          <a:xfrm>
            <a:off x="3666162" y="2842762"/>
            <a:ext cx="2500313" cy="1940944"/>
          </a:xfrm>
          <a:prstGeom prst="rect">
            <a:avLst/>
          </a:prstGeom>
        </p:spPr>
      </p:pic>
      <p:pic>
        <p:nvPicPr>
          <p:cNvPr id="4" name="Picture 3">
            <a:extLst>
              <a:ext uri="{FF2B5EF4-FFF2-40B4-BE49-F238E27FC236}">
                <a16:creationId xmlns:a16="http://schemas.microsoft.com/office/drawing/2014/main" id="{A5C91727-74B1-493F-C407-B0FD734AC721}"/>
              </a:ext>
            </a:extLst>
          </p:cNvPr>
          <p:cNvPicPr>
            <a:picLocks noChangeAspect="1"/>
          </p:cNvPicPr>
          <p:nvPr/>
        </p:nvPicPr>
        <p:blipFill rotWithShape="1">
          <a:blip r:embed="rId4"/>
          <a:srcRect l="3159" t="1182" r="7953"/>
          <a:stretch/>
        </p:blipFill>
        <p:spPr>
          <a:xfrm>
            <a:off x="368394" y="1345634"/>
            <a:ext cx="3121308" cy="3438072"/>
          </a:xfrm>
          <a:prstGeom prst="rect">
            <a:avLst/>
          </a:prstGeom>
        </p:spPr>
      </p:pic>
    </p:spTree>
    <p:extLst>
      <p:ext uri="{BB962C8B-B14F-4D97-AF65-F5344CB8AC3E}">
        <p14:creationId xmlns:p14="http://schemas.microsoft.com/office/powerpoint/2010/main" val="331492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 grpId="0" animBg="1"/>
      <p:bldP spid="55" grpId="0" build="p"/>
      <p:bldP spid="57" grpId="0"/>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4: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3046673613"/>
              </p:ext>
            </p:extLst>
          </p:nvPr>
        </p:nvGraphicFramePr>
        <p:xfrm>
          <a:off x="267128" y="764704"/>
          <a:ext cx="11766038" cy="5582880"/>
        </p:xfrm>
        <a:graphic>
          <a:graphicData uri="http://schemas.openxmlformats.org/drawingml/2006/table">
            <a:tbl>
              <a:tblPr firstRow="1" bandRow="1">
                <a:tableStyleId>{5940675A-B579-460E-94D1-54222C63F5DA}</a:tableStyleId>
              </a:tblPr>
              <a:tblGrid>
                <a:gridCol w="6747283">
                  <a:extLst>
                    <a:ext uri="{9D8B030D-6E8A-4147-A177-3AD203B41FA5}">
                      <a16:colId xmlns:a16="http://schemas.microsoft.com/office/drawing/2014/main" val="695237181"/>
                    </a:ext>
                  </a:extLst>
                </a:gridCol>
                <a:gridCol w="5018755">
                  <a:extLst>
                    <a:ext uri="{9D8B030D-6E8A-4147-A177-3AD203B41FA5}">
                      <a16:colId xmlns:a16="http://schemas.microsoft.com/office/drawing/2014/main" val="300072507"/>
                    </a:ext>
                  </a:extLst>
                </a:gridCol>
              </a:tblGrid>
              <a:tr h="345346">
                <a:tc>
                  <a:txBody>
                    <a:bodyPr/>
                    <a:lstStyle/>
                    <a:p>
                      <a:r>
                        <a:rPr lang="en-GB" sz="1800" b="1" dirty="0">
                          <a:solidFill>
                            <a:schemeClr val="bg1"/>
                          </a:solidFill>
                        </a:rPr>
                        <a:t>Adaptations</a:t>
                      </a:r>
                    </a:p>
                  </a:txBody>
                  <a:tcPr>
                    <a:solidFill>
                      <a:schemeClr val="accent2"/>
                    </a:solidFill>
                  </a:tcPr>
                </a:tc>
                <a:tc>
                  <a:txBody>
                    <a:bodyPr/>
                    <a:lstStyle/>
                    <a:p>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4135516">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i="0" u="none" dirty="0"/>
                        <a:t>The familiar objects used in the task as reference points are readily available in classrooms. Using your classroom door or a board pen and estimating or measuring their size may support students in then using this now-familiar measure to estimate an unknown length.</a:t>
                      </a:r>
                      <a:endParaRPr lang="en-GB" sz="1600" i="1" u="none" dirty="0"/>
                    </a:p>
                    <a:p>
                      <a:r>
                        <a:rPr lang="en-GB" sz="1600" b="1" i="0" u="none" dirty="0"/>
                        <a:t>Challenge</a:t>
                      </a:r>
                    </a:p>
                    <a:p>
                      <a:pPr>
                        <a:spcAft>
                          <a:spcPts val="600"/>
                        </a:spcAft>
                      </a:pPr>
                      <a:r>
                        <a:rPr lang="en-GB" sz="1600" u="none" dirty="0"/>
                        <a:t>Take the opportunity for students to ‘mathematise’ their multiplicative thinking. For example, if they identify that the dolls’ house is two-thirds the height of the door, ask them to write this mathematically. Can they write it as a ratio? As a multiplication? </a:t>
                      </a:r>
                      <a:r>
                        <a:rPr lang="en-GB" sz="1600" u="none" kern="1200" dirty="0">
                          <a:solidFill>
                            <a:schemeClr val="tx1"/>
                          </a:solidFill>
                          <a:latin typeface="+mn-lt"/>
                          <a:ea typeface="+mn-ea"/>
                          <a:cs typeface="+mn-cs"/>
                        </a:rPr>
                        <a:t>How many times the height is the real door compared to the dolls' house door?</a:t>
                      </a:r>
                    </a:p>
                    <a:p>
                      <a:r>
                        <a:rPr lang="en-GB" sz="1600" b="1" i="0" u="none" dirty="0"/>
                        <a:t>Representations</a:t>
                      </a:r>
                    </a:p>
                    <a:p>
                      <a:r>
                        <a:rPr lang="en-GB" sz="1600" b="0" i="0" u="none" dirty="0"/>
                        <a:t>Support students to get a sense of one size referenced to another by sketching the door on squared paper and asking them to sketch the dolls’ house. Then use the squares to estimate the fraction of the height reached. A similar scaffold could be achieved using Cuisenaire® rods</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See how readily students use known information to make an estimate. In part a, students are likely to use the height of the real door to estimate the height of the dolls’ house, while in part c they will use the length of the board pen to determine the length of the miniature bath.</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Look for students’ understanding and use of units for both the familiar object (the door, the pen) and the unknown object. Do they work within the same units (for example, assuming that the door is 250 cm high and so the doll house is maybe 150 cm), or do they switch between units, working in metres and centimetres?</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Look also for students’ familiarity with common units and objects – are they able to estimate the height of the door or the length of the board pen to a reasonable degree of accuracy?</a:t>
                      </a:r>
                    </a:p>
                  </a:txBody>
                  <a:tcPr/>
                </a:tc>
                <a:extLst>
                  <a:ext uri="{0D108BD9-81ED-4DB2-BD59-A6C34878D82A}">
                    <a16:rowId xmlns:a16="http://schemas.microsoft.com/office/drawing/2014/main" val="1616516725"/>
                  </a:ext>
                </a:extLst>
              </a:tr>
              <a:tr h="828000">
                <a:tc gridSpan="2">
                  <a:txBody>
                    <a:bodyPr/>
                    <a:lstStyle/>
                    <a:p>
                      <a:r>
                        <a:rPr lang="en-GB" sz="1600" b="1" dirty="0"/>
                        <a:t>Additional resources</a:t>
                      </a:r>
                    </a:p>
                    <a:p>
                      <a:pPr marL="285750" indent="-285750">
                        <a:buFont typeface="Arial" panose="020B0604020202020204" pitchFamily="34" charset="0"/>
                        <a:buChar char="•"/>
                      </a:pPr>
                      <a:r>
                        <a:rPr lang="en-GB" sz="1600" b="0" dirty="0"/>
                        <a:t>If students need more practice in using familiar lengths to estimate, Checkpoint </a:t>
                      </a:r>
                      <a:r>
                        <a:rPr lang="en-GB" sz="1600" b="0" dirty="0">
                          <a:hlinkClick r:id="rId3" action="ppaction://hlinksldjump"/>
                        </a:rPr>
                        <a:t>3</a:t>
                      </a:r>
                      <a:r>
                        <a:rPr lang="en-GB" sz="1600" b="0" dirty="0"/>
                        <a:t> offers more estimation with classroom objects. Checkpoints </a:t>
                      </a:r>
                      <a:r>
                        <a:rPr lang="en-GB" sz="1600" b="0" dirty="0">
                          <a:hlinkClick r:id="rId4" action="ppaction://hlinksldjump"/>
                        </a:rPr>
                        <a:t>2</a:t>
                      </a:r>
                      <a:r>
                        <a:rPr lang="en-GB" sz="1600" b="0" dirty="0"/>
                        <a:t> and </a:t>
                      </a:r>
                      <a:r>
                        <a:rPr lang="en-GB" sz="1600" b="0" dirty="0">
                          <a:hlinkClick r:id="rId5" action="ppaction://hlinksldjump"/>
                        </a:rPr>
                        <a:t>5</a:t>
                      </a:r>
                      <a:r>
                        <a:rPr lang="en-GB" sz="1600" b="0" dirty="0"/>
                        <a:t>, and additional activities </a:t>
                      </a:r>
                      <a:r>
                        <a:rPr lang="en-GB" sz="1600" b="0" dirty="0">
                          <a:hlinkClick r:id="rId6" action="ppaction://hlinksldjump"/>
                        </a:rPr>
                        <a:t>C</a:t>
                      </a:r>
                      <a:r>
                        <a:rPr lang="en-GB" sz="1600" b="0" dirty="0"/>
                        <a:t> and </a:t>
                      </a:r>
                      <a:r>
                        <a:rPr lang="en-GB" sz="1600" b="0" dirty="0">
                          <a:hlinkClick r:id="rId7" action="ppaction://hlinksldjump"/>
                        </a:rPr>
                        <a:t>D</a:t>
                      </a:r>
                      <a:r>
                        <a:rPr lang="en-GB" sz="1600" b="0" dirty="0"/>
                        <a:t>, might also be helpful.</a:t>
                      </a:r>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14563932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0E944E-DA81-7DB5-C4D9-C638C70B636A}"/>
              </a:ext>
            </a:extLst>
          </p:cNvPr>
          <p:cNvSpPr>
            <a:spLocks noGrp="1"/>
          </p:cNvSpPr>
          <p:nvPr>
            <p:ph type="body" sz="quarter" idx="11"/>
          </p:nvPr>
        </p:nvSpPr>
        <p:spPr/>
        <p:txBody>
          <a:bodyPr/>
          <a:lstStyle/>
          <a:p>
            <a:r>
              <a:rPr lang="en-US" sz="2400" dirty="0">
                <a:latin typeface="Arial" panose="020B0604020202020204" pitchFamily="34" charset="0"/>
                <a:cs typeface="Arial" panose="020B0604020202020204" pitchFamily="34" charset="0"/>
              </a:rPr>
              <a:t>Checkpoint 5: Check pints</a:t>
            </a:r>
          </a:p>
          <a:p>
            <a:endParaRPr lang="en-GB" dirty="0"/>
          </a:p>
        </p:txBody>
      </p:sp>
      <p:sp>
        <p:nvSpPr>
          <p:cNvPr id="6" name="Action Button: Help 5">
            <a:hlinkClick r:id="" action="ppaction://noaction" highlightClick="1"/>
            <a:extLst>
              <a:ext uri="{FF2B5EF4-FFF2-40B4-BE49-F238E27FC236}">
                <a16:creationId xmlns:a16="http://schemas.microsoft.com/office/drawing/2014/main" id="{D64EA744-1477-0048-8831-40A0DAAF8DD4}"/>
              </a:ext>
            </a:extLst>
          </p:cNvPr>
          <p:cNvSpPr/>
          <p:nvPr/>
        </p:nvSpPr>
        <p:spPr>
          <a:xfrm>
            <a:off x="311093" y="5160117"/>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16DAB88F-8B21-4741-9589-EE9505015505}"/>
              </a:ext>
            </a:extLst>
          </p:cNvPr>
          <p:cNvSpPr txBox="1"/>
          <p:nvPr/>
        </p:nvSpPr>
        <p:spPr>
          <a:xfrm>
            <a:off x="145680" y="1055829"/>
            <a:ext cx="10590415" cy="4241161"/>
          </a:xfrm>
          <a:prstGeom prst="rect">
            <a:avLst/>
          </a:prstGeom>
          <a:noFill/>
        </p:spPr>
        <p:txBody>
          <a:bodyPr wrap="square" rtlCol="0">
            <a:spAutoFit/>
          </a:bodyPr>
          <a:lstStyle/>
          <a:p>
            <a:pPr marL="457200" indent="-457200">
              <a:spcAft>
                <a:spcPts val="600"/>
              </a:spcAft>
              <a:buAutoNum type="alphaLcParenR"/>
            </a:pPr>
            <a:r>
              <a:rPr lang="en-US" sz="2200" dirty="0"/>
              <a:t>Fill in each gap in the statements with the most sensible metric unit.</a:t>
            </a:r>
          </a:p>
          <a:p>
            <a:pPr marL="800100" lvl="1" indent="-342900"/>
            <a:r>
              <a:rPr lang="en-US" sz="2200" dirty="0"/>
              <a:t>A pint of milk is 568 ___.</a:t>
            </a:r>
          </a:p>
          <a:p>
            <a:pPr marL="800100" lvl="1" indent="-342900"/>
            <a:r>
              <a:rPr lang="en-US" sz="2200" dirty="0"/>
              <a:t>An apple weighs approximately 140 ___.</a:t>
            </a:r>
          </a:p>
          <a:p>
            <a:pPr marL="800100" lvl="1" indent="-342900"/>
            <a:r>
              <a:rPr lang="en-US" sz="2200" dirty="0"/>
              <a:t>A person’s stride is approximately 62 ___.</a:t>
            </a:r>
          </a:p>
          <a:p>
            <a:pPr marL="800100" lvl="1" indent="-342900"/>
            <a:endParaRPr lang="en-US" sz="2200" dirty="0"/>
          </a:p>
          <a:p>
            <a:pPr marL="457200" indent="-457200">
              <a:spcAft>
                <a:spcPts val="600"/>
              </a:spcAft>
              <a:buFont typeface="+mj-lt"/>
              <a:buAutoNum type="alphaLcParenR"/>
            </a:pPr>
            <a:r>
              <a:rPr lang="en-US" sz="2200" dirty="0"/>
              <a:t>Use the statements above to complete the estimations.</a:t>
            </a:r>
          </a:p>
          <a:p>
            <a:pPr marL="800100" lvl="1" indent="-342900">
              <a:spcAft>
                <a:spcPts val="0"/>
              </a:spcAft>
            </a:pPr>
            <a:r>
              <a:rPr lang="en-US" sz="2200" dirty="0"/>
              <a:t>Estimate how many pints are in a three-litre bottle.</a:t>
            </a:r>
          </a:p>
          <a:p>
            <a:pPr marL="800100" lvl="1" indent="-342900">
              <a:spcAft>
                <a:spcPts val="0"/>
              </a:spcAft>
            </a:pPr>
            <a:r>
              <a:rPr lang="en-US" sz="2200" dirty="0"/>
              <a:t>Estimate how many apples are in a 10-kilogram bag.</a:t>
            </a:r>
          </a:p>
          <a:p>
            <a:pPr marL="800100" lvl="1" indent="-342900">
              <a:spcAft>
                <a:spcPts val="0"/>
              </a:spcAft>
            </a:pPr>
            <a:r>
              <a:rPr lang="en-US" sz="2200" dirty="0"/>
              <a:t>Estimate how many steps are taken to walk 0.5 kilometres.</a:t>
            </a:r>
          </a:p>
          <a:p>
            <a:pPr marL="457200" indent="-457200">
              <a:buFont typeface="+mj-lt"/>
              <a:buAutoNum type="alphaLcParenR"/>
            </a:pPr>
            <a:endParaRPr lang="en-US" sz="2200" dirty="0"/>
          </a:p>
        </p:txBody>
      </p:sp>
      <p:sp>
        <p:nvSpPr>
          <p:cNvPr id="7" name="TextBox 6">
            <a:extLst>
              <a:ext uri="{FF2B5EF4-FFF2-40B4-BE49-F238E27FC236}">
                <a16:creationId xmlns:a16="http://schemas.microsoft.com/office/drawing/2014/main" id="{90C7C678-D5AB-C2AC-1B5B-853D72DD1D0F}"/>
              </a:ext>
            </a:extLst>
          </p:cNvPr>
          <p:cNvSpPr txBox="1"/>
          <p:nvPr/>
        </p:nvSpPr>
        <p:spPr>
          <a:xfrm>
            <a:off x="1384527" y="5065483"/>
            <a:ext cx="8426495" cy="837152"/>
          </a:xfrm>
          <a:prstGeom prst="rect">
            <a:avLst/>
          </a:prstGeom>
          <a:noFill/>
        </p:spPr>
        <p:txBody>
          <a:bodyPr wrap="square">
            <a:spAutoFit/>
          </a:bodyPr>
          <a:lstStyle/>
          <a:p>
            <a:pPr>
              <a:buNone/>
            </a:pPr>
            <a:r>
              <a:rPr lang="en-US" sz="2200" dirty="0"/>
              <a:t>Choose </a:t>
            </a:r>
            <a:r>
              <a:rPr lang="en-US" sz="2200" b="1" dirty="0"/>
              <a:t>two different units </a:t>
            </a:r>
            <a:r>
              <a:rPr lang="en-US" sz="2200" dirty="0"/>
              <a:t>that could be used to describe:</a:t>
            </a:r>
          </a:p>
          <a:p>
            <a:pPr>
              <a:buNone/>
            </a:pPr>
            <a:endParaRPr lang="en-US" sz="2200" dirty="0"/>
          </a:p>
        </p:txBody>
      </p:sp>
      <p:sp>
        <p:nvSpPr>
          <p:cNvPr id="10" name="TextBox 9">
            <a:extLst>
              <a:ext uri="{FF2B5EF4-FFF2-40B4-BE49-F238E27FC236}">
                <a16:creationId xmlns:a16="http://schemas.microsoft.com/office/drawing/2014/main" id="{EC3B5842-53E6-0B04-244E-C04935FAEAE9}"/>
              </a:ext>
            </a:extLst>
          </p:cNvPr>
          <p:cNvSpPr txBox="1"/>
          <p:nvPr/>
        </p:nvSpPr>
        <p:spPr>
          <a:xfrm>
            <a:off x="1384527" y="5436156"/>
            <a:ext cx="10590415" cy="1649682"/>
          </a:xfrm>
          <a:prstGeom prst="rect">
            <a:avLst/>
          </a:prstGeom>
          <a:noFill/>
        </p:spPr>
        <p:txBody>
          <a:bodyPr wrap="square" numCol="2">
            <a:spAutoFit/>
          </a:bodyPr>
          <a:lstStyle/>
          <a:p>
            <a:pPr marL="342900" indent="-342900"/>
            <a:r>
              <a:rPr lang="en-US" sz="2200" dirty="0"/>
              <a:t>the width of a strand of hair</a:t>
            </a:r>
          </a:p>
          <a:p>
            <a:pPr marL="342900" indent="-342900"/>
            <a:r>
              <a:rPr lang="en-US" sz="2200" dirty="0"/>
              <a:t>the length of a pencil</a:t>
            </a:r>
          </a:p>
          <a:p>
            <a:pPr marL="342900" indent="-342900"/>
            <a:r>
              <a:rPr lang="en-US" sz="2200" dirty="0"/>
              <a:t>how tall you are</a:t>
            </a:r>
          </a:p>
          <a:p>
            <a:pPr marL="342900" indent="-342900"/>
            <a:endParaRPr lang="en-US" sz="2200" dirty="0"/>
          </a:p>
          <a:p>
            <a:pPr marL="342900" indent="-342900"/>
            <a:r>
              <a:rPr lang="en-US" sz="2200" dirty="0"/>
              <a:t>the distance you travel to school</a:t>
            </a:r>
          </a:p>
          <a:p>
            <a:pPr marL="342900" indent="-342900"/>
            <a:r>
              <a:rPr lang="en-US" sz="2200" dirty="0"/>
              <a:t>the distance from London to New York</a:t>
            </a:r>
          </a:p>
          <a:p>
            <a:pPr marL="342900" indent="-342900"/>
            <a:r>
              <a:rPr lang="en-US" sz="2200" dirty="0"/>
              <a:t>the distance from Earth to the Sun.</a:t>
            </a:r>
            <a:endParaRPr lang="en-GB" sz="2200" dirty="0"/>
          </a:p>
        </p:txBody>
      </p:sp>
    </p:spTree>
    <p:extLst>
      <p:ext uri="{BB962C8B-B14F-4D97-AF65-F5344CB8AC3E}">
        <p14:creationId xmlns:p14="http://schemas.microsoft.com/office/powerpoint/2010/main" val="211667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build="p"/>
      <p:bldP spid="7"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5: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2203699606"/>
              </p:ext>
            </p:extLst>
          </p:nvPr>
        </p:nvGraphicFramePr>
        <p:xfrm>
          <a:off x="267128" y="764704"/>
          <a:ext cx="11766038" cy="6065520"/>
        </p:xfrm>
        <a:graphic>
          <a:graphicData uri="http://schemas.openxmlformats.org/drawingml/2006/table">
            <a:tbl>
              <a:tblPr firstRow="1" bandRow="1">
                <a:tableStyleId>{5940675A-B579-460E-94D1-54222C63F5DA}</a:tableStyleId>
              </a:tblPr>
              <a:tblGrid>
                <a:gridCol w="5992995">
                  <a:extLst>
                    <a:ext uri="{9D8B030D-6E8A-4147-A177-3AD203B41FA5}">
                      <a16:colId xmlns:a16="http://schemas.microsoft.com/office/drawing/2014/main" val="695237181"/>
                    </a:ext>
                  </a:extLst>
                </a:gridCol>
                <a:gridCol w="5773043">
                  <a:extLst>
                    <a:ext uri="{9D8B030D-6E8A-4147-A177-3AD203B41FA5}">
                      <a16:colId xmlns:a16="http://schemas.microsoft.com/office/drawing/2014/main" val="300072507"/>
                    </a:ext>
                  </a:extLst>
                </a:gridCol>
              </a:tblGrid>
              <a:tr h="345346">
                <a:tc>
                  <a:txBody>
                    <a:bodyPr/>
                    <a:lstStyle/>
                    <a:p>
                      <a:r>
                        <a:rPr lang="en-GB" sz="1800" b="1" dirty="0">
                          <a:solidFill>
                            <a:schemeClr val="bg1"/>
                          </a:solidFill>
                        </a:rPr>
                        <a:t>Adaptations</a:t>
                      </a:r>
                    </a:p>
                  </a:txBody>
                  <a:tcPr>
                    <a:solidFill>
                      <a:schemeClr val="accent2"/>
                    </a:solidFill>
                  </a:tcPr>
                </a:tc>
                <a:tc>
                  <a:txBody>
                    <a:bodyPr/>
                    <a:lstStyle/>
                    <a:p>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4000258">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i="0" u="none" dirty="0"/>
                        <a:t>Key to accessing the first part of this task is an awareness of common units. Offer situations in which these units are familiar to encourage students to reason: for example, students may know that a can of drink is 330 ml while a large bottle is 2 l, and reason that a standard drink can is smaller than a pint.</a:t>
                      </a:r>
                    </a:p>
                    <a:p>
                      <a:r>
                        <a:rPr lang="en-GB" sz="1600" b="1" i="0" u="none" dirty="0"/>
                        <a:t>Challenge</a:t>
                      </a:r>
                    </a:p>
                    <a:p>
                      <a:pPr>
                        <a:spcAft>
                          <a:spcPts val="600"/>
                        </a:spcAft>
                      </a:pPr>
                      <a:r>
                        <a:rPr lang="en-GB" sz="1600" u="none" dirty="0"/>
                        <a:t>Challenge students to estimate between the different situations in the further thinking question. For example, ask approximately how many hair widths would make the length of a pencil, or how many pencils would make their own height. </a:t>
                      </a:r>
                    </a:p>
                    <a:p>
                      <a:r>
                        <a:rPr lang="en-GB" sz="1600" b="1" i="0" u="none" dirty="0"/>
                        <a:t>Representations</a:t>
                      </a:r>
                    </a:p>
                    <a:p>
                      <a:r>
                        <a:rPr lang="en-GB" sz="1600" b="0" i="0" u="none" dirty="0"/>
                        <a:t>Units of volume and mass can be particularly challenging to estimate. Use some familiar objects (for example, water bottles of different sizes, tins of baked beans and bags of flour) as anchor points for students in developing a ‘feel’ for the units.</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Assess students’ familiarity with some common units of measure, and how well they are able to use these units to calculate and make assumptions around different situations.</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Assess what units are familiar to students to help inform future teaching – they might not necessarily all be metric, or all be consistently from one measurement system. For example, students might suggest grams for the apple but inches for the stride. Students might also conflate capacity and weight, by offering grams for the milk.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When assessing appropriate reasoning, it is important to hear students’ explanations and justifications. Look for students who adapt the values appropriately and simplify to work fluently between different units. For example, students might reason that an apple weighs around 150 g, so six apples will weigh 900 g and so one kilogram of apples is around seven apples and around seventy apples would fill a 10 kg bag. </a:t>
                      </a:r>
                    </a:p>
                  </a:txBody>
                  <a:tcPr/>
                </a:tc>
                <a:extLst>
                  <a:ext uri="{0D108BD9-81ED-4DB2-BD59-A6C34878D82A}">
                    <a16:rowId xmlns:a16="http://schemas.microsoft.com/office/drawing/2014/main" val="1616516725"/>
                  </a:ext>
                </a:extLst>
              </a:tr>
              <a:tr h="1115831">
                <a:tc gridSpan="2">
                  <a:txBody>
                    <a:bodyPr/>
                    <a:lstStyle/>
                    <a:p>
                      <a:r>
                        <a:rPr lang="en-GB" sz="1600" b="1" dirty="0"/>
                        <a:t>Additional resources</a:t>
                      </a:r>
                    </a:p>
                    <a:p>
                      <a:pPr marL="285750" indent="-285750">
                        <a:buFont typeface="Arial" panose="020B0604020202020204" pitchFamily="34" charset="0"/>
                        <a:buChar char="•"/>
                      </a:pPr>
                      <a:r>
                        <a:rPr lang="en-GB" sz="1600" b="0" dirty="0"/>
                        <a:t>Pages 21–24 of the Year 5 </a:t>
                      </a:r>
                      <a:r>
                        <a:rPr lang="en-GB" sz="1600" dirty="0">
                          <a:hlinkClick r:id="rId3"/>
                        </a:rPr>
                        <a:t>Primary Assessment Materials | NCETM</a:t>
                      </a:r>
                      <a:r>
                        <a:rPr lang="en-GB" sz="1600" dirty="0"/>
                        <a:t> give some examples of measures questions.</a:t>
                      </a:r>
                    </a:p>
                    <a:p>
                      <a:pPr marL="285750" indent="-285750">
                        <a:buFont typeface="Arial" panose="020B0604020202020204" pitchFamily="34" charset="0"/>
                        <a:buChar char="•"/>
                      </a:pPr>
                      <a:r>
                        <a:rPr lang="en-GB" sz="1600" b="0" dirty="0"/>
                        <a:t>Additional activities </a:t>
                      </a:r>
                      <a:r>
                        <a:rPr lang="en-GB" sz="1600" b="0" dirty="0">
                          <a:hlinkClick r:id="rId4" action="ppaction://hlinksldjump"/>
                        </a:rPr>
                        <a:t>A</a:t>
                      </a:r>
                      <a:r>
                        <a:rPr lang="en-GB" sz="1600" b="0" dirty="0"/>
                        <a:t>, </a:t>
                      </a:r>
                      <a:r>
                        <a:rPr lang="en-GB" sz="1600" b="0" dirty="0">
                          <a:hlinkClick r:id="rId5" action="ppaction://hlinksldjump"/>
                        </a:rPr>
                        <a:t>B</a:t>
                      </a:r>
                      <a:r>
                        <a:rPr lang="en-GB" sz="1600" b="0" dirty="0"/>
                        <a:t> and </a:t>
                      </a:r>
                      <a:r>
                        <a:rPr lang="en-GB" sz="1600" b="0" dirty="0">
                          <a:hlinkClick r:id="rId6" action="ppaction://hlinksldjump"/>
                        </a:rPr>
                        <a:t>C</a:t>
                      </a:r>
                      <a:r>
                        <a:rPr lang="en-GB" sz="1600" b="0" dirty="0"/>
                        <a:t> each focus on a different unit of measurement (volume, mass and length respectively) and can be used to address any gaps identified by this Checkpoint.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dirty="0"/>
                        <a:t>The focus of 5NPV-5 in the </a:t>
                      </a:r>
                      <a:r>
                        <a:rPr lang="en-GB" sz="1600" dirty="0">
                          <a:hlinkClick r:id="rId7"/>
                        </a:rPr>
                        <a:t>Exemplification of ready-to-progress criteria NCETM</a:t>
                      </a:r>
                      <a:r>
                        <a:rPr lang="en-GB" sz="1600" dirty="0"/>
                        <a:t> is on the relationship of powers of 10 between units. Download as part of the Year 5 deck or the complete </a:t>
                      </a:r>
                      <a:r>
                        <a:rPr lang="en-GB" sz="1600" i="1" dirty="0"/>
                        <a:t>Number and Place Value </a:t>
                      </a:r>
                      <a:r>
                        <a:rPr lang="en-GB" sz="1600" dirty="0"/>
                        <a:t>deck.</a:t>
                      </a:r>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22629116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B1CC7-1405-4365-A701-00459E1F6050}"/>
              </a:ext>
            </a:extLst>
          </p:cNvPr>
          <p:cNvSpPr>
            <a:spLocks noGrp="1"/>
          </p:cNvSpPr>
          <p:nvPr>
            <p:ph type="title"/>
          </p:nvPr>
        </p:nvSpPr>
        <p:spPr/>
        <p:txBody>
          <a:bodyPr>
            <a:normAutofit/>
          </a:bodyPr>
          <a:lstStyle/>
          <a:p>
            <a:r>
              <a:rPr lang="en-GB" sz="3200" dirty="0"/>
              <a:t>About this resource</a:t>
            </a:r>
          </a:p>
        </p:txBody>
      </p:sp>
      <p:sp>
        <p:nvSpPr>
          <p:cNvPr id="3" name="Content Placeholder 2">
            <a:extLst>
              <a:ext uri="{FF2B5EF4-FFF2-40B4-BE49-F238E27FC236}">
                <a16:creationId xmlns:a16="http://schemas.microsoft.com/office/drawing/2014/main" id="{22629CC2-A410-4284-B6E4-9740A2F3DE9D}"/>
              </a:ext>
            </a:extLst>
          </p:cNvPr>
          <p:cNvSpPr>
            <a:spLocks noGrp="1"/>
          </p:cNvSpPr>
          <p:nvPr>
            <p:ph idx="1"/>
          </p:nvPr>
        </p:nvSpPr>
        <p:spPr>
          <a:xfrm>
            <a:off x="252336" y="1097600"/>
            <a:ext cx="9993351" cy="5329740"/>
          </a:xfrm>
        </p:spPr>
        <p:txBody>
          <a:bodyPr>
            <a:normAutofit fontScale="92500" lnSpcReduction="10000"/>
          </a:bodyPr>
          <a:lstStyle/>
          <a:p>
            <a:r>
              <a:rPr lang="en-GB" sz="2200" dirty="0"/>
              <a:t>This resource is designed to be used in the classroom with Year 8 students, although it may be useful for other students.</a:t>
            </a:r>
          </a:p>
          <a:p>
            <a:r>
              <a:rPr lang="en-GB" sz="2200" dirty="0"/>
              <a:t>The Checkpoints are grouped around the key ideas in the core concept document, </a:t>
            </a:r>
            <a:r>
              <a:rPr lang="en-GB" sz="2200" dirty="0">
                <a:hlinkClick r:id="rId3"/>
              </a:rPr>
              <a:t>1.1 Place value, estimation and rounding</a:t>
            </a:r>
            <a:r>
              <a:rPr lang="en-GB" sz="2200" dirty="0"/>
              <a:t>, part of the NCETM </a:t>
            </a:r>
            <a:r>
              <a:rPr lang="en-GB" sz="2200" dirty="0">
                <a:hlinkClick r:id="rId4"/>
              </a:rPr>
              <a:t>Secondary Mastery Professional Development</a:t>
            </a:r>
            <a:r>
              <a:rPr lang="en-GB" sz="2200" dirty="0"/>
              <a:t> materials.</a:t>
            </a:r>
          </a:p>
          <a:p>
            <a:r>
              <a:rPr lang="en-GB" sz="2200" dirty="0"/>
              <a:t>Before each set of Checkpoints, context is explored, to help secondary teachers to understand where students may have encountered concepts in primary school.</a:t>
            </a:r>
          </a:p>
          <a:p>
            <a:r>
              <a:rPr lang="en-GB" sz="2200" dirty="0">
                <a:latin typeface="Arial"/>
                <a:cs typeface="Arial"/>
              </a:rPr>
              <a:t>The 10-minute Checkpoint tasks might be used as assessment activities, ahead of introducing concepts, to help teachers explore what students already know and identify gaps and misconceptions. </a:t>
            </a:r>
            <a:endParaRPr lang="en-GB" sz="2200" dirty="0"/>
          </a:p>
          <a:p>
            <a:r>
              <a:rPr lang="en-GB" sz="2200" dirty="0">
                <a:latin typeface="Arial"/>
                <a:cs typeface="Arial"/>
              </a:rPr>
              <a:t>Each Checkpoint has an optional question marked   . This will provide further thinking for those students who have completed the rest of the activities on the slide.</a:t>
            </a:r>
          </a:p>
          <a:p>
            <a:r>
              <a:rPr lang="en-GB" sz="2200" dirty="0"/>
              <a:t>The notes for each Checkpoint give answers (if appropriate), some suggested questions and things to consider. </a:t>
            </a:r>
          </a:p>
          <a:p>
            <a:r>
              <a:rPr lang="en-GB" sz="2200" dirty="0"/>
              <a:t>After each Checkpoint, a guidance slide explores suggested adaptations,       potential misconceptions and follow-up tasks. These may include the      additional activities at the end of this deck. </a:t>
            </a:r>
          </a:p>
          <a:p>
            <a:pPr marL="0" indent="0">
              <a:buNone/>
            </a:pPr>
            <a:endParaRPr lang="en-GB" sz="2200" dirty="0"/>
          </a:p>
        </p:txBody>
      </p:sp>
      <p:sp>
        <p:nvSpPr>
          <p:cNvPr id="4" name="Action Button: Help 3">
            <a:hlinkClick r:id="" action="ppaction://noaction" highlightClick="1"/>
            <a:extLst>
              <a:ext uri="{FF2B5EF4-FFF2-40B4-BE49-F238E27FC236}">
                <a16:creationId xmlns:a16="http://schemas.microsoft.com/office/drawing/2014/main" id="{67EEB099-DAB9-47E4-B48E-A931D4C6EDE2}"/>
              </a:ext>
            </a:extLst>
          </p:cNvPr>
          <p:cNvSpPr/>
          <p:nvPr/>
        </p:nvSpPr>
        <p:spPr>
          <a:xfrm>
            <a:off x="6362311" y="4009016"/>
            <a:ext cx="304474" cy="308920"/>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dirty="0"/>
          </a:p>
        </p:txBody>
      </p:sp>
    </p:spTree>
    <p:extLst>
      <p:ext uri="{BB962C8B-B14F-4D97-AF65-F5344CB8AC3E}">
        <p14:creationId xmlns:p14="http://schemas.microsoft.com/office/powerpoint/2010/main" val="6996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7FB7D0-D91D-ACE1-A68D-DD802A90F67E}"/>
              </a:ext>
            </a:extLst>
          </p:cNvPr>
          <p:cNvSpPr>
            <a:spLocks noGrp="1"/>
          </p:cNvSpPr>
          <p:nvPr>
            <p:ph type="body" sz="quarter" idx="11"/>
          </p:nvPr>
        </p:nvSpPr>
        <p:spPr/>
        <p:txBody>
          <a:bodyPr/>
          <a:lstStyle/>
          <a:p>
            <a:r>
              <a:rPr lang="en-GB" dirty="0"/>
              <a:t>Checkpoint 6: Lift off! </a:t>
            </a:r>
          </a:p>
        </p:txBody>
      </p:sp>
      <p:sp>
        <p:nvSpPr>
          <p:cNvPr id="9" name="Rectangle 4">
            <a:extLst>
              <a:ext uri="{FF2B5EF4-FFF2-40B4-BE49-F238E27FC236}">
                <a16:creationId xmlns:a16="http://schemas.microsoft.com/office/drawing/2014/main" id="{FEF994E8-E5B7-30CE-5842-68B971070B6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sp>
        <p:nvSpPr>
          <p:cNvPr id="13" name="Text Placeholder 1">
            <a:extLst>
              <a:ext uri="{FF2B5EF4-FFF2-40B4-BE49-F238E27FC236}">
                <a16:creationId xmlns:a16="http://schemas.microsoft.com/office/drawing/2014/main" id="{7B72E70E-61F0-7F46-2AA5-64A1112A6074}"/>
              </a:ext>
            </a:extLst>
          </p:cNvPr>
          <p:cNvSpPr>
            <a:spLocks noGrp="1"/>
          </p:cNvSpPr>
          <p:nvPr>
            <p:ph type="body" sz="quarter" idx="10"/>
          </p:nvPr>
        </p:nvSpPr>
        <p:spPr>
          <a:xfrm>
            <a:off x="4937778" y="1171882"/>
            <a:ext cx="6524861" cy="4178775"/>
          </a:xfrm>
        </p:spPr>
        <p:txBody>
          <a:bodyPr>
            <a:noAutofit/>
          </a:bodyPr>
          <a:lstStyle/>
          <a:p>
            <a:r>
              <a:rPr lang="en-GB" sz="2200" dirty="0"/>
              <a:t>The two signs on the left are from different lifts. Each lift can carry a different number of people.</a:t>
            </a:r>
          </a:p>
          <a:p>
            <a:pPr marL="457200" indent="-457200">
              <a:buFont typeface="+mj-lt"/>
              <a:buAutoNum type="alphaLcParenR"/>
            </a:pPr>
            <a:r>
              <a:rPr lang="en-GB" sz="2200" dirty="0"/>
              <a:t>Which lift assumes that people are heavier? </a:t>
            </a:r>
          </a:p>
          <a:p>
            <a:pPr marL="457200" indent="-457200">
              <a:buFont typeface="+mj-lt"/>
              <a:buAutoNum type="alphaLcParenR"/>
            </a:pPr>
            <a:r>
              <a:rPr lang="en-GB" sz="2200" dirty="0"/>
              <a:t>Which lift is easier to estimate? Why?</a:t>
            </a:r>
          </a:p>
          <a:p>
            <a:pPr marL="457200" indent="-457200">
              <a:buFont typeface="+mj-lt"/>
              <a:buAutoNum type="alphaLcParenR"/>
            </a:pPr>
            <a:r>
              <a:rPr lang="en-GB" sz="2200" dirty="0">
                <a:latin typeface="+mj-lt"/>
              </a:rPr>
              <a:t>Nine identical boxes are under the weight limit for one lift, but over it for the other lift. What do you know about the weight of the boxes?</a:t>
            </a:r>
            <a:endParaRPr lang="en-GB" sz="2200" dirty="0"/>
          </a:p>
          <a:p>
            <a:pPr marL="457200" indent="-457200">
              <a:buFont typeface="+mj-lt"/>
              <a:buAutoNum type="alphaLcParenR"/>
            </a:pPr>
            <a:r>
              <a:rPr lang="en-GB" sz="2200" dirty="0"/>
              <a:t>Five boxes weighing 23 kg each are put into each lift. Approximately how many people can safely get in the lifts with them?</a:t>
            </a:r>
          </a:p>
          <a:p>
            <a:endParaRPr lang="en-GB" sz="2200" dirty="0"/>
          </a:p>
          <a:p>
            <a:pPr marL="514350" indent="-514350">
              <a:buFont typeface="+mj-lt"/>
              <a:buAutoNum type="alphaLcParenR"/>
            </a:pPr>
            <a:endParaRPr lang="en-GB" sz="2200" dirty="0"/>
          </a:p>
        </p:txBody>
      </p:sp>
      <p:sp>
        <p:nvSpPr>
          <p:cNvPr id="7" name="Action Button: Help 6">
            <a:hlinkClick r:id="" action="ppaction://noaction" highlightClick="1"/>
            <a:extLst>
              <a:ext uri="{FF2B5EF4-FFF2-40B4-BE49-F238E27FC236}">
                <a16:creationId xmlns:a16="http://schemas.microsoft.com/office/drawing/2014/main" id="{18E7345A-6D59-4D54-7A14-7FC06C07B5CF}"/>
              </a:ext>
            </a:extLst>
          </p:cNvPr>
          <p:cNvSpPr/>
          <p:nvPr/>
        </p:nvSpPr>
        <p:spPr>
          <a:xfrm>
            <a:off x="275350" y="5467628"/>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6D49E0EF-3D6C-9CB3-193F-B62D5D1F8B27}"/>
              </a:ext>
            </a:extLst>
          </p:cNvPr>
          <p:cNvSpPr txBox="1"/>
          <p:nvPr/>
        </p:nvSpPr>
        <p:spPr>
          <a:xfrm>
            <a:off x="1330876" y="5467628"/>
            <a:ext cx="6755289" cy="1107996"/>
          </a:xfrm>
          <a:prstGeom prst="rect">
            <a:avLst/>
          </a:prstGeom>
          <a:noFill/>
        </p:spPr>
        <p:txBody>
          <a:bodyPr wrap="square">
            <a:spAutoFit/>
          </a:bodyPr>
          <a:lstStyle/>
          <a:p>
            <a:pPr>
              <a:buNone/>
            </a:pPr>
            <a:r>
              <a:rPr lang="en-GB" sz="2200" dirty="0"/>
              <a:t>Lift C has the sign on the right. If 1 kg is approximately 2.2 lbs, how many people would you recommend fit in that lift? Why?</a:t>
            </a:r>
          </a:p>
        </p:txBody>
      </p:sp>
      <p:sp>
        <p:nvSpPr>
          <p:cNvPr id="19" name="TextBox 18">
            <a:extLst>
              <a:ext uri="{FF2B5EF4-FFF2-40B4-BE49-F238E27FC236}">
                <a16:creationId xmlns:a16="http://schemas.microsoft.com/office/drawing/2014/main" id="{E10CFEEF-479D-F391-AC8A-6242C76926AA}"/>
              </a:ext>
            </a:extLst>
          </p:cNvPr>
          <p:cNvSpPr txBox="1"/>
          <p:nvPr/>
        </p:nvSpPr>
        <p:spPr>
          <a:xfrm>
            <a:off x="942617" y="1166551"/>
            <a:ext cx="897169" cy="430887"/>
          </a:xfrm>
          <a:prstGeom prst="rect">
            <a:avLst/>
          </a:prstGeom>
          <a:noFill/>
        </p:spPr>
        <p:txBody>
          <a:bodyPr wrap="none" rtlCol="0">
            <a:spAutoFit/>
          </a:bodyPr>
          <a:lstStyle/>
          <a:p>
            <a:pPr>
              <a:buNone/>
            </a:pPr>
            <a:r>
              <a:rPr lang="en-GB" sz="2200" b="1" dirty="0">
                <a:solidFill>
                  <a:srgbClr val="00628C"/>
                </a:solidFill>
              </a:rPr>
              <a:t>Lift A</a:t>
            </a:r>
          </a:p>
        </p:txBody>
      </p:sp>
      <p:sp>
        <p:nvSpPr>
          <p:cNvPr id="20" name="TextBox 19">
            <a:extLst>
              <a:ext uri="{FF2B5EF4-FFF2-40B4-BE49-F238E27FC236}">
                <a16:creationId xmlns:a16="http://schemas.microsoft.com/office/drawing/2014/main" id="{34D277C2-F235-E2DB-8388-DB1D1E874718}"/>
              </a:ext>
            </a:extLst>
          </p:cNvPr>
          <p:cNvSpPr txBox="1"/>
          <p:nvPr/>
        </p:nvSpPr>
        <p:spPr>
          <a:xfrm>
            <a:off x="3192360" y="1166551"/>
            <a:ext cx="907621" cy="430887"/>
          </a:xfrm>
          <a:prstGeom prst="rect">
            <a:avLst/>
          </a:prstGeom>
          <a:noFill/>
        </p:spPr>
        <p:txBody>
          <a:bodyPr wrap="none" rtlCol="0">
            <a:spAutoFit/>
          </a:bodyPr>
          <a:lstStyle/>
          <a:p>
            <a:pPr>
              <a:buNone/>
            </a:pPr>
            <a:r>
              <a:rPr lang="en-GB" sz="2200" b="1" dirty="0">
                <a:solidFill>
                  <a:srgbClr val="00628C"/>
                </a:solidFill>
              </a:rPr>
              <a:t>Lift B</a:t>
            </a:r>
          </a:p>
        </p:txBody>
      </p:sp>
      <p:pic>
        <p:nvPicPr>
          <p:cNvPr id="59" name="Picture 58">
            <a:extLst>
              <a:ext uri="{FF2B5EF4-FFF2-40B4-BE49-F238E27FC236}">
                <a16:creationId xmlns:a16="http://schemas.microsoft.com/office/drawing/2014/main" id="{76381CF8-3A40-5A7F-E915-E94524711BCE}"/>
              </a:ext>
            </a:extLst>
          </p:cNvPr>
          <p:cNvPicPr>
            <a:picLocks noChangeAspect="1"/>
          </p:cNvPicPr>
          <p:nvPr/>
        </p:nvPicPr>
        <p:blipFill>
          <a:blip r:embed="rId3"/>
          <a:stretch>
            <a:fillRect/>
          </a:stretch>
        </p:blipFill>
        <p:spPr>
          <a:xfrm>
            <a:off x="8233670" y="5358379"/>
            <a:ext cx="2680243" cy="1326493"/>
          </a:xfrm>
          <a:prstGeom prst="rect">
            <a:avLst/>
          </a:prstGeom>
        </p:spPr>
      </p:pic>
      <p:sp>
        <p:nvSpPr>
          <p:cNvPr id="62" name="TextBox 61">
            <a:extLst>
              <a:ext uri="{FF2B5EF4-FFF2-40B4-BE49-F238E27FC236}">
                <a16:creationId xmlns:a16="http://schemas.microsoft.com/office/drawing/2014/main" id="{EFE652BF-0286-32A3-F2D6-1FD397090417}"/>
              </a:ext>
            </a:extLst>
          </p:cNvPr>
          <p:cNvSpPr txBox="1"/>
          <p:nvPr/>
        </p:nvSpPr>
        <p:spPr>
          <a:xfrm>
            <a:off x="9039230" y="4827437"/>
            <a:ext cx="907621" cy="430887"/>
          </a:xfrm>
          <a:prstGeom prst="rect">
            <a:avLst/>
          </a:prstGeom>
          <a:noFill/>
        </p:spPr>
        <p:txBody>
          <a:bodyPr wrap="none" rtlCol="0">
            <a:spAutoFit/>
          </a:bodyPr>
          <a:lstStyle/>
          <a:p>
            <a:pPr>
              <a:buNone/>
            </a:pPr>
            <a:r>
              <a:rPr lang="en-GB" sz="2200" b="1" dirty="0">
                <a:solidFill>
                  <a:srgbClr val="00628C"/>
                </a:solidFill>
              </a:rPr>
              <a:t>Lift C</a:t>
            </a:r>
          </a:p>
        </p:txBody>
      </p:sp>
      <p:pic>
        <p:nvPicPr>
          <p:cNvPr id="18" name="Picture 17">
            <a:extLst>
              <a:ext uri="{FF2B5EF4-FFF2-40B4-BE49-F238E27FC236}">
                <a16:creationId xmlns:a16="http://schemas.microsoft.com/office/drawing/2014/main" id="{82E0968A-DBA8-C3C8-EE45-6A6F9A86ACC7}"/>
              </a:ext>
            </a:extLst>
          </p:cNvPr>
          <p:cNvPicPr>
            <a:picLocks noChangeAspect="1"/>
          </p:cNvPicPr>
          <p:nvPr/>
        </p:nvPicPr>
        <p:blipFill>
          <a:blip r:embed="rId4"/>
          <a:stretch>
            <a:fillRect/>
          </a:stretch>
        </p:blipFill>
        <p:spPr>
          <a:xfrm>
            <a:off x="2677583" y="1637337"/>
            <a:ext cx="1956986" cy="3346994"/>
          </a:xfrm>
          <a:prstGeom prst="rect">
            <a:avLst/>
          </a:prstGeom>
        </p:spPr>
      </p:pic>
      <p:pic>
        <p:nvPicPr>
          <p:cNvPr id="21" name="Picture 20">
            <a:extLst>
              <a:ext uri="{FF2B5EF4-FFF2-40B4-BE49-F238E27FC236}">
                <a16:creationId xmlns:a16="http://schemas.microsoft.com/office/drawing/2014/main" id="{DD352B62-4ED7-3AC9-0F92-67428D954F62}"/>
              </a:ext>
            </a:extLst>
          </p:cNvPr>
          <p:cNvPicPr>
            <a:picLocks noChangeAspect="1"/>
          </p:cNvPicPr>
          <p:nvPr/>
        </p:nvPicPr>
        <p:blipFill>
          <a:blip r:embed="rId5"/>
          <a:stretch>
            <a:fillRect/>
          </a:stretch>
        </p:blipFill>
        <p:spPr>
          <a:xfrm>
            <a:off x="275350" y="1637337"/>
            <a:ext cx="2115495" cy="3346994"/>
          </a:xfrm>
          <a:prstGeom prst="rect">
            <a:avLst/>
          </a:prstGeom>
        </p:spPr>
      </p:pic>
    </p:spTree>
    <p:extLst>
      <p:ext uri="{BB962C8B-B14F-4D97-AF65-F5344CB8AC3E}">
        <p14:creationId xmlns:p14="http://schemas.microsoft.com/office/powerpoint/2010/main" val="2728081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p"/>
      <p:bldP spid="7" grpId="0" animBg="1"/>
      <p:bldP spid="12" grpId="0"/>
      <p:bldP spid="62" grpId="0"/>
    </p:bld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6: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325167131"/>
              </p:ext>
            </p:extLst>
          </p:nvPr>
        </p:nvGraphicFramePr>
        <p:xfrm>
          <a:off x="267128" y="764704"/>
          <a:ext cx="11766038" cy="5745480"/>
        </p:xfrm>
        <a:graphic>
          <a:graphicData uri="http://schemas.openxmlformats.org/drawingml/2006/table">
            <a:tbl>
              <a:tblPr firstRow="1" bandRow="1">
                <a:tableStyleId>{5940675A-B579-460E-94D1-54222C63F5DA}</a:tableStyleId>
              </a:tblPr>
              <a:tblGrid>
                <a:gridCol w="5388605">
                  <a:extLst>
                    <a:ext uri="{9D8B030D-6E8A-4147-A177-3AD203B41FA5}">
                      <a16:colId xmlns:a16="http://schemas.microsoft.com/office/drawing/2014/main" val="695237181"/>
                    </a:ext>
                  </a:extLst>
                </a:gridCol>
                <a:gridCol w="6377433">
                  <a:extLst>
                    <a:ext uri="{9D8B030D-6E8A-4147-A177-3AD203B41FA5}">
                      <a16:colId xmlns:a16="http://schemas.microsoft.com/office/drawing/2014/main" val="300072507"/>
                    </a:ext>
                  </a:extLst>
                </a:gridCol>
              </a:tblGrid>
              <a:tr h="345346">
                <a:tc>
                  <a:txBody>
                    <a:bodyPr/>
                    <a:lstStyle/>
                    <a:p>
                      <a:r>
                        <a:rPr lang="en-GB" sz="1800" b="1" dirty="0">
                          <a:solidFill>
                            <a:schemeClr val="bg1"/>
                          </a:solidFill>
                        </a:rPr>
                        <a:t>Adaptations</a:t>
                      </a:r>
                    </a:p>
                  </a:txBody>
                  <a:tcPr>
                    <a:solidFill>
                      <a:schemeClr val="accent2"/>
                    </a:solidFill>
                  </a:tcPr>
                </a:tc>
                <a:tc>
                  <a:txBody>
                    <a:bodyPr/>
                    <a:lstStyle/>
                    <a:p>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4000258">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i="0" u="none" dirty="0"/>
                        <a:t>Rather than change the numbers, explore how confidently students can manipulate awkward numbers to make them easier to work with. Use representations (see below) to support access.</a:t>
                      </a:r>
                    </a:p>
                    <a:p>
                      <a:r>
                        <a:rPr lang="en-GB" sz="1600" b="1" i="0" u="none" dirty="0"/>
                        <a:t>Challenge</a:t>
                      </a:r>
                    </a:p>
                    <a:p>
                      <a:pPr>
                        <a:spcAft>
                          <a:spcPts val="600"/>
                        </a:spcAft>
                      </a:pPr>
                      <a:r>
                        <a:rPr lang="en-GB" sz="1600" u="none" dirty="0"/>
                        <a:t>A useful link could be made to averages: explore how one of the people being a small child would affect what the maximum weight of the remaining people could be. Weight can be an emotive subject: you could use boxes of different weights rather than people. </a:t>
                      </a:r>
                    </a:p>
                    <a:p>
                      <a:pPr>
                        <a:spcAft>
                          <a:spcPts val="0"/>
                        </a:spcAft>
                      </a:pPr>
                      <a:r>
                        <a:rPr lang="en-GB" sz="1600" b="1" i="0" u="none" dirty="0"/>
                        <a:t>Representations</a:t>
                      </a:r>
                    </a:p>
                    <a:p>
                      <a:r>
                        <a:rPr lang="en-GB" sz="1600" b="0" i="0" u="none" dirty="0"/>
                        <a:t>Bar models could be helpful. Draw a bar model representing 630, which is approximately to scale with a model representing 1000, and show how they can both be divided into eight and 13 parts respectively.</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Checkpoint 6 uses a context that students may have seen in everyday life without particularly paying attention to it: that of weight limits in lifts. For part a, the actual answer matters much less than how students approach the problem. Do they have a reasonable strategy for estimating, and do they adapt this strategy based on the values given? Students’ knowledge of multiplication facts will play a part. For example, for the first lift, students who follow a rigid approach of rounding either or both values to the nearest 10 will give a less valid estimate than those who notice that 630 is nearly 640, which is a multiple of eight.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dirty="0"/>
                        <a:t>Part c poses a problem that works within the weight limits, but does not have a set answer. See first whether students can use estimation to solve a problem. Then assess whether they can think about a possible range of answers. Can they reason about what the maximum and minimum values might be? Part d asks students to calculate and estimate further. Again, the emphasis is less on the answer and more on how they reason about the choices they make</a:t>
                      </a:r>
                    </a:p>
                  </a:txBody>
                  <a:tcPr/>
                </a:tc>
                <a:extLst>
                  <a:ext uri="{0D108BD9-81ED-4DB2-BD59-A6C34878D82A}">
                    <a16:rowId xmlns:a16="http://schemas.microsoft.com/office/drawing/2014/main" val="1616516725"/>
                  </a:ext>
                </a:extLst>
              </a:tr>
              <a:tr h="650752">
                <a:tc gridSpan="2">
                  <a:txBody>
                    <a:bodyPr/>
                    <a:lstStyle/>
                    <a:p>
                      <a:r>
                        <a:rPr lang="en-GB" sz="1600" b="1" dirty="0"/>
                        <a:t>Additional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dirty="0"/>
                        <a:t>If students struggle with how to deal with the remainder in the division calculations of this task, you might find some supportive materials in </a:t>
                      </a:r>
                      <a:r>
                        <a:rPr lang="en-GB" sz="1600" b="0" dirty="0">
                          <a:hlinkClick r:id="rId3"/>
                        </a:rPr>
                        <a:t>Segment 2.12 Division with remainders</a:t>
                      </a:r>
                      <a:r>
                        <a:rPr lang="en-GB" sz="1600" b="0" dirty="0"/>
                        <a:t> from </a:t>
                      </a:r>
                      <a:r>
                        <a:rPr lang="en-GB" sz="1600" dirty="0">
                          <a:hlinkClick r:id="rId4"/>
                        </a:rPr>
                        <a:t>Primary Mastery Professional Development | NCETM</a:t>
                      </a:r>
                      <a:r>
                        <a:rPr lang="en-GB" sz="1600" dirty="0"/>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dirty="0"/>
                        <a:t>Checkpoint </a:t>
                      </a:r>
                      <a:r>
                        <a:rPr lang="en-GB" sz="1600" b="0" dirty="0">
                          <a:hlinkClick r:id="rId5" action="ppaction://hlinksldjump"/>
                        </a:rPr>
                        <a:t>5</a:t>
                      </a:r>
                      <a:r>
                        <a:rPr lang="en-GB" sz="1600" b="0" dirty="0"/>
                        <a:t> and Additional activity </a:t>
                      </a:r>
                      <a:r>
                        <a:rPr lang="en-GB" sz="1600" b="0" dirty="0">
                          <a:hlinkClick r:id="rId6" action="ppaction://hlinksldjump"/>
                        </a:rPr>
                        <a:t>B</a:t>
                      </a:r>
                      <a:r>
                        <a:rPr lang="en-GB" sz="1600" b="0" dirty="0"/>
                        <a:t> explore units of mass further. </a:t>
                      </a:r>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4119437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5037EEA-CA16-5D89-F3B6-659AB1DD9D3D}"/>
              </a:ext>
            </a:extLst>
          </p:cNvPr>
          <p:cNvSpPr>
            <a:spLocks noGrp="1"/>
          </p:cNvSpPr>
          <p:nvPr>
            <p:ph type="body" sz="quarter" idx="11"/>
          </p:nvPr>
        </p:nvSpPr>
        <p:spPr/>
        <p:txBody>
          <a:bodyPr/>
          <a:lstStyle/>
          <a:p>
            <a:r>
              <a:rPr lang="en-US" dirty="0"/>
              <a:t>Checkpoint 7: Greater in value</a:t>
            </a:r>
          </a:p>
          <a:p>
            <a:endParaRPr lang="en-GB" dirty="0"/>
          </a:p>
        </p:txBody>
      </p:sp>
      <p:sp>
        <p:nvSpPr>
          <p:cNvPr id="6" name="Action Button: Help 5">
            <a:hlinkClick r:id="" action="ppaction://noaction" highlightClick="1"/>
            <a:extLst>
              <a:ext uri="{FF2B5EF4-FFF2-40B4-BE49-F238E27FC236}">
                <a16:creationId xmlns:a16="http://schemas.microsoft.com/office/drawing/2014/main" id="{D64EA744-1477-0048-8831-40A0DAAF8DD4}"/>
              </a:ext>
            </a:extLst>
          </p:cNvPr>
          <p:cNvSpPr/>
          <p:nvPr/>
        </p:nvSpPr>
        <p:spPr>
          <a:xfrm>
            <a:off x="151338" y="5813607"/>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4FE260AC-6E24-410F-B871-1E1413233571}"/>
              </a:ext>
            </a:extLst>
          </p:cNvPr>
          <p:cNvSpPr txBox="1"/>
          <p:nvPr/>
        </p:nvSpPr>
        <p:spPr>
          <a:xfrm>
            <a:off x="145680" y="1106024"/>
            <a:ext cx="11679800" cy="430887"/>
          </a:xfrm>
          <a:prstGeom prst="rect">
            <a:avLst/>
          </a:prstGeom>
          <a:noFill/>
        </p:spPr>
        <p:txBody>
          <a:bodyPr wrap="none" rtlCol="0">
            <a:spAutoFit/>
          </a:bodyPr>
          <a:lstStyle/>
          <a:p>
            <a:pPr>
              <a:buNone/>
            </a:pPr>
            <a:r>
              <a:rPr lang="en-GB" sz="2200" dirty="0">
                <a:latin typeface="+mj-lt"/>
              </a:rPr>
              <a:t>In each pair of number lines, which arrow is pointing to the number that is greater in value?</a:t>
            </a:r>
          </a:p>
        </p:txBody>
      </p:sp>
      <p:sp>
        <p:nvSpPr>
          <p:cNvPr id="8" name="TextBox 7">
            <a:extLst>
              <a:ext uri="{FF2B5EF4-FFF2-40B4-BE49-F238E27FC236}">
                <a16:creationId xmlns:a16="http://schemas.microsoft.com/office/drawing/2014/main" id="{96228753-9D12-4424-AA91-1C6A0680D329}"/>
              </a:ext>
            </a:extLst>
          </p:cNvPr>
          <p:cNvSpPr txBox="1"/>
          <p:nvPr/>
        </p:nvSpPr>
        <p:spPr>
          <a:xfrm>
            <a:off x="169011" y="1596667"/>
            <a:ext cx="436338" cy="430887"/>
          </a:xfrm>
          <a:prstGeom prst="rect">
            <a:avLst/>
          </a:prstGeom>
          <a:noFill/>
        </p:spPr>
        <p:txBody>
          <a:bodyPr wrap="none" rtlCol="0">
            <a:spAutoFit/>
          </a:bodyPr>
          <a:lstStyle/>
          <a:p>
            <a:pPr>
              <a:buNone/>
            </a:pPr>
            <a:r>
              <a:rPr lang="en-GB" sz="2200" dirty="0">
                <a:solidFill>
                  <a:srgbClr val="00628C"/>
                </a:solidFill>
              </a:rPr>
              <a:t>a)</a:t>
            </a:r>
          </a:p>
        </p:txBody>
      </p:sp>
      <p:sp>
        <p:nvSpPr>
          <p:cNvPr id="39" name="TextBox 38">
            <a:extLst>
              <a:ext uri="{FF2B5EF4-FFF2-40B4-BE49-F238E27FC236}">
                <a16:creationId xmlns:a16="http://schemas.microsoft.com/office/drawing/2014/main" id="{390E4223-7385-4FBA-AC34-AE8F3D9D92CE}"/>
              </a:ext>
            </a:extLst>
          </p:cNvPr>
          <p:cNvSpPr txBox="1"/>
          <p:nvPr/>
        </p:nvSpPr>
        <p:spPr>
          <a:xfrm>
            <a:off x="6363328" y="1554591"/>
            <a:ext cx="436338" cy="430887"/>
          </a:xfrm>
          <a:prstGeom prst="rect">
            <a:avLst/>
          </a:prstGeom>
          <a:noFill/>
        </p:spPr>
        <p:txBody>
          <a:bodyPr wrap="none" rtlCol="0">
            <a:spAutoFit/>
          </a:bodyPr>
          <a:lstStyle/>
          <a:p>
            <a:pPr>
              <a:buNone/>
            </a:pPr>
            <a:r>
              <a:rPr lang="en-GB" sz="2200" dirty="0">
                <a:solidFill>
                  <a:srgbClr val="00628C"/>
                </a:solidFill>
              </a:rPr>
              <a:t>b)</a:t>
            </a:r>
          </a:p>
        </p:txBody>
      </p:sp>
      <p:sp>
        <p:nvSpPr>
          <p:cNvPr id="40" name="TextBox 39">
            <a:extLst>
              <a:ext uri="{FF2B5EF4-FFF2-40B4-BE49-F238E27FC236}">
                <a16:creationId xmlns:a16="http://schemas.microsoft.com/office/drawing/2014/main" id="{6623EB5F-CF90-469E-8299-323D58114157}"/>
              </a:ext>
            </a:extLst>
          </p:cNvPr>
          <p:cNvSpPr txBox="1"/>
          <p:nvPr/>
        </p:nvSpPr>
        <p:spPr>
          <a:xfrm>
            <a:off x="1124169" y="5869152"/>
            <a:ext cx="8957380" cy="769441"/>
          </a:xfrm>
          <a:prstGeom prst="rect">
            <a:avLst/>
          </a:prstGeom>
          <a:noFill/>
        </p:spPr>
        <p:txBody>
          <a:bodyPr wrap="square" rtlCol="0">
            <a:spAutoFit/>
          </a:bodyPr>
          <a:lstStyle/>
          <a:p>
            <a:pPr>
              <a:buNone/>
            </a:pPr>
            <a:r>
              <a:rPr lang="en-GB" sz="2200" dirty="0">
                <a:latin typeface="+mj-lt"/>
              </a:rPr>
              <a:t>What values could replace the right-hand numbers on each pair of number lines for both arrows to be pointing to the same number?</a:t>
            </a:r>
          </a:p>
        </p:txBody>
      </p:sp>
      <p:sp>
        <p:nvSpPr>
          <p:cNvPr id="51" name="TextBox 50">
            <a:extLst>
              <a:ext uri="{FF2B5EF4-FFF2-40B4-BE49-F238E27FC236}">
                <a16:creationId xmlns:a16="http://schemas.microsoft.com/office/drawing/2014/main" id="{DFDEFDBB-24BF-4764-A2C9-16FFA4D4C649}"/>
              </a:ext>
            </a:extLst>
          </p:cNvPr>
          <p:cNvSpPr txBox="1"/>
          <p:nvPr/>
        </p:nvSpPr>
        <p:spPr>
          <a:xfrm>
            <a:off x="169011" y="3864145"/>
            <a:ext cx="436338" cy="430887"/>
          </a:xfrm>
          <a:prstGeom prst="rect">
            <a:avLst/>
          </a:prstGeom>
          <a:noFill/>
        </p:spPr>
        <p:txBody>
          <a:bodyPr wrap="none" rtlCol="0">
            <a:spAutoFit/>
          </a:bodyPr>
          <a:lstStyle/>
          <a:p>
            <a:pPr>
              <a:buNone/>
            </a:pPr>
            <a:r>
              <a:rPr lang="en-GB" sz="2200" dirty="0">
                <a:solidFill>
                  <a:srgbClr val="00628C"/>
                </a:solidFill>
              </a:rPr>
              <a:t>c)</a:t>
            </a:r>
          </a:p>
        </p:txBody>
      </p:sp>
      <p:sp>
        <p:nvSpPr>
          <p:cNvPr id="64" name="TextBox 63">
            <a:extLst>
              <a:ext uri="{FF2B5EF4-FFF2-40B4-BE49-F238E27FC236}">
                <a16:creationId xmlns:a16="http://schemas.microsoft.com/office/drawing/2014/main" id="{915631F9-FCAB-4CEE-8E09-26B95C3728AF}"/>
              </a:ext>
            </a:extLst>
          </p:cNvPr>
          <p:cNvSpPr txBox="1"/>
          <p:nvPr/>
        </p:nvSpPr>
        <p:spPr>
          <a:xfrm>
            <a:off x="6363328" y="3668439"/>
            <a:ext cx="436338" cy="430887"/>
          </a:xfrm>
          <a:prstGeom prst="rect">
            <a:avLst/>
          </a:prstGeom>
          <a:noFill/>
        </p:spPr>
        <p:txBody>
          <a:bodyPr wrap="none" rtlCol="0">
            <a:spAutoFit/>
          </a:bodyPr>
          <a:lstStyle/>
          <a:p>
            <a:pPr>
              <a:buNone/>
            </a:pPr>
            <a:r>
              <a:rPr lang="en-GB" sz="2200" dirty="0">
                <a:solidFill>
                  <a:srgbClr val="00628C"/>
                </a:solidFill>
              </a:rPr>
              <a:t>d)</a:t>
            </a:r>
          </a:p>
        </p:txBody>
      </p:sp>
      <p:pic>
        <p:nvPicPr>
          <p:cNvPr id="3" name="Picture 2">
            <a:extLst>
              <a:ext uri="{FF2B5EF4-FFF2-40B4-BE49-F238E27FC236}">
                <a16:creationId xmlns:a16="http://schemas.microsoft.com/office/drawing/2014/main" id="{BAABCD14-FA6E-FC85-3328-1C663362E0E2}"/>
              </a:ext>
            </a:extLst>
          </p:cNvPr>
          <p:cNvPicPr>
            <a:picLocks noChangeAspect="1"/>
          </p:cNvPicPr>
          <p:nvPr/>
        </p:nvPicPr>
        <p:blipFill>
          <a:blip r:embed="rId3"/>
          <a:stretch>
            <a:fillRect/>
          </a:stretch>
        </p:blipFill>
        <p:spPr>
          <a:xfrm>
            <a:off x="432531" y="1717498"/>
            <a:ext cx="5121084" cy="1707028"/>
          </a:xfrm>
          <a:prstGeom prst="rect">
            <a:avLst/>
          </a:prstGeom>
        </p:spPr>
      </p:pic>
      <p:pic>
        <p:nvPicPr>
          <p:cNvPr id="5" name="Picture 4">
            <a:extLst>
              <a:ext uri="{FF2B5EF4-FFF2-40B4-BE49-F238E27FC236}">
                <a16:creationId xmlns:a16="http://schemas.microsoft.com/office/drawing/2014/main" id="{245EE82C-C58D-26B5-2606-F4BAAAF6A4CC}"/>
              </a:ext>
            </a:extLst>
          </p:cNvPr>
          <p:cNvPicPr>
            <a:picLocks noChangeAspect="1"/>
          </p:cNvPicPr>
          <p:nvPr/>
        </p:nvPicPr>
        <p:blipFill>
          <a:blip r:embed="rId4"/>
          <a:stretch>
            <a:fillRect/>
          </a:stretch>
        </p:blipFill>
        <p:spPr>
          <a:xfrm>
            <a:off x="443607" y="3894904"/>
            <a:ext cx="5121084" cy="1664352"/>
          </a:xfrm>
          <a:prstGeom prst="rect">
            <a:avLst/>
          </a:prstGeom>
        </p:spPr>
      </p:pic>
      <p:pic>
        <p:nvPicPr>
          <p:cNvPr id="9" name="Picture 8">
            <a:extLst>
              <a:ext uri="{FF2B5EF4-FFF2-40B4-BE49-F238E27FC236}">
                <a16:creationId xmlns:a16="http://schemas.microsoft.com/office/drawing/2014/main" id="{A84A9953-65BC-EFFF-FE61-ED432B172969}"/>
              </a:ext>
            </a:extLst>
          </p:cNvPr>
          <p:cNvPicPr>
            <a:picLocks noChangeAspect="1"/>
          </p:cNvPicPr>
          <p:nvPr/>
        </p:nvPicPr>
        <p:blipFill>
          <a:blip r:embed="rId5"/>
          <a:stretch>
            <a:fillRect/>
          </a:stretch>
        </p:blipFill>
        <p:spPr>
          <a:xfrm>
            <a:off x="6637770" y="1748368"/>
            <a:ext cx="5121084" cy="1694835"/>
          </a:xfrm>
          <a:prstGeom prst="rect">
            <a:avLst/>
          </a:prstGeom>
        </p:spPr>
      </p:pic>
      <p:pic>
        <p:nvPicPr>
          <p:cNvPr id="10" name="Picture 9">
            <a:extLst>
              <a:ext uri="{FF2B5EF4-FFF2-40B4-BE49-F238E27FC236}">
                <a16:creationId xmlns:a16="http://schemas.microsoft.com/office/drawing/2014/main" id="{3F4B40A2-5137-C355-6AC3-9E8758AC586A}"/>
              </a:ext>
            </a:extLst>
          </p:cNvPr>
          <p:cNvPicPr>
            <a:picLocks noChangeAspect="1"/>
          </p:cNvPicPr>
          <p:nvPr/>
        </p:nvPicPr>
        <p:blipFill>
          <a:blip r:embed="rId6"/>
          <a:stretch>
            <a:fillRect/>
          </a:stretch>
        </p:blipFill>
        <p:spPr>
          <a:xfrm>
            <a:off x="6627309" y="3863161"/>
            <a:ext cx="5121084" cy="1670449"/>
          </a:xfrm>
          <a:prstGeom prst="rect">
            <a:avLst/>
          </a:prstGeom>
        </p:spPr>
      </p:pic>
    </p:spTree>
    <p:extLst>
      <p:ext uri="{BB962C8B-B14F-4D97-AF65-F5344CB8AC3E}">
        <p14:creationId xmlns:p14="http://schemas.microsoft.com/office/powerpoint/2010/main" val="362516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39" grpId="0"/>
      <p:bldP spid="40" grpId="0"/>
      <p:bldP spid="51" grpId="0"/>
      <p:bldP spid="64"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7: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1944005861"/>
              </p:ext>
            </p:extLst>
          </p:nvPr>
        </p:nvGraphicFramePr>
        <p:xfrm>
          <a:off x="267128" y="764704"/>
          <a:ext cx="11766038" cy="5676658"/>
        </p:xfrm>
        <a:graphic>
          <a:graphicData uri="http://schemas.openxmlformats.org/drawingml/2006/table">
            <a:tbl>
              <a:tblPr firstRow="1" bandRow="1">
                <a:tableStyleId>{5940675A-B579-460E-94D1-54222C63F5DA}</a:tableStyleId>
              </a:tblPr>
              <a:tblGrid>
                <a:gridCol w="5202339">
                  <a:extLst>
                    <a:ext uri="{9D8B030D-6E8A-4147-A177-3AD203B41FA5}">
                      <a16:colId xmlns:a16="http://schemas.microsoft.com/office/drawing/2014/main" val="695237181"/>
                    </a:ext>
                  </a:extLst>
                </a:gridCol>
                <a:gridCol w="6563699">
                  <a:extLst>
                    <a:ext uri="{9D8B030D-6E8A-4147-A177-3AD203B41FA5}">
                      <a16:colId xmlns:a16="http://schemas.microsoft.com/office/drawing/2014/main" val="300072507"/>
                    </a:ext>
                  </a:extLst>
                </a:gridCol>
              </a:tblGrid>
              <a:tr h="345346">
                <a:tc>
                  <a:txBody>
                    <a:bodyPr/>
                    <a:lstStyle/>
                    <a:p>
                      <a:r>
                        <a:rPr lang="en-GB" sz="1800" b="1" dirty="0">
                          <a:solidFill>
                            <a:schemeClr val="bg1"/>
                          </a:solidFill>
                        </a:rPr>
                        <a:t>Adaptations</a:t>
                      </a:r>
                    </a:p>
                  </a:txBody>
                  <a:tcPr>
                    <a:solidFill>
                      <a:schemeClr val="accent2"/>
                    </a:solidFill>
                  </a:tcPr>
                </a:tc>
                <a:tc>
                  <a:txBody>
                    <a:bodyPr/>
                    <a:lstStyle/>
                    <a:p>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4000258">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i="0" u="none" dirty="0"/>
                        <a:t>Look at different examples with the same two number lines, before moving on to a different pair.</a:t>
                      </a:r>
                    </a:p>
                    <a:p>
                      <a:r>
                        <a:rPr lang="en-GB" sz="1600" b="1" i="0" u="none" dirty="0"/>
                        <a:t>Challenge</a:t>
                      </a:r>
                    </a:p>
                    <a:p>
                      <a:pPr>
                        <a:spcAft>
                          <a:spcPts val="600"/>
                        </a:spcAft>
                      </a:pPr>
                      <a:r>
                        <a:rPr lang="en-GB" sz="1600" u="none" dirty="0"/>
                        <a:t>All the examples given use whole numbers. Consider varying the scales to involve fractions, decimals and negative numbers. </a:t>
                      </a:r>
                    </a:p>
                    <a:p>
                      <a:r>
                        <a:rPr lang="en-GB" sz="1600" b="1" i="0" u="none" dirty="0"/>
                        <a:t>Representations</a:t>
                      </a:r>
                    </a:p>
                    <a:p>
                      <a:r>
                        <a:rPr lang="en-GB" sz="1600" b="0" i="0" u="none" dirty="0"/>
                        <a:t>Here, the number line is explored as a representation of the infinite nature of number. See how readily students are able to interact with this as a model of the number system to help you to understand how easily students will be able to use this representation in more specific contexts, such as rounding.</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Understanding of the number system underpins a great deal of future learning, so Checkpoint 7 explores students’ sense of estimation with the number line. Students need to consider two different scales simultaneously; check that their judgement about the bigger value is based on a reasonable estimate. This may also help you to understand how readily they can access the number line as a representation for rounding.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Students’ strategies offer insight into their thinking and their confidence with the number line as a representation. Are they happy, for example, with considering two different scales? Do they use the midpoint of the number line and consider whether the arrow is greater or less than this? Do they think in terms of fractions or percentages? Some students might think about scaling between the two lines – for example, noticing that, for the first pair of lines, 250 is quarter of 1000, and so using this to scale the position of the arrow to compare it.</a:t>
                      </a:r>
                    </a:p>
                  </a:txBody>
                  <a:tcPr/>
                </a:tc>
                <a:extLst>
                  <a:ext uri="{0D108BD9-81ED-4DB2-BD59-A6C34878D82A}">
                    <a16:rowId xmlns:a16="http://schemas.microsoft.com/office/drawing/2014/main" val="1616516725"/>
                  </a:ext>
                </a:extLst>
              </a:tr>
              <a:tr h="1115831">
                <a:tc gridSpan="2">
                  <a:txBody>
                    <a:bodyPr/>
                    <a:lstStyle/>
                    <a:p>
                      <a:r>
                        <a:rPr lang="en-GB" sz="1600" b="1" dirty="0"/>
                        <a:t>Additional resources</a:t>
                      </a:r>
                    </a:p>
                    <a:p>
                      <a:pPr marL="285750" indent="-285750">
                        <a:buFont typeface="Arial" panose="020B0604020202020204" pitchFamily="34" charset="0"/>
                        <a:buChar char="•"/>
                      </a:pPr>
                      <a:r>
                        <a:rPr lang="en-GB" sz="1600" b="0" dirty="0"/>
                        <a:t>In </a:t>
                      </a:r>
                      <a:r>
                        <a:rPr lang="en-GB" sz="1600" i="0" baseline="0" dirty="0">
                          <a:hlinkClick r:id="rId3"/>
                        </a:rPr>
                        <a:t>Teaching mathematics in primary schools</a:t>
                      </a:r>
                      <a:r>
                        <a:rPr lang="en-GB" sz="1600" i="0" baseline="0" dirty="0"/>
                        <a:t>, you can explore students’ experience of reasoning about the location of numbers in the linear number system, from 1NPV–2 (numbers to 20) through to 6NPV–3 (any number up to 10 million including decimal fractions). There is useful guidance about estimating using number lines in 2NPV–2. Use the hyperlinks on p9 of the complete Years 1 to 6 document to navigate. </a:t>
                      </a:r>
                      <a:endParaRPr lang="en-GB" sz="1600" b="0" dirty="0"/>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24388040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AA4922A-C578-8809-AC2B-70A9A6D9294F}"/>
              </a:ext>
            </a:extLst>
          </p:cNvPr>
          <p:cNvSpPr>
            <a:spLocks noGrp="1"/>
          </p:cNvSpPr>
          <p:nvPr>
            <p:ph type="body" sz="quarter" idx="11"/>
          </p:nvPr>
        </p:nvSpPr>
        <p:spPr/>
        <p:txBody>
          <a:bodyPr/>
          <a:lstStyle/>
          <a:p>
            <a:r>
              <a:rPr lang="en-US" sz="2400" dirty="0">
                <a:latin typeface="Arial" panose="020B0604020202020204" pitchFamily="34" charset="0"/>
                <a:cs typeface="Arial" panose="020B0604020202020204" pitchFamily="34" charset="0"/>
              </a:rPr>
              <a:t>Checkpoint 8: Same number</a:t>
            </a:r>
          </a:p>
          <a:p>
            <a:endParaRPr lang="en-GB" dirty="0"/>
          </a:p>
        </p:txBody>
      </p:sp>
      <p:sp>
        <p:nvSpPr>
          <p:cNvPr id="4" name="TextBox 3">
            <a:extLst>
              <a:ext uri="{FF2B5EF4-FFF2-40B4-BE49-F238E27FC236}">
                <a16:creationId xmlns:a16="http://schemas.microsoft.com/office/drawing/2014/main" id="{C2F7C9FF-7095-F649-997B-6925CEA7A659}"/>
              </a:ext>
            </a:extLst>
          </p:cNvPr>
          <p:cNvSpPr txBox="1"/>
          <p:nvPr/>
        </p:nvSpPr>
        <p:spPr>
          <a:xfrm>
            <a:off x="182880" y="944881"/>
            <a:ext cx="11865781" cy="837152"/>
          </a:xfrm>
          <a:prstGeom prst="rect">
            <a:avLst/>
          </a:prstGeom>
          <a:noFill/>
        </p:spPr>
        <p:txBody>
          <a:bodyPr wrap="square" rtlCol="0">
            <a:spAutoFit/>
          </a:bodyPr>
          <a:lstStyle/>
          <a:p>
            <a:pPr>
              <a:buNone/>
            </a:pPr>
            <a:endParaRPr lang="en-US" sz="2200" dirty="0">
              <a:cs typeface="Arial" panose="020B0604020202020204" pitchFamily="34" charset="0"/>
            </a:endParaRPr>
          </a:p>
          <a:p>
            <a:pPr>
              <a:buNone/>
            </a:pPr>
            <a:endParaRPr lang="en-US" sz="2200" dirty="0">
              <a:cs typeface="Arial" panose="020B0604020202020204" pitchFamily="34" charset="0"/>
            </a:endParaRPr>
          </a:p>
        </p:txBody>
      </p:sp>
      <p:sp>
        <p:nvSpPr>
          <p:cNvPr id="6" name="Action Button: Help 5">
            <a:hlinkClick r:id="" action="ppaction://noaction" highlightClick="1"/>
            <a:extLst>
              <a:ext uri="{FF2B5EF4-FFF2-40B4-BE49-F238E27FC236}">
                <a16:creationId xmlns:a16="http://schemas.microsoft.com/office/drawing/2014/main" id="{D64EA744-1477-0048-8831-40A0DAAF8DD4}"/>
              </a:ext>
            </a:extLst>
          </p:cNvPr>
          <p:cNvSpPr/>
          <p:nvPr/>
        </p:nvSpPr>
        <p:spPr>
          <a:xfrm>
            <a:off x="145680" y="5528398"/>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4FE260AC-6E24-410F-B871-1E1413233571}"/>
              </a:ext>
            </a:extLst>
          </p:cNvPr>
          <p:cNvSpPr txBox="1"/>
          <p:nvPr/>
        </p:nvSpPr>
        <p:spPr>
          <a:xfrm>
            <a:off x="143340" y="1103979"/>
            <a:ext cx="9555832" cy="769441"/>
          </a:xfrm>
          <a:prstGeom prst="rect">
            <a:avLst/>
          </a:prstGeom>
          <a:noFill/>
        </p:spPr>
        <p:txBody>
          <a:bodyPr wrap="square" rtlCol="0">
            <a:spAutoFit/>
          </a:bodyPr>
          <a:lstStyle/>
          <a:p>
            <a:pPr>
              <a:buNone/>
            </a:pPr>
            <a:r>
              <a:rPr lang="en-GB" sz="2200" dirty="0">
                <a:latin typeface="+mj-lt"/>
              </a:rPr>
              <a:t>A number is marked on the first number line in each set with a down arrow. Mark the </a:t>
            </a:r>
            <a:r>
              <a:rPr lang="en-GB" sz="2200" b="1" dirty="0">
                <a:latin typeface="+mj-lt"/>
              </a:rPr>
              <a:t>same</a:t>
            </a:r>
            <a:r>
              <a:rPr lang="en-GB" sz="2200" dirty="0">
                <a:latin typeface="+mj-lt"/>
              </a:rPr>
              <a:t> number on the other number lines in that set.</a:t>
            </a:r>
          </a:p>
        </p:txBody>
      </p:sp>
      <p:sp>
        <p:nvSpPr>
          <p:cNvPr id="8" name="TextBox 7">
            <a:extLst>
              <a:ext uri="{FF2B5EF4-FFF2-40B4-BE49-F238E27FC236}">
                <a16:creationId xmlns:a16="http://schemas.microsoft.com/office/drawing/2014/main" id="{96228753-9D12-4424-AA91-1C6A0680D329}"/>
              </a:ext>
            </a:extLst>
          </p:cNvPr>
          <p:cNvSpPr txBox="1"/>
          <p:nvPr/>
        </p:nvSpPr>
        <p:spPr>
          <a:xfrm>
            <a:off x="182880" y="1876577"/>
            <a:ext cx="653033" cy="430887"/>
          </a:xfrm>
          <a:prstGeom prst="rect">
            <a:avLst/>
          </a:prstGeom>
          <a:noFill/>
        </p:spPr>
        <p:txBody>
          <a:bodyPr wrap="square" rtlCol="0">
            <a:spAutoFit/>
          </a:bodyPr>
          <a:lstStyle/>
          <a:p>
            <a:pPr>
              <a:buNone/>
            </a:pPr>
            <a:r>
              <a:rPr lang="en-GB" sz="2200" dirty="0">
                <a:solidFill>
                  <a:srgbClr val="00628C"/>
                </a:solidFill>
              </a:rPr>
              <a:t>a)</a:t>
            </a:r>
          </a:p>
        </p:txBody>
      </p:sp>
      <p:sp>
        <p:nvSpPr>
          <p:cNvPr id="39" name="TextBox 38">
            <a:extLst>
              <a:ext uri="{FF2B5EF4-FFF2-40B4-BE49-F238E27FC236}">
                <a16:creationId xmlns:a16="http://schemas.microsoft.com/office/drawing/2014/main" id="{390E4223-7385-4FBA-AC34-AE8F3D9D92CE}"/>
              </a:ext>
            </a:extLst>
          </p:cNvPr>
          <p:cNvSpPr txBox="1"/>
          <p:nvPr/>
        </p:nvSpPr>
        <p:spPr>
          <a:xfrm>
            <a:off x="6355390" y="1946557"/>
            <a:ext cx="436338" cy="430887"/>
          </a:xfrm>
          <a:prstGeom prst="rect">
            <a:avLst/>
          </a:prstGeom>
          <a:noFill/>
        </p:spPr>
        <p:txBody>
          <a:bodyPr wrap="none" rtlCol="0">
            <a:spAutoFit/>
          </a:bodyPr>
          <a:lstStyle/>
          <a:p>
            <a:pPr>
              <a:buNone/>
            </a:pPr>
            <a:r>
              <a:rPr lang="en-GB" sz="2200" dirty="0">
                <a:solidFill>
                  <a:srgbClr val="00628C"/>
                </a:solidFill>
              </a:rPr>
              <a:t>b)</a:t>
            </a:r>
          </a:p>
        </p:txBody>
      </p:sp>
      <p:sp>
        <p:nvSpPr>
          <p:cNvPr id="45" name="TextBox 44">
            <a:extLst>
              <a:ext uri="{FF2B5EF4-FFF2-40B4-BE49-F238E27FC236}">
                <a16:creationId xmlns:a16="http://schemas.microsoft.com/office/drawing/2014/main" id="{89F42C52-BAD7-9472-AC50-EFE9477E852E}"/>
              </a:ext>
            </a:extLst>
          </p:cNvPr>
          <p:cNvSpPr txBox="1"/>
          <p:nvPr/>
        </p:nvSpPr>
        <p:spPr>
          <a:xfrm>
            <a:off x="1198803" y="5468111"/>
            <a:ext cx="6361028" cy="1107996"/>
          </a:xfrm>
          <a:prstGeom prst="rect">
            <a:avLst/>
          </a:prstGeom>
          <a:noFill/>
        </p:spPr>
        <p:txBody>
          <a:bodyPr wrap="square" rtlCol="0">
            <a:spAutoFit/>
          </a:bodyPr>
          <a:lstStyle/>
          <a:p>
            <a:pPr>
              <a:buNone/>
            </a:pPr>
            <a:r>
              <a:rPr lang="en-GB" sz="2200" dirty="0">
                <a:latin typeface="+mj-lt"/>
              </a:rPr>
              <a:t>If this arrow shows the same number as in part a, what number would go at the end of the line? How about if the number was from part b?</a:t>
            </a:r>
          </a:p>
        </p:txBody>
      </p:sp>
      <p:pic>
        <p:nvPicPr>
          <p:cNvPr id="3" name="Picture 2">
            <a:extLst>
              <a:ext uri="{FF2B5EF4-FFF2-40B4-BE49-F238E27FC236}">
                <a16:creationId xmlns:a16="http://schemas.microsoft.com/office/drawing/2014/main" id="{5B0C8E6B-2102-B215-0E79-8E88D015695F}"/>
              </a:ext>
            </a:extLst>
          </p:cNvPr>
          <p:cNvPicPr>
            <a:picLocks noChangeAspect="1"/>
          </p:cNvPicPr>
          <p:nvPr/>
        </p:nvPicPr>
        <p:blipFill>
          <a:blip r:embed="rId3"/>
          <a:stretch>
            <a:fillRect/>
          </a:stretch>
        </p:blipFill>
        <p:spPr>
          <a:xfrm>
            <a:off x="111971" y="2162000"/>
            <a:ext cx="5724640" cy="2670279"/>
          </a:xfrm>
          <a:prstGeom prst="rect">
            <a:avLst/>
          </a:prstGeom>
        </p:spPr>
      </p:pic>
      <p:pic>
        <p:nvPicPr>
          <p:cNvPr id="7" name="Picture 6">
            <a:extLst>
              <a:ext uri="{FF2B5EF4-FFF2-40B4-BE49-F238E27FC236}">
                <a16:creationId xmlns:a16="http://schemas.microsoft.com/office/drawing/2014/main" id="{1E211DA8-CA3A-8E19-E523-D53496712092}"/>
              </a:ext>
            </a:extLst>
          </p:cNvPr>
          <p:cNvPicPr>
            <a:picLocks noChangeAspect="1"/>
          </p:cNvPicPr>
          <p:nvPr/>
        </p:nvPicPr>
        <p:blipFill>
          <a:blip r:embed="rId4"/>
          <a:stretch>
            <a:fillRect/>
          </a:stretch>
        </p:blipFill>
        <p:spPr>
          <a:xfrm>
            <a:off x="6345429" y="2283930"/>
            <a:ext cx="5846571" cy="2548349"/>
          </a:xfrm>
          <a:prstGeom prst="rect">
            <a:avLst/>
          </a:prstGeom>
        </p:spPr>
      </p:pic>
      <p:pic>
        <p:nvPicPr>
          <p:cNvPr id="9" name="Picture 8">
            <a:extLst>
              <a:ext uri="{FF2B5EF4-FFF2-40B4-BE49-F238E27FC236}">
                <a16:creationId xmlns:a16="http://schemas.microsoft.com/office/drawing/2014/main" id="{5F47522D-6BC9-07CF-2BBD-2A39EF3C7737}"/>
              </a:ext>
            </a:extLst>
          </p:cNvPr>
          <p:cNvPicPr>
            <a:picLocks noChangeAspect="1"/>
          </p:cNvPicPr>
          <p:nvPr/>
        </p:nvPicPr>
        <p:blipFill>
          <a:blip r:embed="rId5"/>
          <a:stretch>
            <a:fillRect/>
          </a:stretch>
        </p:blipFill>
        <p:spPr>
          <a:xfrm>
            <a:off x="7434823" y="5611446"/>
            <a:ext cx="4285859" cy="713294"/>
          </a:xfrm>
          <a:prstGeom prst="rect">
            <a:avLst/>
          </a:prstGeom>
        </p:spPr>
      </p:pic>
    </p:spTree>
    <p:extLst>
      <p:ext uri="{BB962C8B-B14F-4D97-AF65-F5344CB8AC3E}">
        <p14:creationId xmlns:p14="http://schemas.microsoft.com/office/powerpoint/2010/main" val="424487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39" grpId="0"/>
      <p:bldP spid="4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9AD7FA-C2FC-5B4A-B284-2C227A443B29}"/>
              </a:ext>
            </a:extLst>
          </p:cNvPr>
          <p:cNvSpPr>
            <a:spLocks noGrp="1"/>
          </p:cNvSpPr>
          <p:nvPr>
            <p:ph type="body" sz="quarter" idx="11"/>
          </p:nvPr>
        </p:nvSpPr>
        <p:spPr/>
        <p:txBody>
          <a:bodyPr>
            <a:normAutofit/>
          </a:bodyPr>
          <a:lstStyle/>
          <a:p>
            <a:r>
              <a:rPr lang="en-US" dirty="0"/>
              <a:t>Checkpoint 8: Same number (animated solutions)</a:t>
            </a:r>
          </a:p>
        </p:txBody>
      </p:sp>
      <p:cxnSp>
        <p:nvCxnSpPr>
          <p:cNvPr id="30" name="Straight Arrow Connector 29">
            <a:extLst>
              <a:ext uri="{FF2B5EF4-FFF2-40B4-BE49-F238E27FC236}">
                <a16:creationId xmlns:a16="http://schemas.microsoft.com/office/drawing/2014/main" id="{5D4FA50B-9377-99F2-D959-92518CF41518}"/>
              </a:ext>
            </a:extLst>
          </p:cNvPr>
          <p:cNvCxnSpPr/>
          <p:nvPr/>
        </p:nvCxnSpPr>
        <p:spPr>
          <a:xfrm>
            <a:off x="3090968" y="3285358"/>
            <a:ext cx="0" cy="432048"/>
          </a:xfrm>
          <a:prstGeom prst="straightConnector1">
            <a:avLst/>
          </a:prstGeom>
          <a:ln w="28575">
            <a:solidFill>
              <a:srgbClr val="CC000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48504FAC-8A96-47A0-D6D4-2F79BC35D71B}"/>
              </a:ext>
            </a:extLst>
          </p:cNvPr>
          <p:cNvCxnSpPr/>
          <p:nvPr/>
        </p:nvCxnSpPr>
        <p:spPr>
          <a:xfrm>
            <a:off x="1270275" y="4238370"/>
            <a:ext cx="0" cy="432048"/>
          </a:xfrm>
          <a:prstGeom prst="straightConnector1">
            <a:avLst/>
          </a:prstGeom>
          <a:ln w="28575">
            <a:solidFill>
              <a:srgbClr val="CC0000"/>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11C31270-C08F-709A-574A-E2217E760DCA}"/>
              </a:ext>
            </a:extLst>
          </p:cNvPr>
          <p:cNvCxnSpPr/>
          <p:nvPr/>
        </p:nvCxnSpPr>
        <p:spPr>
          <a:xfrm>
            <a:off x="9837797" y="3220688"/>
            <a:ext cx="0" cy="432048"/>
          </a:xfrm>
          <a:prstGeom prst="straightConnector1">
            <a:avLst/>
          </a:prstGeom>
          <a:ln w="28575">
            <a:solidFill>
              <a:srgbClr val="CC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CB1CCFD3-78AB-E7BA-CE35-EEA89149E7C2}"/>
              </a:ext>
            </a:extLst>
          </p:cNvPr>
          <p:cNvCxnSpPr/>
          <p:nvPr/>
        </p:nvCxnSpPr>
        <p:spPr>
          <a:xfrm>
            <a:off x="7324594" y="4238370"/>
            <a:ext cx="0" cy="432048"/>
          </a:xfrm>
          <a:prstGeom prst="straightConnector1">
            <a:avLst/>
          </a:prstGeom>
          <a:ln w="28575">
            <a:solidFill>
              <a:srgbClr val="CC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F2831BE-87EB-2EFC-1DCC-3AA2EA145B5D}"/>
              </a:ext>
            </a:extLst>
          </p:cNvPr>
          <p:cNvSpPr txBox="1"/>
          <p:nvPr/>
        </p:nvSpPr>
        <p:spPr>
          <a:xfrm>
            <a:off x="143340" y="1103979"/>
            <a:ext cx="9555832" cy="769441"/>
          </a:xfrm>
          <a:prstGeom prst="rect">
            <a:avLst/>
          </a:prstGeom>
          <a:noFill/>
        </p:spPr>
        <p:txBody>
          <a:bodyPr wrap="square" rtlCol="0">
            <a:spAutoFit/>
          </a:bodyPr>
          <a:lstStyle/>
          <a:p>
            <a:pPr>
              <a:buNone/>
            </a:pPr>
            <a:r>
              <a:rPr lang="en-GB" sz="2200" dirty="0">
                <a:latin typeface="+mj-lt"/>
              </a:rPr>
              <a:t>A number is marked on the first number line in each set with a down arrow. Mark the </a:t>
            </a:r>
            <a:r>
              <a:rPr lang="en-GB" sz="2200" b="1" dirty="0">
                <a:latin typeface="+mj-lt"/>
              </a:rPr>
              <a:t>same</a:t>
            </a:r>
            <a:r>
              <a:rPr lang="en-GB" sz="2200" dirty="0">
                <a:latin typeface="+mj-lt"/>
              </a:rPr>
              <a:t> number on the other number lines in that set.</a:t>
            </a:r>
          </a:p>
        </p:txBody>
      </p:sp>
      <p:sp>
        <p:nvSpPr>
          <p:cNvPr id="17" name="TextBox 16">
            <a:extLst>
              <a:ext uri="{FF2B5EF4-FFF2-40B4-BE49-F238E27FC236}">
                <a16:creationId xmlns:a16="http://schemas.microsoft.com/office/drawing/2014/main" id="{85EBA378-51A3-B072-88D8-98C637F05787}"/>
              </a:ext>
            </a:extLst>
          </p:cNvPr>
          <p:cNvSpPr txBox="1"/>
          <p:nvPr/>
        </p:nvSpPr>
        <p:spPr>
          <a:xfrm>
            <a:off x="182880" y="1876577"/>
            <a:ext cx="653033" cy="430887"/>
          </a:xfrm>
          <a:prstGeom prst="rect">
            <a:avLst/>
          </a:prstGeom>
          <a:noFill/>
        </p:spPr>
        <p:txBody>
          <a:bodyPr wrap="square" rtlCol="0">
            <a:spAutoFit/>
          </a:bodyPr>
          <a:lstStyle/>
          <a:p>
            <a:pPr>
              <a:buNone/>
            </a:pPr>
            <a:r>
              <a:rPr lang="en-GB" sz="2200" dirty="0">
                <a:solidFill>
                  <a:srgbClr val="00628C"/>
                </a:solidFill>
              </a:rPr>
              <a:t>a)</a:t>
            </a:r>
          </a:p>
        </p:txBody>
      </p:sp>
      <p:sp>
        <p:nvSpPr>
          <p:cNvPr id="18" name="TextBox 17">
            <a:extLst>
              <a:ext uri="{FF2B5EF4-FFF2-40B4-BE49-F238E27FC236}">
                <a16:creationId xmlns:a16="http://schemas.microsoft.com/office/drawing/2014/main" id="{1D803FEE-186E-F674-6D17-BAEA3F3AD8DA}"/>
              </a:ext>
            </a:extLst>
          </p:cNvPr>
          <p:cNvSpPr txBox="1"/>
          <p:nvPr/>
        </p:nvSpPr>
        <p:spPr>
          <a:xfrm>
            <a:off x="6355390" y="1946557"/>
            <a:ext cx="436338" cy="430887"/>
          </a:xfrm>
          <a:prstGeom prst="rect">
            <a:avLst/>
          </a:prstGeom>
          <a:noFill/>
        </p:spPr>
        <p:txBody>
          <a:bodyPr wrap="none" rtlCol="0">
            <a:spAutoFit/>
          </a:bodyPr>
          <a:lstStyle/>
          <a:p>
            <a:pPr>
              <a:buNone/>
            </a:pPr>
            <a:r>
              <a:rPr lang="en-GB" sz="2200" dirty="0">
                <a:solidFill>
                  <a:srgbClr val="00628C"/>
                </a:solidFill>
              </a:rPr>
              <a:t>b)</a:t>
            </a:r>
          </a:p>
        </p:txBody>
      </p:sp>
      <p:pic>
        <p:nvPicPr>
          <p:cNvPr id="2" name="Picture 1">
            <a:extLst>
              <a:ext uri="{FF2B5EF4-FFF2-40B4-BE49-F238E27FC236}">
                <a16:creationId xmlns:a16="http://schemas.microsoft.com/office/drawing/2014/main" id="{8DCD182F-A079-69BA-5757-E93B1E4D6618}"/>
              </a:ext>
            </a:extLst>
          </p:cNvPr>
          <p:cNvPicPr>
            <a:picLocks noChangeAspect="1"/>
          </p:cNvPicPr>
          <p:nvPr/>
        </p:nvPicPr>
        <p:blipFill>
          <a:blip r:embed="rId3"/>
          <a:stretch>
            <a:fillRect/>
          </a:stretch>
        </p:blipFill>
        <p:spPr>
          <a:xfrm>
            <a:off x="147140" y="2209500"/>
            <a:ext cx="5724640" cy="2670279"/>
          </a:xfrm>
          <a:prstGeom prst="rect">
            <a:avLst/>
          </a:prstGeom>
        </p:spPr>
      </p:pic>
      <p:pic>
        <p:nvPicPr>
          <p:cNvPr id="4" name="Picture 3">
            <a:extLst>
              <a:ext uri="{FF2B5EF4-FFF2-40B4-BE49-F238E27FC236}">
                <a16:creationId xmlns:a16="http://schemas.microsoft.com/office/drawing/2014/main" id="{51D214F9-5930-1E19-E87D-5643F919962B}"/>
              </a:ext>
            </a:extLst>
          </p:cNvPr>
          <p:cNvPicPr>
            <a:picLocks noChangeAspect="1"/>
          </p:cNvPicPr>
          <p:nvPr/>
        </p:nvPicPr>
        <p:blipFill>
          <a:blip r:embed="rId4"/>
          <a:stretch>
            <a:fillRect/>
          </a:stretch>
        </p:blipFill>
        <p:spPr>
          <a:xfrm>
            <a:off x="6333097" y="2319555"/>
            <a:ext cx="5846571" cy="2548349"/>
          </a:xfrm>
          <a:prstGeom prst="rect">
            <a:avLst/>
          </a:prstGeom>
        </p:spPr>
      </p:pic>
    </p:spTree>
    <p:extLst>
      <p:ext uri="{BB962C8B-B14F-4D97-AF65-F5344CB8AC3E}">
        <p14:creationId xmlns:p14="http://schemas.microsoft.com/office/powerpoint/2010/main" val="188805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8: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578584954"/>
              </p:ext>
            </p:extLst>
          </p:nvPr>
        </p:nvGraphicFramePr>
        <p:xfrm>
          <a:off x="267128" y="764704"/>
          <a:ext cx="11766038" cy="6065520"/>
        </p:xfrm>
        <a:graphic>
          <a:graphicData uri="http://schemas.openxmlformats.org/drawingml/2006/table">
            <a:tbl>
              <a:tblPr firstRow="1" bandRow="1">
                <a:tableStyleId>{5940675A-B579-460E-94D1-54222C63F5DA}</a:tableStyleId>
              </a:tblPr>
              <a:tblGrid>
                <a:gridCol w="6482588">
                  <a:extLst>
                    <a:ext uri="{9D8B030D-6E8A-4147-A177-3AD203B41FA5}">
                      <a16:colId xmlns:a16="http://schemas.microsoft.com/office/drawing/2014/main" val="695237181"/>
                    </a:ext>
                  </a:extLst>
                </a:gridCol>
                <a:gridCol w="5283450">
                  <a:extLst>
                    <a:ext uri="{9D8B030D-6E8A-4147-A177-3AD203B41FA5}">
                      <a16:colId xmlns:a16="http://schemas.microsoft.com/office/drawing/2014/main" val="300072507"/>
                    </a:ext>
                  </a:extLst>
                </a:gridCol>
              </a:tblGrid>
              <a:tr h="345346">
                <a:tc>
                  <a:txBody>
                    <a:bodyPr/>
                    <a:lstStyle/>
                    <a:p>
                      <a:r>
                        <a:rPr lang="en-GB" sz="1800" b="1" dirty="0">
                          <a:solidFill>
                            <a:schemeClr val="bg1"/>
                          </a:solidFill>
                        </a:rPr>
                        <a:t>Adaptations</a:t>
                      </a:r>
                    </a:p>
                  </a:txBody>
                  <a:tcPr>
                    <a:solidFill>
                      <a:schemeClr val="accent2"/>
                    </a:solidFill>
                  </a:tcPr>
                </a:tc>
                <a:tc>
                  <a:txBody>
                    <a:bodyPr/>
                    <a:lstStyle/>
                    <a:p>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4000258">
                <a:tc>
                  <a:txBody>
                    <a:bodyPr/>
                    <a:lstStyle/>
                    <a:p>
                      <a:r>
                        <a:rPr lang="en-GB" sz="1600" b="1" i="0" u="none" dirty="0"/>
                        <a:t>Support</a:t>
                      </a:r>
                    </a:p>
                    <a:p>
                      <a:pPr>
                        <a:spcAft>
                          <a:spcPts val="600"/>
                        </a:spcAft>
                      </a:pPr>
                      <a:r>
                        <a:rPr lang="en-GB" sz="1600" b="0" i="0" u="none" dirty="0"/>
                        <a:t>Try not to guide students too much with your own thinking initially. Some ‘productive struggle’ offers the opportunity to listen and understand how they view the problem. If they are struggling to get started, you could ask them to mark the same number on all three lines (for example, 1000 for part a, or 250 for part b) to give a common reference point.</a:t>
                      </a:r>
                      <a:endParaRPr lang="en-GB" sz="1600" b="0" i="1" u="none" dirty="0"/>
                    </a:p>
                    <a:p>
                      <a:r>
                        <a:rPr lang="en-GB" sz="1600" b="1" i="0" u="none" dirty="0"/>
                        <a:t>Challenge</a:t>
                      </a:r>
                    </a:p>
                    <a:p>
                      <a:pPr>
                        <a:spcAft>
                          <a:spcPts val="600"/>
                        </a:spcAft>
                      </a:pPr>
                      <a:r>
                        <a:rPr lang="en-GB" sz="1600" u="none" dirty="0"/>
                        <a:t>A blank version is provided in printable resources, for to create your different versions to best challenge students.</a:t>
                      </a:r>
                    </a:p>
                    <a:p>
                      <a:r>
                        <a:rPr lang="en-GB" sz="1600" b="1" i="0" u="none" dirty="0"/>
                        <a:t>Representations</a:t>
                      </a:r>
                    </a:p>
                    <a:p>
                      <a:r>
                        <a:rPr lang="en-GB" sz="1600" b="0" i="0" u="none" dirty="0"/>
                        <a:t>As with Checkpoint 7, the number line is used to represent the continuum of number. Consider the differences in the representation. Including markings on the scale may make students more likely to refer to these points, and less likely to reason informally using their own choice of reference points. A printable resource is provided so that students do not need to sketch out the lines.</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Checkpoint 8 is a companion task to Checkpoint 7. It also assesses students’ sense of estimation on a number line, but asks students to mark rather than read a given position. This provides a context for ‘structured estimation’. Are students able to use the information available to make a more informed decision than just a ‘guess’. The Guidance slide for Checkpoint 7 offers more detail about potential chains of reasoning.</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This time, markings are given along the number lines to support students’ reasoning, so they may be more likely to think about the numbers in relation to these markings, or to try and identify the position of the first given value on the other lines. Look out for any students who count the four markings and incorrectly think that the line is divided into quarters rather than fifths, as they may need some additional support with their understanding of both fractions and scales. </a:t>
                      </a:r>
                    </a:p>
                  </a:txBody>
                  <a:tcPr/>
                </a:tc>
                <a:extLst>
                  <a:ext uri="{0D108BD9-81ED-4DB2-BD59-A6C34878D82A}">
                    <a16:rowId xmlns:a16="http://schemas.microsoft.com/office/drawing/2014/main" val="1616516725"/>
                  </a:ext>
                </a:extLst>
              </a:tr>
              <a:tr h="792000">
                <a:tc gridSpan="2">
                  <a:txBody>
                    <a:bodyPr/>
                    <a:lstStyle/>
                    <a:p>
                      <a:r>
                        <a:rPr lang="en-GB" sz="1600" b="1" dirty="0"/>
                        <a:t>Additional resources</a:t>
                      </a:r>
                    </a:p>
                    <a:p>
                      <a:pPr marL="285750" indent="-285750">
                        <a:buFont typeface="Arial" panose="020B0604020202020204" pitchFamily="34" charset="0"/>
                        <a:buChar char="•"/>
                      </a:pPr>
                      <a:r>
                        <a:rPr lang="en-GB" sz="1600" b="0" dirty="0"/>
                        <a:t>In </a:t>
                      </a:r>
                      <a:r>
                        <a:rPr lang="en-GB" sz="1600" i="0" baseline="0" dirty="0">
                          <a:hlinkClick r:id="rId3"/>
                        </a:rPr>
                        <a:t>Teaching mathematics in primary schools</a:t>
                      </a:r>
                      <a:r>
                        <a:rPr lang="en-GB" sz="1600" i="0" baseline="0" dirty="0"/>
                        <a:t>, you can explore students’ experience of reasoning about the location of numbers in the linear number system, from 1NPV–2 (numbers to 20) through to 6NPV–3 (any number up to 10 million including decimal fractions). There is useful guidance about estimating using number lines in 2NPV–2. Use the hyperlinks on p9 of the complete Years 1 to 6 document to navigate.</a:t>
                      </a:r>
                      <a:endParaRPr lang="en-GB" sz="1600" b="0" dirty="0"/>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5322305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9AD7FA-C2FC-5B4A-B284-2C227A443B29}"/>
              </a:ext>
            </a:extLst>
          </p:cNvPr>
          <p:cNvSpPr>
            <a:spLocks noGrp="1"/>
          </p:cNvSpPr>
          <p:nvPr>
            <p:ph type="body" sz="quarter" idx="11"/>
          </p:nvPr>
        </p:nvSpPr>
        <p:spPr/>
        <p:txBody>
          <a:bodyPr>
            <a:normAutofit/>
          </a:bodyPr>
          <a:lstStyle/>
          <a:p>
            <a:r>
              <a:rPr lang="en-US" dirty="0"/>
              <a:t>Checkpoint 9a: What’s it about?</a:t>
            </a:r>
          </a:p>
        </p:txBody>
      </p:sp>
      <p:sp>
        <p:nvSpPr>
          <p:cNvPr id="6" name="Action Button: Help 5">
            <a:hlinkClick r:id="" action="ppaction://noaction" highlightClick="1"/>
            <a:extLst>
              <a:ext uri="{FF2B5EF4-FFF2-40B4-BE49-F238E27FC236}">
                <a16:creationId xmlns:a16="http://schemas.microsoft.com/office/drawing/2014/main" id="{D64EA744-1477-0048-8831-40A0DAAF8DD4}"/>
              </a:ext>
            </a:extLst>
          </p:cNvPr>
          <p:cNvSpPr/>
          <p:nvPr/>
        </p:nvSpPr>
        <p:spPr>
          <a:xfrm>
            <a:off x="346478" y="5537509"/>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EFBDFB0-7C8D-874C-A316-010EA475C8FA}"/>
              </a:ext>
            </a:extLst>
          </p:cNvPr>
          <p:cNvSpPr txBox="1"/>
          <p:nvPr/>
        </p:nvSpPr>
        <p:spPr>
          <a:xfrm>
            <a:off x="3548627" y="1133991"/>
            <a:ext cx="7447616" cy="837152"/>
          </a:xfrm>
          <a:prstGeom prst="rect">
            <a:avLst/>
          </a:prstGeom>
          <a:noFill/>
        </p:spPr>
        <p:txBody>
          <a:bodyPr wrap="none" rtlCol="0">
            <a:spAutoFit/>
          </a:bodyPr>
          <a:lstStyle/>
          <a:p>
            <a:pPr>
              <a:buNone/>
            </a:pPr>
            <a:r>
              <a:rPr lang="en-US" sz="2200" dirty="0"/>
              <a:t>The calculator has been used to work out </a:t>
            </a:r>
            <a:r>
              <a:rPr lang="en-GB" sz="2200" b="0" i="0" dirty="0">
                <a:latin typeface="+mj-lt"/>
              </a:rPr>
              <a:t>1784 </a:t>
            </a:r>
            <a:r>
              <a:rPr lang="en-GB" sz="2200" b="0" i="0" dirty="0">
                <a:latin typeface="+mj-lt"/>
                <a:ea typeface="Cambria Math" panose="02040503050406030204" pitchFamily="18" charset="0"/>
              </a:rPr>
              <a:t>÷ 3</a:t>
            </a:r>
            <a:endParaRPr lang="en-US" sz="2200" dirty="0">
              <a:latin typeface="+mj-lt"/>
            </a:endParaRPr>
          </a:p>
          <a:p>
            <a:pPr>
              <a:buNone/>
            </a:pPr>
            <a:r>
              <a:rPr lang="en-US" sz="2200" dirty="0"/>
              <a:t>Richard thinks of six different ways to describe the answer.</a:t>
            </a:r>
          </a:p>
        </p:txBody>
      </p:sp>
      <p:sp>
        <p:nvSpPr>
          <p:cNvPr id="7" name="TextBox 6">
            <a:extLst>
              <a:ext uri="{FF2B5EF4-FFF2-40B4-BE49-F238E27FC236}">
                <a16:creationId xmlns:a16="http://schemas.microsoft.com/office/drawing/2014/main" id="{AA3736B0-E303-7C7E-B4B8-2B611C2E74EE}"/>
              </a:ext>
            </a:extLst>
          </p:cNvPr>
          <p:cNvSpPr txBox="1"/>
          <p:nvPr/>
        </p:nvSpPr>
        <p:spPr>
          <a:xfrm>
            <a:off x="1409700" y="5537509"/>
            <a:ext cx="6555496" cy="769441"/>
          </a:xfrm>
          <a:prstGeom prst="rect">
            <a:avLst/>
          </a:prstGeom>
          <a:noFill/>
        </p:spPr>
        <p:txBody>
          <a:bodyPr wrap="square">
            <a:spAutoFit/>
          </a:bodyPr>
          <a:lstStyle/>
          <a:p>
            <a:pPr>
              <a:buNone/>
            </a:pPr>
            <a:r>
              <a:rPr lang="en-GB" sz="2200" dirty="0"/>
              <a:t>Would your answer be the same or different if the 1784 was an amount of money?</a:t>
            </a:r>
          </a:p>
        </p:txBody>
      </p:sp>
      <p:sp>
        <p:nvSpPr>
          <p:cNvPr id="8" name="TextBox 7">
            <a:extLst>
              <a:ext uri="{FF2B5EF4-FFF2-40B4-BE49-F238E27FC236}">
                <a16:creationId xmlns:a16="http://schemas.microsoft.com/office/drawing/2014/main" id="{28D0B8F5-0415-5CE3-F6F8-E8771D6CD1D0}"/>
              </a:ext>
            </a:extLst>
          </p:cNvPr>
          <p:cNvSpPr txBox="1"/>
          <p:nvPr/>
        </p:nvSpPr>
        <p:spPr>
          <a:xfrm>
            <a:off x="4133565" y="2047323"/>
            <a:ext cx="7223353" cy="1243417"/>
          </a:xfrm>
          <a:prstGeom prst="rect">
            <a:avLst/>
          </a:prstGeom>
          <a:noFill/>
        </p:spPr>
        <p:txBody>
          <a:bodyPr wrap="square" numCol="2">
            <a:spAutoFit/>
          </a:bodyPr>
          <a:lstStyle/>
          <a:p>
            <a:pPr marL="514350" indent="-514350"/>
            <a:r>
              <a:rPr lang="en-US" sz="2200" dirty="0"/>
              <a:t>about 600</a:t>
            </a:r>
          </a:p>
          <a:p>
            <a:pPr marL="514350" indent="-514350"/>
            <a:r>
              <a:rPr lang="en-US" sz="2200" dirty="0"/>
              <a:t>about 1000</a:t>
            </a:r>
          </a:p>
          <a:p>
            <a:pPr marL="514350" indent="-514350"/>
            <a:r>
              <a:rPr lang="en-US" sz="2200" dirty="0"/>
              <a:t>about 590</a:t>
            </a:r>
          </a:p>
          <a:p>
            <a:pPr marL="514350" indent="-514350"/>
            <a:r>
              <a:rPr lang="en-US" sz="2200" dirty="0"/>
              <a:t>about 594</a:t>
            </a:r>
          </a:p>
          <a:p>
            <a:pPr marL="514350" indent="-514350"/>
            <a:r>
              <a:rPr lang="en-US" sz="2200" dirty="0"/>
              <a:t>about 595</a:t>
            </a:r>
          </a:p>
          <a:p>
            <a:pPr marL="514350" indent="-514350"/>
            <a:r>
              <a:rPr lang="en-US" sz="2200" dirty="0"/>
              <a:t>about 594.66</a:t>
            </a:r>
          </a:p>
        </p:txBody>
      </p:sp>
      <p:sp>
        <p:nvSpPr>
          <p:cNvPr id="10" name="TextBox 9">
            <a:extLst>
              <a:ext uri="{FF2B5EF4-FFF2-40B4-BE49-F238E27FC236}">
                <a16:creationId xmlns:a16="http://schemas.microsoft.com/office/drawing/2014/main" id="{A927505E-FADA-F48F-92FE-4F1306E1D4E6}"/>
              </a:ext>
            </a:extLst>
          </p:cNvPr>
          <p:cNvSpPr txBox="1"/>
          <p:nvPr/>
        </p:nvSpPr>
        <p:spPr>
          <a:xfrm>
            <a:off x="3606628" y="3567261"/>
            <a:ext cx="8277225" cy="1243417"/>
          </a:xfrm>
          <a:prstGeom prst="rect">
            <a:avLst/>
          </a:prstGeom>
          <a:noFill/>
        </p:spPr>
        <p:txBody>
          <a:bodyPr wrap="square">
            <a:spAutoFit/>
          </a:bodyPr>
          <a:lstStyle/>
          <a:p>
            <a:pPr marL="514350" indent="-514350">
              <a:buFont typeface="+mj-lt"/>
              <a:buAutoNum type="alphaLcParenR"/>
            </a:pPr>
            <a:r>
              <a:rPr lang="en-US" sz="2200" dirty="0">
                <a:latin typeface="+mn-lt"/>
              </a:rPr>
              <a:t>Which of these do you think is correct?</a:t>
            </a:r>
          </a:p>
          <a:p>
            <a:pPr marL="514350" indent="-514350">
              <a:buFont typeface="+mj-lt"/>
              <a:buAutoNum type="alphaLcParenR"/>
            </a:pPr>
            <a:r>
              <a:rPr lang="en-US" sz="2200" dirty="0">
                <a:latin typeface="+mn-lt"/>
              </a:rPr>
              <a:t>Which do you think is the best way to phrase it?</a:t>
            </a:r>
          </a:p>
          <a:p>
            <a:pPr marL="514350" indent="-514350">
              <a:buFont typeface="+mj-lt"/>
              <a:buAutoNum type="alphaLcParenR"/>
            </a:pPr>
            <a:r>
              <a:rPr lang="en-US" sz="2200" dirty="0">
                <a:latin typeface="+mn-lt"/>
              </a:rPr>
              <a:t>Is the answer e</a:t>
            </a:r>
            <a:r>
              <a:rPr lang="en-US" sz="2200" dirty="0"/>
              <a:t>xactly 594.666666666666667?</a:t>
            </a:r>
          </a:p>
        </p:txBody>
      </p:sp>
      <p:pic>
        <p:nvPicPr>
          <p:cNvPr id="9" name="Picture 8">
            <a:extLst>
              <a:ext uri="{FF2B5EF4-FFF2-40B4-BE49-F238E27FC236}">
                <a16:creationId xmlns:a16="http://schemas.microsoft.com/office/drawing/2014/main" id="{067B55D7-A7C7-103B-620D-302D2D31380A}"/>
              </a:ext>
            </a:extLst>
          </p:cNvPr>
          <p:cNvPicPr>
            <a:picLocks noChangeAspect="1"/>
          </p:cNvPicPr>
          <p:nvPr/>
        </p:nvPicPr>
        <p:blipFill>
          <a:blip r:embed="rId3"/>
          <a:stretch>
            <a:fillRect/>
          </a:stretch>
        </p:blipFill>
        <p:spPr>
          <a:xfrm>
            <a:off x="346478" y="1242568"/>
            <a:ext cx="3023878" cy="3664014"/>
          </a:xfrm>
          <a:prstGeom prst="rect">
            <a:avLst/>
          </a:prstGeom>
        </p:spPr>
      </p:pic>
    </p:spTree>
    <p:extLst>
      <p:ext uri="{BB962C8B-B14F-4D97-AF65-F5344CB8AC3E}">
        <p14:creationId xmlns:p14="http://schemas.microsoft.com/office/powerpoint/2010/main" val="168807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build="p"/>
      <p:bldP spid="10"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9AD7FA-C2FC-5B4A-B284-2C227A443B29}"/>
              </a:ext>
            </a:extLst>
          </p:cNvPr>
          <p:cNvSpPr>
            <a:spLocks noGrp="1"/>
          </p:cNvSpPr>
          <p:nvPr>
            <p:ph type="body" sz="quarter" idx="11"/>
          </p:nvPr>
        </p:nvSpPr>
        <p:spPr/>
        <p:txBody>
          <a:bodyPr>
            <a:normAutofit/>
          </a:bodyPr>
          <a:lstStyle/>
          <a:p>
            <a:r>
              <a:rPr lang="en-US" sz="2200" dirty="0">
                <a:latin typeface="Arial" panose="020B0604020202020204" pitchFamily="34" charset="0"/>
                <a:cs typeface="Arial" panose="020B0604020202020204" pitchFamily="34" charset="0"/>
              </a:rPr>
              <a:t>Checkpoint 9b: About a holiday</a:t>
            </a:r>
          </a:p>
        </p:txBody>
      </p:sp>
      <p:sp>
        <p:nvSpPr>
          <p:cNvPr id="6" name="Action Button: Help 5">
            <a:hlinkClick r:id="" action="ppaction://noaction" highlightClick="1"/>
            <a:extLst>
              <a:ext uri="{FF2B5EF4-FFF2-40B4-BE49-F238E27FC236}">
                <a16:creationId xmlns:a16="http://schemas.microsoft.com/office/drawing/2014/main" id="{D64EA744-1477-0048-8831-40A0DAAF8DD4}"/>
              </a:ext>
            </a:extLst>
          </p:cNvPr>
          <p:cNvSpPr/>
          <p:nvPr/>
        </p:nvSpPr>
        <p:spPr>
          <a:xfrm>
            <a:off x="346478" y="5537509"/>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EFBDFB0-7C8D-874C-A316-010EA475C8FA}"/>
              </a:ext>
            </a:extLst>
          </p:cNvPr>
          <p:cNvSpPr txBox="1"/>
          <p:nvPr/>
        </p:nvSpPr>
        <p:spPr>
          <a:xfrm>
            <a:off x="3497747" y="1091383"/>
            <a:ext cx="7947252" cy="1938992"/>
          </a:xfrm>
          <a:prstGeom prst="rect">
            <a:avLst/>
          </a:prstGeom>
          <a:noFill/>
        </p:spPr>
        <p:txBody>
          <a:bodyPr wrap="square" rtlCol="0">
            <a:spAutoFit/>
          </a:bodyPr>
          <a:lstStyle/>
          <a:p>
            <a:pPr>
              <a:spcBef>
                <a:spcPts val="600"/>
              </a:spcBef>
              <a:buNone/>
            </a:pPr>
            <a:r>
              <a:rPr lang="en-US" sz="2200" dirty="0"/>
              <a:t>Three friends are going on holiday. The total cost of the holiday is £1784, which they are going to share equally.</a:t>
            </a:r>
          </a:p>
          <a:p>
            <a:pPr>
              <a:spcBef>
                <a:spcPts val="600"/>
              </a:spcBef>
              <a:buNone/>
            </a:pPr>
            <a:r>
              <a:rPr lang="en-US" sz="2200" dirty="0"/>
              <a:t>Brenda uses a calculator to work </a:t>
            </a:r>
            <a:r>
              <a:rPr lang="en-US" sz="2200" i="0" dirty="0">
                <a:latin typeface="+mj-lt"/>
              </a:rPr>
              <a:t>out </a:t>
            </a:r>
            <a:r>
              <a:rPr lang="en-GB" sz="2200" b="0" i="0" dirty="0">
                <a:latin typeface="+mj-lt"/>
              </a:rPr>
              <a:t>1784 </a:t>
            </a:r>
            <a:r>
              <a:rPr lang="en-GB" sz="2200" b="0" i="0" dirty="0">
                <a:latin typeface="+mj-lt"/>
                <a:ea typeface="Cambria Math" panose="02040503050406030204" pitchFamily="18" charset="0"/>
              </a:rPr>
              <a:t>÷ 3</a:t>
            </a:r>
            <a:r>
              <a:rPr lang="en-US" sz="2200" i="0" dirty="0">
                <a:latin typeface="+mj-lt"/>
              </a:rPr>
              <a:t>. </a:t>
            </a:r>
            <a:endParaRPr lang="en-US" sz="2200" dirty="0"/>
          </a:p>
          <a:p>
            <a:pPr>
              <a:spcBef>
                <a:spcPts val="600"/>
              </a:spcBef>
              <a:buNone/>
            </a:pPr>
            <a:r>
              <a:rPr lang="en-US" sz="2200" dirty="0"/>
              <a:t>She thinks of six different ways to tell her friends how much they will each pay.</a:t>
            </a:r>
          </a:p>
        </p:txBody>
      </p:sp>
      <p:sp>
        <p:nvSpPr>
          <p:cNvPr id="7" name="TextBox 6">
            <a:extLst>
              <a:ext uri="{FF2B5EF4-FFF2-40B4-BE49-F238E27FC236}">
                <a16:creationId xmlns:a16="http://schemas.microsoft.com/office/drawing/2014/main" id="{D6ECC323-05CC-B9FC-7D6F-64A0E4FB9E5F}"/>
              </a:ext>
            </a:extLst>
          </p:cNvPr>
          <p:cNvSpPr txBox="1"/>
          <p:nvPr/>
        </p:nvSpPr>
        <p:spPr>
          <a:xfrm>
            <a:off x="3497747" y="4243015"/>
            <a:ext cx="8277225" cy="837152"/>
          </a:xfrm>
          <a:prstGeom prst="rect">
            <a:avLst/>
          </a:prstGeom>
          <a:noFill/>
        </p:spPr>
        <p:txBody>
          <a:bodyPr wrap="square">
            <a:spAutoFit/>
          </a:bodyPr>
          <a:lstStyle/>
          <a:p>
            <a:pPr marL="514350" indent="-514350">
              <a:buFont typeface="+mj-lt"/>
              <a:buAutoNum type="alphaLcParenR"/>
            </a:pPr>
            <a:r>
              <a:rPr lang="en-US" sz="2200" dirty="0">
                <a:latin typeface="+mn-lt"/>
              </a:rPr>
              <a:t>Which of these do you think is correct?</a:t>
            </a:r>
          </a:p>
          <a:p>
            <a:pPr marL="514350" indent="-514350">
              <a:buFont typeface="+mj-lt"/>
              <a:buAutoNum type="alphaLcParenR"/>
            </a:pPr>
            <a:r>
              <a:rPr lang="en-US" sz="2200" dirty="0">
                <a:latin typeface="+mn-lt"/>
              </a:rPr>
              <a:t>Which do you think is the best way to phrase it?</a:t>
            </a:r>
          </a:p>
        </p:txBody>
      </p:sp>
      <p:sp>
        <p:nvSpPr>
          <p:cNvPr id="8" name="TextBox 7">
            <a:extLst>
              <a:ext uri="{FF2B5EF4-FFF2-40B4-BE49-F238E27FC236}">
                <a16:creationId xmlns:a16="http://schemas.microsoft.com/office/drawing/2014/main" id="{213F12EF-DA0F-B4A7-705F-F48BA434DBC4}"/>
              </a:ext>
            </a:extLst>
          </p:cNvPr>
          <p:cNvSpPr txBox="1"/>
          <p:nvPr/>
        </p:nvSpPr>
        <p:spPr>
          <a:xfrm>
            <a:off x="4024682" y="2981121"/>
            <a:ext cx="7223353" cy="1243417"/>
          </a:xfrm>
          <a:prstGeom prst="rect">
            <a:avLst/>
          </a:prstGeom>
          <a:noFill/>
        </p:spPr>
        <p:txBody>
          <a:bodyPr wrap="square" numCol="2">
            <a:spAutoFit/>
          </a:bodyPr>
          <a:lstStyle/>
          <a:p>
            <a:pPr marL="514350" indent="-514350"/>
            <a:r>
              <a:rPr lang="en-US" sz="2200" dirty="0"/>
              <a:t>about £600</a:t>
            </a:r>
          </a:p>
          <a:p>
            <a:pPr marL="514350" indent="-514350"/>
            <a:r>
              <a:rPr lang="en-US" sz="2200" dirty="0"/>
              <a:t>about £1000</a:t>
            </a:r>
          </a:p>
          <a:p>
            <a:pPr marL="514350" indent="-514350"/>
            <a:r>
              <a:rPr lang="en-US" sz="2200" dirty="0"/>
              <a:t>about £590</a:t>
            </a:r>
          </a:p>
          <a:p>
            <a:pPr marL="514350" indent="-514350"/>
            <a:r>
              <a:rPr lang="en-US" sz="2200" dirty="0"/>
              <a:t>about £594</a:t>
            </a:r>
          </a:p>
          <a:p>
            <a:pPr marL="514350" indent="-514350"/>
            <a:r>
              <a:rPr lang="en-US" sz="2200" dirty="0"/>
              <a:t>about £595</a:t>
            </a:r>
          </a:p>
          <a:p>
            <a:pPr marL="514350" indent="-514350"/>
            <a:r>
              <a:rPr lang="en-US" sz="2200" dirty="0"/>
              <a:t>about £594.66</a:t>
            </a:r>
          </a:p>
        </p:txBody>
      </p:sp>
      <p:sp>
        <p:nvSpPr>
          <p:cNvPr id="11" name="TextBox 10">
            <a:extLst>
              <a:ext uri="{FF2B5EF4-FFF2-40B4-BE49-F238E27FC236}">
                <a16:creationId xmlns:a16="http://schemas.microsoft.com/office/drawing/2014/main" id="{92DA2F67-536E-02AB-1E43-EC5118AA6F21}"/>
              </a:ext>
            </a:extLst>
          </p:cNvPr>
          <p:cNvSpPr txBox="1"/>
          <p:nvPr/>
        </p:nvSpPr>
        <p:spPr>
          <a:xfrm>
            <a:off x="1409700" y="5537509"/>
            <a:ext cx="6581362" cy="769441"/>
          </a:xfrm>
          <a:prstGeom prst="rect">
            <a:avLst/>
          </a:prstGeom>
          <a:noFill/>
        </p:spPr>
        <p:txBody>
          <a:bodyPr wrap="square">
            <a:spAutoFit/>
          </a:bodyPr>
          <a:lstStyle/>
          <a:p>
            <a:pPr>
              <a:buNone/>
            </a:pPr>
            <a:r>
              <a:rPr lang="en-GB" sz="2200" dirty="0"/>
              <a:t>Would your answer be the same or different if the 1784 was a length?</a:t>
            </a:r>
          </a:p>
        </p:txBody>
      </p:sp>
      <p:pic>
        <p:nvPicPr>
          <p:cNvPr id="5" name="Picture 4">
            <a:extLst>
              <a:ext uri="{FF2B5EF4-FFF2-40B4-BE49-F238E27FC236}">
                <a16:creationId xmlns:a16="http://schemas.microsoft.com/office/drawing/2014/main" id="{8EA1F382-4951-6B86-334F-CBD57EA51ABE}"/>
              </a:ext>
            </a:extLst>
          </p:cNvPr>
          <p:cNvPicPr>
            <a:picLocks noChangeAspect="1"/>
          </p:cNvPicPr>
          <p:nvPr/>
        </p:nvPicPr>
        <p:blipFill>
          <a:blip r:embed="rId3"/>
          <a:stretch>
            <a:fillRect/>
          </a:stretch>
        </p:blipFill>
        <p:spPr>
          <a:xfrm>
            <a:off x="346478" y="1242568"/>
            <a:ext cx="3023878" cy="3664014"/>
          </a:xfrm>
          <a:prstGeom prst="rect">
            <a:avLst/>
          </a:prstGeom>
        </p:spPr>
      </p:pic>
    </p:spTree>
    <p:extLst>
      <p:ext uri="{BB962C8B-B14F-4D97-AF65-F5344CB8AC3E}">
        <p14:creationId xmlns:p14="http://schemas.microsoft.com/office/powerpoint/2010/main" val="328624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p"/>
      <p:bldP spid="8" grpId="0" build="p"/>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9AD7FA-C2FC-5B4A-B284-2C227A443B29}"/>
              </a:ext>
            </a:extLst>
          </p:cNvPr>
          <p:cNvSpPr>
            <a:spLocks noGrp="1"/>
          </p:cNvSpPr>
          <p:nvPr>
            <p:ph type="body" sz="quarter" idx="11"/>
          </p:nvPr>
        </p:nvSpPr>
        <p:spPr/>
        <p:txBody>
          <a:bodyPr>
            <a:normAutofit/>
          </a:bodyPr>
          <a:lstStyle/>
          <a:p>
            <a:r>
              <a:rPr lang="en-US" dirty="0"/>
              <a:t>Checkpoint 9c: About a shelf</a:t>
            </a:r>
          </a:p>
        </p:txBody>
      </p:sp>
      <p:sp>
        <p:nvSpPr>
          <p:cNvPr id="6" name="Action Button: Help 5">
            <a:hlinkClick r:id="" action="ppaction://noaction" highlightClick="1"/>
            <a:extLst>
              <a:ext uri="{FF2B5EF4-FFF2-40B4-BE49-F238E27FC236}">
                <a16:creationId xmlns:a16="http://schemas.microsoft.com/office/drawing/2014/main" id="{D64EA744-1477-0048-8831-40A0DAAF8DD4}"/>
              </a:ext>
            </a:extLst>
          </p:cNvPr>
          <p:cNvSpPr/>
          <p:nvPr/>
        </p:nvSpPr>
        <p:spPr>
          <a:xfrm>
            <a:off x="365528" y="5537509"/>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7EFBDFB0-7C8D-874C-A316-010EA475C8FA}"/>
              </a:ext>
            </a:extLst>
          </p:cNvPr>
          <p:cNvSpPr txBox="1"/>
          <p:nvPr/>
        </p:nvSpPr>
        <p:spPr>
          <a:xfrm>
            <a:off x="3518370" y="1074509"/>
            <a:ext cx="6738814" cy="1618905"/>
          </a:xfrm>
          <a:prstGeom prst="rect">
            <a:avLst/>
          </a:prstGeom>
          <a:noFill/>
        </p:spPr>
        <p:txBody>
          <a:bodyPr wrap="square" rtlCol="0">
            <a:spAutoFit/>
          </a:bodyPr>
          <a:lstStyle/>
          <a:p>
            <a:pPr>
              <a:buNone/>
            </a:pPr>
            <a:r>
              <a:rPr lang="en-US" sz="2200" dirty="0">
                <a:latin typeface="+mn-lt"/>
              </a:rPr>
              <a:t>Becky is cutting three shelves of equal length out of a plank of wood. The plank is 1784 mm long.</a:t>
            </a:r>
          </a:p>
          <a:p>
            <a:pPr>
              <a:buNone/>
            </a:pPr>
            <a:r>
              <a:rPr lang="en-US" sz="2200" dirty="0">
                <a:latin typeface="+mn-lt"/>
              </a:rPr>
              <a:t>She works out </a:t>
            </a:r>
            <a:r>
              <a:rPr lang="en-GB" sz="2200" b="0" i="0" dirty="0">
                <a:latin typeface="+mj-lt"/>
              </a:rPr>
              <a:t>1784 </a:t>
            </a:r>
            <a:r>
              <a:rPr lang="en-GB" sz="2200" b="0" i="0" dirty="0">
                <a:latin typeface="+mj-lt"/>
                <a:ea typeface="Cambria Math" panose="02040503050406030204" pitchFamily="18" charset="0"/>
              </a:rPr>
              <a:t>÷ 3</a:t>
            </a:r>
            <a:r>
              <a:rPr lang="en-US" sz="2200" dirty="0">
                <a:latin typeface="+mn-lt"/>
              </a:rPr>
              <a:t> using her calculator. </a:t>
            </a:r>
          </a:p>
          <a:p>
            <a:pPr>
              <a:buNone/>
            </a:pPr>
            <a:r>
              <a:rPr lang="en-US" sz="2200" dirty="0"/>
              <a:t>She thinks of six different ways </a:t>
            </a:r>
            <a:r>
              <a:rPr lang="en-US" sz="2200" dirty="0">
                <a:latin typeface="+mn-lt"/>
              </a:rPr>
              <a:t>to cut the wood.</a:t>
            </a:r>
          </a:p>
        </p:txBody>
      </p:sp>
      <p:sp>
        <p:nvSpPr>
          <p:cNvPr id="7" name="TextBox 6">
            <a:extLst>
              <a:ext uri="{FF2B5EF4-FFF2-40B4-BE49-F238E27FC236}">
                <a16:creationId xmlns:a16="http://schemas.microsoft.com/office/drawing/2014/main" id="{86BD2763-EDF5-1A4C-BCBB-04B954300381}"/>
              </a:ext>
            </a:extLst>
          </p:cNvPr>
          <p:cNvSpPr txBox="1"/>
          <p:nvPr/>
        </p:nvSpPr>
        <p:spPr>
          <a:xfrm>
            <a:off x="3888021" y="2679852"/>
            <a:ext cx="7362826" cy="1243417"/>
          </a:xfrm>
          <a:prstGeom prst="rect">
            <a:avLst/>
          </a:prstGeom>
          <a:noFill/>
        </p:spPr>
        <p:txBody>
          <a:bodyPr wrap="square" numCol="2">
            <a:spAutoFit/>
          </a:bodyPr>
          <a:lstStyle/>
          <a:p>
            <a:pPr marL="514350" indent="-514350"/>
            <a:r>
              <a:rPr lang="en-US" sz="2200" dirty="0"/>
              <a:t>about every 600 mm</a:t>
            </a:r>
          </a:p>
          <a:p>
            <a:pPr marL="514350" indent="-514350"/>
            <a:r>
              <a:rPr lang="en-US" sz="2200" dirty="0"/>
              <a:t>about every 1000 mm</a:t>
            </a:r>
          </a:p>
          <a:p>
            <a:pPr marL="514350" indent="-514350"/>
            <a:r>
              <a:rPr lang="en-US" sz="2200" dirty="0"/>
              <a:t>about every 590 mm</a:t>
            </a:r>
          </a:p>
          <a:p>
            <a:pPr marL="514350" indent="-514350"/>
            <a:r>
              <a:rPr lang="en-US" sz="2200" dirty="0"/>
              <a:t>about every 594 mm</a:t>
            </a:r>
          </a:p>
          <a:p>
            <a:pPr marL="514350" indent="-514350"/>
            <a:r>
              <a:rPr lang="en-US" sz="2200" dirty="0"/>
              <a:t>about every 595 mm</a:t>
            </a:r>
          </a:p>
          <a:p>
            <a:pPr marL="514350" indent="-514350"/>
            <a:r>
              <a:rPr lang="en-US" sz="2200" dirty="0"/>
              <a:t>about every 594.66 mm</a:t>
            </a:r>
          </a:p>
        </p:txBody>
      </p:sp>
      <p:sp>
        <p:nvSpPr>
          <p:cNvPr id="10" name="TextBox 9">
            <a:extLst>
              <a:ext uri="{FF2B5EF4-FFF2-40B4-BE49-F238E27FC236}">
                <a16:creationId xmlns:a16="http://schemas.microsoft.com/office/drawing/2014/main" id="{001BF58E-15A5-0AB0-BA87-842B0BCD362B}"/>
              </a:ext>
            </a:extLst>
          </p:cNvPr>
          <p:cNvSpPr txBox="1"/>
          <p:nvPr/>
        </p:nvSpPr>
        <p:spPr>
          <a:xfrm>
            <a:off x="3518369" y="4081397"/>
            <a:ext cx="8277225" cy="837152"/>
          </a:xfrm>
          <a:prstGeom prst="rect">
            <a:avLst/>
          </a:prstGeom>
          <a:noFill/>
        </p:spPr>
        <p:txBody>
          <a:bodyPr wrap="square">
            <a:spAutoFit/>
          </a:bodyPr>
          <a:lstStyle/>
          <a:p>
            <a:pPr marL="514350" indent="-514350">
              <a:buFont typeface="+mj-lt"/>
              <a:buAutoNum type="alphaLcParenR"/>
            </a:pPr>
            <a:r>
              <a:rPr lang="en-US" sz="2200" dirty="0">
                <a:latin typeface="+mn-lt"/>
              </a:rPr>
              <a:t>Which of these do you think is correct?</a:t>
            </a:r>
          </a:p>
          <a:p>
            <a:pPr marL="514350" indent="-514350">
              <a:buFont typeface="+mj-lt"/>
              <a:buAutoNum type="alphaLcParenR"/>
            </a:pPr>
            <a:r>
              <a:rPr lang="en-US" sz="2200" dirty="0">
                <a:latin typeface="+mn-lt"/>
              </a:rPr>
              <a:t>Which do you think is the best way to phrase it?</a:t>
            </a:r>
          </a:p>
        </p:txBody>
      </p:sp>
      <p:sp>
        <p:nvSpPr>
          <p:cNvPr id="11" name="TextBox 10">
            <a:extLst>
              <a:ext uri="{FF2B5EF4-FFF2-40B4-BE49-F238E27FC236}">
                <a16:creationId xmlns:a16="http://schemas.microsoft.com/office/drawing/2014/main" id="{C074F4A6-3582-60CA-A24E-DEE2C436B8D3}"/>
              </a:ext>
            </a:extLst>
          </p:cNvPr>
          <p:cNvSpPr txBox="1"/>
          <p:nvPr/>
        </p:nvSpPr>
        <p:spPr>
          <a:xfrm>
            <a:off x="1409699" y="5423206"/>
            <a:ext cx="7058025" cy="1107996"/>
          </a:xfrm>
          <a:prstGeom prst="rect">
            <a:avLst/>
          </a:prstGeom>
          <a:noFill/>
        </p:spPr>
        <p:txBody>
          <a:bodyPr wrap="square">
            <a:spAutoFit/>
          </a:bodyPr>
          <a:lstStyle/>
          <a:p>
            <a:pPr>
              <a:buNone/>
            </a:pPr>
            <a:r>
              <a:rPr lang="en-GB" sz="2200" dirty="0"/>
              <a:t>Would your answer be the same or different if the 1784 was the total number of students in a school, split into three house groups?</a:t>
            </a:r>
          </a:p>
        </p:txBody>
      </p:sp>
      <p:pic>
        <p:nvPicPr>
          <p:cNvPr id="5" name="Picture 4">
            <a:extLst>
              <a:ext uri="{FF2B5EF4-FFF2-40B4-BE49-F238E27FC236}">
                <a16:creationId xmlns:a16="http://schemas.microsoft.com/office/drawing/2014/main" id="{3BFFAE2F-5D2E-A7E9-319A-3180CA9E0253}"/>
              </a:ext>
            </a:extLst>
          </p:cNvPr>
          <p:cNvPicPr>
            <a:picLocks noChangeAspect="1"/>
          </p:cNvPicPr>
          <p:nvPr/>
        </p:nvPicPr>
        <p:blipFill>
          <a:blip r:embed="rId3"/>
          <a:stretch>
            <a:fillRect/>
          </a:stretch>
        </p:blipFill>
        <p:spPr>
          <a:xfrm>
            <a:off x="346478" y="1242568"/>
            <a:ext cx="3023878" cy="3664014"/>
          </a:xfrm>
          <a:prstGeom prst="rect">
            <a:avLst/>
          </a:prstGeom>
        </p:spPr>
      </p:pic>
    </p:spTree>
    <p:extLst>
      <p:ext uri="{BB962C8B-B14F-4D97-AF65-F5344CB8AC3E}">
        <p14:creationId xmlns:p14="http://schemas.microsoft.com/office/powerpoint/2010/main" val="1267624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p"/>
      <p:bldP spid="10" grpId="0" build="p"/>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5D44BF-C135-4A28-96C4-B53950D7D722}"/>
              </a:ext>
            </a:extLst>
          </p:cNvPr>
          <p:cNvSpPr>
            <a:spLocks noGrp="1"/>
          </p:cNvSpPr>
          <p:nvPr>
            <p:ph type="title"/>
          </p:nvPr>
        </p:nvSpPr>
        <p:spPr/>
        <p:txBody>
          <a:bodyPr>
            <a:noAutofit/>
          </a:bodyPr>
          <a:lstStyle/>
          <a:p>
            <a:r>
              <a:rPr lang="en-GB" dirty="0"/>
              <a:t>Checkpoints 1–8 </a:t>
            </a:r>
            <a:br>
              <a:rPr lang="en-GB" dirty="0"/>
            </a:br>
            <a:endParaRPr lang="en-GB" dirty="0"/>
          </a:p>
        </p:txBody>
      </p:sp>
      <p:graphicFrame>
        <p:nvGraphicFramePr>
          <p:cNvPr id="3" name="Table 5">
            <a:extLst>
              <a:ext uri="{FF2B5EF4-FFF2-40B4-BE49-F238E27FC236}">
                <a16:creationId xmlns:a16="http://schemas.microsoft.com/office/drawing/2014/main" id="{E5A38C3F-4868-4ED2-89EA-4C70558367B5}"/>
              </a:ext>
            </a:extLst>
          </p:cNvPr>
          <p:cNvGraphicFramePr>
            <a:graphicFrameLocks noGrp="1"/>
          </p:cNvGraphicFramePr>
          <p:nvPr>
            <p:extLst>
              <p:ext uri="{D42A27DB-BD31-4B8C-83A1-F6EECF244321}">
                <p14:modId xmlns:p14="http://schemas.microsoft.com/office/powerpoint/2010/main" val="2037031805"/>
              </p:ext>
            </p:extLst>
          </p:nvPr>
        </p:nvGraphicFramePr>
        <p:xfrm>
          <a:off x="774918" y="1412777"/>
          <a:ext cx="10947572" cy="3644312"/>
        </p:xfrm>
        <a:graphic>
          <a:graphicData uri="http://schemas.openxmlformats.org/drawingml/2006/table">
            <a:tbl>
              <a:tblPr firstRow="1" bandRow="1">
                <a:tableStyleId>{5940675A-B579-460E-94D1-54222C63F5DA}</a:tableStyleId>
              </a:tblPr>
              <a:tblGrid>
                <a:gridCol w="5045488">
                  <a:extLst>
                    <a:ext uri="{9D8B030D-6E8A-4147-A177-3AD203B41FA5}">
                      <a16:colId xmlns:a16="http://schemas.microsoft.com/office/drawing/2014/main" val="2259483677"/>
                    </a:ext>
                  </a:extLst>
                </a:gridCol>
                <a:gridCol w="4816737">
                  <a:extLst>
                    <a:ext uri="{9D8B030D-6E8A-4147-A177-3AD203B41FA5}">
                      <a16:colId xmlns:a16="http://schemas.microsoft.com/office/drawing/2014/main" val="4162930053"/>
                    </a:ext>
                  </a:extLst>
                </a:gridCol>
                <a:gridCol w="1085347">
                  <a:extLst>
                    <a:ext uri="{9D8B030D-6E8A-4147-A177-3AD203B41FA5}">
                      <a16:colId xmlns:a16="http://schemas.microsoft.com/office/drawing/2014/main" val="3250428731"/>
                    </a:ext>
                  </a:extLst>
                </a:gridCol>
              </a:tblGrid>
              <a:tr h="301542">
                <a:tc>
                  <a:txBody>
                    <a:bodyPr/>
                    <a:lstStyle/>
                    <a:p>
                      <a:r>
                        <a:rPr lang="en-GB" b="1" dirty="0">
                          <a:solidFill>
                            <a:schemeClr val="bg1"/>
                          </a:solidFill>
                        </a:rPr>
                        <a:t>Checkpoint</a:t>
                      </a:r>
                    </a:p>
                  </a:txBody>
                  <a:tcPr>
                    <a:solidFill>
                      <a:schemeClr val="accent2"/>
                    </a:solidFill>
                  </a:tcPr>
                </a:tc>
                <a:tc>
                  <a:txBody>
                    <a:bodyPr/>
                    <a:lstStyle/>
                    <a:p>
                      <a:r>
                        <a:rPr lang="en-GB" b="1" dirty="0">
                          <a:solidFill>
                            <a:schemeClr val="bg1"/>
                          </a:solidFill>
                        </a:rPr>
                        <a:t>Underpins</a:t>
                      </a:r>
                    </a:p>
                  </a:txBody>
                  <a:tcPr>
                    <a:solidFill>
                      <a:schemeClr val="accent2"/>
                    </a:solidFill>
                  </a:tcPr>
                </a:tc>
                <a:tc>
                  <a:txBody>
                    <a:bodyPr/>
                    <a:lstStyle/>
                    <a:p>
                      <a:r>
                        <a:rPr lang="en-GB" b="1" dirty="0">
                          <a:solidFill>
                            <a:schemeClr val="bg1"/>
                          </a:solidFill>
                        </a:rPr>
                        <a:t>Code</a:t>
                      </a:r>
                      <a:endParaRPr lang="en-GB" b="0" dirty="0">
                        <a:solidFill>
                          <a:schemeClr val="bg1"/>
                        </a:solidFill>
                      </a:endParaRPr>
                    </a:p>
                  </a:txBody>
                  <a:tcPr>
                    <a:solidFill>
                      <a:schemeClr val="accent2"/>
                    </a:solidFill>
                  </a:tcPr>
                </a:tc>
                <a:extLst>
                  <a:ext uri="{0D108BD9-81ED-4DB2-BD59-A6C34878D82A}">
                    <a16:rowId xmlns:a16="http://schemas.microsoft.com/office/drawing/2014/main" val="979699445"/>
                  </a:ext>
                </a:extLst>
              </a:tr>
              <a:tr h="409819">
                <a:tc>
                  <a:txBody>
                    <a:bodyPr/>
                    <a:lstStyle/>
                    <a:p>
                      <a:r>
                        <a:rPr lang="en-GB" dirty="0">
                          <a:hlinkClick r:id="rId3" action="ppaction://hlinksldjump"/>
                        </a:rPr>
                        <a:t>1: Chairs</a:t>
                      </a:r>
                      <a:endParaRPr lang="en-GB" dirty="0"/>
                    </a:p>
                  </a:txBody>
                  <a:tcPr anchor="ctr"/>
                </a:tc>
                <a:tc rowSpan="8">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Estimation</a:t>
                      </a:r>
                    </a:p>
                  </a:txBody>
                  <a:tcPr anchor="ctr"/>
                </a:tc>
                <a:tc rowSpan="8">
                  <a:txBody>
                    <a:bodyPr/>
                    <a:lstStyle/>
                    <a:p>
                      <a:r>
                        <a:rPr lang="en-GB" dirty="0"/>
                        <a:t>1.1.4</a:t>
                      </a:r>
                    </a:p>
                  </a:txBody>
                  <a:tcPr anchor="ctr"/>
                </a:tc>
                <a:extLst>
                  <a:ext uri="{0D108BD9-81ED-4DB2-BD59-A6C34878D82A}">
                    <a16:rowId xmlns:a16="http://schemas.microsoft.com/office/drawing/2014/main" val="1209749094"/>
                  </a:ext>
                </a:extLst>
              </a:tr>
              <a:tr h="409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4" action="ppaction://hlinksldjump"/>
                        </a:rPr>
                        <a:t>2: Animal facts</a:t>
                      </a:r>
                      <a:endParaRPr lang="en-GB" dirty="0"/>
                    </a:p>
                  </a:txBody>
                  <a:tcPr anchor="ct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89393157"/>
                  </a:ext>
                </a:extLst>
              </a:tr>
              <a:tr h="409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5" action="ppaction://hlinksldjump"/>
                        </a:rPr>
                        <a:t>3: Classroom maths </a:t>
                      </a:r>
                      <a:endParaRPr lang="en-GB" dirty="0"/>
                    </a:p>
                  </a:txBody>
                  <a:tcPr anchor="ct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txBody>
                  <a:tcPr anchor="ct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txBody>
                  <a:tcPr anchor="ctr"/>
                </a:tc>
                <a:extLst>
                  <a:ext uri="{0D108BD9-81ED-4DB2-BD59-A6C34878D82A}">
                    <a16:rowId xmlns:a16="http://schemas.microsoft.com/office/drawing/2014/main" val="2630190816"/>
                  </a:ext>
                </a:extLst>
              </a:tr>
              <a:tr h="409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6" action="ppaction://hlinksldjump"/>
                        </a:rPr>
                        <a:t>4: Dolls’ house</a:t>
                      </a:r>
                      <a:endParaRPr lang="en-GB" dirty="0"/>
                    </a:p>
                  </a:txBody>
                  <a:tcPr anchor="ct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Understand place value in decimals, including recognising exponent and fractional representations of the column headings</a:t>
                      </a:r>
                    </a:p>
                  </a:txBody>
                  <a:tcPr anchor="ct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1.1.1.2</a:t>
                      </a:r>
                    </a:p>
                  </a:txBody>
                  <a:tcPr anchor="ctr"/>
                </a:tc>
                <a:extLst>
                  <a:ext uri="{0D108BD9-81ED-4DB2-BD59-A6C34878D82A}">
                    <a16:rowId xmlns:a16="http://schemas.microsoft.com/office/drawing/2014/main" val="375417837"/>
                  </a:ext>
                </a:extLst>
              </a:tr>
              <a:tr h="409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7" action="ppaction://hlinksldjump"/>
                        </a:rPr>
                        <a:t>5: Check pints</a:t>
                      </a:r>
                      <a:endParaRPr lang="en-GB" dirty="0"/>
                    </a:p>
                  </a:txBody>
                  <a:tcPr anchor="ct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881728802"/>
                  </a:ext>
                </a:extLst>
              </a:tr>
              <a:tr h="409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8" action="ppaction://hlinksldjump"/>
                        </a:rPr>
                        <a:t>6: Lift off!</a:t>
                      </a:r>
                      <a:endParaRPr lang="en-GB" dirty="0"/>
                    </a:p>
                  </a:txBody>
                  <a:tcPr anchor="ct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txBody>
                  <a:tcPr anchor="ctr"/>
                </a:tc>
                <a:tc vMerge="1">
                  <a:txBody>
                    <a:bodyPr/>
                    <a:lstStyle/>
                    <a:p>
                      <a:endParaRPr lang="en-GB"/>
                    </a:p>
                  </a:txBody>
                  <a:tcPr anchor="ctr"/>
                </a:tc>
                <a:extLst>
                  <a:ext uri="{0D108BD9-81ED-4DB2-BD59-A6C34878D82A}">
                    <a16:rowId xmlns:a16="http://schemas.microsoft.com/office/drawing/2014/main" val="1314235635"/>
                  </a:ext>
                </a:extLst>
              </a:tr>
              <a:tr h="409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9" action="ppaction://hlinksldjump"/>
                        </a:rPr>
                        <a:t>7: Greater in value</a:t>
                      </a:r>
                      <a:endParaRPr lang="en-GB" dirty="0"/>
                    </a:p>
                  </a:txBody>
                  <a:tcPr anchor="ct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txBody>
                  <a:tcPr anchor="ctr"/>
                </a:tc>
                <a:tc vMerge="1">
                  <a:txBody>
                    <a:bodyPr/>
                    <a:lstStyle/>
                    <a:p>
                      <a:endParaRPr lang="en-GB"/>
                    </a:p>
                  </a:txBody>
                  <a:tcPr anchor="ctr"/>
                </a:tc>
                <a:extLst>
                  <a:ext uri="{0D108BD9-81ED-4DB2-BD59-A6C34878D82A}">
                    <a16:rowId xmlns:a16="http://schemas.microsoft.com/office/drawing/2014/main" val="184494815"/>
                  </a:ext>
                </a:extLst>
              </a:tr>
              <a:tr h="409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10" action="ppaction://hlinksldjump"/>
                        </a:rPr>
                        <a:t>8: Same number</a:t>
                      </a:r>
                      <a:endParaRPr lang="en-GB" dirty="0"/>
                    </a:p>
                  </a:txBody>
                  <a:tcPr anchor="ct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txBody>
                  <a:tcPr anchor="ctr"/>
                </a:tc>
                <a:tc vMerge="1">
                  <a:txBody>
                    <a:bodyPr/>
                    <a:lstStyle/>
                    <a:p>
                      <a:endParaRPr lang="en-GB" dirty="0"/>
                    </a:p>
                  </a:txBody>
                  <a:tcPr anchor="ctr"/>
                </a:tc>
                <a:extLst>
                  <a:ext uri="{0D108BD9-81ED-4DB2-BD59-A6C34878D82A}">
                    <a16:rowId xmlns:a16="http://schemas.microsoft.com/office/drawing/2014/main" val="398192220"/>
                  </a:ext>
                </a:extLst>
              </a:tr>
            </a:tbl>
          </a:graphicData>
        </a:graphic>
      </p:graphicFrame>
      <p:sp>
        <p:nvSpPr>
          <p:cNvPr id="5" name="TextBox 4">
            <a:extLst>
              <a:ext uri="{FF2B5EF4-FFF2-40B4-BE49-F238E27FC236}">
                <a16:creationId xmlns:a16="http://schemas.microsoft.com/office/drawing/2014/main" id="{44836036-F7A3-4243-A4CA-0C33A2B6CE0E}"/>
              </a:ext>
            </a:extLst>
          </p:cNvPr>
          <p:cNvSpPr txBox="1"/>
          <p:nvPr/>
        </p:nvSpPr>
        <p:spPr>
          <a:xfrm>
            <a:off x="469510" y="5965675"/>
            <a:ext cx="8909622" cy="461665"/>
          </a:xfrm>
          <a:prstGeom prst="rect">
            <a:avLst/>
          </a:prstGeom>
          <a:noFill/>
        </p:spPr>
        <p:txBody>
          <a:bodyPr wrap="square">
            <a:spAutoFit/>
          </a:bodyPr>
          <a:lstStyle/>
          <a:p>
            <a:pPr>
              <a:buNone/>
            </a:pPr>
            <a:r>
              <a:rPr lang="en-GB" sz="1200" dirty="0">
                <a:solidFill>
                  <a:srgbClr val="585858"/>
                </a:solidFill>
              </a:rPr>
              <a:t>*This three-digit code refers to the statement of knowledge, skills and understanding in the</a:t>
            </a:r>
            <a:r>
              <a:rPr kumimoji="0" lang="en-GB" sz="1200" b="0" i="0" u="none" strike="noStrike" kern="1200" cap="none" spc="0" normalizeH="0" baseline="0" noProof="0" dirty="0">
                <a:ln>
                  <a:noFill/>
                </a:ln>
                <a:solidFill>
                  <a:srgbClr val="585858"/>
                </a:solidFill>
                <a:effectLst/>
                <a:uLnTx/>
                <a:uFillTx/>
                <a:latin typeface="Arial" panose="020B0604020202020204" pitchFamily="34" charset="0"/>
                <a:ea typeface="+mn-ea"/>
                <a:cs typeface="+mn-cs"/>
              </a:rPr>
              <a:t> NCETM’s </a:t>
            </a:r>
            <a:r>
              <a:rPr kumimoji="0" lang="en-GB" sz="1200" b="0" i="0" u="none" strike="noStrike" kern="1200" cap="none" spc="0" normalizeH="0" baseline="0" noProof="0" dirty="0">
                <a:ln>
                  <a:noFill/>
                </a:ln>
                <a:solidFill>
                  <a:srgbClr val="585858"/>
                </a:solidFill>
                <a:effectLst/>
                <a:uLnTx/>
                <a:uFillTx/>
                <a:latin typeface="Arial" panose="020B0604020202020204" pitchFamily="34" charset="0"/>
                <a:ea typeface="+mn-ea"/>
                <a:cs typeface="+mn-cs"/>
                <a:hlinkClick r:id="rId11"/>
              </a:rPr>
              <a:t>Sample Key Stage 3 Curriculum Framework</a:t>
            </a:r>
            <a:r>
              <a:rPr lang="en-GB" sz="1200" dirty="0">
                <a:solidFill>
                  <a:srgbClr val="585858"/>
                </a:solidFill>
              </a:rPr>
              <a:t> (see notes below for more information).</a:t>
            </a:r>
            <a:endParaRPr lang="en-GB" sz="2000" dirty="0"/>
          </a:p>
        </p:txBody>
      </p:sp>
    </p:spTree>
    <p:extLst>
      <p:ext uri="{BB962C8B-B14F-4D97-AF65-F5344CB8AC3E}">
        <p14:creationId xmlns:p14="http://schemas.microsoft.com/office/powerpoint/2010/main" val="14342162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Checkpoints 9a, b and c: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898266441"/>
              </p:ext>
            </p:extLst>
          </p:nvPr>
        </p:nvGraphicFramePr>
        <p:xfrm>
          <a:off x="267128" y="764704"/>
          <a:ext cx="11766038" cy="5626871"/>
        </p:xfrm>
        <a:graphic>
          <a:graphicData uri="http://schemas.openxmlformats.org/drawingml/2006/table">
            <a:tbl>
              <a:tblPr firstRow="1" bandRow="1">
                <a:tableStyleId>{5940675A-B579-460E-94D1-54222C63F5DA}</a:tableStyleId>
              </a:tblPr>
              <a:tblGrid>
                <a:gridCol w="7677464">
                  <a:extLst>
                    <a:ext uri="{9D8B030D-6E8A-4147-A177-3AD203B41FA5}">
                      <a16:colId xmlns:a16="http://schemas.microsoft.com/office/drawing/2014/main" val="695237181"/>
                    </a:ext>
                  </a:extLst>
                </a:gridCol>
                <a:gridCol w="4088574">
                  <a:extLst>
                    <a:ext uri="{9D8B030D-6E8A-4147-A177-3AD203B41FA5}">
                      <a16:colId xmlns:a16="http://schemas.microsoft.com/office/drawing/2014/main" val="300072507"/>
                    </a:ext>
                  </a:extLst>
                </a:gridCol>
              </a:tblGrid>
              <a:tr h="345346">
                <a:tc>
                  <a:txBody>
                    <a:bodyPr/>
                    <a:lstStyle/>
                    <a:p>
                      <a:r>
                        <a:rPr lang="en-GB" sz="1800" b="1" dirty="0">
                          <a:solidFill>
                            <a:schemeClr val="bg1"/>
                          </a:solidFill>
                        </a:rPr>
                        <a:t>Adaptations</a:t>
                      </a:r>
                    </a:p>
                  </a:txBody>
                  <a:tcPr>
                    <a:solidFill>
                      <a:schemeClr val="accent2"/>
                    </a:solidFill>
                  </a:tcPr>
                </a:tc>
                <a:tc>
                  <a:txBody>
                    <a:bodyPr/>
                    <a:lstStyle/>
                    <a:p>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4000258">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i="0" u="none" dirty="0"/>
                        <a:t>Ordering the tasks so a contextual calculation is first may help students access or eliminate some of the possible solutions. The situation in 9c has some ‘absolute’ answers which cannot be used, while 9b bring in some moral issues which may cloud students’ reasoning. Remember that the students’ reasoning and justifications are the focus of the task and support them with this. You could scaffold reasoning – offer a stem sentence, or encourage them to reason in pairs before feeding back.</a:t>
                      </a:r>
                      <a:endParaRPr lang="en-GB" sz="1600" i="1" u="none" dirty="0"/>
                    </a:p>
                    <a:p>
                      <a:r>
                        <a:rPr lang="en-GB" sz="1600" b="1" i="0" u="none" dirty="0"/>
                        <a:t>Challenge</a:t>
                      </a:r>
                    </a:p>
                    <a:p>
                      <a:pPr>
                        <a:spcAft>
                          <a:spcPts val="600"/>
                        </a:spcAft>
                      </a:pPr>
                      <a:r>
                        <a:rPr lang="en-GB" sz="1600" u="none" dirty="0"/>
                        <a:t>Ask students to construct a context in which a chosen estimate is ‘correct’, with others discarded, or in which a chosen estimate is definitely not correct. Is there a context in which ‘about 594.66’ isn’t an appropriate answer?</a:t>
                      </a:r>
                    </a:p>
                    <a:p>
                      <a:r>
                        <a:rPr lang="en-GB" sz="1600" b="1" i="0" u="none" dirty="0"/>
                        <a:t>Representations</a:t>
                      </a:r>
                    </a:p>
                    <a:p>
                      <a:r>
                        <a:rPr lang="en-GB" sz="1600" b="0" i="0" u="none" dirty="0"/>
                        <a:t>Use bar models to demonstrate whether each estimate would be an under- or over-estimate of the actual answer. Show a bar model splitting 1784 into three, and then compare with bars ‘built up’ of three lots of 600, 1000, 590 etc.</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Checkpoint 9 is split into three slides to give opportunities to assess whether students are able to interpret the results of an estimation, and work to a degree of accuracy that is appropriate for a given situation. The same values are used throughout to draw attention to these differences.</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Although labelled as a, b and c you do not need to use the tasks in this order. You could see how students estimate in a given context, before considering the calculation with no context. The key assessment point is how (or if) the students adapt their estimate according to the context.</a:t>
                      </a:r>
                    </a:p>
                  </a:txBody>
                  <a:tcPr/>
                </a:tc>
                <a:extLst>
                  <a:ext uri="{0D108BD9-81ED-4DB2-BD59-A6C34878D82A}">
                    <a16:rowId xmlns:a16="http://schemas.microsoft.com/office/drawing/2014/main" val="1616516725"/>
                  </a:ext>
                </a:extLst>
              </a:tr>
              <a:tr h="1115831">
                <a:tc gridSpan="2">
                  <a:txBody>
                    <a:bodyPr/>
                    <a:lstStyle/>
                    <a:p>
                      <a:r>
                        <a:rPr lang="en-GB" sz="1600" b="1" dirty="0"/>
                        <a:t>Additional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dirty="0"/>
                        <a:t>If students struggle with how to deal with the remainder in the division calculations of this task, you can find supportive materials in </a:t>
                      </a:r>
                      <a:r>
                        <a:rPr lang="en-GB" sz="1600" b="0" dirty="0">
                          <a:hlinkClick r:id="rId3"/>
                        </a:rPr>
                        <a:t>Segment 2.12 Division with remainders</a:t>
                      </a:r>
                      <a:r>
                        <a:rPr lang="en-GB" sz="1600" b="0" dirty="0"/>
                        <a:t> from </a:t>
                      </a:r>
                      <a:r>
                        <a:rPr lang="en-GB" sz="1600" dirty="0">
                          <a:hlinkClick r:id="rId4"/>
                        </a:rPr>
                        <a:t>Primary Mastery Professional Development | NCETM</a:t>
                      </a:r>
                      <a:r>
                        <a:rPr lang="en-GB" sz="1600" dirty="0"/>
                        <a: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dirty="0"/>
                        <a:t>Checkpoint </a:t>
                      </a:r>
                      <a:r>
                        <a:rPr lang="en-GB" sz="1600" b="0" dirty="0">
                          <a:hlinkClick r:id="rId5" action="ppaction://hlinksldjump"/>
                        </a:rPr>
                        <a:t>5</a:t>
                      </a:r>
                      <a:r>
                        <a:rPr lang="en-GB" sz="1600" b="0" dirty="0"/>
                        <a:t> and Additional activity </a:t>
                      </a:r>
                      <a:r>
                        <a:rPr lang="en-GB" sz="1600" b="0" dirty="0">
                          <a:hlinkClick r:id="rId6" action="ppaction://hlinksldjump"/>
                        </a:rPr>
                        <a:t>C</a:t>
                      </a:r>
                      <a:r>
                        <a:rPr lang="en-GB" sz="1600" b="0" dirty="0"/>
                        <a:t> explore units of mass further, if required. </a:t>
                      </a:r>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737126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9AD7FA-C2FC-5B4A-B284-2C227A443B29}"/>
              </a:ext>
            </a:extLst>
          </p:cNvPr>
          <p:cNvSpPr>
            <a:spLocks noGrp="1"/>
          </p:cNvSpPr>
          <p:nvPr>
            <p:ph type="body" sz="quarter" idx="11"/>
          </p:nvPr>
        </p:nvSpPr>
        <p:spPr/>
        <p:txBody>
          <a:bodyPr>
            <a:normAutofit/>
          </a:bodyPr>
          <a:lstStyle/>
          <a:p>
            <a:r>
              <a:rPr lang="en-US" dirty="0"/>
              <a:t>Checkpoint 10: Little more, little less</a:t>
            </a:r>
          </a:p>
        </p:txBody>
      </p:sp>
      <p:sp>
        <p:nvSpPr>
          <p:cNvPr id="6" name="Action Button: Help 5">
            <a:hlinkClick r:id="" action="ppaction://noaction" highlightClick="1"/>
            <a:extLst>
              <a:ext uri="{FF2B5EF4-FFF2-40B4-BE49-F238E27FC236}">
                <a16:creationId xmlns:a16="http://schemas.microsoft.com/office/drawing/2014/main" id="{D64EA744-1477-0048-8831-40A0DAAF8DD4}"/>
              </a:ext>
            </a:extLst>
          </p:cNvPr>
          <p:cNvSpPr/>
          <p:nvPr/>
        </p:nvSpPr>
        <p:spPr>
          <a:xfrm>
            <a:off x="464555" y="5299018"/>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3C4ACF9-653E-FC4C-87F3-871B840DFF8F}"/>
              </a:ext>
            </a:extLst>
          </p:cNvPr>
          <p:cNvSpPr txBox="1"/>
          <p:nvPr/>
        </p:nvSpPr>
        <p:spPr>
          <a:xfrm>
            <a:off x="400449" y="1309062"/>
            <a:ext cx="8074763" cy="3108543"/>
          </a:xfrm>
          <a:prstGeom prst="rect">
            <a:avLst/>
          </a:prstGeom>
          <a:noFill/>
        </p:spPr>
        <p:txBody>
          <a:bodyPr wrap="square" rtlCol="0">
            <a:spAutoFit/>
          </a:bodyPr>
          <a:lstStyle/>
          <a:p>
            <a:pPr>
              <a:buNone/>
            </a:pPr>
            <a:r>
              <a:rPr lang="en-GB" sz="3200" b="0" i="0" dirty="0">
                <a:solidFill>
                  <a:srgbClr val="00628C"/>
                </a:solidFill>
                <a:latin typeface="+mj-lt"/>
                <a:ea typeface="Cambria Math" panose="02040503050406030204" pitchFamily="18" charset="0"/>
              </a:rPr>
              <a:t> 8</a:t>
            </a:r>
            <a:r>
              <a:rPr lang="en-GB" sz="800" b="0" i="0" dirty="0">
                <a:solidFill>
                  <a:srgbClr val="00628C"/>
                </a:solidFill>
                <a:latin typeface="+mj-lt"/>
                <a:ea typeface="Cambria Math" panose="02040503050406030204" pitchFamily="18" charset="0"/>
              </a:rPr>
              <a:t> </a:t>
            </a:r>
            <a:r>
              <a:rPr lang="en-GB" sz="3200" b="0" i="0" dirty="0">
                <a:solidFill>
                  <a:srgbClr val="00628C"/>
                </a:solidFill>
                <a:latin typeface="+mj-lt"/>
                <a:ea typeface="Cambria Math" panose="02040503050406030204" pitchFamily="18" charset="0"/>
              </a:rPr>
              <a:t>467 × 13.92 = 117</a:t>
            </a:r>
            <a:r>
              <a:rPr lang="en-GB" sz="800" b="0" i="0" dirty="0">
                <a:solidFill>
                  <a:srgbClr val="00628C"/>
                </a:solidFill>
                <a:latin typeface="+mj-lt"/>
                <a:ea typeface="Cambria Math" panose="02040503050406030204" pitchFamily="18" charset="0"/>
              </a:rPr>
              <a:t> </a:t>
            </a:r>
            <a:r>
              <a:rPr lang="en-GB" sz="3200" b="0" i="0" dirty="0">
                <a:solidFill>
                  <a:srgbClr val="00628C"/>
                </a:solidFill>
                <a:latin typeface="+mj-lt"/>
                <a:ea typeface="Cambria Math" panose="02040503050406030204" pitchFamily="18" charset="0"/>
              </a:rPr>
              <a:t>860.64</a:t>
            </a:r>
            <a:endParaRPr lang="en-GB" sz="3200" dirty="0">
              <a:solidFill>
                <a:srgbClr val="00628C"/>
              </a:solidFill>
              <a:ea typeface="Cambria Math" panose="02040503050406030204" pitchFamily="18" charset="0"/>
            </a:endParaRPr>
          </a:p>
          <a:p>
            <a:pPr>
              <a:buNone/>
            </a:pPr>
            <a:endParaRPr lang="en-GB" dirty="0">
              <a:ea typeface="Cambria Math" panose="02040503050406030204" pitchFamily="18" charset="0"/>
            </a:endParaRPr>
          </a:p>
          <a:p>
            <a:pPr marL="457200" indent="-457200">
              <a:buFont typeface="+mj-lt"/>
              <a:buAutoNum type="alphaLcParenR"/>
            </a:pPr>
            <a:r>
              <a:rPr lang="en-GB" sz="2200" dirty="0">
                <a:ea typeface="Cambria Math" panose="02040503050406030204" pitchFamily="18" charset="0"/>
              </a:rPr>
              <a:t>Write a multiplication that gives a product close to, but a little </a:t>
            </a:r>
            <a:r>
              <a:rPr lang="en-GB" sz="2200" b="1" dirty="0">
                <a:ea typeface="Cambria Math" panose="02040503050406030204" pitchFamily="18" charset="0"/>
              </a:rPr>
              <a:t>more</a:t>
            </a:r>
            <a:r>
              <a:rPr lang="en-GB" sz="2200" dirty="0">
                <a:ea typeface="Cambria Math" panose="02040503050406030204" pitchFamily="18" charset="0"/>
              </a:rPr>
              <a:t> than, 117</a:t>
            </a:r>
            <a:r>
              <a:rPr lang="en-GB" sz="800" dirty="0">
                <a:ea typeface="Cambria Math" panose="02040503050406030204" pitchFamily="18" charset="0"/>
              </a:rPr>
              <a:t> </a:t>
            </a:r>
            <a:r>
              <a:rPr lang="en-GB" sz="2200" dirty="0">
                <a:ea typeface="Cambria Math" panose="02040503050406030204" pitchFamily="18" charset="0"/>
              </a:rPr>
              <a:t>860.64</a:t>
            </a:r>
          </a:p>
          <a:p>
            <a:pPr marL="457200" indent="-457200">
              <a:buFont typeface="+mj-lt"/>
              <a:buAutoNum type="alphaLcParenR"/>
            </a:pPr>
            <a:r>
              <a:rPr lang="en-GB" sz="2200" dirty="0">
                <a:ea typeface="Cambria Math" panose="02040503050406030204" pitchFamily="18" charset="0"/>
              </a:rPr>
              <a:t>Write a multiplication that gives a product close to, but a little </a:t>
            </a:r>
            <a:r>
              <a:rPr lang="en-GB" sz="2200" b="1" dirty="0">
                <a:ea typeface="Cambria Math" panose="02040503050406030204" pitchFamily="18" charset="0"/>
              </a:rPr>
              <a:t>less</a:t>
            </a:r>
            <a:r>
              <a:rPr lang="en-GB" sz="2200" dirty="0">
                <a:ea typeface="Cambria Math" panose="02040503050406030204" pitchFamily="18" charset="0"/>
              </a:rPr>
              <a:t> than, 117</a:t>
            </a:r>
            <a:r>
              <a:rPr lang="en-GB" sz="800" dirty="0">
                <a:ea typeface="Cambria Math" panose="02040503050406030204" pitchFamily="18" charset="0"/>
              </a:rPr>
              <a:t> </a:t>
            </a:r>
            <a:r>
              <a:rPr lang="en-GB" sz="2200" dirty="0">
                <a:ea typeface="Cambria Math" panose="02040503050406030204" pitchFamily="18" charset="0"/>
              </a:rPr>
              <a:t>860.64</a:t>
            </a:r>
          </a:p>
          <a:p>
            <a:pPr>
              <a:buNone/>
            </a:pPr>
            <a:endParaRPr lang="en-GB" dirty="0">
              <a:ea typeface="Cambria Math" panose="02040503050406030204" pitchFamily="18" charset="0"/>
            </a:endParaRPr>
          </a:p>
        </p:txBody>
      </p:sp>
      <p:sp>
        <p:nvSpPr>
          <p:cNvPr id="7" name="TextBox 6">
            <a:extLst>
              <a:ext uri="{FF2B5EF4-FFF2-40B4-BE49-F238E27FC236}">
                <a16:creationId xmlns:a16="http://schemas.microsoft.com/office/drawing/2014/main" id="{90135E9D-C930-153D-21BD-30590D0BE2BD}"/>
              </a:ext>
            </a:extLst>
          </p:cNvPr>
          <p:cNvSpPr txBox="1"/>
          <p:nvPr/>
        </p:nvSpPr>
        <p:spPr>
          <a:xfrm>
            <a:off x="1542385" y="5150861"/>
            <a:ext cx="6932827" cy="1175706"/>
          </a:xfrm>
          <a:prstGeom prst="rect">
            <a:avLst/>
          </a:prstGeom>
          <a:noFill/>
        </p:spPr>
        <p:txBody>
          <a:bodyPr wrap="square">
            <a:spAutoFit/>
          </a:bodyPr>
          <a:lstStyle/>
          <a:p>
            <a:pPr>
              <a:buNone/>
            </a:pPr>
            <a:r>
              <a:rPr lang="en-GB" sz="2200" dirty="0">
                <a:solidFill>
                  <a:srgbClr val="585858"/>
                </a:solidFill>
                <a:ea typeface="Cambria Math" panose="02040503050406030204" pitchFamily="18" charset="0"/>
              </a:rPr>
              <a:t>Compare your products with others’ products.</a:t>
            </a:r>
          </a:p>
          <a:p>
            <a:pPr>
              <a:buNone/>
            </a:pPr>
            <a:r>
              <a:rPr lang="en-GB" sz="2200" dirty="0">
                <a:solidFill>
                  <a:srgbClr val="585858"/>
                </a:solidFill>
                <a:ea typeface="Cambria Math" panose="02040503050406030204" pitchFamily="18" charset="0"/>
              </a:rPr>
              <a:t>Will your multiplications give a product that is more or less than theirs? How do you know?</a:t>
            </a:r>
            <a:r>
              <a:rPr lang="en-GB" sz="2200" dirty="0">
                <a:ea typeface="Cambria Math" panose="02040503050406030204" pitchFamily="18" charset="0"/>
              </a:rPr>
              <a:t> </a:t>
            </a:r>
            <a:endParaRPr lang="en-GB" sz="2200" dirty="0"/>
          </a:p>
        </p:txBody>
      </p:sp>
    </p:spTree>
    <p:extLst>
      <p:ext uri="{BB962C8B-B14F-4D97-AF65-F5344CB8AC3E}">
        <p14:creationId xmlns:p14="http://schemas.microsoft.com/office/powerpoint/2010/main" val="274346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uiExpand="1" build="p"/>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10: Guidance</a:t>
            </a:r>
          </a:p>
        </p:txBody>
      </p:sp>
      <mc:AlternateContent xmlns:mc="http://schemas.openxmlformats.org/markup-compatibility/2006" xmlns:a14="http://schemas.microsoft.com/office/drawing/2010/main">
        <mc:Choice Requires="a14">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984796284"/>
                  </p:ext>
                </p:extLst>
              </p:nvPr>
            </p:nvGraphicFramePr>
            <p:xfrm>
              <a:off x="267128" y="764704"/>
              <a:ext cx="11766038" cy="6065520"/>
            </p:xfrm>
            <a:graphic>
              <a:graphicData uri="http://schemas.openxmlformats.org/drawingml/2006/table">
                <a:tbl>
                  <a:tblPr firstRow="1" bandRow="1">
                    <a:tableStyleId>{5940675A-B579-460E-94D1-54222C63F5DA}</a:tableStyleId>
                  </a:tblPr>
                  <a:tblGrid>
                    <a:gridCol w="6041075">
                      <a:extLst>
                        <a:ext uri="{9D8B030D-6E8A-4147-A177-3AD203B41FA5}">
                          <a16:colId xmlns:a16="http://schemas.microsoft.com/office/drawing/2014/main" val="695237181"/>
                        </a:ext>
                      </a:extLst>
                    </a:gridCol>
                    <a:gridCol w="5724963">
                      <a:extLst>
                        <a:ext uri="{9D8B030D-6E8A-4147-A177-3AD203B41FA5}">
                          <a16:colId xmlns:a16="http://schemas.microsoft.com/office/drawing/2014/main" val="300072507"/>
                        </a:ext>
                      </a:extLst>
                    </a:gridCol>
                  </a:tblGrid>
                  <a:tr h="345346">
                    <a:tc>
                      <a:txBody>
                        <a:bodyPr/>
                        <a:lstStyle/>
                        <a:p>
                          <a:r>
                            <a:rPr lang="en-GB" sz="1800" b="1" dirty="0">
                              <a:solidFill>
                                <a:schemeClr val="bg1"/>
                              </a:solidFill>
                            </a:rPr>
                            <a:t>Adaptations</a:t>
                          </a:r>
                        </a:p>
                      </a:txBody>
                      <a:tcPr>
                        <a:solidFill>
                          <a:schemeClr val="accent2"/>
                        </a:solidFill>
                      </a:tcPr>
                    </a:tc>
                    <a:tc>
                      <a:txBody>
                        <a:bodyPr/>
                        <a:lstStyle/>
                        <a:p>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3615156">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i="0" u="none" dirty="0"/>
                            <a:t>Offer a calculation as a starting point.</a:t>
                          </a:r>
                          <a:r>
                            <a:rPr lang="en-GB" sz="1600" i="0" u="none" baseline="0" dirty="0"/>
                            <a:t> F</a:t>
                          </a:r>
                          <a:r>
                            <a:rPr lang="en-GB" sz="1600" i="0" u="none" dirty="0"/>
                            <a:t>or example, suggest that an answer to part a is </a:t>
                          </a:r>
                          <a:r>
                            <a:rPr lang="en-GB" sz="1600" i="0" u="none" dirty="0">
                              <a:solidFill>
                                <a:srgbClr val="595959"/>
                              </a:solidFill>
                            </a:rPr>
                            <a:t>8467</a:t>
                          </a:r>
                          <a14:m>
                            <m:oMath xmlns:m="http://schemas.openxmlformats.org/officeDocument/2006/math">
                              <m:r>
                                <a:rPr lang="en-GB" sz="1600" b="0" i="0" smtClean="0">
                                  <a:solidFill>
                                    <a:srgbClr val="595959"/>
                                  </a:solidFill>
                                  <a:latin typeface="Cambria Math" panose="02040503050406030204" pitchFamily="18" charset="0"/>
                                  <a:ea typeface="Cambria Math" panose="02040503050406030204" pitchFamily="18" charset="0"/>
                                </a:rPr>
                                <m:t> </m:t>
                              </m:r>
                              <m:r>
                                <a:rPr lang="en-GB" sz="1600" b="0" i="1" smtClean="0">
                                  <a:solidFill>
                                    <a:srgbClr val="595959"/>
                                  </a:solidFill>
                                  <a:latin typeface="Cambria Math" panose="02040503050406030204" pitchFamily="18" charset="0"/>
                                  <a:ea typeface="Cambria Math" panose="02040503050406030204" pitchFamily="18" charset="0"/>
                                </a:rPr>
                                <m:t>× </m:t>
                              </m:r>
                            </m:oMath>
                          </a14:m>
                          <a:r>
                            <a:rPr lang="en-GB" sz="1600" i="0" u="none" dirty="0">
                              <a:solidFill>
                                <a:srgbClr val="595959"/>
                              </a:solidFill>
                            </a:rPr>
                            <a:t>14, and ask if there’s a ‘better’ answer that would be closer</a:t>
                          </a:r>
                          <a:r>
                            <a:rPr lang="en-GB" sz="1600" i="0" u="none" baseline="0" dirty="0">
                              <a:solidFill>
                                <a:srgbClr val="595959"/>
                              </a:solidFill>
                            </a:rPr>
                            <a:t> to 117860.64. Or offer 8468</a:t>
                          </a:r>
                          <a14:m>
                            <m:oMath xmlns:m="http://schemas.openxmlformats.org/officeDocument/2006/math">
                              <m:r>
                                <a:rPr lang="en-GB" sz="1600" b="0" i="0" smtClean="0">
                                  <a:solidFill>
                                    <a:srgbClr val="595959"/>
                                  </a:solidFill>
                                  <a:latin typeface="Cambria Math" panose="02040503050406030204" pitchFamily="18" charset="0"/>
                                  <a:ea typeface="Cambria Math" panose="02040503050406030204" pitchFamily="18" charset="0"/>
                                </a:rPr>
                                <m:t> </m:t>
                              </m:r>
                              <m:r>
                                <a:rPr lang="en-GB" sz="1600" b="0" i="1" smtClean="0">
                                  <a:solidFill>
                                    <a:srgbClr val="595959"/>
                                  </a:solidFill>
                                  <a:latin typeface="Cambria Math" panose="02040503050406030204" pitchFamily="18" charset="0"/>
                                  <a:ea typeface="Cambria Math" panose="02040503050406030204" pitchFamily="18" charset="0"/>
                                </a:rPr>
                                <m:t>×</m:t>
                              </m:r>
                            </m:oMath>
                          </a14:m>
                          <a:r>
                            <a:rPr lang="en-GB" sz="1600" i="0" u="none" dirty="0">
                              <a:solidFill>
                                <a:srgbClr val="595959"/>
                              </a:solidFill>
                            </a:rPr>
                            <a:t> 13.92</a:t>
                          </a:r>
                          <a:r>
                            <a:rPr lang="en-GB" sz="1600" i="0" u="none" baseline="0" dirty="0">
                              <a:solidFill>
                                <a:srgbClr val="595959"/>
                              </a:solidFill>
                            </a:rPr>
                            <a:t> </a:t>
                          </a:r>
                          <a:r>
                            <a:rPr lang="en-GB" sz="1600" i="0" u="none" baseline="0" dirty="0"/>
                            <a:t>and ask whether that will give a larger product than the original calculation.</a:t>
                          </a:r>
                          <a:endParaRPr lang="en-GB" sz="1600" i="1" u="none" dirty="0"/>
                        </a:p>
                        <a:p>
                          <a:r>
                            <a:rPr lang="en-GB" sz="1600" b="1" i="0" u="none" dirty="0"/>
                            <a:t>Challenge</a:t>
                          </a:r>
                        </a:p>
                        <a:p>
                          <a:pPr>
                            <a:spcAft>
                              <a:spcPts val="600"/>
                            </a:spcAft>
                          </a:pPr>
                          <a:r>
                            <a:rPr lang="en-GB" sz="1600" b="0" i="0" u="none" dirty="0"/>
                            <a:t>Ask students to sequence a set of calculations without calculating the product. For example, asking whether </a:t>
                          </a:r>
                          <a:r>
                            <a:rPr lang="en-GB" sz="1600" b="0" i="0" u="none" dirty="0">
                              <a:solidFill>
                                <a:srgbClr val="585858"/>
                              </a:solidFill>
                            </a:rPr>
                            <a:t>8467.01 </a:t>
                          </a:r>
                          <a14:m>
                            <m:oMath xmlns:m="http://schemas.openxmlformats.org/officeDocument/2006/math">
                              <m:r>
                                <a:rPr lang="en-GB" sz="1600" b="0" i="1" smtClean="0">
                                  <a:solidFill>
                                    <a:srgbClr val="585858"/>
                                  </a:solidFill>
                                  <a:latin typeface="Cambria Math" panose="02040503050406030204" pitchFamily="18" charset="0"/>
                                  <a:ea typeface="Cambria Math" panose="02040503050406030204" pitchFamily="18" charset="0"/>
                                </a:rPr>
                                <m:t>×</m:t>
                              </m:r>
                            </m:oMath>
                          </a14:m>
                          <a:r>
                            <a:rPr lang="en-GB" sz="1600" b="0" u="none" dirty="0">
                              <a:solidFill>
                                <a:srgbClr val="585858"/>
                              </a:solidFill>
                            </a:rPr>
                            <a:t> 13.92 is </a:t>
                          </a:r>
                          <a:r>
                            <a:rPr lang="en-GB" sz="1600" b="0" u="none" dirty="0"/>
                            <a:t>greater or less</a:t>
                          </a:r>
                          <a:r>
                            <a:rPr lang="en-GB" sz="1600" b="0" u="none" baseline="0" dirty="0"/>
                            <a:t> than 8467</a:t>
                          </a:r>
                          <a14:m>
                            <m:oMath xmlns:m="http://schemas.openxmlformats.org/officeDocument/2006/math">
                              <m:r>
                                <a:rPr lang="en-GB" sz="1600" b="0" i="0" smtClean="0">
                                  <a:solidFill>
                                    <a:srgbClr val="585858"/>
                                  </a:solidFill>
                                  <a:latin typeface="Cambria Math" panose="02040503050406030204" pitchFamily="18" charset="0"/>
                                  <a:ea typeface="Cambria Math" panose="02040503050406030204" pitchFamily="18" charset="0"/>
                                </a:rPr>
                                <m:t> </m:t>
                              </m:r>
                              <m:r>
                                <a:rPr lang="en-GB" sz="1600" b="0" i="1" smtClean="0">
                                  <a:solidFill>
                                    <a:srgbClr val="585858"/>
                                  </a:solidFill>
                                  <a:latin typeface="Cambria Math" panose="02040503050406030204" pitchFamily="18" charset="0"/>
                                  <a:ea typeface="Cambria Math" panose="02040503050406030204" pitchFamily="18" charset="0"/>
                                </a:rPr>
                                <m:t>×</m:t>
                              </m:r>
                            </m:oMath>
                          </a14:m>
                          <a:r>
                            <a:rPr lang="en-GB" sz="1600" b="0" u="none" dirty="0">
                              <a:solidFill>
                                <a:srgbClr val="585858"/>
                              </a:solidFill>
                            </a:rPr>
                            <a:t> 1</a:t>
                          </a:r>
                          <a:r>
                            <a:rPr lang="en-GB" sz="1600" b="0" u="none" dirty="0"/>
                            <a:t>3.93.</a:t>
                          </a:r>
                        </a:p>
                        <a:p>
                          <a:r>
                            <a:rPr lang="en-GB" sz="1600" b="1" i="0" u="none" dirty="0"/>
                            <a:t>Representations</a:t>
                          </a:r>
                        </a:p>
                        <a:p>
                          <a:r>
                            <a:rPr lang="en-GB" sz="1600" b="0" i="0" u="none" dirty="0"/>
                            <a:t>The area model for multiplication can be a useful representation when considering the impact of changing the factors of a product.</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This Checkpoint facilitates structured conversations about reasonable alternative calculations. We are not suggesting that students should round to a particular degree of accuracy to achieve this.</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Collecting students’ responses to this task allows for a discussion about what is meant by ‘a little’ and what the impact is of changing each of the two factors. In this case, adding a little to 13.92 will have a greater impact on the product than increasing 8467 by the same amount.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Discussion can then focus on how close the students’ calculations are to the original and whether it’s reasonable to suggest that their product is ‘a little’ more or less. Ask, ‘Which of the answers is a reasonable estimate for the calculation </a:t>
                          </a:r>
                          <a:r>
                            <a:rPr lang="en-GB" sz="1600" dirty="0">
                              <a:solidFill>
                                <a:srgbClr val="585858"/>
                              </a:solidFill>
                            </a:rPr>
                            <a:t>8467 </a:t>
                          </a:r>
                          <a14:m>
                            <m:oMath xmlns:m="http://schemas.openxmlformats.org/officeDocument/2006/math">
                              <m:r>
                                <a:rPr lang="en-GB" sz="1600" b="0" i="1" smtClean="0">
                                  <a:solidFill>
                                    <a:srgbClr val="585858"/>
                                  </a:solidFill>
                                  <a:latin typeface="Cambria Math" panose="02040503050406030204" pitchFamily="18" charset="0"/>
                                  <a:ea typeface="Cambria Math" panose="02040503050406030204" pitchFamily="18" charset="0"/>
                                </a:rPr>
                                <m:t>×</m:t>
                              </m:r>
                            </m:oMath>
                          </a14:m>
                          <a:r>
                            <a:rPr lang="en-GB" sz="1600" dirty="0">
                              <a:solidFill>
                                <a:srgbClr val="585858"/>
                              </a:solidFill>
                            </a:rPr>
                            <a:t> 13.</a:t>
                          </a:r>
                          <a:r>
                            <a:rPr lang="en-GB" sz="1600" dirty="0"/>
                            <a:t>92?’ </a:t>
                          </a:r>
                        </a:p>
                      </a:txBody>
                      <a:tcPr/>
                    </a:tc>
                    <a:extLst>
                      <a:ext uri="{0D108BD9-81ED-4DB2-BD59-A6C34878D82A}">
                        <a16:rowId xmlns:a16="http://schemas.microsoft.com/office/drawing/2014/main" val="1616516725"/>
                      </a:ext>
                    </a:extLst>
                  </a:tr>
                  <a:tr h="1115831">
                    <a:tc gridSpan="2">
                      <a:txBody>
                        <a:bodyPr/>
                        <a:lstStyle/>
                        <a:p>
                          <a:r>
                            <a:rPr lang="en-GB" sz="1600" b="1" dirty="0"/>
                            <a:t>Additional resources</a:t>
                          </a:r>
                        </a:p>
                        <a:p>
                          <a:pPr marL="285750" indent="-285750">
                            <a:buFont typeface="Arial" panose="020B0604020202020204" pitchFamily="34" charset="0"/>
                            <a:buChar char="•"/>
                          </a:pPr>
                          <a:r>
                            <a:rPr lang="en-GB" sz="1600" b="0" i="0" kern="1200" dirty="0">
                              <a:solidFill>
                                <a:schemeClr val="tx1"/>
                              </a:solidFill>
                              <a:effectLst/>
                              <a:latin typeface="+mn-lt"/>
                              <a:ea typeface="+mn-ea"/>
                              <a:cs typeface="+mn-cs"/>
                            </a:rPr>
                            <a:t>Explore </a:t>
                          </a:r>
                          <a:r>
                            <a:rPr lang="en-GB" sz="1600" b="0" i="0" kern="1200" dirty="0">
                              <a:solidFill>
                                <a:schemeClr val="tx1"/>
                              </a:solidFill>
                              <a:effectLst/>
                              <a:latin typeface="+mn-lt"/>
                              <a:ea typeface="+mn-ea"/>
                              <a:cs typeface="+mn-cs"/>
                              <a:hlinkClick r:id="rId3"/>
                            </a:rPr>
                            <a:t>Segment 1.30 Composition and calculation: numbers up to 10,000,000</a:t>
                          </a:r>
                          <a:r>
                            <a:rPr lang="en-GB" sz="1600" b="0" i="0" kern="1200" dirty="0">
                              <a:solidFill>
                                <a:schemeClr val="tx1"/>
                              </a:solidFill>
                              <a:effectLst/>
                              <a:latin typeface="+mn-lt"/>
                              <a:ea typeface="+mn-ea"/>
                              <a:cs typeface="+mn-cs"/>
                            </a:rPr>
                            <a:t> </a:t>
                          </a:r>
                          <a:r>
                            <a:rPr lang="en-GB" sz="1600" b="0" dirty="0"/>
                            <a:t>from </a:t>
                          </a:r>
                          <a:r>
                            <a:rPr lang="en-GB" sz="1600" dirty="0">
                              <a:hlinkClick r:id="rId4"/>
                            </a:rPr>
                            <a:t>Primary Mastery Professional Development | NCETM</a:t>
                          </a:r>
                          <a:r>
                            <a:rPr lang="en-GB" sz="1600" dirty="0"/>
                            <a:t>, particularly teaching point 6</a:t>
                          </a:r>
                          <a:endParaRPr lang="en-GB" sz="1600" b="0" dirty="0"/>
                        </a:p>
                        <a:p>
                          <a:pPr marL="285750" indent="-285750">
                            <a:buFont typeface="Arial" panose="020B0604020202020204" pitchFamily="34" charset="0"/>
                            <a:buChar char="•"/>
                          </a:pPr>
                          <a:r>
                            <a:rPr lang="en-GB" sz="1600" b="0" dirty="0"/>
                            <a:t>Key idea 1.1.4.2 from </a:t>
                          </a:r>
                          <a:r>
                            <a:rPr lang="en-GB" sz="1600" dirty="0">
                              <a:hlinkClick r:id="rId5"/>
                            </a:rPr>
                            <a:t>Secondary Mastery Professional Development | NCETM</a:t>
                          </a:r>
                          <a:r>
                            <a:rPr lang="en-GB" sz="1600" dirty="0"/>
                            <a:t> gives some suggestions for ‘</a:t>
                          </a:r>
                          <a:r>
                            <a:rPr lang="en-GB" sz="1600" dirty="0">
                              <a:hlinkClick r:id="rId6"/>
                            </a:rPr>
                            <a:t>estimating numerical calculations</a:t>
                          </a:r>
                          <a:r>
                            <a:rPr lang="en-GB" sz="1600" dirty="0"/>
                            <a:t>’ at Key Stage 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t>Using the compensation property to derive related calculation is explored in</a:t>
                          </a:r>
                          <a:r>
                            <a:rPr lang="en-GB" sz="1600" b="0" dirty="0"/>
                            <a:t> 6AS/MD-2 in the </a:t>
                          </a:r>
                          <a:r>
                            <a:rPr lang="en-GB" sz="1600" dirty="0">
                              <a:hlinkClick r:id="rId7"/>
                            </a:rPr>
                            <a:t>Exemplification of ready-to-progress criteria NCETM</a:t>
                          </a:r>
                          <a:r>
                            <a:rPr lang="en-GB" sz="1600" dirty="0"/>
                            <a:t>. Download as part of the Year 6 deck or the complete </a:t>
                          </a:r>
                          <a:r>
                            <a:rPr lang="en-GB" sz="1600" i="1" dirty="0"/>
                            <a:t>Addition and subtraction </a:t>
                          </a:r>
                          <a:r>
                            <a:rPr lang="en-GB" sz="1600" i="0" dirty="0"/>
                            <a:t>or</a:t>
                          </a:r>
                          <a:r>
                            <a:rPr lang="en-GB" sz="1600" i="1" dirty="0"/>
                            <a:t> Multiplication and division </a:t>
                          </a:r>
                          <a:r>
                            <a:rPr lang="en-GB" sz="1600" dirty="0"/>
                            <a:t>decks.</a:t>
                          </a:r>
                          <a:endParaRPr lang="en-GB" sz="1600" b="0" dirty="0"/>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mc:Choice>
        <mc:Fallback xmlns="">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984796284"/>
                  </p:ext>
                </p:extLst>
              </p:nvPr>
            </p:nvGraphicFramePr>
            <p:xfrm>
              <a:off x="267128" y="764704"/>
              <a:ext cx="11766038" cy="6065520"/>
            </p:xfrm>
            <a:graphic>
              <a:graphicData uri="http://schemas.openxmlformats.org/drawingml/2006/table">
                <a:tbl>
                  <a:tblPr firstRow="1" bandRow="1">
                    <a:tableStyleId>{5940675A-B579-460E-94D1-54222C63F5DA}</a:tableStyleId>
                  </a:tblPr>
                  <a:tblGrid>
                    <a:gridCol w="6041075">
                      <a:extLst>
                        <a:ext uri="{9D8B030D-6E8A-4147-A177-3AD203B41FA5}">
                          <a16:colId xmlns:a16="http://schemas.microsoft.com/office/drawing/2014/main" val="695237181"/>
                        </a:ext>
                      </a:extLst>
                    </a:gridCol>
                    <a:gridCol w="5724963">
                      <a:extLst>
                        <a:ext uri="{9D8B030D-6E8A-4147-A177-3AD203B41FA5}">
                          <a16:colId xmlns:a16="http://schemas.microsoft.com/office/drawing/2014/main" val="300072507"/>
                        </a:ext>
                      </a:extLst>
                    </a:gridCol>
                  </a:tblGrid>
                  <a:tr h="365760">
                    <a:tc>
                      <a:txBody>
                        <a:bodyPr/>
                        <a:lstStyle/>
                        <a:p>
                          <a:r>
                            <a:rPr lang="en-GB" sz="1800" b="1" dirty="0">
                              <a:solidFill>
                                <a:schemeClr val="bg1"/>
                              </a:solidFill>
                            </a:rPr>
                            <a:t>Adaptations</a:t>
                          </a:r>
                        </a:p>
                      </a:txBody>
                      <a:tcPr>
                        <a:solidFill>
                          <a:schemeClr val="accent2"/>
                        </a:solidFill>
                      </a:tcPr>
                    </a:tc>
                    <a:tc>
                      <a:txBody>
                        <a:bodyPr/>
                        <a:lstStyle/>
                        <a:p>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3657600">
                    <a:tc>
                      <a:txBody>
                        <a:bodyPr/>
                        <a:lstStyle/>
                        <a:p>
                          <a:endParaRPr lang="en-US"/>
                        </a:p>
                      </a:txBody>
                      <a:tcPr>
                        <a:blipFill>
                          <a:blip r:embed="rId8"/>
                          <a:stretch>
                            <a:fillRect l="-101" t="-10815" r="-95156" b="-57737"/>
                          </a:stretch>
                        </a:blipFill>
                      </a:tcPr>
                    </a:tc>
                    <a:tc>
                      <a:txBody>
                        <a:bodyPr/>
                        <a:lstStyle/>
                        <a:p>
                          <a:endParaRPr lang="en-US"/>
                        </a:p>
                      </a:txBody>
                      <a:tcPr>
                        <a:blipFill>
                          <a:blip r:embed="rId8"/>
                          <a:stretch>
                            <a:fillRect l="-105532" t="-10815" r="-319" b="-57737"/>
                          </a:stretch>
                        </a:blipFill>
                      </a:tcPr>
                    </a:tc>
                    <a:extLst>
                      <a:ext uri="{0D108BD9-81ED-4DB2-BD59-A6C34878D82A}">
                        <a16:rowId xmlns:a16="http://schemas.microsoft.com/office/drawing/2014/main" val="1616516725"/>
                      </a:ext>
                    </a:extLst>
                  </a:tr>
                  <a:tr h="2042160">
                    <a:tc gridSpan="2">
                      <a:txBody>
                        <a:bodyPr/>
                        <a:lstStyle/>
                        <a:p>
                          <a:r>
                            <a:rPr lang="en-GB" sz="1600" b="1" dirty="0"/>
                            <a:t>Additional resources</a:t>
                          </a:r>
                        </a:p>
                        <a:p>
                          <a:pPr marL="285750" indent="-285750">
                            <a:buFont typeface="Arial" panose="020B0604020202020204" pitchFamily="34" charset="0"/>
                            <a:buChar char="•"/>
                          </a:pPr>
                          <a:r>
                            <a:rPr lang="en-GB" sz="1600" b="0" i="0" kern="1200" dirty="0">
                              <a:solidFill>
                                <a:schemeClr val="tx1"/>
                              </a:solidFill>
                              <a:effectLst/>
                              <a:latin typeface="+mn-lt"/>
                              <a:ea typeface="+mn-ea"/>
                              <a:cs typeface="+mn-cs"/>
                            </a:rPr>
                            <a:t>Explore </a:t>
                          </a:r>
                          <a:r>
                            <a:rPr lang="en-GB" sz="1600" b="0" i="0" kern="1200" dirty="0">
                              <a:solidFill>
                                <a:schemeClr val="tx1"/>
                              </a:solidFill>
                              <a:effectLst/>
                              <a:latin typeface="+mn-lt"/>
                              <a:ea typeface="+mn-ea"/>
                              <a:cs typeface="+mn-cs"/>
                              <a:hlinkClick r:id="rId9"/>
                            </a:rPr>
                            <a:t>Segment 1.30 Composition and calculation: numbers up to 10,000,000</a:t>
                          </a:r>
                          <a:r>
                            <a:rPr lang="en-GB" sz="1600" b="0" i="0" kern="1200" dirty="0">
                              <a:solidFill>
                                <a:schemeClr val="tx1"/>
                              </a:solidFill>
                              <a:effectLst/>
                              <a:latin typeface="+mn-lt"/>
                              <a:ea typeface="+mn-ea"/>
                              <a:cs typeface="+mn-cs"/>
                            </a:rPr>
                            <a:t> </a:t>
                          </a:r>
                          <a:r>
                            <a:rPr lang="en-GB" sz="1600" b="0" dirty="0"/>
                            <a:t>from </a:t>
                          </a:r>
                          <a:r>
                            <a:rPr lang="en-GB" sz="1600" dirty="0">
                              <a:hlinkClick r:id="rId10"/>
                            </a:rPr>
                            <a:t>Primary Mastery Professional Development | NCETM</a:t>
                          </a:r>
                          <a:r>
                            <a:rPr lang="en-GB" sz="1600" dirty="0"/>
                            <a:t>, particularly teaching point 6</a:t>
                          </a:r>
                          <a:endParaRPr lang="en-GB" sz="1600" b="0" dirty="0"/>
                        </a:p>
                        <a:p>
                          <a:pPr marL="285750" indent="-285750">
                            <a:buFont typeface="Arial" panose="020B0604020202020204" pitchFamily="34" charset="0"/>
                            <a:buChar char="•"/>
                          </a:pPr>
                          <a:r>
                            <a:rPr lang="en-GB" sz="1600" b="0" dirty="0"/>
                            <a:t>Key idea 1.1.4.2 from </a:t>
                          </a:r>
                          <a:r>
                            <a:rPr lang="en-GB" sz="1600" dirty="0">
                              <a:hlinkClick r:id="rId11"/>
                            </a:rPr>
                            <a:t>Secondary Mastery Professional Development | NCETM</a:t>
                          </a:r>
                          <a:r>
                            <a:rPr lang="en-GB" sz="1600" dirty="0"/>
                            <a:t> gives some suggestions for ‘</a:t>
                          </a:r>
                          <a:r>
                            <a:rPr lang="en-GB" sz="1600" dirty="0">
                              <a:hlinkClick r:id="rId12"/>
                            </a:rPr>
                            <a:t>estimating numerical calculations</a:t>
                          </a:r>
                          <a:r>
                            <a:rPr lang="en-GB" sz="1600" dirty="0"/>
                            <a:t>’ at Key Stage 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t>Using the compensation property to derive related calculation is explored in</a:t>
                          </a:r>
                          <a:r>
                            <a:rPr lang="en-GB" sz="1600" b="0" dirty="0"/>
                            <a:t> 6AS/MD-2 in the </a:t>
                          </a:r>
                          <a:r>
                            <a:rPr lang="en-GB" sz="1600" dirty="0">
                              <a:hlinkClick r:id="rId13"/>
                            </a:rPr>
                            <a:t>Exemplification of ready-to-progress criteria NCETM</a:t>
                          </a:r>
                          <a:r>
                            <a:rPr lang="en-GB" sz="1600" dirty="0"/>
                            <a:t>. Download as part of the Year 6 deck or the complete </a:t>
                          </a:r>
                          <a:r>
                            <a:rPr lang="en-GB" sz="1600" i="1" dirty="0"/>
                            <a:t>Addition and subtraction </a:t>
                          </a:r>
                          <a:r>
                            <a:rPr lang="en-GB" sz="1600" i="0" dirty="0"/>
                            <a:t>or</a:t>
                          </a:r>
                          <a:r>
                            <a:rPr lang="en-GB" sz="1600" i="1" dirty="0"/>
                            <a:t> Multiplication and division </a:t>
                          </a:r>
                          <a:r>
                            <a:rPr lang="en-GB" sz="1600" dirty="0"/>
                            <a:t>decks.</a:t>
                          </a:r>
                          <a:endParaRPr lang="en-GB" sz="1600" b="0" dirty="0"/>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mc:Fallback>
      </mc:AlternateContent>
    </p:spTree>
    <p:extLst>
      <p:ext uri="{BB962C8B-B14F-4D97-AF65-F5344CB8AC3E}">
        <p14:creationId xmlns:p14="http://schemas.microsoft.com/office/powerpoint/2010/main" val="36811618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C4ACF9-653E-FC4C-87F3-871B840DFF8F}"/>
              </a:ext>
            </a:extLst>
          </p:cNvPr>
          <p:cNvSpPr txBox="1"/>
          <p:nvPr/>
        </p:nvSpPr>
        <p:spPr>
          <a:xfrm>
            <a:off x="564556" y="1285609"/>
            <a:ext cx="11089232" cy="1803571"/>
          </a:xfrm>
          <a:prstGeom prst="rect">
            <a:avLst/>
          </a:prstGeom>
          <a:noFill/>
        </p:spPr>
        <p:txBody>
          <a:bodyPr wrap="square" rtlCol="0">
            <a:spAutoFit/>
          </a:bodyPr>
          <a:lstStyle/>
          <a:p>
            <a:pPr>
              <a:buNone/>
            </a:pPr>
            <a:r>
              <a:rPr lang="en-GB" sz="3200" b="0" i="0" dirty="0">
                <a:solidFill>
                  <a:srgbClr val="00628C"/>
                </a:solidFill>
                <a:latin typeface="+mj-lt"/>
              </a:rPr>
              <a:t>19.173 </a:t>
            </a:r>
            <a:r>
              <a:rPr lang="en-GB" sz="3200" b="0" i="0" dirty="0">
                <a:solidFill>
                  <a:srgbClr val="00628C"/>
                </a:solidFill>
                <a:latin typeface="+mj-lt"/>
                <a:ea typeface="Cambria Math" panose="02040503050406030204" pitchFamily="18" charset="0"/>
              </a:rPr>
              <a:t>× 338</a:t>
            </a:r>
          </a:p>
          <a:p>
            <a:pPr>
              <a:buNone/>
            </a:pPr>
            <a:endParaRPr lang="en-US" sz="2200" dirty="0"/>
          </a:p>
          <a:p>
            <a:pPr>
              <a:buNone/>
            </a:pPr>
            <a:r>
              <a:rPr lang="en-US" sz="2200" dirty="0"/>
              <a:t>To estimate this, which of the calculations below would </a:t>
            </a:r>
            <a:r>
              <a:rPr lang="en-US" sz="2200" b="1" dirty="0"/>
              <a:t>you</a:t>
            </a:r>
            <a:r>
              <a:rPr lang="en-US" sz="2200" dirty="0"/>
              <a:t> use?</a:t>
            </a:r>
          </a:p>
          <a:p>
            <a:pPr>
              <a:buNone/>
            </a:pPr>
            <a:r>
              <a:rPr lang="en-GB" sz="2200" dirty="0">
                <a:ea typeface="Cambria Math" panose="02040503050406030204" pitchFamily="18" charset="0"/>
              </a:rPr>
              <a:t>Explain your choice.</a:t>
            </a:r>
            <a:endParaRPr lang="en-US" dirty="0"/>
          </a:p>
        </p:txBody>
      </p:sp>
      <p:sp>
        <p:nvSpPr>
          <p:cNvPr id="3" name="Text Placeholder 2">
            <a:extLst>
              <a:ext uri="{FF2B5EF4-FFF2-40B4-BE49-F238E27FC236}">
                <a16:creationId xmlns:a16="http://schemas.microsoft.com/office/drawing/2014/main" id="{ED9AD7FA-C2FC-5B4A-B284-2C227A443B29}"/>
              </a:ext>
            </a:extLst>
          </p:cNvPr>
          <p:cNvSpPr>
            <a:spLocks noGrp="1"/>
          </p:cNvSpPr>
          <p:nvPr>
            <p:ph type="body" sz="quarter" idx="11"/>
          </p:nvPr>
        </p:nvSpPr>
        <p:spPr/>
        <p:txBody>
          <a:bodyPr>
            <a:normAutofit/>
          </a:bodyPr>
          <a:lstStyle/>
          <a:p>
            <a:r>
              <a:rPr lang="en-US" dirty="0"/>
              <a:t>Checkpoint 11: Choices, choices</a:t>
            </a:r>
          </a:p>
        </p:txBody>
      </p:sp>
      <p:sp>
        <p:nvSpPr>
          <p:cNvPr id="6" name="Action Button: Help 5">
            <a:hlinkClick r:id="" action="ppaction://noaction" highlightClick="1"/>
            <a:extLst>
              <a:ext uri="{FF2B5EF4-FFF2-40B4-BE49-F238E27FC236}">
                <a16:creationId xmlns:a16="http://schemas.microsoft.com/office/drawing/2014/main" id="{D64EA744-1477-0048-8831-40A0DAAF8DD4}"/>
              </a:ext>
            </a:extLst>
          </p:cNvPr>
          <p:cNvSpPr/>
          <p:nvPr/>
        </p:nvSpPr>
        <p:spPr>
          <a:xfrm>
            <a:off x="495764" y="5407931"/>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AE71110B-13FF-E354-5C81-24E9162A92CA}"/>
              </a:ext>
            </a:extLst>
          </p:cNvPr>
          <p:cNvSpPr/>
          <p:nvPr/>
        </p:nvSpPr>
        <p:spPr>
          <a:xfrm>
            <a:off x="942501" y="3477591"/>
            <a:ext cx="1800000" cy="876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b="0" i="0" dirty="0">
                <a:latin typeface="+mj-lt"/>
              </a:rPr>
              <a:t>20 </a:t>
            </a:r>
            <a:r>
              <a:rPr lang="en-GB" b="0" i="0" dirty="0">
                <a:latin typeface="+mj-lt"/>
                <a:ea typeface="Cambria Math" panose="02040503050406030204" pitchFamily="18" charset="0"/>
              </a:rPr>
              <a:t>× 350</a:t>
            </a:r>
            <a:endParaRPr lang="en-GB" b="0" i="1" dirty="0">
              <a:latin typeface="Cambria Math" panose="02040503050406030204" pitchFamily="18" charset="0"/>
              <a:ea typeface="Cambria Math" panose="02040503050406030204" pitchFamily="18" charset="0"/>
            </a:endParaRPr>
          </a:p>
        </p:txBody>
      </p:sp>
      <p:sp>
        <p:nvSpPr>
          <p:cNvPr id="7" name="Rectangle: Rounded Corners 6">
            <a:extLst>
              <a:ext uri="{FF2B5EF4-FFF2-40B4-BE49-F238E27FC236}">
                <a16:creationId xmlns:a16="http://schemas.microsoft.com/office/drawing/2014/main" id="{73B8AC50-B5C2-83BD-AFCA-84F57B831FD7}"/>
              </a:ext>
            </a:extLst>
          </p:cNvPr>
          <p:cNvSpPr/>
          <p:nvPr/>
        </p:nvSpPr>
        <p:spPr>
          <a:xfrm>
            <a:off x="5128785" y="3477591"/>
            <a:ext cx="1800000" cy="876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i="0" dirty="0">
                <a:latin typeface="+mj-lt"/>
              </a:rPr>
              <a:t>19 </a:t>
            </a:r>
            <a:r>
              <a:rPr lang="en-GB" i="0" dirty="0">
                <a:latin typeface="+mj-lt"/>
                <a:ea typeface="Cambria Math" panose="02040503050406030204" pitchFamily="18" charset="0"/>
              </a:rPr>
              <a:t>× 350</a:t>
            </a:r>
            <a:endParaRPr lang="en-GB" dirty="0">
              <a:ea typeface="Cambria Math" panose="02040503050406030204" pitchFamily="18" charset="0"/>
            </a:endParaRPr>
          </a:p>
        </p:txBody>
      </p:sp>
      <p:sp>
        <p:nvSpPr>
          <p:cNvPr id="8" name="Rectangle: Rounded Corners 7">
            <a:extLst>
              <a:ext uri="{FF2B5EF4-FFF2-40B4-BE49-F238E27FC236}">
                <a16:creationId xmlns:a16="http://schemas.microsoft.com/office/drawing/2014/main" id="{C85B83E4-ABFB-2472-CCF5-8E86856B26BC}"/>
              </a:ext>
            </a:extLst>
          </p:cNvPr>
          <p:cNvSpPr/>
          <p:nvPr/>
        </p:nvSpPr>
        <p:spPr>
          <a:xfrm>
            <a:off x="3035643" y="3477591"/>
            <a:ext cx="1800000" cy="876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i="0" dirty="0">
                <a:latin typeface="+mj-lt"/>
              </a:rPr>
              <a:t>20 </a:t>
            </a:r>
            <a:r>
              <a:rPr lang="en-GB" i="0" dirty="0">
                <a:latin typeface="+mj-lt"/>
                <a:ea typeface="Cambria Math" panose="02040503050406030204" pitchFamily="18" charset="0"/>
              </a:rPr>
              <a:t>× 300</a:t>
            </a:r>
            <a:endParaRPr lang="en-GB" dirty="0">
              <a:ea typeface="Cambria Math" panose="02040503050406030204" pitchFamily="18" charset="0"/>
            </a:endParaRPr>
          </a:p>
        </p:txBody>
      </p:sp>
      <p:sp>
        <p:nvSpPr>
          <p:cNvPr id="9" name="Rectangle: Rounded Corners 8">
            <a:extLst>
              <a:ext uri="{FF2B5EF4-FFF2-40B4-BE49-F238E27FC236}">
                <a16:creationId xmlns:a16="http://schemas.microsoft.com/office/drawing/2014/main" id="{3814C1A4-9DF5-BCF4-0426-C50F804CDA94}"/>
              </a:ext>
            </a:extLst>
          </p:cNvPr>
          <p:cNvSpPr/>
          <p:nvPr/>
        </p:nvSpPr>
        <p:spPr>
          <a:xfrm>
            <a:off x="7221927" y="3477591"/>
            <a:ext cx="1800000" cy="876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i="0" dirty="0">
                <a:latin typeface="+mj-lt"/>
              </a:rPr>
              <a:t>19 </a:t>
            </a:r>
            <a:r>
              <a:rPr lang="en-GB" i="0" dirty="0">
                <a:latin typeface="+mj-lt"/>
                <a:ea typeface="Cambria Math" panose="02040503050406030204" pitchFamily="18" charset="0"/>
              </a:rPr>
              <a:t>× 300</a:t>
            </a:r>
            <a:endParaRPr lang="en-GB" i="1" dirty="0">
              <a:latin typeface="Cambria Math" panose="02040503050406030204" pitchFamily="18" charset="0"/>
              <a:ea typeface="Cambria Math" panose="02040503050406030204" pitchFamily="18" charset="0"/>
            </a:endParaRPr>
          </a:p>
        </p:txBody>
      </p:sp>
      <p:sp>
        <p:nvSpPr>
          <p:cNvPr id="10" name="TextBox 9">
            <a:extLst>
              <a:ext uri="{FF2B5EF4-FFF2-40B4-BE49-F238E27FC236}">
                <a16:creationId xmlns:a16="http://schemas.microsoft.com/office/drawing/2014/main" id="{F17B8DA6-7201-D43E-564F-2AFED3883471}"/>
              </a:ext>
            </a:extLst>
          </p:cNvPr>
          <p:cNvSpPr txBox="1"/>
          <p:nvPr/>
        </p:nvSpPr>
        <p:spPr>
          <a:xfrm>
            <a:off x="1492181" y="5407931"/>
            <a:ext cx="7058025" cy="837152"/>
          </a:xfrm>
          <a:prstGeom prst="rect">
            <a:avLst/>
          </a:prstGeom>
          <a:noFill/>
        </p:spPr>
        <p:txBody>
          <a:bodyPr wrap="square">
            <a:spAutoFit/>
          </a:bodyPr>
          <a:lstStyle/>
          <a:p>
            <a:pPr>
              <a:buNone/>
            </a:pPr>
            <a:r>
              <a:rPr lang="en-GB" sz="2200" dirty="0"/>
              <a:t>Which of these gives the closest estimate? </a:t>
            </a:r>
          </a:p>
          <a:p>
            <a:pPr>
              <a:buNone/>
            </a:pPr>
            <a:r>
              <a:rPr lang="en-GB" sz="2200" dirty="0"/>
              <a:t>Which gives the estimate that is furthest away?</a:t>
            </a:r>
          </a:p>
        </p:txBody>
      </p:sp>
      <p:sp>
        <p:nvSpPr>
          <p:cNvPr id="11" name="Rectangle: Rounded Corners 10">
            <a:extLst>
              <a:ext uri="{FF2B5EF4-FFF2-40B4-BE49-F238E27FC236}">
                <a16:creationId xmlns:a16="http://schemas.microsoft.com/office/drawing/2014/main" id="{3F08E0B3-6148-6D3A-93AA-E50A50618BE2}"/>
              </a:ext>
            </a:extLst>
          </p:cNvPr>
          <p:cNvSpPr/>
          <p:nvPr/>
        </p:nvSpPr>
        <p:spPr>
          <a:xfrm>
            <a:off x="9315070" y="3470183"/>
            <a:ext cx="1800000" cy="8763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200" dirty="0">
                <a:latin typeface="+mj-lt"/>
                <a:ea typeface="Cambria Math" panose="02040503050406030204" pitchFamily="18" charset="0"/>
              </a:rPr>
              <a:t>Something else</a:t>
            </a:r>
          </a:p>
        </p:txBody>
      </p:sp>
    </p:spTree>
    <p:extLst>
      <p:ext uri="{BB962C8B-B14F-4D97-AF65-F5344CB8AC3E}">
        <p14:creationId xmlns:p14="http://schemas.microsoft.com/office/powerpoint/2010/main" val="2891294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animBg="1"/>
      <p:bldP spid="2" grpId="0" animBg="1"/>
      <p:bldP spid="7" grpId="0" animBg="1"/>
      <p:bldP spid="8" grpId="0" animBg="1"/>
      <p:bldP spid="9" grpId="0" animBg="1"/>
      <p:bldP spid="10" grpId="0"/>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11: Guidance</a:t>
            </a:r>
          </a:p>
        </p:txBody>
      </p:sp>
      <mc:AlternateContent xmlns:mc="http://schemas.openxmlformats.org/markup-compatibility/2006" xmlns:a14="http://schemas.microsoft.com/office/drawing/2010/main">
        <mc:Choice Requires="a14">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2336888206"/>
                  </p:ext>
                </p:extLst>
              </p:nvPr>
            </p:nvGraphicFramePr>
            <p:xfrm>
              <a:off x="250195" y="764704"/>
              <a:ext cx="11766038" cy="6038351"/>
            </p:xfrm>
            <a:graphic>
              <a:graphicData uri="http://schemas.openxmlformats.org/drawingml/2006/table">
                <a:tbl>
                  <a:tblPr firstRow="1" bandRow="1">
                    <a:tableStyleId>{5940675A-B579-460E-94D1-54222C63F5DA}</a:tableStyleId>
                  </a:tblPr>
                  <a:tblGrid>
                    <a:gridCol w="5884387">
                      <a:extLst>
                        <a:ext uri="{9D8B030D-6E8A-4147-A177-3AD203B41FA5}">
                          <a16:colId xmlns:a16="http://schemas.microsoft.com/office/drawing/2014/main" val="695237181"/>
                        </a:ext>
                      </a:extLst>
                    </a:gridCol>
                    <a:gridCol w="5881651">
                      <a:extLst>
                        <a:ext uri="{9D8B030D-6E8A-4147-A177-3AD203B41FA5}">
                          <a16:colId xmlns:a16="http://schemas.microsoft.com/office/drawing/2014/main" val="300072507"/>
                        </a:ext>
                      </a:extLst>
                    </a:gridCol>
                  </a:tblGrid>
                  <a:tr h="345346">
                    <a:tc>
                      <a:txBody>
                        <a:bodyPr/>
                        <a:lstStyle/>
                        <a:p>
                          <a:r>
                            <a:rPr lang="en-GB" sz="1800" b="1" dirty="0">
                              <a:solidFill>
                                <a:schemeClr val="bg1"/>
                              </a:solidFill>
                            </a:rPr>
                            <a:t>Adaptations</a:t>
                          </a:r>
                        </a:p>
                      </a:txBody>
                      <a:tcPr>
                        <a:solidFill>
                          <a:schemeClr val="accent2"/>
                        </a:solidFill>
                      </a:tcPr>
                    </a:tc>
                    <a:tc>
                      <a:txBody>
                        <a:bodyPr/>
                        <a:lstStyle/>
                        <a:p>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3788548">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i="0" u="none" dirty="0"/>
                            <a:t>Offer different combinations of two options at a time and ask, ‘Which estimate is better and why?’ If you use this structure, repeat the options – if a student chooses 20 </a:t>
                          </a:r>
                          <a14:m>
                            <m:oMath xmlns:m="http://schemas.openxmlformats.org/officeDocument/2006/math">
                              <m:r>
                                <a:rPr lang="en-GB" sz="1600" i="1" smtClean="0">
                                  <a:latin typeface="Cambria Math" panose="02040503050406030204" pitchFamily="18" charset="0"/>
                                  <a:ea typeface="Cambria Math" panose="02040503050406030204" pitchFamily="18" charset="0"/>
                                </a:rPr>
                                <m:t>×</m:t>
                              </m:r>
                            </m:oMath>
                          </a14:m>
                          <a:r>
                            <a:rPr lang="en-GB" sz="1600" dirty="0"/>
                            <a:t> 300 as a better estimate in one pair, see if they choose it again with a different comparator. For example, would they still choose it if the more accurate 20 </a:t>
                          </a:r>
                          <a14:m>
                            <m:oMath xmlns:m="http://schemas.openxmlformats.org/officeDocument/2006/math">
                              <m:r>
                                <a:rPr lang="en-GB" sz="1600" i="1" smtClean="0">
                                  <a:latin typeface="Cambria Math" panose="02040503050406030204" pitchFamily="18" charset="0"/>
                                  <a:ea typeface="Cambria Math" panose="02040503050406030204" pitchFamily="18" charset="0"/>
                                </a:rPr>
                                <m:t>×</m:t>
                              </m:r>
                            </m:oMath>
                          </a14:m>
                          <a:r>
                            <a:rPr lang="en-GB" sz="1600" dirty="0"/>
                            <a:t> 350 or</a:t>
                          </a:r>
                          <a:r>
                            <a:rPr lang="en-GB" sz="1600" baseline="0" dirty="0"/>
                            <a:t> </a:t>
                          </a:r>
                          <a:r>
                            <a:rPr lang="en-GB" sz="1600" dirty="0"/>
                            <a:t>19 </a:t>
                          </a:r>
                          <a14:m>
                            <m:oMath xmlns:m="http://schemas.openxmlformats.org/officeDocument/2006/math">
                              <m:r>
                                <a:rPr lang="en-GB" sz="1600" i="1" smtClean="0">
                                  <a:latin typeface="Cambria Math" panose="02040503050406030204" pitchFamily="18" charset="0"/>
                                  <a:ea typeface="Cambria Math" panose="02040503050406030204" pitchFamily="18" charset="0"/>
                                </a:rPr>
                                <m:t>×</m:t>
                              </m:r>
                            </m:oMath>
                          </a14:m>
                          <a:r>
                            <a:rPr lang="en-GB" sz="1600" dirty="0"/>
                            <a:t> 300 were offered? </a:t>
                          </a:r>
                          <a:endParaRPr lang="en-GB" sz="1600" i="1" u="none" dirty="0"/>
                        </a:p>
                        <a:p>
                          <a:r>
                            <a:rPr lang="en-GB" sz="1600" b="1" i="0" u="none" dirty="0"/>
                            <a:t>Challenge</a:t>
                          </a:r>
                        </a:p>
                        <a:p>
                          <a:pPr>
                            <a:spcAft>
                              <a:spcPts val="600"/>
                            </a:spcAft>
                          </a:pPr>
                          <a:r>
                            <a:rPr lang="en-GB" sz="1600" u="none" dirty="0"/>
                            <a:t>Ask students to compare </a:t>
                          </a:r>
                          <a:r>
                            <a:rPr lang="en-GB" sz="1600" dirty="0"/>
                            <a:t>20 </a:t>
                          </a:r>
                          <a14:m>
                            <m:oMath xmlns:m="http://schemas.openxmlformats.org/officeDocument/2006/math">
                              <m:r>
                                <a:rPr lang="en-GB" sz="1600" i="1" smtClean="0">
                                  <a:latin typeface="Cambria Math" panose="02040503050406030204" pitchFamily="18" charset="0"/>
                                  <a:ea typeface="Cambria Math" panose="02040503050406030204" pitchFamily="18" charset="0"/>
                                </a:rPr>
                                <m:t>×</m:t>
                              </m:r>
                            </m:oMath>
                          </a14:m>
                          <a:r>
                            <a:rPr lang="en-GB" sz="1600" dirty="0"/>
                            <a:t> 350</a:t>
                          </a:r>
                          <a:r>
                            <a:rPr lang="en-GB" sz="1600" baseline="0" dirty="0"/>
                            <a:t> and </a:t>
                          </a:r>
                          <a:r>
                            <a:rPr lang="en-GB" sz="1600" dirty="0"/>
                            <a:t>19 </a:t>
                          </a:r>
                          <a14:m>
                            <m:oMath xmlns:m="http://schemas.openxmlformats.org/officeDocument/2006/math">
                              <m:r>
                                <a:rPr lang="en-GB" sz="1600" i="1" smtClean="0">
                                  <a:latin typeface="Cambria Math" panose="02040503050406030204" pitchFamily="18" charset="0"/>
                                  <a:ea typeface="Cambria Math" panose="02040503050406030204" pitchFamily="18" charset="0"/>
                                </a:rPr>
                                <m:t>×</m:t>
                              </m:r>
                            </m:oMath>
                          </a14:m>
                          <a:r>
                            <a:rPr lang="en-GB" sz="1600" dirty="0"/>
                            <a:t> 300, where</a:t>
                          </a:r>
                          <a:r>
                            <a:rPr lang="en-GB" sz="1600" baseline="0" dirty="0"/>
                            <a:t> a different one of the numbers is closer to the original, </a:t>
                          </a:r>
                          <a:r>
                            <a:rPr lang="en-GB" sz="1600" u="none" dirty="0"/>
                            <a:t>and determine which is a closer estimate. Can they reason about this without calculating?</a:t>
                          </a:r>
                        </a:p>
                        <a:p>
                          <a:r>
                            <a:rPr lang="en-GB" sz="1600" b="1" i="0" u="none" dirty="0"/>
                            <a:t>Representations</a:t>
                          </a:r>
                        </a:p>
                        <a:p>
                          <a:r>
                            <a:rPr lang="en-GB" sz="1600" b="0" i="0" u="none" dirty="0"/>
                            <a:t>An area model is an interesting way to show to students how the estimates compare. Take the original 19.173 </a:t>
                          </a:r>
                          <a14:m>
                            <m:oMath xmlns:m="http://schemas.openxmlformats.org/officeDocument/2006/math">
                              <m:r>
                                <a:rPr lang="en-GB" sz="1600" i="1" smtClean="0">
                                  <a:latin typeface="Cambria Math" panose="02040503050406030204" pitchFamily="18" charset="0"/>
                                  <a:ea typeface="Cambria Math" panose="02040503050406030204" pitchFamily="18" charset="0"/>
                                </a:rPr>
                                <m:t>×</m:t>
                              </m:r>
                            </m:oMath>
                          </a14:m>
                          <a:r>
                            <a:rPr lang="en-GB" sz="1600" b="0" i="0" u="none" dirty="0"/>
                            <a:t> 338 rectangle and model how the lengths change as you round them to different values.</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Checkpoint 11 could be completed</a:t>
                          </a:r>
                          <a:r>
                            <a:rPr lang="en-GB" sz="1600" baseline="0" dirty="0"/>
                            <a:t> quickly, </a:t>
                          </a:r>
                          <a:r>
                            <a:rPr lang="en-GB" sz="1600" dirty="0"/>
                            <a:t>but instead give students an</a:t>
                          </a:r>
                          <a:r>
                            <a:rPr lang="en-GB" sz="1600" baseline="0" dirty="0"/>
                            <a:t> </a:t>
                          </a:r>
                          <a:r>
                            <a:rPr lang="en-GB" sz="1600" dirty="0"/>
                            <a:t>opportunity to discuss their reasoning and</a:t>
                          </a:r>
                          <a:r>
                            <a:rPr lang="en-GB" sz="1600" baseline="0" dirty="0"/>
                            <a:t> </a:t>
                          </a:r>
                          <a:r>
                            <a:rPr lang="en-GB" sz="1600" dirty="0"/>
                            <a:t>debate the merits different options. Listen to whether students can weigh up the benefits of an easier calculation – such as 20 </a:t>
                          </a:r>
                          <a14:m>
                            <m:oMath xmlns:m="http://schemas.openxmlformats.org/officeDocument/2006/math">
                              <m:r>
                                <a:rPr lang="en-GB" sz="1600" i="1" smtClean="0">
                                  <a:latin typeface="Cambria Math" panose="02040503050406030204" pitchFamily="18" charset="0"/>
                                  <a:ea typeface="Cambria Math" panose="02040503050406030204" pitchFamily="18" charset="0"/>
                                </a:rPr>
                                <m:t>×</m:t>
                              </m:r>
                            </m:oMath>
                          </a14:m>
                          <a:r>
                            <a:rPr lang="en-GB" sz="1600" dirty="0"/>
                            <a:t> 300</a:t>
                          </a:r>
                          <a:r>
                            <a:rPr lang="en-GB" sz="1600" baseline="0" dirty="0"/>
                            <a:t> – over a more accurate estimate – such as </a:t>
                          </a:r>
                          <a:r>
                            <a:rPr lang="en-GB" sz="1600" dirty="0"/>
                            <a:t>19 </a:t>
                          </a:r>
                          <a14:m>
                            <m:oMath xmlns:m="http://schemas.openxmlformats.org/officeDocument/2006/math">
                              <m:r>
                                <a:rPr lang="en-GB" sz="1600" i="1" smtClean="0">
                                  <a:latin typeface="Cambria Math" panose="02040503050406030204" pitchFamily="18" charset="0"/>
                                  <a:ea typeface="Cambria Math" panose="02040503050406030204" pitchFamily="18" charset="0"/>
                                </a:rPr>
                                <m:t>×</m:t>
                              </m:r>
                            </m:oMath>
                          </a14:m>
                          <a:r>
                            <a:rPr lang="en-GB" sz="1600" dirty="0"/>
                            <a:t> 350.</a:t>
                          </a:r>
                          <a:r>
                            <a:rPr lang="en-GB" sz="1600" baseline="0" dirty="0"/>
                            <a:t> Students’ choices may offer insight into their mental multiplication skills – your most confident mathematicians may have an efficient non-written strategy for multiplying by 19 or 350. Look out for students with an efficient strategy offered for ‘something else’, such as using doubling to work out 20 </a:t>
                          </a:r>
                          <a14:m>
                            <m:oMath xmlns:m="http://schemas.openxmlformats.org/officeDocument/2006/math">
                              <m:r>
                                <a:rPr lang="en-GB" sz="1600" i="1" smtClean="0">
                                  <a:latin typeface="Cambria Math" panose="02040503050406030204" pitchFamily="18" charset="0"/>
                                  <a:ea typeface="Cambria Math" panose="02040503050406030204" pitchFamily="18" charset="0"/>
                                </a:rPr>
                                <m:t>×</m:t>
                              </m:r>
                            </m:oMath>
                          </a14:m>
                          <a:r>
                            <a:rPr lang="en-GB" sz="1600" dirty="0"/>
                            <a:t> 338.</a:t>
                          </a:r>
                          <a:endParaRPr lang="en-GB" sz="1600" baseline="0" dirty="0"/>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While it is common for students to learn a convention such as ‘round every number to 1 s.f.’ in preparation for GCSE examinations, they are not likely to have formalised estimation in such a way at primary school. It is therefore important that one answer is not suggested to be more ‘right’ than the others. Instead, assess what students already understand by a ‘sensible estimate’ so you can plan how to develop this further at Key Stage 3.</a:t>
                          </a:r>
                        </a:p>
                      </a:txBody>
                      <a:tcPr/>
                    </a:tc>
                    <a:extLst>
                      <a:ext uri="{0D108BD9-81ED-4DB2-BD59-A6C34878D82A}">
                        <a16:rowId xmlns:a16="http://schemas.microsoft.com/office/drawing/2014/main" val="1616516725"/>
                      </a:ext>
                    </a:extLst>
                  </a:tr>
                  <a:tr h="1115831">
                    <a:tc gridSpan="2">
                      <a:txBody>
                        <a:bodyPr/>
                        <a:lstStyle/>
                        <a:p>
                          <a:r>
                            <a:rPr lang="en-GB" sz="1600" b="1" dirty="0"/>
                            <a:t>Additional resources</a:t>
                          </a:r>
                        </a:p>
                        <a:p>
                          <a:pPr marL="285750" indent="-285750">
                            <a:buFont typeface="Arial" panose="020B0604020202020204" pitchFamily="34" charset="0"/>
                            <a:buChar char="•"/>
                          </a:pPr>
                          <a:r>
                            <a:rPr lang="en-GB" sz="1600" b="0" dirty="0"/>
                            <a:t>Page 10 of the Year 6 </a:t>
                          </a:r>
                          <a:r>
                            <a:rPr lang="en-GB" sz="1600" dirty="0">
                              <a:hlinkClick r:id="rId3"/>
                            </a:rPr>
                            <a:t>Primary Assessment Materials | NCETM</a:t>
                          </a:r>
                          <a:r>
                            <a:rPr lang="en-GB" sz="1600" dirty="0"/>
                            <a:t> has examples of how students might be asked to use rounding to estimate calculations at primary.</a:t>
                          </a:r>
                        </a:p>
                        <a:p>
                          <a:pPr marL="285750" indent="-285750">
                            <a:buFont typeface="Arial" panose="020B0604020202020204" pitchFamily="34" charset="0"/>
                            <a:buChar char="•"/>
                          </a:pPr>
                          <a:r>
                            <a:rPr lang="en-GB" sz="1600" b="0" dirty="0"/>
                            <a:t>Additional activity </a:t>
                          </a:r>
                          <a:r>
                            <a:rPr lang="en-GB" sz="1600" b="0" dirty="0">
                              <a:hlinkClick r:id="rId4" action="ppaction://hlinksldjump"/>
                            </a:rPr>
                            <a:t>F</a:t>
                          </a:r>
                          <a:r>
                            <a:rPr lang="en-GB" sz="1600" b="0" dirty="0"/>
                            <a:t> also explores students’ understanding of estimating calculations.</a:t>
                          </a:r>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mc:Choice>
        <mc:Fallback xmlns="">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2336888206"/>
                  </p:ext>
                </p:extLst>
              </p:nvPr>
            </p:nvGraphicFramePr>
            <p:xfrm>
              <a:off x="250195" y="764704"/>
              <a:ext cx="11766038" cy="6038351"/>
            </p:xfrm>
            <a:graphic>
              <a:graphicData uri="http://schemas.openxmlformats.org/drawingml/2006/table">
                <a:tbl>
                  <a:tblPr firstRow="1" bandRow="1">
                    <a:tableStyleId>{5940675A-B579-460E-94D1-54222C63F5DA}</a:tableStyleId>
                  </a:tblPr>
                  <a:tblGrid>
                    <a:gridCol w="5884387">
                      <a:extLst>
                        <a:ext uri="{9D8B030D-6E8A-4147-A177-3AD203B41FA5}">
                          <a16:colId xmlns:a16="http://schemas.microsoft.com/office/drawing/2014/main" val="695237181"/>
                        </a:ext>
                      </a:extLst>
                    </a:gridCol>
                    <a:gridCol w="5881651">
                      <a:extLst>
                        <a:ext uri="{9D8B030D-6E8A-4147-A177-3AD203B41FA5}">
                          <a16:colId xmlns:a16="http://schemas.microsoft.com/office/drawing/2014/main" val="300072507"/>
                        </a:ext>
                      </a:extLst>
                    </a:gridCol>
                  </a:tblGrid>
                  <a:tr h="365760">
                    <a:tc>
                      <a:txBody>
                        <a:bodyPr/>
                        <a:lstStyle/>
                        <a:p>
                          <a:r>
                            <a:rPr lang="en-GB" sz="1800" b="1" dirty="0">
                              <a:solidFill>
                                <a:schemeClr val="bg1"/>
                              </a:solidFill>
                            </a:rPr>
                            <a:t>Adaptations</a:t>
                          </a:r>
                        </a:p>
                      </a:txBody>
                      <a:tcPr>
                        <a:solidFill>
                          <a:schemeClr val="accent2"/>
                        </a:solidFill>
                      </a:tcPr>
                    </a:tc>
                    <a:tc>
                      <a:txBody>
                        <a:bodyPr/>
                        <a:lstStyle/>
                        <a:p>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4556760">
                    <a:tc>
                      <a:txBody>
                        <a:bodyPr/>
                        <a:lstStyle/>
                        <a:p>
                          <a:endParaRPr lang="en-US"/>
                        </a:p>
                      </a:txBody>
                      <a:tcPr>
                        <a:blipFill>
                          <a:blip r:embed="rId6"/>
                          <a:stretch>
                            <a:fillRect l="-104" t="-8690" r="-100104" b="-25134"/>
                          </a:stretch>
                        </a:blipFill>
                      </a:tcPr>
                    </a:tc>
                    <a:tc>
                      <a:txBody>
                        <a:bodyPr/>
                        <a:lstStyle/>
                        <a:p>
                          <a:endParaRPr lang="en-US"/>
                        </a:p>
                      </a:txBody>
                      <a:tcPr>
                        <a:blipFill>
                          <a:blip r:embed="rId6"/>
                          <a:stretch>
                            <a:fillRect l="-100207" t="-8690" r="-207" b="-25134"/>
                          </a:stretch>
                        </a:blipFill>
                      </a:tcPr>
                    </a:tc>
                    <a:extLst>
                      <a:ext uri="{0D108BD9-81ED-4DB2-BD59-A6C34878D82A}">
                        <a16:rowId xmlns:a16="http://schemas.microsoft.com/office/drawing/2014/main" val="1616516725"/>
                      </a:ext>
                    </a:extLst>
                  </a:tr>
                  <a:tr h="1115831">
                    <a:tc gridSpan="2">
                      <a:txBody>
                        <a:bodyPr/>
                        <a:lstStyle/>
                        <a:p>
                          <a:r>
                            <a:rPr lang="en-GB" sz="1600" b="1" dirty="0"/>
                            <a:t>Additional resources</a:t>
                          </a:r>
                        </a:p>
                        <a:p>
                          <a:pPr marL="285750" indent="-285750">
                            <a:buFont typeface="Arial" panose="020B0604020202020204" pitchFamily="34" charset="0"/>
                            <a:buChar char="•"/>
                          </a:pPr>
                          <a:r>
                            <a:rPr lang="en-GB" sz="1600" b="0" dirty="0"/>
                            <a:t>Page 10 of the Year 6 </a:t>
                          </a:r>
                          <a:r>
                            <a:rPr lang="en-GB" sz="1600" dirty="0">
                              <a:hlinkClick r:id="rId7"/>
                            </a:rPr>
                            <a:t>Primary Assessment Materials | NCETM</a:t>
                          </a:r>
                          <a:r>
                            <a:rPr lang="en-GB" sz="1600" dirty="0"/>
                            <a:t> has examples of how students might be asked to use rounding to estimate calculations at primary.</a:t>
                          </a:r>
                        </a:p>
                        <a:p>
                          <a:pPr marL="285750" indent="-285750">
                            <a:buFont typeface="Arial" panose="020B0604020202020204" pitchFamily="34" charset="0"/>
                            <a:buChar char="•"/>
                          </a:pPr>
                          <a:r>
                            <a:rPr lang="en-GB" sz="1600" b="0" dirty="0"/>
                            <a:t>Additional activity </a:t>
                          </a:r>
                          <a:r>
                            <a:rPr lang="en-GB" sz="1600" b="0" dirty="0">
                              <a:hlinkClick r:id="rId8" action="ppaction://hlinksldjump"/>
                            </a:rPr>
                            <a:t>F</a:t>
                          </a:r>
                          <a:r>
                            <a:rPr lang="en-GB" sz="1600" b="0" dirty="0"/>
                            <a:t> also explores students’ understanding of estimating calculations.</a:t>
                          </a:r>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mc:Fallback>
      </mc:AlternateContent>
    </p:spTree>
    <p:extLst>
      <p:ext uri="{BB962C8B-B14F-4D97-AF65-F5344CB8AC3E}">
        <p14:creationId xmlns:p14="http://schemas.microsoft.com/office/powerpoint/2010/main" val="25269273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9AD7FA-C2FC-5B4A-B284-2C227A443B29}"/>
              </a:ext>
            </a:extLst>
          </p:cNvPr>
          <p:cNvSpPr>
            <a:spLocks noGrp="1"/>
          </p:cNvSpPr>
          <p:nvPr>
            <p:ph type="body" sz="quarter" idx="11"/>
          </p:nvPr>
        </p:nvSpPr>
        <p:spPr/>
        <p:txBody>
          <a:bodyPr>
            <a:normAutofit/>
          </a:bodyPr>
          <a:lstStyle/>
          <a:p>
            <a:r>
              <a:rPr lang="en-US" dirty="0"/>
              <a:t>Checkpoint 12: Four or not? </a:t>
            </a:r>
          </a:p>
        </p:txBody>
      </p:sp>
      <p:sp>
        <p:nvSpPr>
          <p:cNvPr id="6" name="Action Button: Help 5">
            <a:hlinkClick r:id="" action="ppaction://noaction" highlightClick="1"/>
            <a:extLst>
              <a:ext uri="{FF2B5EF4-FFF2-40B4-BE49-F238E27FC236}">
                <a16:creationId xmlns:a16="http://schemas.microsoft.com/office/drawing/2014/main" id="{D64EA744-1477-0048-8831-40A0DAAF8DD4}"/>
              </a:ext>
            </a:extLst>
          </p:cNvPr>
          <p:cNvSpPr/>
          <p:nvPr/>
        </p:nvSpPr>
        <p:spPr>
          <a:xfrm>
            <a:off x="343901" y="5519192"/>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DC12C42-6923-C849-9B02-C5E98D82C6C7}"/>
              </a:ext>
            </a:extLst>
          </p:cNvPr>
          <p:cNvSpPr txBox="1"/>
          <p:nvPr/>
        </p:nvSpPr>
        <p:spPr>
          <a:xfrm>
            <a:off x="2220228" y="1400548"/>
            <a:ext cx="6192937" cy="923330"/>
          </a:xfrm>
          <a:prstGeom prst="rect">
            <a:avLst/>
          </a:prstGeom>
          <a:noFill/>
        </p:spPr>
        <p:txBody>
          <a:bodyPr wrap="square" rtlCol="0">
            <a:spAutoFit/>
          </a:bodyPr>
          <a:lstStyle/>
          <a:p>
            <a:pPr>
              <a:buNone/>
            </a:pPr>
            <a:r>
              <a:rPr lang="en-US" sz="5400" dirty="0">
                <a:solidFill>
                  <a:srgbClr val="00628C"/>
                </a:solidFill>
              </a:rPr>
              <a:t> </a:t>
            </a:r>
          </a:p>
        </p:txBody>
      </p:sp>
      <p:sp>
        <p:nvSpPr>
          <p:cNvPr id="5" name="TextBox 4">
            <a:extLst>
              <a:ext uri="{FF2B5EF4-FFF2-40B4-BE49-F238E27FC236}">
                <a16:creationId xmlns:a16="http://schemas.microsoft.com/office/drawing/2014/main" id="{16DAB88F-8B21-4741-9589-EE9505015505}"/>
              </a:ext>
            </a:extLst>
          </p:cNvPr>
          <p:cNvSpPr txBox="1"/>
          <p:nvPr/>
        </p:nvSpPr>
        <p:spPr>
          <a:xfrm>
            <a:off x="552450" y="1045643"/>
            <a:ext cx="7437664" cy="1988237"/>
          </a:xfrm>
          <a:prstGeom prst="rect">
            <a:avLst/>
          </a:prstGeom>
          <a:noFill/>
        </p:spPr>
        <p:txBody>
          <a:bodyPr wrap="square" rtlCol="0">
            <a:spAutoFit/>
          </a:bodyPr>
          <a:lstStyle/>
          <a:p>
            <a:pPr marL="514350" indent="-514350">
              <a:buFont typeface="+mj-lt"/>
              <a:buAutoNum type="alphaLcParenR"/>
            </a:pPr>
            <a:endParaRPr lang="en-US" sz="2200" dirty="0"/>
          </a:p>
          <a:p>
            <a:pPr marL="514350" indent="-514350">
              <a:buFont typeface="+mj-lt"/>
              <a:buAutoNum type="alphaLcParenR"/>
            </a:pPr>
            <a:endParaRPr lang="en-US" sz="2200" dirty="0"/>
          </a:p>
          <a:p>
            <a:pPr marL="514350" indent="-514350">
              <a:buFont typeface="+mj-lt"/>
              <a:buAutoNum type="alphaLcParenR"/>
            </a:pPr>
            <a:r>
              <a:rPr lang="en-US" sz="2200" dirty="0"/>
              <a:t>Without calculating, is this a little more than 4, a little less than 4 or exactly 4?</a:t>
            </a:r>
          </a:p>
          <a:p>
            <a:pPr>
              <a:buNone/>
            </a:pPr>
            <a:r>
              <a:rPr lang="en-US" sz="2200" dirty="0"/>
              <a:t> </a:t>
            </a:r>
          </a:p>
        </p:txBody>
      </p:sp>
      <p:sp>
        <p:nvSpPr>
          <p:cNvPr id="8" name="TextBox 7">
            <a:extLst>
              <a:ext uri="{FF2B5EF4-FFF2-40B4-BE49-F238E27FC236}">
                <a16:creationId xmlns:a16="http://schemas.microsoft.com/office/drawing/2014/main" id="{5C997FF7-3EB2-1747-95AA-31CD5BF817A7}"/>
              </a:ext>
            </a:extLst>
          </p:cNvPr>
          <p:cNvSpPr txBox="1"/>
          <p:nvPr/>
        </p:nvSpPr>
        <p:spPr>
          <a:xfrm>
            <a:off x="552450" y="2799125"/>
            <a:ext cx="6192937" cy="584775"/>
          </a:xfrm>
          <a:prstGeom prst="rect">
            <a:avLst/>
          </a:prstGeom>
          <a:noFill/>
        </p:spPr>
        <p:txBody>
          <a:bodyPr wrap="square" rtlCol="0">
            <a:spAutoFit/>
          </a:bodyPr>
          <a:lstStyle/>
          <a:p>
            <a:pPr>
              <a:buNone/>
            </a:pPr>
            <a:r>
              <a:rPr lang="en-GB" sz="3200" i="0" dirty="0">
                <a:solidFill>
                  <a:srgbClr val="00628C"/>
                </a:solidFill>
                <a:latin typeface="+mj-lt"/>
              </a:rPr>
              <a:t>1</a:t>
            </a:r>
            <a:r>
              <a:rPr lang="en-GB" sz="3200" b="0" i="0" dirty="0">
                <a:solidFill>
                  <a:srgbClr val="00628C"/>
                </a:solidFill>
                <a:latin typeface="+mj-lt"/>
              </a:rPr>
              <a:t>6 </a:t>
            </a:r>
            <a:r>
              <a:rPr lang="en-GB" sz="3200" i="0" dirty="0">
                <a:solidFill>
                  <a:srgbClr val="00628C"/>
                </a:solidFill>
                <a:latin typeface="+mj-lt"/>
                <a:ea typeface="Cambria Math" panose="02040503050406030204" pitchFamily="18" charset="0"/>
              </a:rPr>
              <a:t>÷ </a:t>
            </a:r>
            <a:r>
              <a:rPr lang="en-GB" sz="3200" b="0" i="0" dirty="0">
                <a:solidFill>
                  <a:srgbClr val="00628C"/>
                </a:solidFill>
                <a:latin typeface="+mj-lt"/>
                <a:ea typeface="Cambria Math" panose="02040503050406030204" pitchFamily="18" charset="0"/>
              </a:rPr>
              <a:t>3.99</a:t>
            </a:r>
            <a:r>
              <a:rPr lang="en-US" sz="3200" dirty="0">
                <a:solidFill>
                  <a:srgbClr val="00628C"/>
                </a:solidFill>
              </a:rPr>
              <a:t> </a:t>
            </a:r>
            <a:endParaRPr lang="en-US" sz="5400" dirty="0">
              <a:solidFill>
                <a:srgbClr val="00628C"/>
              </a:solidFill>
            </a:endParaRPr>
          </a:p>
        </p:txBody>
      </p:sp>
      <p:sp>
        <p:nvSpPr>
          <p:cNvPr id="9" name="TextBox 8">
            <a:extLst>
              <a:ext uri="{FF2B5EF4-FFF2-40B4-BE49-F238E27FC236}">
                <a16:creationId xmlns:a16="http://schemas.microsoft.com/office/drawing/2014/main" id="{CB2E94C8-6594-4E43-B060-90A2997A7165}"/>
              </a:ext>
            </a:extLst>
          </p:cNvPr>
          <p:cNvSpPr txBox="1"/>
          <p:nvPr/>
        </p:nvSpPr>
        <p:spPr>
          <a:xfrm>
            <a:off x="1515769" y="6030024"/>
            <a:ext cx="3045346" cy="837152"/>
          </a:xfrm>
          <a:prstGeom prst="rect">
            <a:avLst/>
          </a:prstGeom>
          <a:noFill/>
        </p:spPr>
        <p:txBody>
          <a:bodyPr wrap="square" rtlCol="0">
            <a:spAutoFit/>
          </a:bodyPr>
          <a:lstStyle/>
          <a:p>
            <a:pPr>
              <a:buNone/>
            </a:pPr>
            <a:r>
              <a:rPr lang="en-US" sz="2200" dirty="0"/>
              <a:t>How about this? </a:t>
            </a:r>
          </a:p>
          <a:p>
            <a:pPr>
              <a:buNone/>
            </a:pPr>
            <a:endParaRPr lang="en-US" sz="2200" dirty="0"/>
          </a:p>
        </p:txBody>
      </p:sp>
      <p:sp>
        <p:nvSpPr>
          <p:cNvPr id="10" name="TextBox 9">
            <a:extLst>
              <a:ext uri="{FF2B5EF4-FFF2-40B4-BE49-F238E27FC236}">
                <a16:creationId xmlns:a16="http://schemas.microsoft.com/office/drawing/2014/main" id="{B2D072E5-1F30-CC49-B872-ABD21F8E513A}"/>
              </a:ext>
            </a:extLst>
          </p:cNvPr>
          <p:cNvSpPr txBox="1"/>
          <p:nvPr/>
        </p:nvSpPr>
        <p:spPr>
          <a:xfrm>
            <a:off x="1464646" y="5139352"/>
            <a:ext cx="6192937" cy="584775"/>
          </a:xfrm>
          <a:prstGeom prst="rect">
            <a:avLst/>
          </a:prstGeom>
          <a:noFill/>
        </p:spPr>
        <p:txBody>
          <a:bodyPr wrap="square" rtlCol="0">
            <a:spAutoFit/>
          </a:bodyPr>
          <a:lstStyle/>
          <a:p>
            <a:pPr>
              <a:buNone/>
            </a:pPr>
            <a:r>
              <a:rPr lang="en-GB" sz="3200" i="0" dirty="0">
                <a:solidFill>
                  <a:srgbClr val="00628C"/>
                </a:solidFill>
                <a:latin typeface="+mj-lt"/>
              </a:rPr>
              <a:t>1</a:t>
            </a:r>
            <a:r>
              <a:rPr lang="en-GB" sz="3200" b="0" i="0" dirty="0">
                <a:solidFill>
                  <a:srgbClr val="00628C"/>
                </a:solidFill>
                <a:latin typeface="+mj-lt"/>
              </a:rPr>
              <a:t>5.99 </a:t>
            </a:r>
            <a:r>
              <a:rPr lang="en-GB" sz="3200" i="0" dirty="0">
                <a:solidFill>
                  <a:srgbClr val="00628C"/>
                </a:solidFill>
                <a:latin typeface="+mj-lt"/>
                <a:ea typeface="Cambria Math" panose="02040503050406030204" pitchFamily="18" charset="0"/>
              </a:rPr>
              <a:t>÷ </a:t>
            </a:r>
            <a:r>
              <a:rPr lang="en-GB" sz="3200" b="0" i="0" dirty="0">
                <a:solidFill>
                  <a:srgbClr val="00628C"/>
                </a:solidFill>
                <a:latin typeface="+mj-lt"/>
                <a:ea typeface="Cambria Math" panose="02040503050406030204" pitchFamily="18" charset="0"/>
              </a:rPr>
              <a:t>3.99</a:t>
            </a:r>
            <a:r>
              <a:rPr lang="en-US" sz="3200" dirty="0">
                <a:solidFill>
                  <a:srgbClr val="00628C"/>
                </a:solidFill>
              </a:rPr>
              <a:t> </a:t>
            </a:r>
            <a:endParaRPr lang="en-US" sz="5400" dirty="0">
              <a:solidFill>
                <a:srgbClr val="00628C"/>
              </a:solidFill>
            </a:endParaRPr>
          </a:p>
        </p:txBody>
      </p:sp>
      <p:sp>
        <p:nvSpPr>
          <p:cNvPr id="11" name="TextBox 10">
            <a:extLst>
              <a:ext uri="{FF2B5EF4-FFF2-40B4-BE49-F238E27FC236}">
                <a16:creationId xmlns:a16="http://schemas.microsoft.com/office/drawing/2014/main" id="{8E275C5A-AF9E-E56A-8FAF-B8045D0F44A8}"/>
              </a:ext>
            </a:extLst>
          </p:cNvPr>
          <p:cNvSpPr txBox="1"/>
          <p:nvPr/>
        </p:nvSpPr>
        <p:spPr>
          <a:xfrm>
            <a:off x="600918" y="3695522"/>
            <a:ext cx="6096000" cy="430887"/>
          </a:xfrm>
          <a:prstGeom prst="rect">
            <a:avLst/>
          </a:prstGeom>
          <a:noFill/>
        </p:spPr>
        <p:txBody>
          <a:bodyPr wrap="square">
            <a:spAutoFit/>
          </a:bodyPr>
          <a:lstStyle/>
          <a:p>
            <a:pPr marL="514350" indent="-514350">
              <a:buFont typeface="+mj-lt"/>
              <a:buAutoNum type="alphaLcParenR" startAt="2"/>
            </a:pPr>
            <a:r>
              <a:rPr lang="en-US" sz="2200" dirty="0"/>
              <a:t>How about this?</a:t>
            </a:r>
          </a:p>
        </p:txBody>
      </p:sp>
      <p:sp>
        <p:nvSpPr>
          <p:cNvPr id="12" name="TextBox 11">
            <a:extLst>
              <a:ext uri="{FF2B5EF4-FFF2-40B4-BE49-F238E27FC236}">
                <a16:creationId xmlns:a16="http://schemas.microsoft.com/office/drawing/2014/main" id="{D3B88C80-585C-3C5D-F400-7AA041401DDE}"/>
              </a:ext>
            </a:extLst>
          </p:cNvPr>
          <p:cNvSpPr txBox="1"/>
          <p:nvPr/>
        </p:nvSpPr>
        <p:spPr>
          <a:xfrm>
            <a:off x="552450" y="1216268"/>
            <a:ext cx="6096000" cy="584775"/>
          </a:xfrm>
          <a:prstGeom prst="rect">
            <a:avLst/>
          </a:prstGeom>
          <a:noFill/>
        </p:spPr>
        <p:txBody>
          <a:bodyPr wrap="square">
            <a:spAutoFit/>
          </a:bodyPr>
          <a:lstStyle/>
          <a:p>
            <a:pPr>
              <a:buNone/>
            </a:pPr>
            <a:r>
              <a:rPr lang="en-GB" sz="3200" i="0" dirty="0">
                <a:solidFill>
                  <a:srgbClr val="00628C"/>
                </a:solidFill>
                <a:latin typeface="+mj-lt"/>
              </a:rPr>
              <a:t>1</a:t>
            </a:r>
            <a:r>
              <a:rPr lang="en-GB" sz="3200" b="0" i="0" dirty="0">
                <a:solidFill>
                  <a:srgbClr val="00628C"/>
                </a:solidFill>
                <a:latin typeface="+mj-lt"/>
              </a:rPr>
              <a:t>5.99 </a:t>
            </a:r>
            <a:r>
              <a:rPr lang="en-GB" sz="3200" i="0" dirty="0">
                <a:solidFill>
                  <a:srgbClr val="00628C"/>
                </a:solidFill>
                <a:latin typeface="+mj-lt"/>
                <a:ea typeface="Cambria Math" panose="02040503050406030204" pitchFamily="18" charset="0"/>
              </a:rPr>
              <a:t>÷ </a:t>
            </a:r>
            <a:r>
              <a:rPr lang="en-GB" sz="3200" b="0" i="0" dirty="0">
                <a:solidFill>
                  <a:srgbClr val="00628C"/>
                </a:solidFill>
                <a:latin typeface="+mj-lt"/>
                <a:ea typeface="Cambria Math" panose="02040503050406030204" pitchFamily="18" charset="0"/>
              </a:rPr>
              <a:t>4</a:t>
            </a:r>
            <a:r>
              <a:rPr lang="en-US" sz="3200" dirty="0">
                <a:solidFill>
                  <a:srgbClr val="00628C"/>
                </a:solidFill>
              </a:rPr>
              <a:t> </a:t>
            </a:r>
            <a:endParaRPr lang="en-GB" sz="3200" dirty="0"/>
          </a:p>
        </p:txBody>
      </p:sp>
    </p:spTree>
    <p:extLst>
      <p:ext uri="{BB962C8B-B14F-4D97-AF65-F5344CB8AC3E}">
        <p14:creationId xmlns:p14="http://schemas.microsoft.com/office/powerpoint/2010/main" val="16694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uiExpand="1" build="p"/>
      <p:bldP spid="8" grpId="0"/>
      <p:bldP spid="9" grpId="0"/>
      <p:bldP spid="10"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12: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798098137"/>
              </p:ext>
            </p:extLst>
          </p:nvPr>
        </p:nvGraphicFramePr>
        <p:xfrm>
          <a:off x="267128" y="764704"/>
          <a:ext cx="11766038" cy="5821680"/>
        </p:xfrm>
        <a:graphic>
          <a:graphicData uri="http://schemas.openxmlformats.org/drawingml/2006/table">
            <a:tbl>
              <a:tblPr firstRow="1" bandRow="1">
                <a:tableStyleId>{5940675A-B579-460E-94D1-54222C63F5DA}</a:tableStyleId>
              </a:tblPr>
              <a:tblGrid>
                <a:gridCol w="7615231">
                  <a:extLst>
                    <a:ext uri="{9D8B030D-6E8A-4147-A177-3AD203B41FA5}">
                      <a16:colId xmlns:a16="http://schemas.microsoft.com/office/drawing/2014/main" val="695237181"/>
                    </a:ext>
                  </a:extLst>
                </a:gridCol>
                <a:gridCol w="4150807">
                  <a:extLst>
                    <a:ext uri="{9D8B030D-6E8A-4147-A177-3AD203B41FA5}">
                      <a16:colId xmlns:a16="http://schemas.microsoft.com/office/drawing/2014/main" val="300072507"/>
                    </a:ext>
                  </a:extLst>
                </a:gridCol>
              </a:tblGrid>
              <a:tr h="345346">
                <a:tc>
                  <a:txBody>
                    <a:bodyPr/>
                    <a:lstStyle/>
                    <a:p>
                      <a:r>
                        <a:rPr lang="en-GB" sz="1800" b="1" dirty="0">
                          <a:solidFill>
                            <a:schemeClr val="bg1"/>
                          </a:solidFill>
                        </a:rPr>
                        <a:t>Adaptations</a:t>
                      </a:r>
                    </a:p>
                  </a:txBody>
                  <a:tcPr>
                    <a:solidFill>
                      <a:schemeClr val="accent2"/>
                    </a:solidFill>
                  </a:tcPr>
                </a:tc>
                <a:tc>
                  <a:txBody>
                    <a:bodyPr/>
                    <a:lstStyle/>
                    <a:p>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4000258">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i="0" u="none" dirty="0"/>
                        <a:t>The way in which students understand the division operation is likely to impact on how they access this Checkpoint. Those who understand the partitive model for division may be comfortable that 15.99 ‘shared between’ 4 will be a little less than 4, but may struggle with part b. Those who read part b as, ‘How many 3.99s are there in 16?’, which is a quotitive model, are likely to notice that the answer is a little more than 4. Work with students to expose and share their understanding of division to support them with this task.</a:t>
                      </a:r>
                      <a:endParaRPr lang="en-GB" sz="1600" i="1" u="none" dirty="0"/>
                    </a:p>
                    <a:p>
                      <a:r>
                        <a:rPr lang="en-GB" sz="1600" b="1" i="0" u="none" dirty="0"/>
                        <a:t>Challenge</a:t>
                      </a:r>
                    </a:p>
                    <a:p>
                      <a:pPr>
                        <a:spcAft>
                          <a:spcPts val="600"/>
                        </a:spcAft>
                      </a:pPr>
                      <a:r>
                        <a:rPr lang="en-GB" sz="1600" u="none" dirty="0"/>
                        <a:t>Although the task is scaffolded in three parts, you could direct students straight to the further thinking question, with parts a and b reserved as scaffolding to support them if needed.</a:t>
                      </a:r>
                    </a:p>
                    <a:p>
                      <a:r>
                        <a:rPr lang="en-GB" sz="1600" b="1" i="0" u="none" dirty="0"/>
                        <a:t>Representations</a:t>
                      </a:r>
                    </a:p>
                    <a:p>
                      <a:r>
                        <a:rPr lang="en-GB" sz="1600" b="0" i="0" u="none" dirty="0"/>
                        <a:t>Use counters to model division as both grouping and sharing to scaffold and expose students’ understanding. Bar models might also be helpful. The task is set out using numbers to two decimal places, so students might also find money to be a useful model.</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This Checkpoint offers a chance to focus on and reason with the different ways in which adjusting values in a division will impact on the outcome of the calculation. Students will show, and perhaps refine, their understanding of the way the changes they make when estimating will impact on the accuracy of their estimation.</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The ways that students justify and explain their solutions are likely to offer insight into their understanding of the operation of division. Offer the task in a way that allows students to expose their reasoning – for example, as a ‘think, pair, share’ task – to allow them time to rehearse their justification before sharing with the class.</a:t>
                      </a:r>
                    </a:p>
                  </a:txBody>
                  <a:tcPr/>
                </a:tc>
                <a:extLst>
                  <a:ext uri="{0D108BD9-81ED-4DB2-BD59-A6C34878D82A}">
                    <a16:rowId xmlns:a16="http://schemas.microsoft.com/office/drawing/2014/main" val="1616516725"/>
                  </a:ext>
                </a:extLst>
              </a:tr>
              <a:tr h="900000">
                <a:tc gridSpan="2">
                  <a:txBody>
                    <a:bodyPr/>
                    <a:lstStyle/>
                    <a:p>
                      <a:r>
                        <a:rPr lang="en-GB" sz="1600" b="1" dirty="0"/>
                        <a:t>Additional resources</a:t>
                      </a:r>
                    </a:p>
                    <a:p>
                      <a:pPr marL="285750" indent="-285750">
                        <a:buFont typeface="Arial" panose="020B0604020202020204" pitchFamily="34" charset="0"/>
                        <a:buChar char="•"/>
                      </a:pPr>
                      <a:r>
                        <a:rPr lang="en-GB" sz="1600" b="0" dirty="0"/>
                        <a:t>Additional activity </a:t>
                      </a:r>
                      <a:r>
                        <a:rPr lang="en-GB" sz="1600" b="0" dirty="0">
                          <a:hlinkClick r:id="rId3" action="ppaction://hlinksldjump"/>
                        </a:rPr>
                        <a:t>H</a:t>
                      </a:r>
                      <a:r>
                        <a:rPr lang="en-GB" sz="1600" b="0" dirty="0"/>
                        <a:t> gives a less structured version of this task, focusing on multiplication.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dirty="0"/>
                        <a:t>In </a:t>
                      </a:r>
                      <a:r>
                        <a:rPr lang="en-GB" sz="1600" dirty="0">
                          <a:hlinkClick r:id="rId4"/>
                        </a:rPr>
                        <a:t>Primary Mastery Professional Development | NCETM</a:t>
                      </a:r>
                      <a:r>
                        <a:rPr lang="en-GB" sz="1600" dirty="0"/>
                        <a:t>, t</a:t>
                      </a:r>
                      <a:r>
                        <a:rPr lang="en-GB" sz="1600" b="0" dirty="0"/>
                        <a:t>he terms quotitive and partitive are explained more fully in Topic 2.6 </a:t>
                      </a:r>
                      <a:r>
                        <a:rPr lang="fr-FR" sz="1600" dirty="0">
                          <a:hlinkClick r:id="rId5"/>
                        </a:rPr>
                        <a:t>Structures: quotitive and partitive division | NCETM</a:t>
                      </a:r>
                      <a:r>
                        <a:rPr lang="fr-FR" sz="1600" dirty="0"/>
                        <a:t>.</a:t>
                      </a:r>
                      <a:endParaRPr lang="en-GB" sz="1600" b="0" dirty="0"/>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20512684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CF750-B98E-4156-B264-E7141171DEA8}"/>
              </a:ext>
            </a:extLst>
          </p:cNvPr>
          <p:cNvSpPr>
            <a:spLocks noGrp="1"/>
          </p:cNvSpPr>
          <p:nvPr>
            <p:ph type="ctrTitle"/>
          </p:nvPr>
        </p:nvSpPr>
        <p:spPr>
          <a:xfrm>
            <a:off x="609602" y="2130109"/>
            <a:ext cx="6049764" cy="648071"/>
          </a:xfrm>
        </p:spPr>
        <p:txBody>
          <a:bodyPr>
            <a:normAutofit/>
          </a:bodyPr>
          <a:lstStyle/>
          <a:p>
            <a:r>
              <a:rPr lang="en-GB" sz="3200" dirty="0"/>
              <a:t>Rounding</a:t>
            </a:r>
          </a:p>
        </p:txBody>
      </p:sp>
      <p:sp>
        <p:nvSpPr>
          <p:cNvPr id="3" name="Subtitle 2">
            <a:extLst>
              <a:ext uri="{FF2B5EF4-FFF2-40B4-BE49-F238E27FC236}">
                <a16:creationId xmlns:a16="http://schemas.microsoft.com/office/drawing/2014/main" id="{72DF884B-E4FB-4058-9297-DDD0206E9539}"/>
              </a:ext>
            </a:extLst>
          </p:cNvPr>
          <p:cNvSpPr>
            <a:spLocks noGrp="1"/>
          </p:cNvSpPr>
          <p:nvPr>
            <p:ph type="subTitle" idx="1"/>
          </p:nvPr>
        </p:nvSpPr>
        <p:spPr>
          <a:xfrm>
            <a:off x="609602" y="3090198"/>
            <a:ext cx="6062463" cy="1152130"/>
          </a:xfrm>
        </p:spPr>
        <p:txBody>
          <a:bodyPr>
            <a:normAutofit/>
          </a:bodyPr>
          <a:lstStyle/>
          <a:p>
            <a:r>
              <a:rPr lang="en-GB" sz="1800" dirty="0">
                <a:latin typeface="Century Gothic" panose="020B0502020202020204" pitchFamily="34" charset="0"/>
              </a:rPr>
              <a:t>Checkpoints 13–22</a:t>
            </a:r>
          </a:p>
        </p:txBody>
      </p:sp>
    </p:spTree>
    <p:extLst>
      <p:ext uri="{BB962C8B-B14F-4D97-AF65-F5344CB8AC3E}">
        <p14:creationId xmlns:p14="http://schemas.microsoft.com/office/powerpoint/2010/main" val="21073488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9F8A80-70BA-4F6B-9F00-7FA783A3B2C4}"/>
              </a:ext>
            </a:extLst>
          </p:cNvPr>
          <p:cNvSpPr txBox="1"/>
          <p:nvPr/>
        </p:nvSpPr>
        <p:spPr>
          <a:xfrm>
            <a:off x="417815" y="161864"/>
            <a:ext cx="9505831" cy="584775"/>
          </a:xfrm>
          <a:prstGeom prst="rect">
            <a:avLst/>
          </a:prstGeom>
          <a:noFill/>
        </p:spPr>
        <p:txBody>
          <a:bodyPr wrap="square" rtlCol="0">
            <a:spAutoFit/>
          </a:bodyPr>
          <a:lstStyle/>
          <a:p>
            <a:pPr>
              <a:buNone/>
            </a:pPr>
            <a:r>
              <a:rPr lang="en-GB" sz="3200" b="1" dirty="0">
                <a:latin typeface="Century Gothic" panose="020B0502020202020204" pitchFamily="34" charset="0"/>
              </a:rPr>
              <a:t>Rounding</a:t>
            </a:r>
          </a:p>
        </p:txBody>
      </p:sp>
      <p:graphicFrame>
        <p:nvGraphicFramePr>
          <p:cNvPr id="3" name="Table 2">
            <a:extLst>
              <a:ext uri="{FF2B5EF4-FFF2-40B4-BE49-F238E27FC236}">
                <a16:creationId xmlns:a16="http://schemas.microsoft.com/office/drawing/2014/main" id="{ADC55AF9-E8D0-4333-88A9-4876D605956B}"/>
              </a:ext>
            </a:extLst>
          </p:cNvPr>
          <p:cNvGraphicFramePr>
            <a:graphicFrameLocks noGrp="1"/>
          </p:cNvGraphicFramePr>
          <p:nvPr>
            <p:extLst>
              <p:ext uri="{D42A27DB-BD31-4B8C-83A1-F6EECF244321}">
                <p14:modId xmlns:p14="http://schemas.microsoft.com/office/powerpoint/2010/main" val="2499882095"/>
              </p:ext>
            </p:extLst>
          </p:nvPr>
        </p:nvGraphicFramePr>
        <p:xfrm>
          <a:off x="374956" y="825137"/>
          <a:ext cx="11098588" cy="5943600"/>
        </p:xfrm>
        <a:graphic>
          <a:graphicData uri="http://schemas.openxmlformats.org/drawingml/2006/table">
            <a:tbl>
              <a:tblPr firstRow="1" bandRow="1">
                <a:tableStyleId>{5940675A-B579-460E-94D1-54222C63F5DA}</a:tableStyleId>
              </a:tblPr>
              <a:tblGrid>
                <a:gridCol w="11098588">
                  <a:extLst>
                    <a:ext uri="{9D8B030D-6E8A-4147-A177-3AD203B41FA5}">
                      <a16:colId xmlns:a16="http://schemas.microsoft.com/office/drawing/2014/main" val="4178532543"/>
                    </a:ext>
                  </a:extLst>
                </a:gridCol>
              </a:tblGrid>
              <a:tr h="344762">
                <a:tc>
                  <a:txBody>
                    <a:bodyPr/>
                    <a:lstStyle/>
                    <a:p>
                      <a:r>
                        <a:rPr lang="en-GB" sz="1800" b="1" dirty="0">
                          <a:solidFill>
                            <a:schemeClr val="bg1"/>
                          </a:solidFill>
                        </a:rPr>
                        <a:t>Previous learning</a:t>
                      </a:r>
                    </a:p>
                  </a:txBody>
                  <a:tcPr>
                    <a:solidFill>
                      <a:schemeClr val="accent2"/>
                    </a:solidFill>
                  </a:tcPr>
                </a:tc>
                <a:extLst>
                  <a:ext uri="{0D108BD9-81ED-4DB2-BD59-A6C34878D82A}">
                    <a16:rowId xmlns:a16="http://schemas.microsoft.com/office/drawing/2014/main" val="1994315794"/>
                  </a:ext>
                </a:extLst>
              </a:tr>
              <a:tr h="3012180">
                <a:tc>
                  <a:txBody>
                    <a:bodyPr/>
                    <a:lstStyle/>
                    <a:p>
                      <a:pPr marL="0" indent="0">
                        <a:buFont typeface="Arial" panose="020B0604020202020204" pitchFamily="34" charset="0"/>
                        <a:buNone/>
                      </a:pPr>
                      <a:r>
                        <a:rPr lang="en-GB" sz="1600" i="0" dirty="0"/>
                        <a:t>Key Stage 2 curriculum: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i="0" dirty="0"/>
                        <a:t>Year 3: </a:t>
                      </a:r>
                      <a:r>
                        <a:rPr lang="en-GB" sz="1600" dirty="0"/>
                        <a:t>estimate the answer to a calculation and use inverse operations to check answers</a:t>
                      </a:r>
                      <a:endParaRPr lang="en-GB" sz="1600" i="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dirty="0"/>
                        <a:t>Year 3: connect decimals and rounding to drawing and measuring straight lines in centimetres, in a variety of contexts </a:t>
                      </a:r>
                      <a:r>
                        <a:rPr lang="en-GB" sz="1600" i="1" dirty="0"/>
                        <a:t>(This expectation to connect estimation and rounding to the use of measuring instruments continues throughout Key Stage 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i="0" dirty="0"/>
                        <a:t>Year 4: round any number to the nearest 10, 100 or 1000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i="0" dirty="0"/>
                        <a:t>Year 4: round decimals with one decimal place to the nearest whole number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i="0" dirty="0"/>
                        <a:t>Year 5: round any number up to 1 000 000 to the nearest 10, 100, 1000, 10 000 and 100 000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i="0" dirty="0"/>
                        <a:t>Year 5: use rounding to check answers to calculations and determine, in the context of a problem, levels of accuracy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i="0" dirty="0"/>
                        <a:t>Year 5: round decimals with two decimal places to the nearest whole number and to one decimal place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i="0" dirty="0"/>
                        <a:t>Year 6: round any whole number to a required degree of accuracy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i="0" dirty="0"/>
                        <a:t>Year 6: interpret remainders as whole number remainders, fractions, or by rounding, as appropriate for the context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i="0" dirty="0"/>
                        <a:t>Year 6: solve problems which require answers to be rounded to specified degrees of accuracy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600" i="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i="0" dirty="0"/>
                        <a:t>Further information about how students may have experienced this key idea in Key Stage 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i="0" baseline="0" dirty="0">
                          <a:hlinkClick r:id="rId3"/>
                        </a:rPr>
                        <a:t>Teaching mathematics in primary schools</a:t>
                      </a:r>
                      <a:r>
                        <a:rPr lang="en-GB" sz="1600" i="0" baseline="0" dirty="0"/>
                        <a:t>, 6NPV–3: reason about the location of any number up to 10 million, including decimal fractions, in the linear number system and round numbers, as appropriate, including in contexts (pp289–93)*. Note that rounding is also referred to in the Year 4 and year 5 criteria.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i="0" dirty="0">
                          <a:hlinkClick r:id="rId4"/>
                        </a:rPr>
                        <a:t>Primary Mastery Professional Development</a:t>
                      </a:r>
                      <a:r>
                        <a:rPr lang="en-GB" sz="1600" b="0" i="0" dirty="0"/>
                        <a:t>, </a:t>
                      </a:r>
                      <a:r>
                        <a:rPr lang="en-GB" sz="1600" b="0" i="0" kern="1200" dirty="0">
                          <a:solidFill>
                            <a:schemeClr val="tx1"/>
                          </a:solidFill>
                          <a:effectLst/>
                          <a:latin typeface="+mn-lt"/>
                          <a:ea typeface="+mn-ea"/>
                          <a:cs typeface="+mn-cs"/>
                        </a:rPr>
                        <a:t>Spine 1 Number, Addition and Subtraction, Year 6 </a:t>
                      </a:r>
                      <a:r>
                        <a:rPr lang="en-GB" sz="1600" b="0" i="0" kern="1200" dirty="0">
                          <a:solidFill>
                            <a:schemeClr val="tx1"/>
                          </a:solidFill>
                          <a:effectLst/>
                          <a:latin typeface="+mn-lt"/>
                          <a:ea typeface="+mn-ea"/>
                          <a:cs typeface="+mn-cs"/>
                          <a:hlinkClick r:id="rId5"/>
                        </a:rPr>
                        <a:t>Segment 1.30 Composition and calculation: numbers up to 10,000,000</a:t>
                      </a:r>
                      <a:r>
                        <a:rPr lang="en-GB" sz="1600" b="0" i="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6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kern="1200" dirty="0">
                          <a:solidFill>
                            <a:schemeClr val="tx1"/>
                          </a:solidFill>
                          <a:latin typeface="+mn-lt"/>
                          <a:ea typeface="+mn-ea"/>
                          <a:cs typeface="+mn-cs"/>
                        </a:rPr>
                        <a:t>Page numbers reference the complete Years 1–6 document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i="1" kern="1200" dirty="0">
                        <a:solidFill>
                          <a:schemeClr val="tx1"/>
                        </a:solidFill>
                        <a:latin typeface="+mn-lt"/>
                        <a:ea typeface="+mn-ea"/>
                        <a:cs typeface="+mn-cs"/>
                      </a:endParaRPr>
                    </a:p>
                  </a:txBody>
                  <a:tcPr/>
                </a:tc>
                <a:extLst>
                  <a:ext uri="{0D108BD9-81ED-4DB2-BD59-A6C34878D82A}">
                    <a16:rowId xmlns:a16="http://schemas.microsoft.com/office/drawing/2014/main" val="1817851487"/>
                  </a:ext>
                </a:extLst>
              </a:tr>
            </a:tbl>
          </a:graphicData>
        </a:graphic>
      </p:graphicFrame>
    </p:spTree>
    <p:extLst>
      <p:ext uri="{BB962C8B-B14F-4D97-AF65-F5344CB8AC3E}">
        <p14:creationId xmlns:p14="http://schemas.microsoft.com/office/powerpoint/2010/main" val="23961810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9F8A80-70BA-4F6B-9F00-7FA783A3B2C4}"/>
              </a:ext>
            </a:extLst>
          </p:cNvPr>
          <p:cNvSpPr txBox="1"/>
          <p:nvPr/>
        </p:nvSpPr>
        <p:spPr>
          <a:xfrm>
            <a:off x="417815" y="216455"/>
            <a:ext cx="9505831" cy="584775"/>
          </a:xfrm>
          <a:prstGeom prst="rect">
            <a:avLst/>
          </a:prstGeom>
          <a:noFill/>
        </p:spPr>
        <p:txBody>
          <a:bodyPr wrap="square" rtlCol="0">
            <a:spAutoFit/>
          </a:bodyPr>
          <a:lstStyle/>
          <a:p>
            <a:pPr>
              <a:buNone/>
            </a:pPr>
            <a:r>
              <a:rPr lang="en-GB" sz="3200" b="1" dirty="0">
                <a:latin typeface="Century Gothic" panose="020B0502020202020204" pitchFamily="34" charset="0"/>
              </a:rPr>
              <a:t>Rounding</a:t>
            </a:r>
          </a:p>
        </p:txBody>
      </p:sp>
      <p:graphicFrame>
        <p:nvGraphicFramePr>
          <p:cNvPr id="3" name="Table 2">
            <a:extLst>
              <a:ext uri="{FF2B5EF4-FFF2-40B4-BE49-F238E27FC236}">
                <a16:creationId xmlns:a16="http://schemas.microsoft.com/office/drawing/2014/main" id="{ADC55AF9-E8D0-4333-88A9-4876D605956B}"/>
              </a:ext>
            </a:extLst>
          </p:cNvPr>
          <p:cNvGraphicFramePr>
            <a:graphicFrameLocks noGrp="1"/>
          </p:cNvGraphicFramePr>
          <p:nvPr>
            <p:extLst>
              <p:ext uri="{D42A27DB-BD31-4B8C-83A1-F6EECF244321}">
                <p14:modId xmlns:p14="http://schemas.microsoft.com/office/powerpoint/2010/main" val="1307647525"/>
              </p:ext>
            </p:extLst>
          </p:nvPr>
        </p:nvGraphicFramePr>
        <p:xfrm>
          <a:off x="417816" y="979071"/>
          <a:ext cx="9205156" cy="3580572"/>
        </p:xfrm>
        <a:graphic>
          <a:graphicData uri="http://schemas.openxmlformats.org/drawingml/2006/table">
            <a:tbl>
              <a:tblPr firstRow="1" bandRow="1">
                <a:tableStyleId>{5940675A-B579-460E-94D1-54222C63F5DA}</a:tableStyleId>
              </a:tblPr>
              <a:tblGrid>
                <a:gridCol w="9205156">
                  <a:extLst>
                    <a:ext uri="{9D8B030D-6E8A-4147-A177-3AD203B41FA5}">
                      <a16:colId xmlns:a16="http://schemas.microsoft.com/office/drawing/2014/main" val="864547500"/>
                    </a:ext>
                  </a:extLst>
                </a:gridCol>
              </a:tblGrid>
              <a:tr h="387089">
                <a:tc>
                  <a:txBody>
                    <a:bodyPr/>
                    <a:lstStyle/>
                    <a:p>
                      <a:r>
                        <a:rPr lang="en-GB" sz="1800" b="1" dirty="0">
                          <a:solidFill>
                            <a:schemeClr val="bg1"/>
                          </a:solidFill>
                        </a:rPr>
                        <a:t>In Key Stage 3 students need to</a:t>
                      </a:r>
                    </a:p>
                  </a:txBody>
                  <a:tcPr>
                    <a:solidFill>
                      <a:schemeClr val="accent2"/>
                    </a:solidFill>
                  </a:tcPr>
                </a:tc>
                <a:extLst>
                  <a:ext uri="{0D108BD9-81ED-4DB2-BD59-A6C34878D82A}">
                    <a16:rowId xmlns:a16="http://schemas.microsoft.com/office/drawing/2014/main" val="1994315794"/>
                  </a:ext>
                </a:extLst>
              </a:tr>
              <a:tr h="3193483">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kern="1200" dirty="0">
                          <a:solidFill>
                            <a:schemeClr val="tx1"/>
                          </a:solidFill>
                          <a:effectLst/>
                          <a:latin typeface="+mn-lt"/>
                          <a:ea typeface="+mn-ea"/>
                          <a:cs typeface="+mn-cs"/>
                        </a:rPr>
                        <a:t>Continue to develop and utilise a secure understanding of our base-ten place-value system for integers and decimals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kern="1200" dirty="0">
                          <a:solidFill>
                            <a:schemeClr val="tx1"/>
                          </a:solidFill>
                          <a:effectLst/>
                          <a:latin typeface="+mn-lt"/>
                          <a:ea typeface="+mn-ea"/>
                          <a:cs typeface="+mn-cs"/>
                        </a:rPr>
                        <a:t>Understand why rounding is necessary and that it is a valuable tool for estimating number to varying degrees of accuracy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kern="1200" dirty="0">
                          <a:solidFill>
                            <a:schemeClr val="tx1"/>
                          </a:solidFill>
                          <a:effectLst/>
                          <a:latin typeface="+mn-lt"/>
                          <a:ea typeface="+mn-ea"/>
                          <a:cs typeface="+mn-cs"/>
                        </a:rPr>
                        <a:t>Round to any given number of decimal places, using an awareness that, for example, rounding to two decimal places involves choosing between two numbers; one that is just greater than it and one that is just less than it, both of which have two decimal places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kern="1200" dirty="0">
                          <a:solidFill>
                            <a:schemeClr val="tx1"/>
                          </a:solidFill>
                          <a:effectLst/>
                          <a:latin typeface="+mn-lt"/>
                          <a:ea typeface="+mn-ea"/>
                          <a:cs typeface="+mn-cs"/>
                        </a:rPr>
                        <a:t>Appreciate that rounding to decimal places is particularly useful when working with measures in real-life contexts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kern="1200" dirty="0">
                          <a:solidFill>
                            <a:schemeClr val="tx1"/>
                          </a:solidFill>
                          <a:effectLst/>
                          <a:latin typeface="+mn-lt"/>
                          <a:ea typeface="+mn-ea"/>
                          <a:cs typeface="+mn-cs"/>
                        </a:rPr>
                        <a:t>Round numbers to any required number of significant figures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kern="1200" dirty="0">
                          <a:solidFill>
                            <a:schemeClr val="tx1"/>
                          </a:solidFill>
                          <a:effectLst/>
                          <a:latin typeface="+mn-lt"/>
                          <a:ea typeface="+mn-ea"/>
                          <a:cs typeface="+mn-cs"/>
                        </a:rPr>
                        <a:t>Appreciate that rounding to significant figures helps maintain a sense of the size of a number, and that it is particularly useful when estimating.</a:t>
                      </a:r>
                    </a:p>
                  </a:txBody>
                  <a:tcPr/>
                </a:tc>
                <a:extLst>
                  <a:ext uri="{0D108BD9-81ED-4DB2-BD59-A6C34878D82A}">
                    <a16:rowId xmlns:a16="http://schemas.microsoft.com/office/drawing/2014/main" val="1817851487"/>
                  </a:ext>
                </a:extLst>
              </a:tr>
            </a:tbl>
          </a:graphicData>
        </a:graphic>
      </p:graphicFrame>
    </p:spTree>
    <p:extLst>
      <p:ext uri="{BB962C8B-B14F-4D97-AF65-F5344CB8AC3E}">
        <p14:creationId xmlns:p14="http://schemas.microsoft.com/office/powerpoint/2010/main" val="1474168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5D44BF-C135-4A28-96C4-B53950D7D722}"/>
              </a:ext>
            </a:extLst>
          </p:cNvPr>
          <p:cNvSpPr>
            <a:spLocks noGrp="1"/>
          </p:cNvSpPr>
          <p:nvPr>
            <p:ph type="title"/>
          </p:nvPr>
        </p:nvSpPr>
        <p:spPr/>
        <p:txBody>
          <a:bodyPr>
            <a:noAutofit/>
          </a:bodyPr>
          <a:lstStyle/>
          <a:p>
            <a:r>
              <a:rPr lang="en-GB" dirty="0"/>
              <a:t>Checkpoints 9–15 </a:t>
            </a:r>
            <a:br>
              <a:rPr lang="en-GB" dirty="0"/>
            </a:br>
            <a:br>
              <a:rPr lang="en-GB" dirty="0"/>
            </a:br>
            <a:endParaRPr lang="en-GB" dirty="0"/>
          </a:p>
        </p:txBody>
      </p:sp>
      <p:graphicFrame>
        <p:nvGraphicFramePr>
          <p:cNvPr id="3" name="Table 5">
            <a:extLst>
              <a:ext uri="{FF2B5EF4-FFF2-40B4-BE49-F238E27FC236}">
                <a16:creationId xmlns:a16="http://schemas.microsoft.com/office/drawing/2014/main" id="{E5A38C3F-4868-4ED2-89EA-4C70558367B5}"/>
              </a:ext>
            </a:extLst>
          </p:cNvPr>
          <p:cNvGraphicFramePr>
            <a:graphicFrameLocks noGrp="1"/>
          </p:cNvGraphicFramePr>
          <p:nvPr>
            <p:extLst>
              <p:ext uri="{D42A27DB-BD31-4B8C-83A1-F6EECF244321}">
                <p14:modId xmlns:p14="http://schemas.microsoft.com/office/powerpoint/2010/main" val="685265168"/>
              </p:ext>
            </p:extLst>
          </p:nvPr>
        </p:nvGraphicFramePr>
        <p:xfrm>
          <a:off x="774918" y="1412777"/>
          <a:ext cx="10947572" cy="3739074"/>
        </p:xfrm>
        <a:graphic>
          <a:graphicData uri="http://schemas.openxmlformats.org/drawingml/2006/table">
            <a:tbl>
              <a:tblPr firstRow="1" bandRow="1">
                <a:tableStyleId>{5940675A-B579-460E-94D1-54222C63F5DA}</a:tableStyleId>
              </a:tblPr>
              <a:tblGrid>
                <a:gridCol w="5045488">
                  <a:extLst>
                    <a:ext uri="{9D8B030D-6E8A-4147-A177-3AD203B41FA5}">
                      <a16:colId xmlns:a16="http://schemas.microsoft.com/office/drawing/2014/main" val="2259483677"/>
                    </a:ext>
                  </a:extLst>
                </a:gridCol>
                <a:gridCol w="4816737">
                  <a:extLst>
                    <a:ext uri="{9D8B030D-6E8A-4147-A177-3AD203B41FA5}">
                      <a16:colId xmlns:a16="http://schemas.microsoft.com/office/drawing/2014/main" val="4162930053"/>
                    </a:ext>
                  </a:extLst>
                </a:gridCol>
                <a:gridCol w="1085347">
                  <a:extLst>
                    <a:ext uri="{9D8B030D-6E8A-4147-A177-3AD203B41FA5}">
                      <a16:colId xmlns:a16="http://schemas.microsoft.com/office/drawing/2014/main" val="3250428731"/>
                    </a:ext>
                  </a:extLst>
                </a:gridCol>
              </a:tblGrid>
              <a:tr h="301542">
                <a:tc>
                  <a:txBody>
                    <a:bodyPr/>
                    <a:lstStyle/>
                    <a:p>
                      <a:r>
                        <a:rPr lang="en-GB" b="1" dirty="0">
                          <a:solidFill>
                            <a:schemeClr val="bg1"/>
                          </a:solidFill>
                        </a:rPr>
                        <a:t>Checkpoint</a:t>
                      </a:r>
                    </a:p>
                  </a:txBody>
                  <a:tcPr>
                    <a:solidFill>
                      <a:schemeClr val="accent2"/>
                    </a:solidFill>
                  </a:tcPr>
                </a:tc>
                <a:tc>
                  <a:txBody>
                    <a:bodyPr/>
                    <a:lstStyle/>
                    <a:p>
                      <a:r>
                        <a:rPr lang="en-GB" b="1" dirty="0">
                          <a:solidFill>
                            <a:schemeClr val="bg1"/>
                          </a:solidFill>
                        </a:rPr>
                        <a:t>Underpins</a:t>
                      </a:r>
                    </a:p>
                  </a:txBody>
                  <a:tcPr>
                    <a:solidFill>
                      <a:schemeClr val="accent2"/>
                    </a:solidFill>
                  </a:tcPr>
                </a:tc>
                <a:tc>
                  <a:txBody>
                    <a:bodyPr/>
                    <a:lstStyle/>
                    <a:p>
                      <a:r>
                        <a:rPr lang="en-GB" b="1" dirty="0">
                          <a:solidFill>
                            <a:schemeClr val="bg1"/>
                          </a:solidFill>
                        </a:rPr>
                        <a:t>Code</a:t>
                      </a:r>
                      <a:endParaRPr lang="en-GB" b="0" dirty="0">
                        <a:solidFill>
                          <a:schemeClr val="bg1"/>
                        </a:solidFill>
                      </a:endParaRPr>
                    </a:p>
                  </a:txBody>
                  <a:tcPr>
                    <a:solidFill>
                      <a:schemeClr val="accent2"/>
                    </a:solidFill>
                  </a:tcPr>
                </a:tc>
                <a:extLst>
                  <a:ext uri="{0D108BD9-81ED-4DB2-BD59-A6C34878D82A}">
                    <a16:rowId xmlns:a16="http://schemas.microsoft.com/office/drawing/2014/main" val="979699445"/>
                  </a:ext>
                </a:extLst>
              </a:tr>
              <a:tr h="409819">
                <a:tc>
                  <a:txBody>
                    <a:bodyPr/>
                    <a:lstStyle/>
                    <a:p>
                      <a:r>
                        <a:rPr lang="en-GB" dirty="0">
                          <a:hlinkClick r:id="rId3" action="ppaction://hlinksldjump"/>
                        </a:rPr>
                        <a:t>9a: What’s it about?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4" action="ppaction://hlinksldjump"/>
                        </a:rPr>
                        <a:t>9b: About a holiday</a:t>
                      </a:r>
                      <a:endParaRPr lang="en-GB" dirty="0"/>
                    </a:p>
                    <a:p>
                      <a:r>
                        <a:rPr lang="en-GB" dirty="0">
                          <a:hlinkClick r:id="rId5" action="ppaction://hlinksldjump"/>
                        </a:rPr>
                        <a:t>9c: About a shelf</a:t>
                      </a:r>
                      <a:endParaRPr lang="en-GB" dirty="0"/>
                    </a:p>
                  </a:txBody>
                  <a:tcPr anchor="ctr"/>
                </a:tc>
                <a:tc row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Estimation</a:t>
                      </a:r>
                    </a:p>
                  </a:txBody>
                  <a:tcPr anchor="ctr"/>
                </a:tc>
                <a:tc rowSpan="4">
                  <a:txBody>
                    <a:bodyPr/>
                    <a:lstStyle/>
                    <a:p>
                      <a:r>
                        <a:rPr lang="en-GB" dirty="0"/>
                        <a:t>1.1.4</a:t>
                      </a:r>
                    </a:p>
                  </a:txBody>
                  <a:tcPr anchor="ctr"/>
                </a:tc>
                <a:extLst>
                  <a:ext uri="{0D108BD9-81ED-4DB2-BD59-A6C34878D82A}">
                    <a16:rowId xmlns:a16="http://schemas.microsoft.com/office/drawing/2014/main" val="1209749094"/>
                  </a:ext>
                </a:extLst>
              </a:tr>
              <a:tr h="409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6" action="ppaction://hlinksldjump"/>
                        </a:rPr>
                        <a:t>10: Little more, little less</a:t>
                      </a:r>
                      <a:endParaRPr lang="en-GB" dirty="0"/>
                    </a:p>
                  </a:txBody>
                  <a:tcPr anchor="ct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4251941408"/>
                  </a:ext>
                </a:extLst>
              </a:tr>
              <a:tr h="409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7" action="ppaction://hlinksldjump"/>
                        </a:rPr>
                        <a:t>11: Choices, choices</a:t>
                      </a:r>
                      <a:endParaRPr lang="en-GB" dirty="0"/>
                    </a:p>
                  </a:txBody>
                  <a:tcPr anchor="ct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89393157"/>
                  </a:ext>
                </a:extLst>
              </a:tr>
              <a:tr h="409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8" action="ppaction://hlinksldjump"/>
                        </a:rPr>
                        <a:t>12: Four or not?</a:t>
                      </a:r>
                      <a:endParaRPr lang="en-GB" dirty="0"/>
                    </a:p>
                  </a:txBody>
                  <a:tcPr anchor="ct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txBody>
                  <a:tcPr anchor="ct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txBody>
                  <a:tcPr anchor="ctr"/>
                </a:tc>
                <a:extLst>
                  <a:ext uri="{0D108BD9-81ED-4DB2-BD59-A6C34878D82A}">
                    <a16:rowId xmlns:a16="http://schemas.microsoft.com/office/drawing/2014/main" val="2630190816"/>
                  </a:ext>
                </a:extLst>
              </a:tr>
              <a:tr h="409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9" action="ppaction://hlinksldjump"/>
                        </a:rPr>
                        <a:t>13: In the red</a:t>
                      </a:r>
                      <a:endParaRPr lang="en-GB" dirty="0"/>
                    </a:p>
                  </a:txBody>
                  <a:tcPr anchor="ct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Rounding</a:t>
                      </a:r>
                    </a:p>
                  </a:txBody>
                  <a:tcPr anchor="ctr"/>
                </a:tc>
                <a:tc rowSpan="3">
                  <a:txBody>
                    <a:bodyPr/>
                    <a:lstStyle/>
                    <a:p>
                      <a:r>
                        <a:rPr lang="en-GB" dirty="0"/>
                        <a:t>1.1.2 1.1.3</a:t>
                      </a:r>
                    </a:p>
                  </a:txBody>
                  <a:tcPr anchor="ctr"/>
                </a:tc>
                <a:extLst>
                  <a:ext uri="{0D108BD9-81ED-4DB2-BD59-A6C34878D82A}">
                    <a16:rowId xmlns:a16="http://schemas.microsoft.com/office/drawing/2014/main" val="1881728802"/>
                  </a:ext>
                </a:extLst>
              </a:tr>
              <a:tr h="409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10" action="ppaction://hlinksldjump"/>
                        </a:rPr>
                        <a:t>14: Who’s correct?</a:t>
                      </a:r>
                      <a:endParaRPr lang="en-GB" dirty="0"/>
                    </a:p>
                  </a:txBody>
                  <a:tcPr anchor="ct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314235635"/>
                  </a:ext>
                </a:extLst>
              </a:tr>
              <a:tr h="409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11" action="ppaction://hlinksldjump"/>
                        </a:rPr>
                        <a:t>15: Midpoint muddle </a:t>
                      </a:r>
                      <a:endParaRPr lang="en-GB" dirty="0"/>
                    </a:p>
                  </a:txBody>
                  <a:tcPr anchor="ct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txBody>
                  <a:tcPr anchor="ctr"/>
                </a:tc>
                <a:tc vMerge="1">
                  <a:txBody>
                    <a:bodyPr/>
                    <a:lstStyle/>
                    <a:p>
                      <a:endParaRPr lang="en-GB"/>
                    </a:p>
                  </a:txBody>
                  <a:tcPr anchor="ctr"/>
                </a:tc>
                <a:extLst>
                  <a:ext uri="{0D108BD9-81ED-4DB2-BD59-A6C34878D82A}">
                    <a16:rowId xmlns:a16="http://schemas.microsoft.com/office/drawing/2014/main" val="3769864534"/>
                  </a:ext>
                </a:extLst>
              </a:tr>
            </a:tbl>
          </a:graphicData>
        </a:graphic>
      </p:graphicFrame>
      <p:sp>
        <p:nvSpPr>
          <p:cNvPr id="5" name="TextBox 4">
            <a:extLst>
              <a:ext uri="{FF2B5EF4-FFF2-40B4-BE49-F238E27FC236}">
                <a16:creationId xmlns:a16="http://schemas.microsoft.com/office/drawing/2014/main" id="{44836036-F7A3-4243-A4CA-0C33A2B6CE0E}"/>
              </a:ext>
            </a:extLst>
          </p:cNvPr>
          <p:cNvSpPr txBox="1"/>
          <p:nvPr/>
        </p:nvSpPr>
        <p:spPr>
          <a:xfrm>
            <a:off x="469510" y="5965675"/>
            <a:ext cx="8909622" cy="461665"/>
          </a:xfrm>
          <a:prstGeom prst="rect">
            <a:avLst/>
          </a:prstGeom>
          <a:noFill/>
        </p:spPr>
        <p:txBody>
          <a:bodyPr wrap="square">
            <a:spAutoFit/>
          </a:bodyPr>
          <a:lstStyle/>
          <a:p>
            <a:pPr>
              <a:buNone/>
            </a:pPr>
            <a:r>
              <a:rPr lang="en-GB" sz="1200" dirty="0">
                <a:solidFill>
                  <a:srgbClr val="585858"/>
                </a:solidFill>
              </a:rPr>
              <a:t>*This three-digit code refers to the statement of knowledge, skills and understanding in the</a:t>
            </a:r>
            <a:r>
              <a:rPr kumimoji="0" lang="en-GB" sz="1200" b="0" i="0" u="none" strike="noStrike" kern="1200" cap="none" spc="0" normalizeH="0" baseline="0" noProof="0" dirty="0">
                <a:ln>
                  <a:noFill/>
                </a:ln>
                <a:solidFill>
                  <a:srgbClr val="585858"/>
                </a:solidFill>
                <a:effectLst/>
                <a:uLnTx/>
                <a:uFillTx/>
                <a:latin typeface="Arial" panose="020B0604020202020204" pitchFamily="34" charset="0"/>
                <a:ea typeface="+mn-ea"/>
                <a:cs typeface="+mn-cs"/>
              </a:rPr>
              <a:t> NCETM’s </a:t>
            </a:r>
            <a:r>
              <a:rPr kumimoji="0" lang="en-GB" sz="1200" b="0" i="0" u="none" strike="noStrike" kern="1200" cap="none" spc="0" normalizeH="0" baseline="0" noProof="0" dirty="0">
                <a:ln>
                  <a:noFill/>
                </a:ln>
                <a:solidFill>
                  <a:srgbClr val="585858"/>
                </a:solidFill>
                <a:effectLst/>
                <a:uLnTx/>
                <a:uFillTx/>
                <a:latin typeface="Arial" panose="020B0604020202020204" pitchFamily="34" charset="0"/>
                <a:ea typeface="+mn-ea"/>
                <a:cs typeface="+mn-cs"/>
                <a:hlinkClick r:id="rId12"/>
              </a:rPr>
              <a:t>Sample Key Stage 3 Curriculum Framework</a:t>
            </a:r>
            <a:r>
              <a:rPr lang="en-GB" sz="1200" dirty="0">
                <a:solidFill>
                  <a:srgbClr val="585858"/>
                </a:solidFill>
              </a:rPr>
              <a:t> (see notes below for more information).</a:t>
            </a:r>
            <a:endParaRPr lang="en-GB" sz="2000" dirty="0"/>
          </a:p>
        </p:txBody>
      </p:sp>
    </p:spTree>
    <p:extLst>
      <p:ext uri="{BB962C8B-B14F-4D97-AF65-F5344CB8AC3E}">
        <p14:creationId xmlns:p14="http://schemas.microsoft.com/office/powerpoint/2010/main" val="9280691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9AD7FA-C2FC-5B4A-B284-2C227A443B29}"/>
              </a:ext>
            </a:extLst>
          </p:cNvPr>
          <p:cNvSpPr>
            <a:spLocks noGrp="1"/>
          </p:cNvSpPr>
          <p:nvPr>
            <p:ph type="body" sz="quarter" idx="11"/>
          </p:nvPr>
        </p:nvSpPr>
        <p:spPr/>
        <p:txBody>
          <a:bodyPr>
            <a:normAutofit/>
          </a:bodyPr>
          <a:lstStyle/>
          <a:p>
            <a:r>
              <a:rPr lang="en-US" dirty="0"/>
              <a:t>Checkpoint 13: In the red</a:t>
            </a:r>
          </a:p>
        </p:txBody>
      </p:sp>
      <p:sp>
        <p:nvSpPr>
          <p:cNvPr id="6" name="Action Button: Help 5">
            <a:hlinkClick r:id="" action="ppaction://noaction" highlightClick="1"/>
            <a:extLst>
              <a:ext uri="{FF2B5EF4-FFF2-40B4-BE49-F238E27FC236}">
                <a16:creationId xmlns:a16="http://schemas.microsoft.com/office/drawing/2014/main" id="{D64EA744-1477-0048-8831-40A0DAAF8DD4}"/>
              </a:ext>
            </a:extLst>
          </p:cNvPr>
          <p:cNvSpPr/>
          <p:nvPr/>
        </p:nvSpPr>
        <p:spPr>
          <a:xfrm>
            <a:off x="219539" y="5693687"/>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cxnSp>
        <p:nvCxnSpPr>
          <p:cNvPr id="7" name="Straight Connector 6">
            <a:extLst>
              <a:ext uri="{FF2B5EF4-FFF2-40B4-BE49-F238E27FC236}">
                <a16:creationId xmlns:a16="http://schemas.microsoft.com/office/drawing/2014/main" id="{84FE7905-D430-114B-A07C-79C14D891736}"/>
              </a:ext>
            </a:extLst>
          </p:cNvPr>
          <p:cNvCxnSpPr/>
          <p:nvPr/>
        </p:nvCxnSpPr>
        <p:spPr>
          <a:xfrm>
            <a:off x="1889083" y="1949097"/>
            <a:ext cx="432000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5A36B19-08DB-9949-BB61-3FE5E2E394E0}"/>
              </a:ext>
            </a:extLst>
          </p:cNvPr>
          <p:cNvCxnSpPr/>
          <p:nvPr/>
        </p:nvCxnSpPr>
        <p:spPr>
          <a:xfrm>
            <a:off x="6209083" y="1949097"/>
            <a:ext cx="4320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2FA5FF7E-C826-1D44-B452-889CF3A6A293}"/>
              </a:ext>
            </a:extLst>
          </p:cNvPr>
          <p:cNvGrpSpPr/>
          <p:nvPr/>
        </p:nvGrpSpPr>
        <p:grpSpPr>
          <a:xfrm>
            <a:off x="906346" y="2158490"/>
            <a:ext cx="2011680" cy="827116"/>
            <a:chOff x="1047404" y="3429000"/>
            <a:chExt cx="2592185" cy="1276004"/>
          </a:xfrm>
        </p:grpSpPr>
        <p:sp>
          <p:nvSpPr>
            <p:cNvPr id="5" name="Rectangle 4">
              <a:extLst>
                <a:ext uri="{FF2B5EF4-FFF2-40B4-BE49-F238E27FC236}">
                  <a16:creationId xmlns:a16="http://schemas.microsoft.com/office/drawing/2014/main" id="{BDB0D6CC-8506-2449-BC0E-1E2C5FEC4817}"/>
                </a:ext>
              </a:extLst>
            </p:cNvPr>
            <p:cNvSpPr/>
            <p:nvPr/>
          </p:nvSpPr>
          <p:spPr>
            <a:xfrm>
              <a:off x="1047404" y="3429000"/>
              <a:ext cx="793865" cy="12760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buNone/>
              </a:pPr>
              <a:r>
                <a:rPr lang="en-US" dirty="0"/>
                <a:t>3</a:t>
              </a:r>
            </a:p>
          </p:txBody>
        </p:sp>
        <p:sp>
          <p:nvSpPr>
            <p:cNvPr id="10" name="Rectangle 9">
              <a:extLst>
                <a:ext uri="{FF2B5EF4-FFF2-40B4-BE49-F238E27FC236}">
                  <a16:creationId xmlns:a16="http://schemas.microsoft.com/office/drawing/2014/main" id="{3C7A4FDE-22B7-0B47-A4D3-1D30C642523A}"/>
                </a:ext>
              </a:extLst>
            </p:cNvPr>
            <p:cNvSpPr/>
            <p:nvPr/>
          </p:nvSpPr>
          <p:spPr>
            <a:xfrm>
              <a:off x="1947949" y="3429000"/>
              <a:ext cx="793865" cy="12760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buNone/>
              </a:pPr>
              <a:r>
                <a:rPr lang="en-US" dirty="0"/>
                <a:t>.</a:t>
              </a:r>
            </a:p>
          </p:txBody>
        </p:sp>
        <p:sp>
          <p:nvSpPr>
            <p:cNvPr id="11" name="Rectangle 10">
              <a:extLst>
                <a:ext uri="{FF2B5EF4-FFF2-40B4-BE49-F238E27FC236}">
                  <a16:creationId xmlns:a16="http://schemas.microsoft.com/office/drawing/2014/main" id="{A7F1E889-B6C1-AA4A-BA5D-A93D98968C5D}"/>
                </a:ext>
              </a:extLst>
            </p:cNvPr>
            <p:cNvSpPr/>
            <p:nvPr/>
          </p:nvSpPr>
          <p:spPr>
            <a:xfrm>
              <a:off x="2845724" y="3429000"/>
              <a:ext cx="793865" cy="12760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buNone/>
              </a:pPr>
              <a:r>
                <a:rPr lang="en-US" dirty="0"/>
                <a:t>1</a:t>
              </a:r>
            </a:p>
          </p:txBody>
        </p:sp>
      </p:grpSp>
      <p:grpSp>
        <p:nvGrpSpPr>
          <p:cNvPr id="13" name="Group 12">
            <a:extLst>
              <a:ext uri="{FF2B5EF4-FFF2-40B4-BE49-F238E27FC236}">
                <a16:creationId xmlns:a16="http://schemas.microsoft.com/office/drawing/2014/main" id="{0A78A1D5-AF4A-3345-B50A-6DBD9C41B75A}"/>
              </a:ext>
            </a:extLst>
          </p:cNvPr>
          <p:cNvGrpSpPr/>
          <p:nvPr/>
        </p:nvGrpSpPr>
        <p:grpSpPr>
          <a:xfrm>
            <a:off x="9523243" y="2158490"/>
            <a:ext cx="2011680" cy="827116"/>
            <a:chOff x="1047404" y="3429000"/>
            <a:chExt cx="2592185" cy="1276004"/>
          </a:xfrm>
        </p:grpSpPr>
        <p:sp>
          <p:nvSpPr>
            <p:cNvPr id="14" name="Rectangle 13">
              <a:extLst>
                <a:ext uri="{FF2B5EF4-FFF2-40B4-BE49-F238E27FC236}">
                  <a16:creationId xmlns:a16="http://schemas.microsoft.com/office/drawing/2014/main" id="{EFD6FF25-97A0-064A-8673-3034F56E0D76}"/>
                </a:ext>
              </a:extLst>
            </p:cNvPr>
            <p:cNvSpPr/>
            <p:nvPr/>
          </p:nvSpPr>
          <p:spPr>
            <a:xfrm>
              <a:off x="1047404" y="3429000"/>
              <a:ext cx="793865" cy="12760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buNone/>
              </a:pPr>
              <a:r>
                <a:rPr lang="en-US" dirty="0"/>
                <a:t>3</a:t>
              </a:r>
            </a:p>
          </p:txBody>
        </p:sp>
        <p:sp>
          <p:nvSpPr>
            <p:cNvPr id="15" name="Rectangle 14">
              <a:extLst>
                <a:ext uri="{FF2B5EF4-FFF2-40B4-BE49-F238E27FC236}">
                  <a16:creationId xmlns:a16="http://schemas.microsoft.com/office/drawing/2014/main" id="{56979DD1-2A22-2943-88FC-CB864197E97B}"/>
                </a:ext>
              </a:extLst>
            </p:cNvPr>
            <p:cNvSpPr/>
            <p:nvPr/>
          </p:nvSpPr>
          <p:spPr>
            <a:xfrm>
              <a:off x="1947949" y="3429000"/>
              <a:ext cx="793865" cy="12760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buNone/>
              </a:pPr>
              <a:r>
                <a:rPr lang="en-US" dirty="0"/>
                <a:t>.</a:t>
              </a:r>
            </a:p>
          </p:txBody>
        </p:sp>
        <p:sp>
          <p:nvSpPr>
            <p:cNvPr id="16" name="Rectangle 15">
              <a:extLst>
                <a:ext uri="{FF2B5EF4-FFF2-40B4-BE49-F238E27FC236}">
                  <a16:creationId xmlns:a16="http://schemas.microsoft.com/office/drawing/2014/main" id="{F599AD5A-6962-1540-A75C-38A90C9A1813}"/>
                </a:ext>
              </a:extLst>
            </p:cNvPr>
            <p:cNvSpPr/>
            <p:nvPr/>
          </p:nvSpPr>
          <p:spPr>
            <a:xfrm>
              <a:off x="2845724" y="3429000"/>
              <a:ext cx="793865" cy="127600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buNone/>
              </a:pPr>
              <a:r>
                <a:rPr lang="en-US" dirty="0"/>
                <a:t>2</a:t>
              </a:r>
            </a:p>
          </p:txBody>
        </p:sp>
      </p:grpSp>
      <p:sp>
        <p:nvSpPr>
          <p:cNvPr id="21" name="TextBox 20">
            <a:extLst>
              <a:ext uri="{FF2B5EF4-FFF2-40B4-BE49-F238E27FC236}">
                <a16:creationId xmlns:a16="http://schemas.microsoft.com/office/drawing/2014/main" id="{13540379-9AF6-E547-A181-C26C91AAA10F}"/>
              </a:ext>
            </a:extLst>
          </p:cNvPr>
          <p:cNvSpPr txBox="1"/>
          <p:nvPr/>
        </p:nvSpPr>
        <p:spPr>
          <a:xfrm>
            <a:off x="143339" y="971723"/>
            <a:ext cx="11275231" cy="837152"/>
          </a:xfrm>
          <a:prstGeom prst="rect">
            <a:avLst/>
          </a:prstGeom>
          <a:noFill/>
        </p:spPr>
        <p:txBody>
          <a:bodyPr wrap="square" rtlCol="0">
            <a:spAutoFit/>
          </a:bodyPr>
          <a:lstStyle/>
          <a:p>
            <a:pPr>
              <a:buNone/>
            </a:pPr>
            <a:r>
              <a:rPr lang="en-US" sz="2200" dirty="0"/>
              <a:t>The number line has 3.1 at one end, and 3.2 at the other. </a:t>
            </a:r>
          </a:p>
          <a:p>
            <a:pPr>
              <a:buNone/>
            </a:pPr>
            <a:r>
              <a:rPr lang="en-US" sz="2200" dirty="0"/>
              <a:t>The blue (left) section and the red (right) sections are of equal length.</a:t>
            </a:r>
          </a:p>
        </p:txBody>
      </p:sp>
      <p:sp>
        <p:nvSpPr>
          <p:cNvPr id="22" name="TextBox 21">
            <a:extLst>
              <a:ext uri="{FF2B5EF4-FFF2-40B4-BE49-F238E27FC236}">
                <a16:creationId xmlns:a16="http://schemas.microsoft.com/office/drawing/2014/main" id="{80665179-475D-C64C-A8AF-F65256F09214}"/>
              </a:ext>
            </a:extLst>
          </p:cNvPr>
          <p:cNvSpPr txBox="1"/>
          <p:nvPr/>
        </p:nvSpPr>
        <p:spPr>
          <a:xfrm>
            <a:off x="278071" y="3295602"/>
            <a:ext cx="7037129" cy="769441"/>
          </a:xfrm>
          <a:prstGeom prst="rect">
            <a:avLst/>
          </a:prstGeom>
          <a:noFill/>
        </p:spPr>
        <p:txBody>
          <a:bodyPr wrap="square" rtlCol="0">
            <a:spAutoFit/>
          </a:bodyPr>
          <a:lstStyle/>
          <a:p>
            <a:pPr>
              <a:buNone/>
            </a:pPr>
            <a:r>
              <a:rPr lang="en-US" sz="2200" dirty="0"/>
              <a:t>Is it possible to arrange some or all of the digit cards on the right to make a number which is:</a:t>
            </a:r>
          </a:p>
        </p:txBody>
      </p:sp>
      <p:grpSp>
        <p:nvGrpSpPr>
          <p:cNvPr id="2" name="Group 1">
            <a:extLst>
              <a:ext uri="{FF2B5EF4-FFF2-40B4-BE49-F238E27FC236}">
                <a16:creationId xmlns:a16="http://schemas.microsoft.com/office/drawing/2014/main" id="{52C84526-5461-FE5A-AF72-5F431059A2A8}"/>
              </a:ext>
            </a:extLst>
          </p:cNvPr>
          <p:cNvGrpSpPr/>
          <p:nvPr/>
        </p:nvGrpSpPr>
        <p:grpSpPr>
          <a:xfrm>
            <a:off x="7052939" y="3441664"/>
            <a:ext cx="4191161" cy="827116"/>
            <a:chOff x="7096520" y="3382653"/>
            <a:chExt cx="4191161" cy="827116"/>
          </a:xfrm>
        </p:grpSpPr>
        <p:sp>
          <p:nvSpPr>
            <p:cNvPr id="18" name="Rectangle 17">
              <a:extLst>
                <a:ext uri="{FF2B5EF4-FFF2-40B4-BE49-F238E27FC236}">
                  <a16:creationId xmlns:a16="http://schemas.microsoft.com/office/drawing/2014/main" id="{31DBBB0E-D971-4A4C-8545-7CEFF9DB11AE}"/>
                </a:ext>
              </a:extLst>
            </p:cNvPr>
            <p:cNvSpPr/>
            <p:nvPr/>
          </p:nvSpPr>
          <p:spPr>
            <a:xfrm>
              <a:off x="7811535" y="3382653"/>
              <a:ext cx="616083" cy="8271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buNone/>
              </a:pPr>
              <a:r>
                <a:rPr lang="en-US" dirty="0"/>
                <a:t>1</a:t>
              </a:r>
            </a:p>
          </p:txBody>
        </p:sp>
        <p:sp>
          <p:nvSpPr>
            <p:cNvPr id="19" name="Rectangle 18">
              <a:extLst>
                <a:ext uri="{FF2B5EF4-FFF2-40B4-BE49-F238E27FC236}">
                  <a16:creationId xmlns:a16="http://schemas.microsoft.com/office/drawing/2014/main" id="{34C83FFE-A212-4448-9F20-14204731E6B4}"/>
                </a:ext>
              </a:extLst>
            </p:cNvPr>
            <p:cNvSpPr/>
            <p:nvPr/>
          </p:nvSpPr>
          <p:spPr>
            <a:xfrm>
              <a:off x="8526550" y="3382653"/>
              <a:ext cx="616083" cy="8271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buNone/>
              </a:pPr>
              <a:r>
                <a:rPr lang="en-US" dirty="0"/>
                <a:t>2</a:t>
              </a:r>
            </a:p>
          </p:txBody>
        </p:sp>
        <p:sp>
          <p:nvSpPr>
            <p:cNvPr id="20" name="Rectangle 19">
              <a:extLst>
                <a:ext uri="{FF2B5EF4-FFF2-40B4-BE49-F238E27FC236}">
                  <a16:creationId xmlns:a16="http://schemas.microsoft.com/office/drawing/2014/main" id="{66559B5B-3DB0-0D42-8BF5-B53A14B8FFF8}"/>
                </a:ext>
              </a:extLst>
            </p:cNvPr>
            <p:cNvSpPr/>
            <p:nvPr/>
          </p:nvSpPr>
          <p:spPr>
            <a:xfrm>
              <a:off x="9241565" y="3382653"/>
              <a:ext cx="616083" cy="8271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buNone/>
              </a:pPr>
              <a:r>
                <a:rPr lang="en-US" dirty="0"/>
                <a:t>3</a:t>
              </a:r>
            </a:p>
          </p:txBody>
        </p:sp>
        <p:sp>
          <p:nvSpPr>
            <p:cNvPr id="24" name="Rectangle 23">
              <a:extLst>
                <a:ext uri="{FF2B5EF4-FFF2-40B4-BE49-F238E27FC236}">
                  <a16:creationId xmlns:a16="http://schemas.microsoft.com/office/drawing/2014/main" id="{481A3329-8223-BF40-BC34-008DC1FDAC74}"/>
                </a:ext>
              </a:extLst>
            </p:cNvPr>
            <p:cNvSpPr/>
            <p:nvPr/>
          </p:nvSpPr>
          <p:spPr>
            <a:xfrm>
              <a:off x="9956580" y="3382653"/>
              <a:ext cx="616084" cy="8271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buNone/>
              </a:pPr>
              <a:r>
                <a:rPr lang="en-US" dirty="0"/>
                <a:t>4</a:t>
              </a:r>
            </a:p>
          </p:txBody>
        </p:sp>
        <p:sp>
          <p:nvSpPr>
            <p:cNvPr id="25" name="Rectangle 24">
              <a:extLst>
                <a:ext uri="{FF2B5EF4-FFF2-40B4-BE49-F238E27FC236}">
                  <a16:creationId xmlns:a16="http://schemas.microsoft.com/office/drawing/2014/main" id="{6AE04C81-E144-7D4E-8649-29213D7DEEF4}"/>
                </a:ext>
              </a:extLst>
            </p:cNvPr>
            <p:cNvSpPr/>
            <p:nvPr/>
          </p:nvSpPr>
          <p:spPr>
            <a:xfrm>
              <a:off x="10671597" y="3382653"/>
              <a:ext cx="616084" cy="8271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buNone/>
              </a:pPr>
              <a:r>
                <a:rPr lang="en-US" dirty="0"/>
                <a:t>.</a:t>
              </a:r>
            </a:p>
          </p:txBody>
        </p:sp>
        <p:sp>
          <p:nvSpPr>
            <p:cNvPr id="28" name="Rectangle 27">
              <a:extLst>
                <a:ext uri="{FF2B5EF4-FFF2-40B4-BE49-F238E27FC236}">
                  <a16:creationId xmlns:a16="http://schemas.microsoft.com/office/drawing/2014/main" id="{30E95403-7449-044E-870F-8EDF23467CDA}"/>
                </a:ext>
              </a:extLst>
            </p:cNvPr>
            <p:cNvSpPr/>
            <p:nvPr/>
          </p:nvSpPr>
          <p:spPr>
            <a:xfrm>
              <a:off x="7096520" y="3382653"/>
              <a:ext cx="616083" cy="82711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buNone/>
              </a:pPr>
              <a:r>
                <a:rPr lang="en-US" dirty="0"/>
                <a:t>0</a:t>
              </a:r>
            </a:p>
          </p:txBody>
        </p:sp>
      </p:grpSp>
      <p:sp>
        <p:nvSpPr>
          <p:cNvPr id="27" name="Text Placeholder 1">
            <a:extLst>
              <a:ext uri="{FF2B5EF4-FFF2-40B4-BE49-F238E27FC236}">
                <a16:creationId xmlns:a16="http://schemas.microsoft.com/office/drawing/2014/main" id="{1F6D9021-A8F6-C293-AC16-FBC4D6243E3A}"/>
              </a:ext>
            </a:extLst>
          </p:cNvPr>
          <p:cNvSpPr txBox="1">
            <a:spLocks/>
          </p:cNvSpPr>
          <p:nvPr/>
        </p:nvSpPr>
        <p:spPr>
          <a:xfrm>
            <a:off x="1281223" y="5551771"/>
            <a:ext cx="8123464" cy="13948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00628C"/>
              </a:buClr>
              <a:buFont typeface="Arial" panose="020B0604020202020204" pitchFamily="34" charset="0"/>
              <a:buNone/>
              <a:defRPr sz="2800" kern="1200">
                <a:solidFill>
                  <a:srgbClr val="5858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628C"/>
              </a:buClr>
              <a:buFont typeface="Arial" panose="020B0604020202020204" pitchFamily="34" charset="0"/>
              <a:buChar char="•"/>
              <a:defRPr sz="2400" kern="1200">
                <a:solidFill>
                  <a:srgbClr val="5858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628C"/>
              </a:buClr>
              <a:buFont typeface="Arial" panose="020B0604020202020204" pitchFamily="34" charset="0"/>
              <a:buChar char="•"/>
              <a:defRPr sz="2000" kern="1200">
                <a:solidFill>
                  <a:srgbClr val="5858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GB" sz="2200" dirty="0"/>
              <a:t>If you were able to change the values of some digit cards to make the questions easier, which cards would you change and why? What is the smallest number of cards you could change?</a:t>
            </a:r>
          </a:p>
        </p:txBody>
      </p:sp>
      <p:cxnSp>
        <p:nvCxnSpPr>
          <p:cNvPr id="17" name="Straight Connector 16">
            <a:extLst>
              <a:ext uri="{FF2B5EF4-FFF2-40B4-BE49-F238E27FC236}">
                <a16:creationId xmlns:a16="http://schemas.microsoft.com/office/drawing/2014/main" id="{82DCEA81-9C0E-79D4-3655-C7E045D10733}"/>
              </a:ext>
            </a:extLst>
          </p:cNvPr>
          <p:cNvCxnSpPr>
            <a:cxnSpLocks/>
          </p:cNvCxnSpPr>
          <p:nvPr/>
        </p:nvCxnSpPr>
        <p:spPr>
          <a:xfrm rot="5400000">
            <a:off x="1822186" y="2014924"/>
            <a:ext cx="180000"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D15CE14-DA60-DB75-C3D6-EE9A078FF8B9}"/>
              </a:ext>
            </a:extLst>
          </p:cNvPr>
          <p:cNvCxnSpPr>
            <a:cxnSpLocks/>
          </p:cNvCxnSpPr>
          <p:nvPr/>
        </p:nvCxnSpPr>
        <p:spPr>
          <a:xfrm rot="5400000">
            <a:off x="6119083" y="2010507"/>
            <a:ext cx="1800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ED9B874-0F91-40FF-E0BD-B62F0B2B60E0}"/>
              </a:ext>
            </a:extLst>
          </p:cNvPr>
          <p:cNvCxnSpPr>
            <a:cxnSpLocks/>
          </p:cNvCxnSpPr>
          <p:nvPr/>
        </p:nvCxnSpPr>
        <p:spPr>
          <a:xfrm rot="5400000">
            <a:off x="10421415" y="2022864"/>
            <a:ext cx="1800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BA06EAA-BE5B-747D-B4D1-CF49FBEDC343}"/>
              </a:ext>
            </a:extLst>
          </p:cNvPr>
          <p:cNvSpPr txBox="1"/>
          <p:nvPr/>
        </p:nvSpPr>
        <p:spPr>
          <a:xfrm>
            <a:off x="300598" y="4088379"/>
            <a:ext cx="8083437" cy="1243417"/>
          </a:xfrm>
          <a:prstGeom prst="rect">
            <a:avLst/>
          </a:prstGeom>
          <a:noFill/>
        </p:spPr>
        <p:txBody>
          <a:bodyPr wrap="square">
            <a:spAutoFit/>
          </a:bodyPr>
          <a:lstStyle/>
          <a:p>
            <a:pPr marL="514350" indent="-514350">
              <a:buAutoNum type="alphaLcParenR"/>
            </a:pPr>
            <a:r>
              <a:rPr lang="en-US" sz="2200" dirty="0"/>
              <a:t>in the blue section</a:t>
            </a:r>
          </a:p>
          <a:p>
            <a:pPr marL="514350" indent="-514350">
              <a:buAutoNum type="alphaLcParenR"/>
            </a:pPr>
            <a:r>
              <a:rPr lang="en-US" sz="2200" dirty="0"/>
              <a:t>in the red section</a:t>
            </a:r>
          </a:p>
          <a:p>
            <a:pPr marL="514350" indent="-514350">
              <a:buAutoNum type="alphaLcParenR"/>
            </a:pPr>
            <a:r>
              <a:rPr lang="en-US" sz="2200" dirty="0"/>
              <a:t>as close to the centre of the number line as possible?</a:t>
            </a:r>
          </a:p>
        </p:txBody>
      </p:sp>
    </p:spTree>
    <p:extLst>
      <p:ext uri="{BB962C8B-B14F-4D97-AF65-F5344CB8AC3E}">
        <p14:creationId xmlns:p14="http://schemas.microsoft.com/office/powerpoint/2010/main" val="1975321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2" grpId="0"/>
      <p:bldP spid="27" grpId="0"/>
      <p:bldP spid="9" grpId="0" build="p"/>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13: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3017235847"/>
              </p:ext>
            </p:extLst>
          </p:nvPr>
        </p:nvGraphicFramePr>
        <p:xfrm>
          <a:off x="267128" y="764704"/>
          <a:ext cx="11766038" cy="5920498"/>
        </p:xfrm>
        <a:graphic>
          <a:graphicData uri="http://schemas.openxmlformats.org/drawingml/2006/table">
            <a:tbl>
              <a:tblPr firstRow="1" bandRow="1">
                <a:tableStyleId>{5940675A-B579-460E-94D1-54222C63F5DA}</a:tableStyleId>
              </a:tblPr>
              <a:tblGrid>
                <a:gridCol w="7034217">
                  <a:extLst>
                    <a:ext uri="{9D8B030D-6E8A-4147-A177-3AD203B41FA5}">
                      <a16:colId xmlns:a16="http://schemas.microsoft.com/office/drawing/2014/main" val="695237181"/>
                    </a:ext>
                  </a:extLst>
                </a:gridCol>
                <a:gridCol w="4731821">
                  <a:extLst>
                    <a:ext uri="{9D8B030D-6E8A-4147-A177-3AD203B41FA5}">
                      <a16:colId xmlns:a16="http://schemas.microsoft.com/office/drawing/2014/main" val="300072507"/>
                    </a:ext>
                  </a:extLst>
                </a:gridCol>
              </a:tblGrid>
              <a:tr h="345346">
                <a:tc>
                  <a:txBody>
                    <a:bodyPr/>
                    <a:lstStyle/>
                    <a:p>
                      <a:r>
                        <a:rPr lang="en-GB" sz="1800" b="1" dirty="0">
                          <a:solidFill>
                            <a:schemeClr val="bg1"/>
                          </a:solidFill>
                        </a:rPr>
                        <a:t>Adaptations</a:t>
                      </a:r>
                    </a:p>
                  </a:txBody>
                  <a:tcPr>
                    <a:solidFill>
                      <a:schemeClr val="accent2"/>
                    </a:solidFill>
                  </a:tcPr>
                </a:tc>
                <a:tc>
                  <a:txBody>
                    <a:bodyPr/>
                    <a:lstStyle/>
                    <a:p>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4000258">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i="0" u="none" dirty="0"/>
                        <a:t>Adjusting the values by a factor of 10, so that the end numbers are 31 and 32, may help students to access the task. It is important that they are then able to explicitly connect this work with the task. Don’t assume that, because a student can place a decimal between 31 and 32, they can also place one between 3.1 and 3.2.</a:t>
                      </a:r>
                      <a:endParaRPr lang="en-GB" sz="1600" i="1" u="none" dirty="0"/>
                    </a:p>
                    <a:p>
                      <a:r>
                        <a:rPr lang="en-GB" sz="1600" b="1" i="0" u="none" dirty="0"/>
                        <a:t>Challenge</a:t>
                      </a:r>
                    </a:p>
                    <a:p>
                      <a:pPr>
                        <a:spcAft>
                          <a:spcPts val="600"/>
                        </a:spcAft>
                      </a:pPr>
                      <a:r>
                        <a:rPr lang="en-GB" sz="1600" u="none" dirty="0"/>
                        <a:t>When working with place value, the role of the zero can be challenging. You might like to ask students to use all the cards to make a number as close to 3.14 as possible, or as close to 3.1 as possible, so that the zero card isn’t just relegated to the end of the number.</a:t>
                      </a:r>
                    </a:p>
                    <a:p>
                      <a:r>
                        <a:rPr lang="en-GB" sz="1600" b="1" i="0" u="none" dirty="0"/>
                        <a:t>Representations</a:t>
                      </a:r>
                    </a:p>
                    <a:p>
                      <a:r>
                        <a:rPr lang="en-GB" sz="1600" b="0" i="0" u="none" dirty="0"/>
                        <a:t>If students are familiar with a place-value chart, or Gattegno chart this may offer a useful way to think about the extreme values of 3.1 and 3.2 and ways to construct numbers between them.</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dirty="0"/>
                        <a:t>A key understanding needed for rounding a number is to be able to appreciate the size of that number relative to two fixed values. This task uses a number line to explore whether students are able to identify and place numbers of up to three decimal places between two values given to one decimal place.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dirty="0"/>
                        <a:t>Listen for the ways that students say the numbers when they give their answers – students who offer, for example, ‘three point twelve’ may have less of an understanding of place value than those who say ‘three point one two’.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dirty="0"/>
                        <a:t>Notice the way students justify that part b is impossible. Are they able to identify that every number in the red section must have at least one digit greater than 4?</a:t>
                      </a:r>
                    </a:p>
                  </a:txBody>
                  <a:tcPr/>
                </a:tc>
                <a:extLst>
                  <a:ext uri="{0D108BD9-81ED-4DB2-BD59-A6C34878D82A}">
                    <a16:rowId xmlns:a16="http://schemas.microsoft.com/office/drawing/2014/main" val="1616516725"/>
                  </a:ext>
                </a:extLst>
              </a:tr>
              <a:tr h="900000">
                <a:tc gridSpan="2">
                  <a:txBody>
                    <a:bodyPr/>
                    <a:lstStyle/>
                    <a:p>
                      <a:r>
                        <a:rPr lang="en-GB" sz="1600" b="1" dirty="0"/>
                        <a:t>Additional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dirty="0"/>
                        <a:t>Year 6 SATs papers contain examples of rounding questions (for example, 2022 Paper 2 (Reasoning) Question 16 </a:t>
                      </a:r>
                      <a:r>
                        <a:rPr lang="en-GB" sz="1600" dirty="0"/>
                        <a:t>looks at rounding to 1 decimal place). Past papers can readily be found online.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dirty="0"/>
                        <a:t>The focus of 5NPV-3 in the </a:t>
                      </a:r>
                      <a:r>
                        <a:rPr lang="en-GB" sz="1600" dirty="0">
                          <a:hlinkClick r:id="rId3"/>
                        </a:rPr>
                        <a:t>Exemplification of ready-to-progress criteria NCETM</a:t>
                      </a:r>
                      <a:r>
                        <a:rPr lang="en-GB" sz="1600" dirty="0"/>
                        <a:t> is to ‘reason about the location of any number with up to 2 decimals places in the linear number system, including identifying the previous and next multiple of 1 and 0.1 and rounding to the nearest of each’. Download as part of the Year 5 deck or the complete </a:t>
                      </a:r>
                      <a:r>
                        <a:rPr lang="en-GB" sz="1600" i="1" dirty="0"/>
                        <a:t>Number and Place Value </a:t>
                      </a:r>
                      <a:r>
                        <a:rPr lang="en-GB" sz="1600" dirty="0"/>
                        <a:t>deck.</a:t>
                      </a:r>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41822918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418DD52F-9619-0C30-AB1A-1A4207038CF2}"/>
              </a:ext>
            </a:extLst>
          </p:cNvPr>
          <p:cNvSpPr txBox="1"/>
          <p:nvPr/>
        </p:nvSpPr>
        <p:spPr>
          <a:xfrm>
            <a:off x="7735071" y="4561196"/>
            <a:ext cx="341760" cy="430887"/>
          </a:xfrm>
          <a:prstGeom prst="rect">
            <a:avLst/>
          </a:prstGeom>
          <a:noFill/>
        </p:spPr>
        <p:txBody>
          <a:bodyPr wrap="none" rtlCol="0">
            <a:spAutoFit/>
          </a:bodyPr>
          <a:lstStyle/>
          <a:p>
            <a:pPr>
              <a:buNone/>
            </a:pPr>
            <a:r>
              <a:rPr lang="en-GB" sz="2200" b="1" dirty="0">
                <a:solidFill>
                  <a:srgbClr val="00628C"/>
                </a:solidFill>
              </a:rPr>
              <a:t>  </a:t>
            </a:r>
          </a:p>
        </p:txBody>
      </p:sp>
      <p:sp>
        <p:nvSpPr>
          <p:cNvPr id="2" name="Text Placeholder 1">
            <a:extLst>
              <a:ext uri="{FF2B5EF4-FFF2-40B4-BE49-F238E27FC236}">
                <a16:creationId xmlns:a16="http://schemas.microsoft.com/office/drawing/2014/main" id="{CC166A3D-4E66-4FBF-94F9-5101D3110273}"/>
              </a:ext>
            </a:extLst>
          </p:cNvPr>
          <p:cNvSpPr>
            <a:spLocks noGrp="1"/>
          </p:cNvSpPr>
          <p:nvPr>
            <p:ph type="body" sz="quarter" idx="10"/>
          </p:nvPr>
        </p:nvSpPr>
        <p:spPr>
          <a:xfrm>
            <a:off x="6224208" y="1450865"/>
            <a:ext cx="5944783" cy="4464495"/>
          </a:xfrm>
        </p:spPr>
        <p:txBody>
          <a:bodyPr>
            <a:normAutofit/>
          </a:bodyPr>
          <a:lstStyle/>
          <a:p>
            <a:pPr marL="457200" indent="-457200">
              <a:buFont typeface="+mj-lt"/>
              <a:buAutoNum type="alphaLcParenR" startAt="2"/>
            </a:pPr>
            <a:r>
              <a:rPr lang="en-GB" sz="2200" dirty="0"/>
              <a:t>Si and Caz are each given the same number to round to the nearest </a:t>
            </a:r>
            <a:r>
              <a:rPr lang="en-GB" sz="2200" b="1" dirty="0"/>
              <a:t>hundred</a:t>
            </a:r>
            <a:r>
              <a:rPr lang="en-GB" sz="2200" dirty="0"/>
              <a:t>.</a:t>
            </a:r>
          </a:p>
        </p:txBody>
      </p:sp>
      <p:pic>
        <p:nvPicPr>
          <p:cNvPr id="13" name="Picture 12">
            <a:extLst>
              <a:ext uri="{FF2B5EF4-FFF2-40B4-BE49-F238E27FC236}">
                <a16:creationId xmlns:a16="http://schemas.microsoft.com/office/drawing/2014/main" id="{90248D77-A878-FD9A-8048-60B641D7CE6D}"/>
              </a:ext>
            </a:extLst>
          </p:cNvPr>
          <p:cNvPicPr>
            <a:picLocks noChangeAspect="1"/>
          </p:cNvPicPr>
          <p:nvPr/>
        </p:nvPicPr>
        <p:blipFill rotWithShape="1">
          <a:blip r:embed="rId3"/>
          <a:srcRect l="43144" t="73085" r="41032" b="2116"/>
          <a:stretch/>
        </p:blipFill>
        <p:spPr>
          <a:xfrm>
            <a:off x="8073187" y="4238576"/>
            <a:ext cx="1235938" cy="1507015"/>
          </a:xfrm>
          <a:prstGeom prst="rect">
            <a:avLst/>
          </a:prstGeom>
        </p:spPr>
      </p:pic>
      <p:pic>
        <p:nvPicPr>
          <p:cNvPr id="22" name="Picture 21">
            <a:extLst>
              <a:ext uri="{FF2B5EF4-FFF2-40B4-BE49-F238E27FC236}">
                <a16:creationId xmlns:a16="http://schemas.microsoft.com/office/drawing/2014/main" id="{BA663FC2-482D-D0AF-7207-DE2F21CE4FB4}"/>
              </a:ext>
            </a:extLst>
          </p:cNvPr>
          <p:cNvPicPr>
            <a:picLocks noChangeAspect="1"/>
          </p:cNvPicPr>
          <p:nvPr/>
        </p:nvPicPr>
        <p:blipFill rotWithShape="1">
          <a:blip r:embed="rId3"/>
          <a:srcRect l="84680" t="71436" r="-504" b="3765"/>
          <a:stretch/>
        </p:blipFill>
        <p:spPr>
          <a:xfrm>
            <a:off x="9407706" y="4136811"/>
            <a:ext cx="1235938" cy="1507015"/>
          </a:xfrm>
          <a:prstGeom prst="rect">
            <a:avLst/>
          </a:prstGeom>
        </p:spPr>
      </p:pic>
      <p:sp>
        <p:nvSpPr>
          <p:cNvPr id="23" name="TextBox 22">
            <a:extLst>
              <a:ext uri="{FF2B5EF4-FFF2-40B4-BE49-F238E27FC236}">
                <a16:creationId xmlns:a16="http://schemas.microsoft.com/office/drawing/2014/main" id="{09E2E013-7A2C-EC30-6561-175F2B3FD8BC}"/>
              </a:ext>
            </a:extLst>
          </p:cNvPr>
          <p:cNvSpPr txBox="1"/>
          <p:nvPr/>
        </p:nvSpPr>
        <p:spPr>
          <a:xfrm>
            <a:off x="7717175" y="4561196"/>
            <a:ext cx="450764" cy="430887"/>
          </a:xfrm>
          <a:prstGeom prst="rect">
            <a:avLst/>
          </a:prstGeom>
          <a:noFill/>
        </p:spPr>
        <p:txBody>
          <a:bodyPr wrap="none" rtlCol="0">
            <a:spAutoFit/>
          </a:bodyPr>
          <a:lstStyle/>
          <a:p>
            <a:pPr>
              <a:buNone/>
            </a:pPr>
            <a:r>
              <a:rPr lang="en-GB" sz="2200" b="1" dirty="0">
                <a:solidFill>
                  <a:srgbClr val="00628C"/>
                </a:solidFill>
              </a:rPr>
              <a:t>Si</a:t>
            </a:r>
          </a:p>
        </p:txBody>
      </p:sp>
      <p:sp>
        <p:nvSpPr>
          <p:cNvPr id="24" name="TextBox 23">
            <a:extLst>
              <a:ext uri="{FF2B5EF4-FFF2-40B4-BE49-F238E27FC236}">
                <a16:creationId xmlns:a16="http://schemas.microsoft.com/office/drawing/2014/main" id="{87EF07DA-F904-7CDC-7331-12A89B2999F5}"/>
              </a:ext>
            </a:extLst>
          </p:cNvPr>
          <p:cNvSpPr txBox="1"/>
          <p:nvPr/>
        </p:nvSpPr>
        <p:spPr>
          <a:xfrm>
            <a:off x="10437571" y="4593701"/>
            <a:ext cx="686406" cy="430887"/>
          </a:xfrm>
          <a:prstGeom prst="rect">
            <a:avLst/>
          </a:prstGeom>
          <a:noFill/>
        </p:spPr>
        <p:txBody>
          <a:bodyPr wrap="none" rtlCol="0">
            <a:spAutoFit/>
          </a:bodyPr>
          <a:lstStyle/>
          <a:p>
            <a:pPr>
              <a:buNone/>
            </a:pPr>
            <a:r>
              <a:rPr lang="en-GB" sz="2200" b="1" dirty="0">
                <a:solidFill>
                  <a:srgbClr val="00628C"/>
                </a:solidFill>
              </a:rPr>
              <a:t>Caz</a:t>
            </a:r>
          </a:p>
        </p:txBody>
      </p:sp>
      <p:pic>
        <p:nvPicPr>
          <p:cNvPr id="6" name="Picture 5">
            <a:extLst>
              <a:ext uri="{FF2B5EF4-FFF2-40B4-BE49-F238E27FC236}">
                <a16:creationId xmlns:a16="http://schemas.microsoft.com/office/drawing/2014/main" id="{9E8A9778-5BEB-8FD0-3857-BB7D1BD0CCE6}"/>
              </a:ext>
            </a:extLst>
          </p:cNvPr>
          <p:cNvPicPr>
            <a:picLocks noChangeAspect="1"/>
          </p:cNvPicPr>
          <p:nvPr/>
        </p:nvPicPr>
        <p:blipFill rotWithShape="1">
          <a:blip r:embed="rId3"/>
          <a:srcRect l="43144" t="73085" r="41032" b="2116"/>
          <a:stretch/>
        </p:blipFill>
        <p:spPr>
          <a:xfrm>
            <a:off x="1791684" y="4161834"/>
            <a:ext cx="1235938" cy="1507015"/>
          </a:xfrm>
          <a:prstGeom prst="rect">
            <a:avLst/>
          </a:prstGeom>
        </p:spPr>
      </p:pic>
      <p:sp>
        <p:nvSpPr>
          <p:cNvPr id="3" name="Text Placeholder 2">
            <a:extLst>
              <a:ext uri="{FF2B5EF4-FFF2-40B4-BE49-F238E27FC236}">
                <a16:creationId xmlns:a16="http://schemas.microsoft.com/office/drawing/2014/main" id="{EFF6C102-4EF3-470A-BDC5-2F5121FDE110}"/>
              </a:ext>
            </a:extLst>
          </p:cNvPr>
          <p:cNvSpPr>
            <a:spLocks noGrp="1"/>
          </p:cNvSpPr>
          <p:nvPr>
            <p:ph type="body" sz="quarter" idx="11"/>
          </p:nvPr>
        </p:nvSpPr>
        <p:spPr/>
        <p:txBody>
          <a:bodyPr/>
          <a:lstStyle/>
          <a:p>
            <a:r>
              <a:rPr lang="en-GB" dirty="0"/>
              <a:t>Checkpoint 14: Who’s correct?</a:t>
            </a:r>
          </a:p>
        </p:txBody>
      </p:sp>
      <p:sp>
        <p:nvSpPr>
          <p:cNvPr id="4" name="Speech Bubble: Oval 3">
            <a:extLst>
              <a:ext uri="{FF2B5EF4-FFF2-40B4-BE49-F238E27FC236}">
                <a16:creationId xmlns:a16="http://schemas.microsoft.com/office/drawing/2014/main" id="{1BA9B353-36AA-4BE6-BF48-F35BB0A7DA5B}"/>
              </a:ext>
            </a:extLst>
          </p:cNvPr>
          <p:cNvSpPr/>
          <p:nvPr/>
        </p:nvSpPr>
        <p:spPr>
          <a:xfrm>
            <a:off x="3244405" y="2146545"/>
            <a:ext cx="2932639" cy="1748348"/>
          </a:xfrm>
          <a:prstGeom prst="wedgeEllipseCallout">
            <a:avLst>
              <a:gd name="adj1" fmla="val -18946"/>
              <a:gd name="adj2" fmla="val 78365"/>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200" dirty="0">
                <a:solidFill>
                  <a:srgbClr val="585858"/>
                </a:solidFill>
              </a:rPr>
              <a:t>My 1s digit is less than 5 so I round down to 250. </a:t>
            </a:r>
          </a:p>
        </p:txBody>
      </p:sp>
      <p:sp>
        <p:nvSpPr>
          <p:cNvPr id="5" name="Speech Bubble: Oval 4">
            <a:extLst>
              <a:ext uri="{FF2B5EF4-FFF2-40B4-BE49-F238E27FC236}">
                <a16:creationId xmlns:a16="http://schemas.microsoft.com/office/drawing/2014/main" id="{1C854F60-CA45-4026-B8AD-C9FED110D3F5}"/>
              </a:ext>
            </a:extLst>
          </p:cNvPr>
          <p:cNvSpPr/>
          <p:nvPr/>
        </p:nvSpPr>
        <p:spPr>
          <a:xfrm>
            <a:off x="180773" y="2210469"/>
            <a:ext cx="2932639" cy="1678065"/>
          </a:xfrm>
          <a:prstGeom prst="wedgeEllipseCallout">
            <a:avLst>
              <a:gd name="adj1" fmla="val 26678"/>
              <a:gd name="adj2" fmla="val 65708"/>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200" dirty="0">
                <a:solidFill>
                  <a:srgbClr val="585858"/>
                </a:solidFill>
              </a:rPr>
              <a:t> My 1s digit is more than 5 so I round up to 270.</a:t>
            </a:r>
          </a:p>
        </p:txBody>
      </p:sp>
      <p:sp>
        <p:nvSpPr>
          <p:cNvPr id="7" name="Rectangle 6">
            <a:extLst>
              <a:ext uri="{FF2B5EF4-FFF2-40B4-BE49-F238E27FC236}">
                <a16:creationId xmlns:a16="http://schemas.microsoft.com/office/drawing/2014/main" id="{F0D0B83F-8361-4551-8889-204214AA04A4}"/>
              </a:ext>
            </a:extLst>
          </p:cNvPr>
          <p:cNvSpPr/>
          <p:nvPr/>
        </p:nvSpPr>
        <p:spPr>
          <a:xfrm>
            <a:off x="1890370" y="5208091"/>
            <a:ext cx="963631" cy="5079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dirty="0"/>
              <a:t>269</a:t>
            </a:r>
          </a:p>
        </p:txBody>
      </p:sp>
      <p:pic>
        <p:nvPicPr>
          <p:cNvPr id="9" name="Picture 8">
            <a:extLst>
              <a:ext uri="{FF2B5EF4-FFF2-40B4-BE49-F238E27FC236}">
                <a16:creationId xmlns:a16="http://schemas.microsoft.com/office/drawing/2014/main" id="{C70992CF-0500-DF06-5DE3-40127E0A22D1}"/>
              </a:ext>
            </a:extLst>
          </p:cNvPr>
          <p:cNvPicPr>
            <a:picLocks noChangeAspect="1"/>
          </p:cNvPicPr>
          <p:nvPr/>
        </p:nvPicPr>
        <p:blipFill rotWithShape="1">
          <a:blip r:embed="rId3"/>
          <a:srcRect l="84680" t="71436" r="-504" b="3765"/>
          <a:stretch/>
        </p:blipFill>
        <p:spPr>
          <a:xfrm>
            <a:off x="3210857" y="4127873"/>
            <a:ext cx="1235938" cy="1507015"/>
          </a:xfrm>
          <a:prstGeom prst="rect">
            <a:avLst/>
          </a:prstGeom>
        </p:spPr>
      </p:pic>
      <p:sp>
        <p:nvSpPr>
          <p:cNvPr id="8" name="Rectangle 7">
            <a:extLst>
              <a:ext uri="{FF2B5EF4-FFF2-40B4-BE49-F238E27FC236}">
                <a16:creationId xmlns:a16="http://schemas.microsoft.com/office/drawing/2014/main" id="{0BBD5CDA-D233-4CDC-B8F2-1C7C89C34FF6}"/>
              </a:ext>
            </a:extLst>
          </p:cNvPr>
          <p:cNvSpPr/>
          <p:nvPr/>
        </p:nvSpPr>
        <p:spPr>
          <a:xfrm>
            <a:off x="3322335" y="5272656"/>
            <a:ext cx="9144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dirty="0"/>
              <a:t>264</a:t>
            </a:r>
          </a:p>
        </p:txBody>
      </p:sp>
      <p:sp>
        <p:nvSpPr>
          <p:cNvPr id="14" name="Text Placeholder 1">
            <a:extLst>
              <a:ext uri="{FF2B5EF4-FFF2-40B4-BE49-F238E27FC236}">
                <a16:creationId xmlns:a16="http://schemas.microsoft.com/office/drawing/2014/main" id="{B2B7B899-E40A-45BD-8077-575CF485EE18}"/>
              </a:ext>
            </a:extLst>
          </p:cNvPr>
          <p:cNvSpPr txBox="1">
            <a:spLocks/>
          </p:cNvSpPr>
          <p:nvPr/>
        </p:nvSpPr>
        <p:spPr>
          <a:xfrm>
            <a:off x="234475" y="1433354"/>
            <a:ext cx="5326065" cy="123539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628C"/>
              </a:buClr>
              <a:buFont typeface="Arial" panose="020B0604020202020204" pitchFamily="34" charset="0"/>
              <a:buNone/>
              <a:defRPr sz="2800" kern="1200">
                <a:solidFill>
                  <a:srgbClr val="5858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628C"/>
              </a:buClr>
              <a:buFont typeface="Arial" panose="020B0604020202020204" pitchFamily="34" charset="0"/>
              <a:buChar char="•"/>
              <a:defRPr sz="2400" kern="1200">
                <a:solidFill>
                  <a:srgbClr val="5858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628C"/>
              </a:buClr>
              <a:buFont typeface="Arial" panose="020B0604020202020204" pitchFamily="34" charset="0"/>
              <a:buChar char="•"/>
              <a:defRPr sz="2000" kern="1200">
                <a:solidFill>
                  <a:srgbClr val="5858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fontAlgn="auto">
              <a:spcAft>
                <a:spcPts val="0"/>
              </a:spcAft>
              <a:buFont typeface="+mj-lt"/>
              <a:buAutoNum type="alphaLcParenR"/>
            </a:pPr>
            <a:r>
              <a:rPr lang="en-GB" sz="2200" dirty="0"/>
              <a:t>Si and Caz are each given a different number to round to the nearest </a:t>
            </a:r>
            <a:r>
              <a:rPr lang="en-GB" sz="2200" b="1" dirty="0"/>
              <a:t>ten</a:t>
            </a:r>
            <a:r>
              <a:rPr lang="en-GB" sz="2200" dirty="0"/>
              <a:t>.</a:t>
            </a:r>
          </a:p>
        </p:txBody>
      </p:sp>
      <p:sp>
        <p:nvSpPr>
          <p:cNvPr id="15" name="Speech Bubble: Oval 14">
            <a:extLst>
              <a:ext uri="{FF2B5EF4-FFF2-40B4-BE49-F238E27FC236}">
                <a16:creationId xmlns:a16="http://schemas.microsoft.com/office/drawing/2014/main" id="{C9D250AB-72EF-4091-B389-DD3A4F127AD8}"/>
              </a:ext>
            </a:extLst>
          </p:cNvPr>
          <p:cNvSpPr/>
          <p:nvPr/>
        </p:nvSpPr>
        <p:spPr>
          <a:xfrm>
            <a:off x="9559019" y="2140743"/>
            <a:ext cx="2452207" cy="1980021"/>
          </a:xfrm>
          <a:prstGeom prst="wedgeEllipseCallout">
            <a:avLst>
              <a:gd name="adj1" fmla="val -13904"/>
              <a:gd name="adj2" fmla="val 70841"/>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200" dirty="0">
                <a:solidFill>
                  <a:srgbClr val="585858"/>
                </a:solidFill>
              </a:rPr>
              <a:t>The tens digit is 5 so we need to round up to 500. </a:t>
            </a:r>
          </a:p>
        </p:txBody>
      </p:sp>
      <p:sp>
        <p:nvSpPr>
          <p:cNvPr id="17" name="Rectangle 16">
            <a:extLst>
              <a:ext uri="{FF2B5EF4-FFF2-40B4-BE49-F238E27FC236}">
                <a16:creationId xmlns:a16="http://schemas.microsoft.com/office/drawing/2014/main" id="{49B44E8A-4CF4-45DF-B374-8D7452A3341A}"/>
              </a:ext>
            </a:extLst>
          </p:cNvPr>
          <p:cNvSpPr/>
          <p:nvPr/>
        </p:nvSpPr>
        <p:spPr>
          <a:xfrm>
            <a:off x="8159045" y="5237270"/>
            <a:ext cx="1009614" cy="4717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dirty="0"/>
              <a:t>452</a:t>
            </a:r>
          </a:p>
        </p:txBody>
      </p:sp>
      <p:sp>
        <p:nvSpPr>
          <p:cNvPr id="18" name="Rectangle 17">
            <a:extLst>
              <a:ext uri="{FF2B5EF4-FFF2-40B4-BE49-F238E27FC236}">
                <a16:creationId xmlns:a16="http://schemas.microsoft.com/office/drawing/2014/main" id="{0EC4F645-5EB5-41D5-B54E-0CBD6AB416F2}"/>
              </a:ext>
            </a:extLst>
          </p:cNvPr>
          <p:cNvSpPr/>
          <p:nvPr/>
        </p:nvSpPr>
        <p:spPr>
          <a:xfrm>
            <a:off x="9493564" y="5251800"/>
            <a:ext cx="1035434" cy="4436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dirty="0"/>
              <a:t>452</a:t>
            </a:r>
          </a:p>
        </p:txBody>
      </p:sp>
      <p:sp>
        <p:nvSpPr>
          <p:cNvPr id="20" name="Action Button: Help 19">
            <a:hlinkClick r:id="" action="ppaction://noaction" highlightClick="1"/>
            <a:extLst>
              <a:ext uri="{FF2B5EF4-FFF2-40B4-BE49-F238E27FC236}">
                <a16:creationId xmlns:a16="http://schemas.microsoft.com/office/drawing/2014/main" id="{C6A34D4F-7816-4B59-A681-288F903B80B2}"/>
              </a:ext>
            </a:extLst>
          </p:cNvPr>
          <p:cNvSpPr/>
          <p:nvPr/>
        </p:nvSpPr>
        <p:spPr>
          <a:xfrm>
            <a:off x="174004" y="5802386"/>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A87D16AC-EB5C-4316-A7D4-104C69EAB4B7}"/>
              </a:ext>
            </a:extLst>
          </p:cNvPr>
          <p:cNvSpPr txBox="1"/>
          <p:nvPr/>
        </p:nvSpPr>
        <p:spPr>
          <a:xfrm>
            <a:off x="1266464" y="5867867"/>
            <a:ext cx="9055045" cy="769441"/>
          </a:xfrm>
          <a:prstGeom prst="rect">
            <a:avLst/>
          </a:prstGeom>
          <a:noFill/>
        </p:spPr>
        <p:txBody>
          <a:bodyPr wrap="square" rtlCol="0">
            <a:spAutoFit/>
          </a:bodyPr>
          <a:lstStyle/>
          <a:p>
            <a:pPr>
              <a:buNone/>
            </a:pPr>
            <a:r>
              <a:rPr lang="en-GB" sz="2200" dirty="0">
                <a:latin typeface="+mj-lt"/>
              </a:rPr>
              <a:t>Caz and Si round the same number. Caz gets 700 to the nearest hundred. Si gets 680 to the nearest ten. What could the number be?</a:t>
            </a:r>
          </a:p>
        </p:txBody>
      </p:sp>
      <p:sp>
        <p:nvSpPr>
          <p:cNvPr id="19" name="TextBox 18">
            <a:extLst>
              <a:ext uri="{FF2B5EF4-FFF2-40B4-BE49-F238E27FC236}">
                <a16:creationId xmlns:a16="http://schemas.microsoft.com/office/drawing/2014/main" id="{8611FBC8-26B1-E87E-3582-74A1E6B46B79}"/>
              </a:ext>
            </a:extLst>
          </p:cNvPr>
          <p:cNvSpPr txBox="1"/>
          <p:nvPr/>
        </p:nvSpPr>
        <p:spPr>
          <a:xfrm>
            <a:off x="75522" y="992515"/>
            <a:ext cx="11571647" cy="430887"/>
          </a:xfrm>
          <a:prstGeom prst="rect">
            <a:avLst/>
          </a:prstGeom>
          <a:noFill/>
        </p:spPr>
        <p:txBody>
          <a:bodyPr wrap="square">
            <a:spAutoFit/>
          </a:bodyPr>
          <a:lstStyle/>
          <a:p>
            <a:pPr>
              <a:buNone/>
            </a:pPr>
            <a:r>
              <a:rPr lang="en-GB" sz="2200" dirty="0"/>
              <a:t>In each situation, who do you agree with and why?</a:t>
            </a:r>
          </a:p>
        </p:txBody>
      </p:sp>
      <p:sp>
        <p:nvSpPr>
          <p:cNvPr id="16" name="Speech Bubble: Oval 15">
            <a:extLst>
              <a:ext uri="{FF2B5EF4-FFF2-40B4-BE49-F238E27FC236}">
                <a16:creationId xmlns:a16="http://schemas.microsoft.com/office/drawing/2014/main" id="{A1FDF6E6-DFEF-4C5F-9996-590317F2FCE2}"/>
              </a:ext>
            </a:extLst>
          </p:cNvPr>
          <p:cNvSpPr/>
          <p:nvPr/>
        </p:nvSpPr>
        <p:spPr>
          <a:xfrm>
            <a:off x="6511866" y="2285234"/>
            <a:ext cx="2845352" cy="1690782"/>
          </a:xfrm>
          <a:prstGeom prst="wedgeEllipseCallout">
            <a:avLst>
              <a:gd name="adj1" fmla="val 23089"/>
              <a:gd name="adj2" fmla="val 65314"/>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200" dirty="0">
                <a:solidFill>
                  <a:srgbClr val="585858"/>
                </a:solidFill>
              </a:rPr>
              <a:t> It ends in a 2 so I need to round down to 400. </a:t>
            </a:r>
          </a:p>
        </p:txBody>
      </p:sp>
      <p:sp>
        <p:nvSpPr>
          <p:cNvPr id="11" name="TextBox 10">
            <a:extLst>
              <a:ext uri="{FF2B5EF4-FFF2-40B4-BE49-F238E27FC236}">
                <a16:creationId xmlns:a16="http://schemas.microsoft.com/office/drawing/2014/main" id="{215B6C14-384F-86E0-AF96-D73DE5BD4AAE}"/>
              </a:ext>
            </a:extLst>
          </p:cNvPr>
          <p:cNvSpPr txBox="1"/>
          <p:nvPr/>
        </p:nvSpPr>
        <p:spPr>
          <a:xfrm>
            <a:off x="1426550" y="4547085"/>
            <a:ext cx="450764" cy="430887"/>
          </a:xfrm>
          <a:prstGeom prst="rect">
            <a:avLst/>
          </a:prstGeom>
          <a:noFill/>
        </p:spPr>
        <p:txBody>
          <a:bodyPr wrap="none" rtlCol="0">
            <a:spAutoFit/>
          </a:bodyPr>
          <a:lstStyle/>
          <a:p>
            <a:pPr>
              <a:buNone/>
            </a:pPr>
            <a:r>
              <a:rPr lang="en-GB" sz="2200" b="1" dirty="0">
                <a:solidFill>
                  <a:srgbClr val="00628C"/>
                </a:solidFill>
              </a:rPr>
              <a:t>Si</a:t>
            </a:r>
          </a:p>
        </p:txBody>
      </p:sp>
      <p:sp>
        <p:nvSpPr>
          <p:cNvPr id="12" name="TextBox 11">
            <a:extLst>
              <a:ext uri="{FF2B5EF4-FFF2-40B4-BE49-F238E27FC236}">
                <a16:creationId xmlns:a16="http://schemas.microsoft.com/office/drawing/2014/main" id="{E3558A5A-0857-75DF-18B6-A3007CF1567D}"/>
              </a:ext>
            </a:extLst>
          </p:cNvPr>
          <p:cNvSpPr txBox="1"/>
          <p:nvPr/>
        </p:nvSpPr>
        <p:spPr>
          <a:xfrm>
            <a:off x="4182510" y="4547084"/>
            <a:ext cx="686406" cy="430887"/>
          </a:xfrm>
          <a:prstGeom prst="rect">
            <a:avLst/>
          </a:prstGeom>
          <a:noFill/>
        </p:spPr>
        <p:txBody>
          <a:bodyPr wrap="none" rtlCol="0">
            <a:spAutoFit/>
          </a:bodyPr>
          <a:lstStyle/>
          <a:p>
            <a:pPr>
              <a:buNone/>
            </a:pPr>
            <a:r>
              <a:rPr lang="en-GB" sz="2200" b="1" dirty="0">
                <a:solidFill>
                  <a:srgbClr val="00628C"/>
                </a:solidFill>
              </a:rPr>
              <a:t>Caz</a:t>
            </a:r>
          </a:p>
        </p:txBody>
      </p:sp>
    </p:spTree>
    <p:extLst>
      <p:ext uri="{BB962C8B-B14F-4D97-AF65-F5344CB8AC3E}">
        <p14:creationId xmlns:p14="http://schemas.microsoft.com/office/powerpoint/2010/main" val="417078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 grpId="0" build="p"/>
      <p:bldP spid="23" grpId="0"/>
      <p:bldP spid="24" grpId="0"/>
      <p:bldP spid="4" grpId="0" animBg="1"/>
      <p:bldP spid="5" grpId="0" animBg="1"/>
      <p:bldP spid="7" grpId="0" animBg="1"/>
      <p:bldP spid="8" grpId="0" animBg="1"/>
      <p:bldP spid="14" grpId="0"/>
      <p:bldP spid="15" grpId="0" animBg="1"/>
      <p:bldP spid="17" grpId="0" animBg="1"/>
      <p:bldP spid="18" grpId="0" animBg="1"/>
      <p:bldP spid="20" grpId="0" animBg="1"/>
      <p:bldP spid="21" grpId="0"/>
      <p:bldP spid="16" grpId="0" animBg="1"/>
      <p:bldP spid="11" grpId="0"/>
      <p:bldP spid="12" grpId="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14: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2736442422"/>
              </p:ext>
            </p:extLst>
          </p:nvPr>
        </p:nvGraphicFramePr>
        <p:xfrm>
          <a:off x="267128" y="764704"/>
          <a:ext cx="11766038" cy="5577840"/>
        </p:xfrm>
        <a:graphic>
          <a:graphicData uri="http://schemas.openxmlformats.org/drawingml/2006/table">
            <a:tbl>
              <a:tblPr firstRow="1" bandRow="1">
                <a:tableStyleId>{5940675A-B579-460E-94D1-54222C63F5DA}</a:tableStyleId>
              </a:tblPr>
              <a:tblGrid>
                <a:gridCol w="5231629">
                  <a:extLst>
                    <a:ext uri="{9D8B030D-6E8A-4147-A177-3AD203B41FA5}">
                      <a16:colId xmlns:a16="http://schemas.microsoft.com/office/drawing/2014/main" val="695237181"/>
                    </a:ext>
                  </a:extLst>
                </a:gridCol>
                <a:gridCol w="6534409">
                  <a:extLst>
                    <a:ext uri="{9D8B030D-6E8A-4147-A177-3AD203B41FA5}">
                      <a16:colId xmlns:a16="http://schemas.microsoft.com/office/drawing/2014/main" val="300072507"/>
                    </a:ext>
                  </a:extLst>
                </a:gridCol>
              </a:tblGrid>
              <a:tr h="345346">
                <a:tc>
                  <a:txBody>
                    <a:bodyPr/>
                    <a:lstStyle/>
                    <a:p>
                      <a:r>
                        <a:rPr lang="en-GB" sz="1800" b="1" dirty="0">
                          <a:solidFill>
                            <a:schemeClr val="bg1"/>
                          </a:solidFill>
                        </a:rPr>
                        <a:t>Adaptations</a:t>
                      </a:r>
                    </a:p>
                  </a:txBody>
                  <a:tcPr>
                    <a:solidFill>
                      <a:schemeClr val="accent2"/>
                    </a:solidFill>
                  </a:tcPr>
                </a:tc>
                <a:tc>
                  <a:txBody>
                    <a:bodyPr/>
                    <a:lstStyle/>
                    <a:p>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4000258">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i="0" u="none" dirty="0"/>
                        <a:t>Show just one person at a time, so students consider whether a single statement is true or false, rather than comparing two statements.</a:t>
                      </a:r>
                      <a:endParaRPr lang="en-GB" sz="1600" i="1" u="none" dirty="0"/>
                    </a:p>
                    <a:p>
                      <a:r>
                        <a:rPr lang="en-GB" sz="1600" b="1" i="0" u="none" dirty="0"/>
                        <a:t>Challenge</a:t>
                      </a:r>
                    </a:p>
                    <a:p>
                      <a:r>
                        <a:rPr lang="en-GB" sz="1600" u="none" dirty="0"/>
                        <a:t>Ask students to create their own statements using rounding to the nearest tenth, thousand or ten thousand instead. Students should have covered rounding to the one decimal place and any whole number at primary; you could also ask if they can extend this knowledge to hundredths or other numbers of decimal places.</a:t>
                      </a:r>
                    </a:p>
                    <a:p>
                      <a:pPr>
                        <a:spcBef>
                          <a:spcPts val="600"/>
                        </a:spcBef>
                      </a:pPr>
                      <a:r>
                        <a:rPr lang="en-GB" sz="1600" b="1" i="0" u="none" dirty="0"/>
                        <a:t>Representations</a:t>
                      </a:r>
                    </a:p>
                    <a:p>
                      <a:r>
                        <a:rPr lang="en-GB" sz="1600" b="0" i="0" u="none" dirty="0"/>
                        <a:t>Ask students to suggest their own representations to explain their reasoning, so you can see how they choose visualise their thinking. A number line marked in 10s may support your explanation.</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Checkpoint 14 explores some common misconceptions in students’ experience of rounding. Identify where students may have these misconceptions, so that they can be addressed before they are applied to Key Stage 3 learning on decimal places and significant figures.</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In part a, Si’s use of the words ‘round up’ leads Caz to the misconception that the alternative is to ‘round down’. Students who don’t recognise that Caz is incorrect may have memorised a rule without the conceptual understanding of what the nearest ten is.</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In part b, Si is incorrect: he looks at the last digit, rather than the digit </a:t>
                      </a:r>
                      <a:r>
                        <a:rPr lang="en-GB" sz="1600" b="1" dirty="0"/>
                        <a:t>before</a:t>
                      </a:r>
                      <a:r>
                        <a:rPr lang="en-GB" sz="1600" dirty="0"/>
                        <a:t> the degree of accuracy that he is rounding to. This common misconception likely stems from students’ rounding experience starting with the nearest 10. It is important to establish that there is only one relevant digit – that to the right of the place value that you are rounding to. This is a principle that holds true regardless of whether students are working in terms of place value, decimal places or significant figures.</a:t>
                      </a:r>
                    </a:p>
                  </a:txBody>
                  <a:tcPr/>
                </a:tc>
                <a:extLst>
                  <a:ext uri="{0D108BD9-81ED-4DB2-BD59-A6C34878D82A}">
                    <a16:rowId xmlns:a16="http://schemas.microsoft.com/office/drawing/2014/main" val="1616516725"/>
                  </a:ext>
                </a:extLst>
              </a:tr>
              <a:tr h="792000">
                <a:tc gridSpan="2">
                  <a:txBody>
                    <a:bodyPr/>
                    <a:lstStyle/>
                    <a:p>
                      <a:r>
                        <a:rPr lang="en-GB" sz="1600" b="1" dirty="0"/>
                        <a:t>Additional resources</a:t>
                      </a:r>
                    </a:p>
                    <a:p>
                      <a:pPr marL="285750" indent="-285750">
                        <a:buFont typeface="Arial" panose="020B0604020202020204" pitchFamily="34" charset="0"/>
                        <a:buChar char="•"/>
                      </a:pPr>
                      <a:r>
                        <a:rPr lang="en-GB" sz="1600" b="0" dirty="0"/>
                        <a:t>Pages 11–12 of the Year 6 </a:t>
                      </a:r>
                      <a:r>
                        <a:rPr lang="en-GB" sz="1600" dirty="0">
                          <a:hlinkClick r:id="rId3"/>
                        </a:rPr>
                        <a:t>Primary Assessment Materials | NCETM</a:t>
                      </a:r>
                      <a:r>
                        <a:rPr lang="en-GB" sz="1600" dirty="0"/>
                        <a:t> give some examples of the kind of rounding questions students may have experienced at primary. </a:t>
                      </a:r>
                      <a:endParaRPr lang="en-GB" sz="1600" b="0" dirty="0"/>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10606041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0CE95A-4610-4237-9DE3-CC91AF2DA170}"/>
              </a:ext>
            </a:extLst>
          </p:cNvPr>
          <p:cNvSpPr>
            <a:spLocks noGrp="1"/>
          </p:cNvSpPr>
          <p:nvPr>
            <p:ph type="body" sz="quarter" idx="11"/>
          </p:nvPr>
        </p:nvSpPr>
        <p:spPr/>
        <p:txBody>
          <a:bodyPr/>
          <a:lstStyle/>
          <a:p>
            <a:r>
              <a:rPr lang="en-GB" dirty="0"/>
              <a:t>Checkpoint 15: Midpoint muddle</a:t>
            </a:r>
          </a:p>
        </p:txBody>
      </p:sp>
      <p:sp>
        <p:nvSpPr>
          <p:cNvPr id="2" name="TextBox 1">
            <a:extLst>
              <a:ext uri="{FF2B5EF4-FFF2-40B4-BE49-F238E27FC236}">
                <a16:creationId xmlns:a16="http://schemas.microsoft.com/office/drawing/2014/main" id="{52A1B71B-407F-FAC3-A97E-D7F71A464DF8}"/>
              </a:ext>
            </a:extLst>
          </p:cNvPr>
          <p:cNvSpPr txBox="1"/>
          <p:nvPr/>
        </p:nvSpPr>
        <p:spPr>
          <a:xfrm>
            <a:off x="145681" y="1042228"/>
            <a:ext cx="11465072" cy="837152"/>
          </a:xfrm>
          <a:prstGeom prst="rect">
            <a:avLst/>
          </a:prstGeom>
          <a:noFill/>
        </p:spPr>
        <p:txBody>
          <a:bodyPr wrap="square" rtlCol="0">
            <a:spAutoFit/>
          </a:bodyPr>
          <a:lstStyle/>
          <a:p>
            <a:pPr>
              <a:buNone/>
            </a:pPr>
            <a:r>
              <a:rPr lang="en-GB" sz="2200" dirty="0"/>
              <a:t>The boxes on these number lines are equally spaced. </a:t>
            </a:r>
          </a:p>
          <a:p>
            <a:pPr>
              <a:buNone/>
            </a:pPr>
            <a:r>
              <a:rPr lang="en-GB" sz="2200" dirty="0"/>
              <a:t>What are the missing numbers?</a:t>
            </a:r>
          </a:p>
        </p:txBody>
      </p:sp>
      <p:sp>
        <p:nvSpPr>
          <p:cNvPr id="57" name="Action Button: Help 56">
            <a:hlinkClick r:id="" action="ppaction://noaction" highlightClick="1"/>
            <a:extLst>
              <a:ext uri="{FF2B5EF4-FFF2-40B4-BE49-F238E27FC236}">
                <a16:creationId xmlns:a16="http://schemas.microsoft.com/office/drawing/2014/main" id="{053E5416-68B7-5407-AD3C-92CCBC200BF9}"/>
              </a:ext>
            </a:extLst>
          </p:cNvPr>
          <p:cNvSpPr/>
          <p:nvPr/>
        </p:nvSpPr>
        <p:spPr>
          <a:xfrm>
            <a:off x="189788" y="5776734"/>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58" name="Text Placeholder 1">
            <a:extLst>
              <a:ext uri="{FF2B5EF4-FFF2-40B4-BE49-F238E27FC236}">
                <a16:creationId xmlns:a16="http://schemas.microsoft.com/office/drawing/2014/main" id="{28C1B178-C266-DB6C-57CF-9DE063C8FD63}"/>
              </a:ext>
            </a:extLst>
          </p:cNvPr>
          <p:cNvSpPr txBox="1">
            <a:spLocks/>
          </p:cNvSpPr>
          <p:nvPr/>
        </p:nvSpPr>
        <p:spPr>
          <a:xfrm>
            <a:off x="1097809" y="5670596"/>
            <a:ext cx="7163200" cy="125297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628C"/>
              </a:buClr>
              <a:buFont typeface="Arial" panose="020B0604020202020204" pitchFamily="34" charset="0"/>
              <a:buNone/>
              <a:defRPr sz="2800" kern="1200">
                <a:solidFill>
                  <a:srgbClr val="5858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628C"/>
              </a:buClr>
              <a:buFont typeface="Arial" panose="020B0604020202020204" pitchFamily="34" charset="0"/>
              <a:buChar char="•"/>
              <a:defRPr sz="2400" kern="1200">
                <a:solidFill>
                  <a:srgbClr val="5858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628C"/>
              </a:buClr>
              <a:buFont typeface="Arial" panose="020B0604020202020204" pitchFamily="34" charset="0"/>
              <a:buChar char="•"/>
              <a:defRPr sz="2000" kern="1200">
                <a:solidFill>
                  <a:srgbClr val="5858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GB" sz="2200" dirty="0"/>
              <a:t>Which of these diagrams might be useful for rounding the number 3.627 to the nearest tenth? How about the nearest hundredth?</a:t>
            </a:r>
          </a:p>
        </p:txBody>
      </p:sp>
      <p:sp>
        <p:nvSpPr>
          <p:cNvPr id="4" name="TextBox 3">
            <a:extLst>
              <a:ext uri="{FF2B5EF4-FFF2-40B4-BE49-F238E27FC236}">
                <a16:creationId xmlns:a16="http://schemas.microsoft.com/office/drawing/2014/main" id="{75E07E3C-0E0F-7802-D71E-84178BADB4A3}"/>
              </a:ext>
            </a:extLst>
          </p:cNvPr>
          <p:cNvSpPr txBox="1"/>
          <p:nvPr/>
        </p:nvSpPr>
        <p:spPr>
          <a:xfrm>
            <a:off x="275446" y="1986893"/>
            <a:ext cx="436338" cy="430887"/>
          </a:xfrm>
          <a:prstGeom prst="rect">
            <a:avLst/>
          </a:prstGeom>
          <a:noFill/>
        </p:spPr>
        <p:txBody>
          <a:bodyPr wrap="none" rtlCol="0">
            <a:spAutoFit/>
          </a:bodyPr>
          <a:lstStyle/>
          <a:p>
            <a:pPr>
              <a:buNone/>
            </a:pPr>
            <a:r>
              <a:rPr lang="en-GB" sz="2200" dirty="0">
                <a:solidFill>
                  <a:srgbClr val="00628C"/>
                </a:solidFill>
              </a:rPr>
              <a:t>a)</a:t>
            </a:r>
          </a:p>
        </p:txBody>
      </p:sp>
      <p:sp>
        <p:nvSpPr>
          <p:cNvPr id="50" name="TextBox 49">
            <a:extLst>
              <a:ext uri="{FF2B5EF4-FFF2-40B4-BE49-F238E27FC236}">
                <a16:creationId xmlns:a16="http://schemas.microsoft.com/office/drawing/2014/main" id="{CADF8ADD-BFA4-6116-BAA1-AF8D3C97011E}"/>
              </a:ext>
            </a:extLst>
          </p:cNvPr>
          <p:cNvSpPr txBox="1"/>
          <p:nvPr/>
        </p:nvSpPr>
        <p:spPr>
          <a:xfrm>
            <a:off x="263191" y="3070256"/>
            <a:ext cx="436338" cy="430887"/>
          </a:xfrm>
          <a:prstGeom prst="rect">
            <a:avLst/>
          </a:prstGeom>
          <a:noFill/>
        </p:spPr>
        <p:txBody>
          <a:bodyPr wrap="none" rtlCol="0">
            <a:spAutoFit/>
          </a:bodyPr>
          <a:lstStyle/>
          <a:p>
            <a:pPr>
              <a:buNone/>
            </a:pPr>
            <a:r>
              <a:rPr lang="en-GB" sz="2200" dirty="0">
                <a:solidFill>
                  <a:srgbClr val="00628C"/>
                </a:solidFill>
              </a:rPr>
              <a:t>b)</a:t>
            </a:r>
          </a:p>
        </p:txBody>
      </p:sp>
      <p:sp>
        <p:nvSpPr>
          <p:cNvPr id="51" name="TextBox 50">
            <a:extLst>
              <a:ext uri="{FF2B5EF4-FFF2-40B4-BE49-F238E27FC236}">
                <a16:creationId xmlns:a16="http://schemas.microsoft.com/office/drawing/2014/main" id="{0FBA8140-882A-F770-5331-C2AC53F0B799}"/>
              </a:ext>
            </a:extLst>
          </p:cNvPr>
          <p:cNvSpPr txBox="1"/>
          <p:nvPr/>
        </p:nvSpPr>
        <p:spPr>
          <a:xfrm>
            <a:off x="312664" y="4208051"/>
            <a:ext cx="420308" cy="430887"/>
          </a:xfrm>
          <a:prstGeom prst="rect">
            <a:avLst/>
          </a:prstGeom>
          <a:noFill/>
        </p:spPr>
        <p:txBody>
          <a:bodyPr wrap="none" rtlCol="0">
            <a:spAutoFit/>
          </a:bodyPr>
          <a:lstStyle/>
          <a:p>
            <a:pPr>
              <a:buNone/>
            </a:pPr>
            <a:r>
              <a:rPr lang="en-GB" sz="2200" dirty="0">
                <a:solidFill>
                  <a:srgbClr val="00628C"/>
                </a:solidFill>
              </a:rPr>
              <a:t>c)</a:t>
            </a:r>
          </a:p>
        </p:txBody>
      </p:sp>
      <p:sp>
        <p:nvSpPr>
          <p:cNvPr id="52" name="TextBox 51">
            <a:extLst>
              <a:ext uri="{FF2B5EF4-FFF2-40B4-BE49-F238E27FC236}">
                <a16:creationId xmlns:a16="http://schemas.microsoft.com/office/drawing/2014/main" id="{D0F4C865-FC61-DFCA-29C1-66449D430B33}"/>
              </a:ext>
            </a:extLst>
          </p:cNvPr>
          <p:cNvSpPr txBox="1"/>
          <p:nvPr/>
        </p:nvSpPr>
        <p:spPr>
          <a:xfrm>
            <a:off x="6154548" y="1916341"/>
            <a:ext cx="436338" cy="430887"/>
          </a:xfrm>
          <a:prstGeom prst="rect">
            <a:avLst/>
          </a:prstGeom>
          <a:noFill/>
        </p:spPr>
        <p:txBody>
          <a:bodyPr wrap="none" rtlCol="0">
            <a:spAutoFit/>
          </a:bodyPr>
          <a:lstStyle/>
          <a:p>
            <a:pPr>
              <a:buNone/>
            </a:pPr>
            <a:r>
              <a:rPr lang="en-GB" sz="2200" dirty="0">
                <a:solidFill>
                  <a:srgbClr val="00628C"/>
                </a:solidFill>
              </a:rPr>
              <a:t>d)</a:t>
            </a:r>
          </a:p>
        </p:txBody>
      </p:sp>
      <p:sp>
        <p:nvSpPr>
          <p:cNvPr id="53" name="TextBox 52">
            <a:extLst>
              <a:ext uri="{FF2B5EF4-FFF2-40B4-BE49-F238E27FC236}">
                <a16:creationId xmlns:a16="http://schemas.microsoft.com/office/drawing/2014/main" id="{38181B9B-6330-33AA-2C41-D37CC4AACDA1}"/>
              </a:ext>
            </a:extLst>
          </p:cNvPr>
          <p:cNvSpPr txBox="1"/>
          <p:nvPr/>
        </p:nvSpPr>
        <p:spPr>
          <a:xfrm>
            <a:off x="6121949" y="3066354"/>
            <a:ext cx="436338" cy="430887"/>
          </a:xfrm>
          <a:prstGeom prst="rect">
            <a:avLst/>
          </a:prstGeom>
          <a:noFill/>
        </p:spPr>
        <p:txBody>
          <a:bodyPr wrap="none" rtlCol="0">
            <a:spAutoFit/>
          </a:bodyPr>
          <a:lstStyle/>
          <a:p>
            <a:pPr>
              <a:buNone/>
            </a:pPr>
            <a:r>
              <a:rPr lang="en-GB" sz="2200" dirty="0">
                <a:solidFill>
                  <a:srgbClr val="00628C"/>
                </a:solidFill>
              </a:rPr>
              <a:t>e)</a:t>
            </a:r>
          </a:p>
        </p:txBody>
      </p:sp>
      <p:sp>
        <p:nvSpPr>
          <p:cNvPr id="54" name="TextBox 53">
            <a:extLst>
              <a:ext uri="{FF2B5EF4-FFF2-40B4-BE49-F238E27FC236}">
                <a16:creationId xmlns:a16="http://schemas.microsoft.com/office/drawing/2014/main" id="{96911356-7E7B-04CD-BAA1-9FA00946092D}"/>
              </a:ext>
            </a:extLst>
          </p:cNvPr>
          <p:cNvSpPr txBox="1"/>
          <p:nvPr/>
        </p:nvSpPr>
        <p:spPr>
          <a:xfrm>
            <a:off x="6166476" y="4208051"/>
            <a:ext cx="404278" cy="430887"/>
          </a:xfrm>
          <a:prstGeom prst="rect">
            <a:avLst/>
          </a:prstGeom>
          <a:noFill/>
        </p:spPr>
        <p:txBody>
          <a:bodyPr wrap="square" rtlCol="0">
            <a:spAutoFit/>
          </a:bodyPr>
          <a:lstStyle/>
          <a:p>
            <a:pPr>
              <a:buNone/>
            </a:pPr>
            <a:r>
              <a:rPr lang="en-GB" sz="2200" dirty="0">
                <a:solidFill>
                  <a:srgbClr val="00628C"/>
                </a:solidFill>
              </a:rPr>
              <a:t>f)</a:t>
            </a:r>
          </a:p>
        </p:txBody>
      </p:sp>
      <p:pic>
        <p:nvPicPr>
          <p:cNvPr id="5" name="Picture 4">
            <a:extLst>
              <a:ext uri="{FF2B5EF4-FFF2-40B4-BE49-F238E27FC236}">
                <a16:creationId xmlns:a16="http://schemas.microsoft.com/office/drawing/2014/main" id="{4F121A45-94B2-9975-927F-D1FAEE2343B8}"/>
              </a:ext>
            </a:extLst>
          </p:cNvPr>
          <p:cNvPicPr>
            <a:picLocks noChangeAspect="1"/>
          </p:cNvPicPr>
          <p:nvPr/>
        </p:nvPicPr>
        <p:blipFill>
          <a:blip r:embed="rId3"/>
          <a:stretch>
            <a:fillRect/>
          </a:stretch>
        </p:blipFill>
        <p:spPr>
          <a:xfrm>
            <a:off x="910976" y="2003882"/>
            <a:ext cx="5005250" cy="926672"/>
          </a:xfrm>
          <a:prstGeom prst="rect">
            <a:avLst/>
          </a:prstGeom>
        </p:spPr>
      </p:pic>
      <p:pic>
        <p:nvPicPr>
          <p:cNvPr id="6" name="Picture 5">
            <a:extLst>
              <a:ext uri="{FF2B5EF4-FFF2-40B4-BE49-F238E27FC236}">
                <a16:creationId xmlns:a16="http://schemas.microsoft.com/office/drawing/2014/main" id="{9834DE04-CDD1-4574-EB30-290EB2D38B71}"/>
              </a:ext>
            </a:extLst>
          </p:cNvPr>
          <p:cNvPicPr>
            <a:picLocks noChangeAspect="1"/>
          </p:cNvPicPr>
          <p:nvPr/>
        </p:nvPicPr>
        <p:blipFill>
          <a:blip r:embed="rId4"/>
          <a:stretch>
            <a:fillRect/>
          </a:stretch>
        </p:blipFill>
        <p:spPr>
          <a:xfrm>
            <a:off x="781725" y="3113712"/>
            <a:ext cx="5145470" cy="932769"/>
          </a:xfrm>
          <a:prstGeom prst="rect">
            <a:avLst/>
          </a:prstGeom>
        </p:spPr>
      </p:pic>
      <p:pic>
        <p:nvPicPr>
          <p:cNvPr id="7" name="Picture 6">
            <a:extLst>
              <a:ext uri="{FF2B5EF4-FFF2-40B4-BE49-F238E27FC236}">
                <a16:creationId xmlns:a16="http://schemas.microsoft.com/office/drawing/2014/main" id="{95747893-8A99-87F4-ABC8-97723CAE98B4}"/>
              </a:ext>
            </a:extLst>
          </p:cNvPr>
          <p:cNvPicPr>
            <a:picLocks noChangeAspect="1"/>
          </p:cNvPicPr>
          <p:nvPr/>
        </p:nvPicPr>
        <p:blipFill>
          <a:blip r:embed="rId5"/>
          <a:stretch>
            <a:fillRect/>
          </a:stretch>
        </p:blipFill>
        <p:spPr>
          <a:xfrm>
            <a:off x="755164" y="4261930"/>
            <a:ext cx="5145470" cy="926672"/>
          </a:xfrm>
          <a:prstGeom prst="rect">
            <a:avLst/>
          </a:prstGeom>
        </p:spPr>
      </p:pic>
      <p:pic>
        <p:nvPicPr>
          <p:cNvPr id="8" name="Picture 7">
            <a:extLst>
              <a:ext uri="{FF2B5EF4-FFF2-40B4-BE49-F238E27FC236}">
                <a16:creationId xmlns:a16="http://schemas.microsoft.com/office/drawing/2014/main" id="{B9774A5D-E0FA-D0C0-63F1-C200779505B3}"/>
              </a:ext>
            </a:extLst>
          </p:cNvPr>
          <p:cNvPicPr>
            <a:picLocks noChangeAspect="1"/>
          </p:cNvPicPr>
          <p:nvPr/>
        </p:nvPicPr>
        <p:blipFill>
          <a:blip r:embed="rId6"/>
          <a:stretch>
            <a:fillRect/>
          </a:stretch>
        </p:blipFill>
        <p:spPr>
          <a:xfrm>
            <a:off x="6636265" y="1989977"/>
            <a:ext cx="5005250" cy="932769"/>
          </a:xfrm>
          <a:prstGeom prst="rect">
            <a:avLst/>
          </a:prstGeom>
        </p:spPr>
      </p:pic>
      <p:pic>
        <p:nvPicPr>
          <p:cNvPr id="9" name="Picture 8">
            <a:extLst>
              <a:ext uri="{FF2B5EF4-FFF2-40B4-BE49-F238E27FC236}">
                <a16:creationId xmlns:a16="http://schemas.microsoft.com/office/drawing/2014/main" id="{582F8C32-6757-182C-2FE8-947B0D0F7409}"/>
              </a:ext>
            </a:extLst>
          </p:cNvPr>
          <p:cNvPicPr>
            <a:picLocks noChangeAspect="1"/>
          </p:cNvPicPr>
          <p:nvPr/>
        </p:nvPicPr>
        <p:blipFill>
          <a:blip r:embed="rId7"/>
          <a:stretch>
            <a:fillRect/>
          </a:stretch>
        </p:blipFill>
        <p:spPr>
          <a:xfrm>
            <a:off x="6508690" y="3137958"/>
            <a:ext cx="5145470" cy="926672"/>
          </a:xfrm>
          <a:prstGeom prst="rect">
            <a:avLst/>
          </a:prstGeom>
        </p:spPr>
      </p:pic>
      <p:pic>
        <p:nvPicPr>
          <p:cNvPr id="10" name="Picture 9">
            <a:extLst>
              <a:ext uri="{FF2B5EF4-FFF2-40B4-BE49-F238E27FC236}">
                <a16:creationId xmlns:a16="http://schemas.microsoft.com/office/drawing/2014/main" id="{09271C1B-BE72-0DDC-FA0A-BDA14774E7AF}"/>
              </a:ext>
            </a:extLst>
          </p:cNvPr>
          <p:cNvPicPr>
            <a:picLocks noChangeAspect="1"/>
          </p:cNvPicPr>
          <p:nvPr/>
        </p:nvPicPr>
        <p:blipFill>
          <a:blip r:embed="rId8"/>
          <a:stretch>
            <a:fillRect/>
          </a:stretch>
        </p:blipFill>
        <p:spPr>
          <a:xfrm>
            <a:off x="6508690" y="4290084"/>
            <a:ext cx="5060119" cy="932769"/>
          </a:xfrm>
          <a:prstGeom prst="rect">
            <a:avLst/>
          </a:prstGeom>
        </p:spPr>
      </p:pic>
    </p:spTree>
    <p:extLst>
      <p:ext uri="{BB962C8B-B14F-4D97-AF65-F5344CB8AC3E}">
        <p14:creationId xmlns:p14="http://schemas.microsoft.com/office/powerpoint/2010/main" val="3905361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p:bldP spid="4" grpId="0"/>
      <p:bldP spid="50" grpId="0"/>
      <p:bldP spid="51" grpId="0"/>
      <p:bldP spid="52" grpId="0"/>
      <p:bldP spid="53" grpId="0"/>
      <p:bldP spid="54" grpId="0"/>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15: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1533844335"/>
              </p:ext>
            </p:extLst>
          </p:nvPr>
        </p:nvGraphicFramePr>
        <p:xfrm>
          <a:off x="267128" y="764704"/>
          <a:ext cx="11766038" cy="5821680"/>
        </p:xfrm>
        <a:graphic>
          <a:graphicData uri="http://schemas.openxmlformats.org/drawingml/2006/table">
            <a:tbl>
              <a:tblPr firstRow="1" bandRow="1">
                <a:tableStyleId>{5940675A-B579-460E-94D1-54222C63F5DA}</a:tableStyleId>
              </a:tblPr>
              <a:tblGrid>
                <a:gridCol w="5874592">
                  <a:extLst>
                    <a:ext uri="{9D8B030D-6E8A-4147-A177-3AD203B41FA5}">
                      <a16:colId xmlns:a16="http://schemas.microsoft.com/office/drawing/2014/main" val="695237181"/>
                    </a:ext>
                  </a:extLst>
                </a:gridCol>
                <a:gridCol w="5891446">
                  <a:extLst>
                    <a:ext uri="{9D8B030D-6E8A-4147-A177-3AD203B41FA5}">
                      <a16:colId xmlns:a16="http://schemas.microsoft.com/office/drawing/2014/main" val="300072507"/>
                    </a:ext>
                  </a:extLst>
                </a:gridCol>
              </a:tblGrid>
              <a:tr h="345346">
                <a:tc>
                  <a:txBody>
                    <a:bodyPr/>
                    <a:lstStyle/>
                    <a:p>
                      <a:r>
                        <a:rPr lang="en-GB" sz="1800" b="1" dirty="0">
                          <a:solidFill>
                            <a:schemeClr val="bg1"/>
                          </a:solidFill>
                        </a:rPr>
                        <a:t>Adaptations</a:t>
                      </a:r>
                    </a:p>
                  </a:txBody>
                  <a:tcPr>
                    <a:solidFill>
                      <a:schemeClr val="accent2"/>
                    </a:solidFill>
                  </a:tcPr>
                </a:tc>
                <a:tc>
                  <a:txBody>
                    <a:bodyPr/>
                    <a:lstStyle/>
                    <a:p>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4000258">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i="0" u="none" dirty="0"/>
                        <a:t>Focus on the top four questions (a, b, d and e), and repeat the same structure with a different start number to check how secure students’ understanding is.</a:t>
                      </a:r>
                      <a:endParaRPr lang="en-GB" sz="1600" i="1" u="none" dirty="0"/>
                    </a:p>
                    <a:p>
                      <a:r>
                        <a:rPr lang="en-GB" sz="1600" b="1" i="0" u="none" dirty="0"/>
                        <a:t>Challenge</a:t>
                      </a:r>
                    </a:p>
                    <a:p>
                      <a:pPr>
                        <a:spcAft>
                          <a:spcPts val="600"/>
                        </a:spcAft>
                      </a:pPr>
                      <a:r>
                        <a:rPr lang="en-GB" sz="1600" u="none" dirty="0"/>
                        <a:t>Use the same structure with different numbers to increase challenge. For example, ask students to find the midpoint of 3.615 and 3.625, and compare how their strategy changes if you change the second number to 3.62 or 3.64.</a:t>
                      </a:r>
                    </a:p>
                    <a:p>
                      <a:r>
                        <a:rPr lang="en-GB" sz="1600" b="1" i="0" u="none" dirty="0"/>
                        <a:t>Representations</a:t>
                      </a:r>
                    </a:p>
                    <a:p>
                      <a:r>
                        <a:rPr lang="en-GB" sz="1600" b="0" i="0" u="none" dirty="0"/>
                        <a:t>The number line is a key representation for rounding, particularly as it is modelled here with a focus on a relevant ‘segment’ of the number line. This Checkpoint acts as a stand-alone task to assess whether students understand the structure of the representation, without any of the additional complexities of rounding. Model alongside a place-value grid, to help students connect different representations of the same mathematical structure.</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Checkpoint 15 isolates a skill that sits ‘underneath’ the use of number lines as a representation for rounding: using place value to identify midpoints between two numbers. It focuses particularly on decimals, as a key development of students’ understanding of rounding at Key Stage 3 is to be able to round to any given number of decimal places.</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Parts a to c follow the same structure, giving the same start number (3.6) and different midpoints, so that students have to identify the third number in the sequence. Those with a less established sense of place value may find part b hard, and those that follow a pattern of decimal places without understanding may come unstuck at part c. It is intentional that not all of the sets of numbers will be useful for rounding, so that you can discuss which sets are and why.</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Parts d and e ask students to find the midpoint – they might notice they follow the same structure as parts a and b, with a different start number. Encourage them to find multiple answers to part f.</a:t>
                      </a:r>
                    </a:p>
                  </a:txBody>
                  <a:tcPr/>
                </a:tc>
                <a:extLst>
                  <a:ext uri="{0D108BD9-81ED-4DB2-BD59-A6C34878D82A}">
                    <a16:rowId xmlns:a16="http://schemas.microsoft.com/office/drawing/2014/main" val="1616516725"/>
                  </a:ext>
                </a:extLst>
              </a:tr>
              <a:tr h="720000">
                <a:tc gridSpan="2">
                  <a:txBody>
                    <a:bodyPr/>
                    <a:lstStyle/>
                    <a:p>
                      <a:r>
                        <a:rPr lang="en-GB" sz="1600" b="1" dirty="0"/>
                        <a:t>Additional resources</a:t>
                      </a:r>
                    </a:p>
                    <a:p>
                      <a:pPr marL="285750" indent="-285750">
                        <a:buFont typeface="Arial" panose="020B0604020202020204" pitchFamily="34" charset="0"/>
                        <a:buChar char="•"/>
                      </a:pPr>
                      <a:r>
                        <a:rPr lang="en-GB" sz="1600" b="0" dirty="0"/>
                        <a:t>Additional activity </a:t>
                      </a:r>
                      <a:r>
                        <a:rPr lang="en-GB" sz="1600" b="0" dirty="0">
                          <a:hlinkClick r:id="rId3" action="ppaction://hlinksldjump"/>
                        </a:rPr>
                        <a:t>G</a:t>
                      </a:r>
                      <a:r>
                        <a:rPr lang="en-GB" sz="1600" b="0" dirty="0"/>
                        <a:t> is another task that explores understanding of place value on the number line to support using it as a representation for rounding.</a:t>
                      </a:r>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42889521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0CE95A-4610-4237-9DE3-CC91AF2DA170}"/>
              </a:ext>
            </a:extLst>
          </p:cNvPr>
          <p:cNvSpPr>
            <a:spLocks noGrp="1"/>
          </p:cNvSpPr>
          <p:nvPr>
            <p:ph type="body" sz="quarter" idx="11"/>
          </p:nvPr>
        </p:nvSpPr>
        <p:spPr/>
        <p:txBody>
          <a:bodyPr/>
          <a:lstStyle/>
          <a:p>
            <a:r>
              <a:rPr lang="en-GB" dirty="0"/>
              <a:t>Checkpoint 16: Missing numbers</a:t>
            </a:r>
          </a:p>
        </p:txBody>
      </p:sp>
      <p:sp>
        <p:nvSpPr>
          <p:cNvPr id="20" name="TextBox 19">
            <a:extLst>
              <a:ext uri="{FF2B5EF4-FFF2-40B4-BE49-F238E27FC236}">
                <a16:creationId xmlns:a16="http://schemas.microsoft.com/office/drawing/2014/main" id="{939F9078-1AD1-187C-2AA6-C9C5159EE588}"/>
              </a:ext>
            </a:extLst>
          </p:cNvPr>
          <p:cNvSpPr txBox="1"/>
          <p:nvPr/>
        </p:nvSpPr>
        <p:spPr>
          <a:xfrm>
            <a:off x="145680" y="1042706"/>
            <a:ext cx="8501238" cy="1649682"/>
          </a:xfrm>
          <a:prstGeom prst="rect">
            <a:avLst/>
          </a:prstGeom>
          <a:noFill/>
        </p:spPr>
        <p:txBody>
          <a:bodyPr wrap="none" rtlCol="0">
            <a:spAutoFit/>
          </a:bodyPr>
          <a:lstStyle/>
          <a:p>
            <a:pPr>
              <a:buNone/>
            </a:pPr>
            <a:r>
              <a:rPr lang="en-GB" sz="2200" dirty="0"/>
              <a:t>Kayley and Andy are rounding the number 8.37 in different ways.</a:t>
            </a:r>
          </a:p>
          <a:p>
            <a:pPr>
              <a:buNone/>
            </a:pPr>
            <a:r>
              <a:rPr lang="en-GB" sz="2200" dirty="0"/>
              <a:t>They each use a number line to help them.</a:t>
            </a:r>
          </a:p>
          <a:p>
            <a:pPr marL="457200" indent="-457200">
              <a:buFont typeface="+mj-lt"/>
              <a:buAutoNum type="alphaLcParenR"/>
            </a:pPr>
            <a:r>
              <a:rPr lang="en-GB" sz="2200" dirty="0"/>
              <a:t>What numbers might go in the other boxes?</a:t>
            </a:r>
          </a:p>
          <a:p>
            <a:pPr marL="457200" indent="-457200">
              <a:buFont typeface="+mj-lt"/>
              <a:buAutoNum type="alphaLcParenR"/>
            </a:pPr>
            <a:r>
              <a:rPr lang="en-GB" sz="2200" dirty="0"/>
              <a:t>How might they have been asked to round their number? </a:t>
            </a:r>
          </a:p>
        </p:txBody>
      </p:sp>
      <p:sp>
        <p:nvSpPr>
          <p:cNvPr id="21" name="TextBox 20">
            <a:extLst>
              <a:ext uri="{FF2B5EF4-FFF2-40B4-BE49-F238E27FC236}">
                <a16:creationId xmlns:a16="http://schemas.microsoft.com/office/drawing/2014/main" id="{66310A0C-29A5-C979-6D44-C6EBD0551487}"/>
              </a:ext>
            </a:extLst>
          </p:cNvPr>
          <p:cNvSpPr txBox="1"/>
          <p:nvPr/>
        </p:nvSpPr>
        <p:spPr>
          <a:xfrm>
            <a:off x="169255" y="2934057"/>
            <a:ext cx="1095172" cy="430887"/>
          </a:xfrm>
          <a:prstGeom prst="rect">
            <a:avLst/>
          </a:prstGeom>
          <a:noFill/>
        </p:spPr>
        <p:txBody>
          <a:bodyPr wrap="none" rtlCol="0">
            <a:spAutoFit/>
          </a:bodyPr>
          <a:lstStyle/>
          <a:p>
            <a:pPr>
              <a:buNone/>
            </a:pPr>
            <a:r>
              <a:rPr lang="en-GB" sz="2200" b="1" dirty="0">
                <a:solidFill>
                  <a:srgbClr val="00628C"/>
                </a:solidFill>
              </a:rPr>
              <a:t>Kayley</a:t>
            </a:r>
          </a:p>
        </p:txBody>
      </p:sp>
      <p:sp>
        <p:nvSpPr>
          <p:cNvPr id="22" name="TextBox 21">
            <a:extLst>
              <a:ext uri="{FF2B5EF4-FFF2-40B4-BE49-F238E27FC236}">
                <a16:creationId xmlns:a16="http://schemas.microsoft.com/office/drawing/2014/main" id="{3D358867-D099-2B36-C3E0-93EF0FBE0F8A}"/>
              </a:ext>
            </a:extLst>
          </p:cNvPr>
          <p:cNvSpPr txBox="1"/>
          <p:nvPr/>
        </p:nvSpPr>
        <p:spPr>
          <a:xfrm>
            <a:off x="6417910" y="2934056"/>
            <a:ext cx="891591" cy="430887"/>
          </a:xfrm>
          <a:prstGeom prst="rect">
            <a:avLst/>
          </a:prstGeom>
          <a:noFill/>
        </p:spPr>
        <p:txBody>
          <a:bodyPr wrap="none" rtlCol="0">
            <a:spAutoFit/>
          </a:bodyPr>
          <a:lstStyle/>
          <a:p>
            <a:pPr>
              <a:buNone/>
            </a:pPr>
            <a:r>
              <a:rPr lang="en-GB" sz="2200" b="1" dirty="0">
                <a:solidFill>
                  <a:srgbClr val="00628C"/>
                </a:solidFill>
              </a:rPr>
              <a:t>Andy</a:t>
            </a:r>
          </a:p>
        </p:txBody>
      </p:sp>
      <p:sp>
        <p:nvSpPr>
          <p:cNvPr id="37" name="Action Button: Help 36">
            <a:hlinkClick r:id="" action="ppaction://noaction" highlightClick="1"/>
            <a:extLst>
              <a:ext uri="{FF2B5EF4-FFF2-40B4-BE49-F238E27FC236}">
                <a16:creationId xmlns:a16="http://schemas.microsoft.com/office/drawing/2014/main" id="{C5F8E52E-FB81-9352-121A-79B35C27F231}"/>
              </a:ext>
            </a:extLst>
          </p:cNvPr>
          <p:cNvSpPr/>
          <p:nvPr/>
        </p:nvSpPr>
        <p:spPr>
          <a:xfrm>
            <a:off x="75765" y="5203179"/>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38" name="Text Placeholder 1">
            <a:extLst>
              <a:ext uri="{FF2B5EF4-FFF2-40B4-BE49-F238E27FC236}">
                <a16:creationId xmlns:a16="http://schemas.microsoft.com/office/drawing/2014/main" id="{FF1366F1-064D-ECE6-A0D5-754520FC319F}"/>
              </a:ext>
            </a:extLst>
          </p:cNvPr>
          <p:cNvSpPr txBox="1">
            <a:spLocks/>
          </p:cNvSpPr>
          <p:nvPr/>
        </p:nvSpPr>
        <p:spPr>
          <a:xfrm>
            <a:off x="1137049" y="5197246"/>
            <a:ext cx="3092076" cy="157417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628C"/>
              </a:buClr>
              <a:buFont typeface="Arial" panose="020B0604020202020204" pitchFamily="34" charset="0"/>
              <a:buNone/>
              <a:defRPr sz="2800" kern="1200">
                <a:solidFill>
                  <a:srgbClr val="5858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628C"/>
              </a:buClr>
              <a:buFont typeface="Arial" panose="020B0604020202020204" pitchFamily="34" charset="0"/>
              <a:buChar char="•"/>
              <a:defRPr sz="2400" kern="1200">
                <a:solidFill>
                  <a:srgbClr val="5858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628C"/>
              </a:buClr>
              <a:buFont typeface="Arial" panose="020B0604020202020204" pitchFamily="34" charset="0"/>
              <a:buChar char="•"/>
              <a:defRPr sz="2000" kern="1200">
                <a:solidFill>
                  <a:srgbClr val="5858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GB" sz="2200" dirty="0"/>
              <a:t>How might your answers change if Andy’s diagram looked like this?</a:t>
            </a:r>
          </a:p>
        </p:txBody>
      </p:sp>
      <p:pic>
        <p:nvPicPr>
          <p:cNvPr id="2" name="Picture 1">
            <a:extLst>
              <a:ext uri="{FF2B5EF4-FFF2-40B4-BE49-F238E27FC236}">
                <a16:creationId xmlns:a16="http://schemas.microsoft.com/office/drawing/2014/main" id="{D248C2D5-75FC-8869-9315-083FB0A52965}"/>
              </a:ext>
            </a:extLst>
          </p:cNvPr>
          <p:cNvPicPr>
            <a:picLocks noChangeAspect="1"/>
          </p:cNvPicPr>
          <p:nvPr/>
        </p:nvPicPr>
        <p:blipFill>
          <a:blip r:embed="rId3"/>
          <a:stretch>
            <a:fillRect/>
          </a:stretch>
        </p:blipFill>
        <p:spPr>
          <a:xfrm>
            <a:off x="632631" y="2927779"/>
            <a:ext cx="5005250" cy="1566808"/>
          </a:xfrm>
          <a:prstGeom prst="rect">
            <a:avLst/>
          </a:prstGeom>
        </p:spPr>
      </p:pic>
      <p:pic>
        <p:nvPicPr>
          <p:cNvPr id="15" name="Picture 14">
            <a:extLst>
              <a:ext uri="{FF2B5EF4-FFF2-40B4-BE49-F238E27FC236}">
                <a16:creationId xmlns:a16="http://schemas.microsoft.com/office/drawing/2014/main" id="{A8F88120-9ADB-0CB1-B076-45DF1DEF71DC}"/>
              </a:ext>
            </a:extLst>
          </p:cNvPr>
          <p:cNvPicPr>
            <a:picLocks noChangeAspect="1"/>
          </p:cNvPicPr>
          <p:nvPr/>
        </p:nvPicPr>
        <p:blipFill>
          <a:blip r:embed="rId4"/>
          <a:stretch>
            <a:fillRect/>
          </a:stretch>
        </p:blipFill>
        <p:spPr>
          <a:xfrm>
            <a:off x="6547814" y="2927779"/>
            <a:ext cx="5005250" cy="1566808"/>
          </a:xfrm>
          <a:prstGeom prst="rect">
            <a:avLst/>
          </a:prstGeom>
        </p:spPr>
      </p:pic>
      <p:pic>
        <p:nvPicPr>
          <p:cNvPr id="16" name="Picture 15">
            <a:extLst>
              <a:ext uri="{FF2B5EF4-FFF2-40B4-BE49-F238E27FC236}">
                <a16:creationId xmlns:a16="http://schemas.microsoft.com/office/drawing/2014/main" id="{637DBCBD-FAAD-7B26-E665-F68FF1594396}"/>
              </a:ext>
            </a:extLst>
          </p:cNvPr>
          <p:cNvPicPr>
            <a:picLocks noChangeAspect="1"/>
          </p:cNvPicPr>
          <p:nvPr/>
        </p:nvPicPr>
        <p:blipFill>
          <a:blip r:embed="rId5"/>
          <a:stretch>
            <a:fillRect/>
          </a:stretch>
        </p:blipFill>
        <p:spPr>
          <a:xfrm>
            <a:off x="3908171" y="4638290"/>
            <a:ext cx="5005250" cy="1530229"/>
          </a:xfrm>
          <a:prstGeom prst="rect">
            <a:avLst/>
          </a:prstGeom>
        </p:spPr>
      </p:pic>
    </p:spTree>
    <p:extLst>
      <p:ext uri="{BB962C8B-B14F-4D97-AF65-F5344CB8AC3E}">
        <p14:creationId xmlns:p14="http://schemas.microsoft.com/office/powerpoint/2010/main" val="247942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P spid="21" grpId="0"/>
      <p:bldP spid="22" grpId="0"/>
      <p:bldP spid="37" grpId="0" animBg="1"/>
      <p:bldP spid="38" grpId="0"/>
    </p:bld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16: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1842500230"/>
              </p:ext>
            </p:extLst>
          </p:nvPr>
        </p:nvGraphicFramePr>
        <p:xfrm>
          <a:off x="267128" y="764704"/>
          <a:ext cx="11766038" cy="5913120"/>
        </p:xfrm>
        <a:graphic>
          <a:graphicData uri="http://schemas.openxmlformats.org/drawingml/2006/table">
            <a:tbl>
              <a:tblPr firstRow="1" bandRow="1">
                <a:tableStyleId>{5940675A-B579-460E-94D1-54222C63F5DA}</a:tableStyleId>
              </a:tblPr>
              <a:tblGrid>
                <a:gridCol w="6710615">
                  <a:extLst>
                    <a:ext uri="{9D8B030D-6E8A-4147-A177-3AD203B41FA5}">
                      <a16:colId xmlns:a16="http://schemas.microsoft.com/office/drawing/2014/main" val="695237181"/>
                    </a:ext>
                  </a:extLst>
                </a:gridCol>
                <a:gridCol w="5055423">
                  <a:extLst>
                    <a:ext uri="{9D8B030D-6E8A-4147-A177-3AD203B41FA5}">
                      <a16:colId xmlns:a16="http://schemas.microsoft.com/office/drawing/2014/main" val="300072507"/>
                    </a:ext>
                  </a:extLst>
                </a:gridCol>
              </a:tblGrid>
              <a:tr h="345346">
                <a:tc>
                  <a:txBody>
                    <a:bodyPr/>
                    <a:lstStyle/>
                    <a:p>
                      <a:r>
                        <a:rPr lang="en-GB" sz="1800" b="1" dirty="0">
                          <a:solidFill>
                            <a:schemeClr val="bg1"/>
                          </a:solidFill>
                        </a:rPr>
                        <a:t>Adaptations</a:t>
                      </a:r>
                    </a:p>
                  </a:txBody>
                  <a:tcPr>
                    <a:solidFill>
                      <a:schemeClr val="accent2"/>
                    </a:solidFill>
                  </a:tcPr>
                </a:tc>
                <a:tc>
                  <a:txBody>
                    <a:bodyPr/>
                    <a:lstStyle/>
                    <a:p>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3979806">
                <a:tc>
                  <a:txBody>
                    <a:bodyPr/>
                    <a:lstStyle/>
                    <a:p>
                      <a:r>
                        <a:rPr lang="en-GB" sz="1600" b="1" i="0" u="none" dirty="0"/>
                        <a:t>Support</a:t>
                      </a:r>
                    </a:p>
                    <a:p>
                      <a:r>
                        <a:rPr lang="en-GB" sz="1600" b="0" i="0" u="none" dirty="0"/>
                        <a:t>If students are not familiar with this representation for rounding, explore just Andy’s with different values before introducing Kayley’s.</a:t>
                      </a:r>
                    </a:p>
                    <a:p>
                      <a:pPr>
                        <a:spcBef>
                          <a:spcPts val="600"/>
                        </a:spcBef>
                      </a:pPr>
                      <a:r>
                        <a:rPr lang="en-GB" sz="1600" b="1" i="0" u="none" dirty="0"/>
                        <a:t>Challenge</a:t>
                      </a:r>
                    </a:p>
                    <a:p>
                      <a:r>
                        <a:rPr lang="en-GB" sz="1600" u="none" dirty="0"/>
                        <a:t>Change one digit and ask students whether any of their answers would change. Ask them to generalise about which digits would change and which wouldn’t. For example, can they change the ones digit so that Kayley’s answer would stay the same but Andy’s wouldn’t? How about the other way around? </a:t>
                      </a:r>
                    </a:p>
                    <a:p>
                      <a:pPr>
                        <a:spcBef>
                          <a:spcPts val="600"/>
                        </a:spcBef>
                      </a:pPr>
                      <a:r>
                        <a:rPr lang="en-GB" sz="1600" b="1" i="0" u="none" dirty="0"/>
                        <a:t>Representations</a:t>
                      </a:r>
                    </a:p>
                    <a:p>
                      <a:r>
                        <a:rPr lang="en-GB" sz="1600" dirty="0"/>
                        <a:t>Students are likely to be familiar with seeing a number line to explore rounding, using the midpoint and deciding if the number being rounded lies to the left or right of this. If not, you will find it useful for teaching rounding at Key Stage 3 – and bounds at Key Stage 4 – so take the time to ensure students understand it. Those who find it hard to extrapolate from a small part of a number line may find it helpful to see a dynamic ‘zoomable’ number line – many examples can be found online.</a:t>
                      </a:r>
                      <a:endParaRPr lang="en-GB" sz="1600" b="0" i="0" u="non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dirty="0"/>
                        <a:t>Checkpoint 16 explores how deeply students understand the number line representation for rounding. Rather than asking them to ‘do’ the rounding, it asks them to consider the representation and work out both what the other values on the number line would be, and how the number is being rounded. Look out for students who struggle to find the values either side of Kayley’s 8.5 – they may need more support with place value. A common incorrect response is for students to write 8.6 and 8.7. These students are likely to be familiar with the number line but not with using it to round.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dirty="0"/>
                        <a:t>Some students may be less familiar with rounding a decimal such as 8.37 to the nearest 10. Encourage them to explain what is the same and what is different about rounding the number 8 to the nearest 10. Those most secure with rounding should be able to identify that the only relevant digit is in the ones column.</a:t>
                      </a:r>
                    </a:p>
                  </a:txBody>
                  <a:tcPr/>
                </a:tc>
                <a:extLst>
                  <a:ext uri="{0D108BD9-81ED-4DB2-BD59-A6C34878D82A}">
                    <a16:rowId xmlns:a16="http://schemas.microsoft.com/office/drawing/2014/main" val="1616516725"/>
                  </a:ext>
                </a:extLst>
              </a:tr>
              <a:tr h="612000">
                <a:tc gridSpan="2">
                  <a:txBody>
                    <a:bodyPr/>
                    <a:lstStyle/>
                    <a:p>
                      <a:r>
                        <a:rPr lang="en-GB" sz="1600" b="1" dirty="0"/>
                        <a:t>Additional resources</a:t>
                      </a:r>
                    </a:p>
                    <a:p>
                      <a:pPr marL="285750" indent="-285750">
                        <a:buFont typeface="Arial" panose="020B0604020202020204" pitchFamily="34" charset="0"/>
                        <a:buChar char="•"/>
                      </a:pPr>
                      <a:r>
                        <a:rPr lang="en-GB" sz="1600" b="0" dirty="0"/>
                        <a:t>Checkpoint </a:t>
                      </a:r>
                      <a:r>
                        <a:rPr lang="en-GB" sz="1600" b="0" dirty="0">
                          <a:hlinkClick r:id="rId3" action="ppaction://hlinksldjump"/>
                        </a:rPr>
                        <a:t>15</a:t>
                      </a:r>
                      <a:r>
                        <a:rPr lang="en-GB" sz="1600" b="0" dirty="0"/>
                        <a:t> and Additional activity </a:t>
                      </a:r>
                      <a:r>
                        <a:rPr lang="en-GB" sz="1600" b="0" dirty="0">
                          <a:hlinkClick r:id="rId4" action="ppaction://hlinksldjump"/>
                        </a:rPr>
                        <a:t>G</a:t>
                      </a:r>
                      <a:r>
                        <a:rPr lang="en-GB" sz="1600" b="0" dirty="0"/>
                        <a:t> explore similar segments of the number line without considering rounding, and so could be used to check understanding of place value on the number line.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dirty="0"/>
                        <a:t>5NPV-3 in the </a:t>
                      </a:r>
                      <a:r>
                        <a:rPr lang="en-GB" sz="1600" dirty="0">
                          <a:hlinkClick r:id="rId5"/>
                        </a:rPr>
                        <a:t>Exemplification of ready-to-progress criteria NCETM</a:t>
                      </a:r>
                      <a:r>
                        <a:rPr lang="en-GB" sz="1600" dirty="0"/>
                        <a:t> may be relevant (see Checkpoint </a:t>
                      </a:r>
                      <a:r>
                        <a:rPr lang="en-GB" sz="1600" dirty="0">
                          <a:hlinkClick r:id="rId6" action="ppaction://hlinksldjump"/>
                        </a:rPr>
                        <a:t>13</a:t>
                      </a:r>
                      <a:r>
                        <a:rPr lang="en-GB" sz="1600" dirty="0"/>
                        <a:t> Guidance slide).</a:t>
                      </a:r>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9044490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2ED97B-7FA6-656D-1093-BB2C22AEFC14}"/>
              </a:ext>
            </a:extLst>
          </p:cNvPr>
          <p:cNvSpPr>
            <a:spLocks noGrp="1"/>
          </p:cNvSpPr>
          <p:nvPr>
            <p:ph type="body" sz="quarter" idx="11"/>
          </p:nvPr>
        </p:nvSpPr>
        <p:spPr/>
        <p:txBody>
          <a:bodyPr/>
          <a:lstStyle/>
          <a:p>
            <a:r>
              <a:rPr lang="en-GB" dirty="0"/>
              <a:t>Checkpoint 17: Always, sometimes, never?</a:t>
            </a:r>
          </a:p>
        </p:txBody>
      </p:sp>
      <p:sp>
        <p:nvSpPr>
          <p:cNvPr id="4" name="Speech Bubble: Oval 3">
            <a:extLst>
              <a:ext uri="{FF2B5EF4-FFF2-40B4-BE49-F238E27FC236}">
                <a16:creationId xmlns:a16="http://schemas.microsoft.com/office/drawing/2014/main" id="{2E11B4BA-D575-0FAE-DDCB-13121AC8BB58}"/>
              </a:ext>
            </a:extLst>
          </p:cNvPr>
          <p:cNvSpPr/>
          <p:nvPr/>
        </p:nvSpPr>
        <p:spPr>
          <a:xfrm>
            <a:off x="4010666" y="1851071"/>
            <a:ext cx="3554905" cy="1712890"/>
          </a:xfrm>
          <a:prstGeom prst="wedgeEllipseCallout">
            <a:avLst>
              <a:gd name="adj1" fmla="val 30848"/>
              <a:gd name="adj2" fmla="val 822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200" dirty="0"/>
              <a:t>A number rounded to the nearest 10 will end in one zero.</a:t>
            </a:r>
          </a:p>
        </p:txBody>
      </p:sp>
      <p:sp>
        <p:nvSpPr>
          <p:cNvPr id="5" name="TextBox 4">
            <a:extLst>
              <a:ext uri="{FF2B5EF4-FFF2-40B4-BE49-F238E27FC236}">
                <a16:creationId xmlns:a16="http://schemas.microsoft.com/office/drawing/2014/main" id="{AAEF0B49-B63D-D2E1-FD6A-3D52DC9A0276}"/>
              </a:ext>
            </a:extLst>
          </p:cNvPr>
          <p:cNvSpPr txBox="1"/>
          <p:nvPr/>
        </p:nvSpPr>
        <p:spPr>
          <a:xfrm>
            <a:off x="145680" y="1095334"/>
            <a:ext cx="8242962" cy="461665"/>
          </a:xfrm>
          <a:prstGeom prst="rect">
            <a:avLst/>
          </a:prstGeom>
          <a:noFill/>
        </p:spPr>
        <p:txBody>
          <a:bodyPr wrap="none" rtlCol="0">
            <a:spAutoFit/>
          </a:bodyPr>
          <a:lstStyle/>
          <a:p>
            <a:pPr marL="457200" indent="-457200">
              <a:buFont typeface="+mj-lt"/>
              <a:buAutoNum type="alphaLcParenR"/>
            </a:pPr>
            <a:r>
              <a:rPr lang="en-GB" sz="2400" dirty="0"/>
              <a:t>Are these statements always, sometimes or never true?</a:t>
            </a:r>
          </a:p>
        </p:txBody>
      </p:sp>
      <p:sp>
        <p:nvSpPr>
          <p:cNvPr id="6" name="Speech Bubble: Oval 5">
            <a:extLst>
              <a:ext uri="{FF2B5EF4-FFF2-40B4-BE49-F238E27FC236}">
                <a16:creationId xmlns:a16="http://schemas.microsoft.com/office/drawing/2014/main" id="{648454A2-EB9B-6840-7C8C-FAB876C2F33D}"/>
              </a:ext>
            </a:extLst>
          </p:cNvPr>
          <p:cNvSpPr/>
          <p:nvPr/>
        </p:nvSpPr>
        <p:spPr>
          <a:xfrm>
            <a:off x="265018" y="1636681"/>
            <a:ext cx="3482333" cy="1712890"/>
          </a:xfrm>
          <a:prstGeom prst="wedgeEllipseCallout">
            <a:avLst>
              <a:gd name="adj1" fmla="val -41611"/>
              <a:gd name="adj2" fmla="val 7905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200" dirty="0"/>
              <a:t>A number rounded to the nearest 10 will have two digits.</a:t>
            </a:r>
          </a:p>
        </p:txBody>
      </p:sp>
      <p:sp>
        <p:nvSpPr>
          <p:cNvPr id="7" name="Speech Bubble: Oval 6">
            <a:extLst>
              <a:ext uri="{FF2B5EF4-FFF2-40B4-BE49-F238E27FC236}">
                <a16:creationId xmlns:a16="http://schemas.microsoft.com/office/drawing/2014/main" id="{6C7F22C7-2329-0EC1-FC26-3D0AE2EDD231}"/>
              </a:ext>
            </a:extLst>
          </p:cNvPr>
          <p:cNvSpPr/>
          <p:nvPr/>
        </p:nvSpPr>
        <p:spPr>
          <a:xfrm>
            <a:off x="7934641" y="1636681"/>
            <a:ext cx="3854588" cy="2221375"/>
          </a:xfrm>
          <a:prstGeom prst="wedgeEllipseCallout">
            <a:avLst>
              <a:gd name="adj1" fmla="val 43732"/>
              <a:gd name="adj2" fmla="val 6601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200" dirty="0"/>
              <a:t>A number rounded to the nearest 10 will be less than 5 away from the original number.</a:t>
            </a:r>
          </a:p>
        </p:txBody>
      </p:sp>
      <p:sp>
        <p:nvSpPr>
          <p:cNvPr id="8" name="Action Button: Help 7">
            <a:hlinkClick r:id="" action="ppaction://noaction" highlightClick="1"/>
            <a:extLst>
              <a:ext uri="{FF2B5EF4-FFF2-40B4-BE49-F238E27FC236}">
                <a16:creationId xmlns:a16="http://schemas.microsoft.com/office/drawing/2014/main" id="{D24765E1-B881-EA34-5F70-16AA1D01DBD7}"/>
              </a:ext>
            </a:extLst>
          </p:cNvPr>
          <p:cNvSpPr/>
          <p:nvPr/>
        </p:nvSpPr>
        <p:spPr>
          <a:xfrm>
            <a:off x="265017" y="5607840"/>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9" name="Text Placeholder 1">
            <a:extLst>
              <a:ext uri="{FF2B5EF4-FFF2-40B4-BE49-F238E27FC236}">
                <a16:creationId xmlns:a16="http://schemas.microsoft.com/office/drawing/2014/main" id="{A5D85E9A-CBDE-2B12-54E7-97A3AD3B8708}"/>
              </a:ext>
            </a:extLst>
          </p:cNvPr>
          <p:cNvSpPr txBox="1">
            <a:spLocks/>
          </p:cNvSpPr>
          <p:nvPr/>
        </p:nvSpPr>
        <p:spPr>
          <a:xfrm>
            <a:off x="1364128" y="5738130"/>
            <a:ext cx="7726517" cy="95476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628C"/>
              </a:buClr>
              <a:buFont typeface="Arial" panose="020B0604020202020204" pitchFamily="34" charset="0"/>
              <a:buNone/>
              <a:defRPr sz="2800" kern="1200">
                <a:solidFill>
                  <a:srgbClr val="5858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628C"/>
              </a:buClr>
              <a:buFont typeface="Arial" panose="020B0604020202020204" pitchFamily="34" charset="0"/>
              <a:buChar char="•"/>
              <a:defRPr sz="2400" kern="1200">
                <a:solidFill>
                  <a:srgbClr val="5858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628C"/>
              </a:buClr>
              <a:buFont typeface="Arial" panose="020B0604020202020204" pitchFamily="34" charset="0"/>
              <a:buChar char="•"/>
              <a:defRPr sz="2000" kern="1200">
                <a:solidFill>
                  <a:srgbClr val="5858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GB" sz="2200" dirty="0"/>
              <a:t>Write your own ‘always, sometimes, never’ statements for rounding to the nearest hundred.</a:t>
            </a:r>
          </a:p>
        </p:txBody>
      </p:sp>
      <p:sp>
        <p:nvSpPr>
          <p:cNvPr id="10" name="TextBox 9">
            <a:extLst>
              <a:ext uri="{FF2B5EF4-FFF2-40B4-BE49-F238E27FC236}">
                <a16:creationId xmlns:a16="http://schemas.microsoft.com/office/drawing/2014/main" id="{533C66EA-F1AB-AA66-4870-D2B44A717FC4}"/>
              </a:ext>
            </a:extLst>
          </p:cNvPr>
          <p:cNvSpPr txBox="1"/>
          <p:nvPr/>
        </p:nvSpPr>
        <p:spPr>
          <a:xfrm>
            <a:off x="145680" y="4336130"/>
            <a:ext cx="5641345" cy="461665"/>
          </a:xfrm>
          <a:prstGeom prst="rect">
            <a:avLst/>
          </a:prstGeom>
          <a:noFill/>
        </p:spPr>
        <p:txBody>
          <a:bodyPr wrap="square" rtlCol="0">
            <a:spAutoFit/>
          </a:bodyPr>
          <a:lstStyle/>
          <a:p>
            <a:pPr marL="457200" indent="-457200">
              <a:buFont typeface="+mj-lt"/>
              <a:buAutoNum type="alphaLcParenR" startAt="2"/>
            </a:pPr>
            <a:r>
              <a:rPr lang="en-GB" sz="2400" dirty="0"/>
              <a:t>Give some examples that show why.</a:t>
            </a:r>
          </a:p>
        </p:txBody>
      </p:sp>
    </p:spTree>
    <p:extLst>
      <p:ext uri="{BB962C8B-B14F-4D97-AF65-F5344CB8AC3E}">
        <p14:creationId xmlns:p14="http://schemas.microsoft.com/office/powerpoint/2010/main" val="139190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17: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696960084"/>
              </p:ext>
            </p:extLst>
          </p:nvPr>
        </p:nvGraphicFramePr>
        <p:xfrm>
          <a:off x="267128" y="764704"/>
          <a:ext cx="11766038" cy="5422736"/>
        </p:xfrm>
        <a:graphic>
          <a:graphicData uri="http://schemas.openxmlformats.org/drawingml/2006/table">
            <a:tbl>
              <a:tblPr firstRow="1" bandRow="1">
                <a:tableStyleId>{5940675A-B579-460E-94D1-54222C63F5DA}</a:tableStyleId>
              </a:tblPr>
              <a:tblGrid>
                <a:gridCol w="5308919">
                  <a:extLst>
                    <a:ext uri="{9D8B030D-6E8A-4147-A177-3AD203B41FA5}">
                      <a16:colId xmlns:a16="http://schemas.microsoft.com/office/drawing/2014/main" val="695237181"/>
                    </a:ext>
                  </a:extLst>
                </a:gridCol>
                <a:gridCol w="6457119">
                  <a:extLst>
                    <a:ext uri="{9D8B030D-6E8A-4147-A177-3AD203B41FA5}">
                      <a16:colId xmlns:a16="http://schemas.microsoft.com/office/drawing/2014/main" val="300072507"/>
                    </a:ext>
                  </a:extLst>
                </a:gridCol>
              </a:tblGrid>
              <a:tr h="345346">
                <a:tc>
                  <a:txBody>
                    <a:bodyPr/>
                    <a:lstStyle/>
                    <a:p>
                      <a:r>
                        <a:rPr lang="en-GB" sz="1800" b="1" dirty="0">
                          <a:solidFill>
                            <a:schemeClr val="bg1"/>
                          </a:solidFill>
                        </a:rPr>
                        <a:t>Adaptations</a:t>
                      </a:r>
                    </a:p>
                  </a:txBody>
                  <a:tcPr>
                    <a:solidFill>
                      <a:schemeClr val="accent2"/>
                    </a:solidFill>
                  </a:tcPr>
                </a:tc>
                <a:tc>
                  <a:txBody>
                    <a:bodyPr/>
                    <a:lstStyle/>
                    <a:p>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3746336">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i="0" u="none" dirty="0"/>
                        <a:t>Visit this Checkpoint in stages, showing just one of the speech bubbles each time but spending more time on part b, and exploring different examples with students.</a:t>
                      </a:r>
                      <a:endParaRPr lang="en-GB" sz="1600" i="1" u="none" dirty="0"/>
                    </a:p>
                    <a:p>
                      <a:r>
                        <a:rPr lang="en-GB" sz="1600" b="1" i="0" u="none" dirty="0"/>
                        <a:t>Challenge</a:t>
                      </a:r>
                    </a:p>
                    <a:p>
                      <a:pPr>
                        <a:spcAft>
                          <a:spcPts val="600"/>
                        </a:spcAft>
                      </a:pPr>
                      <a:r>
                        <a:rPr lang="en-GB" sz="1600" u="none" dirty="0"/>
                        <a:t>The further thinking question could be posed in multiple different ways – such as for numbers to the nearest whole number or thousand.</a:t>
                      </a:r>
                    </a:p>
                    <a:p>
                      <a:r>
                        <a:rPr lang="en-GB" sz="1600" b="1" i="0" u="none" dirty="0"/>
                        <a:t>Representations</a:t>
                      </a:r>
                    </a:p>
                    <a:p>
                      <a:r>
                        <a:rPr lang="en-GB" sz="1600" b="0" i="0" u="none" dirty="0"/>
                        <a:t>Use a number line to see if students reach for a representation to support their reasoning for part b. Prompt by asking students to ‘show’ why, rather than giving examples.</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‘Always, sometimes, never’ statements are a useful structure for probing students’ understanding. In this case, some common misconceptions and assumptions related to rounding are explored. The first two misconceptions here are relatively common – check if students hold them before delving any deeper into rounding. Students may find the first statement easiest to talk about, as they probably have some experience of rounding three-digit numbers to the nearest ten. Some may realise they can use the same counterexample to disprove both.</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For the final speech bubble, students might be tempted to say ‘always’ true, as there is only one number that is not less than five away – the number that is exactly five below. Discuss the conventions of rounding, and check students understand that the number five below the nearest ten is treated differently to the number five above. </a:t>
                      </a:r>
                    </a:p>
                  </a:txBody>
                  <a:tcPr/>
                </a:tc>
                <a:extLst>
                  <a:ext uri="{0D108BD9-81ED-4DB2-BD59-A6C34878D82A}">
                    <a16:rowId xmlns:a16="http://schemas.microsoft.com/office/drawing/2014/main" val="1616516725"/>
                  </a:ext>
                </a:extLst>
              </a:tr>
              <a:tr h="1115831">
                <a:tc gridSpan="2">
                  <a:txBody>
                    <a:bodyPr/>
                    <a:lstStyle/>
                    <a:p>
                      <a:r>
                        <a:rPr lang="en-GB" sz="1600" b="1" dirty="0"/>
                        <a:t>Additional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dirty="0"/>
                        <a:t>Examples of rounding questions can be found within the Year 6 SATs papers. For example, question 8 of 2022 Paper 2 reasoning and question 14 of 2019 Paper 2 reasoning both explore rounding to different degrees of accuracy, whilst question 14 from 2022 Paper 2 reasoning asks students to consider how far estimates are from the original number. Past papers can readily be found online.</a:t>
                      </a:r>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2869348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5D44BF-C135-4A28-96C4-B53950D7D722}"/>
              </a:ext>
            </a:extLst>
          </p:cNvPr>
          <p:cNvSpPr>
            <a:spLocks noGrp="1"/>
          </p:cNvSpPr>
          <p:nvPr>
            <p:ph type="title"/>
          </p:nvPr>
        </p:nvSpPr>
        <p:spPr/>
        <p:txBody>
          <a:bodyPr>
            <a:noAutofit/>
          </a:bodyPr>
          <a:lstStyle/>
          <a:p>
            <a:r>
              <a:rPr lang="en-GB" dirty="0"/>
              <a:t>Checkpoints 16–22 </a:t>
            </a:r>
            <a:br>
              <a:rPr lang="en-GB" dirty="0"/>
            </a:br>
            <a:br>
              <a:rPr lang="en-GB" dirty="0"/>
            </a:br>
            <a:endParaRPr lang="en-GB" dirty="0"/>
          </a:p>
        </p:txBody>
      </p:sp>
      <p:graphicFrame>
        <p:nvGraphicFramePr>
          <p:cNvPr id="3" name="Table 5">
            <a:extLst>
              <a:ext uri="{FF2B5EF4-FFF2-40B4-BE49-F238E27FC236}">
                <a16:creationId xmlns:a16="http://schemas.microsoft.com/office/drawing/2014/main" id="{E5A38C3F-4868-4ED2-89EA-4C70558367B5}"/>
              </a:ext>
            </a:extLst>
          </p:cNvPr>
          <p:cNvGraphicFramePr>
            <a:graphicFrameLocks noGrp="1"/>
          </p:cNvGraphicFramePr>
          <p:nvPr>
            <p:extLst>
              <p:ext uri="{D42A27DB-BD31-4B8C-83A1-F6EECF244321}">
                <p14:modId xmlns:p14="http://schemas.microsoft.com/office/powerpoint/2010/main" val="3687200777"/>
              </p:ext>
            </p:extLst>
          </p:nvPr>
        </p:nvGraphicFramePr>
        <p:xfrm>
          <a:off x="774918" y="1412777"/>
          <a:ext cx="10947572" cy="3234493"/>
        </p:xfrm>
        <a:graphic>
          <a:graphicData uri="http://schemas.openxmlformats.org/drawingml/2006/table">
            <a:tbl>
              <a:tblPr firstRow="1" bandRow="1">
                <a:tableStyleId>{5940675A-B579-460E-94D1-54222C63F5DA}</a:tableStyleId>
              </a:tblPr>
              <a:tblGrid>
                <a:gridCol w="5045488">
                  <a:extLst>
                    <a:ext uri="{9D8B030D-6E8A-4147-A177-3AD203B41FA5}">
                      <a16:colId xmlns:a16="http://schemas.microsoft.com/office/drawing/2014/main" val="2259483677"/>
                    </a:ext>
                  </a:extLst>
                </a:gridCol>
                <a:gridCol w="4816737">
                  <a:extLst>
                    <a:ext uri="{9D8B030D-6E8A-4147-A177-3AD203B41FA5}">
                      <a16:colId xmlns:a16="http://schemas.microsoft.com/office/drawing/2014/main" val="4162930053"/>
                    </a:ext>
                  </a:extLst>
                </a:gridCol>
                <a:gridCol w="1085347">
                  <a:extLst>
                    <a:ext uri="{9D8B030D-6E8A-4147-A177-3AD203B41FA5}">
                      <a16:colId xmlns:a16="http://schemas.microsoft.com/office/drawing/2014/main" val="3250428731"/>
                    </a:ext>
                  </a:extLst>
                </a:gridCol>
              </a:tblGrid>
              <a:tr h="301542">
                <a:tc>
                  <a:txBody>
                    <a:bodyPr/>
                    <a:lstStyle/>
                    <a:p>
                      <a:r>
                        <a:rPr lang="en-GB" b="1" dirty="0">
                          <a:solidFill>
                            <a:schemeClr val="bg1"/>
                          </a:solidFill>
                        </a:rPr>
                        <a:t>Checkpoint</a:t>
                      </a:r>
                    </a:p>
                  </a:txBody>
                  <a:tcPr>
                    <a:solidFill>
                      <a:schemeClr val="accent2"/>
                    </a:solidFill>
                  </a:tcPr>
                </a:tc>
                <a:tc>
                  <a:txBody>
                    <a:bodyPr/>
                    <a:lstStyle/>
                    <a:p>
                      <a:r>
                        <a:rPr lang="en-GB" b="1" dirty="0">
                          <a:solidFill>
                            <a:schemeClr val="bg1"/>
                          </a:solidFill>
                        </a:rPr>
                        <a:t>Underpins</a:t>
                      </a:r>
                    </a:p>
                  </a:txBody>
                  <a:tcPr>
                    <a:solidFill>
                      <a:schemeClr val="accent2"/>
                    </a:solidFill>
                  </a:tcPr>
                </a:tc>
                <a:tc>
                  <a:txBody>
                    <a:bodyPr/>
                    <a:lstStyle/>
                    <a:p>
                      <a:r>
                        <a:rPr lang="en-GB" b="1" dirty="0">
                          <a:solidFill>
                            <a:schemeClr val="bg1"/>
                          </a:solidFill>
                        </a:rPr>
                        <a:t>Code</a:t>
                      </a:r>
                      <a:endParaRPr lang="en-GB" b="0" dirty="0">
                        <a:solidFill>
                          <a:schemeClr val="bg1"/>
                        </a:solidFill>
                      </a:endParaRPr>
                    </a:p>
                  </a:txBody>
                  <a:tcPr>
                    <a:solidFill>
                      <a:schemeClr val="accent2"/>
                    </a:solidFill>
                  </a:tcPr>
                </a:tc>
                <a:extLst>
                  <a:ext uri="{0D108BD9-81ED-4DB2-BD59-A6C34878D82A}">
                    <a16:rowId xmlns:a16="http://schemas.microsoft.com/office/drawing/2014/main" val="979699445"/>
                  </a:ext>
                </a:extLst>
              </a:tr>
              <a:tr h="409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3" action="ppaction://hlinksldjump"/>
                        </a:rPr>
                        <a:t>16: Missing numbers</a:t>
                      </a:r>
                      <a:endParaRPr lang="en-GB" dirty="0"/>
                    </a:p>
                  </a:txBody>
                  <a:tcPr anchor="ctr"/>
                </a:tc>
                <a:tc row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Rounding</a:t>
                      </a:r>
                    </a:p>
                  </a:txBody>
                  <a:tcPr anchor="ctr"/>
                </a:tc>
                <a:tc rowSpan="7">
                  <a:txBody>
                    <a:bodyPr/>
                    <a:lstStyle/>
                    <a:p>
                      <a:r>
                        <a:rPr lang="en-GB" dirty="0"/>
                        <a:t>1.1.2 1.1.3</a:t>
                      </a:r>
                    </a:p>
                  </a:txBody>
                  <a:tcPr anchor="ctr"/>
                </a:tc>
                <a:extLst>
                  <a:ext uri="{0D108BD9-81ED-4DB2-BD59-A6C34878D82A}">
                    <a16:rowId xmlns:a16="http://schemas.microsoft.com/office/drawing/2014/main" val="2192814495"/>
                  </a:ext>
                </a:extLst>
              </a:tr>
              <a:tr h="409819">
                <a:tc>
                  <a:txBody>
                    <a:bodyPr/>
                    <a:lstStyle/>
                    <a:p>
                      <a:r>
                        <a:rPr lang="en-GB" dirty="0">
                          <a:hlinkClick r:id="rId4" action="ppaction://hlinksldjump"/>
                        </a:rPr>
                        <a:t>17: Always, sometimes, never?</a:t>
                      </a:r>
                      <a:endParaRPr lang="en-GB" dirty="0"/>
                    </a:p>
                  </a:txBody>
                  <a:tcPr anchor="ct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Rounding</a:t>
                      </a:r>
                    </a:p>
                  </a:txBody>
                  <a:tcPr anchor="ctr"/>
                </a:tc>
                <a:tc vMerge="1">
                  <a:txBody>
                    <a:bodyPr/>
                    <a:lstStyle/>
                    <a:p>
                      <a:r>
                        <a:rPr lang="en-GB" dirty="0"/>
                        <a:t>1.1.2  1.1.3</a:t>
                      </a:r>
                    </a:p>
                  </a:txBody>
                  <a:tcPr anchor="ctr"/>
                </a:tc>
                <a:extLst>
                  <a:ext uri="{0D108BD9-81ED-4DB2-BD59-A6C34878D82A}">
                    <a16:rowId xmlns:a16="http://schemas.microsoft.com/office/drawing/2014/main" val="1209749094"/>
                  </a:ext>
                </a:extLst>
              </a:tr>
              <a:tr h="409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5" action="ppaction://hlinksldjump"/>
                        </a:rPr>
                        <a:t>18: Thinking of a number</a:t>
                      </a:r>
                      <a:endParaRPr lang="en-GB" dirty="0"/>
                    </a:p>
                  </a:txBody>
                  <a:tcPr anchor="ct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89393157"/>
                  </a:ext>
                </a:extLst>
              </a:tr>
              <a:tr h="409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6" action="ppaction://hlinksldjump"/>
                        </a:rPr>
                        <a:t>19: The dog ate my homework</a:t>
                      </a:r>
                      <a:endParaRPr lang="en-GB" dirty="0"/>
                    </a:p>
                  </a:txBody>
                  <a:tcPr anchor="ct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txBody>
                  <a:tcPr anchor="ct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a:p>
                  </a:txBody>
                  <a:tcPr anchor="ctr"/>
                </a:tc>
                <a:extLst>
                  <a:ext uri="{0D108BD9-81ED-4DB2-BD59-A6C34878D82A}">
                    <a16:rowId xmlns:a16="http://schemas.microsoft.com/office/drawing/2014/main" val="2630190816"/>
                  </a:ext>
                </a:extLst>
              </a:tr>
              <a:tr h="409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7" action="ppaction://hlinksldjump"/>
                        </a:rPr>
                        <a:t>20: 1997</a:t>
                      </a:r>
                      <a:endParaRPr lang="en-GB" dirty="0"/>
                    </a:p>
                  </a:txBody>
                  <a:tcPr anchor="ct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Understand place value in decimals, including recognising exponent and fractional representations of the column headings</a:t>
                      </a:r>
                    </a:p>
                  </a:txBody>
                  <a:tcPr anchor="ct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1.1.1.2</a:t>
                      </a:r>
                    </a:p>
                  </a:txBody>
                  <a:tcPr anchor="ctr"/>
                </a:tc>
                <a:extLst>
                  <a:ext uri="{0D108BD9-81ED-4DB2-BD59-A6C34878D82A}">
                    <a16:rowId xmlns:a16="http://schemas.microsoft.com/office/drawing/2014/main" val="375417837"/>
                  </a:ext>
                </a:extLst>
              </a:tr>
              <a:tr h="409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8" action="ppaction://hlinksldjump"/>
                        </a:rPr>
                        <a:t>21: Digit cards </a:t>
                      </a:r>
                      <a:endParaRPr lang="en-GB" dirty="0"/>
                    </a:p>
                  </a:txBody>
                  <a:tcPr anchor="ct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881728802"/>
                  </a:ext>
                </a:extLst>
              </a:tr>
              <a:tr h="4098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9" action="ppaction://hlinksldjump"/>
                        </a:rPr>
                        <a:t>22: Zeros</a:t>
                      </a:r>
                      <a:endParaRPr lang="en-GB" dirty="0"/>
                    </a:p>
                  </a:txBody>
                  <a:tcPr anchor="ct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txBody>
                  <a:tcPr anchor="ctr"/>
                </a:tc>
                <a:tc vMerge="1">
                  <a:txBody>
                    <a:bodyPr/>
                    <a:lstStyle/>
                    <a:p>
                      <a:endParaRPr lang="en-GB"/>
                    </a:p>
                  </a:txBody>
                  <a:tcPr anchor="ctr"/>
                </a:tc>
                <a:extLst>
                  <a:ext uri="{0D108BD9-81ED-4DB2-BD59-A6C34878D82A}">
                    <a16:rowId xmlns:a16="http://schemas.microsoft.com/office/drawing/2014/main" val="1314235635"/>
                  </a:ext>
                </a:extLst>
              </a:tr>
            </a:tbl>
          </a:graphicData>
        </a:graphic>
      </p:graphicFrame>
      <p:sp>
        <p:nvSpPr>
          <p:cNvPr id="5" name="TextBox 4">
            <a:extLst>
              <a:ext uri="{FF2B5EF4-FFF2-40B4-BE49-F238E27FC236}">
                <a16:creationId xmlns:a16="http://schemas.microsoft.com/office/drawing/2014/main" id="{44836036-F7A3-4243-A4CA-0C33A2B6CE0E}"/>
              </a:ext>
            </a:extLst>
          </p:cNvPr>
          <p:cNvSpPr txBox="1"/>
          <p:nvPr/>
        </p:nvSpPr>
        <p:spPr>
          <a:xfrm>
            <a:off x="469510" y="5965675"/>
            <a:ext cx="8909622" cy="461665"/>
          </a:xfrm>
          <a:prstGeom prst="rect">
            <a:avLst/>
          </a:prstGeom>
          <a:noFill/>
        </p:spPr>
        <p:txBody>
          <a:bodyPr wrap="square">
            <a:spAutoFit/>
          </a:bodyPr>
          <a:lstStyle/>
          <a:p>
            <a:pPr>
              <a:buNone/>
            </a:pPr>
            <a:r>
              <a:rPr lang="en-GB" sz="1200" dirty="0">
                <a:solidFill>
                  <a:srgbClr val="585858"/>
                </a:solidFill>
              </a:rPr>
              <a:t>*This three-digit code refers to the statement of knowledge, skills and understanding in the</a:t>
            </a:r>
            <a:r>
              <a:rPr kumimoji="0" lang="en-GB" sz="1200" b="0" i="0" u="none" strike="noStrike" kern="1200" cap="none" spc="0" normalizeH="0" baseline="0" noProof="0" dirty="0">
                <a:ln>
                  <a:noFill/>
                </a:ln>
                <a:solidFill>
                  <a:srgbClr val="585858"/>
                </a:solidFill>
                <a:effectLst/>
                <a:uLnTx/>
                <a:uFillTx/>
                <a:latin typeface="Arial" panose="020B0604020202020204" pitchFamily="34" charset="0"/>
                <a:ea typeface="+mn-ea"/>
                <a:cs typeface="+mn-cs"/>
              </a:rPr>
              <a:t> NCETM’s </a:t>
            </a:r>
            <a:r>
              <a:rPr kumimoji="0" lang="en-GB" sz="1200" b="0" i="0" u="none" strike="noStrike" kern="1200" cap="none" spc="0" normalizeH="0" baseline="0" noProof="0" dirty="0">
                <a:ln>
                  <a:noFill/>
                </a:ln>
                <a:solidFill>
                  <a:srgbClr val="585858"/>
                </a:solidFill>
                <a:effectLst/>
                <a:uLnTx/>
                <a:uFillTx/>
                <a:latin typeface="Arial" panose="020B0604020202020204" pitchFamily="34" charset="0"/>
                <a:ea typeface="+mn-ea"/>
                <a:cs typeface="+mn-cs"/>
                <a:hlinkClick r:id="rId10"/>
              </a:rPr>
              <a:t>Sample Key Stage 3 Curriculum Framework</a:t>
            </a:r>
            <a:r>
              <a:rPr lang="en-GB" sz="1200" dirty="0">
                <a:solidFill>
                  <a:srgbClr val="585858"/>
                </a:solidFill>
              </a:rPr>
              <a:t> (see notes below for more information).</a:t>
            </a:r>
            <a:endParaRPr lang="en-GB" sz="2000" dirty="0"/>
          </a:p>
        </p:txBody>
      </p:sp>
    </p:spTree>
    <p:extLst>
      <p:ext uri="{BB962C8B-B14F-4D97-AF65-F5344CB8AC3E}">
        <p14:creationId xmlns:p14="http://schemas.microsoft.com/office/powerpoint/2010/main" val="28437047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8F958A-1C22-4008-83F3-1A09DDB99697}"/>
              </a:ext>
            </a:extLst>
          </p:cNvPr>
          <p:cNvSpPr>
            <a:spLocks noGrp="1"/>
          </p:cNvSpPr>
          <p:nvPr>
            <p:ph type="body" sz="quarter" idx="10"/>
          </p:nvPr>
        </p:nvSpPr>
        <p:spPr>
          <a:xfrm>
            <a:off x="145681" y="1217280"/>
            <a:ext cx="8789314" cy="959609"/>
          </a:xfrm>
        </p:spPr>
        <p:txBody>
          <a:bodyPr>
            <a:noAutofit/>
          </a:bodyPr>
          <a:lstStyle/>
          <a:p>
            <a:r>
              <a:rPr lang="en-GB" sz="2200" dirty="0"/>
              <a:t>Rachel is thinking of a number. She uses rounding to give clues.</a:t>
            </a:r>
          </a:p>
          <a:p>
            <a:r>
              <a:rPr lang="en-GB" sz="2200" dirty="0"/>
              <a:t>After each clue, guess her number and write it down. Does your guess change each time?</a:t>
            </a:r>
          </a:p>
          <a:p>
            <a:endParaRPr lang="en-GB" sz="2200" dirty="0"/>
          </a:p>
          <a:p>
            <a:endParaRPr lang="en-GB" sz="2200" dirty="0"/>
          </a:p>
        </p:txBody>
      </p:sp>
      <p:sp>
        <p:nvSpPr>
          <p:cNvPr id="3" name="Text Placeholder 2">
            <a:extLst>
              <a:ext uri="{FF2B5EF4-FFF2-40B4-BE49-F238E27FC236}">
                <a16:creationId xmlns:a16="http://schemas.microsoft.com/office/drawing/2014/main" id="{BA868F73-2318-44C6-B845-7FCA48989768}"/>
              </a:ext>
            </a:extLst>
          </p:cNvPr>
          <p:cNvSpPr>
            <a:spLocks noGrp="1"/>
          </p:cNvSpPr>
          <p:nvPr>
            <p:ph type="body" sz="quarter" idx="11"/>
          </p:nvPr>
        </p:nvSpPr>
        <p:spPr/>
        <p:txBody>
          <a:bodyPr/>
          <a:lstStyle/>
          <a:p>
            <a:r>
              <a:rPr lang="en-GB" dirty="0"/>
              <a:t>Checkpoint 18: Thinking of a number</a:t>
            </a:r>
          </a:p>
        </p:txBody>
      </p:sp>
      <p:sp>
        <p:nvSpPr>
          <p:cNvPr id="6" name="Action Button: Help 5">
            <a:hlinkClick r:id="" action="ppaction://noaction" highlightClick="1"/>
            <a:extLst>
              <a:ext uri="{FF2B5EF4-FFF2-40B4-BE49-F238E27FC236}">
                <a16:creationId xmlns:a16="http://schemas.microsoft.com/office/drawing/2014/main" id="{CFAB87FA-4DC9-4276-B25B-39064C638DE0}"/>
              </a:ext>
            </a:extLst>
          </p:cNvPr>
          <p:cNvSpPr/>
          <p:nvPr/>
        </p:nvSpPr>
        <p:spPr>
          <a:xfrm>
            <a:off x="297028" y="5540774"/>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6BA9CB7-F4C2-077E-4019-DA65A7FDCFB8}"/>
              </a:ext>
            </a:extLst>
          </p:cNvPr>
          <p:cNvSpPr txBox="1"/>
          <p:nvPr/>
        </p:nvSpPr>
        <p:spPr>
          <a:xfrm>
            <a:off x="1356397" y="5595748"/>
            <a:ext cx="6737167" cy="769441"/>
          </a:xfrm>
          <a:prstGeom prst="rect">
            <a:avLst/>
          </a:prstGeom>
          <a:noFill/>
        </p:spPr>
        <p:txBody>
          <a:bodyPr wrap="square">
            <a:spAutoFit/>
          </a:bodyPr>
          <a:lstStyle/>
          <a:p>
            <a:pPr>
              <a:buNone/>
            </a:pPr>
            <a:r>
              <a:rPr lang="en-GB" sz="2200" dirty="0"/>
              <a:t>Write your own set of clues for a new number using the same pattern.</a:t>
            </a:r>
          </a:p>
        </p:txBody>
      </p:sp>
      <p:sp>
        <p:nvSpPr>
          <p:cNvPr id="5" name="TextBox 4">
            <a:extLst>
              <a:ext uri="{FF2B5EF4-FFF2-40B4-BE49-F238E27FC236}">
                <a16:creationId xmlns:a16="http://schemas.microsoft.com/office/drawing/2014/main" id="{138F6FFA-98E7-0B5A-590D-ECCE7C8BBCAA}"/>
              </a:ext>
            </a:extLst>
          </p:cNvPr>
          <p:cNvSpPr txBox="1"/>
          <p:nvPr/>
        </p:nvSpPr>
        <p:spPr>
          <a:xfrm>
            <a:off x="213943" y="2898895"/>
            <a:ext cx="2953791" cy="1558052"/>
          </a:xfrm>
          <a:prstGeom prst="wedgeEllipseCallout">
            <a:avLst>
              <a:gd name="adj1" fmla="val -32002"/>
              <a:gd name="adj2" fmla="val 82952"/>
            </a:avLst>
          </a:prstGeom>
          <a:solidFill>
            <a:schemeClr val="accent2"/>
          </a:solidFill>
        </p:spPr>
        <p:txBody>
          <a:bodyPr wrap="square">
            <a:spAutoFit/>
          </a:bodyPr>
          <a:lstStyle/>
          <a:p>
            <a:pPr algn="ctr">
              <a:buNone/>
            </a:pPr>
            <a:r>
              <a:rPr lang="en-GB" sz="2200" dirty="0"/>
              <a:t>It is 5000 to the nearest thousand.</a:t>
            </a:r>
          </a:p>
        </p:txBody>
      </p:sp>
      <p:sp>
        <p:nvSpPr>
          <p:cNvPr id="9" name="TextBox 8">
            <a:extLst>
              <a:ext uri="{FF2B5EF4-FFF2-40B4-BE49-F238E27FC236}">
                <a16:creationId xmlns:a16="http://schemas.microsoft.com/office/drawing/2014/main" id="{7117AF21-579D-01A6-CEF7-E4AC55F2107E}"/>
              </a:ext>
            </a:extLst>
          </p:cNvPr>
          <p:cNvSpPr txBox="1"/>
          <p:nvPr/>
        </p:nvSpPr>
        <p:spPr>
          <a:xfrm>
            <a:off x="3235997" y="3145413"/>
            <a:ext cx="2817289" cy="1558052"/>
          </a:xfrm>
          <a:prstGeom prst="wedgeEllipseCallout">
            <a:avLst>
              <a:gd name="adj1" fmla="val -32002"/>
              <a:gd name="adj2" fmla="val 89177"/>
            </a:avLst>
          </a:prstGeom>
          <a:solidFill>
            <a:schemeClr val="accent2"/>
          </a:solidFill>
        </p:spPr>
        <p:txBody>
          <a:bodyPr wrap="square">
            <a:spAutoFit/>
          </a:bodyPr>
          <a:lstStyle/>
          <a:p>
            <a:pPr algn="ctr">
              <a:buNone/>
            </a:pPr>
            <a:r>
              <a:rPr lang="en-GB" sz="2200" dirty="0"/>
              <a:t>It is 4500 to the nearest hundred.</a:t>
            </a:r>
          </a:p>
        </p:txBody>
      </p:sp>
      <p:sp>
        <p:nvSpPr>
          <p:cNvPr id="11" name="TextBox 10">
            <a:extLst>
              <a:ext uri="{FF2B5EF4-FFF2-40B4-BE49-F238E27FC236}">
                <a16:creationId xmlns:a16="http://schemas.microsoft.com/office/drawing/2014/main" id="{F93100AA-A7CA-A730-E51E-784D4C92A35E}"/>
              </a:ext>
            </a:extLst>
          </p:cNvPr>
          <p:cNvSpPr txBox="1"/>
          <p:nvPr/>
        </p:nvSpPr>
        <p:spPr>
          <a:xfrm>
            <a:off x="6121549" y="2788359"/>
            <a:ext cx="2716236" cy="1558052"/>
          </a:xfrm>
          <a:prstGeom prst="wedgeEllipseCallout">
            <a:avLst>
              <a:gd name="adj1" fmla="val -28249"/>
              <a:gd name="adj2" fmla="val 86616"/>
            </a:avLst>
          </a:prstGeom>
          <a:solidFill>
            <a:schemeClr val="accent2"/>
          </a:solidFill>
        </p:spPr>
        <p:txBody>
          <a:bodyPr wrap="square">
            <a:spAutoFit/>
          </a:bodyPr>
          <a:lstStyle/>
          <a:p>
            <a:pPr algn="ctr">
              <a:buNone/>
            </a:pPr>
            <a:r>
              <a:rPr lang="en-GB" sz="2200" dirty="0"/>
              <a:t>It is 4530 to the nearest ten.</a:t>
            </a:r>
          </a:p>
        </p:txBody>
      </p:sp>
      <p:sp>
        <p:nvSpPr>
          <p:cNvPr id="13" name="TextBox 12">
            <a:extLst>
              <a:ext uri="{FF2B5EF4-FFF2-40B4-BE49-F238E27FC236}">
                <a16:creationId xmlns:a16="http://schemas.microsoft.com/office/drawing/2014/main" id="{697BFEAF-4AF8-85CB-73D1-8E2A80EEEBC7}"/>
              </a:ext>
            </a:extLst>
          </p:cNvPr>
          <p:cNvSpPr txBox="1"/>
          <p:nvPr/>
        </p:nvSpPr>
        <p:spPr>
          <a:xfrm>
            <a:off x="8746287" y="3536438"/>
            <a:ext cx="3160561" cy="1558052"/>
          </a:xfrm>
          <a:prstGeom prst="wedgeEllipseCallout">
            <a:avLst>
              <a:gd name="adj1" fmla="val -39467"/>
              <a:gd name="adj2" fmla="val 59939"/>
            </a:avLst>
          </a:prstGeom>
          <a:solidFill>
            <a:schemeClr val="accent2"/>
          </a:solidFill>
        </p:spPr>
        <p:txBody>
          <a:bodyPr wrap="square">
            <a:spAutoFit/>
          </a:bodyPr>
          <a:lstStyle/>
          <a:p>
            <a:pPr algn="ctr">
              <a:buNone/>
            </a:pPr>
            <a:r>
              <a:rPr lang="en-GB" sz="2200" dirty="0"/>
              <a:t>It is 4528 to the nearest whole number.</a:t>
            </a:r>
          </a:p>
        </p:txBody>
      </p:sp>
      <p:sp>
        <p:nvSpPr>
          <p:cNvPr id="14" name="TextBox 13">
            <a:extLst>
              <a:ext uri="{FF2B5EF4-FFF2-40B4-BE49-F238E27FC236}">
                <a16:creationId xmlns:a16="http://schemas.microsoft.com/office/drawing/2014/main" id="{964FF3B1-8AA6-E445-1EF7-7184CF6DA1C0}"/>
              </a:ext>
            </a:extLst>
          </p:cNvPr>
          <p:cNvSpPr txBox="1"/>
          <p:nvPr/>
        </p:nvSpPr>
        <p:spPr>
          <a:xfrm>
            <a:off x="213943" y="2413032"/>
            <a:ext cx="1250663" cy="430887"/>
          </a:xfrm>
          <a:prstGeom prst="rect">
            <a:avLst/>
          </a:prstGeom>
          <a:noFill/>
        </p:spPr>
        <p:txBody>
          <a:bodyPr wrap="square" rtlCol="0">
            <a:spAutoFit/>
          </a:bodyPr>
          <a:lstStyle/>
          <a:p>
            <a:pPr>
              <a:buNone/>
            </a:pPr>
            <a:r>
              <a:rPr lang="en-GB" sz="2200" b="1" dirty="0">
                <a:solidFill>
                  <a:srgbClr val="00628C"/>
                </a:solidFill>
              </a:rPr>
              <a:t>Clue 1</a:t>
            </a:r>
          </a:p>
        </p:txBody>
      </p:sp>
      <p:sp>
        <p:nvSpPr>
          <p:cNvPr id="15" name="TextBox 14">
            <a:extLst>
              <a:ext uri="{FF2B5EF4-FFF2-40B4-BE49-F238E27FC236}">
                <a16:creationId xmlns:a16="http://schemas.microsoft.com/office/drawing/2014/main" id="{62456581-1A7E-8D2C-F7D4-F0B114DEB4AC}"/>
              </a:ext>
            </a:extLst>
          </p:cNvPr>
          <p:cNvSpPr txBox="1"/>
          <p:nvPr/>
        </p:nvSpPr>
        <p:spPr>
          <a:xfrm>
            <a:off x="3234691" y="2714526"/>
            <a:ext cx="1250663" cy="430887"/>
          </a:xfrm>
          <a:prstGeom prst="rect">
            <a:avLst/>
          </a:prstGeom>
          <a:noFill/>
        </p:spPr>
        <p:txBody>
          <a:bodyPr wrap="square" rtlCol="0">
            <a:spAutoFit/>
          </a:bodyPr>
          <a:lstStyle/>
          <a:p>
            <a:pPr>
              <a:buNone/>
            </a:pPr>
            <a:r>
              <a:rPr lang="en-GB" sz="2200" b="1" dirty="0">
                <a:solidFill>
                  <a:srgbClr val="00628C"/>
                </a:solidFill>
              </a:rPr>
              <a:t>Clue 2</a:t>
            </a:r>
          </a:p>
        </p:txBody>
      </p:sp>
      <p:sp>
        <p:nvSpPr>
          <p:cNvPr id="16" name="TextBox 15">
            <a:extLst>
              <a:ext uri="{FF2B5EF4-FFF2-40B4-BE49-F238E27FC236}">
                <a16:creationId xmlns:a16="http://schemas.microsoft.com/office/drawing/2014/main" id="{718D8999-F561-41F2-8A12-97DC88D100B5}"/>
              </a:ext>
            </a:extLst>
          </p:cNvPr>
          <p:cNvSpPr txBox="1"/>
          <p:nvPr/>
        </p:nvSpPr>
        <p:spPr>
          <a:xfrm>
            <a:off x="6053286" y="2413032"/>
            <a:ext cx="1250663" cy="430887"/>
          </a:xfrm>
          <a:prstGeom prst="rect">
            <a:avLst/>
          </a:prstGeom>
          <a:noFill/>
        </p:spPr>
        <p:txBody>
          <a:bodyPr wrap="square" rtlCol="0">
            <a:spAutoFit/>
          </a:bodyPr>
          <a:lstStyle/>
          <a:p>
            <a:pPr>
              <a:buNone/>
            </a:pPr>
            <a:r>
              <a:rPr lang="en-GB" sz="2200" b="1" dirty="0">
                <a:solidFill>
                  <a:srgbClr val="00628C"/>
                </a:solidFill>
              </a:rPr>
              <a:t>Clue 3</a:t>
            </a:r>
          </a:p>
        </p:txBody>
      </p:sp>
      <p:sp>
        <p:nvSpPr>
          <p:cNvPr id="17" name="TextBox 16">
            <a:extLst>
              <a:ext uri="{FF2B5EF4-FFF2-40B4-BE49-F238E27FC236}">
                <a16:creationId xmlns:a16="http://schemas.microsoft.com/office/drawing/2014/main" id="{AC68AF25-80C5-5CB4-4AD5-9DB4687508B3}"/>
              </a:ext>
            </a:extLst>
          </p:cNvPr>
          <p:cNvSpPr txBox="1"/>
          <p:nvPr/>
        </p:nvSpPr>
        <p:spPr>
          <a:xfrm>
            <a:off x="9088261" y="3105551"/>
            <a:ext cx="1250663" cy="430887"/>
          </a:xfrm>
          <a:prstGeom prst="rect">
            <a:avLst/>
          </a:prstGeom>
          <a:noFill/>
        </p:spPr>
        <p:txBody>
          <a:bodyPr wrap="square" rtlCol="0">
            <a:spAutoFit/>
          </a:bodyPr>
          <a:lstStyle/>
          <a:p>
            <a:pPr>
              <a:buNone/>
            </a:pPr>
            <a:r>
              <a:rPr lang="en-GB" sz="2200" b="1" dirty="0">
                <a:solidFill>
                  <a:srgbClr val="00628C"/>
                </a:solidFill>
              </a:rPr>
              <a:t>Clue 4</a:t>
            </a:r>
          </a:p>
        </p:txBody>
      </p:sp>
    </p:spTree>
    <p:extLst>
      <p:ext uri="{BB962C8B-B14F-4D97-AF65-F5344CB8AC3E}">
        <p14:creationId xmlns:p14="http://schemas.microsoft.com/office/powerpoint/2010/main" val="2375903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animBg="1"/>
      <p:bldP spid="9" grpId="0" animBg="1"/>
      <p:bldP spid="11" grpId="0" animBg="1"/>
      <p:bldP spid="13" grpId="0" animBg="1"/>
      <p:bldP spid="14" grpId="0"/>
      <p:bldP spid="15" grpId="0"/>
      <p:bldP spid="16" grpId="0"/>
      <p:bldP spid="17" grpId="0"/>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18: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505371259"/>
              </p:ext>
            </p:extLst>
          </p:nvPr>
        </p:nvGraphicFramePr>
        <p:xfrm>
          <a:off x="267128" y="764704"/>
          <a:ext cx="11766038" cy="5989320"/>
        </p:xfrm>
        <a:graphic>
          <a:graphicData uri="http://schemas.openxmlformats.org/drawingml/2006/table">
            <a:tbl>
              <a:tblPr firstRow="1" bandRow="1">
                <a:tableStyleId>{5940675A-B579-460E-94D1-54222C63F5DA}</a:tableStyleId>
              </a:tblPr>
              <a:tblGrid>
                <a:gridCol w="6013356">
                  <a:extLst>
                    <a:ext uri="{9D8B030D-6E8A-4147-A177-3AD203B41FA5}">
                      <a16:colId xmlns:a16="http://schemas.microsoft.com/office/drawing/2014/main" val="695237181"/>
                    </a:ext>
                  </a:extLst>
                </a:gridCol>
                <a:gridCol w="5752682">
                  <a:extLst>
                    <a:ext uri="{9D8B030D-6E8A-4147-A177-3AD203B41FA5}">
                      <a16:colId xmlns:a16="http://schemas.microsoft.com/office/drawing/2014/main" val="300072507"/>
                    </a:ext>
                  </a:extLst>
                </a:gridCol>
              </a:tblGrid>
              <a:tr h="349411">
                <a:tc>
                  <a:txBody>
                    <a:bodyPr/>
                    <a:lstStyle/>
                    <a:p>
                      <a:r>
                        <a:rPr lang="en-GB" sz="1800" b="1" dirty="0">
                          <a:solidFill>
                            <a:schemeClr val="bg1"/>
                          </a:solidFill>
                        </a:rPr>
                        <a:t>Adaptations</a:t>
                      </a:r>
                    </a:p>
                  </a:txBody>
                  <a:tcPr>
                    <a:solidFill>
                      <a:schemeClr val="accent2"/>
                    </a:solidFill>
                  </a:tcPr>
                </a:tc>
                <a:tc>
                  <a:txBody>
                    <a:bodyPr/>
                    <a:lstStyle/>
                    <a:p>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4039413">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i="0" u="none" dirty="0"/>
                        <a:t>Build up to the ‘four-part’ reveal by practising first with two clues, to the nearest ten and hundred. Additional activity </a:t>
                      </a:r>
                      <a:r>
                        <a:rPr lang="en-GB" sz="1600" i="0" u="none" dirty="0">
                          <a:highlight>
                            <a:srgbClr val="C8E2E8"/>
                          </a:highlight>
                        </a:rPr>
                        <a:t>I</a:t>
                      </a:r>
                      <a:r>
                        <a:rPr lang="en-GB" sz="1600" i="0" u="none" dirty="0"/>
                        <a:t> gives an example of how to explore this in different ways with the same start number.</a:t>
                      </a:r>
                    </a:p>
                    <a:p>
                      <a:pPr>
                        <a:spcBef>
                          <a:spcPts val="600"/>
                        </a:spcBef>
                        <a:spcAft>
                          <a:spcPts val="0"/>
                        </a:spcAft>
                      </a:pPr>
                      <a:r>
                        <a:rPr lang="en-GB" sz="1600" b="1" i="0" u="none" dirty="0"/>
                        <a:t>Challenge</a:t>
                      </a:r>
                    </a:p>
                    <a:p>
                      <a:r>
                        <a:rPr lang="en-GB" sz="1600" u="none" dirty="0"/>
                        <a:t>Students are asked in the further thinking question to create their own sets of clues – add constraints to bring in further challenge. For example, that the number must have two decimal places, or be greater/less than the number it is rounded to at a particular stage.</a:t>
                      </a:r>
                    </a:p>
                    <a:p>
                      <a:pPr>
                        <a:spcBef>
                          <a:spcPts val="600"/>
                        </a:spcBef>
                      </a:pPr>
                      <a:r>
                        <a:rPr lang="en-GB" sz="1600" b="1" i="0" u="none" dirty="0"/>
                        <a:t>Representations</a:t>
                      </a:r>
                    </a:p>
                    <a:p>
                      <a:r>
                        <a:rPr lang="en-GB" sz="1600" b="0" i="0" u="none" dirty="0"/>
                        <a:t>A dynamic number line would be useful here, as you can zoom in with each clue that is given. There are many such tools available on line.</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Checkpoint 18 looks at ‘rounding in reverse’ and so checks that students are able to think beyond a process and understand the mathematical structures they are using. Check if students can identify a suitable number in the given range. It is a relatively quick activity, but at each stage ask follow-up questions, such as, ‘What is the biggest/smallest number you could have chosen? You could repeat it with different numbers using the blank version in </a:t>
                      </a:r>
                      <a:r>
                        <a:rPr lang="en-GB" sz="1600" dirty="0">
                          <a:hlinkClick r:id="rId3" action="ppaction://hlinksldjump"/>
                        </a:rPr>
                        <a:t>Additional activity J</a:t>
                      </a:r>
                      <a:r>
                        <a:rPr lang="en-GB" sz="1600" dirty="0"/>
                        <a:t>. For example, you could check that students are still confident if the second clue is over 5000.</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Using mini whiteboards would allow students to modify their answers as each clue is revealed, and you can check that students do change their answers if needed. Alternatively, ask students to all stand up at the start, and then sit down if their original guess is no longer possible when a new clue is revealed.</a:t>
                      </a:r>
                    </a:p>
                  </a:txBody>
                  <a:tcPr/>
                </a:tc>
                <a:extLst>
                  <a:ext uri="{0D108BD9-81ED-4DB2-BD59-A6C34878D82A}">
                    <a16:rowId xmlns:a16="http://schemas.microsoft.com/office/drawing/2014/main" val="1616516725"/>
                  </a:ext>
                </a:extLst>
              </a:tr>
              <a:tr h="828000">
                <a:tc gridSpan="2">
                  <a:txBody>
                    <a:bodyPr/>
                    <a:lstStyle/>
                    <a:p>
                      <a:r>
                        <a:rPr lang="en-GB" sz="1600" b="1" dirty="0"/>
                        <a:t>Additional resources</a:t>
                      </a:r>
                    </a:p>
                    <a:p>
                      <a:pPr marL="285750" indent="-285750">
                        <a:buFont typeface="Arial" panose="020B0604020202020204" pitchFamily="34" charset="0"/>
                        <a:buChar char="•"/>
                      </a:pPr>
                      <a:r>
                        <a:rPr lang="en-GB" sz="1600" b="0" dirty="0"/>
                        <a:t>Additional activity </a:t>
                      </a:r>
                      <a:r>
                        <a:rPr lang="en-GB" sz="1600" b="0" dirty="0">
                          <a:hlinkClick r:id="rId4" action="ppaction://hlinksldjump"/>
                        </a:rPr>
                        <a:t>I</a:t>
                      </a:r>
                      <a:r>
                        <a:rPr lang="en-GB" sz="1600" b="0" dirty="0"/>
                        <a:t> offers a simplified version for students to begin with.</a:t>
                      </a:r>
                    </a:p>
                    <a:p>
                      <a:pPr marL="285750" indent="-285750">
                        <a:buFont typeface="Arial" panose="020B0604020202020204" pitchFamily="34" charset="0"/>
                        <a:buChar char="•"/>
                      </a:pPr>
                      <a:r>
                        <a:rPr lang="en-GB" sz="1600" b="0" dirty="0"/>
                        <a:t>Additional activity </a:t>
                      </a:r>
                      <a:r>
                        <a:rPr lang="en-GB" sz="1600" b="0" dirty="0">
                          <a:hlinkClick r:id="rId3" action="ppaction://hlinksldjump"/>
                        </a:rPr>
                        <a:t>J</a:t>
                      </a:r>
                      <a:r>
                        <a:rPr lang="en-GB" sz="1600" b="0" dirty="0"/>
                        <a:t> offers a blank version of this for you to adapt.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dirty="0"/>
                        <a:t>Examples of questions that explore rounding to different degrees of accuracy can be found within the Year 6 SATs papers (such as 2022 Paper 2 (Reasoning) question 8, and 2019 Paper 2 (Reasoning) question 14). Past papers can readily be found online. </a:t>
                      </a:r>
                      <a:endParaRPr lang="en-GB" sz="1600" dirty="0"/>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34725041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0CE95A-4610-4237-9DE3-CC91AF2DA170}"/>
              </a:ext>
            </a:extLst>
          </p:cNvPr>
          <p:cNvSpPr>
            <a:spLocks noGrp="1"/>
          </p:cNvSpPr>
          <p:nvPr>
            <p:ph type="body" sz="quarter" idx="11"/>
          </p:nvPr>
        </p:nvSpPr>
        <p:spPr/>
        <p:txBody>
          <a:bodyPr/>
          <a:lstStyle/>
          <a:p>
            <a:r>
              <a:rPr lang="en-GB" dirty="0"/>
              <a:t>Checkpoint 19: The dog ate my homework</a:t>
            </a:r>
          </a:p>
        </p:txBody>
      </p:sp>
      <p:sp>
        <p:nvSpPr>
          <p:cNvPr id="17" name="Action Button: Help 16">
            <a:hlinkClick r:id="" action="ppaction://noaction" highlightClick="1"/>
            <a:extLst>
              <a:ext uri="{FF2B5EF4-FFF2-40B4-BE49-F238E27FC236}">
                <a16:creationId xmlns:a16="http://schemas.microsoft.com/office/drawing/2014/main" id="{07BAE3F3-3618-0149-C73D-95CCF8C3A574}"/>
              </a:ext>
            </a:extLst>
          </p:cNvPr>
          <p:cNvSpPr/>
          <p:nvPr/>
        </p:nvSpPr>
        <p:spPr>
          <a:xfrm>
            <a:off x="585120" y="5601001"/>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18" name="Text Placeholder 1">
            <a:extLst>
              <a:ext uri="{FF2B5EF4-FFF2-40B4-BE49-F238E27FC236}">
                <a16:creationId xmlns:a16="http://schemas.microsoft.com/office/drawing/2014/main" id="{FC7C17DE-C18B-1029-7811-416CF0EA987D}"/>
              </a:ext>
            </a:extLst>
          </p:cNvPr>
          <p:cNvSpPr txBox="1">
            <a:spLocks/>
          </p:cNvSpPr>
          <p:nvPr/>
        </p:nvSpPr>
        <p:spPr>
          <a:xfrm>
            <a:off x="1551850" y="5605286"/>
            <a:ext cx="7540635" cy="131069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628C"/>
              </a:buClr>
              <a:buFont typeface="Arial" panose="020B0604020202020204" pitchFamily="34" charset="0"/>
              <a:buNone/>
              <a:defRPr sz="2800" kern="1200">
                <a:solidFill>
                  <a:srgbClr val="5858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628C"/>
              </a:buClr>
              <a:buFont typeface="Arial" panose="020B0604020202020204" pitchFamily="34" charset="0"/>
              <a:buChar char="•"/>
              <a:defRPr sz="2400" kern="1200">
                <a:solidFill>
                  <a:srgbClr val="5858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628C"/>
              </a:buClr>
              <a:buFont typeface="Arial" panose="020B0604020202020204" pitchFamily="34" charset="0"/>
              <a:buChar char="•"/>
              <a:defRPr sz="2000" kern="1200">
                <a:solidFill>
                  <a:srgbClr val="5858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GB" sz="2200" dirty="0"/>
              <a:t>Which part has the fewest possible answers?</a:t>
            </a:r>
          </a:p>
          <a:p>
            <a:pPr fontAlgn="auto">
              <a:spcAft>
                <a:spcPts val="0"/>
              </a:spcAft>
            </a:pPr>
            <a:r>
              <a:rPr lang="en-GB" sz="2200" dirty="0"/>
              <a:t>Which has the most?</a:t>
            </a:r>
          </a:p>
        </p:txBody>
      </p:sp>
      <p:sp>
        <p:nvSpPr>
          <p:cNvPr id="4" name="TextBox 3">
            <a:extLst>
              <a:ext uri="{FF2B5EF4-FFF2-40B4-BE49-F238E27FC236}">
                <a16:creationId xmlns:a16="http://schemas.microsoft.com/office/drawing/2014/main" id="{F473DA9D-2C3C-EC62-082C-FCA333B5FFC4}"/>
              </a:ext>
            </a:extLst>
          </p:cNvPr>
          <p:cNvSpPr txBox="1"/>
          <p:nvPr/>
        </p:nvSpPr>
        <p:spPr>
          <a:xfrm>
            <a:off x="136140" y="1320500"/>
            <a:ext cx="3821013" cy="3410164"/>
          </a:xfrm>
          <a:prstGeom prst="rect">
            <a:avLst/>
          </a:prstGeom>
          <a:noFill/>
        </p:spPr>
        <p:txBody>
          <a:bodyPr wrap="square" rtlCol="0">
            <a:spAutoFit/>
          </a:bodyPr>
          <a:lstStyle/>
          <a:p>
            <a:pPr>
              <a:buNone/>
            </a:pPr>
            <a:r>
              <a:rPr lang="en-GB" sz="2200" dirty="0"/>
              <a:t>Permbir’s homework has been damaged by her dog! </a:t>
            </a:r>
          </a:p>
          <a:p>
            <a:pPr>
              <a:buNone/>
            </a:pPr>
            <a:r>
              <a:rPr lang="en-GB" sz="2200" dirty="0"/>
              <a:t>Her answers are all still there but some numbers are missing from the questions.</a:t>
            </a:r>
          </a:p>
          <a:p>
            <a:pPr>
              <a:buNone/>
            </a:pPr>
            <a:endParaRPr lang="en-GB" sz="2200" dirty="0"/>
          </a:p>
          <a:p>
            <a:pPr>
              <a:buNone/>
            </a:pPr>
            <a:r>
              <a:rPr lang="en-GB" sz="2200" dirty="0"/>
              <a:t>What could the missing numbers be?</a:t>
            </a:r>
          </a:p>
          <a:p>
            <a:pPr>
              <a:buNone/>
            </a:pPr>
            <a:r>
              <a:rPr lang="en-GB" sz="2200" dirty="0"/>
              <a:t> </a:t>
            </a:r>
          </a:p>
        </p:txBody>
      </p:sp>
      <p:pic>
        <p:nvPicPr>
          <p:cNvPr id="7" name="Picture 6">
            <a:extLst>
              <a:ext uri="{FF2B5EF4-FFF2-40B4-BE49-F238E27FC236}">
                <a16:creationId xmlns:a16="http://schemas.microsoft.com/office/drawing/2014/main" id="{C4903D90-6F87-C84A-5670-07A15483ACA4}"/>
              </a:ext>
            </a:extLst>
          </p:cNvPr>
          <p:cNvPicPr>
            <a:picLocks noChangeAspect="1"/>
          </p:cNvPicPr>
          <p:nvPr/>
        </p:nvPicPr>
        <p:blipFill>
          <a:blip r:embed="rId3"/>
          <a:stretch>
            <a:fillRect/>
          </a:stretch>
        </p:blipFill>
        <p:spPr>
          <a:xfrm>
            <a:off x="3982571" y="1056536"/>
            <a:ext cx="8090093" cy="4365114"/>
          </a:xfrm>
          <a:prstGeom prst="rect">
            <a:avLst/>
          </a:prstGeom>
        </p:spPr>
      </p:pic>
    </p:spTree>
    <p:extLst>
      <p:ext uri="{BB962C8B-B14F-4D97-AF65-F5344CB8AC3E}">
        <p14:creationId xmlns:p14="http://schemas.microsoft.com/office/powerpoint/2010/main" val="281980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19: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1084231416"/>
              </p:ext>
            </p:extLst>
          </p:nvPr>
        </p:nvGraphicFramePr>
        <p:xfrm>
          <a:off x="267128" y="764704"/>
          <a:ext cx="11766038" cy="5667400"/>
        </p:xfrm>
        <a:graphic>
          <a:graphicData uri="http://schemas.openxmlformats.org/drawingml/2006/table">
            <a:tbl>
              <a:tblPr firstRow="1" bandRow="1">
                <a:tableStyleId>{5940675A-B579-460E-94D1-54222C63F5DA}</a:tableStyleId>
              </a:tblPr>
              <a:tblGrid>
                <a:gridCol w="5645992">
                  <a:extLst>
                    <a:ext uri="{9D8B030D-6E8A-4147-A177-3AD203B41FA5}">
                      <a16:colId xmlns:a16="http://schemas.microsoft.com/office/drawing/2014/main" val="695237181"/>
                    </a:ext>
                  </a:extLst>
                </a:gridCol>
                <a:gridCol w="6120046">
                  <a:extLst>
                    <a:ext uri="{9D8B030D-6E8A-4147-A177-3AD203B41FA5}">
                      <a16:colId xmlns:a16="http://schemas.microsoft.com/office/drawing/2014/main" val="300072507"/>
                    </a:ext>
                  </a:extLst>
                </a:gridCol>
              </a:tblGrid>
              <a:tr h="345346">
                <a:tc>
                  <a:txBody>
                    <a:bodyPr/>
                    <a:lstStyle/>
                    <a:p>
                      <a:r>
                        <a:rPr lang="en-GB" sz="1800" b="1" dirty="0">
                          <a:solidFill>
                            <a:schemeClr val="bg1"/>
                          </a:solidFill>
                        </a:rPr>
                        <a:t>Adaptations</a:t>
                      </a:r>
                    </a:p>
                  </a:txBody>
                  <a:tcPr>
                    <a:solidFill>
                      <a:schemeClr val="accent2"/>
                    </a:solidFill>
                  </a:tcPr>
                </a:tc>
                <a:tc>
                  <a:txBody>
                    <a:bodyPr/>
                    <a:lstStyle/>
                    <a:p>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3503320">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i="0" u="none" dirty="0"/>
                        <a:t>Offering a set of options for students to choose from may help students to access the task.</a:t>
                      </a:r>
                      <a:endParaRPr lang="en-GB" sz="1600" i="1" u="none" dirty="0"/>
                    </a:p>
                    <a:p>
                      <a:r>
                        <a:rPr lang="en-GB" sz="1600" b="1" i="0" u="none" dirty="0"/>
                        <a:t>Challenge</a:t>
                      </a:r>
                    </a:p>
                    <a:p>
                      <a:pPr>
                        <a:spcAft>
                          <a:spcPts val="600"/>
                        </a:spcAft>
                      </a:pPr>
                      <a:r>
                        <a:rPr lang="en-GB" sz="1600" u="none" dirty="0"/>
                        <a:t>Ask students to create their own ‘damaged homework’, but specify how many possible answers you think each question should have.</a:t>
                      </a:r>
                    </a:p>
                    <a:p>
                      <a:r>
                        <a:rPr lang="en-GB" sz="1600" b="1" i="0" u="none" dirty="0"/>
                        <a:t>Representations</a:t>
                      </a:r>
                    </a:p>
                    <a:p>
                      <a:r>
                        <a:rPr lang="en-GB" sz="1600" b="0" i="0" u="none" dirty="0"/>
                        <a:t>No representations are offered as part of the slide. Instead, watch to see whether students reach for any representations to support their own reasoning. As with the majority of Checkpoints in this deck, you may find a number line is helpful to support your modelling of the solutions.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dirty="0"/>
                        <a:t>Checkpoint 19 offers a context for exploring students’ understanding of ‘reverse rounding’ – whether they can identify the possible original values, or the degree of accuracy, from a rounded answer. A key assessment point is whether students recognise that there are multiple possible answers for most parts, indicated by the word ‘could’ in the question. To explore this, ask students to think of a solution that nobody else has thought of, or to think of the greatest number of possible solutions.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dirty="0"/>
                        <a:t>Look out for students who only think of the most obvious answers (such as values between 950 and 999 for part c). They may need more exposure to non-examples and boundary cases to ensure they have a more complete understanding of rounding before they move on to new rounding concepts at Key Stage 3.</a:t>
                      </a:r>
                    </a:p>
                  </a:txBody>
                  <a:tcPr/>
                </a:tc>
                <a:extLst>
                  <a:ext uri="{0D108BD9-81ED-4DB2-BD59-A6C34878D82A}">
                    <a16:rowId xmlns:a16="http://schemas.microsoft.com/office/drawing/2014/main" val="1616516725"/>
                  </a:ext>
                </a:extLst>
              </a:tr>
              <a:tr h="1115831">
                <a:tc gridSpan="2">
                  <a:txBody>
                    <a:bodyPr/>
                    <a:lstStyle/>
                    <a:p>
                      <a:r>
                        <a:rPr lang="en-GB" sz="1600" b="1" dirty="0"/>
                        <a:t>Additional resources</a:t>
                      </a:r>
                    </a:p>
                    <a:p>
                      <a:pPr marL="285750" indent="-285750">
                        <a:buFont typeface="Arial" panose="020B0604020202020204" pitchFamily="34" charset="0"/>
                        <a:buChar char="•"/>
                      </a:pPr>
                      <a:r>
                        <a:rPr lang="en-GB" sz="1600" b="0" dirty="0"/>
                        <a:t>Page 6 of the Year 6 </a:t>
                      </a:r>
                      <a:r>
                        <a:rPr lang="en-GB" sz="1600" dirty="0">
                          <a:hlinkClick r:id="rId3"/>
                        </a:rPr>
                        <a:t>Primary Assessment Materials | NCETM</a:t>
                      </a:r>
                      <a:r>
                        <a:rPr lang="en-GB" sz="1600" dirty="0"/>
                        <a:t> and p</a:t>
                      </a:r>
                      <a:r>
                        <a:rPr lang="en-GB" sz="1600" b="0" dirty="0"/>
                        <a:t>5 of the </a:t>
                      </a:r>
                      <a:r>
                        <a:rPr lang="en-GB" sz="1600" dirty="0">
                          <a:hlinkClick r:id="rId4"/>
                        </a:rPr>
                        <a:t>Secondary Assessment Materials | NCETM</a:t>
                      </a:r>
                      <a:r>
                        <a:rPr lang="en-GB" sz="1600" dirty="0"/>
                        <a:t> also offer examples of ‘reverse rounding’ type problems.</a:t>
                      </a:r>
                    </a:p>
                    <a:p>
                      <a:pPr marL="285750" indent="-285750">
                        <a:buFont typeface="Arial" panose="020B0604020202020204" pitchFamily="34" charset="0"/>
                        <a:buChar char="•"/>
                      </a:pPr>
                      <a:r>
                        <a:rPr lang="en-GB" sz="1600" b="0" dirty="0"/>
                        <a:t>If students find the multiple solutions for part b and d confusing, Checkpoint </a:t>
                      </a:r>
                      <a:r>
                        <a:rPr lang="en-GB" sz="1600" b="0" dirty="0">
                          <a:hlinkClick r:id="rId5" action="ppaction://hlinksldjump"/>
                        </a:rPr>
                        <a:t>20</a:t>
                      </a:r>
                      <a:r>
                        <a:rPr lang="en-GB" sz="1600" b="0" dirty="0"/>
                        <a:t> offers a structure exploration of this concept.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dirty="0"/>
                        <a:t>Examples of questions that explore rounding to different degrees of accuracy can be found within the Year 6 SATs papers (such as 2022 Paper 2 (Reasoning) question 8 and 2019 Paper 2 (Reasoning) question 14). Past papers can readily be found online. </a:t>
                      </a:r>
                      <a:endParaRPr lang="en-GB" sz="1600" dirty="0"/>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
        <p:nvSpPr>
          <p:cNvPr id="3" name="TextBox 2">
            <a:extLst>
              <a:ext uri="{FF2B5EF4-FFF2-40B4-BE49-F238E27FC236}">
                <a16:creationId xmlns:a16="http://schemas.microsoft.com/office/drawing/2014/main" id="{02F9939C-7CD2-2833-FE7D-894E214A9C6A}"/>
              </a:ext>
            </a:extLst>
          </p:cNvPr>
          <p:cNvSpPr txBox="1"/>
          <p:nvPr/>
        </p:nvSpPr>
        <p:spPr>
          <a:xfrm>
            <a:off x="1230315" y="7042865"/>
            <a:ext cx="10187962" cy="1384995"/>
          </a:xfrm>
          <a:prstGeom prst="rect">
            <a:avLst/>
          </a:prstGeom>
          <a:noFill/>
        </p:spPr>
        <p:txBody>
          <a:bodyPr wrap="square">
            <a:spAutoFit/>
          </a:bodyPr>
          <a:lstStyle/>
          <a:p>
            <a:pPr marL="285750" indent="-285750">
              <a:buFont typeface="Arial" panose="020B0604020202020204" pitchFamily="34" charset="0"/>
              <a:buChar char="•"/>
            </a:pPr>
            <a:r>
              <a:rPr lang="en-GB" sz="2800" b="0" dirty="0"/>
              <a:t>Examples of finding percentages questions can be found within the Year 6 SATs papers (such as question 18 of 2018 Paper 3 reasoning). Past papers can readily be found online.</a:t>
            </a:r>
          </a:p>
        </p:txBody>
      </p:sp>
    </p:spTree>
    <p:extLst>
      <p:ext uri="{BB962C8B-B14F-4D97-AF65-F5344CB8AC3E}">
        <p14:creationId xmlns:p14="http://schemas.microsoft.com/office/powerpoint/2010/main" val="2687529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0CE95A-4610-4237-9DE3-CC91AF2DA170}"/>
              </a:ext>
            </a:extLst>
          </p:cNvPr>
          <p:cNvSpPr>
            <a:spLocks noGrp="1"/>
          </p:cNvSpPr>
          <p:nvPr>
            <p:ph type="body" sz="quarter" idx="11"/>
          </p:nvPr>
        </p:nvSpPr>
        <p:spPr/>
        <p:txBody>
          <a:bodyPr/>
          <a:lstStyle/>
          <a:p>
            <a:r>
              <a:rPr lang="en-GB" dirty="0"/>
              <a:t>Checkpoint 20: 1</a:t>
            </a:r>
            <a:r>
              <a:rPr lang="en-GB" sz="800" dirty="0"/>
              <a:t> </a:t>
            </a:r>
            <a:r>
              <a:rPr lang="en-GB" dirty="0"/>
              <a:t>997</a:t>
            </a:r>
          </a:p>
        </p:txBody>
      </p:sp>
      <p:sp>
        <p:nvSpPr>
          <p:cNvPr id="2" name="TextBox 1">
            <a:extLst>
              <a:ext uri="{FF2B5EF4-FFF2-40B4-BE49-F238E27FC236}">
                <a16:creationId xmlns:a16="http://schemas.microsoft.com/office/drawing/2014/main" id="{52A1B71B-407F-FAC3-A97E-D7F71A464DF8}"/>
              </a:ext>
            </a:extLst>
          </p:cNvPr>
          <p:cNvSpPr txBox="1"/>
          <p:nvPr/>
        </p:nvSpPr>
        <p:spPr>
          <a:xfrm>
            <a:off x="276606" y="1215306"/>
            <a:ext cx="11665131" cy="430887"/>
          </a:xfrm>
          <a:prstGeom prst="rect">
            <a:avLst/>
          </a:prstGeom>
          <a:noFill/>
        </p:spPr>
        <p:txBody>
          <a:bodyPr wrap="square" rtlCol="0">
            <a:spAutoFit/>
          </a:bodyPr>
          <a:lstStyle/>
          <a:p>
            <a:pPr marL="457200" indent="-457200">
              <a:buFont typeface="+mj-lt"/>
              <a:buAutoNum type="alphaLcParenR"/>
            </a:pPr>
            <a:r>
              <a:rPr lang="en-GB" sz="2200" dirty="0"/>
              <a:t>Round 1</a:t>
            </a:r>
            <a:r>
              <a:rPr lang="en-GB" sz="800" dirty="0"/>
              <a:t> </a:t>
            </a:r>
            <a:r>
              <a:rPr lang="en-GB" sz="2200" dirty="0"/>
              <a:t>997 to:</a:t>
            </a:r>
          </a:p>
        </p:txBody>
      </p:sp>
      <p:sp>
        <p:nvSpPr>
          <p:cNvPr id="17" name="Action Button: Help 16">
            <a:hlinkClick r:id="" action="ppaction://noaction" highlightClick="1"/>
            <a:extLst>
              <a:ext uri="{FF2B5EF4-FFF2-40B4-BE49-F238E27FC236}">
                <a16:creationId xmlns:a16="http://schemas.microsoft.com/office/drawing/2014/main" id="{07BAE3F3-3618-0149-C73D-95CCF8C3A574}"/>
              </a:ext>
            </a:extLst>
          </p:cNvPr>
          <p:cNvSpPr/>
          <p:nvPr/>
        </p:nvSpPr>
        <p:spPr>
          <a:xfrm>
            <a:off x="368201" y="5149628"/>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18" name="Text Placeholder 1">
            <a:extLst>
              <a:ext uri="{FF2B5EF4-FFF2-40B4-BE49-F238E27FC236}">
                <a16:creationId xmlns:a16="http://schemas.microsoft.com/office/drawing/2014/main" id="{FC7C17DE-C18B-1029-7811-416CF0EA987D}"/>
              </a:ext>
            </a:extLst>
          </p:cNvPr>
          <p:cNvSpPr txBox="1">
            <a:spLocks/>
          </p:cNvSpPr>
          <p:nvPr/>
        </p:nvSpPr>
        <p:spPr>
          <a:xfrm>
            <a:off x="1490973" y="5063416"/>
            <a:ext cx="6427591" cy="1353484"/>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628C"/>
              </a:buClr>
              <a:buFont typeface="Arial" panose="020B0604020202020204" pitchFamily="34" charset="0"/>
              <a:buNone/>
              <a:defRPr sz="2800" kern="1200">
                <a:solidFill>
                  <a:srgbClr val="5858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628C"/>
              </a:buClr>
              <a:buFont typeface="Arial" panose="020B0604020202020204" pitchFamily="34" charset="0"/>
              <a:buChar char="•"/>
              <a:defRPr sz="2400" kern="1200">
                <a:solidFill>
                  <a:srgbClr val="5858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628C"/>
              </a:buClr>
              <a:buFont typeface="Arial" panose="020B0604020202020204" pitchFamily="34" charset="0"/>
              <a:buChar char="•"/>
              <a:defRPr sz="2000" kern="1200">
                <a:solidFill>
                  <a:srgbClr val="5858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GB" sz="2200" dirty="0"/>
              <a:t>How would your answer to part c change if your number had to round to the same value to the nearest </a:t>
            </a:r>
            <a:r>
              <a:rPr lang="en-GB" sz="2200" b="1" dirty="0"/>
              <a:t>whole number</a:t>
            </a:r>
            <a:r>
              <a:rPr lang="en-GB" sz="2200" dirty="0"/>
              <a:t> as well?</a:t>
            </a:r>
          </a:p>
        </p:txBody>
      </p:sp>
      <p:sp>
        <p:nvSpPr>
          <p:cNvPr id="5" name="TextBox 4">
            <a:extLst>
              <a:ext uri="{FF2B5EF4-FFF2-40B4-BE49-F238E27FC236}">
                <a16:creationId xmlns:a16="http://schemas.microsoft.com/office/drawing/2014/main" id="{EFBF71B3-522A-FFDE-C32A-FFBE21704BB4}"/>
              </a:ext>
            </a:extLst>
          </p:cNvPr>
          <p:cNvSpPr txBox="1"/>
          <p:nvPr/>
        </p:nvSpPr>
        <p:spPr>
          <a:xfrm>
            <a:off x="686088" y="1697973"/>
            <a:ext cx="4259986" cy="1649682"/>
          </a:xfrm>
          <a:prstGeom prst="rect">
            <a:avLst/>
          </a:prstGeom>
          <a:noFill/>
        </p:spPr>
        <p:txBody>
          <a:bodyPr wrap="square" numCol="1">
            <a:spAutoFit/>
          </a:bodyPr>
          <a:lstStyle/>
          <a:p>
            <a:pPr marL="342900" indent="-342900"/>
            <a:r>
              <a:rPr lang="en-GB" sz="2200" dirty="0"/>
              <a:t>the nearest thousand</a:t>
            </a:r>
            <a:r>
              <a:rPr lang="en-GB" sz="2200" dirty="0">
                <a:solidFill>
                  <a:srgbClr val="00628C"/>
                </a:solidFill>
              </a:rPr>
              <a:t> </a:t>
            </a:r>
          </a:p>
          <a:p>
            <a:pPr marL="342900" indent="-342900"/>
            <a:r>
              <a:rPr lang="en-GB" sz="2200" dirty="0"/>
              <a:t>the nearest hundred	</a:t>
            </a:r>
          </a:p>
          <a:p>
            <a:pPr marL="342900" indent="-342900"/>
            <a:r>
              <a:rPr lang="en-GB" sz="2200" dirty="0"/>
              <a:t>the nearest ten.</a:t>
            </a:r>
          </a:p>
          <a:p>
            <a:pPr marL="342900" indent="-342900"/>
            <a:endParaRPr lang="en-GB" sz="2200" dirty="0"/>
          </a:p>
        </p:txBody>
      </p:sp>
      <p:sp>
        <p:nvSpPr>
          <p:cNvPr id="7" name="TextBox 6">
            <a:extLst>
              <a:ext uri="{FF2B5EF4-FFF2-40B4-BE49-F238E27FC236}">
                <a16:creationId xmlns:a16="http://schemas.microsoft.com/office/drawing/2014/main" id="{AB113117-AD1E-65AE-8931-CA7DB25FC4BD}"/>
              </a:ext>
            </a:extLst>
          </p:cNvPr>
          <p:cNvSpPr txBox="1"/>
          <p:nvPr/>
        </p:nvSpPr>
        <p:spPr>
          <a:xfrm>
            <a:off x="276606" y="2986724"/>
            <a:ext cx="6427590" cy="1175706"/>
          </a:xfrm>
          <a:prstGeom prst="rect">
            <a:avLst/>
          </a:prstGeom>
          <a:noFill/>
        </p:spPr>
        <p:txBody>
          <a:bodyPr wrap="square">
            <a:spAutoFit/>
          </a:bodyPr>
          <a:lstStyle/>
          <a:p>
            <a:pPr marL="514350" indent="-514350">
              <a:buFont typeface="+mj-lt"/>
              <a:buAutoNum type="alphaLcParenR" startAt="2"/>
            </a:pPr>
            <a:r>
              <a:rPr lang="en-GB" sz="2200" dirty="0"/>
              <a:t>What do you notice?</a:t>
            </a:r>
          </a:p>
          <a:p>
            <a:pPr marL="514350" indent="-514350">
              <a:buFont typeface="+mj-lt"/>
              <a:buAutoNum type="alphaLcParenR" startAt="2"/>
            </a:pPr>
            <a:r>
              <a:rPr lang="en-GB" sz="2200" dirty="0"/>
              <a:t>For what other numbers might this happen? Why?</a:t>
            </a:r>
          </a:p>
        </p:txBody>
      </p:sp>
    </p:spTree>
    <p:extLst>
      <p:ext uri="{BB962C8B-B14F-4D97-AF65-F5344CB8AC3E}">
        <p14:creationId xmlns:p14="http://schemas.microsoft.com/office/powerpoint/2010/main" val="296287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5" grpId="0" build="p"/>
      <p:bldP spid="7" grpId="0" build="p"/>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20: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1531479854"/>
              </p:ext>
            </p:extLst>
          </p:nvPr>
        </p:nvGraphicFramePr>
        <p:xfrm>
          <a:off x="267128" y="764704"/>
          <a:ext cx="11766038" cy="5595456"/>
        </p:xfrm>
        <a:graphic>
          <a:graphicData uri="http://schemas.openxmlformats.org/drawingml/2006/table">
            <a:tbl>
              <a:tblPr firstRow="1" bandRow="1">
                <a:tableStyleId>{5940675A-B579-460E-94D1-54222C63F5DA}</a:tableStyleId>
              </a:tblPr>
              <a:tblGrid>
                <a:gridCol w="6075306">
                  <a:extLst>
                    <a:ext uri="{9D8B030D-6E8A-4147-A177-3AD203B41FA5}">
                      <a16:colId xmlns:a16="http://schemas.microsoft.com/office/drawing/2014/main" val="695237181"/>
                    </a:ext>
                  </a:extLst>
                </a:gridCol>
                <a:gridCol w="5690732">
                  <a:extLst>
                    <a:ext uri="{9D8B030D-6E8A-4147-A177-3AD203B41FA5}">
                      <a16:colId xmlns:a16="http://schemas.microsoft.com/office/drawing/2014/main" val="300072507"/>
                    </a:ext>
                  </a:extLst>
                </a:gridCol>
              </a:tblGrid>
              <a:tr h="345346">
                <a:tc>
                  <a:txBody>
                    <a:bodyPr/>
                    <a:lstStyle/>
                    <a:p>
                      <a:r>
                        <a:rPr lang="en-GB" sz="1800" b="1" dirty="0">
                          <a:solidFill>
                            <a:schemeClr val="bg1"/>
                          </a:solidFill>
                        </a:rPr>
                        <a:t>Adaptations</a:t>
                      </a:r>
                    </a:p>
                  </a:txBody>
                  <a:tcPr>
                    <a:solidFill>
                      <a:schemeClr val="accent2"/>
                    </a:solidFill>
                  </a:tcPr>
                </a:tc>
                <a:tc>
                  <a:txBody>
                    <a:bodyPr/>
                    <a:lstStyle/>
                    <a:p>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3675216">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i="0" u="none" dirty="0"/>
                        <a:t>Start by looking at 97 to the nearest 10 and 100 first.</a:t>
                      </a:r>
                      <a:endParaRPr lang="en-GB" sz="1600" i="1" u="none" dirty="0"/>
                    </a:p>
                    <a:p>
                      <a:r>
                        <a:rPr lang="en-GB" sz="1600" b="1" i="0" u="none" dirty="0"/>
                        <a:t>Challenge</a:t>
                      </a:r>
                    </a:p>
                    <a:p>
                      <a:pPr>
                        <a:spcAft>
                          <a:spcPts val="600"/>
                        </a:spcAft>
                      </a:pPr>
                      <a:r>
                        <a:rPr lang="en-GB" sz="1600" u="none" dirty="0"/>
                        <a:t>Ask students to extend their generalisations from part c and the further thinking question – what numbers would round to the same value to the nearest 10000, 1000, 100 and 10?</a:t>
                      </a:r>
                    </a:p>
                    <a:p>
                      <a:r>
                        <a:rPr lang="en-GB" sz="1600" b="1" i="0" u="none" dirty="0"/>
                        <a:t>Representations</a:t>
                      </a:r>
                    </a:p>
                    <a:p>
                      <a:r>
                        <a:rPr lang="en-GB" sz="1600" b="0" i="0" u="none" dirty="0"/>
                        <a:t>A number line is likely to be the most useful representation to model this. Use a number line from 1500–2500, and different colours or patterns to show the range of numbers that round to 2000 to different degrees of accuracy. For example, marking 1500–2500 (nearest 1000) in one colour or pattern, 1950–2050 (nearest 100) in another and 1995–2005 (nearest 10) in another.</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Checkpoint 20 focuses on a specific feature of rounding: that numbers within 5 of a multiple of one thousand will round to the same number to the nearest 10, the nearest 100 and the nearest 1000. The premise of part a is simple: to see if students are comfortable with this. They may not be if they have misconceptions, such as thinking that numbers rounded to the nearest 10 must end in one zero, or that if a number has three zeros it has been rounded to the nearest 1000.</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Part c offers an opportunity for students to generalise. Some may give an example of a value or range of values that work. Listen out for those who are able to define in more general terms as they are likely to have a deeper understanding of the mathematical structure of rounding.</a:t>
                      </a:r>
                    </a:p>
                  </a:txBody>
                  <a:tcPr/>
                </a:tc>
                <a:extLst>
                  <a:ext uri="{0D108BD9-81ED-4DB2-BD59-A6C34878D82A}">
                    <a16:rowId xmlns:a16="http://schemas.microsoft.com/office/drawing/2014/main" val="1616516725"/>
                  </a:ext>
                </a:extLst>
              </a:tr>
              <a:tr h="760309">
                <a:tc gridSpan="2">
                  <a:txBody>
                    <a:bodyPr/>
                    <a:lstStyle/>
                    <a:p>
                      <a:r>
                        <a:rPr lang="en-GB" sz="1600" b="1" dirty="0"/>
                        <a:t>Additional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dirty="0"/>
                        <a:t>The structure of rounding the same number to different degrees of accuracy should be familiar to students. Examples can be found within the Year 6 SATs papers (for</a:t>
                      </a:r>
                      <a:r>
                        <a:rPr lang="en-GB" sz="1600" dirty="0"/>
                        <a:t> example 2022 Paper 3 (Reasoning) Question 8, and 2019 Paper 2 (Reasoning) Question 14). Past papers can readily be found online.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dirty="0"/>
                        <a:t>Also from the Year 6 SATs papers, 2022 Paper 2 (Reasoning) Question 14</a:t>
                      </a:r>
                      <a:r>
                        <a:rPr lang="en-GB" sz="1600" dirty="0"/>
                        <a:t> asks students to consider how far estimates are from the original number.</a:t>
                      </a:r>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40400170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8F958A-1C22-4008-83F3-1A09DDB99697}"/>
              </a:ext>
            </a:extLst>
          </p:cNvPr>
          <p:cNvSpPr>
            <a:spLocks noGrp="1"/>
          </p:cNvSpPr>
          <p:nvPr>
            <p:ph type="body" sz="quarter" idx="10"/>
          </p:nvPr>
        </p:nvSpPr>
        <p:spPr>
          <a:xfrm>
            <a:off x="240287" y="2838000"/>
            <a:ext cx="11832377" cy="1913847"/>
          </a:xfrm>
        </p:spPr>
        <p:txBody>
          <a:bodyPr>
            <a:noAutofit/>
          </a:bodyPr>
          <a:lstStyle/>
          <a:p>
            <a:r>
              <a:rPr lang="en-GB" sz="2200" dirty="0"/>
              <a:t>Using </a:t>
            </a:r>
            <a:r>
              <a:rPr lang="en-GB" sz="2200" b="1" dirty="0"/>
              <a:t>all five </a:t>
            </a:r>
            <a:r>
              <a:rPr lang="en-GB" sz="2200" dirty="0"/>
              <a:t>digits each time, arrange the cards in the place-value grid to create:</a:t>
            </a:r>
          </a:p>
          <a:p>
            <a:pPr marL="457200" indent="-457200">
              <a:buAutoNum type="alphaLcParenR"/>
            </a:pPr>
            <a:r>
              <a:rPr lang="en-GB" sz="2200" dirty="0"/>
              <a:t>A number that rounds to 4</a:t>
            </a:r>
            <a:r>
              <a:rPr lang="en-GB" sz="800" dirty="0"/>
              <a:t> </a:t>
            </a:r>
            <a:r>
              <a:rPr lang="en-GB" sz="2200" dirty="0"/>
              <a:t>000 to the nearest thousand.</a:t>
            </a:r>
          </a:p>
          <a:p>
            <a:pPr marL="457200" indent="-457200">
              <a:buAutoNum type="alphaLcParenR"/>
            </a:pPr>
            <a:r>
              <a:rPr lang="en-GB" sz="2200" dirty="0"/>
              <a:t>A number that rounds to 300 to the nearest hundred.</a:t>
            </a:r>
          </a:p>
          <a:p>
            <a:pPr marL="457200" indent="-457200">
              <a:buAutoNum type="alphaLcParenR"/>
            </a:pPr>
            <a:r>
              <a:rPr lang="en-GB" sz="2200" dirty="0"/>
              <a:t>A number that rounds to 10 to the nearest ten.</a:t>
            </a:r>
          </a:p>
          <a:p>
            <a:pPr marL="457200" indent="-457200">
              <a:buAutoNum type="alphaLcParenR"/>
            </a:pPr>
            <a:r>
              <a:rPr lang="en-GB" sz="2200" dirty="0"/>
              <a:t>A number that rounds to 10 to the nearest whole number.</a:t>
            </a:r>
          </a:p>
          <a:p>
            <a:pPr marL="457200" indent="-457200">
              <a:buAutoNum type="alphaLcParenR"/>
            </a:pPr>
            <a:r>
              <a:rPr lang="en-GB" sz="2200" dirty="0"/>
              <a:t>A number that rounds to 3.8 to the nearest tenth.</a:t>
            </a:r>
          </a:p>
          <a:p>
            <a:endParaRPr lang="en-GB" sz="2200" dirty="0"/>
          </a:p>
        </p:txBody>
      </p:sp>
      <p:sp>
        <p:nvSpPr>
          <p:cNvPr id="3" name="Text Placeholder 2">
            <a:extLst>
              <a:ext uri="{FF2B5EF4-FFF2-40B4-BE49-F238E27FC236}">
                <a16:creationId xmlns:a16="http://schemas.microsoft.com/office/drawing/2014/main" id="{BA868F73-2318-44C6-B845-7FCA48989768}"/>
              </a:ext>
            </a:extLst>
          </p:cNvPr>
          <p:cNvSpPr>
            <a:spLocks noGrp="1"/>
          </p:cNvSpPr>
          <p:nvPr>
            <p:ph type="body" sz="quarter" idx="11"/>
          </p:nvPr>
        </p:nvSpPr>
        <p:spPr/>
        <p:txBody>
          <a:bodyPr/>
          <a:lstStyle/>
          <a:p>
            <a:r>
              <a:rPr lang="en-GB" dirty="0"/>
              <a:t>Checkpoint 21: Digit cards</a:t>
            </a:r>
          </a:p>
        </p:txBody>
      </p:sp>
      <p:sp>
        <p:nvSpPr>
          <p:cNvPr id="6" name="Action Button: Help 5">
            <a:hlinkClick r:id="" action="ppaction://noaction" highlightClick="1"/>
            <a:extLst>
              <a:ext uri="{FF2B5EF4-FFF2-40B4-BE49-F238E27FC236}">
                <a16:creationId xmlns:a16="http://schemas.microsoft.com/office/drawing/2014/main" id="{CFAB87FA-4DC9-4276-B25B-39064C638DE0}"/>
              </a:ext>
            </a:extLst>
          </p:cNvPr>
          <p:cNvSpPr/>
          <p:nvPr/>
        </p:nvSpPr>
        <p:spPr>
          <a:xfrm>
            <a:off x="145680" y="5776629"/>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5352FAA2-005B-4105-B282-107FDABBB85B}"/>
              </a:ext>
            </a:extLst>
          </p:cNvPr>
          <p:cNvSpPr/>
          <p:nvPr/>
        </p:nvSpPr>
        <p:spPr>
          <a:xfrm>
            <a:off x="240287" y="1655405"/>
            <a:ext cx="792000" cy="936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6000" dirty="0"/>
              <a:t>3</a:t>
            </a:r>
          </a:p>
        </p:txBody>
      </p:sp>
      <p:sp>
        <p:nvSpPr>
          <p:cNvPr id="8" name="Rectangle: Rounded Corners 7">
            <a:extLst>
              <a:ext uri="{FF2B5EF4-FFF2-40B4-BE49-F238E27FC236}">
                <a16:creationId xmlns:a16="http://schemas.microsoft.com/office/drawing/2014/main" id="{5ECF87E8-D58D-442F-A24F-F1B2F5BA649C}"/>
              </a:ext>
            </a:extLst>
          </p:cNvPr>
          <p:cNvSpPr/>
          <p:nvPr/>
        </p:nvSpPr>
        <p:spPr>
          <a:xfrm>
            <a:off x="1129401" y="1655405"/>
            <a:ext cx="792000" cy="936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6000" dirty="0"/>
              <a:t>4</a:t>
            </a:r>
          </a:p>
        </p:txBody>
      </p:sp>
      <p:sp>
        <p:nvSpPr>
          <p:cNvPr id="9" name="Rectangle: Rounded Corners 8">
            <a:extLst>
              <a:ext uri="{FF2B5EF4-FFF2-40B4-BE49-F238E27FC236}">
                <a16:creationId xmlns:a16="http://schemas.microsoft.com/office/drawing/2014/main" id="{A423953F-2642-419F-AB9D-6B211FA5233C}"/>
              </a:ext>
            </a:extLst>
          </p:cNvPr>
          <p:cNvSpPr/>
          <p:nvPr/>
        </p:nvSpPr>
        <p:spPr>
          <a:xfrm>
            <a:off x="2018515" y="1655405"/>
            <a:ext cx="792000" cy="936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6000" dirty="0"/>
              <a:t>5</a:t>
            </a:r>
          </a:p>
        </p:txBody>
      </p:sp>
      <p:sp>
        <p:nvSpPr>
          <p:cNvPr id="10" name="Rectangle: Rounded Corners 9">
            <a:extLst>
              <a:ext uri="{FF2B5EF4-FFF2-40B4-BE49-F238E27FC236}">
                <a16:creationId xmlns:a16="http://schemas.microsoft.com/office/drawing/2014/main" id="{F8824CB6-FC3D-4EA0-9C34-19A4A3510E4A}"/>
              </a:ext>
            </a:extLst>
          </p:cNvPr>
          <p:cNvSpPr/>
          <p:nvPr/>
        </p:nvSpPr>
        <p:spPr>
          <a:xfrm>
            <a:off x="2907629" y="1655405"/>
            <a:ext cx="792000" cy="936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6000" dirty="0"/>
              <a:t>6</a:t>
            </a:r>
          </a:p>
        </p:txBody>
      </p:sp>
      <p:sp>
        <p:nvSpPr>
          <p:cNvPr id="11" name="Rectangle: Rounded Corners 10">
            <a:extLst>
              <a:ext uri="{FF2B5EF4-FFF2-40B4-BE49-F238E27FC236}">
                <a16:creationId xmlns:a16="http://schemas.microsoft.com/office/drawing/2014/main" id="{0E1F64F1-6706-453E-97BB-CFD12154EFE1}"/>
              </a:ext>
            </a:extLst>
          </p:cNvPr>
          <p:cNvSpPr/>
          <p:nvPr/>
        </p:nvSpPr>
        <p:spPr>
          <a:xfrm>
            <a:off x="3796742" y="1655405"/>
            <a:ext cx="792000" cy="936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6000" dirty="0"/>
              <a:t>7</a:t>
            </a:r>
          </a:p>
        </p:txBody>
      </p:sp>
      <p:sp>
        <p:nvSpPr>
          <p:cNvPr id="12" name="TextBox 11">
            <a:extLst>
              <a:ext uri="{FF2B5EF4-FFF2-40B4-BE49-F238E27FC236}">
                <a16:creationId xmlns:a16="http://schemas.microsoft.com/office/drawing/2014/main" id="{38DFC3C5-DD9B-AF1E-E648-A87F24F0FBEE}"/>
              </a:ext>
            </a:extLst>
          </p:cNvPr>
          <p:cNvSpPr txBox="1"/>
          <p:nvPr/>
        </p:nvSpPr>
        <p:spPr>
          <a:xfrm>
            <a:off x="1182489" y="5776629"/>
            <a:ext cx="7569625" cy="769441"/>
          </a:xfrm>
          <a:prstGeom prst="rect">
            <a:avLst/>
          </a:prstGeom>
          <a:noFill/>
        </p:spPr>
        <p:txBody>
          <a:bodyPr wrap="square">
            <a:spAutoFit/>
          </a:bodyPr>
          <a:lstStyle/>
          <a:p>
            <a:pPr>
              <a:buNone/>
            </a:pPr>
            <a:r>
              <a:rPr lang="en-GB" sz="2200" dirty="0"/>
              <a:t>Which of parts a to e has the most possible answers? Which has the fewest?</a:t>
            </a:r>
          </a:p>
        </p:txBody>
      </p:sp>
      <mc:AlternateContent xmlns:mc="http://schemas.openxmlformats.org/markup-compatibility/2006" xmlns:a14="http://schemas.microsoft.com/office/drawing/2010/main">
        <mc:Choice Requires="a14">
          <p:graphicFrame>
            <p:nvGraphicFramePr>
              <p:cNvPr id="5" name="Table 12">
                <a:extLst>
                  <a:ext uri="{FF2B5EF4-FFF2-40B4-BE49-F238E27FC236}">
                    <a16:creationId xmlns:a16="http://schemas.microsoft.com/office/drawing/2014/main" id="{343CD3E3-1B18-969C-F8E6-36C40F8C69DD}"/>
                  </a:ext>
                </a:extLst>
              </p:cNvPr>
              <p:cNvGraphicFramePr>
                <a:graphicFrameLocks noGrp="1"/>
              </p:cNvGraphicFramePr>
              <p:nvPr>
                <p:extLst>
                  <p:ext uri="{D42A27DB-BD31-4B8C-83A1-F6EECF244321}">
                    <p14:modId xmlns:p14="http://schemas.microsoft.com/office/powerpoint/2010/main" val="948869368"/>
                  </p:ext>
                </p:extLst>
              </p:nvPr>
            </p:nvGraphicFramePr>
            <p:xfrm>
              <a:off x="4810297" y="1136334"/>
              <a:ext cx="6252302" cy="1522695"/>
            </p:xfrm>
            <a:graphic>
              <a:graphicData uri="http://schemas.openxmlformats.org/drawingml/2006/table">
                <a:tbl>
                  <a:tblPr firstRow="1" bandRow="1">
                    <a:tableStyleId>{5940675A-B579-460E-94D1-54222C63F5DA}</a:tableStyleId>
                  </a:tblPr>
                  <a:tblGrid>
                    <a:gridCol w="893186">
                      <a:extLst>
                        <a:ext uri="{9D8B030D-6E8A-4147-A177-3AD203B41FA5}">
                          <a16:colId xmlns:a16="http://schemas.microsoft.com/office/drawing/2014/main" val="3613884705"/>
                        </a:ext>
                      </a:extLst>
                    </a:gridCol>
                    <a:gridCol w="893186">
                      <a:extLst>
                        <a:ext uri="{9D8B030D-6E8A-4147-A177-3AD203B41FA5}">
                          <a16:colId xmlns:a16="http://schemas.microsoft.com/office/drawing/2014/main" val="2135813100"/>
                        </a:ext>
                      </a:extLst>
                    </a:gridCol>
                    <a:gridCol w="893186">
                      <a:extLst>
                        <a:ext uri="{9D8B030D-6E8A-4147-A177-3AD203B41FA5}">
                          <a16:colId xmlns:a16="http://schemas.microsoft.com/office/drawing/2014/main" val="2302857364"/>
                        </a:ext>
                      </a:extLst>
                    </a:gridCol>
                    <a:gridCol w="893186">
                      <a:extLst>
                        <a:ext uri="{9D8B030D-6E8A-4147-A177-3AD203B41FA5}">
                          <a16:colId xmlns:a16="http://schemas.microsoft.com/office/drawing/2014/main" val="2933219933"/>
                        </a:ext>
                      </a:extLst>
                    </a:gridCol>
                    <a:gridCol w="893186">
                      <a:extLst>
                        <a:ext uri="{9D8B030D-6E8A-4147-A177-3AD203B41FA5}">
                          <a16:colId xmlns:a16="http://schemas.microsoft.com/office/drawing/2014/main" val="380900997"/>
                        </a:ext>
                      </a:extLst>
                    </a:gridCol>
                    <a:gridCol w="893186">
                      <a:extLst>
                        <a:ext uri="{9D8B030D-6E8A-4147-A177-3AD203B41FA5}">
                          <a16:colId xmlns:a16="http://schemas.microsoft.com/office/drawing/2014/main" val="1327360977"/>
                        </a:ext>
                      </a:extLst>
                    </a:gridCol>
                    <a:gridCol w="893186">
                      <a:extLst>
                        <a:ext uri="{9D8B030D-6E8A-4147-A177-3AD203B41FA5}">
                          <a16:colId xmlns:a16="http://schemas.microsoft.com/office/drawing/2014/main" val="2546200893"/>
                        </a:ext>
                      </a:extLst>
                    </a:gridCol>
                  </a:tblGrid>
                  <a:tr h="468993">
                    <a:tc>
                      <a:txBody>
                        <a:bodyPr/>
                        <a:lstStyle/>
                        <a:p>
                          <a:pPr algn="ctr"/>
                          <a:r>
                            <a:rPr lang="en-GB" sz="1400" b="1" dirty="0"/>
                            <a:t>10 000s</a:t>
                          </a:r>
                        </a:p>
                      </a:txBody>
                      <a:tcPr anchor="ctr">
                        <a:solidFill>
                          <a:schemeClr val="accent2"/>
                        </a:solidFill>
                      </a:tcPr>
                    </a:tc>
                    <a:tc>
                      <a:txBody>
                        <a:bodyPr/>
                        <a:lstStyle/>
                        <a:p>
                          <a:pPr algn="ctr"/>
                          <a:r>
                            <a:rPr lang="en-GB" sz="1600" b="1" dirty="0"/>
                            <a:t>1000s</a:t>
                          </a:r>
                        </a:p>
                      </a:txBody>
                      <a:tcPr anchor="ctr">
                        <a:solidFill>
                          <a:schemeClr val="accent2"/>
                        </a:solidFill>
                      </a:tcPr>
                    </a:tc>
                    <a:tc>
                      <a:txBody>
                        <a:bodyPr/>
                        <a:lstStyle/>
                        <a:p>
                          <a:pPr algn="ctr"/>
                          <a:r>
                            <a:rPr lang="en-GB" sz="1600" b="1" dirty="0"/>
                            <a:t>100s</a:t>
                          </a:r>
                        </a:p>
                      </a:txBody>
                      <a:tcPr anchor="ctr">
                        <a:solidFill>
                          <a:schemeClr val="accent2"/>
                        </a:solidFill>
                      </a:tcPr>
                    </a:tc>
                    <a:tc>
                      <a:txBody>
                        <a:bodyPr/>
                        <a:lstStyle/>
                        <a:p>
                          <a:pPr algn="ctr"/>
                          <a:r>
                            <a:rPr lang="en-GB" sz="1600" b="1" dirty="0"/>
                            <a:t>10s</a:t>
                          </a:r>
                        </a:p>
                      </a:txBody>
                      <a:tcPr anchor="ctr">
                        <a:solidFill>
                          <a:schemeClr val="accent2"/>
                        </a:solidFill>
                      </a:tcPr>
                    </a:tc>
                    <a:tc>
                      <a:txBody>
                        <a:bodyPr/>
                        <a:lstStyle/>
                        <a:p>
                          <a:pPr algn="ctr"/>
                          <a:r>
                            <a:rPr lang="en-GB" sz="1600" b="1" dirty="0"/>
                            <a:t>1s</a:t>
                          </a:r>
                        </a:p>
                      </a:txBody>
                      <a:tcPr anchor="ctr">
                        <a:solidFill>
                          <a:schemeClr val="accent2"/>
                        </a:solidFill>
                      </a:tcPr>
                    </a:tc>
                    <a:tc>
                      <a:txBody>
                        <a:bodyPr/>
                        <a:lstStyle/>
                        <a:p>
                          <a:pPr algn="ctr"/>
                          <a14:m>
                            <m:oMathPara xmlns:m="http://schemas.openxmlformats.org/officeDocument/2006/math">
                              <m:oMathParaPr>
                                <m:jc m:val="centerGroup"/>
                              </m:oMathParaPr>
                              <m:oMath xmlns:m="http://schemas.openxmlformats.org/officeDocument/2006/math">
                                <m:box>
                                  <m:boxPr>
                                    <m:ctrlPr>
                                      <a:rPr lang="en-GB" sz="1600" b="1" i="1" smtClean="0">
                                        <a:latin typeface="Cambria Math" panose="02040503050406030204" pitchFamily="18" charset="0"/>
                                      </a:rPr>
                                    </m:ctrlPr>
                                  </m:boxPr>
                                  <m:e>
                                    <m:argPr>
                                      <m:argSz m:val="-1"/>
                                    </m:argPr>
                                    <m:f>
                                      <m:fPr>
                                        <m:ctrlPr>
                                          <a:rPr lang="en-GB" sz="1600" b="1" i="1" smtClean="0">
                                            <a:latin typeface="Cambria Math" panose="02040503050406030204" pitchFamily="18" charset="0"/>
                                          </a:rPr>
                                        </m:ctrlPr>
                                      </m:fPr>
                                      <m:num>
                                        <m:r>
                                          <a:rPr lang="en-GB" sz="1600" b="1" smtClean="0">
                                            <a:latin typeface="Cambria Math" panose="02040503050406030204" pitchFamily="18" charset="0"/>
                                          </a:rPr>
                                          <m:t>𝟏</m:t>
                                        </m:r>
                                      </m:num>
                                      <m:den>
                                        <m:r>
                                          <a:rPr lang="en-GB" sz="1600" b="1" smtClean="0">
                                            <a:latin typeface="Cambria Math" panose="02040503050406030204" pitchFamily="18" charset="0"/>
                                          </a:rPr>
                                          <m:t>𝟏𝟎</m:t>
                                        </m:r>
                                      </m:den>
                                    </m:f>
                                    <m:r>
                                      <a:rPr lang="en-GB" sz="1600" b="1" i="1" smtClean="0">
                                        <a:latin typeface="Cambria Math" panose="02040503050406030204" pitchFamily="18" charset="0"/>
                                      </a:rPr>
                                      <m:t>𝐬</m:t>
                                    </m:r>
                                  </m:e>
                                </m:box>
                              </m:oMath>
                            </m:oMathPara>
                          </a14:m>
                          <a:endParaRPr lang="en-GB" sz="1600" b="1" dirty="0"/>
                        </a:p>
                      </a:txBody>
                      <a:tcPr anchor="ctr">
                        <a:solidFill>
                          <a:schemeClr val="accent2"/>
                        </a:solidFill>
                      </a:tcPr>
                    </a:tc>
                    <a:tc>
                      <a:txBody>
                        <a:bodyPr/>
                        <a:lstStyle/>
                        <a:p>
                          <a:pPr algn="ctr"/>
                          <a14:m>
                            <m:oMathPara xmlns:m="http://schemas.openxmlformats.org/officeDocument/2006/math">
                              <m:oMathParaPr>
                                <m:jc m:val="centerGroup"/>
                              </m:oMathParaPr>
                              <m:oMath xmlns:m="http://schemas.openxmlformats.org/officeDocument/2006/math">
                                <m:box>
                                  <m:boxPr>
                                    <m:ctrlPr>
                                      <a:rPr lang="en-GB" sz="1600" b="1" i="1" smtClean="0">
                                        <a:latin typeface="Cambria Math" panose="02040503050406030204" pitchFamily="18" charset="0"/>
                                      </a:rPr>
                                    </m:ctrlPr>
                                  </m:boxPr>
                                  <m:e>
                                    <m:argPr>
                                      <m:argSz m:val="-1"/>
                                    </m:argPr>
                                    <m:f>
                                      <m:fPr>
                                        <m:ctrlPr>
                                          <a:rPr lang="en-GB" sz="1600" b="1" i="1" smtClean="0">
                                            <a:latin typeface="Cambria Math" panose="02040503050406030204" pitchFamily="18" charset="0"/>
                                          </a:rPr>
                                        </m:ctrlPr>
                                      </m:fPr>
                                      <m:num>
                                        <m:r>
                                          <a:rPr lang="en-GB" sz="1600" b="1" smtClean="0">
                                            <a:latin typeface="Cambria Math" panose="02040503050406030204" pitchFamily="18" charset="0"/>
                                          </a:rPr>
                                          <m:t>𝟏</m:t>
                                        </m:r>
                                      </m:num>
                                      <m:den>
                                        <m:r>
                                          <a:rPr lang="en-GB" sz="1600" b="1" smtClean="0">
                                            <a:latin typeface="Cambria Math" panose="02040503050406030204" pitchFamily="18" charset="0"/>
                                          </a:rPr>
                                          <m:t>𝟏𝟎𝟎</m:t>
                                        </m:r>
                                      </m:den>
                                    </m:f>
                                    <m:r>
                                      <a:rPr lang="en-GB" sz="1600" b="1" i="1" smtClean="0">
                                        <a:latin typeface="Cambria Math" panose="02040503050406030204" pitchFamily="18" charset="0"/>
                                      </a:rPr>
                                      <m:t>𝐬</m:t>
                                    </m:r>
                                  </m:e>
                                </m:box>
                              </m:oMath>
                            </m:oMathPara>
                          </a14:m>
                          <a:endParaRPr lang="en-GB" sz="1600" b="1" dirty="0"/>
                        </a:p>
                      </a:txBody>
                      <a:tcPr anchor="ctr">
                        <a:solidFill>
                          <a:schemeClr val="accent2"/>
                        </a:solidFill>
                      </a:tcPr>
                    </a:tc>
                    <a:extLst>
                      <a:ext uri="{0D108BD9-81ED-4DB2-BD59-A6C34878D82A}">
                        <a16:rowId xmlns:a16="http://schemas.microsoft.com/office/drawing/2014/main" val="3317917358"/>
                      </a:ext>
                    </a:extLst>
                  </a:tr>
                  <a:tr h="1053702">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3566358283"/>
                      </a:ext>
                    </a:extLst>
                  </a:tr>
                </a:tbl>
              </a:graphicData>
            </a:graphic>
          </p:graphicFrame>
        </mc:Choice>
        <mc:Fallback xmlns="">
          <p:graphicFrame>
            <p:nvGraphicFramePr>
              <p:cNvPr id="5" name="Table 12">
                <a:extLst>
                  <a:ext uri="{FF2B5EF4-FFF2-40B4-BE49-F238E27FC236}">
                    <a16:creationId xmlns:a16="http://schemas.microsoft.com/office/drawing/2014/main" id="{343CD3E3-1B18-969C-F8E6-36C40F8C69DD}"/>
                  </a:ext>
                </a:extLst>
              </p:cNvPr>
              <p:cNvGraphicFramePr>
                <a:graphicFrameLocks noGrp="1"/>
              </p:cNvGraphicFramePr>
              <p:nvPr>
                <p:extLst>
                  <p:ext uri="{D42A27DB-BD31-4B8C-83A1-F6EECF244321}">
                    <p14:modId xmlns:p14="http://schemas.microsoft.com/office/powerpoint/2010/main" val="948869368"/>
                  </p:ext>
                </p:extLst>
              </p:nvPr>
            </p:nvGraphicFramePr>
            <p:xfrm>
              <a:off x="4810297" y="1136334"/>
              <a:ext cx="6252302" cy="1522695"/>
            </p:xfrm>
            <a:graphic>
              <a:graphicData uri="http://schemas.openxmlformats.org/drawingml/2006/table">
                <a:tbl>
                  <a:tblPr firstRow="1" bandRow="1">
                    <a:tableStyleId>{5940675A-B579-460E-94D1-54222C63F5DA}</a:tableStyleId>
                  </a:tblPr>
                  <a:tblGrid>
                    <a:gridCol w="893186">
                      <a:extLst>
                        <a:ext uri="{9D8B030D-6E8A-4147-A177-3AD203B41FA5}">
                          <a16:colId xmlns:a16="http://schemas.microsoft.com/office/drawing/2014/main" val="3613884705"/>
                        </a:ext>
                      </a:extLst>
                    </a:gridCol>
                    <a:gridCol w="893186">
                      <a:extLst>
                        <a:ext uri="{9D8B030D-6E8A-4147-A177-3AD203B41FA5}">
                          <a16:colId xmlns:a16="http://schemas.microsoft.com/office/drawing/2014/main" val="2135813100"/>
                        </a:ext>
                      </a:extLst>
                    </a:gridCol>
                    <a:gridCol w="893186">
                      <a:extLst>
                        <a:ext uri="{9D8B030D-6E8A-4147-A177-3AD203B41FA5}">
                          <a16:colId xmlns:a16="http://schemas.microsoft.com/office/drawing/2014/main" val="2302857364"/>
                        </a:ext>
                      </a:extLst>
                    </a:gridCol>
                    <a:gridCol w="893186">
                      <a:extLst>
                        <a:ext uri="{9D8B030D-6E8A-4147-A177-3AD203B41FA5}">
                          <a16:colId xmlns:a16="http://schemas.microsoft.com/office/drawing/2014/main" val="2933219933"/>
                        </a:ext>
                      </a:extLst>
                    </a:gridCol>
                    <a:gridCol w="893186">
                      <a:extLst>
                        <a:ext uri="{9D8B030D-6E8A-4147-A177-3AD203B41FA5}">
                          <a16:colId xmlns:a16="http://schemas.microsoft.com/office/drawing/2014/main" val="380900997"/>
                        </a:ext>
                      </a:extLst>
                    </a:gridCol>
                    <a:gridCol w="893186">
                      <a:extLst>
                        <a:ext uri="{9D8B030D-6E8A-4147-A177-3AD203B41FA5}">
                          <a16:colId xmlns:a16="http://schemas.microsoft.com/office/drawing/2014/main" val="1327360977"/>
                        </a:ext>
                      </a:extLst>
                    </a:gridCol>
                    <a:gridCol w="893186">
                      <a:extLst>
                        <a:ext uri="{9D8B030D-6E8A-4147-A177-3AD203B41FA5}">
                          <a16:colId xmlns:a16="http://schemas.microsoft.com/office/drawing/2014/main" val="2546200893"/>
                        </a:ext>
                      </a:extLst>
                    </a:gridCol>
                  </a:tblGrid>
                  <a:tr h="468993">
                    <a:tc>
                      <a:txBody>
                        <a:bodyPr/>
                        <a:lstStyle/>
                        <a:p>
                          <a:pPr algn="ctr"/>
                          <a:r>
                            <a:rPr lang="en-GB" sz="1400" b="1" dirty="0"/>
                            <a:t>10 000s</a:t>
                          </a:r>
                        </a:p>
                      </a:txBody>
                      <a:tcPr anchor="ctr">
                        <a:solidFill>
                          <a:schemeClr val="accent2"/>
                        </a:solidFill>
                      </a:tcPr>
                    </a:tc>
                    <a:tc>
                      <a:txBody>
                        <a:bodyPr/>
                        <a:lstStyle/>
                        <a:p>
                          <a:pPr algn="ctr"/>
                          <a:r>
                            <a:rPr lang="en-GB" sz="1600" b="1" dirty="0"/>
                            <a:t>1000s</a:t>
                          </a:r>
                        </a:p>
                      </a:txBody>
                      <a:tcPr anchor="ctr">
                        <a:solidFill>
                          <a:schemeClr val="accent2"/>
                        </a:solidFill>
                      </a:tcPr>
                    </a:tc>
                    <a:tc>
                      <a:txBody>
                        <a:bodyPr/>
                        <a:lstStyle/>
                        <a:p>
                          <a:pPr algn="ctr"/>
                          <a:r>
                            <a:rPr lang="en-GB" sz="1600" b="1" dirty="0"/>
                            <a:t>100s</a:t>
                          </a:r>
                        </a:p>
                      </a:txBody>
                      <a:tcPr anchor="ctr">
                        <a:solidFill>
                          <a:schemeClr val="accent2"/>
                        </a:solidFill>
                      </a:tcPr>
                    </a:tc>
                    <a:tc>
                      <a:txBody>
                        <a:bodyPr/>
                        <a:lstStyle/>
                        <a:p>
                          <a:pPr algn="ctr"/>
                          <a:r>
                            <a:rPr lang="en-GB" sz="1600" b="1" dirty="0"/>
                            <a:t>10s</a:t>
                          </a:r>
                        </a:p>
                      </a:txBody>
                      <a:tcPr anchor="ctr">
                        <a:solidFill>
                          <a:schemeClr val="accent2"/>
                        </a:solidFill>
                      </a:tcPr>
                    </a:tc>
                    <a:tc>
                      <a:txBody>
                        <a:bodyPr/>
                        <a:lstStyle/>
                        <a:p>
                          <a:pPr algn="ctr"/>
                          <a:r>
                            <a:rPr lang="en-GB" sz="1600" b="1" dirty="0"/>
                            <a:t>1s</a:t>
                          </a:r>
                        </a:p>
                      </a:txBody>
                      <a:tcPr anchor="ctr">
                        <a:solidFill>
                          <a:schemeClr val="accent2"/>
                        </a:solidFill>
                      </a:tcPr>
                    </a:tc>
                    <a:tc>
                      <a:txBody>
                        <a:bodyPr/>
                        <a:lstStyle/>
                        <a:p>
                          <a:endParaRPr lang="en-US"/>
                        </a:p>
                      </a:txBody>
                      <a:tcPr anchor="ctr">
                        <a:blipFill>
                          <a:blip r:embed="rId4"/>
                          <a:stretch>
                            <a:fillRect l="-502740" t="-1299" r="-102055" b="-228571"/>
                          </a:stretch>
                        </a:blipFill>
                      </a:tcPr>
                    </a:tc>
                    <a:tc>
                      <a:txBody>
                        <a:bodyPr/>
                        <a:lstStyle/>
                        <a:p>
                          <a:endParaRPr lang="en-US"/>
                        </a:p>
                      </a:txBody>
                      <a:tcPr anchor="ctr">
                        <a:blipFill>
                          <a:blip r:embed="rId4"/>
                          <a:stretch>
                            <a:fillRect l="-598639" t="-1299" r="-1361" b="-228571"/>
                          </a:stretch>
                        </a:blipFill>
                      </a:tcPr>
                    </a:tc>
                    <a:extLst>
                      <a:ext uri="{0D108BD9-81ED-4DB2-BD59-A6C34878D82A}">
                        <a16:rowId xmlns:a16="http://schemas.microsoft.com/office/drawing/2014/main" val="3317917358"/>
                      </a:ext>
                    </a:extLst>
                  </a:tr>
                  <a:tr h="1053702">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3566358283"/>
                      </a:ext>
                    </a:extLst>
                  </a:tr>
                </a:tbl>
              </a:graphicData>
            </a:graphic>
          </p:graphicFrame>
        </mc:Fallback>
      </mc:AlternateContent>
      <p:sp>
        <p:nvSpPr>
          <p:cNvPr id="13" name="Oval 12">
            <a:extLst>
              <a:ext uri="{FF2B5EF4-FFF2-40B4-BE49-F238E27FC236}">
                <a16:creationId xmlns:a16="http://schemas.microsoft.com/office/drawing/2014/main" id="{6E7B305E-DEFB-BE62-C270-158945918CBA}"/>
              </a:ext>
            </a:extLst>
          </p:cNvPr>
          <p:cNvSpPr/>
          <p:nvPr/>
        </p:nvSpPr>
        <p:spPr>
          <a:xfrm>
            <a:off x="9230631" y="1372691"/>
            <a:ext cx="108000" cy="1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a:extLst>
              <a:ext uri="{FF2B5EF4-FFF2-40B4-BE49-F238E27FC236}">
                <a16:creationId xmlns:a16="http://schemas.microsoft.com/office/drawing/2014/main" id="{FC0A082E-BB9F-85EB-B585-3C03254F272B}"/>
              </a:ext>
            </a:extLst>
          </p:cNvPr>
          <p:cNvSpPr/>
          <p:nvPr/>
        </p:nvSpPr>
        <p:spPr>
          <a:xfrm>
            <a:off x="9230631" y="2015860"/>
            <a:ext cx="108000" cy="1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833583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6" grpId="0" animBg="1"/>
      <p:bldP spid="12" grpId="0"/>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21: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3279446877"/>
              </p:ext>
            </p:extLst>
          </p:nvPr>
        </p:nvGraphicFramePr>
        <p:xfrm>
          <a:off x="350728" y="764704"/>
          <a:ext cx="11682437" cy="5577840"/>
        </p:xfrm>
        <a:graphic>
          <a:graphicData uri="http://schemas.openxmlformats.org/drawingml/2006/table">
            <a:tbl>
              <a:tblPr firstRow="1" bandRow="1">
                <a:tableStyleId>{5940675A-B579-460E-94D1-54222C63F5DA}</a:tableStyleId>
              </a:tblPr>
              <a:tblGrid>
                <a:gridCol w="5272978">
                  <a:extLst>
                    <a:ext uri="{9D8B030D-6E8A-4147-A177-3AD203B41FA5}">
                      <a16:colId xmlns:a16="http://schemas.microsoft.com/office/drawing/2014/main" val="695237181"/>
                    </a:ext>
                  </a:extLst>
                </a:gridCol>
                <a:gridCol w="6409459">
                  <a:extLst>
                    <a:ext uri="{9D8B030D-6E8A-4147-A177-3AD203B41FA5}">
                      <a16:colId xmlns:a16="http://schemas.microsoft.com/office/drawing/2014/main" val="300072507"/>
                    </a:ext>
                  </a:extLst>
                </a:gridCol>
              </a:tblGrid>
              <a:tr h="363849">
                <a:tc>
                  <a:txBody>
                    <a:bodyPr/>
                    <a:lstStyle/>
                    <a:p>
                      <a:r>
                        <a:rPr lang="en-GB" sz="1800" b="1" dirty="0">
                          <a:solidFill>
                            <a:schemeClr val="bg1"/>
                          </a:solidFill>
                        </a:rPr>
                        <a:t>Adaptations</a:t>
                      </a:r>
                    </a:p>
                  </a:txBody>
                  <a:tcPr>
                    <a:solidFill>
                      <a:schemeClr val="accent2"/>
                    </a:solidFill>
                  </a:tcPr>
                </a:tc>
                <a:tc>
                  <a:txBody>
                    <a:bodyPr/>
                    <a:lstStyle/>
                    <a:p>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4366189">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i="0" u="none" dirty="0"/>
                        <a:t>Simplify the task, while maintaining the focus on mathematical structure: use three digit cards and ask about the nearest 100, 10 and whole number (as in parts b to d).</a:t>
                      </a:r>
                      <a:endParaRPr lang="en-GB" sz="1600" i="1" u="none" dirty="0"/>
                    </a:p>
                    <a:p>
                      <a:r>
                        <a:rPr lang="en-GB" sz="1600" b="1" i="0" u="none" dirty="0"/>
                        <a:t>Challenge</a:t>
                      </a:r>
                    </a:p>
                    <a:p>
                      <a:pPr>
                        <a:spcAft>
                          <a:spcPts val="600"/>
                        </a:spcAft>
                      </a:pPr>
                      <a:r>
                        <a:rPr lang="en-GB" sz="1600" u="none" dirty="0"/>
                        <a:t>Encourage students to think more deeply about the structures involved by considering ‘impossible’ questions, as in </a:t>
                      </a:r>
                      <a:r>
                        <a:rPr lang="en-GB" sz="1600" u="none" dirty="0">
                          <a:hlinkClick r:id="rId3" action="ppaction://hlinksldjump"/>
                        </a:rPr>
                        <a:t>Additional activity K</a:t>
                      </a:r>
                      <a:r>
                        <a:rPr lang="en-GB" sz="1600" u="none" dirty="0"/>
                        <a:t>.</a:t>
                      </a:r>
                    </a:p>
                    <a:p>
                      <a:r>
                        <a:rPr lang="en-GB" sz="1600" b="1" i="0" u="none" dirty="0"/>
                        <a:t>Representations</a:t>
                      </a:r>
                    </a:p>
                    <a:p>
                      <a:r>
                        <a:rPr lang="en-GB" sz="1600" b="0" i="0" u="none" dirty="0"/>
                        <a:t>A place-value grid is given here as a hint to students that they might need to think ‘beyond’ the decimal point to arrange their five digits. Note that space limitations mean that there are not sufficient decimal places for part c onwards. A number line may support students to think about how to round the digits that they have arranged.</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Often, the examples that students work with have only the ‘necessary’ digits for rounding to the given degree of accuracy. For example, they are likely to have most commonly rounded four-digit numbers to the nearest thousand, and three-digit numbers to the nearest hundred. Checkpoint 21 plays with this idea by requiring students to use all five digits in each answer.</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There are multiple solutions, so it might be helpful to structure this task using mini whiteboards and encourage discussion about whether each student’s suggested number works. Those most confident might be able to generalise about which digit cards must be in certain positions.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Use this Checkpoint both to check that students are aware that numbers can be rounded even if they have digits beyond those needed, and as a precursor to teaching rounding to significant figures at Key Stage 3. Discuss which digits are most important for the rounding, and which are necessary to show the size of the number.</a:t>
                      </a:r>
                    </a:p>
                  </a:txBody>
                  <a:tcPr/>
                </a:tc>
                <a:extLst>
                  <a:ext uri="{0D108BD9-81ED-4DB2-BD59-A6C34878D82A}">
                    <a16:rowId xmlns:a16="http://schemas.microsoft.com/office/drawing/2014/main" val="1616516725"/>
                  </a:ext>
                </a:extLst>
              </a:tr>
              <a:tr h="801206">
                <a:tc gridSpan="2">
                  <a:txBody>
                    <a:bodyPr/>
                    <a:lstStyle/>
                    <a:p>
                      <a:r>
                        <a:rPr lang="en-GB" sz="1600" b="1" dirty="0"/>
                        <a:t>Additional resources</a:t>
                      </a:r>
                    </a:p>
                    <a:p>
                      <a:pPr marL="285750" indent="-285750">
                        <a:buFont typeface="Arial" panose="020B0604020202020204" pitchFamily="34" charset="0"/>
                        <a:buChar char="•"/>
                      </a:pPr>
                      <a:r>
                        <a:rPr lang="en-GB" sz="1600" b="0" dirty="0"/>
                        <a:t>Additional activity </a:t>
                      </a:r>
                      <a:r>
                        <a:rPr lang="en-GB" sz="1600" b="0" dirty="0">
                          <a:hlinkClick r:id="rId3" action="ppaction://hlinksldjump"/>
                        </a:rPr>
                        <a:t>K</a:t>
                      </a:r>
                      <a:r>
                        <a:rPr lang="en-GB" sz="1600" b="0" dirty="0"/>
                        <a:t> uses a similar premise but explores more deeply the structures involved in rounding by posing ‘impossible’ questions</a:t>
                      </a:r>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33947052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20CE95A-4610-4237-9DE3-CC91AF2DA170}"/>
              </a:ext>
            </a:extLst>
          </p:cNvPr>
          <p:cNvSpPr>
            <a:spLocks noGrp="1"/>
          </p:cNvSpPr>
          <p:nvPr>
            <p:ph type="body" sz="quarter" idx="11"/>
          </p:nvPr>
        </p:nvSpPr>
        <p:spPr/>
        <p:txBody>
          <a:bodyPr/>
          <a:lstStyle/>
          <a:p>
            <a:r>
              <a:rPr lang="en-GB" dirty="0"/>
              <a:t>Checkpoint 22: Zeros</a:t>
            </a:r>
          </a:p>
        </p:txBody>
      </p:sp>
      <p:sp>
        <p:nvSpPr>
          <p:cNvPr id="2" name="TextBox 1">
            <a:extLst>
              <a:ext uri="{FF2B5EF4-FFF2-40B4-BE49-F238E27FC236}">
                <a16:creationId xmlns:a16="http://schemas.microsoft.com/office/drawing/2014/main" id="{52A1B71B-407F-FAC3-A97E-D7F71A464DF8}"/>
              </a:ext>
            </a:extLst>
          </p:cNvPr>
          <p:cNvSpPr txBox="1"/>
          <p:nvPr/>
        </p:nvSpPr>
        <p:spPr>
          <a:xfrm>
            <a:off x="276606" y="1176669"/>
            <a:ext cx="11665131" cy="1243417"/>
          </a:xfrm>
          <a:prstGeom prst="rect">
            <a:avLst/>
          </a:prstGeom>
          <a:noFill/>
        </p:spPr>
        <p:txBody>
          <a:bodyPr wrap="square" rtlCol="0">
            <a:spAutoFit/>
          </a:bodyPr>
          <a:lstStyle/>
          <a:p>
            <a:pPr>
              <a:buNone/>
            </a:pPr>
            <a:r>
              <a:rPr lang="en-GB" sz="2200" dirty="0"/>
              <a:t>All of the numbers below have nine zeros. </a:t>
            </a:r>
          </a:p>
          <a:p>
            <a:pPr>
              <a:buNone/>
            </a:pPr>
            <a:r>
              <a:rPr lang="en-GB" sz="2200" dirty="0"/>
              <a:t>How many zeros does each number actually </a:t>
            </a:r>
            <a:r>
              <a:rPr lang="en-GB" sz="2200" b="1" dirty="0"/>
              <a:t>need</a:t>
            </a:r>
            <a:r>
              <a:rPr lang="en-GB" sz="2200" dirty="0"/>
              <a:t>?</a:t>
            </a:r>
          </a:p>
          <a:p>
            <a:pPr marL="457200" indent="-457200">
              <a:buAutoNum type="alphaLcParenR"/>
            </a:pPr>
            <a:endParaRPr lang="en-GB" sz="2200" dirty="0"/>
          </a:p>
        </p:txBody>
      </p:sp>
      <p:sp>
        <p:nvSpPr>
          <p:cNvPr id="17" name="Action Button: Help 16">
            <a:hlinkClick r:id="" action="ppaction://noaction" highlightClick="1"/>
            <a:extLst>
              <a:ext uri="{FF2B5EF4-FFF2-40B4-BE49-F238E27FC236}">
                <a16:creationId xmlns:a16="http://schemas.microsoft.com/office/drawing/2014/main" id="{07BAE3F3-3618-0149-C73D-95CCF8C3A574}"/>
              </a:ext>
            </a:extLst>
          </p:cNvPr>
          <p:cNvSpPr/>
          <p:nvPr/>
        </p:nvSpPr>
        <p:spPr>
          <a:xfrm>
            <a:off x="454617" y="5241635"/>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18" name="Text Placeholder 1">
            <a:extLst>
              <a:ext uri="{FF2B5EF4-FFF2-40B4-BE49-F238E27FC236}">
                <a16:creationId xmlns:a16="http://schemas.microsoft.com/office/drawing/2014/main" id="{FC7C17DE-C18B-1029-7811-416CF0EA987D}"/>
              </a:ext>
            </a:extLst>
          </p:cNvPr>
          <p:cNvSpPr txBox="1">
            <a:spLocks/>
          </p:cNvSpPr>
          <p:nvPr/>
        </p:nvSpPr>
        <p:spPr>
          <a:xfrm>
            <a:off x="1546819" y="5106203"/>
            <a:ext cx="6005888" cy="131069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628C"/>
              </a:buClr>
              <a:buFont typeface="Arial" panose="020B0604020202020204" pitchFamily="34" charset="0"/>
              <a:buNone/>
              <a:defRPr sz="2800" kern="1200">
                <a:solidFill>
                  <a:srgbClr val="5858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628C"/>
              </a:buClr>
              <a:buFont typeface="Arial" panose="020B0604020202020204" pitchFamily="34" charset="0"/>
              <a:buChar char="•"/>
              <a:defRPr sz="2400" kern="1200">
                <a:solidFill>
                  <a:srgbClr val="5858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628C"/>
              </a:buClr>
              <a:buFont typeface="Arial" panose="020B0604020202020204" pitchFamily="34" charset="0"/>
              <a:buChar char="•"/>
              <a:defRPr sz="2000" kern="1200">
                <a:solidFill>
                  <a:srgbClr val="5858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GB" sz="2200" dirty="0"/>
              <a:t>What is the smallest number that needs all nine zeros? </a:t>
            </a:r>
          </a:p>
          <a:p>
            <a:pPr fontAlgn="auto">
              <a:spcAft>
                <a:spcPts val="0"/>
              </a:spcAft>
            </a:pPr>
            <a:r>
              <a:rPr lang="en-GB" sz="2200" dirty="0"/>
              <a:t>What is the biggest?</a:t>
            </a:r>
          </a:p>
        </p:txBody>
      </p:sp>
      <p:sp>
        <p:nvSpPr>
          <p:cNvPr id="5" name="TextBox 4">
            <a:extLst>
              <a:ext uri="{FF2B5EF4-FFF2-40B4-BE49-F238E27FC236}">
                <a16:creationId xmlns:a16="http://schemas.microsoft.com/office/drawing/2014/main" id="{C423BFDC-CB9A-C0F4-EE6C-0BC7F04284B5}"/>
              </a:ext>
            </a:extLst>
          </p:cNvPr>
          <p:cNvSpPr txBox="1"/>
          <p:nvPr/>
        </p:nvSpPr>
        <p:spPr>
          <a:xfrm>
            <a:off x="276606" y="2320111"/>
            <a:ext cx="9316845" cy="2055947"/>
          </a:xfrm>
          <a:prstGeom prst="rect">
            <a:avLst/>
          </a:prstGeom>
          <a:noFill/>
        </p:spPr>
        <p:txBody>
          <a:bodyPr wrap="square" numCol="2">
            <a:spAutoFit/>
          </a:bodyPr>
          <a:lstStyle/>
          <a:p>
            <a:pPr marL="457200" indent="-457200">
              <a:buAutoNum type="alphaLcParenR"/>
            </a:pPr>
            <a:r>
              <a:rPr lang="en-GB" sz="2200" dirty="0"/>
              <a:t>0.000000050</a:t>
            </a:r>
          </a:p>
          <a:p>
            <a:pPr marL="457200" indent="-457200">
              <a:buFont typeface="Arial" panose="020B0604020202020204" pitchFamily="34" charset="0"/>
              <a:buAutoNum type="alphaLcParenR"/>
            </a:pPr>
            <a:r>
              <a:rPr lang="en-GB" sz="2200" dirty="0"/>
              <a:t>50.00000000</a:t>
            </a:r>
          </a:p>
          <a:p>
            <a:pPr marL="457200" indent="-457200">
              <a:buAutoNum type="alphaLcParenR"/>
            </a:pPr>
            <a:r>
              <a:rPr lang="en-GB" sz="2200" dirty="0"/>
              <a:t>50000000.00</a:t>
            </a:r>
          </a:p>
          <a:p>
            <a:pPr marL="457200" indent="-457200">
              <a:buAutoNum type="alphaLcParenR"/>
            </a:pPr>
            <a:r>
              <a:rPr lang="en-GB" sz="2200" dirty="0"/>
              <a:t>0000.000005</a:t>
            </a:r>
          </a:p>
          <a:p>
            <a:pPr marL="457200" indent="-457200">
              <a:buAutoNum type="alphaLcParenR"/>
            </a:pPr>
            <a:r>
              <a:rPr lang="en-GB" sz="2200" dirty="0"/>
              <a:t>0.0005000500</a:t>
            </a:r>
          </a:p>
          <a:p>
            <a:pPr marL="457200" indent="-457200">
              <a:buFont typeface="Arial" panose="020B0604020202020204" pitchFamily="34" charset="0"/>
              <a:buAutoNum type="alphaLcParenR"/>
            </a:pPr>
            <a:r>
              <a:rPr lang="en-GB" sz="2200" dirty="0"/>
              <a:t>5.000000000</a:t>
            </a:r>
          </a:p>
          <a:p>
            <a:pPr marL="457200" indent="-457200">
              <a:buAutoNum type="alphaLcParenR"/>
            </a:pPr>
            <a:r>
              <a:rPr lang="en-GB" sz="2200" dirty="0"/>
              <a:t>5.0000000005</a:t>
            </a:r>
          </a:p>
          <a:p>
            <a:pPr marL="457200" indent="-457200">
              <a:buAutoNum type="alphaLcParenR"/>
            </a:pPr>
            <a:r>
              <a:rPr lang="en-GB" sz="2200" dirty="0"/>
              <a:t>5.050050005000</a:t>
            </a:r>
          </a:p>
          <a:p>
            <a:pPr marL="457200" indent="-457200">
              <a:buAutoNum type="alphaLcParenR"/>
            </a:pPr>
            <a:r>
              <a:rPr lang="en-GB" sz="2200" dirty="0"/>
              <a:t>50000.050000</a:t>
            </a:r>
          </a:p>
          <a:p>
            <a:pPr marL="457200" indent="-457200">
              <a:buAutoNum type="alphaLcParenR"/>
            </a:pPr>
            <a:r>
              <a:rPr lang="en-GB" sz="2200" dirty="0"/>
              <a:t>50000.000005</a:t>
            </a:r>
          </a:p>
        </p:txBody>
      </p:sp>
    </p:spTree>
    <p:extLst>
      <p:ext uri="{BB962C8B-B14F-4D97-AF65-F5344CB8AC3E}">
        <p14:creationId xmlns:p14="http://schemas.microsoft.com/office/powerpoint/2010/main" val="3276325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5" grpId="0" build="p"/>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A1068-31C0-4088-8990-28927598FA00}"/>
              </a:ext>
            </a:extLst>
          </p:cNvPr>
          <p:cNvSpPr>
            <a:spLocks noGrp="1"/>
          </p:cNvSpPr>
          <p:nvPr>
            <p:ph type="title" idx="4294967295"/>
          </p:nvPr>
        </p:nvSpPr>
        <p:spPr>
          <a:xfrm>
            <a:off x="158834" y="163862"/>
            <a:ext cx="11841822" cy="600842"/>
          </a:xfrm>
        </p:spPr>
        <p:txBody>
          <a:bodyPr>
            <a:normAutofit/>
          </a:bodyPr>
          <a:lstStyle/>
          <a:p>
            <a:r>
              <a:rPr lang="en-GB" sz="2400" dirty="0"/>
              <a:t>Checkpoint 22: Guidance</a:t>
            </a:r>
          </a:p>
        </p:txBody>
      </p:sp>
      <p:graphicFrame>
        <p:nvGraphicFramePr>
          <p:cNvPr id="4" name="Table 7">
            <a:extLst>
              <a:ext uri="{FF2B5EF4-FFF2-40B4-BE49-F238E27FC236}">
                <a16:creationId xmlns:a16="http://schemas.microsoft.com/office/drawing/2014/main" id="{3D778325-68AE-4AFD-A3FA-6A125902E67F}"/>
              </a:ext>
            </a:extLst>
          </p:cNvPr>
          <p:cNvGraphicFramePr>
            <a:graphicFrameLocks noGrp="1"/>
          </p:cNvGraphicFramePr>
          <p:nvPr>
            <p:extLst>
              <p:ext uri="{D42A27DB-BD31-4B8C-83A1-F6EECF244321}">
                <p14:modId xmlns:p14="http://schemas.microsoft.com/office/powerpoint/2010/main" val="1678435836"/>
              </p:ext>
            </p:extLst>
          </p:nvPr>
        </p:nvGraphicFramePr>
        <p:xfrm>
          <a:off x="267128" y="764704"/>
          <a:ext cx="11766038" cy="5711114"/>
        </p:xfrm>
        <a:graphic>
          <a:graphicData uri="http://schemas.openxmlformats.org/drawingml/2006/table">
            <a:tbl>
              <a:tblPr firstRow="1" bandRow="1">
                <a:tableStyleId>{5940675A-B579-460E-94D1-54222C63F5DA}</a:tableStyleId>
              </a:tblPr>
              <a:tblGrid>
                <a:gridCol w="5044174">
                  <a:extLst>
                    <a:ext uri="{9D8B030D-6E8A-4147-A177-3AD203B41FA5}">
                      <a16:colId xmlns:a16="http://schemas.microsoft.com/office/drawing/2014/main" val="695237181"/>
                    </a:ext>
                  </a:extLst>
                </a:gridCol>
                <a:gridCol w="6721864">
                  <a:extLst>
                    <a:ext uri="{9D8B030D-6E8A-4147-A177-3AD203B41FA5}">
                      <a16:colId xmlns:a16="http://schemas.microsoft.com/office/drawing/2014/main" val="300072507"/>
                    </a:ext>
                  </a:extLst>
                </a:gridCol>
              </a:tblGrid>
              <a:tr h="382166">
                <a:tc>
                  <a:txBody>
                    <a:bodyPr/>
                    <a:lstStyle/>
                    <a:p>
                      <a:r>
                        <a:rPr lang="en-GB" sz="1800" b="1" dirty="0">
                          <a:solidFill>
                            <a:schemeClr val="bg1"/>
                          </a:solidFill>
                        </a:rPr>
                        <a:t>Adaptations</a:t>
                      </a:r>
                    </a:p>
                  </a:txBody>
                  <a:tcPr>
                    <a:solidFill>
                      <a:schemeClr val="accent2"/>
                    </a:solidFill>
                  </a:tcPr>
                </a:tc>
                <a:tc>
                  <a:txBody>
                    <a:bodyPr/>
                    <a:lstStyle/>
                    <a:p>
                      <a:r>
                        <a:rPr lang="en-GB" sz="1800" b="1" dirty="0">
                          <a:solidFill>
                            <a:schemeClr val="bg1"/>
                          </a:solidFill>
                        </a:rPr>
                        <a:t>Assessing understanding</a:t>
                      </a:r>
                    </a:p>
                  </a:txBody>
                  <a:tcPr>
                    <a:solidFill>
                      <a:schemeClr val="accent2"/>
                    </a:solidFill>
                  </a:tcPr>
                </a:tc>
                <a:extLst>
                  <a:ext uri="{0D108BD9-81ED-4DB2-BD59-A6C34878D82A}">
                    <a16:rowId xmlns:a16="http://schemas.microsoft.com/office/drawing/2014/main" val="3429622694"/>
                  </a:ext>
                </a:extLst>
              </a:tr>
              <a:tr h="3959520">
                <a:tc>
                  <a:txBody>
                    <a:bodyPr/>
                    <a:lstStyle/>
                    <a:p>
                      <a:r>
                        <a:rPr lang="en-GB" sz="1600" b="1" i="0" u="none" dirty="0"/>
                        <a:t>Support</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sz="1600" i="0" u="none" dirty="0"/>
                        <a:t>Explore the same premise first with fewer zeros, if students find the longer strings of digits overwhelming. Start with different arrangements of four zeros.</a:t>
                      </a:r>
                      <a:endParaRPr lang="en-GB" sz="1600" i="1" u="none" dirty="0"/>
                    </a:p>
                    <a:p>
                      <a:r>
                        <a:rPr lang="en-GB" sz="1600" b="1" i="0" u="none" dirty="0"/>
                        <a:t>Challenge</a:t>
                      </a:r>
                    </a:p>
                    <a:p>
                      <a:pPr>
                        <a:spcAft>
                          <a:spcPts val="600"/>
                        </a:spcAft>
                      </a:pPr>
                      <a:r>
                        <a:rPr lang="en-GB" sz="1600" u="none" dirty="0"/>
                        <a:t>Build on the further thinking question by offering different clues and constraints, such as, ‘I am thinking of a number with eight zeros. More than half of them are needed. What could my number be?’</a:t>
                      </a:r>
                    </a:p>
                    <a:p>
                      <a:r>
                        <a:rPr lang="en-GB" sz="1600" b="1" i="0" u="none" dirty="0"/>
                        <a:t>Representations</a:t>
                      </a:r>
                    </a:p>
                    <a:p>
                      <a:r>
                        <a:rPr lang="en-GB" sz="1600" b="0" i="0" u="none" dirty="0"/>
                        <a:t>A place-value grid, with sets of five counters, might be helpful. Most classroom place-value grids do not stretch from ten millions to ten-billionths, so a template is provided in the printable resources. </a:t>
                      </a:r>
                    </a:p>
                  </a:txBody>
                  <a:tcPr/>
                </a:tc>
                <a:tc>
                  <a:txBody>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GB" sz="1600" dirty="0"/>
                        <a:t>A key piece of new learning at Key Stage 3 is rounding to significant figures. This relies on an understanding of place value and an appreciation of which digits are ‘significant’ to a number’s size. This Checkpoint checks this before introducing any new terminology, by presenting a set of numbers with the same amount of zeros and asking which are actually needed. Using the same digits throughout may seem a little repetitive – or even silly – but it means that you can easily compare different numbers and ask students if they can explain why some zeros are necessary and some are not. For example, why are they needed for f but not for e? Why are most of the zeros needed in both a and b, even though one is very big and one is very small?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dirty="0"/>
                        <a:t>We have suggested in the answers that the zero before the decimal point is needed, as this is how decimals are commonly presented – although this does not really have an impact on the place value. You might discuss this convention with students.</a:t>
                      </a:r>
                    </a:p>
                  </a:txBody>
                  <a:tcPr/>
                </a:tc>
                <a:extLst>
                  <a:ext uri="{0D108BD9-81ED-4DB2-BD59-A6C34878D82A}">
                    <a16:rowId xmlns:a16="http://schemas.microsoft.com/office/drawing/2014/main" val="1616516725"/>
                  </a:ext>
                </a:extLst>
              </a:tr>
              <a:tr h="1369428">
                <a:tc gridSpan="2">
                  <a:txBody>
                    <a:bodyPr/>
                    <a:lstStyle/>
                    <a:p>
                      <a:r>
                        <a:rPr lang="en-GB" sz="1600" b="1" dirty="0"/>
                        <a:t>Additional resources</a:t>
                      </a:r>
                    </a:p>
                    <a:p>
                      <a:pPr marL="285750" indent="-285750">
                        <a:buFont typeface="Arial" panose="020B0604020202020204" pitchFamily="34" charset="0"/>
                        <a:buChar char="•"/>
                      </a:pPr>
                      <a:r>
                        <a:rPr lang="en-GB" sz="1600" b="0" dirty="0"/>
                        <a:t>Pages 5 and 6 of the </a:t>
                      </a:r>
                      <a:r>
                        <a:rPr lang="en-GB" sz="1600" dirty="0">
                          <a:hlinkClick r:id="rId3"/>
                        </a:rPr>
                        <a:t>Secondary Assessment Materials | NCETM</a:t>
                      </a:r>
                      <a:r>
                        <a:rPr lang="en-GB" sz="1600" dirty="0"/>
                        <a:t> offer examples of the kind of questions students might be expected to answer at Key Stage 3.</a:t>
                      </a:r>
                    </a:p>
                    <a:p>
                      <a:pPr marL="285750" indent="-285750">
                        <a:buFont typeface="Arial" panose="020B0604020202020204" pitchFamily="34" charset="0"/>
                        <a:buChar char="•"/>
                      </a:pPr>
                      <a:r>
                        <a:rPr lang="en-GB" sz="1600" b="0" dirty="0"/>
                        <a:t>Key idea 1.1.3.2 from the </a:t>
                      </a:r>
                      <a:r>
                        <a:rPr lang="en-GB" sz="1600" dirty="0">
                          <a:hlinkClick r:id="rId3"/>
                        </a:rPr>
                        <a:t>Secondary Assessment Materials | NCETM</a:t>
                      </a:r>
                      <a:r>
                        <a:rPr lang="en-GB" sz="1600" dirty="0"/>
                        <a:t> gives ideas for how you might go on to explore ‘</a:t>
                      </a:r>
                      <a:r>
                        <a:rPr lang="en-GB" sz="1600" dirty="0">
                          <a:hlinkClick r:id="rId4"/>
                        </a:rPr>
                        <a:t>rounding integers to significant figures</a:t>
                      </a:r>
                      <a:r>
                        <a:rPr lang="en-GB" sz="1600" dirty="0"/>
                        <a:t>’ at Key Stage 3</a:t>
                      </a:r>
                      <a:endParaRPr lang="en-GB" sz="1600" b="0" dirty="0"/>
                    </a:p>
                  </a:txBody>
                  <a:tcPr/>
                </a:tc>
                <a:tc hMerge="1">
                  <a:txBody>
                    <a:bodyPr/>
                    <a:lstStyle/>
                    <a:p>
                      <a:endParaRPr lang="en-GB"/>
                    </a:p>
                  </a:txBody>
                  <a:tcPr/>
                </a:tc>
                <a:extLst>
                  <a:ext uri="{0D108BD9-81ED-4DB2-BD59-A6C34878D82A}">
                    <a16:rowId xmlns:a16="http://schemas.microsoft.com/office/drawing/2014/main" val="330862202"/>
                  </a:ext>
                </a:extLst>
              </a:tr>
            </a:tbl>
          </a:graphicData>
        </a:graphic>
      </p:graphicFrame>
    </p:spTree>
    <p:extLst>
      <p:ext uri="{BB962C8B-B14F-4D97-AF65-F5344CB8AC3E}">
        <p14:creationId xmlns:p14="http://schemas.microsoft.com/office/powerpoint/2010/main" val="15700803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5D44BF-C135-4A28-96C4-B53950D7D722}"/>
              </a:ext>
            </a:extLst>
          </p:cNvPr>
          <p:cNvSpPr>
            <a:spLocks noGrp="1"/>
          </p:cNvSpPr>
          <p:nvPr>
            <p:ph type="title"/>
          </p:nvPr>
        </p:nvSpPr>
        <p:spPr/>
        <p:txBody>
          <a:bodyPr>
            <a:normAutofit/>
          </a:bodyPr>
          <a:lstStyle/>
          <a:p>
            <a:r>
              <a:rPr lang="en-GB" sz="3200" dirty="0"/>
              <a:t>Key ideas</a:t>
            </a:r>
          </a:p>
        </p:txBody>
      </p:sp>
      <p:graphicFrame>
        <p:nvGraphicFramePr>
          <p:cNvPr id="3" name="Table 5">
            <a:extLst>
              <a:ext uri="{FF2B5EF4-FFF2-40B4-BE49-F238E27FC236}">
                <a16:creationId xmlns:a16="http://schemas.microsoft.com/office/drawing/2014/main" id="{E5A38C3F-4868-4ED2-89EA-4C70558367B5}"/>
              </a:ext>
            </a:extLst>
          </p:cNvPr>
          <p:cNvGraphicFramePr>
            <a:graphicFrameLocks noGrp="1"/>
          </p:cNvGraphicFramePr>
          <p:nvPr>
            <p:extLst>
              <p:ext uri="{D42A27DB-BD31-4B8C-83A1-F6EECF244321}">
                <p14:modId xmlns:p14="http://schemas.microsoft.com/office/powerpoint/2010/main" val="1522033035"/>
              </p:ext>
            </p:extLst>
          </p:nvPr>
        </p:nvGraphicFramePr>
        <p:xfrm>
          <a:off x="635295" y="1210897"/>
          <a:ext cx="10450239" cy="3079680"/>
        </p:xfrm>
        <a:graphic>
          <a:graphicData uri="http://schemas.openxmlformats.org/drawingml/2006/table">
            <a:tbl>
              <a:tblPr firstRow="1" bandRow="1">
                <a:tableStyleId>{5940675A-B579-460E-94D1-54222C63F5DA}</a:tableStyleId>
              </a:tblPr>
              <a:tblGrid>
                <a:gridCol w="9082486">
                  <a:extLst>
                    <a:ext uri="{9D8B030D-6E8A-4147-A177-3AD203B41FA5}">
                      <a16:colId xmlns:a16="http://schemas.microsoft.com/office/drawing/2014/main" val="4162930053"/>
                    </a:ext>
                  </a:extLst>
                </a:gridCol>
                <a:gridCol w="1367753">
                  <a:extLst>
                    <a:ext uri="{9D8B030D-6E8A-4147-A177-3AD203B41FA5}">
                      <a16:colId xmlns:a16="http://schemas.microsoft.com/office/drawing/2014/main" val="3250428731"/>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bg1"/>
                          </a:solidFill>
                          <a:latin typeface="+mn-lt"/>
                          <a:ea typeface="+mn-ea"/>
                          <a:cs typeface="+mn-cs"/>
                        </a:rPr>
                        <a:t>Round numbers to a required number of decimal places</a:t>
                      </a:r>
                    </a:p>
                  </a:txBody>
                  <a:tcP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bg1"/>
                          </a:solidFill>
                        </a:rPr>
                        <a:t>Code</a:t>
                      </a:r>
                    </a:p>
                  </a:txBody>
                  <a:tcPr>
                    <a:solidFill>
                      <a:schemeClr val="accent2"/>
                    </a:solidFill>
                  </a:tcPr>
                </a:tc>
                <a:extLst>
                  <a:ext uri="{0D108BD9-81ED-4DB2-BD59-A6C34878D82A}">
                    <a16:rowId xmlns:a16="http://schemas.microsoft.com/office/drawing/2014/main" val="979699445"/>
                  </a:ext>
                </a:extLst>
              </a:tr>
              <a:tr h="481824">
                <a:tc>
                  <a:txBody>
                    <a:bodyPr/>
                    <a:lstStyle/>
                    <a:p>
                      <a:pPr>
                        <a:lnSpc>
                          <a:spcPct val="107000"/>
                        </a:lnSpc>
                        <a:spcAft>
                          <a:spcPts val="800"/>
                        </a:spcAft>
                      </a:pPr>
                      <a:r>
                        <a:rPr lang="en-GB" sz="1600" dirty="0">
                          <a:effectLst/>
                          <a:latin typeface="Arial" panose="020B0604020202020204" pitchFamily="34" charset="0"/>
                          <a:ea typeface="Calibri" panose="020F0502020204030204" pitchFamily="34" charset="0"/>
                          <a:cs typeface="Times New Roman" panose="02020603050405020304" pitchFamily="18" charset="0"/>
                        </a:rPr>
                        <a:t>Round numbers to up to three decimal places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l" defTabSz="914400" rtl="0" eaLnBrk="1" latinLnBrk="0" hangingPunct="1">
                        <a:lnSpc>
                          <a:spcPct val="107000"/>
                        </a:lnSpc>
                        <a:spcAft>
                          <a:spcPts val="800"/>
                        </a:spcAft>
                      </a:pPr>
                      <a:r>
                        <a:rPr lang="en-GB" sz="1600" b="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1.1.2.1</a:t>
                      </a:r>
                    </a:p>
                  </a:txBody>
                  <a:tcPr marL="68580" marR="68580" marT="0" marB="0" anchor="ctr"/>
                </a:tc>
                <a:extLst>
                  <a:ext uri="{0D108BD9-81ED-4DB2-BD59-A6C34878D82A}">
                    <a16:rowId xmlns:a16="http://schemas.microsoft.com/office/drawing/2014/main" val="1209749094"/>
                  </a:ext>
                </a:extLst>
              </a:tr>
              <a:tr h="481824">
                <a:tc>
                  <a:txBody>
                    <a:bodyPr/>
                    <a:lstStyle/>
                    <a:p>
                      <a:pPr>
                        <a:lnSpc>
                          <a:spcPct val="107000"/>
                        </a:lnSpc>
                        <a:spcAft>
                          <a:spcPts val="800"/>
                        </a:spcAft>
                      </a:pPr>
                      <a:r>
                        <a:rPr lang="en-GB" sz="1600" dirty="0">
                          <a:effectLst/>
                          <a:latin typeface="Arial" panose="020B0604020202020204" pitchFamily="34" charset="0"/>
                          <a:ea typeface="Calibri" panose="020F0502020204030204" pitchFamily="34" charset="0"/>
                          <a:cs typeface="Times New Roman" panose="02020603050405020304" pitchFamily="18" charset="0"/>
                        </a:rPr>
                        <a:t>Round numbers to any number of decimal places</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algn="l" defTabSz="914400" rtl="0" eaLnBrk="1" latinLnBrk="0" hangingPunct="1">
                        <a:lnSpc>
                          <a:spcPct val="107000"/>
                        </a:lnSpc>
                        <a:spcAft>
                          <a:spcPts val="800"/>
                        </a:spcAft>
                      </a:pPr>
                      <a:r>
                        <a:rPr lang="en-GB" sz="1600" b="0" kern="12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1.1.2.2</a:t>
                      </a:r>
                    </a:p>
                  </a:txBody>
                  <a:tcPr marL="68580" marR="68580" marT="0" marB="0" anchor="ctr"/>
                </a:tc>
                <a:extLst>
                  <a:ext uri="{0D108BD9-81ED-4DB2-BD59-A6C34878D82A}">
                    <a16:rowId xmlns:a16="http://schemas.microsoft.com/office/drawing/2014/main" val="2630190816"/>
                  </a:ext>
                </a:extLst>
              </a:tr>
              <a:tr h="18326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bg1"/>
                          </a:solidFill>
                        </a:rPr>
                        <a:t>Round numbers to a required number of significant figures</a:t>
                      </a:r>
                    </a:p>
                  </a:txBody>
                  <a:tcPr anchor="ct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bg1"/>
                          </a:solidFill>
                        </a:rPr>
                        <a:t>Code</a:t>
                      </a:r>
                    </a:p>
                  </a:txBody>
                  <a:tcPr anchor="ctr">
                    <a:solidFill>
                      <a:schemeClr val="accent2"/>
                    </a:solidFill>
                  </a:tcPr>
                </a:tc>
                <a:extLst>
                  <a:ext uri="{0D108BD9-81ED-4DB2-BD59-A6C34878D82A}">
                    <a16:rowId xmlns:a16="http://schemas.microsoft.com/office/drawing/2014/main" val="1983606207"/>
                  </a:ext>
                </a:extLst>
              </a:tr>
              <a:tr h="481824">
                <a:tc>
                  <a:txBody>
                    <a:bodyPr/>
                    <a:lstStyle/>
                    <a:p>
                      <a:pPr>
                        <a:lnSpc>
                          <a:spcPct val="107000"/>
                        </a:lnSpc>
                        <a:spcAft>
                          <a:spcPts val="800"/>
                        </a:spcAft>
                      </a:pPr>
                      <a:r>
                        <a:rPr lang="en-GB" sz="1600" b="0" dirty="0">
                          <a:effectLst/>
                          <a:latin typeface="Arial" panose="020B0604020202020204" pitchFamily="34" charset="0"/>
                          <a:ea typeface="Calibri" panose="020F0502020204030204" pitchFamily="34" charset="0"/>
                          <a:cs typeface="Times New Roman" panose="02020603050405020304" pitchFamily="18" charset="0"/>
                        </a:rPr>
                        <a:t>Understand the concept of significant figures</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600" b="0" dirty="0">
                          <a:effectLst/>
                          <a:latin typeface="Arial" panose="020B0604020202020204" pitchFamily="34" charset="0"/>
                          <a:ea typeface="Calibri" panose="020F0502020204030204" pitchFamily="34" charset="0"/>
                          <a:cs typeface="Times New Roman" panose="02020603050405020304" pitchFamily="18" charset="0"/>
                        </a:rPr>
                        <a:t>1.1.3.1</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97014955"/>
                  </a:ext>
                </a:extLst>
              </a:tr>
              <a:tr h="481824">
                <a:tc>
                  <a:txBody>
                    <a:bodyPr/>
                    <a:lstStyle/>
                    <a:p>
                      <a:pPr>
                        <a:lnSpc>
                          <a:spcPct val="107000"/>
                        </a:lnSpc>
                        <a:spcAft>
                          <a:spcPts val="800"/>
                        </a:spcAft>
                      </a:pPr>
                      <a:r>
                        <a:rPr lang="en-GB" sz="1600" b="0" dirty="0">
                          <a:effectLst/>
                          <a:latin typeface="Arial" panose="020B0604020202020204" pitchFamily="34" charset="0"/>
                          <a:ea typeface="Calibri" panose="020F0502020204030204" pitchFamily="34" charset="0"/>
                          <a:cs typeface="Times New Roman" panose="02020603050405020304" pitchFamily="18" charset="0"/>
                        </a:rPr>
                        <a:t>Round integers to a required number of significant figures</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600" b="0" dirty="0">
                          <a:effectLst/>
                          <a:latin typeface="Arial" panose="020B0604020202020204" pitchFamily="34" charset="0"/>
                          <a:ea typeface="Calibri" panose="020F0502020204030204" pitchFamily="34" charset="0"/>
                          <a:cs typeface="Times New Roman" panose="02020603050405020304" pitchFamily="18" charset="0"/>
                        </a:rPr>
                        <a:t>1.1.3.2*</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59893030"/>
                  </a:ext>
                </a:extLst>
              </a:tr>
              <a:tr h="481824">
                <a:tc>
                  <a:txBody>
                    <a:bodyPr/>
                    <a:lstStyle/>
                    <a:p>
                      <a:pPr>
                        <a:lnSpc>
                          <a:spcPct val="107000"/>
                        </a:lnSpc>
                        <a:spcAft>
                          <a:spcPts val="800"/>
                        </a:spcAft>
                      </a:pPr>
                      <a:r>
                        <a:rPr lang="en-GB" sz="1600" b="0" dirty="0">
                          <a:effectLst/>
                          <a:latin typeface="Arial" panose="020B0604020202020204" pitchFamily="34" charset="0"/>
                          <a:ea typeface="Calibri" panose="020F0502020204030204" pitchFamily="34" charset="0"/>
                          <a:cs typeface="Times New Roman" panose="02020603050405020304" pitchFamily="18" charset="0"/>
                        </a:rPr>
                        <a:t>Round decimals to a required number of significant figures</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600" b="0" dirty="0">
                          <a:effectLst/>
                          <a:latin typeface="Arial" panose="020B0604020202020204" pitchFamily="34" charset="0"/>
                          <a:ea typeface="Calibri" panose="020F0502020204030204" pitchFamily="34" charset="0"/>
                          <a:cs typeface="Times New Roman" panose="02020603050405020304" pitchFamily="18" charset="0"/>
                        </a:rPr>
                        <a:t>1.1.3.3</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32499767"/>
                  </a:ext>
                </a:extLst>
              </a:tr>
            </a:tbl>
          </a:graphicData>
        </a:graphic>
      </p:graphicFrame>
      <p:sp>
        <p:nvSpPr>
          <p:cNvPr id="5" name="TextBox 4">
            <a:extLst>
              <a:ext uri="{FF2B5EF4-FFF2-40B4-BE49-F238E27FC236}">
                <a16:creationId xmlns:a16="http://schemas.microsoft.com/office/drawing/2014/main" id="{C997200E-231E-4CC3-9351-85AA93FE9F5F}"/>
              </a:ext>
            </a:extLst>
          </p:cNvPr>
          <p:cNvSpPr txBox="1"/>
          <p:nvPr/>
        </p:nvSpPr>
        <p:spPr>
          <a:xfrm>
            <a:off x="289932" y="6297792"/>
            <a:ext cx="8967819" cy="276999"/>
          </a:xfrm>
          <a:prstGeom prst="rect">
            <a:avLst/>
          </a:prstGeom>
          <a:noFill/>
        </p:spPr>
        <p:txBody>
          <a:bodyPr wrap="square" rtlCol="0">
            <a:spAutoFit/>
          </a:bodyPr>
          <a:lstStyle/>
          <a:p>
            <a:pPr>
              <a:buNone/>
            </a:pPr>
            <a:r>
              <a:rPr lang="en-GB" sz="1200" dirty="0"/>
              <a:t>*‘There are additional resources exemplifying these key ideas in the </a:t>
            </a:r>
            <a:r>
              <a:rPr lang="en-GB" sz="1200" dirty="0">
                <a:hlinkClick r:id="rId3"/>
              </a:rPr>
              <a:t>Secondary Mastery Professional Development | NCETM</a:t>
            </a:r>
            <a:r>
              <a:rPr lang="en-GB" sz="1200" dirty="0"/>
              <a:t>.</a:t>
            </a:r>
          </a:p>
        </p:txBody>
      </p:sp>
    </p:spTree>
    <p:extLst>
      <p:ext uri="{BB962C8B-B14F-4D97-AF65-F5344CB8AC3E}">
        <p14:creationId xmlns:p14="http://schemas.microsoft.com/office/powerpoint/2010/main" val="386018358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CF750-B98E-4156-B264-E7141171DEA8}"/>
              </a:ext>
            </a:extLst>
          </p:cNvPr>
          <p:cNvSpPr>
            <a:spLocks noGrp="1"/>
          </p:cNvSpPr>
          <p:nvPr>
            <p:ph type="ctrTitle"/>
          </p:nvPr>
        </p:nvSpPr>
        <p:spPr>
          <a:xfrm>
            <a:off x="609602" y="2130109"/>
            <a:ext cx="6049764" cy="648071"/>
          </a:xfrm>
        </p:spPr>
        <p:txBody>
          <a:bodyPr>
            <a:normAutofit fontScale="90000"/>
          </a:bodyPr>
          <a:lstStyle/>
          <a:p>
            <a:r>
              <a:rPr lang="en-GB" dirty="0"/>
              <a:t>Additional activities </a:t>
            </a:r>
            <a:br>
              <a:rPr lang="en-GB" dirty="0"/>
            </a:br>
            <a:endParaRPr lang="en-GB" dirty="0"/>
          </a:p>
        </p:txBody>
      </p:sp>
      <p:sp>
        <p:nvSpPr>
          <p:cNvPr id="3" name="Subtitle 2">
            <a:extLst>
              <a:ext uri="{FF2B5EF4-FFF2-40B4-BE49-F238E27FC236}">
                <a16:creationId xmlns:a16="http://schemas.microsoft.com/office/drawing/2014/main" id="{72DF884B-E4FB-4058-9297-DDD0206E9539}"/>
              </a:ext>
            </a:extLst>
          </p:cNvPr>
          <p:cNvSpPr>
            <a:spLocks noGrp="1"/>
          </p:cNvSpPr>
          <p:nvPr>
            <p:ph type="subTitle" idx="1"/>
          </p:nvPr>
        </p:nvSpPr>
        <p:spPr>
          <a:xfrm>
            <a:off x="609602" y="3203531"/>
            <a:ext cx="6062463" cy="1152130"/>
          </a:xfrm>
        </p:spPr>
        <p:txBody>
          <a:bodyPr>
            <a:normAutofit/>
          </a:bodyPr>
          <a:lstStyle/>
          <a:p>
            <a:r>
              <a:rPr lang="en-GB" sz="1800" dirty="0">
                <a:latin typeface="Century Gothic" panose="020B0502020202020204" pitchFamily="34" charset="0"/>
              </a:rPr>
              <a:t>Activities A–K</a:t>
            </a:r>
            <a:r>
              <a:rPr lang="en-GB" sz="1800" dirty="0">
                <a:highlight>
                  <a:srgbClr val="FFFF00"/>
                </a:highlight>
                <a:latin typeface="Century Gothic" panose="020B0502020202020204" pitchFamily="34" charset="0"/>
              </a:rPr>
              <a:t> </a:t>
            </a:r>
          </a:p>
        </p:txBody>
      </p:sp>
    </p:spTree>
    <p:extLst>
      <p:ext uri="{BB962C8B-B14F-4D97-AF65-F5344CB8AC3E}">
        <p14:creationId xmlns:p14="http://schemas.microsoft.com/office/powerpoint/2010/main" val="520311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
            <a:extLst>
              <a:ext uri="{FF2B5EF4-FFF2-40B4-BE49-F238E27FC236}">
                <a16:creationId xmlns:a16="http://schemas.microsoft.com/office/drawing/2014/main" id="{21875A36-D709-B661-4344-7D2772A94C39}"/>
              </a:ext>
            </a:extLst>
          </p:cNvPr>
          <p:cNvSpPr txBox="1">
            <a:spLocks/>
          </p:cNvSpPr>
          <p:nvPr/>
        </p:nvSpPr>
        <p:spPr>
          <a:xfrm>
            <a:off x="234474" y="3630399"/>
            <a:ext cx="10908447" cy="169811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628C"/>
              </a:buClr>
              <a:buFont typeface="Arial" panose="020B0604020202020204" pitchFamily="34" charset="0"/>
              <a:buNone/>
              <a:defRPr sz="2800" kern="1200">
                <a:solidFill>
                  <a:srgbClr val="5858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628C"/>
              </a:buClr>
              <a:buFont typeface="Arial" panose="020B0604020202020204" pitchFamily="34" charset="0"/>
              <a:buChar char="•"/>
              <a:defRPr sz="2400" kern="1200">
                <a:solidFill>
                  <a:srgbClr val="5858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628C"/>
              </a:buClr>
              <a:buFont typeface="Arial" panose="020B0604020202020204" pitchFamily="34" charset="0"/>
              <a:buChar char="•"/>
              <a:defRPr sz="2000" kern="1200">
                <a:solidFill>
                  <a:srgbClr val="5858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fontAlgn="auto">
              <a:spcAft>
                <a:spcPts val="0"/>
              </a:spcAft>
              <a:buFont typeface="+mj-lt"/>
              <a:buAutoNum type="alphaLcParenR" startAt="2"/>
            </a:pPr>
            <a:r>
              <a:rPr lang="en-GB" sz="2200" dirty="0"/>
              <a:t>Each of the values below matches one of the six items. Which is which?</a:t>
            </a:r>
          </a:p>
          <a:p>
            <a:pPr marL="514350" indent="-514350" fontAlgn="auto">
              <a:spcAft>
                <a:spcPts val="0"/>
              </a:spcAft>
              <a:buFont typeface="+mj-lt"/>
              <a:buAutoNum type="alphaLcParenR" startAt="2"/>
            </a:pPr>
            <a:endParaRPr lang="en-GB" dirty="0"/>
          </a:p>
          <a:p>
            <a:pPr marL="514350" indent="-514350" fontAlgn="auto">
              <a:spcAft>
                <a:spcPts val="0"/>
              </a:spcAft>
              <a:buFont typeface="+mj-lt"/>
              <a:buAutoNum type="alphaLcParenR" startAt="2"/>
            </a:pPr>
            <a:endParaRPr lang="en-GB" dirty="0"/>
          </a:p>
        </p:txBody>
      </p:sp>
      <p:sp>
        <p:nvSpPr>
          <p:cNvPr id="3" name="Text Placeholder 2">
            <a:extLst>
              <a:ext uri="{FF2B5EF4-FFF2-40B4-BE49-F238E27FC236}">
                <a16:creationId xmlns:a16="http://schemas.microsoft.com/office/drawing/2014/main" id="{C7A83FBE-75BE-A40F-5D4B-0C869E001DDF}"/>
              </a:ext>
            </a:extLst>
          </p:cNvPr>
          <p:cNvSpPr>
            <a:spLocks noGrp="1"/>
          </p:cNvSpPr>
          <p:nvPr>
            <p:ph type="body" sz="quarter" idx="11"/>
          </p:nvPr>
        </p:nvSpPr>
        <p:spPr/>
        <p:txBody>
          <a:bodyPr/>
          <a:lstStyle/>
          <a:p>
            <a:r>
              <a:rPr lang="en-GB" dirty="0"/>
              <a:t>Activity A: More estimating volume?</a:t>
            </a:r>
          </a:p>
        </p:txBody>
      </p:sp>
      <p:sp>
        <p:nvSpPr>
          <p:cNvPr id="4" name="Text Placeholder 1">
            <a:extLst>
              <a:ext uri="{FF2B5EF4-FFF2-40B4-BE49-F238E27FC236}">
                <a16:creationId xmlns:a16="http://schemas.microsoft.com/office/drawing/2014/main" id="{515772A9-AFA7-12E4-C09E-6D6BE6FC3785}"/>
              </a:ext>
            </a:extLst>
          </p:cNvPr>
          <p:cNvSpPr txBox="1">
            <a:spLocks/>
          </p:cNvSpPr>
          <p:nvPr/>
        </p:nvSpPr>
        <p:spPr>
          <a:xfrm>
            <a:off x="240288" y="1124745"/>
            <a:ext cx="11717238" cy="87939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628C"/>
              </a:buClr>
              <a:buFont typeface="Arial" panose="020B0604020202020204" pitchFamily="34" charset="0"/>
              <a:buNone/>
              <a:defRPr sz="2800" kern="1200">
                <a:solidFill>
                  <a:srgbClr val="5858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628C"/>
              </a:buClr>
              <a:buFont typeface="Arial" panose="020B0604020202020204" pitchFamily="34" charset="0"/>
              <a:buChar char="•"/>
              <a:defRPr sz="2400" kern="1200">
                <a:solidFill>
                  <a:srgbClr val="5858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628C"/>
              </a:buClr>
              <a:buFont typeface="Arial" panose="020B0604020202020204" pitchFamily="34" charset="0"/>
              <a:buChar char="•"/>
              <a:defRPr sz="2000" kern="1200">
                <a:solidFill>
                  <a:srgbClr val="5858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fontAlgn="auto">
              <a:spcAft>
                <a:spcPts val="0"/>
              </a:spcAft>
              <a:buFont typeface="Arial" panose="020B0604020202020204" pitchFamily="34" charset="0"/>
              <a:buAutoNum type="alphaLcParenR"/>
            </a:pPr>
            <a:r>
              <a:rPr lang="en-GB" sz="2200" dirty="0"/>
              <a:t>What would be a sensible unit of volume to measure each of the items in the table?</a:t>
            </a:r>
          </a:p>
          <a:p>
            <a:pPr marL="514350" indent="-514350" fontAlgn="auto">
              <a:spcAft>
                <a:spcPts val="0"/>
              </a:spcAft>
              <a:buFont typeface="Arial" panose="020B0604020202020204" pitchFamily="34" charset="0"/>
              <a:buAutoNum type="alphaLcParenR"/>
            </a:pPr>
            <a:endParaRPr lang="en-GB" dirty="0"/>
          </a:p>
          <a:p>
            <a:pPr marL="514350" indent="-514350" fontAlgn="auto">
              <a:spcAft>
                <a:spcPts val="0"/>
              </a:spcAft>
              <a:buFont typeface="Arial" panose="020B0604020202020204" pitchFamily="34" charset="0"/>
              <a:buAutoNum type="alphaLcParenR"/>
            </a:pPr>
            <a:endParaRPr lang="en-GB" dirty="0"/>
          </a:p>
          <a:p>
            <a:pPr marL="514350" indent="-514350" fontAlgn="auto">
              <a:spcAft>
                <a:spcPts val="0"/>
              </a:spcAft>
              <a:buFont typeface="Arial" panose="020B0604020202020204" pitchFamily="34" charset="0"/>
              <a:buAutoNum type="alphaLcParenR"/>
            </a:pPr>
            <a:endParaRPr lang="en-GB" dirty="0"/>
          </a:p>
          <a:p>
            <a:pPr fontAlgn="auto">
              <a:spcAft>
                <a:spcPts val="0"/>
              </a:spcAft>
            </a:pPr>
            <a:endParaRPr lang="en-GB" dirty="0"/>
          </a:p>
        </p:txBody>
      </p:sp>
      <p:sp>
        <p:nvSpPr>
          <p:cNvPr id="15" name="Action Button: Help 14">
            <a:hlinkClick r:id="" action="ppaction://noaction" highlightClick="1"/>
            <a:extLst>
              <a:ext uri="{FF2B5EF4-FFF2-40B4-BE49-F238E27FC236}">
                <a16:creationId xmlns:a16="http://schemas.microsoft.com/office/drawing/2014/main" id="{BB4F96D0-0697-F151-07C9-9C61B8583568}"/>
              </a:ext>
            </a:extLst>
          </p:cNvPr>
          <p:cNvSpPr/>
          <p:nvPr/>
        </p:nvSpPr>
        <p:spPr>
          <a:xfrm>
            <a:off x="405390" y="5430723"/>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9FF6063-5C78-70AE-2559-2D079EB706D9}"/>
              </a:ext>
            </a:extLst>
          </p:cNvPr>
          <p:cNvSpPr txBox="1"/>
          <p:nvPr/>
        </p:nvSpPr>
        <p:spPr>
          <a:xfrm>
            <a:off x="1504948" y="5315204"/>
            <a:ext cx="6987542" cy="1107996"/>
          </a:xfrm>
          <a:prstGeom prst="rect">
            <a:avLst/>
          </a:prstGeom>
          <a:noFill/>
        </p:spPr>
        <p:txBody>
          <a:bodyPr wrap="square">
            <a:spAutoFit/>
          </a:bodyPr>
          <a:lstStyle/>
          <a:p>
            <a:pPr fontAlgn="auto">
              <a:spcAft>
                <a:spcPts val="0"/>
              </a:spcAft>
              <a:buNone/>
            </a:pPr>
            <a:r>
              <a:rPr lang="en-GB" sz="2200" dirty="0"/>
              <a:t>A drink can has a capacity of approximately 300 ml. How many drink cans would be the equivalent of each of the things in part a?</a:t>
            </a:r>
          </a:p>
        </p:txBody>
      </p:sp>
      <p:graphicFrame>
        <p:nvGraphicFramePr>
          <p:cNvPr id="18" name="Table 15">
            <a:extLst>
              <a:ext uri="{FF2B5EF4-FFF2-40B4-BE49-F238E27FC236}">
                <a16:creationId xmlns:a16="http://schemas.microsoft.com/office/drawing/2014/main" id="{4F5C26E5-87E3-BF85-5C23-513F5641C9A9}"/>
              </a:ext>
            </a:extLst>
          </p:cNvPr>
          <p:cNvGraphicFramePr>
            <a:graphicFrameLocks noGrp="1"/>
          </p:cNvGraphicFramePr>
          <p:nvPr>
            <p:extLst>
              <p:ext uri="{D42A27DB-BD31-4B8C-83A1-F6EECF244321}">
                <p14:modId xmlns:p14="http://schemas.microsoft.com/office/powerpoint/2010/main" val="2165478369"/>
              </p:ext>
            </p:extLst>
          </p:nvPr>
        </p:nvGraphicFramePr>
        <p:xfrm>
          <a:off x="1049079" y="1707162"/>
          <a:ext cx="9142293" cy="1584000"/>
        </p:xfrm>
        <a:graphic>
          <a:graphicData uri="http://schemas.openxmlformats.org/drawingml/2006/table">
            <a:tbl>
              <a:tblPr firstRow="1" bandRow="1">
                <a:tableStyleId>{5940675A-B579-460E-94D1-54222C63F5DA}</a:tableStyleId>
              </a:tblPr>
              <a:tblGrid>
                <a:gridCol w="3047431">
                  <a:extLst>
                    <a:ext uri="{9D8B030D-6E8A-4147-A177-3AD203B41FA5}">
                      <a16:colId xmlns:a16="http://schemas.microsoft.com/office/drawing/2014/main" val="1024095487"/>
                    </a:ext>
                  </a:extLst>
                </a:gridCol>
                <a:gridCol w="3047431">
                  <a:extLst>
                    <a:ext uri="{9D8B030D-6E8A-4147-A177-3AD203B41FA5}">
                      <a16:colId xmlns:a16="http://schemas.microsoft.com/office/drawing/2014/main" val="1874765551"/>
                    </a:ext>
                  </a:extLst>
                </a:gridCol>
                <a:gridCol w="3047431">
                  <a:extLst>
                    <a:ext uri="{9D8B030D-6E8A-4147-A177-3AD203B41FA5}">
                      <a16:colId xmlns:a16="http://schemas.microsoft.com/office/drawing/2014/main" val="2813917677"/>
                    </a:ext>
                  </a:extLst>
                </a:gridCol>
              </a:tblGrid>
              <a:tr h="792000">
                <a:tc>
                  <a:txBody>
                    <a:bodyPr/>
                    <a:lstStyle/>
                    <a:p>
                      <a:pPr algn="ctr"/>
                      <a:r>
                        <a:rPr lang="en-GB" sz="2200" dirty="0">
                          <a:solidFill>
                            <a:srgbClr val="00628C"/>
                          </a:solidFill>
                        </a:rPr>
                        <a:t> drink bottle</a:t>
                      </a:r>
                    </a:p>
                  </a:txBody>
                  <a:tcPr anchor="ctr"/>
                </a:tc>
                <a:tc>
                  <a:txBody>
                    <a:bodyPr/>
                    <a:lstStyle/>
                    <a:p>
                      <a:pPr algn="ctr"/>
                      <a:r>
                        <a:rPr lang="en-GB" sz="2200" dirty="0">
                          <a:solidFill>
                            <a:srgbClr val="00628C"/>
                          </a:solidFill>
                        </a:rPr>
                        <a:t>pond</a:t>
                      </a:r>
                    </a:p>
                  </a:txBody>
                  <a:tcPr anchor="ctr"/>
                </a:tc>
                <a:tc>
                  <a:txBody>
                    <a:bodyPr/>
                    <a:lstStyle/>
                    <a:p>
                      <a:pPr algn="ctr"/>
                      <a:r>
                        <a:rPr lang="en-GB" sz="2200" dirty="0">
                          <a:solidFill>
                            <a:srgbClr val="00628C"/>
                          </a:solidFill>
                        </a:rPr>
                        <a:t>swimming pool</a:t>
                      </a:r>
                    </a:p>
                  </a:txBody>
                  <a:tcPr anchor="ctr"/>
                </a:tc>
                <a:extLst>
                  <a:ext uri="{0D108BD9-81ED-4DB2-BD59-A6C34878D82A}">
                    <a16:rowId xmlns:a16="http://schemas.microsoft.com/office/drawing/2014/main" val="3424782403"/>
                  </a:ext>
                </a:extLst>
              </a:tr>
              <a:tr h="792000">
                <a:tc>
                  <a:txBody>
                    <a:bodyPr/>
                    <a:lstStyle/>
                    <a:p>
                      <a:pPr algn="ctr"/>
                      <a:r>
                        <a:rPr lang="en-GB" sz="2200" dirty="0">
                          <a:solidFill>
                            <a:srgbClr val="00628C"/>
                          </a:solidFill>
                        </a:rPr>
                        <a:t>petrol tank</a:t>
                      </a:r>
                    </a:p>
                  </a:txBody>
                  <a:tcPr anchor="ctr"/>
                </a:tc>
                <a:tc>
                  <a:txBody>
                    <a:bodyPr/>
                    <a:lstStyle/>
                    <a:p>
                      <a:pPr algn="ctr"/>
                      <a:r>
                        <a:rPr lang="en-GB" sz="2200" dirty="0">
                          <a:solidFill>
                            <a:srgbClr val="00628C"/>
                          </a:solidFill>
                        </a:rPr>
                        <a:t>cup of tea</a:t>
                      </a:r>
                    </a:p>
                  </a:txBody>
                  <a:tcPr anchor="ctr"/>
                </a:tc>
                <a:tc>
                  <a:txBody>
                    <a:bodyPr/>
                    <a:lstStyle/>
                    <a:p>
                      <a:pPr algn="ctr"/>
                      <a:r>
                        <a:rPr lang="en-GB" sz="2200" dirty="0">
                          <a:solidFill>
                            <a:srgbClr val="00628C"/>
                          </a:solidFill>
                        </a:rPr>
                        <a:t>dose of medicine</a:t>
                      </a:r>
                    </a:p>
                  </a:txBody>
                  <a:tcPr anchor="ctr"/>
                </a:tc>
                <a:extLst>
                  <a:ext uri="{0D108BD9-81ED-4DB2-BD59-A6C34878D82A}">
                    <a16:rowId xmlns:a16="http://schemas.microsoft.com/office/drawing/2014/main" val="2572341135"/>
                  </a:ext>
                </a:extLst>
              </a:tr>
            </a:tbl>
          </a:graphicData>
        </a:graphic>
      </p:graphicFrame>
      <p:graphicFrame>
        <p:nvGraphicFramePr>
          <p:cNvPr id="19" name="Table 15">
            <a:extLst>
              <a:ext uri="{FF2B5EF4-FFF2-40B4-BE49-F238E27FC236}">
                <a16:creationId xmlns:a16="http://schemas.microsoft.com/office/drawing/2014/main" id="{BC0B2B72-8CC2-6186-1F46-E98BE22F53E1}"/>
              </a:ext>
            </a:extLst>
          </p:cNvPr>
          <p:cNvGraphicFramePr>
            <a:graphicFrameLocks noGrp="1"/>
          </p:cNvGraphicFramePr>
          <p:nvPr>
            <p:extLst>
              <p:ext uri="{D42A27DB-BD31-4B8C-83A1-F6EECF244321}">
                <p14:modId xmlns:p14="http://schemas.microsoft.com/office/powerpoint/2010/main" val="3085780078"/>
              </p:ext>
            </p:extLst>
          </p:nvPr>
        </p:nvGraphicFramePr>
        <p:xfrm>
          <a:off x="1083667" y="4203605"/>
          <a:ext cx="9073116" cy="650259"/>
        </p:xfrm>
        <a:graphic>
          <a:graphicData uri="http://schemas.openxmlformats.org/drawingml/2006/table">
            <a:tbl>
              <a:tblPr firstRow="1" bandRow="1">
                <a:tableStyleId>{5940675A-B579-460E-94D1-54222C63F5DA}</a:tableStyleId>
              </a:tblPr>
              <a:tblGrid>
                <a:gridCol w="1512186">
                  <a:extLst>
                    <a:ext uri="{9D8B030D-6E8A-4147-A177-3AD203B41FA5}">
                      <a16:colId xmlns:a16="http://schemas.microsoft.com/office/drawing/2014/main" val="1024095487"/>
                    </a:ext>
                  </a:extLst>
                </a:gridCol>
                <a:gridCol w="1512186">
                  <a:extLst>
                    <a:ext uri="{9D8B030D-6E8A-4147-A177-3AD203B41FA5}">
                      <a16:colId xmlns:a16="http://schemas.microsoft.com/office/drawing/2014/main" val="1874765551"/>
                    </a:ext>
                  </a:extLst>
                </a:gridCol>
                <a:gridCol w="1512186">
                  <a:extLst>
                    <a:ext uri="{9D8B030D-6E8A-4147-A177-3AD203B41FA5}">
                      <a16:colId xmlns:a16="http://schemas.microsoft.com/office/drawing/2014/main" val="2813917677"/>
                    </a:ext>
                  </a:extLst>
                </a:gridCol>
                <a:gridCol w="1512186">
                  <a:extLst>
                    <a:ext uri="{9D8B030D-6E8A-4147-A177-3AD203B41FA5}">
                      <a16:colId xmlns:a16="http://schemas.microsoft.com/office/drawing/2014/main" val="2395956680"/>
                    </a:ext>
                  </a:extLst>
                </a:gridCol>
                <a:gridCol w="1512186">
                  <a:extLst>
                    <a:ext uri="{9D8B030D-6E8A-4147-A177-3AD203B41FA5}">
                      <a16:colId xmlns:a16="http://schemas.microsoft.com/office/drawing/2014/main" val="1181822150"/>
                    </a:ext>
                  </a:extLst>
                </a:gridCol>
                <a:gridCol w="1512186">
                  <a:extLst>
                    <a:ext uri="{9D8B030D-6E8A-4147-A177-3AD203B41FA5}">
                      <a16:colId xmlns:a16="http://schemas.microsoft.com/office/drawing/2014/main" val="2798023318"/>
                    </a:ext>
                  </a:extLst>
                </a:gridCol>
              </a:tblGrid>
              <a:tr h="650259">
                <a:tc>
                  <a:txBody>
                    <a:bodyPr/>
                    <a:lstStyle/>
                    <a:p>
                      <a:pPr algn="ctr"/>
                      <a:r>
                        <a:rPr lang="en-GB" sz="2200" dirty="0">
                          <a:solidFill>
                            <a:srgbClr val="00628C"/>
                          </a:solidFill>
                        </a:rPr>
                        <a:t>375 000</a:t>
                      </a:r>
                    </a:p>
                  </a:txBody>
                  <a:tcPr anchor="ctr"/>
                </a:tc>
                <a:tc>
                  <a:txBody>
                    <a:bodyPr/>
                    <a:lstStyle/>
                    <a:p>
                      <a:pPr algn="ctr"/>
                      <a:r>
                        <a:rPr lang="en-GB" sz="2200" dirty="0">
                          <a:solidFill>
                            <a:srgbClr val="00628C"/>
                          </a:solidFill>
                        </a:rPr>
                        <a:t>5</a:t>
                      </a:r>
                    </a:p>
                  </a:txBody>
                  <a:tcPr anchor="ctr"/>
                </a:tc>
                <a:tc>
                  <a:txBody>
                    <a:bodyPr/>
                    <a:lstStyle/>
                    <a:p>
                      <a:pPr algn="ctr"/>
                      <a:r>
                        <a:rPr lang="en-GB" sz="2200" dirty="0">
                          <a:solidFill>
                            <a:srgbClr val="00628C"/>
                          </a:solidFill>
                        </a:rPr>
                        <a:t>55</a:t>
                      </a:r>
                    </a:p>
                  </a:txBody>
                  <a:tcPr anchor="ctr"/>
                </a:tc>
                <a:tc>
                  <a:txBody>
                    <a:bodyPr/>
                    <a:lstStyle/>
                    <a:p>
                      <a:pPr algn="ctr"/>
                      <a:r>
                        <a:rPr lang="en-GB" sz="2200" dirty="0">
                          <a:solidFill>
                            <a:srgbClr val="00628C"/>
                          </a:solidFill>
                        </a:rPr>
                        <a:t>500</a:t>
                      </a:r>
                    </a:p>
                  </a:txBody>
                  <a:tcPr anchor="ctr"/>
                </a:tc>
                <a:tc>
                  <a:txBody>
                    <a:bodyPr/>
                    <a:lstStyle/>
                    <a:p>
                      <a:pPr algn="ctr"/>
                      <a:r>
                        <a:rPr lang="en-GB" sz="2200" dirty="0">
                          <a:solidFill>
                            <a:srgbClr val="00628C"/>
                          </a:solidFill>
                        </a:rPr>
                        <a:t>1</a:t>
                      </a:r>
                      <a:r>
                        <a:rPr lang="en-GB" sz="800" dirty="0">
                          <a:solidFill>
                            <a:srgbClr val="00628C"/>
                          </a:solidFill>
                        </a:rPr>
                        <a:t> </a:t>
                      </a:r>
                      <a:r>
                        <a:rPr lang="en-GB" sz="2200" dirty="0">
                          <a:solidFill>
                            <a:srgbClr val="00628C"/>
                          </a:solidFill>
                        </a:rPr>
                        <a:t>500</a:t>
                      </a:r>
                    </a:p>
                  </a:txBody>
                  <a:tcPr anchor="ctr"/>
                </a:tc>
                <a:tc>
                  <a:txBody>
                    <a:bodyPr/>
                    <a:lstStyle/>
                    <a:p>
                      <a:pPr algn="ctr"/>
                      <a:r>
                        <a:rPr lang="en-GB" sz="2200" dirty="0">
                          <a:solidFill>
                            <a:srgbClr val="00628C"/>
                          </a:solidFill>
                        </a:rPr>
                        <a:t>300</a:t>
                      </a:r>
                    </a:p>
                  </a:txBody>
                  <a:tcPr anchor="ctr"/>
                </a:tc>
                <a:extLst>
                  <a:ext uri="{0D108BD9-81ED-4DB2-BD59-A6C34878D82A}">
                    <a16:rowId xmlns:a16="http://schemas.microsoft.com/office/drawing/2014/main" val="3424782403"/>
                  </a:ext>
                </a:extLst>
              </a:tr>
            </a:tbl>
          </a:graphicData>
        </a:graphic>
      </p:graphicFrame>
    </p:spTree>
    <p:extLst>
      <p:ext uri="{BB962C8B-B14F-4D97-AF65-F5344CB8AC3E}">
        <p14:creationId xmlns:p14="http://schemas.microsoft.com/office/powerpoint/2010/main" val="254738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5" grpId="0" animBg="1"/>
      <p:bldP spid="1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B0BBA1-E22E-3B7D-78BF-47EF5109B285}"/>
              </a:ext>
            </a:extLst>
          </p:cNvPr>
          <p:cNvSpPr>
            <a:spLocks noGrp="1"/>
          </p:cNvSpPr>
          <p:nvPr>
            <p:ph type="body" sz="quarter" idx="10"/>
          </p:nvPr>
        </p:nvSpPr>
        <p:spPr>
          <a:xfrm>
            <a:off x="240288" y="1124745"/>
            <a:ext cx="11717238" cy="879392"/>
          </a:xfrm>
        </p:spPr>
        <p:txBody>
          <a:bodyPr/>
          <a:lstStyle/>
          <a:p>
            <a:pPr marL="514350" indent="-514350">
              <a:buAutoNum type="alphaLcParenR"/>
            </a:pPr>
            <a:r>
              <a:rPr lang="en-GB" sz="2200" dirty="0"/>
              <a:t>What would be a sensible unit of mass to measure each of the items in the table?</a:t>
            </a:r>
          </a:p>
          <a:p>
            <a:pPr marL="514350" indent="-514350">
              <a:buAutoNum type="alphaLcParenR"/>
            </a:pPr>
            <a:endParaRPr lang="en-GB" dirty="0"/>
          </a:p>
          <a:p>
            <a:pPr marL="514350" indent="-514350">
              <a:buAutoNum type="alphaLcParenR"/>
            </a:pPr>
            <a:endParaRPr lang="en-GB" dirty="0"/>
          </a:p>
          <a:p>
            <a:pPr marL="514350" indent="-514350">
              <a:buAutoNum type="alphaLcParenR"/>
            </a:pPr>
            <a:endParaRPr lang="en-GB" dirty="0"/>
          </a:p>
          <a:p>
            <a:endParaRPr lang="en-GB" dirty="0"/>
          </a:p>
          <a:p>
            <a:endParaRPr lang="en-GB" dirty="0"/>
          </a:p>
        </p:txBody>
      </p:sp>
      <p:sp>
        <p:nvSpPr>
          <p:cNvPr id="3" name="Text Placeholder 2">
            <a:extLst>
              <a:ext uri="{FF2B5EF4-FFF2-40B4-BE49-F238E27FC236}">
                <a16:creationId xmlns:a16="http://schemas.microsoft.com/office/drawing/2014/main" id="{C7A83FBE-75BE-A40F-5D4B-0C869E001DDF}"/>
              </a:ext>
            </a:extLst>
          </p:cNvPr>
          <p:cNvSpPr>
            <a:spLocks noGrp="1"/>
          </p:cNvSpPr>
          <p:nvPr>
            <p:ph type="body" sz="quarter" idx="11"/>
          </p:nvPr>
        </p:nvSpPr>
        <p:spPr/>
        <p:txBody>
          <a:bodyPr/>
          <a:lstStyle/>
          <a:p>
            <a:r>
              <a:rPr lang="en-GB" dirty="0"/>
              <a:t>Activity B: More estimating mass</a:t>
            </a:r>
          </a:p>
        </p:txBody>
      </p:sp>
      <p:sp>
        <p:nvSpPr>
          <p:cNvPr id="10" name="Action Button: Help 9">
            <a:hlinkClick r:id="" action="ppaction://noaction" highlightClick="1"/>
            <a:extLst>
              <a:ext uri="{FF2B5EF4-FFF2-40B4-BE49-F238E27FC236}">
                <a16:creationId xmlns:a16="http://schemas.microsoft.com/office/drawing/2014/main" id="{AADDE824-D223-0C08-FACC-E780FC00E14F}"/>
              </a:ext>
            </a:extLst>
          </p:cNvPr>
          <p:cNvSpPr/>
          <p:nvPr/>
        </p:nvSpPr>
        <p:spPr>
          <a:xfrm>
            <a:off x="405390" y="5328509"/>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11" name="Text Placeholder 1">
            <a:extLst>
              <a:ext uri="{FF2B5EF4-FFF2-40B4-BE49-F238E27FC236}">
                <a16:creationId xmlns:a16="http://schemas.microsoft.com/office/drawing/2014/main" id="{2CF6FB59-A74F-A755-4C32-69D1D840F49F}"/>
              </a:ext>
            </a:extLst>
          </p:cNvPr>
          <p:cNvSpPr txBox="1">
            <a:spLocks/>
          </p:cNvSpPr>
          <p:nvPr/>
        </p:nvSpPr>
        <p:spPr>
          <a:xfrm>
            <a:off x="234474" y="3974472"/>
            <a:ext cx="11717238" cy="87939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628C"/>
              </a:buClr>
              <a:buFont typeface="Arial" panose="020B0604020202020204" pitchFamily="34" charset="0"/>
              <a:buNone/>
              <a:defRPr sz="2800" kern="1200">
                <a:solidFill>
                  <a:srgbClr val="5858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628C"/>
              </a:buClr>
              <a:buFont typeface="Arial" panose="020B0604020202020204" pitchFamily="34" charset="0"/>
              <a:buChar char="•"/>
              <a:defRPr sz="2400" kern="1200">
                <a:solidFill>
                  <a:srgbClr val="5858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628C"/>
              </a:buClr>
              <a:buFont typeface="Arial" panose="020B0604020202020204" pitchFamily="34" charset="0"/>
              <a:buChar char="•"/>
              <a:defRPr sz="2000" kern="1200">
                <a:solidFill>
                  <a:srgbClr val="5858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fontAlgn="auto">
              <a:spcAft>
                <a:spcPts val="0"/>
              </a:spcAft>
              <a:buFont typeface="Arial" panose="020B0604020202020204" pitchFamily="34" charset="0"/>
              <a:buAutoNum type="alphaLcParenR" startAt="2"/>
            </a:pPr>
            <a:endParaRPr lang="en-GB" dirty="0"/>
          </a:p>
          <a:p>
            <a:pPr marL="514350" indent="-514350" fontAlgn="auto">
              <a:spcAft>
                <a:spcPts val="0"/>
              </a:spcAft>
              <a:buFont typeface="Arial" panose="020B0604020202020204" pitchFamily="34" charset="0"/>
              <a:buAutoNum type="alphaLcParenR" startAt="2"/>
            </a:pPr>
            <a:endParaRPr lang="en-GB" dirty="0"/>
          </a:p>
          <a:p>
            <a:pPr fontAlgn="auto">
              <a:spcAft>
                <a:spcPts val="0"/>
              </a:spcAft>
            </a:pPr>
            <a:endParaRPr lang="en-GB" dirty="0"/>
          </a:p>
          <a:p>
            <a:pPr fontAlgn="auto">
              <a:spcAft>
                <a:spcPts val="0"/>
              </a:spcAft>
            </a:pPr>
            <a:endParaRPr lang="en-GB" dirty="0"/>
          </a:p>
        </p:txBody>
      </p:sp>
      <p:sp>
        <p:nvSpPr>
          <p:cNvPr id="13" name="TextBox 12">
            <a:extLst>
              <a:ext uri="{FF2B5EF4-FFF2-40B4-BE49-F238E27FC236}">
                <a16:creationId xmlns:a16="http://schemas.microsoft.com/office/drawing/2014/main" id="{1BCC7FD1-C6F3-0E0A-ACDC-4FC36F78E4F8}"/>
              </a:ext>
            </a:extLst>
          </p:cNvPr>
          <p:cNvSpPr txBox="1"/>
          <p:nvPr/>
        </p:nvSpPr>
        <p:spPr>
          <a:xfrm>
            <a:off x="1428882" y="5250427"/>
            <a:ext cx="7906503" cy="1107996"/>
          </a:xfrm>
          <a:prstGeom prst="rect">
            <a:avLst/>
          </a:prstGeom>
          <a:noFill/>
        </p:spPr>
        <p:txBody>
          <a:bodyPr wrap="square">
            <a:spAutoFit/>
          </a:bodyPr>
          <a:lstStyle/>
          <a:p>
            <a:pPr fontAlgn="auto">
              <a:spcAft>
                <a:spcPts val="0"/>
              </a:spcAft>
              <a:buNone/>
            </a:pPr>
            <a:r>
              <a:rPr lang="en-GB" sz="2200" dirty="0"/>
              <a:t>An orange weighs approximately 120 g. How many oranges do you think would be the equivalent of one of each of the things in part a?</a:t>
            </a:r>
          </a:p>
        </p:txBody>
      </p:sp>
      <p:sp>
        <p:nvSpPr>
          <p:cNvPr id="14" name="Text Placeholder 1">
            <a:extLst>
              <a:ext uri="{FF2B5EF4-FFF2-40B4-BE49-F238E27FC236}">
                <a16:creationId xmlns:a16="http://schemas.microsoft.com/office/drawing/2014/main" id="{79570BD7-0749-8F4D-C3D7-272F9439BB7C}"/>
              </a:ext>
            </a:extLst>
          </p:cNvPr>
          <p:cNvSpPr txBox="1">
            <a:spLocks/>
          </p:cNvSpPr>
          <p:nvPr/>
        </p:nvSpPr>
        <p:spPr>
          <a:xfrm>
            <a:off x="222763" y="3879402"/>
            <a:ext cx="10908447" cy="146497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628C"/>
              </a:buClr>
              <a:buFont typeface="Arial" panose="020B0604020202020204" pitchFamily="34" charset="0"/>
              <a:buNone/>
              <a:defRPr sz="2800" kern="1200">
                <a:solidFill>
                  <a:srgbClr val="5858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628C"/>
              </a:buClr>
              <a:buFont typeface="Arial" panose="020B0604020202020204" pitchFamily="34" charset="0"/>
              <a:buChar char="•"/>
              <a:defRPr sz="2400" kern="1200">
                <a:solidFill>
                  <a:srgbClr val="5858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628C"/>
              </a:buClr>
              <a:buFont typeface="Arial" panose="020B0604020202020204" pitchFamily="34" charset="0"/>
              <a:buChar char="•"/>
              <a:defRPr sz="2000" kern="1200">
                <a:solidFill>
                  <a:srgbClr val="5858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fontAlgn="auto">
              <a:spcAft>
                <a:spcPts val="0"/>
              </a:spcAft>
              <a:buFont typeface="+mj-lt"/>
              <a:buAutoNum type="alphaLcParenR" startAt="2"/>
            </a:pPr>
            <a:r>
              <a:rPr lang="en-GB" sz="2200" dirty="0"/>
              <a:t>Each of the values below matches one of the six items. Which is which?</a:t>
            </a:r>
          </a:p>
        </p:txBody>
      </p:sp>
      <p:graphicFrame>
        <p:nvGraphicFramePr>
          <p:cNvPr id="15" name="Table 15">
            <a:extLst>
              <a:ext uri="{FF2B5EF4-FFF2-40B4-BE49-F238E27FC236}">
                <a16:creationId xmlns:a16="http://schemas.microsoft.com/office/drawing/2014/main" id="{F2D91F1F-68B5-965F-7165-7247A5CDD4D2}"/>
              </a:ext>
            </a:extLst>
          </p:cNvPr>
          <p:cNvGraphicFramePr>
            <a:graphicFrameLocks noGrp="1"/>
          </p:cNvGraphicFramePr>
          <p:nvPr>
            <p:extLst>
              <p:ext uri="{D42A27DB-BD31-4B8C-83A1-F6EECF244321}">
                <p14:modId xmlns:p14="http://schemas.microsoft.com/office/powerpoint/2010/main" val="2547120528"/>
              </p:ext>
            </p:extLst>
          </p:nvPr>
        </p:nvGraphicFramePr>
        <p:xfrm>
          <a:off x="979902" y="1804893"/>
          <a:ext cx="9142293" cy="1584000"/>
        </p:xfrm>
        <a:graphic>
          <a:graphicData uri="http://schemas.openxmlformats.org/drawingml/2006/table">
            <a:tbl>
              <a:tblPr firstRow="1" bandRow="1">
                <a:tableStyleId>{5940675A-B579-460E-94D1-54222C63F5DA}</a:tableStyleId>
              </a:tblPr>
              <a:tblGrid>
                <a:gridCol w="3047431">
                  <a:extLst>
                    <a:ext uri="{9D8B030D-6E8A-4147-A177-3AD203B41FA5}">
                      <a16:colId xmlns:a16="http://schemas.microsoft.com/office/drawing/2014/main" val="1024095487"/>
                    </a:ext>
                  </a:extLst>
                </a:gridCol>
                <a:gridCol w="3047431">
                  <a:extLst>
                    <a:ext uri="{9D8B030D-6E8A-4147-A177-3AD203B41FA5}">
                      <a16:colId xmlns:a16="http://schemas.microsoft.com/office/drawing/2014/main" val="1874765551"/>
                    </a:ext>
                  </a:extLst>
                </a:gridCol>
                <a:gridCol w="3047431">
                  <a:extLst>
                    <a:ext uri="{9D8B030D-6E8A-4147-A177-3AD203B41FA5}">
                      <a16:colId xmlns:a16="http://schemas.microsoft.com/office/drawing/2014/main" val="2813917677"/>
                    </a:ext>
                  </a:extLst>
                </a:gridCol>
              </a:tblGrid>
              <a:tr h="792000">
                <a:tc>
                  <a:txBody>
                    <a:bodyPr/>
                    <a:lstStyle/>
                    <a:p>
                      <a:pPr algn="ctr"/>
                      <a:r>
                        <a:rPr lang="en-GB" sz="2200" dirty="0">
                          <a:solidFill>
                            <a:srgbClr val="00628C"/>
                          </a:solidFill>
                        </a:rPr>
                        <a:t> baby</a:t>
                      </a:r>
                    </a:p>
                  </a:txBody>
                  <a:tcPr anchor="ctr"/>
                </a:tc>
                <a:tc>
                  <a:txBody>
                    <a:bodyPr/>
                    <a:lstStyle/>
                    <a:p>
                      <a:pPr algn="ctr"/>
                      <a:r>
                        <a:rPr lang="en-GB" sz="2200" dirty="0">
                          <a:solidFill>
                            <a:srgbClr val="00628C"/>
                          </a:solidFill>
                        </a:rPr>
                        <a:t>elephant</a:t>
                      </a:r>
                    </a:p>
                  </a:txBody>
                  <a:tcPr anchor="ctr"/>
                </a:tc>
                <a:tc>
                  <a:txBody>
                    <a:bodyPr/>
                    <a:lstStyle/>
                    <a:p>
                      <a:pPr algn="ctr"/>
                      <a:r>
                        <a:rPr lang="en-GB" sz="2200" dirty="0">
                          <a:solidFill>
                            <a:srgbClr val="00628C"/>
                          </a:solidFill>
                        </a:rPr>
                        <a:t>full suitcase</a:t>
                      </a:r>
                    </a:p>
                  </a:txBody>
                  <a:tcPr anchor="ctr"/>
                </a:tc>
                <a:extLst>
                  <a:ext uri="{0D108BD9-81ED-4DB2-BD59-A6C34878D82A}">
                    <a16:rowId xmlns:a16="http://schemas.microsoft.com/office/drawing/2014/main" val="3424782403"/>
                  </a:ext>
                </a:extLst>
              </a:tr>
              <a:tr h="792000">
                <a:tc>
                  <a:txBody>
                    <a:bodyPr/>
                    <a:lstStyle/>
                    <a:p>
                      <a:pPr algn="ctr"/>
                      <a:r>
                        <a:rPr lang="en-GB" sz="2200" dirty="0">
                          <a:solidFill>
                            <a:srgbClr val="00628C"/>
                          </a:solidFill>
                        </a:rPr>
                        <a:t>cargo ship container</a:t>
                      </a:r>
                    </a:p>
                  </a:txBody>
                  <a:tcPr anchor="ctr"/>
                </a:tc>
                <a:tc>
                  <a:txBody>
                    <a:bodyPr/>
                    <a:lstStyle/>
                    <a:p>
                      <a:pPr algn="ctr"/>
                      <a:r>
                        <a:rPr lang="en-GB" sz="2200" dirty="0">
                          <a:solidFill>
                            <a:srgbClr val="00628C"/>
                          </a:solidFill>
                        </a:rPr>
                        <a:t>newborn puppy</a:t>
                      </a:r>
                    </a:p>
                  </a:txBody>
                  <a:tcPr anchor="ctr"/>
                </a:tc>
                <a:tc>
                  <a:txBody>
                    <a:bodyPr/>
                    <a:lstStyle/>
                    <a:p>
                      <a:pPr algn="ctr"/>
                      <a:r>
                        <a:rPr lang="en-GB" sz="2200" dirty="0">
                          <a:solidFill>
                            <a:srgbClr val="00628C"/>
                          </a:solidFill>
                        </a:rPr>
                        <a:t>packet of crisps</a:t>
                      </a:r>
                    </a:p>
                  </a:txBody>
                  <a:tcPr anchor="ctr"/>
                </a:tc>
                <a:extLst>
                  <a:ext uri="{0D108BD9-81ED-4DB2-BD59-A6C34878D82A}">
                    <a16:rowId xmlns:a16="http://schemas.microsoft.com/office/drawing/2014/main" val="2572341135"/>
                  </a:ext>
                </a:extLst>
              </a:tr>
            </a:tbl>
          </a:graphicData>
        </a:graphic>
      </p:graphicFrame>
      <p:graphicFrame>
        <p:nvGraphicFramePr>
          <p:cNvPr id="18" name="Table 15">
            <a:extLst>
              <a:ext uri="{FF2B5EF4-FFF2-40B4-BE49-F238E27FC236}">
                <a16:creationId xmlns:a16="http://schemas.microsoft.com/office/drawing/2014/main" id="{73BE6004-0376-251C-4BC9-33CF4253C2FA}"/>
              </a:ext>
            </a:extLst>
          </p:cNvPr>
          <p:cNvGraphicFramePr>
            <a:graphicFrameLocks noGrp="1"/>
          </p:cNvGraphicFramePr>
          <p:nvPr>
            <p:extLst>
              <p:ext uri="{D42A27DB-BD31-4B8C-83A1-F6EECF244321}">
                <p14:modId xmlns:p14="http://schemas.microsoft.com/office/powerpoint/2010/main" val="773698460"/>
              </p:ext>
            </p:extLst>
          </p:nvPr>
        </p:nvGraphicFramePr>
        <p:xfrm>
          <a:off x="1049079" y="4582979"/>
          <a:ext cx="9073116" cy="431800"/>
        </p:xfrm>
        <a:graphic>
          <a:graphicData uri="http://schemas.openxmlformats.org/drawingml/2006/table">
            <a:tbl>
              <a:tblPr firstRow="1" bandRow="1">
                <a:tableStyleId>{5940675A-B579-460E-94D1-54222C63F5DA}</a:tableStyleId>
              </a:tblPr>
              <a:tblGrid>
                <a:gridCol w="1512186">
                  <a:extLst>
                    <a:ext uri="{9D8B030D-6E8A-4147-A177-3AD203B41FA5}">
                      <a16:colId xmlns:a16="http://schemas.microsoft.com/office/drawing/2014/main" val="1024095487"/>
                    </a:ext>
                  </a:extLst>
                </a:gridCol>
                <a:gridCol w="1512186">
                  <a:extLst>
                    <a:ext uri="{9D8B030D-6E8A-4147-A177-3AD203B41FA5}">
                      <a16:colId xmlns:a16="http://schemas.microsoft.com/office/drawing/2014/main" val="1874765551"/>
                    </a:ext>
                  </a:extLst>
                </a:gridCol>
                <a:gridCol w="1512186">
                  <a:extLst>
                    <a:ext uri="{9D8B030D-6E8A-4147-A177-3AD203B41FA5}">
                      <a16:colId xmlns:a16="http://schemas.microsoft.com/office/drawing/2014/main" val="2813917677"/>
                    </a:ext>
                  </a:extLst>
                </a:gridCol>
                <a:gridCol w="1512186">
                  <a:extLst>
                    <a:ext uri="{9D8B030D-6E8A-4147-A177-3AD203B41FA5}">
                      <a16:colId xmlns:a16="http://schemas.microsoft.com/office/drawing/2014/main" val="2395956680"/>
                    </a:ext>
                  </a:extLst>
                </a:gridCol>
                <a:gridCol w="1512186">
                  <a:extLst>
                    <a:ext uri="{9D8B030D-6E8A-4147-A177-3AD203B41FA5}">
                      <a16:colId xmlns:a16="http://schemas.microsoft.com/office/drawing/2014/main" val="1181822150"/>
                    </a:ext>
                  </a:extLst>
                </a:gridCol>
                <a:gridCol w="1512186">
                  <a:extLst>
                    <a:ext uri="{9D8B030D-6E8A-4147-A177-3AD203B41FA5}">
                      <a16:colId xmlns:a16="http://schemas.microsoft.com/office/drawing/2014/main" val="2798023318"/>
                    </a:ext>
                  </a:extLst>
                </a:gridCol>
              </a:tblGrid>
              <a:tr h="431800">
                <a:tc>
                  <a:txBody>
                    <a:bodyPr/>
                    <a:lstStyle/>
                    <a:p>
                      <a:pPr algn="ctr"/>
                      <a:r>
                        <a:rPr lang="en-GB" sz="2200" dirty="0">
                          <a:solidFill>
                            <a:srgbClr val="00628C"/>
                          </a:solidFill>
                        </a:rPr>
                        <a:t>4</a:t>
                      </a:r>
                      <a:r>
                        <a:rPr lang="en-GB" sz="800" dirty="0">
                          <a:solidFill>
                            <a:srgbClr val="00628C"/>
                          </a:solidFill>
                        </a:rPr>
                        <a:t> </a:t>
                      </a:r>
                      <a:r>
                        <a:rPr lang="en-GB" sz="2200" dirty="0">
                          <a:solidFill>
                            <a:srgbClr val="00628C"/>
                          </a:solidFill>
                        </a:rPr>
                        <a:t>000</a:t>
                      </a:r>
                    </a:p>
                  </a:txBody>
                  <a:tcPr anchor="ctr"/>
                </a:tc>
                <a:tc>
                  <a:txBody>
                    <a:bodyPr/>
                    <a:lstStyle/>
                    <a:p>
                      <a:pPr algn="ctr"/>
                      <a:r>
                        <a:rPr lang="en-GB" sz="2200" dirty="0">
                          <a:solidFill>
                            <a:srgbClr val="00628C"/>
                          </a:solidFill>
                        </a:rPr>
                        <a:t>3.2</a:t>
                      </a:r>
                    </a:p>
                  </a:txBody>
                  <a:tcPr anchor="ctr"/>
                </a:tc>
                <a:tc>
                  <a:txBody>
                    <a:bodyPr/>
                    <a:lstStyle/>
                    <a:p>
                      <a:pPr algn="ctr"/>
                      <a:r>
                        <a:rPr lang="en-GB" sz="2200" dirty="0">
                          <a:solidFill>
                            <a:srgbClr val="00628C"/>
                          </a:solidFill>
                        </a:rPr>
                        <a:t>120</a:t>
                      </a:r>
                    </a:p>
                  </a:txBody>
                  <a:tcPr anchor="ctr"/>
                </a:tc>
                <a:tc>
                  <a:txBody>
                    <a:bodyPr/>
                    <a:lstStyle/>
                    <a:p>
                      <a:pPr algn="ctr"/>
                      <a:r>
                        <a:rPr lang="en-GB" sz="2200" dirty="0">
                          <a:solidFill>
                            <a:srgbClr val="00628C"/>
                          </a:solidFill>
                        </a:rPr>
                        <a:t>28</a:t>
                      </a:r>
                    </a:p>
                  </a:txBody>
                  <a:tcPr anchor="ctr"/>
                </a:tc>
                <a:tc>
                  <a:txBody>
                    <a:bodyPr/>
                    <a:lstStyle/>
                    <a:p>
                      <a:pPr algn="ctr"/>
                      <a:r>
                        <a:rPr lang="en-GB" sz="2200" dirty="0">
                          <a:solidFill>
                            <a:srgbClr val="00628C"/>
                          </a:solidFill>
                        </a:rPr>
                        <a:t>19</a:t>
                      </a:r>
                    </a:p>
                  </a:txBody>
                  <a:tcPr anchor="ctr"/>
                </a:tc>
                <a:tc>
                  <a:txBody>
                    <a:bodyPr/>
                    <a:lstStyle/>
                    <a:p>
                      <a:pPr algn="ctr"/>
                      <a:r>
                        <a:rPr lang="en-GB" sz="2200" dirty="0">
                          <a:solidFill>
                            <a:srgbClr val="00628C"/>
                          </a:solidFill>
                        </a:rPr>
                        <a:t>2</a:t>
                      </a:r>
                      <a:r>
                        <a:rPr lang="en-GB" sz="800" dirty="0">
                          <a:solidFill>
                            <a:srgbClr val="00628C"/>
                          </a:solidFill>
                        </a:rPr>
                        <a:t> </a:t>
                      </a:r>
                      <a:r>
                        <a:rPr lang="en-GB" sz="2200" dirty="0">
                          <a:solidFill>
                            <a:srgbClr val="00628C"/>
                          </a:solidFill>
                        </a:rPr>
                        <a:t>797</a:t>
                      </a:r>
                    </a:p>
                  </a:txBody>
                  <a:tcPr anchor="ctr"/>
                </a:tc>
                <a:extLst>
                  <a:ext uri="{0D108BD9-81ED-4DB2-BD59-A6C34878D82A}">
                    <a16:rowId xmlns:a16="http://schemas.microsoft.com/office/drawing/2014/main" val="3424782403"/>
                  </a:ext>
                </a:extLst>
              </a:tr>
            </a:tbl>
          </a:graphicData>
        </a:graphic>
      </p:graphicFrame>
    </p:spTree>
    <p:extLst>
      <p:ext uri="{BB962C8B-B14F-4D97-AF65-F5344CB8AC3E}">
        <p14:creationId xmlns:p14="http://schemas.microsoft.com/office/powerpoint/2010/main" val="129240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p:bldP spid="1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7A83FBE-75BE-A40F-5D4B-0C869E001DDF}"/>
              </a:ext>
            </a:extLst>
          </p:cNvPr>
          <p:cNvSpPr>
            <a:spLocks noGrp="1"/>
          </p:cNvSpPr>
          <p:nvPr>
            <p:ph type="body" sz="quarter" idx="11"/>
          </p:nvPr>
        </p:nvSpPr>
        <p:spPr/>
        <p:txBody>
          <a:bodyPr/>
          <a:lstStyle/>
          <a:p>
            <a:r>
              <a:rPr lang="en-GB" dirty="0"/>
              <a:t>Activity C: More estimating length</a:t>
            </a:r>
          </a:p>
        </p:txBody>
      </p:sp>
      <p:sp>
        <p:nvSpPr>
          <p:cNvPr id="13" name="Text Placeholder 1">
            <a:extLst>
              <a:ext uri="{FF2B5EF4-FFF2-40B4-BE49-F238E27FC236}">
                <a16:creationId xmlns:a16="http://schemas.microsoft.com/office/drawing/2014/main" id="{20CAFEC6-7602-6211-DFF1-138D3BA43435}"/>
              </a:ext>
            </a:extLst>
          </p:cNvPr>
          <p:cNvSpPr txBox="1">
            <a:spLocks/>
          </p:cNvSpPr>
          <p:nvPr/>
        </p:nvSpPr>
        <p:spPr>
          <a:xfrm>
            <a:off x="240288" y="1124745"/>
            <a:ext cx="11717238" cy="87939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628C"/>
              </a:buClr>
              <a:buFont typeface="Arial" panose="020B0604020202020204" pitchFamily="34" charset="0"/>
              <a:buNone/>
              <a:defRPr sz="2800" kern="1200">
                <a:solidFill>
                  <a:srgbClr val="5858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628C"/>
              </a:buClr>
              <a:buFont typeface="Arial" panose="020B0604020202020204" pitchFamily="34" charset="0"/>
              <a:buChar char="•"/>
              <a:defRPr sz="2400" kern="1200">
                <a:solidFill>
                  <a:srgbClr val="5858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628C"/>
              </a:buClr>
              <a:buFont typeface="Arial" panose="020B0604020202020204" pitchFamily="34" charset="0"/>
              <a:buChar char="•"/>
              <a:defRPr sz="2000" kern="1200">
                <a:solidFill>
                  <a:srgbClr val="5858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alphaLcParenR"/>
            </a:pPr>
            <a:r>
              <a:rPr lang="en-GB" sz="2200" dirty="0"/>
              <a:t>What would be a sensible unit of length to measure each of the items in the table?</a:t>
            </a:r>
          </a:p>
          <a:p>
            <a:pPr marL="514350" indent="-514350">
              <a:buAutoNum type="alphaLcParenR"/>
            </a:pPr>
            <a:endParaRPr lang="en-GB" dirty="0"/>
          </a:p>
          <a:p>
            <a:pPr marL="514350" indent="-514350" fontAlgn="auto">
              <a:spcAft>
                <a:spcPts val="0"/>
              </a:spcAft>
              <a:buFont typeface="Arial" panose="020B0604020202020204" pitchFamily="34" charset="0"/>
              <a:buAutoNum type="alphaLcParenR"/>
            </a:pPr>
            <a:endParaRPr lang="en-GB" dirty="0"/>
          </a:p>
          <a:p>
            <a:pPr marL="514350" indent="-514350" fontAlgn="auto">
              <a:spcAft>
                <a:spcPts val="0"/>
              </a:spcAft>
              <a:buFont typeface="Arial" panose="020B0604020202020204" pitchFamily="34" charset="0"/>
              <a:buAutoNum type="alphaLcParenR"/>
            </a:pPr>
            <a:endParaRPr lang="en-GB" dirty="0"/>
          </a:p>
          <a:p>
            <a:pPr fontAlgn="auto">
              <a:spcAft>
                <a:spcPts val="0"/>
              </a:spcAft>
            </a:pPr>
            <a:endParaRPr lang="en-GB" dirty="0"/>
          </a:p>
          <a:p>
            <a:pPr fontAlgn="auto">
              <a:spcAft>
                <a:spcPts val="0"/>
              </a:spcAft>
            </a:pPr>
            <a:endParaRPr lang="en-GB" dirty="0"/>
          </a:p>
        </p:txBody>
      </p:sp>
      <p:graphicFrame>
        <p:nvGraphicFramePr>
          <p:cNvPr id="25" name="Table 15">
            <a:extLst>
              <a:ext uri="{FF2B5EF4-FFF2-40B4-BE49-F238E27FC236}">
                <a16:creationId xmlns:a16="http://schemas.microsoft.com/office/drawing/2014/main" id="{1A3B6B90-C3C5-D94C-2F62-5AB1B00F775C}"/>
              </a:ext>
            </a:extLst>
          </p:cNvPr>
          <p:cNvGraphicFramePr>
            <a:graphicFrameLocks noGrp="1"/>
          </p:cNvGraphicFramePr>
          <p:nvPr>
            <p:extLst>
              <p:ext uri="{D42A27DB-BD31-4B8C-83A1-F6EECF244321}">
                <p14:modId xmlns:p14="http://schemas.microsoft.com/office/powerpoint/2010/main" val="2214850425"/>
              </p:ext>
            </p:extLst>
          </p:nvPr>
        </p:nvGraphicFramePr>
        <p:xfrm>
          <a:off x="1049079" y="1707162"/>
          <a:ext cx="9142293" cy="1584000"/>
        </p:xfrm>
        <a:graphic>
          <a:graphicData uri="http://schemas.openxmlformats.org/drawingml/2006/table">
            <a:tbl>
              <a:tblPr firstRow="1" bandRow="1">
                <a:tableStyleId>{5940675A-B579-460E-94D1-54222C63F5DA}</a:tableStyleId>
              </a:tblPr>
              <a:tblGrid>
                <a:gridCol w="3047431">
                  <a:extLst>
                    <a:ext uri="{9D8B030D-6E8A-4147-A177-3AD203B41FA5}">
                      <a16:colId xmlns:a16="http://schemas.microsoft.com/office/drawing/2014/main" val="1024095487"/>
                    </a:ext>
                  </a:extLst>
                </a:gridCol>
                <a:gridCol w="3047431">
                  <a:extLst>
                    <a:ext uri="{9D8B030D-6E8A-4147-A177-3AD203B41FA5}">
                      <a16:colId xmlns:a16="http://schemas.microsoft.com/office/drawing/2014/main" val="1874765551"/>
                    </a:ext>
                  </a:extLst>
                </a:gridCol>
                <a:gridCol w="3047431">
                  <a:extLst>
                    <a:ext uri="{9D8B030D-6E8A-4147-A177-3AD203B41FA5}">
                      <a16:colId xmlns:a16="http://schemas.microsoft.com/office/drawing/2014/main" val="2813917677"/>
                    </a:ext>
                  </a:extLst>
                </a:gridCol>
              </a:tblGrid>
              <a:tr h="792000">
                <a:tc>
                  <a:txBody>
                    <a:bodyPr/>
                    <a:lstStyle/>
                    <a:p>
                      <a:pPr algn="ctr"/>
                      <a:r>
                        <a:rPr lang="en-GB" sz="2200" dirty="0">
                          <a:solidFill>
                            <a:srgbClr val="00628C"/>
                          </a:solidFill>
                        </a:rPr>
                        <a:t>journey</a:t>
                      </a:r>
                    </a:p>
                  </a:txBody>
                  <a:tcPr anchor="ctr"/>
                </a:tc>
                <a:tc>
                  <a:txBody>
                    <a:bodyPr/>
                    <a:lstStyle/>
                    <a:p>
                      <a:pPr algn="ctr"/>
                      <a:r>
                        <a:rPr lang="en-GB" sz="2200" dirty="0">
                          <a:solidFill>
                            <a:srgbClr val="00628C"/>
                          </a:solidFill>
                        </a:rPr>
                        <a:t>river</a:t>
                      </a:r>
                    </a:p>
                  </a:txBody>
                  <a:tcPr anchor="ctr"/>
                </a:tc>
                <a:tc>
                  <a:txBody>
                    <a:bodyPr/>
                    <a:lstStyle/>
                    <a:p>
                      <a:pPr algn="ctr"/>
                      <a:r>
                        <a:rPr lang="en-GB" sz="2200" dirty="0">
                          <a:solidFill>
                            <a:srgbClr val="00628C"/>
                          </a:solidFill>
                        </a:rPr>
                        <a:t>person</a:t>
                      </a:r>
                    </a:p>
                  </a:txBody>
                  <a:tcPr anchor="ctr"/>
                </a:tc>
                <a:extLst>
                  <a:ext uri="{0D108BD9-81ED-4DB2-BD59-A6C34878D82A}">
                    <a16:rowId xmlns:a16="http://schemas.microsoft.com/office/drawing/2014/main" val="3424782403"/>
                  </a:ext>
                </a:extLst>
              </a:tr>
              <a:tr h="792000">
                <a:tc>
                  <a:txBody>
                    <a:bodyPr/>
                    <a:lstStyle/>
                    <a:p>
                      <a:pPr algn="ctr"/>
                      <a:r>
                        <a:rPr lang="en-GB" sz="2200" dirty="0">
                          <a:solidFill>
                            <a:srgbClr val="00628C"/>
                          </a:solidFill>
                        </a:rPr>
                        <a:t>eyelash</a:t>
                      </a:r>
                    </a:p>
                  </a:txBody>
                  <a:tcPr anchor="ctr"/>
                </a:tc>
                <a:tc>
                  <a:txBody>
                    <a:bodyPr/>
                    <a:lstStyle/>
                    <a:p>
                      <a:pPr algn="ctr"/>
                      <a:r>
                        <a:rPr lang="en-GB" sz="2200" dirty="0">
                          <a:solidFill>
                            <a:srgbClr val="00628C"/>
                          </a:solidFill>
                        </a:rPr>
                        <a:t>tree</a:t>
                      </a:r>
                    </a:p>
                  </a:txBody>
                  <a:tcPr anchor="ctr"/>
                </a:tc>
                <a:tc>
                  <a:txBody>
                    <a:bodyPr/>
                    <a:lstStyle/>
                    <a:p>
                      <a:pPr algn="ctr"/>
                      <a:r>
                        <a:rPr lang="en-GB" sz="2200" dirty="0">
                          <a:solidFill>
                            <a:srgbClr val="00628C"/>
                          </a:solidFill>
                        </a:rPr>
                        <a:t>building brick</a:t>
                      </a:r>
                    </a:p>
                  </a:txBody>
                  <a:tcPr anchor="ctr"/>
                </a:tc>
                <a:extLst>
                  <a:ext uri="{0D108BD9-81ED-4DB2-BD59-A6C34878D82A}">
                    <a16:rowId xmlns:a16="http://schemas.microsoft.com/office/drawing/2014/main" val="2572341135"/>
                  </a:ext>
                </a:extLst>
              </a:tr>
            </a:tbl>
          </a:graphicData>
        </a:graphic>
      </p:graphicFrame>
      <p:graphicFrame>
        <p:nvGraphicFramePr>
          <p:cNvPr id="26" name="Table 15">
            <a:extLst>
              <a:ext uri="{FF2B5EF4-FFF2-40B4-BE49-F238E27FC236}">
                <a16:creationId xmlns:a16="http://schemas.microsoft.com/office/drawing/2014/main" id="{DDDAF570-C101-D8E8-4859-C34349EAFE1B}"/>
              </a:ext>
            </a:extLst>
          </p:cNvPr>
          <p:cNvGraphicFramePr>
            <a:graphicFrameLocks noGrp="1"/>
          </p:cNvGraphicFramePr>
          <p:nvPr>
            <p:extLst>
              <p:ext uri="{D42A27DB-BD31-4B8C-83A1-F6EECF244321}">
                <p14:modId xmlns:p14="http://schemas.microsoft.com/office/powerpoint/2010/main" val="148679254"/>
              </p:ext>
            </p:extLst>
          </p:nvPr>
        </p:nvGraphicFramePr>
        <p:xfrm>
          <a:off x="1049079" y="4303826"/>
          <a:ext cx="9073116" cy="665590"/>
        </p:xfrm>
        <a:graphic>
          <a:graphicData uri="http://schemas.openxmlformats.org/drawingml/2006/table">
            <a:tbl>
              <a:tblPr firstRow="1" bandRow="1">
                <a:tableStyleId>{5940675A-B579-460E-94D1-54222C63F5DA}</a:tableStyleId>
              </a:tblPr>
              <a:tblGrid>
                <a:gridCol w="1512186">
                  <a:extLst>
                    <a:ext uri="{9D8B030D-6E8A-4147-A177-3AD203B41FA5}">
                      <a16:colId xmlns:a16="http://schemas.microsoft.com/office/drawing/2014/main" val="1024095487"/>
                    </a:ext>
                  </a:extLst>
                </a:gridCol>
                <a:gridCol w="1512186">
                  <a:extLst>
                    <a:ext uri="{9D8B030D-6E8A-4147-A177-3AD203B41FA5}">
                      <a16:colId xmlns:a16="http://schemas.microsoft.com/office/drawing/2014/main" val="1874765551"/>
                    </a:ext>
                  </a:extLst>
                </a:gridCol>
                <a:gridCol w="1512186">
                  <a:extLst>
                    <a:ext uri="{9D8B030D-6E8A-4147-A177-3AD203B41FA5}">
                      <a16:colId xmlns:a16="http://schemas.microsoft.com/office/drawing/2014/main" val="2813917677"/>
                    </a:ext>
                  </a:extLst>
                </a:gridCol>
                <a:gridCol w="1512186">
                  <a:extLst>
                    <a:ext uri="{9D8B030D-6E8A-4147-A177-3AD203B41FA5}">
                      <a16:colId xmlns:a16="http://schemas.microsoft.com/office/drawing/2014/main" val="2395956680"/>
                    </a:ext>
                  </a:extLst>
                </a:gridCol>
                <a:gridCol w="1512186">
                  <a:extLst>
                    <a:ext uri="{9D8B030D-6E8A-4147-A177-3AD203B41FA5}">
                      <a16:colId xmlns:a16="http://schemas.microsoft.com/office/drawing/2014/main" val="1181822150"/>
                    </a:ext>
                  </a:extLst>
                </a:gridCol>
                <a:gridCol w="1512186">
                  <a:extLst>
                    <a:ext uri="{9D8B030D-6E8A-4147-A177-3AD203B41FA5}">
                      <a16:colId xmlns:a16="http://schemas.microsoft.com/office/drawing/2014/main" val="2798023318"/>
                    </a:ext>
                  </a:extLst>
                </a:gridCol>
              </a:tblGrid>
              <a:tr h="665590">
                <a:tc>
                  <a:txBody>
                    <a:bodyPr/>
                    <a:lstStyle/>
                    <a:p>
                      <a:pPr algn="ctr"/>
                      <a:r>
                        <a:rPr lang="en-GB" sz="2200" dirty="0">
                          <a:solidFill>
                            <a:srgbClr val="00628C"/>
                          </a:solidFill>
                        </a:rPr>
                        <a:t>0.9</a:t>
                      </a:r>
                    </a:p>
                  </a:txBody>
                  <a:tcPr anchor="ctr"/>
                </a:tc>
                <a:tc>
                  <a:txBody>
                    <a:bodyPr/>
                    <a:lstStyle/>
                    <a:p>
                      <a:pPr algn="ctr"/>
                      <a:r>
                        <a:rPr lang="en-GB" sz="2200" dirty="0">
                          <a:solidFill>
                            <a:srgbClr val="00628C"/>
                          </a:solidFill>
                        </a:rPr>
                        <a:t>40</a:t>
                      </a:r>
                    </a:p>
                  </a:txBody>
                  <a:tcPr anchor="ctr"/>
                </a:tc>
                <a:tc>
                  <a:txBody>
                    <a:bodyPr/>
                    <a:lstStyle/>
                    <a:p>
                      <a:pPr algn="ctr"/>
                      <a:r>
                        <a:rPr lang="en-GB" sz="2200" dirty="0">
                          <a:solidFill>
                            <a:srgbClr val="00628C"/>
                          </a:solidFill>
                        </a:rPr>
                        <a:t>3.1</a:t>
                      </a:r>
                    </a:p>
                  </a:txBody>
                  <a:tcPr anchor="ctr"/>
                </a:tc>
                <a:tc>
                  <a:txBody>
                    <a:bodyPr/>
                    <a:lstStyle/>
                    <a:p>
                      <a:pPr algn="ctr"/>
                      <a:r>
                        <a:rPr lang="en-GB" sz="2200" dirty="0">
                          <a:solidFill>
                            <a:srgbClr val="00628C"/>
                          </a:solidFill>
                        </a:rPr>
                        <a:t>250</a:t>
                      </a:r>
                    </a:p>
                  </a:txBody>
                  <a:tcPr anchor="ctr"/>
                </a:tc>
                <a:tc>
                  <a:txBody>
                    <a:bodyPr/>
                    <a:lstStyle/>
                    <a:p>
                      <a:pPr algn="ctr"/>
                      <a:r>
                        <a:rPr lang="en-GB" sz="2200" dirty="0">
                          <a:solidFill>
                            <a:srgbClr val="00628C"/>
                          </a:solidFill>
                        </a:rPr>
                        <a:t>190</a:t>
                      </a:r>
                    </a:p>
                  </a:txBody>
                  <a:tcPr anchor="ctr"/>
                </a:tc>
                <a:tc>
                  <a:txBody>
                    <a:bodyPr/>
                    <a:lstStyle/>
                    <a:p>
                      <a:pPr algn="ctr"/>
                      <a:r>
                        <a:rPr lang="en-GB" sz="2200" dirty="0">
                          <a:solidFill>
                            <a:srgbClr val="00628C"/>
                          </a:solidFill>
                        </a:rPr>
                        <a:t>1.75</a:t>
                      </a:r>
                    </a:p>
                  </a:txBody>
                  <a:tcPr anchor="ctr"/>
                </a:tc>
                <a:extLst>
                  <a:ext uri="{0D108BD9-81ED-4DB2-BD59-A6C34878D82A}">
                    <a16:rowId xmlns:a16="http://schemas.microsoft.com/office/drawing/2014/main" val="3424782403"/>
                  </a:ext>
                </a:extLst>
              </a:tr>
            </a:tbl>
          </a:graphicData>
        </a:graphic>
      </p:graphicFrame>
      <p:sp>
        <p:nvSpPr>
          <p:cNvPr id="27" name="Text Placeholder 1">
            <a:extLst>
              <a:ext uri="{FF2B5EF4-FFF2-40B4-BE49-F238E27FC236}">
                <a16:creationId xmlns:a16="http://schemas.microsoft.com/office/drawing/2014/main" id="{245D64E3-C9DF-D4BA-C059-23464A6F99F0}"/>
              </a:ext>
            </a:extLst>
          </p:cNvPr>
          <p:cNvSpPr txBox="1">
            <a:spLocks/>
          </p:cNvSpPr>
          <p:nvPr/>
        </p:nvSpPr>
        <p:spPr>
          <a:xfrm>
            <a:off x="234474" y="3630399"/>
            <a:ext cx="10908447" cy="122346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Clr>
                <a:srgbClr val="00628C"/>
              </a:buClr>
              <a:buFont typeface="Arial" panose="020B0604020202020204" pitchFamily="34" charset="0"/>
              <a:buNone/>
              <a:defRPr sz="2800" kern="1200">
                <a:solidFill>
                  <a:srgbClr val="5858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628C"/>
              </a:buClr>
              <a:buFont typeface="Arial" panose="020B0604020202020204" pitchFamily="34" charset="0"/>
              <a:buChar char="•"/>
              <a:defRPr sz="2400" kern="1200">
                <a:solidFill>
                  <a:srgbClr val="5858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628C"/>
              </a:buClr>
              <a:buFont typeface="Arial" panose="020B0604020202020204" pitchFamily="34" charset="0"/>
              <a:buChar char="•"/>
              <a:defRPr sz="2000" kern="1200">
                <a:solidFill>
                  <a:srgbClr val="5858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fontAlgn="auto">
              <a:spcAft>
                <a:spcPts val="0"/>
              </a:spcAft>
              <a:buFont typeface="+mj-lt"/>
              <a:buAutoNum type="alphaLcParenR" startAt="2"/>
            </a:pPr>
            <a:r>
              <a:rPr lang="en-GB" sz="2200" dirty="0"/>
              <a:t>Each of the values below matches one of the six items. Which is which?</a:t>
            </a:r>
          </a:p>
        </p:txBody>
      </p:sp>
      <p:sp>
        <p:nvSpPr>
          <p:cNvPr id="28" name="Action Button: Help 27">
            <a:hlinkClick r:id="" action="ppaction://noaction" highlightClick="1"/>
            <a:extLst>
              <a:ext uri="{FF2B5EF4-FFF2-40B4-BE49-F238E27FC236}">
                <a16:creationId xmlns:a16="http://schemas.microsoft.com/office/drawing/2014/main" id="{C90FDB09-5E03-0217-99FB-DA7BA3819E82}"/>
              </a:ext>
            </a:extLst>
          </p:cNvPr>
          <p:cNvSpPr/>
          <p:nvPr/>
        </p:nvSpPr>
        <p:spPr>
          <a:xfrm>
            <a:off x="383618" y="5733255"/>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D1662E3A-81F9-433E-D8B9-CAD1532F6C05}"/>
              </a:ext>
            </a:extLst>
          </p:cNvPr>
          <p:cNvSpPr txBox="1"/>
          <p:nvPr/>
        </p:nvSpPr>
        <p:spPr>
          <a:xfrm>
            <a:off x="1472425" y="5661614"/>
            <a:ext cx="7906503" cy="1286506"/>
          </a:xfrm>
          <a:prstGeom prst="rect">
            <a:avLst/>
          </a:prstGeom>
          <a:noFill/>
        </p:spPr>
        <p:txBody>
          <a:bodyPr wrap="square">
            <a:spAutoFit/>
          </a:bodyPr>
          <a:lstStyle/>
          <a:p>
            <a:pPr fontAlgn="auto">
              <a:spcAft>
                <a:spcPts val="0"/>
              </a:spcAft>
              <a:buNone/>
            </a:pPr>
            <a:r>
              <a:rPr lang="en-GB" sz="2200" dirty="0"/>
              <a:t>A pencil is approximately 20 cm long. How many pencils would be equivalent of each of the items in part a?</a:t>
            </a:r>
          </a:p>
          <a:p>
            <a:pPr marL="514350" indent="-514350" fontAlgn="auto">
              <a:spcAft>
                <a:spcPts val="0"/>
              </a:spcAft>
              <a:buFont typeface="Arial" panose="020B0604020202020204" pitchFamily="34" charset="0"/>
              <a:buAutoNum type="alphaLcParenR" startAt="2"/>
            </a:pPr>
            <a:endParaRPr lang="en-GB" dirty="0"/>
          </a:p>
        </p:txBody>
      </p:sp>
    </p:spTree>
    <p:extLst>
      <p:ext uri="{BB962C8B-B14F-4D97-AF65-F5344CB8AC3E}">
        <p14:creationId xmlns:p14="http://schemas.microsoft.com/office/powerpoint/2010/main" val="3401266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P spid="2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FB0BBA1-E22E-3B7D-78BF-47EF5109B285}"/>
              </a:ext>
            </a:extLst>
          </p:cNvPr>
          <p:cNvSpPr>
            <a:spLocks noGrp="1"/>
          </p:cNvSpPr>
          <p:nvPr>
            <p:ph type="body" sz="quarter" idx="10"/>
          </p:nvPr>
        </p:nvSpPr>
        <p:spPr>
          <a:xfrm>
            <a:off x="240288" y="1124744"/>
            <a:ext cx="11717238" cy="431801"/>
          </a:xfrm>
        </p:spPr>
        <p:txBody>
          <a:bodyPr>
            <a:normAutofit/>
          </a:bodyPr>
          <a:lstStyle/>
          <a:p>
            <a:r>
              <a:rPr lang="en-GB" sz="2200" dirty="0"/>
              <a:t>The following are all values for world records. What might the units be?</a:t>
            </a:r>
          </a:p>
        </p:txBody>
      </p:sp>
      <p:sp>
        <p:nvSpPr>
          <p:cNvPr id="3" name="Text Placeholder 2">
            <a:extLst>
              <a:ext uri="{FF2B5EF4-FFF2-40B4-BE49-F238E27FC236}">
                <a16:creationId xmlns:a16="http://schemas.microsoft.com/office/drawing/2014/main" id="{C7A83FBE-75BE-A40F-5D4B-0C869E001DDF}"/>
              </a:ext>
            </a:extLst>
          </p:cNvPr>
          <p:cNvSpPr>
            <a:spLocks noGrp="1"/>
          </p:cNvSpPr>
          <p:nvPr>
            <p:ph type="body" sz="quarter" idx="11"/>
          </p:nvPr>
        </p:nvSpPr>
        <p:spPr/>
        <p:txBody>
          <a:bodyPr/>
          <a:lstStyle/>
          <a:p>
            <a:r>
              <a:rPr lang="en-GB" dirty="0"/>
              <a:t>Activity D: World records</a:t>
            </a:r>
          </a:p>
        </p:txBody>
      </p:sp>
      <p:sp>
        <p:nvSpPr>
          <p:cNvPr id="4" name="Rectangle: Rounded Corners 3">
            <a:extLst>
              <a:ext uri="{FF2B5EF4-FFF2-40B4-BE49-F238E27FC236}">
                <a16:creationId xmlns:a16="http://schemas.microsoft.com/office/drawing/2014/main" id="{1D523D03-F57F-A871-57B2-772CE83DBB9B}"/>
              </a:ext>
            </a:extLst>
          </p:cNvPr>
          <p:cNvSpPr/>
          <p:nvPr/>
        </p:nvSpPr>
        <p:spPr>
          <a:xfrm>
            <a:off x="318053" y="1749284"/>
            <a:ext cx="2663688" cy="109330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200" dirty="0">
                <a:solidFill>
                  <a:srgbClr val="585858"/>
                </a:solidFill>
              </a:rPr>
              <a:t>narrowest street: 31</a:t>
            </a:r>
          </a:p>
        </p:txBody>
      </p:sp>
      <p:sp>
        <p:nvSpPr>
          <p:cNvPr id="5" name="Rectangle: Rounded Corners 4">
            <a:extLst>
              <a:ext uri="{FF2B5EF4-FFF2-40B4-BE49-F238E27FC236}">
                <a16:creationId xmlns:a16="http://schemas.microsoft.com/office/drawing/2014/main" id="{7A4E2E9B-AA30-57D6-0638-EB6616A2E169}"/>
              </a:ext>
            </a:extLst>
          </p:cNvPr>
          <p:cNvSpPr/>
          <p:nvPr/>
        </p:nvSpPr>
        <p:spPr>
          <a:xfrm>
            <a:off x="318053" y="2991677"/>
            <a:ext cx="2663688" cy="109330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200" dirty="0">
                <a:solidFill>
                  <a:srgbClr val="585858"/>
                </a:solidFill>
              </a:rPr>
              <a:t>tallest building: 828</a:t>
            </a:r>
          </a:p>
        </p:txBody>
      </p:sp>
      <p:sp>
        <p:nvSpPr>
          <p:cNvPr id="6" name="Rectangle: Rounded Corners 5">
            <a:extLst>
              <a:ext uri="{FF2B5EF4-FFF2-40B4-BE49-F238E27FC236}">
                <a16:creationId xmlns:a16="http://schemas.microsoft.com/office/drawing/2014/main" id="{F0461B33-8E9E-7417-0C93-AE20C6E0CB93}"/>
              </a:ext>
            </a:extLst>
          </p:cNvPr>
          <p:cNvSpPr/>
          <p:nvPr/>
        </p:nvSpPr>
        <p:spPr>
          <a:xfrm>
            <a:off x="3253409" y="1759223"/>
            <a:ext cx="2663688" cy="109330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200" dirty="0">
                <a:solidFill>
                  <a:srgbClr val="585858"/>
                </a:solidFill>
              </a:rPr>
              <a:t>heaviest dog: 155.6</a:t>
            </a:r>
          </a:p>
        </p:txBody>
      </p:sp>
      <p:sp>
        <p:nvSpPr>
          <p:cNvPr id="7" name="Rectangle: Rounded Corners 6">
            <a:extLst>
              <a:ext uri="{FF2B5EF4-FFF2-40B4-BE49-F238E27FC236}">
                <a16:creationId xmlns:a16="http://schemas.microsoft.com/office/drawing/2014/main" id="{24E54651-0256-B323-C349-BC6EE1383315}"/>
              </a:ext>
            </a:extLst>
          </p:cNvPr>
          <p:cNvSpPr/>
          <p:nvPr/>
        </p:nvSpPr>
        <p:spPr>
          <a:xfrm>
            <a:off x="3253409" y="3001616"/>
            <a:ext cx="2663688" cy="109330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200" dirty="0">
                <a:solidFill>
                  <a:srgbClr val="585858"/>
                </a:solidFill>
              </a:rPr>
              <a:t>longest human nose: 88</a:t>
            </a:r>
          </a:p>
        </p:txBody>
      </p:sp>
      <p:sp>
        <p:nvSpPr>
          <p:cNvPr id="8" name="Rectangle: Rounded Corners 7">
            <a:extLst>
              <a:ext uri="{FF2B5EF4-FFF2-40B4-BE49-F238E27FC236}">
                <a16:creationId xmlns:a16="http://schemas.microsoft.com/office/drawing/2014/main" id="{19C0D681-C321-C26A-2FBF-FC8262F68175}"/>
              </a:ext>
            </a:extLst>
          </p:cNvPr>
          <p:cNvSpPr/>
          <p:nvPr/>
        </p:nvSpPr>
        <p:spPr>
          <a:xfrm>
            <a:off x="6188765" y="1749284"/>
            <a:ext cx="2663688" cy="109330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200" dirty="0">
                <a:solidFill>
                  <a:srgbClr val="585858"/>
                </a:solidFill>
              </a:rPr>
              <a:t>longest river: 6992</a:t>
            </a:r>
          </a:p>
        </p:txBody>
      </p:sp>
      <p:sp>
        <p:nvSpPr>
          <p:cNvPr id="9" name="Rectangle: Rounded Corners 8">
            <a:extLst>
              <a:ext uri="{FF2B5EF4-FFF2-40B4-BE49-F238E27FC236}">
                <a16:creationId xmlns:a16="http://schemas.microsoft.com/office/drawing/2014/main" id="{8383798F-1B44-62EB-1715-0BB48BBDBCF1}"/>
              </a:ext>
            </a:extLst>
          </p:cNvPr>
          <p:cNvSpPr/>
          <p:nvPr/>
        </p:nvSpPr>
        <p:spPr>
          <a:xfrm>
            <a:off x="6188765" y="2991677"/>
            <a:ext cx="2663688" cy="109330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200" dirty="0">
                <a:solidFill>
                  <a:srgbClr val="585858"/>
                </a:solidFill>
              </a:rPr>
              <a:t>heaviest potato: 4980</a:t>
            </a:r>
          </a:p>
        </p:txBody>
      </p:sp>
      <p:sp>
        <p:nvSpPr>
          <p:cNvPr id="10" name="Rectangle: Rounded Corners 9">
            <a:extLst>
              <a:ext uri="{FF2B5EF4-FFF2-40B4-BE49-F238E27FC236}">
                <a16:creationId xmlns:a16="http://schemas.microsoft.com/office/drawing/2014/main" id="{5DE2EFD4-FFAC-B8C7-B7E7-F95DB6109861}"/>
              </a:ext>
            </a:extLst>
          </p:cNvPr>
          <p:cNvSpPr/>
          <p:nvPr/>
        </p:nvSpPr>
        <p:spPr>
          <a:xfrm>
            <a:off x="9114935" y="1749284"/>
            <a:ext cx="2663688" cy="109330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200" dirty="0">
                <a:solidFill>
                  <a:srgbClr val="585858"/>
                </a:solidFill>
              </a:rPr>
              <a:t>lightest cat: 0.8</a:t>
            </a:r>
          </a:p>
        </p:txBody>
      </p:sp>
      <p:sp>
        <p:nvSpPr>
          <p:cNvPr id="11" name="Rectangle: Rounded Corners 10">
            <a:extLst>
              <a:ext uri="{FF2B5EF4-FFF2-40B4-BE49-F238E27FC236}">
                <a16:creationId xmlns:a16="http://schemas.microsoft.com/office/drawing/2014/main" id="{1925AD36-D60C-2CA0-C3CB-9A1562B6DD13}"/>
              </a:ext>
            </a:extLst>
          </p:cNvPr>
          <p:cNvSpPr/>
          <p:nvPr/>
        </p:nvSpPr>
        <p:spPr>
          <a:xfrm>
            <a:off x="9114935" y="2991677"/>
            <a:ext cx="2663688" cy="109330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200" dirty="0">
                <a:solidFill>
                  <a:srgbClr val="585858"/>
                </a:solidFill>
              </a:rPr>
              <a:t>shortest river: 61</a:t>
            </a:r>
          </a:p>
        </p:txBody>
      </p:sp>
      <p:sp>
        <p:nvSpPr>
          <p:cNvPr id="12" name="Action Button: Help 11">
            <a:hlinkClick r:id="" action="ppaction://noaction" highlightClick="1"/>
            <a:extLst>
              <a:ext uri="{FF2B5EF4-FFF2-40B4-BE49-F238E27FC236}">
                <a16:creationId xmlns:a16="http://schemas.microsoft.com/office/drawing/2014/main" id="{41D1D5FF-E10E-FB1E-1DB9-9765133AF052}"/>
              </a:ext>
            </a:extLst>
          </p:cNvPr>
          <p:cNvSpPr/>
          <p:nvPr/>
        </p:nvSpPr>
        <p:spPr>
          <a:xfrm>
            <a:off x="409685" y="5735692"/>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064D1C01-23D9-713C-6D90-2EB35A3D6694}"/>
              </a:ext>
            </a:extLst>
          </p:cNvPr>
          <p:cNvSpPr txBox="1"/>
          <p:nvPr/>
        </p:nvSpPr>
        <p:spPr>
          <a:xfrm>
            <a:off x="1317706" y="5725683"/>
            <a:ext cx="7635794" cy="430887"/>
          </a:xfrm>
          <a:prstGeom prst="rect">
            <a:avLst/>
          </a:prstGeom>
          <a:noFill/>
        </p:spPr>
        <p:txBody>
          <a:bodyPr wrap="square">
            <a:spAutoFit/>
          </a:bodyPr>
          <a:lstStyle/>
          <a:p>
            <a:pPr>
              <a:buNone/>
            </a:pPr>
            <a:r>
              <a:rPr lang="en-GB" sz="2200" dirty="0"/>
              <a:t>Rewrite all the records using a different unit.</a:t>
            </a:r>
          </a:p>
        </p:txBody>
      </p:sp>
    </p:spTree>
    <p:extLst>
      <p:ext uri="{BB962C8B-B14F-4D97-AF65-F5344CB8AC3E}">
        <p14:creationId xmlns:p14="http://schemas.microsoft.com/office/powerpoint/2010/main" val="1972747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8F958A-1C22-4008-83F3-1A09DDB99697}"/>
              </a:ext>
            </a:extLst>
          </p:cNvPr>
          <p:cNvSpPr>
            <a:spLocks noGrp="1"/>
          </p:cNvSpPr>
          <p:nvPr>
            <p:ph type="body" sz="quarter" idx="10"/>
          </p:nvPr>
        </p:nvSpPr>
        <p:spPr>
          <a:xfrm>
            <a:off x="134745" y="1050359"/>
            <a:ext cx="11832377" cy="826306"/>
          </a:xfrm>
        </p:spPr>
        <p:txBody>
          <a:bodyPr>
            <a:noAutofit/>
          </a:bodyPr>
          <a:lstStyle/>
          <a:p>
            <a:r>
              <a:rPr lang="en-GB" sz="2200" dirty="0"/>
              <a:t>Horses are measured using ‘hands’ as a unit, as shown below.</a:t>
            </a:r>
          </a:p>
        </p:txBody>
      </p:sp>
      <p:sp>
        <p:nvSpPr>
          <p:cNvPr id="3" name="Text Placeholder 2">
            <a:extLst>
              <a:ext uri="{FF2B5EF4-FFF2-40B4-BE49-F238E27FC236}">
                <a16:creationId xmlns:a16="http://schemas.microsoft.com/office/drawing/2014/main" id="{BA868F73-2318-44C6-B845-7FCA48989768}"/>
              </a:ext>
            </a:extLst>
          </p:cNvPr>
          <p:cNvSpPr>
            <a:spLocks noGrp="1"/>
          </p:cNvSpPr>
          <p:nvPr>
            <p:ph type="body" sz="quarter" idx="11"/>
          </p:nvPr>
        </p:nvSpPr>
        <p:spPr>
          <a:xfrm>
            <a:off x="150058" y="440649"/>
            <a:ext cx="11926984" cy="431800"/>
          </a:xfrm>
        </p:spPr>
        <p:txBody>
          <a:bodyPr/>
          <a:lstStyle/>
          <a:p>
            <a:r>
              <a:rPr lang="en-GB" dirty="0"/>
              <a:t>Activity E: Horses and hands</a:t>
            </a:r>
          </a:p>
        </p:txBody>
      </p:sp>
      <p:sp>
        <p:nvSpPr>
          <p:cNvPr id="6" name="Action Button: Help 5">
            <a:hlinkClick r:id="" action="ppaction://noaction" highlightClick="1"/>
            <a:extLst>
              <a:ext uri="{FF2B5EF4-FFF2-40B4-BE49-F238E27FC236}">
                <a16:creationId xmlns:a16="http://schemas.microsoft.com/office/drawing/2014/main" id="{CFAB87FA-4DC9-4276-B25B-39064C638DE0}"/>
              </a:ext>
            </a:extLst>
          </p:cNvPr>
          <p:cNvSpPr/>
          <p:nvPr/>
        </p:nvSpPr>
        <p:spPr>
          <a:xfrm>
            <a:off x="409685" y="5735692"/>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80" name="TextBox 79">
            <a:extLst>
              <a:ext uri="{FF2B5EF4-FFF2-40B4-BE49-F238E27FC236}">
                <a16:creationId xmlns:a16="http://schemas.microsoft.com/office/drawing/2014/main" id="{44009CA8-795D-412A-8204-185C8FA48423}"/>
              </a:ext>
            </a:extLst>
          </p:cNvPr>
          <p:cNvSpPr txBox="1"/>
          <p:nvPr/>
        </p:nvSpPr>
        <p:spPr>
          <a:xfrm>
            <a:off x="150059" y="4470067"/>
            <a:ext cx="8562868" cy="1175706"/>
          </a:xfrm>
          <a:prstGeom prst="rect">
            <a:avLst/>
          </a:prstGeom>
          <a:noFill/>
        </p:spPr>
        <p:txBody>
          <a:bodyPr wrap="square">
            <a:spAutoFit/>
          </a:bodyPr>
          <a:lstStyle/>
          <a:p>
            <a:pPr marL="457200" indent="-457200">
              <a:buFont typeface="+mj-lt"/>
              <a:buAutoNum type="alphaLcParenR"/>
            </a:pPr>
            <a:r>
              <a:rPr lang="en-GB" sz="2200" dirty="0"/>
              <a:t>Estimate the height in centimetres of each of the horses.</a:t>
            </a:r>
          </a:p>
          <a:p>
            <a:pPr marL="457200" indent="-457200">
              <a:buFont typeface="+mj-lt"/>
              <a:buAutoNum type="alphaLcParenR"/>
            </a:pPr>
            <a:r>
              <a:rPr lang="en-GB" sz="2200" dirty="0"/>
              <a:t>The standard metric equivalent for a hand is 10.2 cm. Does this mean your estimate will be too big, too small or just right?</a:t>
            </a:r>
          </a:p>
        </p:txBody>
      </p:sp>
      <p:sp>
        <p:nvSpPr>
          <p:cNvPr id="54" name="TextBox 53">
            <a:extLst>
              <a:ext uri="{FF2B5EF4-FFF2-40B4-BE49-F238E27FC236}">
                <a16:creationId xmlns:a16="http://schemas.microsoft.com/office/drawing/2014/main" id="{E399B2B5-0B80-A95D-C204-DBA0FC5822D0}"/>
              </a:ext>
            </a:extLst>
          </p:cNvPr>
          <p:cNvSpPr txBox="1"/>
          <p:nvPr/>
        </p:nvSpPr>
        <p:spPr>
          <a:xfrm>
            <a:off x="1317706" y="5725683"/>
            <a:ext cx="7635794" cy="837152"/>
          </a:xfrm>
          <a:prstGeom prst="rect">
            <a:avLst/>
          </a:prstGeom>
          <a:noFill/>
        </p:spPr>
        <p:txBody>
          <a:bodyPr wrap="square">
            <a:spAutoFit/>
          </a:bodyPr>
          <a:lstStyle/>
          <a:p>
            <a:pPr>
              <a:buNone/>
            </a:pPr>
            <a:r>
              <a:rPr lang="en-GB" sz="2200" dirty="0"/>
              <a:t>How many hands high are you to the top of your head?</a:t>
            </a:r>
          </a:p>
          <a:p>
            <a:pPr>
              <a:buNone/>
            </a:pPr>
            <a:r>
              <a:rPr lang="en-GB" sz="2200" dirty="0"/>
              <a:t>Estimate some other objects using hands as a unit. </a:t>
            </a:r>
          </a:p>
        </p:txBody>
      </p:sp>
      <p:pic>
        <p:nvPicPr>
          <p:cNvPr id="4" name="Picture 3">
            <a:extLst>
              <a:ext uri="{FF2B5EF4-FFF2-40B4-BE49-F238E27FC236}">
                <a16:creationId xmlns:a16="http://schemas.microsoft.com/office/drawing/2014/main" id="{49305B9C-053B-5629-25A8-FDE6BED3DBE8}"/>
              </a:ext>
            </a:extLst>
          </p:cNvPr>
          <p:cNvPicPr>
            <a:picLocks noChangeAspect="1"/>
          </p:cNvPicPr>
          <p:nvPr/>
        </p:nvPicPr>
        <p:blipFill>
          <a:blip r:embed="rId3"/>
          <a:stretch>
            <a:fillRect/>
          </a:stretch>
        </p:blipFill>
        <p:spPr>
          <a:xfrm>
            <a:off x="627919" y="3090441"/>
            <a:ext cx="2300171" cy="1325201"/>
          </a:xfrm>
          <a:prstGeom prst="rect">
            <a:avLst/>
          </a:prstGeom>
        </p:spPr>
      </p:pic>
      <p:pic>
        <p:nvPicPr>
          <p:cNvPr id="7" name="Picture 6">
            <a:extLst>
              <a:ext uri="{FF2B5EF4-FFF2-40B4-BE49-F238E27FC236}">
                <a16:creationId xmlns:a16="http://schemas.microsoft.com/office/drawing/2014/main" id="{46E50949-0577-7556-612D-4DFD3B0C4CF6}"/>
              </a:ext>
            </a:extLst>
          </p:cNvPr>
          <p:cNvPicPr>
            <a:picLocks noChangeAspect="1"/>
          </p:cNvPicPr>
          <p:nvPr/>
        </p:nvPicPr>
        <p:blipFill>
          <a:blip r:embed="rId4"/>
          <a:stretch>
            <a:fillRect/>
          </a:stretch>
        </p:blipFill>
        <p:spPr>
          <a:xfrm>
            <a:off x="3872001" y="1572146"/>
            <a:ext cx="4357864" cy="2844649"/>
          </a:xfrm>
          <a:prstGeom prst="rect">
            <a:avLst/>
          </a:prstGeom>
        </p:spPr>
      </p:pic>
      <p:pic>
        <p:nvPicPr>
          <p:cNvPr id="8" name="Picture 7">
            <a:extLst>
              <a:ext uri="{FF2B5EF4-FFF2-40B4-BE49-F238E27FC236}">
                <a16:creationId xmlns:a16="http://schemas.microsoft.com/office/drawing/2014/main" id="{062563EE-2F0F-EBA0-F8DD-E80FB4965758}"/>
              </a:ext>
            </a:extLst>
          </p:cNvPr>
          <p:cNvPicPr>
            <a:picLocks noChangeAspect="1"/>
          </p:cNvPicPr>
          <p:nvPr/>
        </p:nvPicPr>
        <p:blipFill>
          <a:blip r:embed="rId5"/>
          <a:stretch>
            <a:fillRect/>
          </a:stretch>
        </p:blipFill>
        <p:spPr>
          <a:xfrm>
            <a:off x="8606795" y="1589334"/>
            <a:ext cx="2853114" cy="2810275"/>
          </a:xfrm>
          <a:prstGeom prst="rect">
            <a:avLst/>
          </a:prstGeom>
        </p:spPr>
      </p:pic>
    </p:spTree>
    <p:extLst>
      <p:ext uri="{BB962C8B-B14F-4D97-AF65-F5344CB8AC3E}">
        <p14:creationId xmlns:p14="http://schemas.microsoft.com/office/powerpoint/2010/main" val="23630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0" grpId="0" build="p"/>
      <p:bldP spid="5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33C4ACF9-653E-FC4C-87F3-871B840DFF8F}"/>
                  </a:ext>
                </a:extLst>
              </p:cNvPr>
              <p:cNvSpPr txBox="1"/>
              <p:nvPr/>
            </p:nvSpPr>
            <p:spPr>
              <a:xfrm>
                <a:off x="854242" y="1347537"/>
                <a:ext cx="9566109" cy="2642455"/>
              </a:xfrm>
              <a:prstGeom prst="rect">
                <a:avLst/>
              </a:prstGeom>
              <a:noFill/>
            </p:spPr>
            <p:txBody>
              <a:bodyPr wrap="square" rtlCol="0">
                <a:spAutoFit/>
              </a:bodyPr>
              <a:lstStyle/>
              <a:p>
                <a:pPr>
                  <a:buNone/>
                </a:pPr>
                <a:r>
                  <a:rPr lang="en-GB" sz="3200" i="0" dirty="0">
                    <a:solidFill>
                      <a:srgbClr val="00628C"/>
                    </a:solidFill>
                    <a:latin typeface="+mj-lt"/>
                    <a:ea typeface="Cambria Math" panose="02040503050406030204" pitchFamily="18" charset="0"/>
                  </a:rPr>
                  <a:t>7</a:t>
                </a:r>
                <a:r>
                  <a:rPr lang="en-GB" sz="3200" b="0" i="0" dirty="0">
                    <a:solidFill>
                      <a:srgbClr val="00628C"/>
                    </a:solidFill>
                    <a:latin typeface="+mj-lt"/>
                    <a:ea typeface="Cambria Math" panose="02040503050406030204" pitchFamily="18" charset="0"/>
                  </a:rPr>
                  <a:t>.03</a:t>
                </a:r>
                <a14:m>
                  <m:oMath xmlns:m="http://schemas.openxmlformats.org/officeDocument/2006/math">
                    <m:r>
                      <a:rPr lang="en-GB" sz="3200" b="0" i="1" smtClean="0">
                        <a:solidFill>
                          <a:srgbClr val="00628C"/>
                        </a:solidFill>
                        <a:latin typeface="Cambria Math" panose="02040503050406030204" pitchFamily="18" charset="0"/>
                        <a:ea typeface="Cambria Math" panose="02040503050406030204" pitchFamily="18" charset="0"/>
                      </a:rPr>
                      <m:t> × </m:t>
                    </m:r>
                    <m:f>
                      <m:fPr>
                        <m:ctrlPr>
                          <a:rPr lang="en-GB" sz="3200" b="0" i="1" smtClean="0">
                            <a:solidFill>
                              <a:srgbClr val="00628C"/>
                            </a:solidFill>
                            <a:latin typeface="Cambria Math" panose="02040503050406030204" pitchFamily="18" charset="0"/>
                            <a:ea typeface="Cambria Math" panose="02040503050406030204" pitchFamily="18" charset="0"/>
                          </a:rPr>
                        </m:ctrlPr>
                      </m:fPr>
                      <m:num>
                        <m:r>
                          <a:rPr lang="en-GB" sz="3200" b="0" i="1" smtClean="0">
                            <a:solidFill>
                              <a:srgbClr val="00628C"/>
                            </a:solidFill>
                            <a:latin typeface="Cambria Math" panose="02040503050406030204" pitchFamily="18" charset="0"/>
                            <a:ea typeface="Cambria Math" panose="02040503050406030204" pitchFamily="18" charset="0"/>
                          </a:rPr>
                          <m:t>5</m:t>
                        </m:r>
                      </m:num>
                      <m:den>
                        <m:r>
                          <a:rPr lang="en-GB" sz="3200" b="0" i="1" smtClean="0">
                            <a:solidFill>
                              <a:srgbClr val="00628C"/>
                            </a:solidFill>
                            <a:latin typeface="Cambria Math" panose="02040503050406030204" pitchFamily="18" charset="0"/>
                            <a:ea typeface="Cambria Math" panose="02040503050406030204" pitchFamily="18" charset="0"/>
                          </a:rPr>
                          <m:t>11</m:t>
                        </m:r>
                      </m:den>
                    </m:f>
                  </m:oMath>
                </a14:m>
                <a:r>
                  <a:rPr lang="en-GB" sz="3200" dirty="0">
                    <a:solidFill>
                      <a:srgbClr val="00628C"/>
                    </a:solidFill>
                    <a:ea typeface="Cambria Math" panose="02040503050406030204" pitchFamily="18" charset="0"/>
                  </a:rPr>
                  <a:t> </a:t>
                </a:r>
              </a:p>
              <a:p>
                <a:pPr>
                  <a:buNone/>
                </a:pPr>
                <a:endParaRPr lang="en-GB" sz="2200" dirty="0">
                  <a:ea typeface="Cambria Math" panose="02040503050406030204" pitchFamily="18" charset="0"/>
                </a:endParaRPr>
              </a:p>
              <a:p>
                <a:pPr>
                  <a:buNone/>
                </a:pPr>
                <a:r>
                  <a:rPr lang="en-GB" sz="2200" dirty="0">
                    <a:ea typeface="Cambria Math" panose="02040503050406030204" pitchFamily="18" charset="0"/>
                  </a:rPr>
                  <a:t>Is this approximately:</a:t>
                </a:r>
              </a:p>
              <a:p>
                <a:pPr>
                  <a:buNone/>
                </a:pPr>
                <a:endParaRPr lang="en-GB" dirty="0">
                  <a:ea typeface="Cambria Math" panose="02040503050406030204" pitchFamily="18" charset="0"/>
                </a:endParaRPr>
              </a:p>
              <a:p>
                <a:pPr>
                  <a:buNone/>
                </a:pPr>
                <a:r>
                  <a:rPr lang="en-GB" dirty="0">
                    <a:ea typeface="Cambria Math" panose="02040503050406030204" pitchFamily="18" charset="0"/>
                  </a:rPr>
                  <a:t>							</a:t>
                </a:r>
              </a:p>
            </p:txBody>
          </p:sp>
        </mc:Choice>
        <mc:Fallback xmlns="">
          <p:sp>
            <p:nvSpPr>
              <p:cNvPr id="4" name="TextBox 3">
                <a:extLst>
                  <a:ext uri="{FF2B5EF4-FFF2-40B4-BE49-F238E27FC236}">
                    <a16:creationId xmlns:a16="http://schemas.microsoft.com/office/drawing/2014/main" id="{33C4ACF9-653E-FC4C-87F3-871B840DFF8F}"/>
                  </a:ext>
                </a:extLst>
              </p:cNvPr>
              <p:cNvSpPr txBox="1">
                <a:spLocks noRot="1" noChangeAspect="1" noMove="1" noResize="1" noEditPoints="1" noAdjustHandles="1" noChangeArrowheads="1" noChangeShapeType="1" noTextEdit="1"/>
              </p:cNvSpPr>
              <p:nvPr/>
            </p:nvSpPr>
            <p:spPr>
              <a:xfrm>
                <a:off x="854242" y="1347537"/>
                <a:ext cx="9566109" cy="2642455"/>
              </a:xfrm>
              <a:prstGeom prst="rect">
                <a:avLst/>
              </a:prstGeom>
              <a:blipFill>
                <a:blip r:embed="rId3"/>
                <a:stretch>
                  <a:fillRect l="-1593"/>
                </a:stretch>
              </a:blipFill>
            </p:spPr>
            <p:txBody>
              <a:bodyPr/>
              <a:lstStyle/>
              <a:p>
                <a:r>
                  <a:rPr lang="en-GB">
                    <a:noFill/>
                  </a:rPr>
                  <a:t> </a:t>
                </a:r>
              </a:p>
            </p:txBody>
          </p:sp>
        </mc:Fallback>
      </mc:AlternateContent>
      <p:sp>
        <p:nvSpPr>
          <p:cNvPr id="3" name="Text Placeholder 2">
            <a:extLst>
              <a:ext uri="{FF2B5EF4-FFF2-40B4-BE49-F238E27FC236}">
                <a16:creationId xmlns:a16="http://schemas.microsoft.com/office/drawing/2014/main" id="{ED9AD7FA-C2FC-5B4A-B284-2C227A443B29}"/>
              </a:ext>
            </a:extLst>
          </p:cNvPr>
          <p:cNvSpPr>
            <a:spLocks noGrp="1"/>
          </p:cNvSpPr>
          <p:nvPr>
            <p:ph type="body" sz="quarter" idx="11"/>
          </p:nvPr>
        </p:nvSpPr>
        <p:spPr/>
        <p:txBody>
          <a:bodyPr>
            <a:normAutofit/>
          </a:bodyPr>
          <a:lstStyle/>
          <a:p>
            <a:r>
              <a:rPr lang="en-US" sz="2200" dirty="0">
                <a:latin typeface="Arial" panose="020B0604020202020204" pitchFamily="34" charset="0"/>
                <a:cs typeface="Arial" panose="020B0604020202020204" pitchFamily="34" charset="0"/>
              </a:rPr>
              <a:t>Activity F: Approximately</a:t>
            </a:r>
          </a:p>
        </p:txBody>
      </p:sp>
      <p:sp>
        <p:nvSpPr>
          <p:cNvPr id="6" name="Action Button: Help 5">
            <a:hlinkClick r:id="" action="ppaction://noaction" highlightClick="1"/>
            <a:extLst>
              <a:ext uri="{FF2B5EF4-FFF2-40B4-BE49-F238E27FC236}">
                <a16:creationId xmlns:a16="http://schemas.microsoft.com/office/drawing/2014/main" id="{D64EA744-1477-0048-8831-40A0DAAF8DD4}"/>
              </a:ext>
            </a:extLst>
          </p:cNvPr>
          <p:cNvSpPr/>
          <p:nvPr/>
        </p:nvSpPr>
        <p:spPr>
          <a:xfrm>
            <a:off x="400514" y="5405158"/>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Rounded Corners 4">
                <a:extLst>
                  <a:ext uri="{FF2B5EF4-FFF2-40B4-BE49-F238E27FC236}">
                    <a16:creationId xmlns:a16="http://schemas.microsoft.com/office/drawing/2014/main" id="{C7EEBCAA-F64E-25DC-357E-799B33786B2A}"/>
                  </a:ext>
                </a:extLst>
              </p:cNvPr>
              <p:cNvSpPr/>
              <p:nvPr/>
            </p:nvSpPr>
            <p:spPr>
              <a:xfrm>
                <a:off x="981075" y="3176723"/>
                <a:ext cx="1584000" cy="1226346"/>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buNone/>
                </a:pPr>
                <a14:m>
                  <m:oMathPara xmlns:m="http://schemas.openxmlformats.org/officeDocument/2006/math">
                    <m:oMathParaPr>
                      <m:jc m:val="center"/>
                    </m:oMathParaPr>
                    <m:oMath xmlns:m="http://schemas.openxmlformats.org/officeDocument/2006/math">
                      <m:r>
                        <m:rPr>
                          <m:nor/>
                        </m:rPr>
                        <a:rPr lang="en-GB" sz="2400" dirty="0">
                          <a:solidFill>
                            <a:srgbClr val="00628C"/>
                          </a:solidFill>
                          <a:ea typeface="Cambria Math" panose="02040503050406030204" pitchFamily="18" charset="0"/>
                        </a:rPr>
                        <m:t>6</m:t>
                      </m:r>
                    </m:oMath>
                  </m:oMathPara>
                </a14:m>
                <a:endParaRPr lang="en-GB" sz="2400" b="0" i="1" dirty="0">
                  <a:latin typeface="Cambria Math" panose="02040503050406030204" pitchFamily="18" charset="0"/>
                  <a:ea typeface="Cambria Math" panose="02040503050406030204" pitchFamily="18" charset="0"/>
                </a:endParaRPr>
              </a:p>
            </p:txBody>
          </p:sp>
        </mc:Choice>
        <mc:Fallback xmlns="">
          <p:sp>
            <p:nvSpPr>
              <p:cNvPr id="5" name="Rectangle: Rounded Corners 4">
                <a:extLst>
                  <a:ext uri="{FF2B5EF4-FFF2-40B4-BE49-F238E27FC236}">
                    <a16:creationId xmlns:a16="http://schemas.microsoft.com/office/drawing/2014/main" id="{C7EEBCAA-F64E-25DC-357E-799B33786B2A}"/>
                  </a:ext>
                </a:extLst>
              </p:cNvPr>
              <p:cNvSpPr>
                <a:spLocks noRot="1" noChangeAspect="1" noMove="1" noResize="1" noEditPoints="1" noAdjustHandles="1" noChangeArrowheads="1" noChangeShapeType="1" noTextEdit="1"/>
              </p:cNvSpPr>
              <p:nvPr/>
            </p:nvSpPr>
            <p:spPr>
              <a:xfrm>
                <a:off x="981075" y="3176723"/>
                <a:ext cx="1584000" cy="1226346"/>
              </a:xfrm>
              <a:prstGeom prst="roundRect">
                <a:avLst/>
              </a:prstGeom>
              <a:blipFill>
                <a:blip r:embed="rId4"/>
                <a:stretch>
                  <a:fillRect/>
                </a:stretch>
              </a:blipFill>
              <a:ln w="38100"/>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7" name="Rectangle: Rounded Corners 6">
                <a:extLst>
                  <a:ext uri="{FF2B5EF4-FFF2-40B4-BE49-F238E27FC236}">
                    <a16:creationId xmlns:a16="http://schemas.microsoft.com/office/drawing/2014/main" id="{A0F60B0E-14BC-9DCC-F5D1-99B5D177EBA6}"/>
                  </a:ext>
                </a:extLst>
              </p:cNvPr>
              <p:cNvSpPr/>
              <p:nvPr/>
            </p:nvSpPr>
            <p:spPr>
              <a:xfrm>
                <a:off x="4494682" y="3176723"/>
                <a:ext cx="1584000" cy="1226346"/>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buNone/>
                </a:pPr>
                <a14:m>
                  <m:oMathPara xmlns:m="http://schemas.openxmlformats.org/officeDocument/2006/math">
                    <m:oMathParaPr>
                      <m:jc m:val="center"/>
                    </m:oMathParaPr>
                    <m:oMath xmlns:m="http://schemas.openxmlformats.org/officeDocument/2006/math">
                      <m:r>
                        <m:rPr>
                          <m:nor/>
                        </m:rPr>
                        <a:rPr lang="en-GB" sz="2400" dirty="0">
                          <a:solidFill>
                            <a:srgbClr val="00628C"/>
                          </a:solidFill>
                          <a:ea typeface="Cambria Math" panose="02040503050406030204" pitchFamily="18" charset="0"/>
                        </a:rPr>
                        <m:t>3	</m:t>
                      </m:r>
                    </m:oMath>
                  </m:oMathPara>
                </a14:m>
                <a:endParaRPr lang="en-GB" sz="2400" dirty="0">
                  <a:ea typeface="Cambria Math" panose="02040503050406030204" pitchFamily="18" charset="0"/>
                </a:endParaRPr>
              </a:p>
            </p:txBody>
          </p:sp>
        </mc:Choice>
        <mc:Fallback xmlns="">
          <p:sp>
            <p:nvSpPr>
              <p:cNvPr id="7" name="Rectangle: Rounded Corners 6">
                <a:extLst>
                  <a:ext uri="{FF2B5EF4-FFF2-40B4-BE49-F238E27FC236}">
                    <a16:creationId xmlns:a16="http://schemas.microsoft.com/office/drawing/2014/main" id="{A0F60B0E-14BC-9DCC-F5D1-99B5D177EBA6}"/>
                  </a:ext>
                </a:extLst>
              </p:cNvPr>
              <p:cNvSpPr>
                <a:spLocks noRot="1" noChangeAspect="1" noMove="1" noResize="1" noEditPoints="1" noAdjustHandles="1" noChangeArrowheads="1" noChangeShapeType="1" noTextEdit="1"/>
              </p:cNvSpPr>
              <p:nvPr/>
            </p:nvSpPr>
            <p:spPr>
              <a:xfrm>
                <a:off x="4494682" y="3176723"/>
                <a:ext cx="1584000" cy="1226346"/>
              </a:xfrm>
              <a:prstGeom prst="roundRect">
                <a:avLst/>
              </a:prstGeom>
              <a:blipFill>
                <a:blip r:embed="rId5"/>
                <a:stretch>
                  <a:fillRect/>
                </a:stretch>
              </a:blipFill>
              <a:ln w="38100"/>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8" name="Rectangle: Rounded Corners 7">
                <a:extLst>
                  <a:ext uri="{FF2B5EF4-FFF2-40B4-BE49-F238E27FC236}">
                    <a16:creationId xmlns:a16="http://schemas.microsoft.com/office/drawing/2014/main" id="{E316C87D-984A-64F8-34C1-EC36F70D9D86}"/>
                  </a:ext>
                </a:extLst>
              </p:cNvPr>
              <p:cNvSpPr/>
              <p:nvPr/>
            </p:nvSpPr>
            <p:spPr>
              <a:xfrm>
                <a:off x="2758282" y="3176723"/>
                <a:ext cx="1584000" cy="1226346"/>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buNone/>
                </a:pPr>
                <a14:m>
                  <m:oMathPara xmlns:m="http://schemas.openxmlformats.org/officeDocument/2006/math">
                    <m:oMathParaPr>
                      <m:jc m:val="center"/>
                    </m:oMathParaPr>
                    <m:oMath xmlns:m="http://schemas.openxmlformats.org/officeDocument/2006/math">
                      <m:r>
                        <m:rPr>
                          <m:nor/>
                        </m:rPr>
                        <a:rPr lang="en-GB" sz="2400" dirty="0">
                          <a:solidFill>
                            <a:srgbClr val="00628C"/>
                          </a:solidFill>
                          <a:ea typeface="Cambria Math" panose="02040503050406030204" pitchFamily="18" charset="0"/>
                        </a:rPr>
                        <m:t>14</m:t>
                      </m:r>
                    </m:oMath>
                  </m:oMathPara>
                </a14:m>
                <a:endParaRPr lang="en-GB" sz="2400" dirty="0">
                  <a:ea typeface="Cambria Math" panose="02040503050406030204" pitchFamily="18" charset="0"/>
                </a:endParaRPr>
              </a:p>
            </p:txBody>
          </p:sp>
        </mc:Choice>
        <mc:Fallback xmlns="">
          <p:sp>
            <p:nvSpPr>
              <p:cNvPr id="8" name="Rectangle: Rounded Corners 7">
                <a:extLst>
                  <a:ext uri="{FF2B5EF4-FFF2-40B4-BE49-F238E27FC236}">
                    <a16:creationId xmlns:a16="http://schemas.microsoft.com/office/drawing/2014/main" id="{E316C87D-984A-64F8-34C1-EC36F70D9D86}"/>
                  </a:ext>
                </a:extLst>
              </p:cNvPr>
              <p:cNvSpPr>
                <a:spLocks noRot="1" noChangeAspect="1" noMove="1" noResize="1" noEditPoints="1" noAdjustHandles="1" noChangeArrowheads="1" noChangeShapeType="1" noTextEdit="1"/>
              </p:cNvSpPr>
              <p:nvPr/>
            </p:nvSpPr>
            <p:spPr>
              <a:xfrm>
                <a:off x="2758282" y="3176723"/>
                <a:ext cx="1584000" cy="1226346"/>
              </a:xfrm>
              <a:prstGeom prst="roundRect">
                <a:avLst/>
              </a:prstGeom>
              <a:blipFill>
                <a:blip r:embed="rId6"/>
                <a:stretch>
                  <a:fillRect/>
                </a:stretch>
              </a:blipFill>
              <a:ln w="38100"/>
            </p:spPr>
            <p:txBody>
              <a:bodyPr/>
              <a:lstStyle/>
              <a:p>
                <a:r>
                  <a:rPr lang="en-GB">
                    <a:noFill/>
                  </a:rPr>
                  <a:t> </a:t>
                </a:r>
              </a:p>
            </p:txBody>
          </p:sp>
        </mc:Fallback>
      </mc:AlternateContent>
      <mc:AlternateContent xmlns:mc="http://schemas.openxmlformats.org/markup-compatibility/2006" xmlns:a14="http://schemas.microsoft.com/office/drawing/2010/main">
        <mc:Choice Requires="a14">
          <p:sp>
            <p:nvSpPr>
              <p:cNvPr id="9" name="Rectangle: Rounded Corners 8">
                <a:extLst>
                  <a:ext uri="{FF2B5EF4-FFF2-40B4-BE49-F238E27FC236}">
                    <a16:creationId xmlns:a16="http://schemas.microsoft.com/office/drawing/2014/main" id="{C1F03371-2F95-9389-0456-41B9505D577C}"/>
                  </a:ext>
                </a:extLst>
              </p:cNvPr>
              <p:cNvSpPr/>
              <p:nvPr/>
            </p:nvSpPr>
            <p:spPr>
              <a:xfrm>
                <a:off x="6231082" y="3166474"/>
                <a:ext cx="1584000" cy="1226346"/>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buNone/>
                </a:pPr>
                <a14:m>
                  <m:oMathPara xmlns:m="http://schemas.openxmlformats.org/officeDocument/2006/math">
                    <m:oMathParaPr>
                      <m:jc m:val="center"/>
                    </m:oMathParaPr>
                    <m:oMath xmlns:m="http://schemas.openxmlformats.org/officeDocument/2006/math">
                      <m:r>
                        <m:rPr>
                          <m:nor/>
                        </m:rPr>
                        <a:rPr lang="en-GB" sz="2400" dirty="0">
                          <a:solidFill>
                            <a:srgbClr val="00628C"/>
                          </a:solidFill>
                          <a:ea typeface="Cambria Math" panose="02040503050406030204" pitchFamily="18" charset="0"/>
                        </a:rPr>
                        <m:t>4</m:t>
                      </m:r>
                    </m:oMath>
                  </m:oMathPara>
                </a14:m>
                <a:endParaRPr lang="en-GB" sz="2400" i="1" dirty="0">
                  <a:latin typeface="Cambria Math" panose="02040503050406030204" pitchFamily="18" charset="0"/>
                  <a:ea typeface="Cambria Math" panose="02040503050406030204" pitchFamily="18" charset="0"/>
                </a:endParaRPr>
              </a:p>
            </p:txBody>
          </p:sp>
        </mc:Choice>
        <mc:Fallback xmlns="">
          <p:sp>
            <p:nvSpPr>
              <p:cNvPr id="9" name="Rectangle: Rounded Corners 8">
                <a:extLst>
                  <a:ext uri="{FF2B5EF4-FFF2-40B4-BE49-F238E27FC236}">
                    <a16:creationId xmlns:a16="http://schemas.microsoft.com/office/drawing/2014/main" id="{C1F03371-2F95-9389-0456-41B9505D577C}"/>
                  </a:ext>
                </a:extLst>
              </p:cNvPr>
              <p:cNvSpPr>
                <a:spLocks noRot="1" noChangeAspect="1" noMove="1" noResize="1" noEditPoints="1" noAdjustHandles="1" noChangeArrowheads="1" noChangeShapeType="1" noTextEdit="1"/>
              </p:cNvSpPr>
              <p:nvPr/>
            </p:nvSpPr>
            <p:spPr>
              <a:xfrm>
                <a:off x="6231082" y="3166474"/>
                <a:ext cx="1584000" cy="1226346"/>
              </a:xfrm>
              <a:prstGeom prst="roundRect">
                <a:avLst/>
              </a:prstGeom>
              <a:blipFill>
                <a:blip r:embed="rId7"/>
                <a:stretch>
                  <a:fillRect/>
                </a:stretch>
              </a:blipFill>
              <a:ln w="38100"/>
            </p:spPr>
            <p:txBody>
              <a:bodyPr/>
              <a:lstStyle/>
              <a:p>
                <a:r>
                  <a:rPr lang="en-GB">
                    <a:noFill/>
                  </a:rPr>
                  <a:t> </a:t>
                </a:r>
              </a:p>
            </p:txBody>
          </p:sp>
        </mc:Fallback>
      </mc:AlternateContent>
      <p:sp>
        <p:nvSpPr>
          <p:cNvPr id="10" name="Rectangle: Rounded Corners 9">
            <a:extLst>
              <a:ext uri="{FF2B5EF4-FFF2-40B4-BE49-F238E27FC236}">
                <a16:creationId xmlns:a16="http://schemas.microsoft.com/office/drawing/2014/main" id="{6FED4B18-CFC2-966E-8343-632B38BD1859}"/>
              </a:ext>
            </a:extLst>
          </p:cNvPr>
          <p:cNvSpPr/>
          <p:nvPr/>
        </p:nvSpPr>
        <p:spPr>
          <a:xfrm>
            <a:off x="7955465" y="3166474"/>
            <a:ext cx="2823226" cy="1226346"/>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algn="ctr">
              <a:buNone/>
            </a:pPr>
            <a:r>
              <a:rPr lang="en-GB" sz="2400" dirty="0">
                <a:solidFill>
                  <a:srgbClr val="00628C"/>
                </a:solidFill>
                <a:latin typeface="+mj-lt"/>
                <a:ea typeface="Cambria Math" panose="02040503050406030204" pitchFamily="18" charset="0"/>
              </a:rPr>
              <a:t>not possible to estimate</a:t>
            </a:r>
          </a:p>
        </p:txBody>
      </p:sp>
      <p:sp>
        <p:nvSpPr>
          <p:cNvPr id="2" name="TextBox 1">
            <a:extLst>
              <a:ext uri="{FF2B5EF4-FFF2-40B4-BE49-F238E27FC236}">
                <a16:creationId xmlns:a16="http://schemas.microsoft.com/office/drawing/2014/main" id="{B8BE67EC-879D-5346-6E29-79786B3E7F06}"/>
              </a:ext>
            </a:extLst>
          </p:cNvPr>
          <p:cNvSpPr txBox="1"/>
          <p:nvPr/>
        </p:nvSpPr>
        <p:spPr>
          <a:xfrm>
            <a:off x="1422414" y="5460132"/>
            <a:ext cx="7144069" cy="830997"/>
          </a:xfrm>
          <a:prstGeom prst="rect">
            <a:avLst/>
          </a:prstGeom>
          <a:noFill/>
        </p:spPr>
        <p:txBody>
          <a:bodyPr wrap="square" rtlCol="0">
            <a:spAutoFit/>
          </a:bodyPr>
          <a:lstStyle/>
          <a:p>
            <a:pPr>
              <a:buNone/>
            </a:pPr>
            <a:r>
              <a:rPr lang="en-GB" sz="2400" dirty="0"/>
              <a:t>Write a calculation that is approximately equal to the other four answers.</a:t>
            </a:r>
          </a:p>
        </p:txBody>
      </p:sp>
    </p:spTree>
    <p:extLst>
      <p:ext uri="{BB962C8B-B14F-4D97-AF65-F5344CB8AC3E}">
        <p14:creationId xmlns:p14="http://schemas.microsoft.com/office/powerpoint/2010/main" val="1539494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P spid="8" grpId="0" animBg="1"/>
      <p:bldP spid="9" grpId="0" animBg="1"/>
      <p:bldP spid="10" grpId="0" animBg="1"/>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16426E2A-19B1-0D31-CBE4-12A692813EEA}"/>
              </a:ext>
            </a:extLst>
          </p:cNvPr>
          <p:cNvSpPr>
            <a:spLocks noGrp="1"/>
          </p:cNvSpPr>
          <p:nvPr>
            <p:ph type="body" sz="quarter" idx="11"/>
          </p:nvPr>
        </p:nvSpPr>
        <p:spPr/>
        <p:txBody>
          <a:bodyPr/>
          <a:lstStyle/>
          <a:p>
            <a:r>
              <a:rPr lang="en-GB" dirty="0"/>
              <a:t>Activity G: Red arrows</a:t>
            </a:r>
          </a:p>
          <a:p>
            <a:endParaRPr lang="en-GB" dirty="0"/>
          </a:p>
        </p:txBody>
      </p:sp>
      <p:graphicFrame>
        <p:nvGraphicFramePr>
          <p:cNvPr id="4" name="Table 4">
            <a:extLst>
              <a:ext uri="{FF2B5EF4-FFF2-40B4-BE49-F238E27FC236}">
                <a16:creationId xmlns:a16="http://schemas.microsoft.com/office/drawing/2014/main" id="{FD597C90-4691-09A0-FF55-BFED9F5C9BD3}"/>
              </a:ext>
            </a:extLst>
          </p:cNvPr>
          <p:cNvGraphicFramePr>
            <a:graphicFrameLocks noGrp="1"/>
          </p:cNvGraphicFramePr>
          <p:nvPr>
            <p:extLst>
              <p:ext uri="{D42A27DB-BD31-4B8C-83A1-F6EECF244321}">
                <p14:modId xmlns:p14="http://schemas.microsoft.com/office/powerpoint/2010/main" val="2273927339"/>
              </p:ext>
            </p:extLst>
          </p:nvPr>
        </p:nvGraphicFramePr>
        <p:xfrm>
          <a:off x="6705519" y="1812862"/>
          <a:ext cx="4624713" cy="365760"/>
        </p:xfrm>
        <a:graphic>
          <a:graphicData uri="http://schemas.openxmlformats.org/drawingml/2006/table">
            <a:tbl>
              <a:tblPr firstRow="1" bandRow="1">
                <a:tableStyleId>{5C22544A-7EE6-4342-B048-85BDC9FD1C3A}</a:tableStyleId>
              </a:tblPr>
              <a:tblGrid>
                <a:gridCol w="952713">
                  <a:extLst>
                    <a:ext uri="{9D8B030D-6E8A-4147-A177-3AD203B41FA5}">
                      <a16:colId xmlns:a16="http://schemas.microsoft.com/office/drawing/2014/main" val="3097073735"/>
                    </a:ext>
                  </a:extLst>
                </a:gridCol>
                <a:gridCol w="1368000">
                  <a:extLst>
                    <a:ext uri="{9D8B030D-6E8A-4147-A177-3AD203B41FA5}">
                      <a16:colId xmlns:a16="http://schemas.microsoft.com/office/drawing/2014/main" val="1599821614"/>
                    </a:ext>
                  </a:extLst>
                </a:gridCol>
                <a:gridCol w="1368000">
                  <a:extLst>
                    <a:ext uri="{9D8B030D-6E8A-4147-A177-3AD203B41FA5}">
                      <a16:colId xmlns:a16="http://schemas.microsoft.com/office/drawing/2014/main" val="1074411755"/>
                    </a:ext>
                  </a:extLst>
                </a:gridCol>
                <a:gridCol w="936000">
                  <a:extLst>
                    <a:ext uri="{9D8B030D-6E8A-4147-A177-3AD203B41FA5}">
                      <a16:colId xmlns:a16="http://schemas.microsoft.com/office/drawing/2014/main" val="3950575131"/>
                    </a:ext>
                  </a:extLst>
                </a:gridCol>
              </a:tblGrid>
              <a:tr h="168103">
                <a:tc>
                  <a:txBody>
                    <a:bodyPr/>
                    <a:lstStyle/>
                    <a:p>
                      <a:endParaRPr lang="en-GB"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491245173"/>
                  </a:ext>
                </a:extLst>
              </a:tr>
            </a:tbl>
          </a:graphicData>
        </a:graphic>
      </p:graphicFrame>
      <p:cxnSp>
        <p:nvCxnSpPr>
          <p:cNvPr id="5" name="Straight Arrow Connector 4">
            <a:extLst>
              <a:ext uri="{FF2B5EF4-FFF2-40B4-BE49-F238E27FC236}">
                <a16:creationId xmlns:a16="http://schemas.microsoft.com/office/drawing/2014/main" id="{172D8922-32B8-5D3C-485D-0C6871E1627B}"/>
              </a:ext>
            </a:extLst>
          </p:cNvPr>
          <p:cNvCxnSpPr>
            <a:cxnSpLocks/>
          </p:cNvCxnSpPr>
          <p:nvPr/>
        </p:nvCxnSpPr>
        <p:spPr>
          <a:xfrm>
            <a:off x="6603955" y="1812862"/>
            <a:ext cx="481361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6" name="Rectangle 5">
            <a:extLst>
              <a:ext uri="{FF2B5EF4-FFF2-40B4-BE49-F238E27FC236}">
                <a16:creationId xmlns:a16="http://schemas.microsoft.com/office/drawing/2014/main" id="{5DC09555-26CA-685F-B003-0234D19A921A}"/>
              </a:ext>
            </a:extLst>
          </p:cNvPr>
          <p:cNvSpPr/>
          <p:nvPr/>
        </p:nvSpPr>
        <p:spPr>
          <a:xfrm>
            <a:off x="7312425" y="1930424"/>
            <a:ext cx="627321" cy="69111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sp>
        <p:nvSpPr>
          <p:cNvPr id="7" name="Rectangle 6">
            <a:extLst>
              <a:ext uri="{FF2B5EF4-FFF2-40B4-BE49-F238E27FC236}">
                <a16:creationId xmlns:a16="http://schemas.microsoft.com/office/drawing/2014/main" id="{BCCF7A0E-5991-DAD2-7AB9-A35BA1F7378E}"/>
              </a:ext>
            </a:extLst>
          </p:cNvPr>
          <p:cNvSpPr/>
          <p:nvPr/>
        </p:nvSpPr>
        <p:spPr>
          <a:xfrm>
            <a:off x="8712571" y="1930424"/>
            <a:ext cx="627321" cy="69111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sp>
        <p:nvSpPr>
          <p:cNvPr id="8" name="Rectangle 7">
            <a:extLst>
              <a:ext uri="{FF2B5EF4-FFF2-40B4-BE49-F238E27FC236}">
                <a16:creationId xmlns:a16="http://schemas.microsoft.com/office/drawing/2014/main" id="{62680D75-8ABB-D6EB-C7B2-2A3411EF1189}"/>
              </a:ext>
            </a:extLst>
          </p:cNvPr>
          <p:cNvSpPr/>
          <p:nvPr/>
        </p:nvSpPr>
        <p:spPr>
          <a:xfrm>
            <a:off x="10104631" y="1930424"/>
            <a:ext cx="627321" cy="69111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cxnSp>
        <p:nvCxnSpPr>
          <p:cNvPr id="9" name="Straight Arrow Connector 8">
            <a:extLst>
              <a:ext uri="{FF2B5EF4-FFF2-40B4-BE49-F238E27FC236}">
                <a16:creationId xmlns:a16="http://schemas.microsoft.com/office/drawing/2014/main" id="{20C1CC38-74C3-88E7-9D78-94BE4F34EB0C}"/>
              </a:ext>
            </a:extLst>
          </p:cNvPr>
          <p:cNvCxnSpPr>
            <a:cxnSpLocks/>
          </p:cNvCxnSpPr>
          <p:nvPr/>
        </p:nvCxnSpPr>
        <p:spPr>
          <a:xfrm>
            <a:off x="8438251" y="1476899"/>
            <a:ext cx="0" cy="3359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73D2A71-986E-9079-D3E6-7601364939FD}"/>
              </a:ext>
            </a:extLst>
          </p:cNvPr>
          <p:cNvCxnSpPr>
            <a:cxnSpLocks/>
          </p:cNvCxnSpPr>
          <p:nvPr/>
        </p:nvCxnSpPr>
        <p:spPr>
          <a:xfrm>
            <a:off x="9213220" y="1454200"/>
            <a:ext cx="0" cy="3359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A6B1D157-3E63-C30C-A8B8-EE7363C67B56}"/>
              </a:ext>
            </a:extLst>
          </p:cNvPr>
          <p:cNvCxnSpPr>
            <a:cxnSpLocks/>
          </p:cNvCxnSpPr>
          <p:nvPr/>
        </p:nvCxnSpPr>
        <p:spPr>
          <a:xfrm>
            <a:off x="10066011" y="1470413"/>
            <a:ext cx="0" cy="33596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59743CA-D4B4-9B0A-05D1-5FCF23250B3B}"/>
              </a:ext>
            </a:extLst>
          </p:cNvPr>
          <p:cNvSpPr txBox="1"/>
          <p:nvPr/>
        </p:nvSpPr>
        <p:spPr>
          <a:xfrm>
            <a:off x="144928" y="1123639"/>
            <a:ext cx="6368071" cy="3003899"/>
          </a:xfrm>
          <a:prstGeom prst="rect">
            <a:avLst/>
          </a:prstGeom>
          <a:noFill/>
        </p:spPr>
        <p:txBody>
          <a:bodyPr wrap="square" rtlCol="0">
            <a:spAutoFit/>
          </a:bodyPr>
          <a:lstStyle/>
          <a:p>
            <a:pPr>
              <a:buNone/>
            </a:pPr>
            <a:r>
              <a:rPr lang="en-GB" sz="2200" dirty="0"/>
              <a:t>The three boxes on the line are equally spaced. </a:t>
            </a:r>
          </a:p>
          <a:p>
            <a:pPr marL="514350" indent="-514350">
              <a:buFont typeface="+mj-lt"/>
              <a:buAutoNum type="alphaLcParenR"/>
            </a:pPr>
            <a:r>
              <a:rPr lang="en-GB" sz="2200" dirty="0"/>
              <a:t>Choose three numbers from the cloud to place in the boxes.</a:t>
            </a:r>
          </a:p>
          <a:p>
            <a:pPr marL="514350" indent="-514350">
              <a:buFont typeface="+mj-lt"/>
              <a:buAutoNum type="alphaLcParenR"/>
            </a:pPr>
            <a:r>
              <a:rPr lang="en-GB" sz="2200" dirty="0"/>
              <a:t>Estimate the value of the numbers shown on the line by the arrows marked X, Y and Z.</a:t>
            </a:r>
          </a:p>
          <a:p>
            <a:pPr marL="514350" indent="-514350">
              <a:buFont typeface="+mj-lt"/>
              <a:buAutoNum type="alphaLcParenR"/>
            </a:pPr>
            <a:r>
              <a:rPr lang="en-GB" sz="2200" dirty="0"/>
              <a:t>Repeat parts a and b for three different numbers from the cloud. What is the same and different about your answers? </a:t>
            </a:r>
          </a:p>
        </p:txBody>
      </p:sp>
      <p:sp>
        <p:nvSpPr>
          <p:cNvPr id="15" name="Cloud 14">
            <a:extLst>
              <a:ext uri="{FF2B5EF4-FFF2-40B4-BE49-F238E27FC236}">
                <a16:creationId xmlns:a16="http://schemas.microsoft.com/office/drawing/2014/main" id="{C442EB34-ABE6-B58C-A3E8-F0022964E628}"/>
              </a:ext>
            </a:extLst>
          </p:cNvPr>
          <p:cNvSpPr/>
          <p:nvPr/>
        </p:nvSpPr>
        <p:spPr>
          <a:xfrm>
            <a:off x="6603955" y="2960449"/>
            <a:ext cx="5283246" cy="343785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dirty="0"/>
          </a:p>
        </p:txBody>
      </p:sp>
      <p:sp>
        <p:nvSpPr>
          <p:cNvPr id="16" name="TextBox 15">
            <a:extLst>
              <a:ext uri="{FF2B5EF4-FFF2-40B4-BE49-F238E27FC236}">
                <a16:creationId xmlns:a16="http://schemas.microsoft.com/office/drawing/2014/main" id="{A61DC0F3-EA75-0A37-A22C-83CD2A93F66A}"/>
              </a:ext>
            </a:extLst>
          </p:cNvPr>
          <p:cNvSpPr txBox="1"/>
          <p:nvPr/>
        </p:nvSpPr>
        <p:spPr>
          <a:xfrm>
            <a:off x="8235023" y="996498"/>
            <a:ext cx="423514" cy="523220"/>
          </a:xfrm>
          <a:prstGeom prst="rect">
            <a:avLst/>
          </a:prstGeom>
          <a:noFill/>
        </p:spPr>
        <p:txBody>
          <a:bodyPr wrap="none" rtlCol="0">
            <a:spAutoFit/>
          </a:bodyPr>
          <a:lstStyle/>
          <a:p>
            <a:pPr>
              <a:buNone/>
            </a:pPr>
            <a:r>
              <a:rPr lang="en-GB" dirty="0"/>
              <a:t>X</a:t>
            </a:r>
          </a:p>
        </p:txBody>
      </p:sp>
      <p:sp>
        <p:nvSpPr>
          <p:cNvPr id="17" name="TextBox 16">
            <a:extLst>
              <a:ext uri="{FF2B5EF4-FFF2-40B4-BE49-F238E27FC236}">
                <a16:creationId xmlns:a16="http://schemas.microsoft.com/office/drawing/2014/main" id="{28F9E8C0-950A-B916-F798-9BFA8D3AE9CD}"/>
              </a:ext>
            </a:extLst>
          </p:cNvPr>
          <p:cNvSpPr txBox="1"/>
          <p:nvPr/>
        </p:nvSpPr>
        <p:spPr>
          <a:xfrm>
            <a:off x="9009601" y="1011282"/>
            <a:ext cx="423514" cy="523220"/>
          </a:xfrm>
          <a:prstGeom prst="rect">
            <a:avLst/>
          </a:prstGeom>
          <a:noFill/>
        </p:spPr>
        <p:txBody>
          <a:bodyPr wrap="none" rtlCol="0">
            <a:spAutoFit/>
          </a:bodyPr>
          <a:lstStyle/>
          <a:p>
            <a:pPr>
              <a:buNone/>
            </a:pPr>
            <a:r>
              <a:rPr lang="en-GB" dirty="0"/>
              <a:t>Y</a:t>
            </a:r>
          </a:p>
        </p:txBody>
      </p:sp>
      <p:sp>
        <p:nvSpPr>
          <p:cNvPr id="18" name="TextBox 17">
            <a:extLst>
              <a:ext uri="{FF2B5EF4-FFF2-40B4-BE49-F238E27FC236}">
                <a16:creationId xmlns:a16="http://schemas.microsoft.com/office/drawing/2014/main" id="{B36B7C34-0223-E75C-3508-53464BCAD288}"/>
              </a:ext>
            </a:extLst>
          </p:cNvPr>
          <p:cNvSpPr txBox="1"/>
          <p:nvPr/>
        </p:nvSpPr>
        <p:spPr>
          <a:xfrm>
            <a:off x="9854254" y="1011282"/>
            <a:ext cx="404278" cy="523220"/>
          </a:xfrm>
          <a:prstGeom prst="rect">
            <a:avLst/>
          </a:prstGeom>
          <a:noFill/>
        </p:spPr>
        <p:txBody>
          <a:bodyPr wrap="none" rtlCol="0">
            <a:spAutoFit/>
          </a:bodyPr>
          <a:lstStyle/>
          <a:p>
            <a:pPr>
              <a:buNone/>
            </a:pPr>
            <a:r>
              <a:rPr lang="en-GB" dirty="0"/>
              <a:t>Z</a:t>
            </a:r>
          </a:p>
        </p:txBody>
      </p:sp>
      <p:sp>
        <p:nvSpPr>
          <p:cNvPr id="20" name="TextBox 19">
            <a:extLst>
              <a:ext uri="{FF2B5EF4-FFF2-40B4-BE49-F238E27FC236}">
                <a16:creationId xmlns:a16="http://schemas.microsoft.com/office/drawing/2014/main" id="{B5F1A53D-16A1-9B3D-C86B-E9DDBF715178}"/>
              </a:ext>
            </a:extLst>
          </p:cNvPr>
          <p:cNvSpPr txBox="1"/>
          <p:nvPr/>
        </p:nvSpPr>
        <p:spPr>
          <a:xfrm>
            <a:off x="7761977" y="3901086"/>
            <a:ext cx="684803" cy="523220"/>
          </a:xfrm>
          <a:prstGeom prst="rect">
            <a:avLst/>
          </a:prstGeom>
          <a:noFill/>
        </p:spPr>
        <p:txBody>
          <a:bodyPr wrap="none" rtlCol="0">
            <a:spAutoFit/>
          </a:bodyPr>
          <a:lstStyle/>
          <a:p>
            <a:pPr>
              <a:buNone/>
            </a:pPr>
            <a:r>
              <a:rPr lang="en-GB" dirty="0">
                <a:solidFill>
                  <a:schemeClr val="bg1"/>
                </a:solidFill>
              </a:rPr>
              <a:t>7.1</a:t>
            </a:r>
          </a:p>
        </p:txBody>
      </p:sp>
      <p:sp>
        <p:nvSpPr>
          <p:cNvPr id="21" name="TextBox 20">
            <a:extLst>
              <a:ext uri="{FF2B5EF4-FFF2-40B4-BE49-F238E27FC236}">
                <a16:creationId xmlns:a16="http://schemas.microsoft.com/office/drawing/2014/main" id="{213E5D81-6A41-E387-7D88-78A7801CD844}"/>
              </a:ext>
            </a:extLst>
          </p:cNvPr>
          <p:cNvSpPr txBox="1"/>
          <p:nvPr/>
        </p:nvSpPr>
        <p:spPr>
          <a:xfrm>
            <a:off x="9824588" y="4314293"/>
            <a:ext cx="684803" cy="523220"/>
          </a:xfrm>
          <a:prstGeom prst="rect">
            <a:avLst/>
          </a:prstGeom>
          <a:noFill/>
        </p:spPr>
        <p:txBody>
          <a:bodyPr wrap="none" rtlCol="0">
            <a:spAutoFit/>
          </a:bodyPr>
          <a:lstStyle/>
          <a:p>
            <a:pPr>
              <a:buNone/>
            </a:pPr>
            <a:r>
              <a:rPr lang="en-GB" dirty="0">
                <a:solidFill>
                  <a:schemeClr val="bg1"/>
                </a:solidFill>
              </a:rPr>
              <a:t>7.2</a:t>
            </a:r>
          </a:p>
        </p:txBody>
      </p:sp>
      <p:sp>
        <p:nvSpPr>
          <p:cNvPr id="22" name="TextBox 21">
            <a:extLst>
              <a:ext uri="{FF2B5EF4-FFF2-40B4-BE49-F238E27FC236}">
                <a16:creationId xmlns:a16="http://schemas.microsoft.com/office/drawing/2014/main" id="{70B2AA8F-16C5-0F82-4DDB-8D1EDA57ACAC}"/>
              </a:ext>
            </a:extLst>
          </p:cNvPr>
          <p:cNvSpPr txBox="1"/>
          <p:nvPr/>
        </p:nvSpPr>
        <p:spPr>
          <a:xfrm>
            <a:off x="8870818" y="5323498"/>
            <a:ext cx="885179" cy="523220"/>
          </a:xfrm>
          <a:prstGeom prst="rect">
            <a:avLst/>
          </a:prstGeom>
          <a:noFill/>
        </p:spPr>
        <p:txBody>
          <a:bodyPr wrap="none" rtlCol="0">
            <a:spAutoFit/>
          </a:bodyPr>
          <a:lstStyle/>
          <a:p>
            <a:pPr>
              <a:buNone/>
            </a:pPr>
            <a:r>
              <a:rPr lang="en-GB" dirty="0">
                <a:solidFill>
                  <a:schemeClr val="bg1"/>
                </a:solidFill>
              </a:rPr>
              <a:t>7.15</a:t>
            </a:r>
          </a:p>
        </p:txBody>
      </p:sp>
      <p:sp>
        <p:nvSpPr>
          <p:cNvPr id="23" name="TextBox 22">
            <a:extLst>
              <a:ext uri="{FF2B5EF4-FFF2-40B4-BE49-F238E27FC236}">
                <a16:creationId xmlns:a16="http://schemas.microsoft.com/office/drawing/2014/main" id="{CFC39771-D4B5-9954-68D0-672B6188D376}"/>
              </a:ext>
            </a:extLst>
          </p:cNvPr>
          <p:cNvSpPr txBox="1"/>
          <p:nvPr/>
        </p:nvSpPr>
        <p:spPr>
          <a:xfrm>
            <a:off x="10166989" y="3405502"/>
            <a:ext cx="385042" cy="523220"/>
          </a:xfrm>
          <a:prstGeom prst="rect">
            <a:avLst/>
          </a:prstGeom>
          <a:noFill/>
        </p:spPr>
        <p:txBody>
          <a:bodyPr wrap="none" rtlCol="0">
            <a:spAutoFit/>
          </a:bodyPr>
          <a:lstStyle/>
          <a:p>
            <a:pPr>
              <a:buNone/>
            </a:pPr>
            <a:r>
              <a:rPr lang="en-GB" dirty="0">
                <a:solidFill>
                  <a:schemeClr val="bg1"/>
                </a:solidFill>
              </a:rPr>
              <a:t>7</a:t>
            </a:r>
          </a:p>
        </p:txBody>
      </p:sp>
      <p:sp>
        <p:nvSpPr>
          <p:cNvPr id="24" name="TextBox 23">
            <a:extLst>
              <a:ext uri="{FF2B5EF4-FFF2-40B4-BE49-F238E27FC236}">
                <a16:creationId xmlns:a16="http://schemas.microsoft.com/office/drawing/2014/main" id="{94D1D7D0-BE4F-E453-E90F-A91BFFB57644}"/>
              </a:ext>
            </a:extLst>
          </p:cNvPr>
          <p:cNvSpPr txBox="1"/>
          <p:nvPr/>
        </p:nvSpPr>
        <p:spPr>
          <a:xfrm>
            <a:off x="7544865" y="4921350"/>
            <a:ext cx="684803" cy="523220"/>
          </a:xfrm>
          <a:prstGeom prst="rect">
            <a:avLst/>
          </a:prstGeom>
          <a:noFill/>
        </p:spPr>
        <p:txBody>
          <a:bodyPr wrap="none" rtlCol="0">
            <a:spAutoFit/>
          </a:bodyPr>
          <a:lstStyle/>
          <a:p>
            <a:pPr>
              <a:buNone/>
            </a:pPr>
            <a:r>
              <a:rPr lang="en-GB" dirty="0">
                <a:solidFill>
                  <a:schemeClr val="bg1"/>
                </a:solidFill>
              </a:rPr>
              <a:t>7.5</a:t>
            </a:r>
          </a:p>
        </p:txBody>
      </p:sp>
      <p:sp>
        <p:nvSpPr>
          <p:cNvPr id="25" name="TextBox 24">
            <a:extLst>
              <a:ext uri="{FF2B5EF4-FFF2-40B4-BE49-F238E27FC236}">
                <a16:creationId xmlns:a16="http://schemas.microsoft.com/office/drawing/2014/main" id="{33A270A7-0283-51F0-19BA-2C95E8C4D7C4}"/>
              </a:ext>
            </a:extLst>
          </p:cNvPr>
          <p:cNvSpPr txBox="1"/>
          <p:nvPr/>
        </p:nvSpPr>
        <p:spPr>
          <a:xfrm>
            <a:off x="8770630" y="3733466"/>
            <a:ext cx="885179" cy="523220"/>
          </a:xfrm>
          <a:prstGeom prst="rect">
            <a:avLst/>
          </a:prstGeom>
          <a:noFill/>
        </p:spPr>
        <p:txBody>
          <a:bodyPr wrap="none" rtlCol="0">
            <a:spAutoFit/>
          </a:bodyPr>
          <a:lstStyle/>
          <a:p>
            <a:pPr>
              <a:buNone/>
            </a:pPr>
            <a:r>
              <a:rPr lang="en-GB" dirty="0">
                <a:solidFill>
                  <a:schemeClr val="bg1"/>
                </a:solidFill>
              </a:rPr>
              <a:t>7.05</a:t>
            </a:r>
          </a:p>
        </p:txBody>
      </p:sp>
      <p:sp>
        <p:nvSpPr>
          <p:cNvPr id="26" name="TextBox 25">
            <a:extLst>
              <a:ext uri="{FF2B5EF4-FFF2-40B4-BE49-F238E27FC236}">
                <a16:creationId xmlns:a16="http://schemas.microsoft.com/office/drawing/2014/main" id="{15903F94-7CC4-C97D-1215-007CD0B0CF1B}"/>
              </a:ext>
            </a:extLst>
          </p:cNvPr>
          <p:cNvSpPr txBox="1"/>
          <p:nvPr/>
        </p:nvSpPr>
        <p:spPr>
          <a:xfrm>
            <a:off x="8482246" y="4613773"/>
            <a:ext cx="385042" cy="523220"/>
          </a:xfrm>
          <a:prstGeom prst="rect">
            <a:avLst/>
          </a:prstGeom>
          <a:noFill/>
        </p:spPr>
        <p:txBody>
          <a:bodyPr wrap="none" rtlCol="0">
            <a:spAutoFit/>
          </a:bodyPr>
          <a:lstStyle/>
          <a:p>
            <a:pPr>
              <a:buNone/>
            </a:pPr>
            <a:r>
              <a:rPr lang="en-GB" dirty="0">
                <a:solidFill>
                  <a:schemeClr val="bg1"/>
                </a:solidFill>
              </a:rPr>
              <a:t>8</a:t>
            </a:r>
          </a:p>
        </p:txBody>
      </p:sp>
      <p:sp>
        <p:nvSpPr>
          <p:cNvPr id="27" name="TextBox 26">
            <a:extLst>
              <a:ext uri="{FF2B5EF4-FFF2-40B4-BE49-F238E27FC236}">
                <a16:creationId xmlns:a16="http://schemas.microsoft.com/office/drawing/2014/main" id="{61086147-3F64-8836-0369-72BDC2DE4CD4}"/>
              </a:ext>
            </a:extLst>
          </p:cNvPr>
          <p:cNvSpPr txBox="1"/>
          <p:nvPr/>
        </p:nvSpPr>
        <p:spPr>
          <a:xfrm>
            <a:off x="10329215" y="5072947"/>
            <a:ext cx="885179" cy="523220"/>
          </a:xfrm>
          <a:prstGeom prst="rect">
            <a:avLst/>
          </a:prstGeom>
          <a:noFill/>
        </p:spPr>
        <p:txBody>
          <a:bodyPr wrap="none" rtlCol="0">
            <a:spAutoFit/>
          </a:bodyPr>
          <a:lstStyle/>
          <a:p>
            <a:pPr>
              <a:buNone/>
            </a:pPr>
            <a:r>
              <a:rPr lang="en-GB" dirty="0">
                <a:solidFill>
                  <a:schemeClr val="bg1"/>
                </a:solidFill>
              </a:rPr>
              <a:t>7.25</a:t>
            </a:r>
          </a:p>
        </p:txBody>
      </p:sp>
      <p:sp>
        <p:nvSpPr>
          <p:cNvPr id="28" name="Action Button: Help 27">
            <a:hlinkClick r:id="" action="ppaction://noaction" highlightClick="1"/>
            <a:extLst>
              <a:ext uri="{FF2B5EF4-FFF2-40B4-BE49-F238E27FC236}">
                <a16:creationId xmlns:a16="http://schemas.microsoft.com/office/drawing/2014/main" id="{BC463846-B716-A9BD-5C86-6D2FFE9054C3}"/>
              </a:ext>
            </a:extLst>
          </p:cNvPr>
          <p:cNvSpPr/>
          <p:nvPr/>
        </p:nvSpPr>
        <p:spPr>
          <a:xfrm>
            <a:off x="144928" y="4967327"/>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849811AB-0311-1F7A-C74A-B8E34CD05112}"/>
              </a:ext>
            </a:extLst>
          </p:cNvPr>
          <p:cNvSpPr txBox="1"/>
          <p:nvPr/>
        </p:nvSpPr>
        <p:spPr>
          <a:xfrm>
            <a:off x="1151294" y="4771339"/>
            <a:ext cx="5199749" cy="1785104"/>
          </a:xfrm>
          <a:prstGeom prst="rect">
            <a:avLst/>
          </a:prstGeom>
          <a:noFill/>
        </p:spPr>
        <p:txBody>
          <a:bodyPr wrap="square" rtlCol="0">
            <a:spAutoFit/>
          </a:bodyPr>
          <a:lstStyle/>
          <a:p>
            <a:pPr>
              <a:buNone/>
            </a:pPr>
            <a:r>
              <a:rPr lang="en-GB" sz="2200" dirty="0"/>
              <a:t>Choose two numbers from the cloud that you can’t currently use in a set of three. What would the third number need to be for your choices? What would be the values of X, Y and Z? </a:t>
            </a:r>
          </a:p>
        </p:txBody>
      </p:sp>
    </p:spTree>
    <p:extLst>
      <p:ext uri="{BB962C8B-B14F-4D97-AF65-F5344CB8AC3E}">
        <p14:creationId xmlns:p14="http://schemas.microsoft.com/office/powerpoint/2010/main" val="1691737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28" grpId="0" animBg="1"/>
      <p:bldP spid="29"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9AD7FA-C2FC-5B4A-B284-2C227A443B29}"/>
              </a:ext>
            </a:extLst>
          </p:cNvPr>
          <p:cNvSpPr>
            <a:spLocks noGrp="1"/>
          </p:cNvSpPr>
          <p:nvPr>
            <p:ph type="body" sz="quarter" idx="11"/>
          </p:nvPr>
        </p:nvSpPr>
        <p:spPr/>
        <p:txBody>
          <a:bodyPr>
            <a:normAutofit/>
          </a:bodyPr>
          <a:lstStyle/>
          <a:p>
            <a:r>
              <a:rPr lang="en-US" dirty="0"/>
              <a:t>Activity H: Not quite 4 × 4?</a:t>
            </a:r>
          </a:p>
        </p:txBody>
      </p:sp>
      <p:sp>
        <p:nvSpPr>
          <p:cNvPr id="6" name="Action Button: Help 5">
            <a:hlinkClick r:id="" action="ppaction://noaction" highlightClick="1"/>
            <a:extLst>
              <a:ext uri="{FF2B5EF4-FFF2-40B4-BE49-F238E27FC236}">
                <a16:creationId xmlns:a16="http://schemas.microsoft.com/office/drawing/2014/main" id="{D64EA744-1477-0048-8831-40A0DAAF8DD4}"/>
              </a:ext>
            </a:extLst>
          </p:cNvPr>
          <p:cNvSpPr/>
          <p:nvPr/>
        </p:nvSpPr>
        <p:spPr>
          <a:xfrm>
            <a:off x="365139" y="5633417"/>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1DC12C42-6923-C849-9B02-C5E98D82C6C7}"/>
              </a:ext>
            </a:extLst>
          </p:cNvPr>
          <p:cNvSpPr txBox="1"/>
          <p:nvPr/>
        </p:nvSpPr>
        <p:spPr>
          <a:xfrm>
            <a:off x="-1212845" y="1534587"/>
            <a:ext cx="6192937" cy="1107996"/>
          </a:xfrm>
          <a:prstGeom prst="rect">
            <a:avLst/>
          </a:prstGeom>
          <a:noFill/>
        </p:spPr>
        <p:txBody>
          <a:bodyPr wrap="square" rtlCol="0">
            <a:spAutoFit/>
          </a:bodyPr>
          <a:lstStyle/>
          <a:p>
            <a:pPr algn="ctr">
              <a:buNone/>
            </a:pPr>
            <a:r>
              <a:rPr lang="en-GB" sz="3200" i="0" dirty="0">
                <a:solidFill>
                  <a:srgbClr val="00628C"/>
                </a:solidFill>
                <a:latin typeface="+mj-lt"/>
              </a:rPr>
              <a:t>3</a:t>
            </a:r>
            <a:r>
              <a:rPr lang="en-GB" sz="3200" b="0" i="0" dirty="0">
                <a:solidFill>
                  <a:srgbClr val="00628C"/>
                </a:solidFill>
                <a:latin typeface="+mj-lt"/>
              </a:rPr>
              <a:t>.99 </a:t>
            </a:r>
            <a:r>
              <a:rPr lang="en-GB" sz="3200" b="0" i="0" dirty="0">
                <a:solidFill>
                  <a:srgbClr val="00628C"/>
                </a:solidFill>
                <a:latin typeface="+mj-lt"/>
                <a:ea typeface="Cambria Math" panose="02040503050406030204" pitchFamily="18" charset="0"/>
              </a:rPr>
              <a:t>× 4.01</a:t>
            </a:r>
            <a:r>
              <a:rPr lang="en-US" sz="6600" dirty="0">
                <a:solidFill>
                  <a:srgbClr val="00628C"/>
                </a:solidFill>
              </a:rPr>
              <a:t> </a:t>
            </a:r>
          </a:p>
        </p:txBody>
      </p:sp>
      <p:sp>
        <p:nvSpPr>
          <p:cNvPr id="7" name="TextBox 6">
            <a:extLst>
              <a:ext uri="{FF2B5EF4-FFF2-40B4-BE49-F238E27FC236}">
                <a16:creationId xmlns:a16="http://schemas.microsoft.com/office/drawing/2014/main" id="{FFCEEB0E-0E98-AF4D-9327-F3FE1B8A5D89}"/>
              </a:ext>
            </a:extLst>
          </p:cNvPr>
          <p:cNvSpPr txBox="1"/>
          <p:nvPr/>
        </p:nvSpPr>
        <p:spPr>
          <a:xfrm>
            <a:off x="819149" y="2739403"/>
            <a:ext cx="7248405" cy="769441"/>
          </a:xfrm>
          <a:prstGeom prst="rect">
            <a:avLst/>
          </a:prstGeom>
          <a:noFill/>
        </p:spPr>
        <p:txBody>
          <a:bodyPr wrap="square" rtlCol="0">
            <a:spAutoFit/>
          </a:bodyPr>
          <a:lstStyle/>
          <a:p>
            <a:pPr>
              <a:buNone/>
            </a:pPr>
            <a:r>
              <a:rPr lang="en-US" sz="2200" dirty="0"/>
              <a:t>Without calculating, is this a little more than 16, a little less than 16 or exactly 16?</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54217CF2-D6AE-F012-C47B-8834C5E07CB0}"/>
                  </a:ext>
                </a:extLst>
              </p:cNvPr>
              <p:cNvSpPr txBox="1"/>
              <p:nvPr/>
            </p:nvSpPr>
            <p:spPr>
              <a:xfrm>
                <a:off x="1302322" y="5576839"/>
                <a:ext cx="7355541" cy="769441"/>
              </a:xfrm>
              <a:prstGeom prst="rect">
                <a:avLst/>
              </a:prstGeom>
              <a:noFill/>
            </p:spPr>
            <p:txBody>
              <a:bodyPr wrap="square" rtlCol="0">
                <a:spAutoFit/>
              </a:bodyPr>
              <a:lstStyle/>
              <a:p>
                <a:pPr>
                  <a:buNone/>
                </a:pPr>
                <a:r>
                  <a:rPr lang="en-GB" sz="2200" dirty="0"/>
                  <a:t>Will 3.99 </a:t>
                </a:r>
                <a14:m>
                  <m:oMath xmlns:m="http://schemas.openxmlformats.org/officeDocument/2006/math">
                    <m:r>
                      <a:rPr lang="en-GB" sz="2200" b="0" i="1" smtClean="0">
                        <a:solidFill>
                          <a:srgbClr val="00628C"/>
                        </a:solidFill>
                        <a:latin typeface="Cambria Math" panose="02040503050406030204" pitchFamily="18" charset="0"/>
                        <a:ea typeface="Cambria Math" panose="02040503050406030204" pitchFamily="18" charset="0"/>
                      </a:rPr>
                      <m:t>× </m:t>
                    </m:r>
                  </m:oMath>
                </a14:m>
                <a:r>
                  <a:rPr lang="en-GB" sz="2200" dirty="0"/>
                  <a:t>4.01</a:t>
                </a:r>
                <a14:m>
                  <m:oMath xmlns:m="http://schemas.openxmlformats.org/officeDocument/2006/math">
                    <m:r>
                      <a:rPr lang="en-GB" sz="2200" b="0" i="0" smtClean="0">
                        <a:solidFill>
                          <a:srgbClr val="00628C"/>
                        </a:solidFill>
                        <a:latin typeface="Cambria Math" panose="02040503050406030204" pitchFamily="18" charset="0"/>
                        <a:ea typeface="Cambria Math" panose="02040503050406030204" pitchFamily="18" charset="0"/>
                      </a:rPr>
                      <m:t> </m:t>
                    </m:r>
                    <m:r>
                      <a:rPr lang="en-GB" sz="2200" i="1" smtClean="0">
                        <a:solidFill>
                          <a:srgbClr val="00628C"/>
                        </a:solidFill>
                        <a:latin typeface="Cambria Math" panose="02040503050406030204" pitchFamily="18" charset="0"/>
                        <a:ea typeface="Cambria Math" panose="02040503050406030204" pitchFamily="18" charset="0"/>
                      </a:rPr>
                      <m:t>×</m:t>
                    </m:r>
                  </m:oMath>
                </a14:m>
                <a:r>
                  <a:rPr lang="en-GB" sz="2200" dirty="0"/>
                  <a:t> 2.01 be a little more than 32, a little less than 32 or exactly 32?</a:t>
                </a:r>
              </a:p>
            </p:txBody>
          </p:sp>
        </mc:Choice>
        <mc:Fallback xmlns="">
          <p:sp>
            <p:nvSpPr>
              <p:cNvPr id="2" name="TextBox 1">
                <a:extLst>
                  <a:ext uri="{FF2B5EF4-FFF2-40B4-BE49-F238E27FC236}">
                    <a16:creationId xmlns:a16="http://schemas.microsoft.com/office/drawing/2014/main" id="{54217CF2-D6AE-F012-C47B-8834C5E07CB0}"/>
                  </a:ext>
                </a:extLst>
              </p:cNvPr>
              <p:cNvSpPr txBox="1">
                <a:spLocks noRot="1" noChangeAspect="1" noMove="1" noResize="1" noEditPoints="1" noAdjustHandles="1" noChangeArrowheads="1" noChangeShapeType="1" noTextEdit="1"/>
              </p:cNvSpPr>
              <p:nvPr/>
            </p:nvSpPr>
            <p:spPr>
              <a:xfrm>
                <a:off x="1302322" y="5576839"/>
                <a:ext cx="7355541" cy="769441"/>
              </a:xfrm>
              <a:prstGeom prst="rect">
                <a:avLst/>
              </a:prstGeom>
              <a:blipFill>
                <a:blip r:embed="rId5"/>
                <a:stretch>
                  <a:fillRect l="-1078" t="-4762" b="-15873"/>
                </a:stretch>
              </a:blipFill>
            </p:spPr>
            <p:txBody>
              <a:bodyPr/>
              <a:lstStyle/>
              <a:p>
                <a:r>
                  <a:rPr lang="en-GB">
                    <a:noFill/>
                  </a:rPr>
                  <a:t> </a:t>
                </a:r>
              </a:p>
            </p:txBody>
          </p:sp>
        </mc:Fallback>
      </mc:AlternateContent>
    </p:spTree>
    <p:extLst>
      <p:ext uri="{BB962C8B-B14F-4D97-AF65-F5344CB8AC3E}">
        <p14:creationId xmlns:p14="http://schemas.microsoft.com/office/powerpoint/2010/main" val="135607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1">
            <a:extLst>
              <a:ext uri="{FF2B5EF4-FFF2-40B4-BE49-F238E27FC236}">
                <a16:creationId xmlns:a16="http://schemas.microsoft.com/office/drawing/2014/main" id="{5BBEAAB5-F6EB-1643-6BE3-B5B5BA830D79}"/>
              </a:ext>
            </a:extLst>
          </p:cNvPr>
          <p:cNvSpPr txBox="1">
            <a:spLocks/>
          </p:cNvSpPr>
          <p:nvPr/>
        </p:nvSpPr>
        <p:spPr>
          <a:xfrm>
            <a:off x="168418" y="1185584"/>
            <a:ext cx="11832377" cy="88130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00628C"/>
              </a:buClr>
              <a:buFont typeface="Arial" panose="020B0604020202020204" pitchFamily="34" charset="0"/>
              <a:buNone/>
              <a:defRPr sz="2800" kern="1200">
                <a:solidFill>
                  <a:srgbClr val="5858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628C"/>
              </a:buClr>
              <a:buFont typeface="Arial" panose="020B0604020202020204" pitchFamily="34" charset="0"/>
              <a:buChar char="•"/>
              <a:defRPr sz="2400" kern="1200">
                <a:solidFill>
                  <a:srgbClr val="5858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628C"/>
              </a:buClr>
              <a:buFont typeface="Arial" panose="020B0604020202020204" pitchFamily="34" charset="0"/>
              <a:buChar char="•"/>
              <a:defRPr sz="2000" kern="1200">
                <a:solidFill>
                  <a:srgbClr val="5858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GB" sz="2200" dirty="0"/>
              <a:t>Rachel is thinking of some different numbers. She uses rounding to give two clues.</a:t>
            </a:r>
          </a:p>
          <a:p>
            <a:pPr fontAlgn="auto">
              <a:spcAft>
                <a:spcPts val="0"/>
              </a:spcAft>
            </a:pPr>
            <a:r>
              <a:rPr lang="en-GB" sz="2200" dirty="0"/>
              <a:t>After each clue, guess her number and write it down. Does your guess change each time?</a:t>
            </a:r>
          </a:p>
          <a:p>
            <a:pPr fontAlgn="auto">
              <a:spcAft>
                <a:spcPts val="0"/>
              </a:spcAft>
            </a:pPr>
            <a:endParaRPr lang="en-GB" sz="2200" dirty="0"/>
          </a:p>
          <a:p>
            <a:pPr fontAlgn="auto">
              <a:spcAft>
                <a:spcPts val="0"/>
              </a:spcAft>
            </a:pPr>
            <a:endParaRPr lang="en-GB" sz="2200" dirty="0"/>
          </a:p>
        </p:txBody>
      </p:sp>
      <p:sp>
        <p:nvSpPr>
          <p:cNvPr id="3" name="Text Placeholder 2">
            <a:extLst>
              <a:ext uri="{FF2B5EF4-FFF2-40B4-BE49-F238E27FC236}">
                <a16:creationId xmlns:a16="http://schemas.microsoft.com/office/drawing/2014/main" id="{BA868F73-2318-44C6-B845-7FCA48989768}"/>
              </a:ext>
            </a:extLst>
          </p:cNvPr>
          <p:cNvSpPr>
            <a:spLocks noGrp="1"/>
          </p:cNvSpPr>
          <p:nvPr>
            <p:ph type="body" sz="quarter" idx="11"/>
          </p:nvPr>
        </p:nvSpPr>
        <p:spPr/>
        <p:txBody>
          <a:bodyPr/>
          <a:lstStyle/>
          <a:p>
            <a:r>
              <a:rPr lang="en-GB" dirty="0"/>
              <a:t>Activity I: Thinking of a number again</a:t>
            </a:r>
          </a:p>
        </p:txBody>
      </p:sp>
      <p:sp>
        <p:nvSpPr>
          <p:cNvPr id="6" name="Action Button: Help 5">
            <a:hlinkClick r:id="" action="ppaction://noaction" highlightClick="1"/>
            <a:extLst>
              <a:ext uri="{FF2B5EF4-FFF2-40B4-BE49-F238E27FC236}">
                <a16:creationId xmlns:a16="http://schemas.microsoft.com/office/drawing/2014/main" id="{CFAB87FA-4DC9-4276-B25B-39064C638DE0}"/>
              </a:ext>
            </a:extLst>
          </p:cNvPr>
          <p:cNvSpPr/>
          <p:nvPr/>
        </p:nvSpPr>
        <p:spPr>
          <a:xfrm>
            <a:off x="297028" y="5540774"/>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6BA9CB7-F4C2-077E-4019-DA65A7FDCFB8}"/>
              </a:ext>
            </a:extLst>
          </p:cNvPr>
          <p:cNvSpPr txBox="1"/>
          <p:nvPr/>
        </p:nvSpPr>
        <p:spPr>
          <a:xfrm>
            <a:off x="1205049" y="5765027"/>
            <a:ext cx="6737167" cy="769441"/>
          </a:xfrm>
          <a:prstGeom prst="rect">
            <a:avLst/>
          </a:prstGeom>
          <a:noFill/>
        </p:spPr>
        <p:txBody>
          <a:bodyPr wrap="square">
            <a:spAutoFit/>
          </a:bodyPr>
          <a:lstStyle/>
          <a:p>
            <a:pPr>
              <a:buNone/>
            </a:pPr>
            <a:r>
              <a:rPr lang="en-GB" sz="2200" dirty="0"/>
              <a:t>Using the same pattern, write your own pairs of clues for some new numbers.</a:t>
            </a:r>
          </a:p>
        </p:txBody>
      </p:sp>
      <p:sp>
        <p:nvSpPr>
          <p:cNvPr id="4" name="TextBox 3">
            <a:extLst>
              <a:ext uri="{FF2B5EF4-FFF2-40B4-BE49-F238E27FC236}">
                <a16:creationId xmlns:a16="http://schemas.microsoft.com/office/drawing/2014/main" id="{5664748C-4539-3222-FA3C-0F934C5D87E4}"/>
              </a:ext>
            </a:extLst>
          </p:cNvPr>
          <p:cNvSpPr txBox="1"/>
          <p:nvPr/>
        </p:nvSpPr>
        <p:spPr>
          <a:xfrm>
            <a:off x="213943" y="2898895"/>
            <a:ext cx="2141799" cy="2034123"/>
          </a:xfrm>
          <a:prstGeom prst="wedgeEllipseCallout">
            <a:avLst>
              <a:gd name="adj1" fmla="val -37791"/>
              <a:gd name="adj2" fmla="val 54761"/>
            </a:avLst>
          </a:prstGeom>
          <a:solidFill>
            <a:schemeClr val="accent2"/>
          </a:solidFill>
        </p:spPr>
        <p:txBody>
          <a:bodyPr wrap="square">
            <a:spAutoFit/>
          </a:bodyPr>
          <a:lstStyle/>
          <a:p>
            <a:pPr algn="ctr">
              <a:buNone/>
            </a:pPr>
            <a:r>
              <a:rPr lang="en-GB" sz="2200" dirty="0"/>
              <a:t>It is 300 to the nearest hundred.</a:t>
            </a:r>
          </a:p>
        </p:txBody>
      </p:sp>
      <p:sp>
        <p:nvSpPr>
          <p:cNvPr id="5" name="TextBox 4">
            <a:extLst>
              <a:ext uri="{FF2B5EF4-FFF2-40B4-BE49-F238E27FC236}">
                <a16:creationId xmlns:a16="http://schemas.microsoft.com/office/drawing/2014/main" id="{BA526686-E620-1069-95AE-49EA57D30CED}"/>
              </a:ext>
            </a:extLst>
          </p:cNvPr>
          <p:cNvSpPr txBox="1"/>
          <p:nvPr/>
        </p:nvSpPr>
        <p:spPr>
          <a:xfrm>
            <a:off x="2331908" y="3181866"/>
            <a:ext cx="1893941" cy="2034123"/>
          </a:xfrm>
          <a:prstGeom prst="wedgeEllipseCallout">
            <a:avLst>
              <a:gd name="adj1" fmla="val 29011"/>
              <a:gd name="adj2" fmla="val 63272"/>
            </a:avLst>
          </a:prstGeom>
          <a:solidFill>
            <a:schemeClr val="accent2"/>
          </a:solidFill>
        </p:spPr>
        <p:txBody>
          <a:bodyPr wrap="square">
            <a:spAutoFit/>
          </a:bodyPr>
          <a:lstStyle/>
          <a:p>
            <a:pPr algn="ctr">
              <a:buNone/>
            </a:pPr>
            <a:r>
              <a:rPr lang="en-GB" sz="2200" dirty="0"/>
              <a:t>It is 290 to the nearest ten.</a:t>
            </a:r>
          </a:p>
        </p:txBody>
      </p:sp>
      <p:sp>
        <p:nvSpPr>
          <p:cNvPr id="8" name="TextBox 7">
            <a:extLst>
              <a:ext uri="{FF2B5EF4-FFF2-40B4-BE49-F238E27FC236}">
                <a16:creationId xmlns:a16="http://schemas.microsoft.com/office/drawing/2014/main" id="{D15452F0-0E8E-7AD9-103E-41E22F927705}"/>
              </a:ext>
            </a:extLst>
          </p:cNvPr>
          <p:cNvSpPr txBox="1"/>
          <p:nvPr/>
        </p:nvSpPr>
        <p:spPr>
          <a:xfrm>
            <a:off x="607762" y="2413032"/>
            <a:ext cx="1250663" cy="430887"/>
          </a:xfrm>
          <a:prstGeom prst="rect">
            <a:avLst/>
          </a:prstGeom>
          <a:noFill/>
        </p:spPr>
        <p:txBody>
          <a:bodyPr wrap="square" rtlCol="0">
            <a:spAutoFit/>
          </a:bodyPr>
          <a:lstStyle/>
          <a:p>
            <a:pPr>
              <a:buNone/>
            </a:pPr>
            <a:r>
              <a:rPr lang="en-GB" sz="2200" b="1" dirty="0">
                <a:solidFill>
                  <a:srgbClr val="00628C"/>
                </a:solidFill>
              </a:rPr>
              <a:t>Clue 1</a:t>
            </a:r>
          </a:p>
        </p:txBody>
      </p:sp>
      <p:sp>
        <p:nvSpPr>
          <p:cNvPr id="9" name="TextBox 8">
            <a:extLst>
              <a:ext uri="{FF2B5EF4-FFF2-40B4-BE49-F238E27FC236}">
                <a16:creationId xmlns:a16="http://schemas.microsoft.com/office/drawing/2014/main" id="{B6F5EF31-462E-12DA-AC1E-CFB8DFBAA7F5}"/>
              </a:ext>
            </a:extLst>
          </p:cNvPr>
          <p:cNvSpPr txBox="1"/>
          <p:nvPr/>
        </p:nvSpPr>
        <p:spPr>
          <a:xfrm>
            <a:off x="2028903" y="2714526"/>
            <a:ext cx="1250663" cy="430887"/>
          </a:xfrm>
          <a:prstGeom prst="rect">
            <a:avLst/>
          </a:prstGeom>
          <a:noFill/>
        </p:spPr>
        <p:txBody>
          <a:bodyPr wrap="square" rtlCol="0">
            <a:spAutoFit/>
          </a:bodyPr>
          <a:lstStyle/>
          <a:p>
            <a:pPr>
              <a:buNone/>
            </a:pPr>
            <a:r>
              <a:rPr lang="en-GB" sz="2200" b="1" dirty="0">
                <a:solidFill>
                  <a:srgbClr val="00628C"/>
                </a:solidFill>
              </a:rPr>
              <a:t>Clue 2</a:t>
            </a:r>
          </a:p>
        </p:txBody>
      </p:sp>
      <p:sp>
        <p:nvSpPr>
          <p:cNvPr id="12" name="TextBox 11">
            <a:extLst>
              <a:ext uri="{FF2B5EF4-FFF2-40B4-BE49-F238E27FC236}">
                <a16:creationId xmlns:a16="http://schemas.microsoft.com/office/drawing/2014/main" id="{57BE769C-5644-438B-EA1C-FE13EF3FA75E}"/>
              </a:ext>
            </a:extLst>
          </p:cNvPr>
          <p:cNvSpPr txBox="1"/>
          <p:nvPr/>
        </p:nvSpPr>
        <p:spPr>
          <a:xfrm>
            <a:off x="4346829" y="2948709"/>
            <a:ext cx="2141799" cy="2034123"/>
          </a:xfrm>
          <a:prstGeom prst="wedgeEllipseCallout">
            <a:avLst>
              <a:gd name="adj1" fmla="val -37791"/>
              <a:gd name="adj2" fmla="val 54761"/>
            </a:avLst>
          </a:prstGeom>
          <a:solidFill>
            <a:schemeClr val="accent6">
              <a:lumMod val="40000"/>
              <a:lumOff val="60000"/>
            </a:schemeClr>
          </a:solidFill>
        </p:spPr>
        <p:txBody>
          <a:bodyPr wrap="square">
            <a:spAutoFit/>
          </a:bodyPr>
          <a:lstStyle/>
          <a:p>
            <a:pPr algn="ctr">
              <a:buNone/>
            </a:pPr>
            <a:r>
              <a:rPr lang="en-GB" sz="2200" dirty="0"/>
              <a:t>It is 300 to the nearest hundred.</a:t>
            </a:r>
          </a:p>
        </p:txBody>
      </p:sp>
      <p:sp>
        <p:nvSpPr>
          <p:cNvPr id="13" name="TextBox 12">
            <a:extLst>
              <a:ext uri="{FF2B5EF4-FFF2-40B4-BE49-F238E27FC236}">
                <a16:creationId xmlns:a16="http://schemas.microsoft.com/office/drawing/2014/main" id="{9B62EC69-BBD5-B8C9-3DB8-D8695756BDC8}"/>
              </a:ext>
            </a:extLst>
          </p:cNvPr>
          <p:cNvSpPr txBox="1"/>
          <p:nvPr/>
        </p:nvSpPr>
        <p:spPr>
          <a:xfrm>
            <a:off x="6429870" y="3429000"/>
            <a:ext cx="1893941" cy="2034123"/>
          </a:xfrm>
          <a:prstGeom prst="wedgeEllipseCallout">
            <a:avLst>
              <a:gd name="adj1" fmla="val 29011"/>
              <a:gd name="adj2" fmla="val 63272"/>
            </a:avLst>
          </a:prstGeom>
          <a:solidFill>
            <a:schemeClr val="accent6">
              <a:lumMod val="40000"/>
              <a:lumOff val="60000"/>
            </a:schemeClr>
          </a:solidFill>
        </p:spPr>
        <p:txBody>
          <a:bodyPr wrap="square">
            <a:spAutoFit/>
          </a:bodyPr>
          <a:lstStyle/>
          <a:p>
            <a:pPr algn="ctr">
              <a:buNone/>
            </a:pPr>
            <a:r>
              <a:rPr lang="en-GB" sz="2200" dirty="0"/>
              <a:t>It is 320 to the nearest ten.</a:t>
            </a:r>
          </a:p>
        </p:txBody>
      </p:sp>
      <p:sp>
        <p:nvSpPr>
          <p:cNvPr id="14" name="TextBox 13">
            <a:extLst>
              <a:ext uri="{FF2B5EF4-FFF2-40B4-BE49-F238E27FC236}">
                <a16:creationId xmlns:a16="http://schemas.microsoft.com/office/drawing/2014/main" id="{AB22015A-A7F1-41C0-5694-B755E8D54F0C}"/>
              </a:ext>
            </a:extLst>
          </p:cNvPr>
          <p:cNvSpPr txBox="1"/>
          <p:nvPr/>
        </p:nvSpPr>
        <p:spPr>
          <a:xfrm>
            <a:off x="4346829" y="2462846"/>
            <a:ext cx="1250663" cy="430887"/>
          </a:xfrm>
          <a:prstGeom prst="rect">
            <a:avLst/>
          </a:prstGeom>
          <a:noFill/>
        </p:spPr>
        <p:txBody>
          <a:bodyPr wrap="square" rtlCol="0">
            <a:spAutoFit/>
          </a:bodyPr>
          <a:lstStyle/>
          <a:p>
            <a:pPr>
              <a:buNone/>
            </a:pPr>
            <a:r>
              <a:rPr lang="en-GB" sz="2200" b="1" dirty="0">
                <a:solidFill>
                  <a:srgbClr val="00628C"/>
                </a:solidFill>
              </a:rPr>
              <a:t>Clue 1</a:t>
            </a:r>
          </a:p>
        </p:txBody>
      </p:sp>
      <p:sp>
        <p:nvSpPr>
          <p:cNvPr id="15" name="TextBox 14">
            <a:extLst>
              <a:ext uri="{FF2B5EF4-FFF2-40B4-BE49-F238E27FC236}">
                <a16:creationId xmlns:a16="http://schemas.microsoft.com/office/drawing/2014/main" id="{DAA28CFF-D7BC-4D78-37D6-9B8E46DCA587}"/>
              </a:ext>
            </a:extLst>
          </p:cNvPr>
          <p:cNvSpPr txBox="1"/>
          <p:nvPr/>
        </p:nvSpPr>
        <p:spPr>
          <a:xfrm>
            <a:off x="6161789" y="2764340"/>
            <a:ext cx="1250663" cy="430887"/>
          </a:xfrm>
          <a:prstGeom prst="rect">
            <a:avLst/>
          </a:prstGeom>
          <a:noFill/>
        </p:spPr>
        <p:txBody>
          <a:bodyPr wrap="square" rtlCol="0">
            <a:spAutoFit/>
          </a:bodyPr>
          <a:lstStyle/>
          <a:p>
            <a:pPr>
              <a:buNone/>
            </a:pPr>
            <a:r>
              <a:rPr lang="en-GB" sz="2200" b="1" dirty="0">
                <a:solidFill>
                  <a:srgbClr val="00628C"/>
                </a:solidFill>
              </a:rPr>
              <a:t>Clue 2</a:t>
            </a:r>
          </a:p>
        </p:txBody>
      </p:sp>
      <p:sp>
        <p:nvSpPr>
          <p:cNvPr id="18" name="TextBox 17">
            <a:extLst>
              <a:ext uri="{FF2B5EF4-FFF2-40B4-BE49-F238E27FC236}">
                <a16:creationId xmlns:a16="http://schemas.microsoft.com/office/drawing/2014/main" id="{C701947D-C10F-B755-7677-056BAFACD297}"/>
              </a:ext>
            </a:extLst>
          </p:cNvPr>
          <p:cNvSpPr txBox="1"/>
          <p:nvPr/>
        </p:nvSpPr>
        <p:spPr>
          <a:xfrm>
            <a:off x="8265052" y="2948709"/>
            <a:ext cx="2141799" cy="2034123"/>
          </a:xfrm>
          <a:prstGeom prst="wedgeEllipseCallout">
            <a:avLst>
              <a:gd name="adj1" fmla="val -37791"/>
              <a:gd name="adj2" fmla="val 54761"/>
            </a:avLst>
          </a:prstGeom>
          <a:solidFill>
            <a:schemeClr val="accent6">
              <a:lumMod val="20000"/>
              <a:lumOff val="80000"/>
            </a:schemeClr>
          </a:solidFill>
        </p:spPr>
        <p:txBody>
          <a:bodyPr wrap="square">
            <a:spAutoFit/>
          </a:bodyPr>
          <a:lstStyle/>
          <a:p>
            <a:pPr algn="ctr">
              <a:buNone/>
            </a:pPr>
            <a:r>
              <a:rPr lang="en-GB" sz="2200" dirty="0"/>
              <a:t>It is 300 to the nearest hundred.</a:t>
            </a:r>
          </a:p>
        </p:txBody>
      </p:sp>
      <p:sp>
        <p:nvSpPr>
          <p:cNvPr id="19" name="TextBox 18">
            <a:extLst>
              <a:ext uri="{FF2B5EF4-FFF2-40B4-BE49-F238E27FC236}">
                <a16:creationId xmlns:a16="http://schemas.microsoft.com/office/drawing/2014/main" id="{2CCE8001-A161-7B0C-E46E-CB69E6A92508}"/>
              </a:ext>
            </a:extLst>
          </p:cNvPr>
          <p:cNvSpPr txBox="1"/>
          <p:nvPr/>
        </p:nvSpPr>
        <p:spPr>
          <a:xfrm>
            <a:off x="10289334" y="3233456"/>
            <a:ext cx="1893941" cy="2034123"/>
          </a:xfrm>
          <a:prstGeom prst="wedgeEllipseCallout">
            <a:avLst>
              <a:gd name="adj1" fmla="val 29011"/>
              <a:gd name="adj2" fmla="val 63272"/>
            </a:avLst>
          </a:prstGeom>
          <a:solidFill>
            <a:schemeClr val="accent6">
              <a:lumMod val="20000"/>
              <a:lumOff val="80000"/>
            </a:schemeClr>
          </a:solidFill>
        </p:spPr>
        <p:txBody>
          <a:bodyPr wrap="square">
            <a:spAutoFit/>
          </a:bodyPr>
          <a:lstStyle/>
          <a:p>
            <a:pPr algn="ctr">
              <a:buNone/>
            </a:pPr>
            <a:r>
              <a:rPr lang="en-GB" sz="2200" dirty="0"/>
              <a:t>It is 250 to the nearest ten.</a:t>
            </a:r>
          </a:p>
        </p:txBody>
      </p:sp>
      <p:sp>
        <p:nvSpPr>
          <p:cNvPr id="20" name="TextBox 19">
            <a:extLst>
              <a:ext uri="{FF2B5EF4-FFF2-40B4-BE49-F238E27FC236}">
                <a16:creationId xmlns:a16="http://schemas.microsoft.com/office/drawing/2014/main" id="{F04FA0CE-3F6C-9ED3-4B68-ABBE951FC525}"/>
              </a:ext>
            </a:extLst>
          </p:cNvPr>
          <p:cNvSpPr txBox="1"/>
          <p:nvPr/>
        </p:nvSpPr>
        <p:spPr>
          <a:xfrm>
            <a:off x="8480402" y="2462846"/>
            <a:ext cx="1250663" cy="430887"/>
          </a:xfrm>
          <a:prstGeom prst="rect">
            <a:avLst/>
          </a:prstGeom>
          <a:noFill/>
        </p:spPr>
        <p:txBody>
          <a:bodyPr wrap="square" rtlCol="0">
            <a:spAutoFit/>
          </a:bodyPr>
          <a:lstStyle/>
          <a:p>
            <a:pPr>
              <a:buNone/>
            </a:pPr>
            <a:r>
              <a:rPr lang="en-GB" sz="2200" b="1" dirty="0">
                <a:solidFill>
                  <a:srgbClr val="00628C"/>
                </a:solidFill>
              </a:rPr>
              <a:t>Clue 1</a:t>
            </a:r>
          </a:p>
        </p:txBody>
      </p:sp>
      <p:sp>
        <p:nvSpPr>
          <p:cNvPr id="21" name="TextBox 20">
            <a:extLst>
              <a:ext uri="{FF2B5EF4-FFF2-40B4-BE49-F238E27FC236}">
                <a16:creationId xmlns:a16="http://schemas.microsoft.com/office/drawing/2014/main" id="{1337652E-368B-4BA8-B938-266E27EB74C2}"/>
              </a:ext>
            </a:extLst>
          </p:cNvPr>
          <p:cNvSpPr txBox="1"/>
          <p:nvPr/>
        </p:nvSpPr>
        <p:spPr>
          <a:xfrm>
            <a:off x="10080012" y="2764340"/>
            <a:ext cx="1250663" cy="430887"/>
          </a:xfrm>
          <a:prstGeom prst="rect">
            <a:avLst/>
          </a:prstGeom>
          <a:noFill/>
        </p:spPr>
        <p:txBody>
          <a:bodyPr wrap="square" rtlCol="0">
            <a:spAutoFit/>
          </a:bodyPr>
          <a:lstStyle/>
          <a:p>
            <a:pPr>
              <a:buNone/>
            </a:pPr>
            <a:r>
              <a:rPr lang="en-GB" sz="2200" b="1" dirty="0">
                <a:solidFill>
                  <a:srgbClr val="00628C"/>
                </a:solidFill>
              </a:rPr>
              <a:t>Clue 2</a:t>
            </a:r>
          </a:p>
        </p:txBody>
      </p:sp>
      <p:sp>
        <p:nvSpPr>
          <p:cNvPr id="23" name="TextBox 22">
            <a:extLst>
              <a:ext uri="{FF2B5EF4-FFF2-40B4-BE49-F238E27FC236}">
                <a16:creationId xmlns:a16="http://schemas.microsoft.com/office/drawing/2014/main" id="{6CFB88B2-3FF2-6B69-70A4-BE73712D0A23}"/>
              </a:ext>
            </a:extLst>
          </p:cNvPr>
          <p:cNvSpPr txBox="1"/>
          <p:nvPr/>
        </p:nvSpPr>
        <p:spPr>
          <a:xfrm>
            <a:off x="182532" y="2413032"/>
            <a:ext cx="436338" cy="430887"/>
          </a:xfrm>
          <a:prstGeom prst="rect">
            <a:avLst/>
          </a:prstGeom>
          <a:noFill/>
        </p:spPr>
        <p:txBody>
          <a:bodyPr wrap="none" rtlCol="0">
            <a:spAutoFit/>
          </a:bodyPr>
          <a:lstStyle/>
          <a:p>
            <a:pPr>
              <a:buNone/>
            </a:pPr>
            <a:r>
              <a:rPr lang="en-GB" sz="2200" dirty="0">
                <a:solidFill>
                  <a:srgbClr val="00628C"/>
                </a:solidFill>
              </a:rPr>
              <a:t>a)</a:t>
            </a:r>
          </a:p>
        </p:txBody>
      </p:sp>
      <p:sp>
        <p:nvSpPr>
          <p:cNvPr id="24" name="TextBox 23">
            <a:extLst>
              <a:ext uri="{FF2B5EF4-FFF2-40B4-BE49-F238E27FC236}">
                <a16:creationId xmlns:a16="http://schemas.microsoft.com/office/drawing/2014/main" id="{4B6ADCF7-D42D-8A0C-9E92-1AA7B8202DC3}"/>
              </a:ext>
            </a:extLst>
          </p:cNvPr>
          <p:cNvSpPr txBox="1"/>
          <p:nvPr/>
        </p:nvSpPr>
        <p:spPr>
          <a:xfrm>
            <a:off x="3944784" y="2462846"/>
            <a:ext cx="436338" cy="430887"/>
          </a:xfrm>
          <a:prstGeom prst="rect">
            <a:avLst/>
          </a:prstGeom>
          <a:noFill/>
        </p:spPr>
        <p:txBody>
          <a:bodyPr wrap="none" rtlCol="0">
            <a:spAutoFit/>
          </a:bodyPr>
          <a:lstStyle/>
          <a:p>
            <a:pPr>
              <a:buNone/>
            </a:pPr>
            <a:r>
              <a:rPr lang="en-GB" sz="2200" dirty="0">
                <a:solidFill>
                  <a:srgbClr val="00628C"/>
                </a:solidFill>
              </a:rPr>
              <a:t>b)</a:t>
            </a:r>
          </a:p>
        </p:txBody>
      </p:sp>
      <p:sp>
        <p:nvSpPr>
          <p:cNvPr id="25" name="TextBox 24">
            <a:extLst>
              <a:ext uri="{FF2B5EF4-FFF2-40B4-BE49-F238E27FC236}">
                <a16:creationId xmlns:a16="http://schemas.microsoft.com/office/drawing/2014/main" id="{470CE0C1-B85B-53B1-F36E-3F75F698E43C}"/>
              </a:ext>
            </a:extLst>
          </p:cNvPr>
          <p:cNvSpPr txBox="1"/>
          <p:nvPr/>
        </p:nvSpPr>
        <p:spPr>
          <a:xfrm>
            <a:off x="8158565" y="2458939"/>
            <a:ext cx="436338" cy="430887"/>
          </a:xfrm>
          <a:prstGeom prst="rect">
            <a:avLst/>
          </a:prstGeom>
          <a:noFill/>
        </p:spPr>
        <p:txBody>
          <a:bodyPr wrap="none" rtlCol="0">
            <a:spAutoFit/>
          </a:bodyPr>
          <a:lstStyle/>
          <a:p>
            <a:pPr>
              <a:buNone/>
            </a:pPr>
            <a:r>
              <a:rPr lang="en-GB" sz="2200" dirty="0">
                <a:solidFill>
                  <a:srgbClr val="00628C"/>
                </a:solidFill>
              </a:rPr>
              <a:t>c)</a:t>
            </a:r>
          </a:p>
        </p:txBody>
      </p:sp>
    </p:spTree>
    <p:extLst>
      <p:ext uri="{BB962C8B-B14F-4D97-AF65-F5344CB8AC3E}">
        <p14:creationId xmlns:p14="http://schemas.microsoft.com/office/powerpoint/2010/main" val="90263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4" grpId="0" animBg="1"/>
      <p:bldP spid="5" grpId="0" animBg="1"/>
      <p:bldP spid="8" grpId="0"/>
      <p:bldP spid="9" grpId="0"/>
      <p:bldP spid="12" grpId="0" animBg="1"/>
      <p:bldP spid="13" grpId="0" animBg="1"/>
      <p:bldP spid="14" grpId="0"/>
      <p:bldP spid="15" grpId="0"/>
      <p:bldP spid="18" grpId="0" animBg="1"/>
      <p:bldP spid="19" grpId="0" animBg="1"/>
      <p:bldP spid="20" grpId="0"/>
      <p:bldP spid="21" grpId="0"/>
      <p:bldP spid="23" grpId="0"/>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A5D44BF-C135-4A28-96C4-B53950D7D722}"/>
              </a:ext>
            </a:extLst>
          </p:cNvPr>
          <p:cNvSpPr>
            <a:spLocks noGrp="1"/>
          </p:cNvSpPr>
          <p:nvPr>
            <p:ph type="title"/>
          </p:nvPr>
        </p:nvSpPr>
        <p:spPr/>
        <p:txBody>
          <a:bodyPr>
            <a:normAutofit/>
          </a:bodyPr>
          <a:lstStyle/>
          <a:p>
            <a:r>
              <a:rPr lang="en-GB" sz="3200" dirty="0"/>
              <a:t>Key ideas</a:t>
            </a:r>
          </a:p>
        </p:txBody>
      </p:sp>
      <p:graphicFrame>
        <p:nvGraphicFramePr>
          <p:cNvPr id="3" name="Table 5">
            <a:extLst>
              <a:ext uri="{FF2B5EF4-FFF2-40B4-BE49-F238E27FC236}">
                <a16:creationId xmlns:a16="http://schemas.microsoft.com/office/drawing/2014/main" id="{E5A38C3F-4868-4ED2-89EA-4C70558367B5}"/>
              </a:ext>
            </a:extLst>
          </p:cNvPr>
          <p:cNvGraphicFramePr>
            <a:graphicFrameLocks noGrp="1"/>
          </p:cNvGraphicFramePr>
          <p:nvPr>
            <p:extLst>
              <p:ext uri="{D42A27DB-BD31-4B8C-83A1-F6EECF244321}">
                <p14:modId xmlns:p14="http://schemas.microsoft.com/office/powerpoint/2010/main" val="1587735709"/>
              </p:ext>
            </p:extLst>
          </p:nvPr>
        </p:nvGraphicFramePr>
        <p:xfrm>
          <a:off x="635295" y="1210897"/>
          <a:ext cx="10450239" cy="3399203"/>
        </p:xfrm>
        <a:graphic>
          <a:graphicData uri="http://schemas.openxmlformats.org/drawingml/2006/table">
            <a:tbl>
              <a:tblPr firstRow="1" bandRow="1">
                <a:tableStyleId>{5940675A-B579-460E-94D1-54222C63F5DA}</a:tableStyleId>
              </a:tblPr>
              <a:tblGrid>
                <a:gridCol w="9082486">
                  <a:extLst>
                    <a:ext uri="{9D8B030D-6E8A-4147-A177-3AD203B41FA5}">
                      <a16:colId xmlns:a16="http://schemas.microsoft.com/office/drawing/2014/main" val="4162930053"/>
                    </a:ext>
                  </a:extLst>
                </a:gridCol>
                <a:gridCol w="1367753">
                  <a:extLst>
                    <a:ext uri="{9D8B030D-6E8A-4147-A177-3AD203B41FA5}">
                      <a16:colId xmlns:a16="http://schemas.microsoft.com/office/drawing/2014/main" val="3250428731"/>
                    </a:ext>
                  </a:extLst>
                </a:gridCol>
              </a:tblGrid>
              <a:tr h="3789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kern="1200" dirty="0">
                          <a:solidFill>
                            <a:schemeClr val="bg1"/>
                          </a:solidFill>
                          <a:latin typeface="+mn-lt"/>
                          <a:ea typeface="+mn-ea"/>
                          <a:cs typeface="+mn-cs"/>
                        </a:rPr>
                        <a:t>Estimate calculations by rounding</a:t>
                      </a:r>
                    </a:p>
                  </a:txBody>
                  <a:tcPr>
                    <a:solidFill>
                      <a:schemeClr val="accent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1" dirty="0">
                          <a:solidFill>
                            <a:schemeClr val="bg1"/>
                          </a:solidFill>
                        </a:rPr>
                        <a:t>Code</a:t>
                      </a:r>
                    </a:p>
                  </a:txBody>
                  <a:tcPr>
                    <a:solidFill>
                      <a:schemeClr val="accent2"/>
                    </a:solidFill>
                  </a:tcPr>
                </a:tc>
                <a:extLst>
                  <a:ext uri="{0D108BD9-81ED-4DB2-BD59-A6C34878D82A}">
                    <a16:rowId xmlns:a16="http://schemas.microsoft.com/office/drawing/2014/main" val="979699445"/>
                  </a:ext>
                </a:extLst>
              </a:tr>
              <a:tr h="499211">
                <a:tc>
                  <a:txBody>
                    <a:bodyPr/>
                    <a:lstStyle/>
                    <a:p>
                      <a:pPr>
                        <a:lnSpc>
                          <a:spcPct val="107000"/>
                        </a:lnSpc>
                        <a:spcAft>
                          <a:spcPts val="800"/>
                        </a:spcAft>
                      </a:pPr>
                      <a:r>
                        <a:rPr lang="en-GB" sz="1600" b="0" dirty="0">
                          <a:effectLst/>
                          <a:latin typeface="Arial" panose="020B0604020202020204" pitchFamily="34" charset="0"/>
                          <a:ea typeface="Calibri" panose="020F0502020204030204" pitchFamily="34" charset="0"/>
                          <a:cs typeface="Times New Roman" panose="02020603050405020304" pitchFamily="18" charset="0"/>
                        </a:rPr>
                        <a:t>Understand what is meant by a sensible degree of accuracy</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600" b="0" dirty="0">
                          <a:effectLst/>
                          <a:latin typeface="Arial" panose="020B0604020202020204" pitchFamily="34" charset="0"/>
                          <a:ea typeface="Calibri" panose="020F0502020204030204" pitchFamily="34" charset="0"/>
                          <a:cs typeface="Times New Roman" panose="02020603050405020304" pitchFamily="18" charset="0"/>
                        </a:rPr>
                        <a:t>1.1.4.1</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09749094"/>
                  </a:ext>
                </a:extLst>
              </a:tr>
              <a:tr h="499211">
                <a:tc>
                  <a:txBody>
                    <a:bodyPr/>
                    <a:lstStyle/>
                    <a:p>
                      <a:pPr>
                        <a:lnSpc>
                          <a:spcPct val="107000"/>
                        </a:lnSpc>
                        <a:spcAft>
                          <a:spcPts val="800"/>
                        </a:spcAft>
                      </a:pPr>
                      <a:r>
                        <a:rPr lang="en-GB" sz="1600" b="0" dirty="0">
                          <a:effectLst/>
                          <a:latin typeface="Arial" panose="020B0604020202020204" pitchFamily="34" charset="0"/>
                          <a:ea typeface="Calibri" panose="020F0502020204030204" pitchFamily="34" charset="0"/>
                          <a:cs typeface="Times New Roman" panose="02020603050405020304" pitchFamily="18" charset="0"/>
                        </a:rPr>
                        <a:t>Estimate numerical calculations </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600" b="0" dirty="0">
                          <a:effectLst/>
                          <a:latin typeface="Arial" panose="020B0604020202020204" pitchFamily="34" charset="0"/>
                          <a:ea typeface="Calibri" panose="020F0502020204030204" pitchFamily="34" charset="0"/>
                          <a:cs typeface="Times New Roman" panose="02020603050405020304" pitchFamily="18" charset="0"/>
                        </a:rPr>
                        <a:t>1.1.4.2*</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30190816"/>
                  </a:ext>
                </a:extLst>
              </a:tr>
              <a:tr h="496410">
                <a:tc>
                  <a:txBody>
                    <a:bodyPr/>
                    <a:lstStyle/>
                    <a:p>
                      <a:pPr>
                        <a:lnSpc>
                          <a:spcPct val="107000"/>
                        </a:lnSpc>
                        <a:spcAft>
                          <a:spcPts val="800"/>
                        </a:spcAft>
                      </a:pPr>
                      <a:r>
                        <a:rPr lang="en-GB" sz="1600" b="0" dirty="0">
                          <a:effectLst/>
                          <a:latin typeface="Arial" panose="020B0604020202020204" pitchFamily="34" charset="0"/>
                          <a:ea typeface="Calibri" panose="020F0502020204030204" pitchFamily="34" charset="0"/>
                          <a:cs typeface="Times New Roman" panose="02020603050405020304" pitchFamily="18" charset="0"/>
                        </a:rPr>
                        <a:t>Estimate and check if solutions to problems are of the correct magnitude</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600" b="0" dirty="0">
                          <a:effectLst/>
                          <a:latin typeface="Arial" panose="020B0604020202020204" pitchFamily="34" charset="0"/>
                          <a:ea typeface="Calibri" panose="020F0502020204030204" pitchFamily="34" charset="0"/>
                          <a:cs typeface="Times New Roman" panose="02020603050405020304" pitchFamily="18" charset="0"/>
                        </a:rPr>
                        <a:t>1.1.4.3</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97014955"/>
                  </a:ext>
                </a:extLst>
              </a:tr>
              <a:tr h="499211">
                <a:tc>
                  <a:txBody>
                    <a:bodyPr/>
                    <a:lstStyle/>
                    <a:p>
                      <a:pPr>
                        <a:lnSpc>
                          <a:spcPct val="107000"/>
                        </a:lnSpc>
                        <a:spcAft>
                          <a:spcPts val="800"/>
                        </a:spcAft>
                      </a:pPr>
                      <a:r>
                        <a:rPr lang="en-GB" sz="1600" b="0" dirty="0">
                          <a:effectLst/>
                          <a:latin typeface="Arial" panose="020B0604020202020204" pitchFamily="34" charset="0"/>
                          <a:ea typeface="Calibri" panose="020F0502020204030204" pitchFamily="34" charset="0"/>
                          <a:cs typeface="Times New Roman" panose="02020603050405020304" pitchFamily="18" charset="0"/>
                        </a:rPr>
                        <a:t>Determine whether calculations using rounding will give an underestimate or overestimate</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600" b="0" dirty="0">
                          <a:effectLst/>
                          <a:latin typeface="Arial" panose="020B0604020202020204" pitchFamily="34" charset="0"/>
                          <a:ea typeface="Calibri" panose="020F0502020204030204" pitchFamily="34" charset="0"/>
                          <a:cs typeface="Times New Roman" panose="02020603050405020304" pitchFamily="18" charset="0"/>
                        </a:rPr>
                        <a:t>1.1.4.4</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759893030"/>
                  </a:ext>
                </a:extLst>
              </a:tr>
              <a:tr h="526990">
                <a:tc>
                  <a:txBody>
                    <a:bodyPr/>
                    <a:lstStyle/>
                    <a:p>
                      <a:pPr>
                        <a:lnSpc>
                          <a:spcPct val="107000"/>
                        </a:lnSpc>
                        <a:spcAft>
                          <a:spcPts val="800"/>
                        </a:spcAft>
                      </a:pPr>
                      <a:r>
                        <a:rPr lang="en-GB" sz="1600" b="0" dirty="0">
                          <a:effectLst/>
                          <a:latin typeface="Arial" panose="020B0604020202020204" pitchFamily="34" charset="0"/>
                          <a:ea typeface="Calibri" panose="020F0502020204030204" pitchFamily="34" charset="0"/>
                          <a:cs typeface="Times New Roman" panose="02020603050405020304" pitchFamily="18" charset="0"/>
                        </a:rPr>
                        <a:t>Understand the impact of rounding errors when using a calculator, and the way that these can be compounded to result in large inaccuracies</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600" b="0" dirty="0">
                          <a:effectLst/>
                          <a:latin typeface="Arial" panose="020B0604020202020204" pitchFamily="34" charset="0"/>
                          <a:ea typeface="Calibri" panose="020F0502020204030204" pitchFamily="34" charset="0"/>
                          <a:cs typeface="Times New Roman" panose="02020603050405020304" pitchFamily="18" charset="0"/>
                        </a:rPr>
                        <a:t>1.1.4.5</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32499767"/>
                  </a:ext>
                </a:extLst>
              </a:tr>
              <a:tr h="499211">
                <a:tc>
                  <a:txBody>
                    <a:bodyPr/>
                    <a:lstStyle/>
                    <a:p>
                      <a:pPr>
                        <a:lnSpc>
                          <a:spcPct val="107000"/>
                        </a:lnSpc>
                        <a:spcAft>
                          <a:spcPts val="800"/>
                        </a:spcAft>
                      </a:pPr>
                      <a:r>
                        <a:rPr lang="en-GB" sz="1600" b="0" dirty="0">
                          <a:effectLst/>
                          <a:latin typeface="Arial" panose="020B0604020202020204" pitchFamily="34" charset="0"/>
                          <a:ea typeface="Calibri" panose="020F0502020204030204" pitchFamily="34" charset="0"/>
                          <a:cs typeface="Times New Roman" panose="02020603050405020304" pitchFamily="18" charset="0"/>
                        </a:rPr>
                        <a:t>Calculate possible errors expressed using inequality notation </a:t>
                      </a:r>
                      <a:r>
                        <a:rPr lang="en-GB" sz="1600" b="0" i="1" dirty="0">
                          <a:effectLst/>
                          <a:latin typeface="Arial" panose="020B0604020202020204" pitchFamily="34" charset="0"/>
                          <a:ea typeface="Calibri" panose="020F0502020204030204" pitchFamily="34" charset="0"/>
                          <a:cs typeface="Times New Roman" panose="02020603050405020304" pitchFamily="18" charset="0"/>
                        </a:rPr>
                        <a:t>a</a:t>
                      </a:r>
                      <a:r>
                        <a:rPr lang="en-GB" sz="1600" b="0" dirty="0">
                          <a:effectLst/>
                          <a:latin typeface="Arial" panose="020B0604020202020204" pitchFamily="34" charset="0"/>
                          <a:ea typeface="Calibri" panose="020F0502020204030204" pitchFamily="34" charset="0"/>
                          <a:cs typeface="Times New Roman" panose="02020603050405020304" pitchFamily="18" charset="0"/>
                        </a:rPr>
                        <a:t> &lt; </a:t>
                      </a:r>
                      <a:r>
                        <a:rPr lang="en-GB" sz="1600" b="0" i="1" dirty="0">
                          <a:effectLst/>
                          <a:latin typeface="Arial" panose="020B0604020202020204" pitchFamily="34" charset="0"/>
                          <a:ea typeface="Calibri" panose="020F0502020204030204" pitchFamily="34" charset="0"/>
                          <a:cs typeface="Times New Roman" panose="02020603050405020304" pitchFamily="18" charset="0"/>
                        </a:rPr>
                        <a:t>x</a:t>
                      </a:r>
                      <a:r>
                        <a:rPr lang="en-GB" sz="1600" b="0" dirty="0">
                          <a:effectLst/>
                          <a:latin typeface="Arial" panose="020B0604020202020204" pitchFamily="34" charset="0"/>
                          <a:ea typeface="Calibri" panose="020F0502020204030204" pitchFamily="34" charset="0"/>
                          <a:cs typeface="Times New Roman" panose="02020603050405020304" pitchFamily="18" charset="0"/>
                        </a:rPr>
                        <a:t> ≤ </a:t>
                      </a:r>
                      <a:r>
                        <a:rPr lang="en-GB" sz="1600" b="0" i="1" dirty="0">
                          <a:effectLst/>
                          <a:latin typeface="Arial" panose="020B0604020202020204" pitchFamily="34" charset="0"/>
                          <a:ea typeface="Calibri" panose="020F0502020204030204" pitchFamily="34" charset="0"/>
                          <a:cs typeface="Times New Roman" panose="02020603050405020304" pitchFamily="18" charset="0"/>
                        </a:rPr>
                        <a:t>b</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800"/>
                        </a:spcAft>
                      </a:pPr>
                      <a:r>
                        <a:rPr lang="en-GB" sz="1600" b="0" dirty="0">
                          <a:effectLst/>
                          <a:latin typeface="Arial" panose="020B0604020202020204" pitchFamily="34" charset="0"/>
                          <a:ea typeface="Calibri" panose="020F0502020204030204" pitchFamily="34" charset="0"/>
                          <a:cs typeface="Times New Roman" panose="02020603050405020304" pitchFamily="18" charset="0"/>
                        </a:rPr>
                        <a:t>1.1.4.6</a:t>
                      </a:r>
                      <a:endParaRPr lang="en-GB"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22175046"/>
                  </a:ext>
                </a:extLst>
              </a:tr>
            </a:tbl>
          </a:graphicData>
        </a:graphic>
      </p:graphicFrame>
      <p:sp>
        <p:nvSpPr>
          <p:cNvPr id="5" name="TextBox 4">
            <a:extLst>
              <a:ext uri="{FF2B5EF4-FFF2-40B4-BE49-F238E27FC236}">
                <a16:creationId xmlns:a16="http://schemas.microsoft.com/office/drawing/2014/main" id="{C997200E-231E-4CC3-9351-85AA93FE9F5F}"/>
              </a:ext>
            </a:extLst>
          </p:cNvPr>
          <p:cNvSpPr txBox="1"/>
          <p:nvPr/>
        </p:nvSpPr>
        <p:spPr>
          <a:xfrm>
            <a:off x="289932" y="6297792"/>
            <a:ext cx="8967819" cy="276999"/>
          </a:xfrm>
          <a:prstGeom prst="rect">
            <a:avLst/>
          </a:prstGeom>
          <a:noFill/>
        </p:spPr>
        <p:txBody>
          <a:bodyPr wrap="square" rtlCol="0">
            <a:spAutoFit/>
          </a:bodyPr>
          <a:lstStyle/>
          <a:p>
            <a:pPr>
              <a:buNone/>
            </a:pPr>
            <a:r>
              <a:rPr lang="en-GB" sz="1200" dirty="0"/>
              <a:t>*‘There are additional resources exemplifying these key ideas in the </a:t>
            </a:r>
            <a:r>
              <a:rPr lang="en-GB" sz="1200" dirty="0">
                <a:hlinkClick r:id="rId3"/>
              </a:rPr>
              <a:t>Secondary Mastery Professional Development | NCETM</a:t>
            </a:r>
            <a:r>
              <a:rPr lang="en-GB" sz="1200" dirty="0"/>
              <a:t>.</a:t>
            </a:r>
          </a:p>
        </p:txBody>
      </p:sp>
    </p:spTree>
    <p:extLst>
      <p:ext uri="{BB962C8B-B14F-4D97-AF65-F5344CB8AC3E}">
        <p14:creationId xmlns:p14="http://schemas.microsoft.com/office/powerpoint/2010/main" val="410107044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8F958A-1C22-4008-83F3-1A09DDB99697}"/>
              </a:ext>
            </a:extLst>
          </p:cNvPr>
          <p:cNvSpPr>
            <a:spLocks noGrp="1"/>
          </p:cNvSpPr>
          <p:nvPr>
            <p:ph type="body" sz="quarter" idx="10"/>
          </p:nvPr>
        </p:nvSpPr>
        <p:spPr>
          <a:xfrm>
            <a:off x="145680" y="1217280"/>
            <a:ext cx="11832377" cy="959609"/>
          </a:xfrm>
        </p:spPr>
        <p:txBody>
          <a:bodyPr>
            <a:noAutofit/>
          </a:bodyPr>
          <a:lstStyle/>
          <a:p>
            <a:endParaRPr lang="en-GB" sz="2200" dirty="0"/>
          </a:p>
          <a:p>
            <a:endParaRPr lang="en-GB" sz="2200" dirty="0"/>
          </a:p>
          <a:p>
            <a:endParaRPr lang="en-GB" sz="2200" dirty="0"/>
          </a:p>
          <a:p>
            <a:endParaRPr lang="en-GB" sz="2200" dirty="0"/>
          </a:p>
        </p:txBody>
      </p:sp>
      <p:sp>
        <p:nvSpPr>
          <p:cNvPr id="3" name="Text Placeholder 2">
            <a:extLst>
              <a:ext uri="{FF2B5EF4-FFF2-40B4-BE49-F238E27FC236}">
                <a16:creationId xmlns:a16="http://schemas.microsoft.com/office/drawing/2014/main" id="{BA868F73-2318-44C6-B845-7FCA48989768}"/>
              </a:ext>
            </a:extLst>
          </p:cNvPr>
          <p:cNvSpPr>
            <a:spLocks noGrp="1"/>
          </p:cNvSpPr>
          <p:nvPr>
            <p:ph type="body" sz="quarter" idx="11"/>
          </p:nvPr>
        </p:nvSpPr>
        <p:spPr/>
        <p:txBody>
          <a:bodyPr/>
          <a:lstStyle/>
          <a:p>
            <a:r>
              <a:rPr lang="en-GB" dirty="0"/>
              <a:t>Activity J: Thinking of another number</a:t>
            </a:r>
          </a:p>
        </p:txBody>
      </p:sp>
      <p:sp>
        <p:nvSpPr>
          <p:cNvPr id="6" name="Action Button: Help 5">
            <a:hlinkClick r:id="" action="ppaction://noaction" highlightClick="1"/>
            <a:extLst>
              <a:ext uri="{FF2B5EF4-FFF2-40B4-BE49-F238E27FC236}">
                <a16:creationId xmlns:a16="http://schemas.microsoft.com/office/drawing/2014/main" id="{CFAB87FA-4DC9-4276-B25B-39064C638DE0}"/>
              </a:ext>
            </a:extLst>
          </p:cNvPr>
          <p:cNvSpPr/>
          <p:nvPr/>
        </p:nvSpPr>
        <p:spPr>
          <a:xfrm>
            <a:off x="297028" y="5540774"/>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F6BA9CB7-F4C2-077E-4019-DA65A7FDCFB8}"/>
              </a:ext>
            </a:extLst>
          </p:cNvPr>
          <p:cNvSpPr txBox="1"/>
          <p:nvPr/>
        </p:nvSpPr>
        <p:spPr>
          <a:xfrm>
            <a:off x="1205049" y="5765027"/>
            <a:ext cx="6737167" cy="769441"/>
          </a:xfrm>
          <a:prstGeom prst="rect">
            <a:avLst/>
          </a:prstGeom>
          <a:noFill/>
        </p:spPr>
        <p:txBody>
          <a:bodyPr wrap="square">
            <a:spAutoFit/>
          </a:bodyPr>
          <a:lstStyle/>
          <a:p>
            <a:pPr>
              <a:buNone/>
            </a:pPr>
            <a:r>
              <a:rPr lang="en-GB" sz="2200" dirty="0"/>
              <a:t>Write your own set of clues for a new number using the same pattern.</a:t>
            </a:r>
          </a:p>
        </p:txBody>
      </p:sp>
      <p:sp>
        <p:nvSpPr>
          <p:cNvPr id="4" name="Text Placeholder 1">
            <a:extLst>
              <a:ext uri="{FF2B5EF4-FFF2-40B4-BE49-F238E27FC236}">
                <a16:creationId xmlns:a16="http://schemas.microsoft.com/office/drawing/2014/main" id="{8B64669C-2385-0289-074D-B1D662DE2F66}"/>
              </a:ext>
            </a:extLst>
          </p:cNvPr>
          <p:cNvSpPr txBox="1">
            <a:spLocks/>
          </p:cNvSpPr>
          <p:nvPr/>
        </p:nvSpPr>
        <p:spPr>
          <a:xfrm>
            <a:off x="145680" y="1217280"/>
            <a:ext cx="11832377" cy="95960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rgbClr val="00628C"/>
              </a:buClr>
              <a:buFont typeface="Arial" panose="020B0604020202020204" pitchFamily="34" charset="0"/>
              <a:buNone/>
              <a:defRPr sz="2800" kern="1200">
                <a:solidFill>
                  <a:srgbClr val="585858"/>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628C"/>
              </a:buClr>
              <a:buFont typeface="Arial" panose="020B0604020202020204" pitchFamily="34" charset="0"/>
              <a:buChar char="•"/>
              <a:defRPr sz="2400" kern="1200">
                <a:solidFill>
                  <a:srgbClr val="585858"/>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628C"/>
              </a:buClr>
              <a:buFont typeface="Arial" panose="020B0604020202020204" pitchFamily="34" charset="0"/>
              <a:buChar char="•"/>
              <a:defRPr sz="2000" kern="1200">
                <a:solidFill>
                  <a:srgbClr val="585858"/>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628C"/>
              </a:buClr>
              <a:buFont typeface="Arial" panose="020B0604020202020204" pitchFamily="34" charset="0"/>
              <a:buChar char="•"/>
              <a:defRPr sz="1800" kern="1200">
                <a:solidFill>
                  <a:srgbClr val="585858"/>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GB" sz="2200" dirty="0"/>
              <a:t>I am thinking of a number. I am going to give rounding to give clues.</a:t>
            </a:r>
          </a:p>
          <a:p>
            <a:pPr fontAlgn="auto">
              <a:spcAft>
                <a:spcPts val="0"/>
              </a:spcAft>
            </a:pPr>
            <a:r>
              <a:rPr lang="en-GB" sz="2200" dirty="0"/>
              <a:t>After each clue, write a guess down. Does your guess change each time?</a:t>
            </a:r>
          </a:p>
          <a:p>
            <a:pPr fontAlgn="auto">
              <a:spcAft>
                <a:spcPts val="0"/>
              </a:spcAft>
            </a:pPr>
            <a:endParaRPr lang="en-GB" sz="2200" dirty="0"/>
          </a:p>
          <a:p>
            <a:pPr fontAlgn="auto">
              <a:spcAft>
                <a:spcPts val="0"/>
              </a:spcAft>
            </a:pPr>
            <a:endParaRPr lang="en-GB" sz="2200" dirty="0"/>
          </a:p>
        </p:txBody>
      </p:sp>
      <p:sp>
        <p:nvSpPr>
          <p:cNvPr id="5" name="TextBox 4">
            <a:extLst>
              <a:ext uri="{FF2B5EF4-FFF2-40B4-BE49-F238E27FC236}">
                <a16:creationId xmlns:a16="http://schemas.microsoft.com/office/drawing/2014/main" id="{DB70BD68-A1AE-2CE9-7D31-6361AD35D75F}"/>
              </a:ext>
            </a:extLst>
          </p:cNvPr>
          <p:cNvSpPr txBox="1"/>
          <p:nvPr/>
        </p:nvSpPr>
        <p:spPr>
          <a:xfrm>
            <a:off x="213943" y="2898895"/>
            <a:ext cx="2953791" cy="1558052"/>
          </a:xfrm>
          <a:prstGeom prst="wedgeEllipseCallout">
            <a:avLst>
              <a:gd name="adj1" fmla="val -32002"/>
              <a:gd name="adj2" fmla="val 82952"/>
            </a:avLst>
          </a:prstGeom>
          <a:solidFill>
            <a:schemeClr val="accent2"/>
          </a:solidFill>
        </p:spPr>
        <p:txBody>
          <a:bodyPr wrap="square">
            <a:spAutoFit/>
          </a:bodyPr>
          <a:lstStyle/>
          <a:p>
            <a:pPr algn="ctr">
              <a:buNone/>
            </a:pPr>
            <a:r>
              <a:rPr lang="en-GB" sz="2200" dirty="0"/>
              <a:t>It is ____ to the nearest thousand.</a:t>
            </a:r>
          </a:p>
        </p:txBody>
      </p:sp>
      <p:sp>
        <p:nvSpPr>
          <p:cNvPr id="8" name="TextBox 7">
            <a:extLst>
              <a:ext uri="{FF2B5EF4-FFF2-40B4-BE49-F238E27FC236}">
                <a16:creationId xmlns:a16="http://schemas.microsoft.com/office/drawing/2014/main" id="{866CE230-32B1-825B-B9A5-F1EEC649F446}"/>
              </a:ext>
            </a:extLst>
          </p:cNvPr>
          <p:cNvSpPr txBox="1"/>
          <p:nvPr/>
        </p:nvSpPr>
        <p:spPr>
          <a:xfrm>
            <a:off x="3235997" y="3145413"/>
            <a:ext cx="2817289" cy="1558052"/>
          </a:xfrm>
          <a:prstGeom prst="wedgeEllipseCallout">
            <a:avLst>
              <a:gd name="adj1" fmla="val -32002"/>
              <a:gd name="adj2" fmla="val 89177"/>
            </a:avLst>
          </a:prstGeom>
          <a:solidFill>
            <a:schemeClr val="accent2"/>
          </a:solidFill>
        </p:spPr>
        <p:txBody>
          <a:bodyPr wrap="square">
            <a:spAutoFit/>
          </a:bodyPr>
          <a:lstStyle/>
          <a:p>
            <a:pPr algn="ctr">
              <a:buNone/>
            </a:pPr>
            <a:r>
              <a:rPr lang="en-GB" sz="2200" dirty="0"/>
              <a:t>It is ____ to the nearest hundred.</a:t>
            </a:r>
          </a:p>
        </p:txBody>
      </p:sp>
      <p:sp>
        <p:nvSpPr>
          <p:cNvPr id="9" name="TextBox 8">
            <a:extLst>
              <a:ext uri="{FF2B5EF4-FFF2-40B4-BE49-F238E27FC236}">
                <a16:creationId xmlns:a16="http://schemas.microsoft.com/office/drawing/2014/main" id="{5184C0C8-8BC6-63DE-73FE-396931931526}"/>
              </a:ext>
            </a:extLst>
          </p:cNvPr>
          <p:cNvSpPr txBox="1"/>
          <p:nvPr/>
        </p:nvSpPr>
        <p:spPr>
          <a:xfrm>
            <a:off x="6145837" y="2564522"/>
            <a:ext cx="2716236" cy="1558052"/>
          </a:xfrm>
          <a:prstGeom prst="wedgeEllipseCallout">
            <a:avLst>
              <a:gd name="adj1" fmla="val -28249"/>
              <a:gd name="adj2" fmla="val 86616"/>
            </a:avLst>
          </a:prstGeom>
          <a:solidFill>
            <a:schemeClr val="accent2"/>
          </a:solidFill>
        </p:spPr>
        <p:txBody>
          <a:bodyPr wrap="square">
            <a:spAutoFit/>
          </a:bodyPr>
          <a:lstStyle/>
          <a:p>
            <a:pPr algn="ctr">
              <a:buNone/>
            </a:pPr>
            <a:r>
              <a:rPr lang="en-GB" sz="2200" dirty="0"/>
              <a:t>It is ____ to the nearest ten.</a:t>
            </a:r>
          </a:p>
        </p:txBody>
      </p:sp>
      <p:sp>
        <p:nvSpPr>
          <p:cNvPr id="10" name="TextBox 9">
            <a:extLst>
              <a:ext uri="{FF2B5EF4-FFF2-40B4-BE49-F238E27FC236}">
                <a16:creationId xmlns:a16="http://schemas.microsoft.com/office/drawing/2014/main" id="{80B81269-D71A-828C-98A1-F28A4D054178}"/>
              </a:ext>
            </a:extLst>
          </p:cNvPr>
          <p:cNvSpPr txBox="1"/>
          <p:nvPr/>
        </p:nvSpPr>
        <p:spPr>
          <a:xfrm>
            <a:off x="8746287" y="3536438"/>
            <a:ext cx="3160561" cy="1558052"/>
          </a:xfrm>
          <a:prstGeom prst="wedgeEllipseCallout">
            <a:avLst>
              <a:gd name="adj1" fmla="val -39467"/>
              <a:gd name="adj2" fmla="val 59939"/>
            </a:avLst>
          </a:prstGeom>
          <a:solidFill>
            <a:schemeClr val="accent2"/>
          </a:solidFill>
        </p:spPr>
        <p:txBody>
          <a:bodyPr wrap="square">
            <a:spAutoFit/>
          </a:bodyPr>
          <a:lstStyle/>
          <a:p>
            <a:pPr algn="ctr">
              <a:buNone/>
            </a:pPr>
            <a:r>
              <a:rPr lang="en-GB" sz="2200" dirty="0"/>
              <a:t>It is ____ to the nearest whole number.</a:t>
            </a:r>
          </a:p>
        </p:txBody>
      </p:sp>
      <p:sp>
        <p:nvSpPr>
          <p:cNvPr id="11" name="TextBox 10">
            <a:extLst>
              <a:ext uri="{FF2B5EF4-FFF2-40B4-BE49-F238E27FC236}">
                <a16:creationId xmlns:a16="http://schemas.microsoft.com/office/drawing/2014/main" id="{33124CC2-5593-2F8D-EC24-098EB86CF032}"/>
              </a:ext>
            </a:extLst>
          </p:cNvPr>
          <p:cNvSpPr txBox="1"/>
          <p:nvPr/>
        </p:nvSpPr>
        <p:spPr>
          <a:xfrm>
            <a:off x="213943" y="2413032"/>
            <a:ext cx="1250663" cy="430887"/>
          </a:xfrm>
          <a:prstGeom prst="rect">
            <a:avLst/>
          </a:prstGeom>
          <a:noFill/>
        </p:spPr>
        <p:txBody>
          <a:bodyPr wrap="square" rtlCol="0">
            <a:spAutoFit/>
          </a:bodyPr>
          <a:lstStyle/>
          <a:p>
            <a:pPr>
              <a:buNone/>
            </a:pPr>
            <a:r>
              <a:rPr lang="en-GB" sz="2200" b="1" dirty="0">
                <a:solidFill>
                  <a:srgbClr val="00628C"/>
                </a:solidFill>
              </a:rPr>
              <a:t>Clue 1</a:t>
            </a:r>
          </a:p>
        </p:txBody>
      </p:sp>
      <p:sp>
        <p:nvSpPr>
          <p:cNvPr id="12" name="TextBox 11">
            <a:extLst>
              <a:ext uri="{FF2B5EF4-FFF2-40B4-BE49-F238E27FC236}">
                <a16:creationId xmlns:a16="http://schemas.microsoft.com/office/drawing/2014/main" id="{A23F151F-C782-E4BB-49A6-68A6F7CBB808}"/>
              </a:ext>
            </a:extLst>
          </p:cNvPr>
          <p:cNvSpPr txBox="1"/>
          <p:nvPr/>
        </p:nvSpPr>
        <p:spPr>
          <a:xfrm>
            <a:off x="3234691" y="2714526"/>
            <a:ext cx="1250663" cy="430887"/>
          </a:xfrm>
          <a:prstGeom prst="rect">
            <a:avLst/>
          </a:prstGeom>
          <a:noFill/>
        </p:spPr>
        <p:txBody>
          <a:bodyPr wrap="square" rtlCol="0">
            <a:spAutoFit/>
          </a:bodyPr>
          <a:lstStyle/>
          <a:p>
            <a:pPr>
              <a:buNone/>
            </a:pPr>
            <a:r>
              <a:rPr lang="en-GB" sz="2200" b="1" dirty="0">
                <a:solidFill>
                  <a:srgbClr val="00628C"/>
                </a:solidFill>
              </a:rPr>
              <a:t>Clue 2</a:t>
            </a:r>
          </a:p>
        </p:txBody>
      </p:sp>
      <p:sp>
        <p:nvSpPr>
          <p:cNvPr id="13" name="TextBox 12">
            <a:extLst>
              <a:ext uri="{FF2B5EF4-FFF2-40B4-BE49-F238E27FC236}">
                <a16:creationId xmlns:a16="http://schemas.microsoft.com/office/drawing/2014/main" id="{7D2A00E6-009F-B966-F69E-450CE223B8A3}"/>
              </a:ext>
            </a:extLst>
          </p:cNvPr>
          <p:cNvSpPr txBox="1"/>
          <p:nvPr/>
        </p:nvSpPr>
        <p:spPr>
          <a:xfrm>
            <a:off x="6053286" y="2176889"/>
            <a:ext cx="1250663" cy="430887"/>
          </a:xfrm>
          <a:prstGeom prst="rect">
            <a:avLst/>
          </a:prstGeom>
          <a:noFill/>
        </p:spPr>
        <p:txBody>
          <a:bodyPr wrap="square" rtlCol="0">
            <a:spAutoFit/>
          </a:bodyPr>
          <a:lstStyle/>
          <a:p>
            <a:pPr>
              <a:buNone/>
            </a:pPr>
            <a:r>
              <a:rPr lang="en-GB" sz="2200" b="1" dirty="0">
                <a:solidFill>
                  <a:srgbClr val="00628C"/>
                </a:solidFill>
              </a:rPr>
              <a:t>Clue 3</a:t>
            </a:r>
          </a:p>
        </p:txBody>
      </p:sp>
      <p:sp>
        <p:nvSpPr>
          <p:cNvPr id="14" name="TextBox 13">
            <a:extLst>
              <a:ext uri="{FF2B5EF4-FFF2-40B4-BE49-F238E27FC236}">
                <a16:creationId xmlns:a16="http://schemas.microsoft.com/office/drawing/2014/main" id="{CCEFD654-9880-2C4D-D95D-9D0F8825033A}"/>
              </a:ext>
            </a:extLst>
          </p:cNvPr>
          <p:cNvSpPr txBox="1"/>
          <p:nvPr/>
        </p:nvSpPr>
        <p:spPr>
          <a:xfrm>
            <a:off x="9075904" y="3105551"/>
            <a:ext cx="1250663" cy="430887"/>
          </a:xfrm>
          <a:prstGeom prst="rect">
            <a:avLst/>
          </a:prstGeom>
          <a:noFill/>
        </p:spPr>
        <p:txBody>
          <a:bodyPr wrap="square" rtlCol="0">
            <a:spAutoFit/>
          </a:bodyPr>
          <a:lstStyle/>
          <a:p>
            <a:pPr>
              <a:buNone/>
            </a:pPr>
            <a:r>
              <a:rPr lang="en-GB" sz="2200" b="1" dirty="0">
                <a:solidFill>
                  <a:srgbClr val="00628C"/>
                </a:solidFill>
              </a:rPr>
              <a:t>Clue 4</a:t>
            </a:r>
          </a:p>
        </p:txBody>
      </p:sp>
    </p:spTree>
    <p:extLst>
      <p:ext uri="{BB962C8B-B14F-4D97-AF65-F5344CB8AC3E}">
        <p14:creationId xmlns:p14="http://schemas.microsoft.com/office/powerpoint/2010/main" val="424864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animBg="1"/>
      <p:bldP spid="8" grpId="0" animBg="1"/>
      <p:bldP spid="9" grpId="0" animBg="1"/>
      <p:bldP spid="10" grpId="0" animBg="1"/>
      <p:bldP spid="11" grpId="0"/>
      <p:bldP spid="12" grpId="0"/>
      <p:bldP spid="13" grpId="0"/>
      <p:bldP spid="1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8F958A-1C22-4008-83F3-1A09DDB99697}"/>
              </a:ext>
            </a:extLst>
          </p:cNvPr>
          <p:cNvSpPr>
            <a:spLocks noGrp="1"/>
          </p:cNvSpPr>
          <p:nvPr>
            <p:ph type="body" sz="quarter" idx="10"/>
          </p:nvPr>
        </p:nvSpPr>
        <p:spPr>
          <a:xfrm>
            <a:off x="327924" y="3650396"/>
            <a:ext cx="7521621" cy="1913847"/>
          </a:xfrm>
        </p:spPr>
        <p:txBody>
          <a:bodyPr>
            <a:noAutofit/>
          </a:bodyPr>
          <a:lstStyle/>
          <a:p>
            <a:pPr marL="457200" indent="-457200">
              <a:buAutoNum type="alphaLcParenR"/>
            </a:pPr>
            <a:r>
              <a:rPr lang="en-GB" sz="2200" dirty="0"/>
              <a:t>A number that rounds to 7</a:t>
            </a:r>
            <a:r>
              <a:rPr lang="en-GB" sz="800" dirty="0"/>
              <a:t> </a:t>
            </a:r>
            <a:r>
              <a:rPr lang="en-GB" sz="2200" dirty="0"/>
              <a:t>000 to the nearest thousand.</a:t>
            </a:r>
          </a:p>
          <a:p>
            <a:pPr marL="457200" indent="-457200">
              <a:buAutoNum type="alphaLcParenR"/>
            </a:pPr>
            <a:r>
              <a:rPr lang="en-GB" sz="2200" dirty="0"/>
              <a:t>A number that rounds to 7</a:t>
            </a:r>
            <a:r>
              <a:rPr lang="en-GB" sz="800" dirty="0"/>
              <a:t> </a:t>
            </a:r>
            <a:r>
              <a:rPr lang="en-GB" sz="2200" dirty="0"/>
              <a:t>000 to the nearest hundred.</a:t>
            </a:r>
          </a:p>
          <a:p>
            <a:pPr marL="457200" indent="-457200">
              <a:buFont typeface="Arial" panose="020B0604020202020204" pitchFamily="34" charset="0"/>
              <a:buAutoNum type="alphaLcParenR"/>
            </a:pPr>
            <a:r>
              <a:rPr lang="en-GB" sz="2200" dirty="0"/>
              <a:t>A number that rounds to 700 to the nearest hundred.</a:t>
            </a:r>
          </a:p>
          <a:p>
            <a:pPr marL="457200" indent="-457200">
              <a:buAutoNum type="alphaLcParenR"/>
            </a:pPr>
            <a:r>
              <a:rPr lang="en-GB" sz="2200" dirty="0"/>
              <a:t>A number that rounds to 700 to the nearest ten.</a:t>
            </a:r>
          </a:p>
          <a:p>
            <a:endParaRPr lang="en-GB" sz="2200" dirty="0"/>
          </a:p>
        </p:txBody>
      </p:sp>
      <p:sp>
        <p:nvSpPr>
          <p:cNvPr id="3" name="Text Placeholder 2">
            <a:extLst>
              <a:ext uri="{FF2B5EF4-FFF2-40B4-BE49-F238E27FC236}">
                <a16:creationId xmlns:a16="http://schemas.microsoft.com/office/drawing/2014/main" id="{BA868F73-2318-44C6-B845-7FCA48989768}"/>
              </a:ext>
            </a:extLst>
          </p:cNvPr>
          <p:cNvSpPr>
            <a:spLocks noGrp="1"/>
          </p:cNvSpPr>
          <p:nvPr>
            <p:ph type="body" sz="quarter" idx="11"/>
          </p:nvPr>
        </p:nvSpPr>
        <p:spPr/>
        <p:txBody>
          <a:bodyPr/>
          <a:lstStyle/>
          <a:p>
            <a:r>
              <a:rPr lang="en-GB" dirty="0"/>
              <a:t>Activity K: Impossible numbers</a:t>
            </a:r>
          </a:p>
        </p:txBody>
      </p:sp>
      <p:sp>
        <p:nvSpPr>
          <p:cNvPr id="6" name="Action Button: Help 5">
            <a:hlinkClick r:id="" action="ppaction://noaction" highlightClick="1"/>
            <a:extLst>
              <a:ext uri="{FF2B5EF4-FFF2-40B4-BE49-F238E27FC236}">
                <a16:creationId xmlns:a16="http://schemas.microsoft.com/office/drawing/2014/main" id="{CFAB87FA-4DC9-4276-B25B-39064C638DE0}"/>
              </a:ext>
            </a:extLst>
          </p:cNvPr>
          <p:cNvSpPr/>
          <p:nvPr/>
        </p:nvSpPr>
        <p:spPr>
          <a:xfrm>
            <a:off x="327924" y="5686452"/>
            <a:ext cx="908021" cy="879391"/>
          </a:xfrm>
          <a:prstGeom prst="actionButtonHelp">
            <a:avLst/>
          </a:prstGeom>
          <a:solidFill>
            <a:srgbClr val="C8E2E8"/>
          </a:solidFill>
          <a:ln>
            <a:solidFill>
              <a:srgbClr val="C8E2E8"/>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sz="2200"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28BBEB38-8077-37FC-C46A-0F60C669918E}"/>
              </a:ext>
            </a:extLst>
          </p:cNvPr>
          <p:cNvSpPr txBox="1"/>
          <p:nvPr/>
        </p:nvSpPr>
        <p:spPr>
          <a:xfrm>
            <a:off x="327924" y="2659559"/>
            <a:ext cx="8514582" cy="769441"/>
          </a:xfrm>
          <a:prstGeom prst="rect">
            <a:avLst/>
          </a:prstGeom>
          <a:noFill/>
        </p:spPr>
        <p:txBody>
          <a:bodyPr wrap="square">
            <a:spAutoFit/>
          </a:bodyPr>
          <a:lstStyle/>
          <a:p>
            <a:pPr>
              <a:buNone/>
            </a:pPr>
            <a:r>
              <a:rPr lang="en-GB" sz="2200" dirty="0"/>
              <a:t>Rearranging </a:t>
            </a:r>
            <a:r>
              <a:rPr lang="en-GB" sz="2200" b="1" dirty="0"/>
              <a:t>all four </a:t>
            </a:r>
            <a:r>
              <a:rPr lang="en-GB" sz="2200" dirty="0"/>
              <a:t>digits on the place-value grid each time, which of these are impossible to create?</a:t>
            </a:r>
          </a:p>
        </p:txBody>
      </p:sp>
      <p:sp>
        <p:nvSpPr>
          <p:cNvPr id="13" name="TextBox 12">
            <a:extLst>
              <a:ext uri="{FF2B5EF4-FFF2-40B4-BE49-F238E27FC236}">
                <a16:creationId xmlns:a16="http://schemas.microsoft.com/office/drawing/2014/main" id="{D60459D6-B5B9-E765-6134-ADE31763BCE1}"/>
              </a:ext>
            </a:extLst>
          </p:cNvPr>
          <p:cNvSpPr txBox="1"/>
          <p:nvPr/>
        </p:nvSpPr>
        <p:spPr>
          <a:xfrm>
            <a:off x="1235945" y="5730076"/>
            <a:ext cx="7606561" cy="769441"/>
          </a:xfrm>
          <a:prstGeom prst="rect">
            <a:avLst/>
          </a:prstGeom>
          <a:noFill/>
        </p:spPr>
        <p:txBody>
          <a:bodyPr wrap="square">
            <a:spAutoFit/>
          </a:bodyPr>
          <a:lstStyle/>
          <a:p>
            <a:pPr>
              <a:buNone/>
            </a:pPr>
            <a:r>
              <a:rPr lang="en-GB" sz="2200" dirty="0"/>
              <a:t>Change the digits so that all of the statements are possible. What is the minimum number of digits that need to change?</a:t>
            </a:r>
          </a:p>
        </p:txBody>
      </p:sp>
      <p:sp>
        <p:nvSpPr>
          <p:cNvPr id="4" name="Rectangle: Rounded Corners 3">
            <a:extLst>
              <a:ext uri="{FF2B5EF4-FFF2-40B4-BE49-F238E27FC236}">
                <a16:creationId xmlns:a16="http://schemas.microsoft.com/office/drawing/2014/main" id="{DF219820-1628-ADC7-E983-2B638358789B}"/>
              </a:ext>
            </a:extLst>
          </p:cNvPr>
          <p:cNvSpPr/>
          <p:nvPr/>
        </p:nvSpPr>
        <p:spPr>
          <a:xfrm>
            <a:off x="447476" y="1610793"/>
            <a:ext cx="792000" cy="936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6000" dirty="0"/>
              <a:t>4</a:t>
            </a:r>
          </a:p>
        </p:txBody>
      </p:sp>
      <p:sp>
        <p:nvSpPr>
          <p:cNvPr id="5" name="Rectangle: Rounded Corners 4">
            <a:extLst>
              <a:ext uri="{FF2B5EF4-FFF2-40B4-BE49-F238E27FC236}">
                <a16:creationId xmlns:a16="http://schemas.microsoft.com/office/drawing/2014/main" id="{A969CE8F-42A2-90C1-C6E0-0D19CBA2DE1C}"/>
              </a:ext>
            </a:extLst>
          </p:cNvPr>
          <p:cNvSpPr/>
          <p:nvPr/>
        </p:nvSpPr>
        <p:spPr>
          <a:xfrm>
            <a:off x="1336590" y="1610793"/>
            <a:ext cx="792000" cy="936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6000" dirty="0"/>
              <a:t>5</a:t>
            </a:r>
          </a:p>
        </p:txBody>
      </p:sp>
      <p:sp>
        <p:nvSpPr>
          <p:cNvPr id="7" name="Rectangle: Rounded Corners 6">
            <a:extLst>
              <a:ext uri="{FF2B5EF4-FFF2-40B4-BE49-F238E27FC236}">
                <a16:creationId xmlns:a16="http://schemas.microsoft.com/office/drawing/2014/main" id="{18559B29-C6E7-6C57-A5A0-DCE1C0CFC206}"/>
              </a:ext>
            </a:extLst>
          </p:cNvPr>
          <p:cNvSpPr/>
          <p:nvPr/>
        </p:nvSpPr>
        <p:spPr>
          <a:xfrm>
            <a:off x="2225704" y="1610793"/>
            <a:ext cx="792000" cy="936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6000" dirty="0"/>
              <a:t>6</a:t>
            </a:r>
          </a:p>
        </p:txBody>
      </p:sp>
      <p:sp>
        <p:nvSpPr>
          <p:cNvPr id="14" name="Rectangle: Rounded Corners 13">
            <a:extLst>
              <a:ext uri="{FF2B5EF4-FFF2-40B4-BE49-F238E27FC236}">
                <a16:creationId xmlns:a16="http://schemas.microsoft.com/office/drawing/2014/main" id="{4E8F6466-A61F-2C51-6691-D7A7D91703D1}"/>
              </a:ext>
            </a:extLst>
          </p:cNvPr>
          <p:cNvSpPr/>
          <p:nvPr/>
        </p:nvSpPr>
        <p:spPr>
          <a:xfrm>
            <a:off x="3114817" y="1610793"/>
            <a:ext cx="792000" cy="9369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6000" dirty="0"/>
              <a:t>7</a:t>
            </a:r>
          </a:p>
        </p:txBody>
      </p:sp>
      <mc:AlternateContent xmlns:mc="http://schemas.openxmlformats.org/markup-compatibility/2006" xmlns:a14="http://schemas.microsoft.com/office/drawing/2010/main">
        <mc:Choice Requires="a14">
          <p:graphicFrame>
            <p:nvGraphicFramePr>
              <p:cNvPr id="18" name="Table 12">
                <a:extLst>
                  <a:ext uri="{FF2B5EF4-FFF2-40B4-BE49-F238E27FC236}">
                    <a16:creationId xmlns:a16="http://schemas.microsoft.com/office/drawing/2014/main" id="{9169A352-1127-1139-20B2-C6E257A84EBD}"/>
                  </a:ext>
                </a:extLst>
              </p:cNvPr>
              <p:cNvGraphicFramePr>
                <a:graphicFrameLocks noGrp="1"/>
              </p:cNvGraphicFramePr>
              <p:nvPr>
                <p:extLst>
                  <p:ext uri="{D42A27DB-BD31-4B8C-83A1-F6EECF244321}">
                    <p14:modId xmlns:p14="http://schemas.microsoft.com/office/powerpoint/2010/main" val="934683928"/>
                  </p:ext>
                </p:extLst>
              </p:nvPr>
            </p:nvGraphicFramePr>
            <p:xfrm>
              <a:off x="4128372" y="1091722"/>
              <a:ext cx="6252302" cy="1522695"/>
            </p:xfrm>
            <a:graphic>
              <a:graphicData uri="http://schemas.openxmlformats.org/drawingml/2006/table">
                <a:tbl>
                  <a:tblPr firstRow="1" bandRow="1">
                    <a:tableStyleId>{5940675A-B579-460E-94D1-54222C63F5DA}</a:tableStyleId>
                  </a:tblPr>
                  <a:tblGrid>
                    <a:gridCol w="893186">
                      <a:extLst>
                        <a:ext uri="{9D8B030D-6E8A-4147-A177-3AD203B41FA5}">
                          <a16:colId xmlns:a16="http://schemas.microsoft.com/office/drawing/2014/main" val="3613884705"/>
                        </a:ext>
                      </a:extLst>
                    </a:gridCol>
                    <a:gridCol w="893186">
                      <a:extLst>
                        <a:ext uri="{9D8B030D-6E8A-4147-A177-3AD203B41FA5}">
                          <a16:colId xmlns:a16="http://schemas.microsoft.com/office/drawing/2014/main" val="2135813100"/>
                        </a:ext>
                      </a:extLst>
                    </a:gridCol>
                    <a:gridCol w="893186">
                      <a:extLst>
                        <a:ext uri="{9D8B030D-6E8A-4147-A177-3AD203B41FA5}">
                          <a16:colId xmlns:a16="http://schemas.microsoft.com/office/drawing/2014/main" val="2302857364"/>
                        </a:ext>
                      </a:extLst>
                    </a:gridCol>
                    <a:gridCol w="893186">
                      <a:extLst>
                        <a:ext uri="{9D8B030D-6E8A-4147-A177-3AD203B41FA5}">
                          <a16:colId xmlns:a16="http://schemas.microsoft.com/office/drawing/2014/main" val="2933219933"/>
                        </a:ext>
                      </a:extLst>
                    </a:gridCol>
                    <a:gridCol w="893186">
                      <a:extLst>
                        <a:ext uri="{9D8B030D-6E8A-4147-A177-3AD203B41FA5}">
                          <a16:colId xmlns:a16="http://schemas.microsoft.com/office/drawing/2014/main" val="380900997"/>
                        </a:ext>
                      </a:extLst>
                    </a:gridCol>
                    <a:gridCol w="893186">
                      <a:extLst>
                        <a:ext uri="{9D8B030D-6E8A-4147-A177-3AD203B41FA5}">
                          <a16:colId xmlns:a16="http://schemas.microsoft.com/office/drawing/2014/main" val="1327360977"/>
                        </a:ext>
                      </a:extLst>
                    </a:gridCol>
                    <a:gridCol w="893186">
                      <a:extLst>
                        <a:ext uri="{9D8B030D-6E8A-4147-A177-3AD203B41FA5}">
                          <a16:colId xmlns:a16="http://schemas.microsoft.com/office/drawing/2014/main" val="2546200893"/>
                        </a:ext>
                      </a:extLst>
                    </a:gridCol>
                  </a:tblGrid>
                  <a:tr h="468993">
                    <a:tc>
                      <a:txBody>
                        <a:bodyPr/>
                        <a:lstStyle/>
                        <a:p>
                          <a:pPr algn="ctr"/>
                          <a:r>
                            <a:rPr lang="en-GB" sz="1400" b="1" dirty="0"/>
                            <a:t>10 000s</a:t>
                          </a:r>
                        </a:p>
                      </a:txBody>
                      <a:tcPr anchor="ctr">
                        <a:solidFill>
                          <a:schemeClr val="accent2"/>
                        </a:solidFill>
                      </a:tcPr>
                    </a:tc>
                    <a:tc>
                      <a:txBody>
                        <a:bodyPr/>
                        <a:lstStyle/>
                        <a:p>
                          <a:pPr algn="ctr"/>
                          <a:r>
                            <a:rPr lang="en-GB" sz="1600" b="1" dirty="0"/>
                            <a:t>1000s</a:t>
                          </a:r>
                        </a:p>
                      </a:txBody>
                      <a:tcPr anchor="ctr">
                        <a:solidFill>
                          <a:schemeClr val="accent2"/>
                        </a:solidFill>
                      </a:tcPr>
                    </a:tc>
                    <a:tc>
                      <a:txBody>
                        <a:bodyPr/>
                        <a:lstStyle/>
                        <a:p>
                          <a:pPr algn="ctr"/>
                          <a:r>
                            <a:rPr lang="en-GB" sz="1600" b="1" dirty="0"/>
                            <a:t>100s</a:t>
                          </a:r>
                        </a:p>
                      </a:txBody>
                      <a:tcPr anchor="ctr">
                        <a:solidFill>
                          <a:schemeClr val="accent2"/>
                        </a:solidFill>
                      </a:tcPr>
                    </a:tc>
                    <a:tc>
                      <a:txBody>
                        <a:bodyPr/>
                        <a:lstStyle/>
                        <a:p>
                          <a:pPr algn="ctr"/>
                          <a:r>
                            <a:rPr lang="en-GB" sz="1600" b="1" dirty="0"/>
                            <a:t>10s</a:t>
                          </a:r>
                        </a:p>
                      </a:txBody>
                      <a:tcPr anchor="ctr">
                        <a:solidFill>
                          <a:schemeClr val="accent2"/>
                        </a:solidFill>
                      </a:tcPr>
                    </a:tc>
                    <a:tc>
                      <a:txBody>
                        <a:bodyPr/>
                        <a:lstStyle/>
                        <a:p>
                          <a:pPr algn="ctr"/>
                          <a:r>
                            <a:rPr lang="en-GB" sz="1600" b="1" dirty="0"/>
                            <a:t>1s</a:t>
                          </a:r>
                        </a:p>
                      </a:txBody>
                      <a:tcPr anchor="ctr">
                        <a:solidFill>
                          <a:schemeClr val="accent2"/>
                        </a:solidFill>
                      </a:tcPr>
                    </a:tc>
                    <a:tc>
                      <a:txBody>
                        <a:bodyPr/>
                        <a:lstStyle/>
                        <a:p>
                          <a:pPr algn="ctr"/>
                          <a14:m>
                            <m:oMathPara xmlns:m="http://schemas.openxmlformats.org/officeDocument/2006/math">
                              <m:oMathParaPr>
                                <m:jc m:val="centerGroup"/>
                              </m:oMathParaPr>
                              <m:oMath xmlns:m="http://schemas.openxmlformats.org/officeDocument/2006/math">
                                <m:box>
                                  <m:boxPr>
                                    <m:ctrlPr>
                                      <a:rPr lang="en-GB" sz="1600" b="1" i="1" smtClean="0">
                                        <a:latin typeface="Cambria Math" panose="02040503050406030204" pitchFamily="18" charset="0"/>
                                      </a:rPr>
                                    </m:ctrlPr>
                                  </m:boxPr>
                                  <m:e>
                                    <m:argPr>
                                      <m:argSz m:val="-1"/>
                                    </m:argPr>
                                    <m:f>
                                      <m:fPr>
                                        <m:ctrlPr>
                                          <a:rPr lang="en-GB" sz="1600" b="1" i="1" smtClean="0">
                                            <a:latin typeface="Cambria Math" panose="02040503050406030204" pitchFamily="18" charset="0"/>
                                          </a:rPr>
                                        </m:ctrlPr>
                                      </m:fPr>
                                      <m:num>
                                        <m:r>
                                          <a:rPr lang="en-GB" sz="1600" b="1" smtClean="0">
                                            <a:latin typeface="Cambria Math" panose="02040503050406030204" pitchFamily="18" charset="0"/>
                                          </a:rPr>
                                          <m:t>𝟏</m:t>
                                        </m:r>
                                      </m:num>
                                      <m:den>
                                        <m:r>
                                          <a:rPr lang="en-GB" sz="1600" b="1" smtClean="0">
                                            <a:latin typeface="Cambria Math" panose="02040503050406030204" pitchFamily="18" charset="0"/>
                                          </a:rPr>
                                          <m:t>𝟏𝟎</m:t>
                                        </m:r>
                                      </m:den>
                                    </m:f>
                                    <m:r>
                                      <a:rPr lang="en-GB" sz="1600" b="1" i="1" smtClean="0">
                                        <a:latin typeface="Cambria Math" panose="02040503050406030204" pitchFamily="18" charset="0"/>
                                      </a:rPr>
                                      <m:t>𝐬</m:t>
                                    </m:r>
                                  </m:e>
                                </m:box>
                              </m:oMath>
                            </m:oMathPara>
                          </a14:m>
                          <a:endParaRPr lang="en-GB" sz="1600" b="1" dirty="0"/>
                        </a:p>
                      </a:txBody>
                      <a:tcPr anchor="ctr">
                        <a:solidFill>
                          <a:schemeClr val="accent2"/>
                        </a:solidFill>
                      </a:tcPr>
                    </a:tc>
                    <a:tc>
                      <a:txBody>
                        <a:bodyPr/>
                        <a:lstStyle/>
                        <a:p>
                          <a:pPr algn="ctr"/>
                          <a14:m>
                            <m:oMathPara xmlns:m="http://schemas.openxmlformats.org/officeDocument/2006/math">
                              <m:oMathParaPr>
                                <m:jc m:val="centerGroup"/>
                              </m:oMathParaPr>
                              <m:oMath xmlns:m="http://schemas.openxmlformats.org/officeDocument/2006/math">
                                <m:box>
                                  <m:boxPr>
                                    <m:ctrlPr>
                                      <a:rPr lang="en-GB" sz="1600" b="1" i="1" smtClean="0">
                                        <a:latin typeface="Cambria Math" panose="02040503050406030204" pitchFamily="18" charset="0"/>
                                      </a:rPr>
                                    </m:ctrlPr>
                                  </m:boxPr>
                                  <m:e>
                                    <m:argPr>
                                      <m:argSz m:val="-1"/>
                                    </m:argPr>
                                    <m:f>
                                      <m:fPr>
                                        <m:ctrlPr>
                                          <a:rPr lang="en-GB" sz="1600" b="1" i="1" smtClean="0">
                                            <a:latin typeface="Cambria Math" panose="02040503050406030204" pitchFamily="18" charset="0"/>
                                          </a:rPr>
                                        </m:ctrlPr>
                                      </m:fPr>
                                      <m:num>
                                        <m:r>
                                          <a:rPr lang="en-GB" sz="1600" b="1" smtClean="0">
                                            <a:latin typeface="Cambria Math" panose="02040503050406030204" pitchFamily="18" charset="0"/>
                                          </a:rPr>
                                          <m:t>𝟏</m:t>
                                        </m:r>
                                      </m:num>
                                      <m:den>
                                        <m:r>
                                          <a:rPr lang="en-GB" sz="1600" b="1" smtClean="0">
                                            <a:latin typeface="Cambria Math" panose="02040503050406030204" pitchFamily="18" charset="0"/>
                                          </a:rPr>
                                          <m:t>𝟏𝟎𝟎</m:t>
                                        </m:r>
                                      </m:den>
                                    </m:f>
                                    <m:r>
                                      <a:rPr lang="en-GB" sz="1600" b="1" i="1" smtClean="0">
                                        <a:latin typeface="Cambria Math" panose="02040503050406030204" pitchFamily="18" charset="0"/>
                                      </a:rPr>
                                      <m:t>𝐬</m:t>
                                    </m:r>
                                  </m:e>
                                </m:box>
                              </m:oMath>
                            </m:oMathPara>
                          </a14:m>
                          <a:endParaRPr lang="en-GB" sz="1600" b="1" dirty="0"/>
                        </a:p>
                      </a:txBody>
                      <a:tcPr anchor="ctr">
                        <a:solidFill>
                          <a:schemeClr val="accent2"/>
                        </a:solidFill>
                      </a:tcPr>
                    </a:tc>
                    <a:extLst>
                      <a:ext uri="{0D108BD9-81ED-4DB2-BD59-A6C34878D82A}">
                        <a16:rowId xmlns:a16="http://schemas.microsoft.com/office/drawing/2014/main" val="3317917358"/>
                      </a:ext>
                    </a:extLst>
                  </a:tr>
                  <a:tr h="1053702">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3566358283"/>
                      </a:ext>
                    </a:extLst>
                  </a:tr>
                </a:tbl>
              </a:graphicData>
            </a:graphic>
          </p:graphicFrame>
        </mc:Choice>
        <mc:Fallback xmlns="">
          <p:graphicFrame>
            <p:nvGraphicFramePr>
              <p:cNvPr id="18" name="Table 12">
                <a:extLst>
                  <a:ext uri="{FF2B5EF4-FFF2-40B4-BE49-F238E27FC236}">
                    <a16:creationId xmlns:a16="http://schemas.microsoft.com/office/drawing/2014/main" id="{9169A352-1127-1139-20B2-C6E257A84EBD}"/>
                  </a:ext>
                </a:extLst>
              </p:cNvPr>
              <p:cNvGraphicFramePr>
                <a:graphicFrameLocks noGrp="1"/>
              </p:cNvGraphicFramePr>
              <p:nvPr>
                <p:extLst>
                  <p:ext uri="{D42A27DB-BD31-4B8C-83A1-F6EECF244321}">
                    <p14:modId xmlns:p14="http://schemas.microsoft.com/office/powerpoint/2010/main" val="934683928"/>
                  </p:ext>
                </p:extLst>
              </p:nvPr>
            </p:nvGraphicFramePr>
            <p:xfrm>
              <a:off x="4128372" y="1091722"/>
              <a:ext cx="6252302" cy="1522695"/>
            </p:xfrm>
            <a:graphic>
              <a:graphicData uri="http://schemas.openxmlformats.org/drawingml/2006/table">
                <a:tbl>
                  <a:tblPr firstRow="1" bandRow="1">
                    <a:tableStyleId>{5940675A-B579-460E-94D1-54222C63F5DA}</a:tableStyleId>
                  </a:tblPr>
                  <a:tblGrid>
                    <a:gridCol w="893186">
                      <a:extLst>
                        <a:ext uri="{9D8B030D-6E8A-4147-A177-3AD203B41FA5}">
                          <a16:colId xmlns:a16="http://schemas.microsoft.com/office/drawing/2014/main" val="3613884705"/>
                        </a:ext>
                      </a:extLst>
                    </a:gridCol>
                    <a:gridCol w="893186">
                      <a:extLst>
                        <a:ext uri="{9D8B030D-6E8A-4147-A177-3AD203B41FA5}">
                          <a16:colId xmlns:a16="http://schemas.microsoft.com/office/drawing/2014/main" val="2135813100"/>
                        </a:ext>
                      </a:extLst>
                    </a:gridCol>
                    <a:gridCol w="893186">
                      <a:extLst>
                        <a:ext uri="{9D8B030D-6E8A-4147-A177-3AD203B41FA5}">
                          <a16:colId xmlns:a16="http://schemas.microsoft.com/office/drawing/2014/main" val="2302857364"/>
                        </a:ext>
                      </a:extLst>
                    </a:gridCol>
                    <a:gridCol w="893186">
                      <a:extLst>
                        <a:ext uri="{9D8B030D-6E8A-4147-A177-3AD203B41FA5}">
                          <a16:colId xmlns:a16="http://schemas.microsoft.com/office/drawing/2014/main" val="2933219933"/>
                        </a:ext>
                      </a:extLst>
                    </a:gridCol>
                    <a:gridCol w="893186">
                      <a:extLst>
                        <a:ext uri="{9D8B030D-6E8A-4147-A177-3AD203B41FA5}">
                          <a16:colId xmlns:a16="http://schemas.microsoft.com/office/drawing/2014/main" val="380900997"/>
                        </a:ext>
                      </a:extLst>
                    </a:gridCol>
                    <a:gridCol w="893186">
                      <a:extLst>
                        <a:ext uri="{9D8B030D-6E8A-4147-A177-3AD203B41FA5}">
                          <a16:colId xmlns:a16="http://schemas.microsoft.com/office/drawing/2014/main" val="1327360977"/>
                        </a:ext>
                      </a:extLst>
                    </a:gridCol>
                    <a:gridCol w="893186">
                      <a:extLst>
                        <a:ext uri="{9D8B030D-6E8A-4147-A177-3AD203B41FA5}">
                          <a16:colId xmlns:a16="http://schemas.microsoft.com/office/drawing/2014/main" val="2546200893"/>
                        </a:ext>
                      </a:extLst>
                    </a:gridCol>
                  </a:tblGrid>
                  <a:tr h="468993">
                    <a:tc>
                      <a:txBody>
                        <a:bodyPr/>
                        <a:lstStyle/>
                        <a:p>
                          <a:pPr algn="ctr"/>
                          <a:r>
                            <a:rPr lang="en-GB" sz="1400" b="1" dirty="0"/>
                            <a:t>10 000s</a:t>
                          </a:r>
                        </a:p>
                      </a:txBody>
                      <a:tcPr anchor="ctr">
                        <a:solidFill>
                          <a:schemeClr val="accent2"/>
                        </a:solidFill>
                      </a:tcPr>
                    </a:tc>
                    <a:tc>
                      <a:txBody>
                        <a:bodyPr/>
                        <a:lstStyle/>
                        <a:p>
                          <a:pPr algn="ctr"/>
                          <a:r>
                            <a:rPr lang="en-GB" sz="1600" b="1" dirty="0"/>
                            <a:t>1000s</a:t>
                          </a:r>
                        </a:p>
                      </a:txBody>
                      <a:tcPr anchor="ctr">
                        <a:solidFill>
                          <a:schemeClr val="accent2"/>
                        </a:solidFill>
                      </a:tcPr>
                    </a:tc>
                    <a:tc>
                      <a:txBody>
                        <a:bodyPr/>
                        <a:lstStyle/>
                        <a:p>
                          <a:pPr algn="ctr"/>
                          <a:r>
                            <a:rPr lang="en-GB" sz="1600" b="1" dirty="0"/>
                            <a:t>100s</a:t>
                          </a:r>
                        </a:p>
                      </a:txBody>
                      <a:tcPr anchor="ctr">
                        <a:solidFill>
                          <a:schemeClr val="accent2"/>
                        </a:solidFill>
                      </a:tcPr>
                    </a:tc>
                    <a:tc>
                      <a:txBody>
                        <a:bodyPr/>
                        <a:lstStyle/>
                        <a:p>
                          <a:pPr algn="ctr"/>
                          <a:r>
                            <a:rPr lang="en-GB" sz="1600" b="1" dirty="0"/>
                            <a:t>10s</a:t>
                          </a:r>
                        </a:p>
                      </a:txBody>
                      <a:tcPr anchor="ctr">
                        <a:solidFill>
                          <a:schemeClr val="accent2"/>
                        </a:solidFill>
                      </a:tcPr>
                    </a:tc>
                    <a:tc>
                      <a:txBody>
                        <a:bodyPr/>
                        <a:lstStyle/>
                        <a:p>
                          <a:pPr algn="ctr"/>
                          <a:r>
                            <a:rPr lang="en-GB" sz="1600" b="1" dirty="0"/>
                            <a:t>1s</a:t>
                          </a:r>
                        </a:p>
                      </a:txBody>
                      <a:tcPr anchor="ctr">
                        <a:solidFill>
                          <a:schemeClr val="accent2"/>
                        </a:solidFill>
                      </a:tcPr>
                    </a:tc>
                    <a:tc>
                      <a:txBody>
                        <a:bodyPr/>
                        <a:lstStyle/>
                        <a:p>
                          <a:endParaRPr lang="en-US"/>
                        </a:p>
                      </a:txBody>
                      <a:tcPr anchor="ctr">
                        <a:blipFill>
                          <a:blip r:embed="rId4"/>
                          <a:stretch>
                            <a:fillRect l="-502740" t="-1299" r="-102055" b="-227273"/>
                          </a:stretch>
                        </a:blipFill>
                      </a:tcPr>
                    </a:tc>
                    <a:tc>
                      <a:txBody>
                        <a:bodyPr/>
                        <a:lstStyle/>
                        <a:p>
                          <a:endParaRPr lang="en-US"/>
                        </a:p>
                      </a:txBody>
                      <a:tcPr anchor="ctr">
                        <a:blipFill>
                          <a:blip r:embed="rId4"/>
                          <a:stretch>
                            <a:fillRect l="-598639" t="-1299" r="-1361" b="-227273"/>
                          </a:stretch>
                        </a:blipFill>
                      </a:tcPr>
                    </a:tc>
                    <a:extLst>
                      <a:ext uri="{0D108BD9-81ED-4DB2-BD59-A6C34878D82A}">
                        <a16:rowId xmlns:a16="http://schemas.microsoft.com/office/drawing/2014/main" val="3317917358"/>
                      </a:ext>
                    </a:extLst>
                  </a:tr>
                  <a:tr h="1053702">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3566358283"/>
                      </a:ext>
                    </a:extLst>
                  </a:tr>
                </a:tbl>
              </a:graphicData>
            </a:graphic>
          </p:graphicFrame>
        </mc:Fallback>
      </mc:AlternateContent>
      <p:sp>
        <p:nvSpPr>
          <p:cNvPr id="19" name="Oval 18">
            <a:extLst>
              <a:ext uri="{FF2B5EF4-FFF2-40B4-BE49-F238E27FC236}">
                <a16:creationId xmlns:a16="http://schemas.microsoft.com/office/drawing/2014/main" id="{6B89FD24-5EDA-82DE-16E5-A6C03A50E4BA}"/>
              </a:ext>
            </a:extLst>
          </p:cNvPr>
          <p:cNvSpPr/>
          <p:nvPr/>
        </p:nvSpPr>
        <p:spPr>
          <a:xfrm>
            <a:off x="8548706" y="1328079"/>
            <a:ext cx="108000" cy="1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Oval 19">
            <a:extLst>
              <a:ext uri="{FF2B5EF4-FFF2-40B4-BE49-F238E27FC236}">
                <a16:creationId xmlns:a16="http://schemas.microsoft.com/office/drawing/2014/main" id="{9CEB3C12-DBAE-EDEC-66F3-BF4D4746DCDB}"/>
              </a:ext>
            </a:extLst>
          </p:cNvPr>
          <p:cNvSpPr/>
          <p:nvPr/>
        </p:nvSpPr>
        <p:spPr>
          <a:xfrm>
            <a:off x="8548706" y="1971248"/>
            <a:ext cx="108000" cy="1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02543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animBg="1"/>
      <p:bldP spid="13"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CF750-B98E-4156-B264-E7141171DEA8}"/>
              </a:ext>
            </a:extLst>
          </p:cNvPr>
          <p:cNvSpPr>
            <a:spLocks noGrp="1"/>
          </p:cNvSpPr>
          <p:nvPr>
            <p:ph type="ctrTitle"/>
          </p:nvPr>
        </p:nvSpPr>
        <p:spPr>
          <a:xfrm>
            <a:off x="609602" y="2130109"/>
            <a:ext cx="6049764" cy="648071"/>
          </a:xfrm>
        </p:spPr>
        <p:txBody>
          <a:bodyPr>
            <a:normAutofit fontScale="90000"/>
          </a:bodyPr>
          <a:lstStyle/>
          <a:p>
            <a:r>
              <a:rPr lang="en-GB" dirty="0"/>
              <a:t>Printable resources</a:t>
            </a:r>
            <a:br>
              <a:rPr lang="en-GB" dirty="0"/>
            </a:br>
            <a:endParaRPr lang="en-GB" dirty="0"/>
          </a:p>
        </p:txBody>
      </p:sp>
    </p:spTree>
    <p:extLst>
      <p:ext uri="{BB962C8B-B14F-4D97-AF65-F5344CB8AC3E}">
        <p14:creationId xmlns:p14="http://schemas.microsoft.com/office/powerpoint/2010/main" val="31289625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F7C9FF-7095-F649-997B-6925CEA7A659}"/>
              </a:ext>
            </a:extLst>
          </p:cNvPr>
          <p:cNvSpPr txBox="1"/>
          <p:nvPr/>
        </p:nvSpPr>
        <p:spPr>
          <a:xfrm>
            <a:off x="128746" y="-733951"/>
            <a:ext cx="11865781" cy="837152"/>
          </a:xfrm>
          <a:prstGeom prst="rect">
            <a:avLst/>
          </a:prstGeom>
          <a:noFill/>
        </p:spPr>
        <p:txBody>
          <a:bodyPr wrap="square" rtlCol="0">
            <a:spAutoFit/>
          </a:bodyPr>
          <a:lstStyle/>
          <a:p>
            <a:pPr>
              <a:buNone/>
            </a:pPr>
            <a:endParaRPr lang="en-US" sz="2200" dirty="0">
              <a:cs typeface="Arial" panose="020B0604020202020204" pitchFamily="34" charset="0"/>
            </a:endParaRPr>
          </a:p>
          <a:p>
            <a:pPr>
              <a:buNone/>
            </a:pPr>
            <a:endParaRPr lang="en-US" sz="2200" dirty="0">
              <a:cs typeface="Arial" panose="020B0604020202020204" pitchFamily="34" charset="0"/>
            </a:endParaRPr>
          </a:p>
        </p:txBody>
      </p:sp>
      <p:graphicFrame>
        <p:nvGraphicFramePr>
          <p:cNvPr id="27" name="Table 26">
            <a:extLst>
              <a:ext uri="{FF2B5EF4-FFF2-40B4-BE49-F238E27FC236}">
                <a16:creationId xmlns:a16="http://schemas.microsoft.com/office/drawing/2014/main" id="{E4314D47-61A3-4CA7-BDD0-4F08126AD865}"/>
              </a:ext>
            </a:extLst>
          </p:cNvPr>
          <p:cNvGraphicFramePr>
            <a:graphicFrameLocks noGrp="1"/>
          </p:cNvGraphicFramePr>
          <p:nvPr>
            <p:extLst>
              <p:ext uri="{D42A27DB-BD31-4B8C-83A1-F6EECF244321}">
                <p14:modId xmlns:p14="http://schemas.microsoft.com/office/powerpoint/2010/main" val="1598225913"/>
              </p:ext>
            </p:extLst>
          </p:nvPr>
        </p:nvGraphicFramePr>
        <p:xfrm>
          <a:off x="553179" y="822979"/>
          <a:ext cx="5025080" cy="198120"/>
        </p:xfrm>
        <a:graphic>
          <a:graphicData uri="http://schemas.openxmlformats.org/drawingml/2006/table">
            <a:tbl>
              <a:tblPr firstRow="1" bandRow="1">
                <a:tableStyleId>{5C22544A-7EE6-4342-B048-85BDC9FD1C3A}</a:tableStyleId>
              </a:tblPr>
              <a:tblGrid>
                <a:gridCol w="1005016">
                  <a:extLst>
                    <a:ext uri="{9D8B030D-6E8A-4147-A177-3AD203B41FA5}">
                      <a16:colId xmlns:a16="http://schemas.microsoft.com/office/drawing/2014/main" val="20000"/>
                    </a:ext>
                  </a:extLst>
                </a:gridCol>
                <a:gridCol w="1005016">
                  <a:extLst>
                    <a:ext uri="{9D8B030D-6E8A-4147-A177-3AD203B41FA5}">
                      <a16:colId xmlns:a16="http://schemas.microsoft.com/office/drawing/2014/main" val="20001"/>
                    </a:ext>
                  </a:extLst>
                </a:gridCol>
                <a:gridCol w="1005016">
                  <a:extLst>
                    <a:ext uri="{9D8B030D-6E8A-4147-A177-3AD203B41FA5}">
                      <a16:colId xmlns:a16="http://schemas.microsoft.com/office/drawing/2014/main" val="20002"/>
                    </a:ext>
                  </a:extLst>
                </a:gridCol>
                <a:gridCol w="1005016">
                  <a:extLst>
                    <a:ext uri="{9D8B030D-6E8A-4147-A177-3AD203B41FA5}">
                      <a16:colId xmlns:a16="http://schemas.microsoft.com/office/drawing/2014/main" val="20003"/>
                    </a:ext>
                  </a:extLst>
                </a:gridCol>
                <a:gridCol w="1005016">
                  <a:extLst>
                    <a:ext uri="{9D8B030D-6E8A-4147-A177-3AD203B41FA5}">
                      <a16:colId xmlns:a16="http://schemas.microsoft.com/office/drawing/2014/main" val="20004"/>
                    </a:ext>
                  </a:extLst>
                </a:gridCol>
              </a:tblGrid>
              <a:tr h="0">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graphicFrame>
        <p:nvGraphicFramePr>
          <p:cNvPr id="28" name="Table 27">
            <a:extLst>
              <a:ext uri="{FF2B5EF4-FFF2-40B4-BE49-F238E27FC236}">
                <a16:creationId xmlns:a16="http://schemas.microsoft.com/office/drawing/2014/main" id="{6F79E222-66DB-435B-ACC2-4D002740E49A}"/>
              </a:ext>
            </a:extLst>
          </p:cNvPr>
          <p:cNvGraphicFramePr>
            <a:graphicFrameLocks noGrp="1"/>
          </p:cNvGraphicFramePr>
          <p:nvPr>
            <p:extLst>
              <p:ext uri="{D42A27DB-BD31-4B8C-83A1-F6EECF244321}">
                <p14:modId xmlns:p14="http://schemas.microsoft.com/office/powerpoint/2010/main" val="493236368"/>
              </p:ext>
            </p:extLst>
          </p:nvPr>
        </p:nvGraphicFramePr>
        <p:xfrm>
          <a:off x="553179" y="1742414"/>
          <a:ext cx="5025080" cy="198120"/>
        </p:xfrm>
        <a:graphic>
          <a:graphicData uri="http://schemas.openxmlformats.org/drawingml/2006/table">
            <a:tbl>
              <a:tblPr firstRow="1" bandRow="1">
                <a:tableStyleId>{5C22544A-7EE6-4342-B048-85BDC9FD1C3A}</a:tableStyleId>
              </a:tblPr>
              <a:tblGrid>
                <a:gridCol w="1005016">
                  <a:extLst>
                    <a:ext uri="{9D8B030D-6E8A-4147-A177-3AD203B41FA5}">
                      <a16:colId xmlns:a16="http://schemas.microsoft.com/office/drawing/2014/main" val="20000"/>
                    </a:ext>
                  </a:extLst>
                </a:gridCol>
                <a:gridCol w="1005016">
                  <a:extLst>
                    <a:ext uri="{9D8B030D-6E8A-4147-A177-3AD203B41FA5}">
                      <a16:colId xmlns:a16="http://schemas.microsoft.com/office/drawing/2014/main" val="20001"/>
                    </a:ext>
                  </a:extLst>
                </a:gridCol>
                <a:gridCol w="1005016">
                  <a:extLst>
                    <a:ext uri="{9D8B030D-6E8A-4147-A177-3AD203B41FA5}">
                      <a16:colId xmlns:a16="http://schemas.microsoft.com/office/drawing/2014/main" val="20002"/>
                    </a:ext>
                  </a:extLst>
                </a:gridCol>
                <a:gridCol w="1005016">
                  <a:extLst>
                    <a:ext uri="{9D8B030D-6E8A-4147-A177-3AD203B41FA5}">
                      <a16:colId xmlns:a16="http://schemas.microsoft.com/office/drawing/2014/main" val="20003"/>
                    </a:ext>
                  </a:extLst>
                </a:gridCol>
                <a:gridCol w="1005016">
                  <a:extLst>
                    <a:ext uri="{9D8B030D-6E8A-4147-A177-3AD203B41FA5}">
                      <a16:colId xmlns:a16="http://schemas.microsoft.com/office/drawing/2014/main" val="20004"/>
                    </a:ext>
                  </a:extLst>
                </a:gridCol>
              </a:tblGrid>
              <a:tr h="0">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cxnSp>
        <p:nvCxnSpPr>
          <p:cNvPr id="29" name="Straight Arrow Connector 28">
            <a:extLst>
              <a:ext uri="{FF2B5EF4-FFF2-40B4-BE49-F238E27FC236}">
                <a16:creationId xmlns:a16="http://schemas.microsoft.com/office/drawing/2014/main" id="{765189BE-AA2B-4F5C-B2D5-AFADE2190592}"/>
              </a:ext>
            </a:extLst>
          </p:cNvPr>
          <p:cNvCxnSpPr/>
          <p:nvPr/>
        </p:nvCxnSpPr>
        <p:spPr>
          <a:xfrm>
            <a:off x="4754463" y="281237"/>
            <a:ext cx="0" cy="432048"/>
          </a:xfrm>
          <a:prstGeom prst="straightConnector1">
            <a:avLst/>
          </a:prstGeom>
          <a:ln w="44450">
            <a:solidFill>
              <a:srgbClr val="00628C"/>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32" name="Table 31">
            <a:extLst>
              <a:ext uri="{FF2B5EF4-FFF2-40B4-BE49-F238E27FC236}">
                <a16:creationId xmlns:a16="http://schemas.microsoft.com/office/drawing/2014/main" id="{811C29D6-583E-4660-872F-5638522F74E8}"/>
              </a:ext>
            </a:extLst>
          </p:cNvPr>
          <p:cNvGraphicFramePr>
            <a:graphicFrameLocks noGrp="1"/>
          </p:cNvGraphicFramePr>
          <p:nvPr>
            <p:extLst>
              <p:ext uri="{D42A27DB-BD31-4B8C-83A1-F6EECF244321}">
                <p14:modId xmlns:p14="http://schemas.microsoft.com/office/powerpoint/2010/main" val="799911864"/>
              </p:ext>
            </p:extLst>
          </p:nvPr>
        </p:nvGraphicFramePr>
        <p:xfrm>
          <a:off x="6723320" y="822979"/>
          <a:ext cx="5025080" cy="198120"/>
        </p:xfrm>
        <a:graphic>
          <a:graphicData uri="http://schemas.openxmlformats.org/drawingml/2006/table">
            <a:tbl>
              <a:tblPr firstRow="1" bandRow="1">
                <a:tableStyleId>{5C22544A-7EE6-4342-B048-85BDC9FD1C3A}</a:tableStyleId>
              </a:tblPr>
              <a:tblGrid>
                <a:gridCol w="1005016">
                  <a:extLst>
                    <a:ext uri="{9D8B030D-6E8A-4147-A177-3AD203B41FA5}">
                      <a16:colId xmlns:a16="http://schemas.microsoft.com/office/drawing/2014/main" val="20000"/>
                    </a:ext>
                  </a:extLst>
                </a:gridCol>
                <a:gridCol w="1005016">
                  <a:extLst>
                    <a:ext uri="{9D8B030D-6E8A-4147-A177-3AD203B41FA5}">
                      <a16:colId xmlns:a16="http://schemas.microsoft.com/office/drawing/2014/main" val="20001"/>
                    </a:ext>
                  </a:extLst>
                </a:gridCol>
                <a:gridCol w="1005016">
                  <a:extLst>
                    <a:ext uri="{9D8B030D-6E8A-4147-A177-3AD203B41FA5}">
                      <a16:colId xmlns:a16="http://schemas.microsoft.com/office/drawing/2014/main" val="20002"/>
                    </a:ext>
                  </a:extLst>
                </a:gridCol>
                <a:gridCol w="1005016">
                  <a:extLst>
                    <a:ext uri="{9D8B030D-6E8A-4147-A177-3AD203B41FA5}">
                      <a16:colId xmlns:a16="http://schemas.microsoft.com/office/drawing/2014/main" val="20003"/>
                    </a:ext>
                  </a:extLst>
                </a:gridCol>
                <a:gridCol w="1005016">
                  <a:extLst>
                    <a:ext uri="{9D8B030D-6E8A-4147-A177-3AD203B41FA5}">
                      <a16:colId xmlns:a16="http://schemas.microsoft.com/office/drawing/2014/main" val="20004"/>
                    </a:ext>
                  </a:extLst>
                </a:gridCol>
              </a:tblGrid>
              <a:tr h="0">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graphicFrame>
        <p:nvGraphicFramePr>
          <p:cNvPr id="33" name="Table 32">
            <a:extLst>
              <a:ext uri="{FF2B5EF4-FFF2-40B4-BE49-F238E27FC236}">
                <a16:creationId xmlns:a16="http://schemas.microsoft.com/office/drawing/2014/main" id="{EF288653-5329-42DF-BF1E-0A023F7B4851}"/>
              </a:ext>
            </a:extLst>
          </p:cNvPr>
          <p:cNvGraphicFramePr>
            <a:graphicFrameLocks noGrp="1"/>
          </p:cNvGraphicFramePr>
          <p:nvPr>
            <p:extLst>
              <p:ext uri="{D42A27DB-BD31-4B8C-83A1-F6EECF244321}">
                <p14:modId xmlns:p14="http://schemas.microsoft.com/office/powerpoint/2010/main" val="603031137"/>
              </p:ext>
            </p:extLst>
          </p:nvPr>
        </p:nvGraphicFramePr>
        <p:xfrm>
          <a:off x="6723320" y="1751467"/>
          <a:ext cx="5025080" cy="198120"/>
        </p:xfrm>
        <a:graphic>
          <a:graphicData uri="http://schemas.openxmlformats.org/drawingml/2006/table">
            <a:tbl>
              <a:tblPr firstRow="1" bandRow="1">
                <a:tableStyleId>{5C22544A-7EE6-4342-B048-85BDC9FD1C3A}</a:tableStyleId>
              </a:tblPr>
              <a:tblGrid>
                <a:gridCol w="1005016">
                  <a:extLst>
                    <a:ext uri="{9D8B030D-6E8A-4147-A177-3AD203B41FA5}">
                      <a16:colId xmlns:a16="http://schemas.microsoft.com/office/drawing/2014/main" val="20000"/>
                    </a:ext>
                  </a:extLst>
                </a:gridCol>
                <a:gridCol w="1005016">
                  <a:extLst>
                    <a:ext uri="{9D8B030D-6E8A-4147-A177-3AD203B41FA5}">
                      <a16:colId xmlns:a16="http://schemas.microsoft.com/office/drawing/2014/main" val="20001"/>
                    </a:ext>
                  </a:extLst>
                </a:gridCol>
                <a:gridCol w="1005016">
                  <a:extLst>
                    <a:ext uri="{9D8B030D-6E8A-4147-A177-3AD203B41FA5}">
                      <a16:colId xmlns:a16="http://schemas.microsoft.com/office/drawing/2014/main" val="20002"/>
                    </a:ext>
                  </a:extLst>
                </a:gridCol>
                <a:gridCol w="1005016">
                  <a:extLst>
                    <a:ext uri="{9D8B030D-6E8A-4147-A177-3AD203B41FA5}">
                      <a16:colId xmlns:a16="http://schemas.microsoft.com/office/drawing/2014/main" val="20003"/>
                    </a:ext>
                  </a:extLst>
                </a:gridCol>
                <a:gridCol w="1005016">
                  <a:extLst>
                    <a:ext uri="{9D8B030D-6E8A-4147-A177-3AD203B41FA5}">
                      <a16:colId xmlns:a16="http://schemas.microsoft.com/office/drawing/2014/main" val="20004"/>
                    </a:ext>
                  </a:extLst>
                </a:gridCol>
              </a:tblGrid>
              <a:tr h="0">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cxnSp>
        <p:nvCxnSpPr>
          <p:cNvPr id="34" name="Straight Arrow Connector 33">
            <a:extLst>
              <a:ext uri="{FF2B5EF4-FFF2-40B4-BE49-F238E27FC236}">
                <a16:creationId xmlns:a16="http://schemas.microsoft.com/office/drawing/2014/main" id="{C7555396-EFC1-404C-B628-93B0EBB26BB1}"/>
              </a:ext>
            </a:extLst>
          </p:cNvPr>
          <p:cNvCxnSpPr/>
          <p:nvPr/>
        </p:nvCxnSpPr>
        <p:spPr>
          <a:xfrm>
            <a:off x="8081043" y="347585"/>
            <a:ext cx="0" cy="432048"/>
          </a:xfrm>
          <a:prstGeom prst="straightConnector1">
            <a:avLst/>
          </a:prstGeom>
          <a:ln w="44450">
            <a:solidFill>
              <a:srgbClr val="00628C"/>
            </a:solidFill>
            <a:tailEnd type="arrow"/>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741BDE18-D2ED-44B7-9723-17C8F9F1BE2F}"/>
              </a:ext>
            </a:extLst>
          </p:cNvPr>
          <p:cNvSpPr txBox="1"/>
          <p:nvPr/>
        </p:nvSpPr>
        <p:spPr>
          <a:xfrm>
            <a:off x="6552440" y="348166"/>
            <a:ext cx="341760" cy="430887"/>
          </a:xfrm>
          <a:prstGeom prst="rect">
            <a:avLst/>
          </a:prstGeom>
          <a:noFill/>
        </p:spPr>
        <p:txBody>
          <a:bodyPr wrap="none" rtlCol="0">
            <a:spAutoFit/>
          </a:bodyPr>
          <a:lstStyle/>
          <a:p>
            <a:pPr>
              <a:buNone/>
            </a:pPr>
            <a:r>
              <a:rPr lang="en-GB" sz="2200" dirty="0"/>
              <a:t>0</a:t>
            </a:r>
          </a:p>
        </p:txBody>
      </p:sp>
      <p:sp>
        <p:nvSpPr>
          <p:cNvPr id="36" name="TextBox 35">
            <a:extLst>
              <a:ext uri="{FF2B5EF4-FFF2-40B4-BE49-F238E27FC236}">
                <a16:creationId xmlns:a16="http://schemas.microsoft.com/office/drawing/2014/main" id="{18F246EB-0E42-4DB7-8370-A29D7EF785A3}"/>
              </a:ext>
            </a:extLst>
          </p:cNvPr>
          <p:cNvSpPr txBox="1"/>
          <p:nvPr/>
        </p:nvSpPr>
        <p:spPr>
          <a:xfrm>
            <a:off x="6552440" y="1360682"/>
            <a:ext cx="341760" cy="430887"/>
          </a:xfrm>
          <a:prstGeom prst="rect">
            <a:avLst/>
          </a:prstGeom>
          <a:noFill/>
        </p:spPr>
        <p:txBody>
          <a:bodyPr wrap="none" rtlCol="0">
            <a:spAutoFit/>
          </a:bodyPr>
          <a:lstStyle/>
          <a:p>
            <a:pPr>
              <a:buNone/>
            </a:pPr>
            <a:r>
              <a:rPr lang="en-GB" sz="2200" dirty="0"/>
              <a:t>0</a:t>
            </a:r>
          </a:p>
        </p:txBody>
      </p:sp>
      <p:sp>
        <p:nvSpPr>
          <p:cNvPr id="37" name="TextBox 36">
            <a:extLst>
              <a:ext uri="{FF2B5EF4-FFF2-40B4-BE49-F238E27FC236}">
                <a16:creationId xmlns:a16="http://schemas.microsoft.com/office/drawing/2014/main" id="{E95ADCAE-167C-45C4-A030-61C50F4D92F6}"/>
              </a:ext>
            </a:extLst>
          </p:cNvPr>
          <p:cNvSpPr txBox="1"/>
          <p:nvPr/>
        </p:nvSpPr>
        <p:spPr>
          <a:xfrm>
            <a:off x="5052590" y="235517"/>
            <a:ext cx="841897" cy="430887"/>
          </a:xfrm>
          <a:prstGeom prst="rect">
            <a:avLst/>
          </a:prstGeom>
          <a:noFill/>
        </p:spPr>
        <p:txBody>
          <a:bodyPr wrap="none" rtlCol="0">
            <a:spAutoFit/>
          </a:bodyPr>
          <a:lstStyle/>
          <a:p>
            <a:pPr>
              <a:buNone/>
            </a:pPr>
            <a:r>
              <a:rPr lang="en-GB" sz="2200" dirty="0"/>
              <a:t>1</a:t>
            </a:r>
            <a:r>
              <a:rPr lang="en-GB" sz="800" dirty="0"/>
              <a:t> </a:t>
            </a:r>
            <a:r>
              <a:rPr lang="en-GB" sz="2200" dirty="0"/>
              <a:t>000</a:t>
            </a:r>
          </a:p>
        </p:txBody>
      </p:sp>
      <p:sp>
        <p:nvSpPr>
          <p:cNvPr id="38" name="TextBox 37">
            <a:extLst>
              <a:ext uri="{FF2B5EF4-FFF2-40B4-BE49-F238E27FC236}">
                <a16:creationId xmlns:a16="http://schemas.microsoft.com/office/drawing/2014/main" id="{EA88D80E-A8FE-4BF2-AA85-915BD0091542}"/>
              </a:ext>
            </a:extLst>
          </p:cNvPr>
          <p:cNvSpPr txBox="1"/>
          <p:nvPr/>
        </p:nvSpPr>
        <p:spPr>
          <a:xfrm>
            <a:off x="11420425" y="323200"/>
            <a:ext cx="655949" cy="430887"/>
          </a:xfrm>
          <a:prstGeom prst="rect">
            <a:avLst/>
          </a:prstGeom>
          <a:noFill/>
        </p:spPr>
        <p:txBody>
          <a:bodyPr wrap="none" rtlCol="0">
            <a:spAutoFit/>
          </a:bodyPr>
          <a:lstStyle/>
          <a:p>
            <a:pPr>
              <a:buNone/>
            </a:pPr>
            <a:r>
              <a:rPr lang="en-GB" sz="2200" dirty="0"/>
              <a:t>600</a:t>
            </a:r>
          </a:p>
        </p:txBody>
      </p:sp>
      <p:sp>
        <p:nvSpPr>
          <p:cNvPr id="8" name="TextBox 7">
            <a:extLst>
              <a:ext uri="{FF2B5EF4-FFF2-40B4-BE49-F238E27FC236}">
                <a16:creationId xmlns:a16="http://schemas.microsoft.com/office/drawing/2014/main" id="{96228753-9D12-4424-AA91-1C6A0680D329}"/>
              </a:ext>
            </a:extLst>
          </p:cNvPr>
          <p:cNvSpPr txBox="1"/>
          <p:nvPr/>
        </p:nvSpPr>
        <p:spPr>
          <a:xfrm>
            <a:off x="787" y="-17290"/>
            <a:ext cx="653033" cy="430887"/>
          </a:xfrm>
          <a:prstGeom prst="rect">
            <a:avLst/>
          </a:prstGeom>
          <a:noFill/>
        </p:spPr>
        <p:txBody>
          <a:bodyPr wrap="square" rtlCol="0">
            <a:spAutoFit/>
          </a:bodyPr>
          <a:lstStyle/>
          <a:p>
            <a:pPr>
              <a:buNone/>
            </a:pPr>
            <a:r>
              <a:rPr lang="en-GB" sz="2200" dirty="0">
                <a:solidFill>
                  <a:srgbClr val="00628C"/>
                </a:solidFill>
              </a:rPr>
              <a:t>a)</a:t>
            </a:r>
          </a:p>
        </p:txBody>
      </p:sp>
      <p:sp>
        <p:nvSpPr>
          <p:cNvPr id="39" name="TextBox 38">
            <a:extLst>
              <a:ext uri="{FF2B5EF4-FFF2-40B4-BE49-F238E27FC236}">
                <a16:creationId xmlns:a16="http://schemas.microsoft.com/office/drawing/2014/main" id="{390E4223-7385-4FBA-AC34-AE8F3D9D92CE}"/>
              </a:ext>
            </a:extLst>
          </p:cNvPr>
          <p:cNvSpPr txBox="1"/>
          <p:nvPr/>
        </p:nvSpPr>
        <p:spPr>
          <a:xfrm>
            <a:off x="6158391" y="-17290"/>
            <a:ext cx="436338" cy="430887"/>
          </a:xfrm>
          <a:prstGeom prst="rect">
            <a:avLst/>
          </a:prstGeom>
          <a:noFill/>
        </p:spPr>
        <p:txBody>
          <a:bodyPr wrap="none" rtlCol="0">
            <a:spAutoFit/>
          </a:bodyPr>
          <a:lstStyle/>
          <a:p>
            <a:pPr>
              <a:buNone/>
            </a:pPr>
            <a:r>
              <a:rPr lang="en-GB" sz="2200" dirty="0">
                <a:solidFill>
                  <a:srgbClr val="00628C"/>
                </a:solidFill>
              </a:rPr>
              <a:t>b)</a:t>
            </a:r>
          </a:p>
        </p:txBody>
      </p:sp>
      <p:sp>
        <p:nvSpPr>
          <p:cNvPr id="21" name="TextBox 20">
            <a:extLst>
              <a:ext uri="{FF2B5EF4-FFF2-40B4-BE49-F238E27FC236}">
                <a16:creationId xmlns:a16="http://schemas.microsoft.com/office/drawing/2014/main" id="{6D21D418-0D3D-8702-B7E7-2CF66858E7E5}"/>
              </a:ext>
            </a:extLst>
          </p:cNvPr>
          <p:cNvSpPr txBox="1"/>
          <p:nvPr/>
        </p:nvSpPr>
        <p:spPr>
          <a:xfrm>
            <a:off x="5128001" y="1350697"/>
            <a:ext cx="841897" cy="430887"/>
          </a:xfrm>
          <a:prstGeom prst="rect">
            <a:avLst/>
          </a:prstGeom>
          <a:noFill/>
        </p:spPr>
        <p:txBody>
          <a:bodyPr wrap="none" rtlCol="0">
            <a:spAutoFit/>
          </a:bodyPr>
          <a:lstStyle/>
          <a:p>
            <a:pPr>
              <a:buNone/>
            </a:pPr>
            <a:r>
              <a:rPr lang="en-GB" sz="2200" dirty="0"/>
              <a:t>1</a:t>
            </a:r>
            <a:r>
              <a:rPr lang="en-GB" sz="800" dirty="0"/>
              <a:t> </a:t>
            </a:r>
            <a:r>
              <a:rPr lang="en-GB" sz="2200" dirty="0"/>
              <a:t>600</a:t>
            </a:r>
          </a:p>
        </p:txBody>
      </p:sp>
      <p:sp>
        <p:nvSpPr>
          <p:cNvPr id="22" name="TextBox 21">
            <a:extLst>
              <a:ext uri="{FF2B5EF4-FFF2-40B4-BE49-F238E27FC236}">
                <a16:creationId xmlns:a16="http://schemas.microsoft.com/office/drawing/2014/main" id="{C421166E-6595-C2EA-ED92-58C97D9B6F34}"/>
              </a:ext>
            </a:extLst>
          </p:cNvPr>
          <p:cNvSpPr txBox="1"/>
          <p:nvPr/>
        </p:nvSpPr>
        <p:spPr>
          <a:xfrm>
            <a:off x="11420424" y="1346069"/>
            <a:ext cx="655949" cy="430887"/>
          </a:xfrm>
          <a:prstGeom prst="rect">
            <a:avLst/>
          </a:prstGeom>
          <a:noFill/>
        </p:spPr>
        <p:txBody>
          <a:bodyPr wrap="none" rtlCol="0">
            <a:spAutoFit/>
          </a:bodyPr>
          <a:lstStyle/>
          <a:p>
            <a:pPr>
              <a:buNone/>
            </a:pPr>
            <a:r>
              <a:rPr lang="en-GB" sz="2200" dirty="0"/>
              <a:t>250</a:t>
            </a:r>
          </a:p>
        </p:txBody>
      </p:sp>
      <p:graphicFrame>
        <p:nvGraphicFramePr>
          <p:cNvPr id="23" name="Table 22">
            <a:extLst>
              <a:ext uri="{FF2B5EF4-FFF2-40B4-BE49-F238E27FC236}">
                <a16:creationId xmlns:a16="http://schemas.microsoft.com/office/drawing/2014/main" id="{4FFC9F74-AC19-F12D-2E3E-EDF3F63BF3CB}"/>
              </a:ext>
            </a:extLst>
          </p:cNvPr>
          <p:cNvGraphicFramePr>
            <a:graphicFrameLocks noGrp="1"/>
          </p:cNvGraphicFramePr>
          <p:nvPr>
            <p:extLst>
              <p:ext uri="{D42A27DB-BD31-4B8C-83A1-F6EECF244321}">
                <p14:modId xmlns:p14="http://schemas.microsoft.com/office/powerpoint/2010/main" val="1782142421"/>
              </p:ext>
            </p:extLst>
          </p:nvPr>
        </p:nvGraphicFramePr>
        <p:xfrm>
          <a:off x="553179" y="2750370"/>
          <a:ext cx="5025080" cy="198120"/>
        </p:xfrm>
        <a:graphic>
          <a:graphicData uri="http://schemas.openxmlformats.org/drawingml/2006/table">
            <a:tbl>
              <a:tblPr firstRow="1" bandRow="1">
                <a:tableStyleId>{5C22544A-7EE6-4342-B048-85BDC9FD1C3A}</a:tableStyleId>
              </a:tblPr>
              <a:tblGrid>
                <a:gridCol w="1005016">
                  <a:extLst>
                    <a:ext uri="{9D8B030D-6E8A-4147-A177-3AD203B41FA5}">
                      <a16:colId xmlns:a16="http://schemas.microsoft.com/office/drawing/2014/main" val="20000"/>
                    </a:ext>
                  </a:extLst>
                </a:gridCol>
                <a:gridCol w="1005016">
                  <a:extLst>
                    <a:ext uri="{9D8B030D-6E8A-4147-A177-3AD203B41FA5}">
                      <a16:colId xmlns:a16="http://schemas.microsoft.com/office/drawing/2014/main" val="20001"/>
                    </a:ext>
                  </a:extLst>
                </a:gridCol>
                <a:gridCol w="1005016">
                  <a:extLst>
                    <a:ext uri="{9D8B030D-6E8A-4147-A177-3AD203B41FA5}">
                      <a16:colId xmlns:a16="http://schemas.microsoft.com/office/drawing/2014/main" val="20002"/>
                    </a:ext>
                  </a:extLst>
                </a:gridCol>
                <a:gridCol w="1005016">
                  <a:extLst>
                    <a:ext uri="{9D8B030D-6E8A-4147-A177-3AD203B41FA5}">
                      <a16:colId xmlns:a16="http://schemas.microsoft.com/office/drawing/2014/main" val="20003"/>
                    </a:ext>
                  </a:extLst>
                </a:gridCol>
                <a:gridCol w="1005016">
                  <a:extLst>
                    <a:ext uri="{9D8B030D-6E8A-4147-A177-3AD203B41FA5}">
                      <a16:colId xmlns:a16="http://schemas.microsoft.com/office/drawing/2014/main" val="20004"/>
                    </a:ext>
                  </a:extLst>
                </a:gridCol>
              </a:tblGrid>
              <a:tr h="0">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
        <p:nvSpPr>
          <p:cNvPr id="24" name="TextBox 23">
            <a:extLst>
              <a:ext uri="{FF2B5EF4-FFF2-40B4-BE49-F238E27FC236}">
                <a16:creationId xmlns:a16="http://schemas.microsoft.com/office/drawing/2014/main" id="{2406E3E7-C032-1D7D-79AE-D05A3F72DE2D}"/>
              </a:ext>
            </a:extLst>
          </p:cNvPr>
          <p:cNvSpPr txBox="1"/>
          <p:nvPr/>
        </p:nvSpPr>
        <p:spPr>
          <a:xfrm>
            <a:off x="5063451" y="2357875"/>
            <a:ext cx="841897" cy="430887"/>
          </a:xfrm>
          <a:prstGeom prst="rect">
            <a:avLst/>
          </a:prstGeom>
          <a:noFill/>
        </p:spPr>
        <p:txBody>
          <a:bodyPr wrap="none" rtlCol="0">
            <a:spAutoFit/>
          </a:bodyPr>
          <a:lstStyle/>
          <a:p>
            <a:pPr>
              <a:buNone/>
            </a:pPr>
            <a:r>
              <a:rPr lang="en-GB" sz="2200" dirty="0"/>
              <a:t>5</a:t>
            </a:r>
            <a:r>
              <a:rPr lang="en-GB" sz="800" dirty="0"/>
              <a:t> </a:t>
            </a:r>
            <a:r>
              <a:rPr lang="en-GB" sz="2200" dirty="0"/>
              <a:t>000</a:t>
            </a:r>
          </a:p>
        </p:txBody>
      </p:sp>
      <p:sp>
        <p:nvSpPr>
          <p:cNvPr id="25" name="TextBox 24">
            <a:extLst>
              <a:ext uri="{FF2B5EF4-FFF2-40B4-BE49-F238E27FC236}">
                <a16:creationId xmlns:a16="http://schemas.microsoft.com/office/drawing/2014/main" id="{7F08C7C3-4357-37F1-6FC0-B41CE7649A4D}"/>
              </a:ext>
            </a:extLst>
          </p:cNvPr>
          <p:cNvSpPr txBox="1"/>
          <p:nvPr/>
        </p:nvSpPr>
        <p:spPr>
          <a:xfrm>
            <a:off x="388008" y="407124"/>
            <a:ext cx="341760" cy="430887"/>
          </a:xfrm>
          <a:prstGeom prst="rect">
            <a:avLst/>
          </a:prstGeom>
          <a:noFill/>
        </p:spPr>
        <p:txBody>
          <a:bodyPr wrap="none" rtlCol="0">
            <a:spAutoFit/>
          </a:bodyPr>
          <a:lstStyle/>
          <a:p>
            <a:pPr>
              <a:buNone/>
            </a:pPr>
            <a:r>
              <a:rPr lang="en-GB" sz="2200" dirty="0"/>
              <a:t>0</a:t>
            </a:r>
          </a:p>
        </p:txBody>
      </p:sp>
      <p:sp>
        <p:nvSpPr>
          <p:cNvPr id="26" name="TextBox 25">
            <a:extLst>
              <a:ext uri="{FF2B5EF4-FFF2-40B4-BE49-F238E27FC236}">
                <a16:creationId xmlns:a16="http://schemas.microsoft.com/office/drawing/2014/main" id="{09764776-674E-5CC3-2D35-AFBE394D51D8}"/>
              </a:ext>
            </a:extLst>
          </p:cNvPr>
          <p:cNvSpPr txBox="1"/>
          <p:nvPr/>
        </p:nvSpPr>
        <p:spPr>
          <a:xfrm>
            <a:off x="388008" y="1375036"/>
            <a:ext cx="341760" cy="430887"/>
          </a:xfrm>
          <a:prstGeom prst="rect">
            <a:avLst/>
          </a:prstGeom>
          <a:noFill/>
        </p:spPr>
        <p:txBody>
          <a:bodyPr wrap="none" rtlCol="0">
            <a:spAutoFit/>
          </a:bodyPr>
          <a:lstStyle/>
          <a:p>
            <a:pPr>
              <a:buNone/>
            </a:pPr>
            <a:r>
              <a:rPr lang="en-GB" sz="2200" dirty="0"/>
              <a:t>0</a:t>
            </a:r>
          </a:p>
        </p:txBody>
      </p:sp>
      <p:sp>
        <p:nvSpPr>
          <p:cNvPr id="41" name="TextBox 40">
            <a:extLst>
              <a:ext uri="{FF2B5EF4-FFF2-40B4-BE49-F238E27FC236}">
                <a16:creationId xmlns:a16="http://schemas.microsoft.com/office/drawing/2014/main" id="{C2955E05-8E87-F7EF-3C2B-5F48F979B8DD}"/>
              </a:ext>
            </a:extLst>
          </p:cNvPr>
          <p:cNvSpPr txBox="1"/>
          <p:nvPr/>
        </p:nvSpPr>
        <p:spPr>
          <a:xfrm>
            <a:off x="382299" y="2319483"/>
            <a:ext cx="341760" cy="430887"/>
          </a:xfrm>
          <a:prstGeom prst="rect">
            <a:avLst/>
          </a:prstGeom>
          <a:noFill/>
        </p:spPr>
        <p:txBody>
          <a:bodyPr wrap="none" rtlCol="0">
            <a:spAutoFit/>
          </a:bodyPr>
          <a:lstStyle/>
          <a:p>
            <a:pPr>
              <a:buNone/>
            </a:pPr>
            <a:r>
              <a:rPr lang="en-GB" sz="2200" dirty="0"/>
              <a:t>0</a:t>
            </a:r>
          </a:p>
        </p:txBody>
      </p:sp>
      <p:graphicFrame>
        <p:nvGraphicFramePr>
          <p:cNvPr id="42" name="Table 41">
            <a:extLst>
              <a:ext uri="{FF2B5EF4-FFF2-40B4-BE49-F238E27FC236}">
                <a16:creationId xmlns:a16="http://schemas.microsoft.com/office/drawing/2014/main" id="{36933B7B-1860-3B28-0E3F-9DEE4C145A4B}"/>
              </a:ext>
            </a:extLst>
          </p:cNvPr>
          <p:cNvGraphicFramePr>
            <a:graphicFrameLocks noGrp="1"/>
          </p:cNvGraphicFramePr>
          <p:nvPr>
            <p:extLst>
              <p:ext uri="{D42A27DB-BD31-4B8C-83A1-F6EECF244321}">
                <p14:modId xmlns:p14="http://schemas.microsoft.com/office/powerpoint/2010/main" val="3609063617"/>
              </p:ext>
            </p:extLst>
          </p:nvPr>
        </p:nvGraphicFramePr>
        <p:xfrm>
          <a:off x="6723320" y="2720340"/>
          <a:ext cx="5025080" cy="198120"/>
        </p:xfrm>
        <a:graphic>
          <a:graphicData uri="http://schemas.openxmlformats.org/drawingml/2006/table">
            <a:tbl>
              <a:tblPr firstRow="1" bandRow="1">
                <a:tableStyleId>{5C22544A-7EE6-4342-B048-85BDC9FD1C3A}</a:tableStyleId>
              </a:tblPr>
              <a:tblGrid>
                <a:gridCol w="1005016">
                  <a:extLst>
                    <a:ext uri="{9D8B030D-6E8A-4147-A177-3AD203B41FA5}">
                      <a16:colId xmlns:a16="http://schemas.microsoft.com/office/drawing/2014/main" val="20000"/>
                    </a:ext>
                  </a:extLst>
                </a:gridCol>
                <a:gridCol w="1005016">
                  <a:extLst>
                    <a:ext uri="{9D8B030D-6E8A-4147-A177-3AD203B41FA5}">
                      <a16:colId xmlns:a16="http://schemas.microsoft.com/office/drawing/2014/main" val="20001"/>
                    </a:ext>
                  </a:extLst>
                </a:gridCol>
                <a:gridCol w="1005016">
                  <a:extLst>
                    <a:ext uri="{9D8B030D-6E8A-4147-A177-3AD203B41FA5}">
                      <a16:colId xmlns:a16="http://schemas.microsoft.com/office/drawing/2014/main" val="20002"/>
                    </a:ext>
                  </a:extLst>
                </a:gridCol>
                <a:gridCol w="1005016">
                  <a:extLst>
                    <a:ext uri="{9D8B030D-6E8A-4147-A177-3AD203B41FA5}">
                      <a16:colId xmlns:a16="http://schemas.microsoft.com/office/drawing/2014/main" val="20003"/>
                    </a:ext>
                  </a:extLst>
                </a:gridCol>
                <a:gridCol w="1005016">
                  <a:extLst>
                    <a:ext uri="{9D8B030D-6E8A-4147-A177-3AD203B41FA5}">
                      <a16:colId xmlns:a16="http://schemas.microsoft.com/office/drawing/2014/main" val="20004"/>
                    </a:ext>
                  </a:extLst>
                </a:gridCol>
              </a:tblGrid>
              <a:tr h="0">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
        <p:nvSpPr>
          <p:cNvPr id="43" name="TextBox 42">
            <a:extLst>
              <a:ext uri="{FF2B5EF4-FFF2-40B4-BE49-F238E27FC236}">
                <a16:creationId xmlns:a16="http://schemas.microsoft.com/office/drawing/2014/main" id="{670FB117-F984-30F0-C376-F4EEDC1C6C07}"/>
              </a:ext>
            </a:extLst>
          </p:cNvPr>
          <p:cNvSpPr txBox="1"/>
          <p:nvPr/>
        </p:nvSpPr>
        <p:spPr>
          <a:xfrm>
            <a:off x="6552440" y="2329555"/>
            <a:ext cx="341760" cy="430887"/>
          </a:xfrm>
          <a:prstGeom prst="rect">
            <a:avLst/>
          </a:prstGeom>
          <a:noFill/>
        </p:spPr>
        <p:txBody>
          <a:bodyPr wrap="none" rtlCol="0">
            <a:spAutoFit/>
          </a:bodyPr>
          <a:lstStyle/>
          <a:p>
            <a:pPr>
              <a:buNone/>
            </a:pPr>
            <a:r>
              <a:rPr lang="en-GB" sz="2200" dirty="0"/>
              <a:t>0</a:t>
            </a:r>
          </a:p>
        </p:txBody>
      </p:sp>
      <p:sp>
        <p:nvSpPr>
          <p:cNvPr id="44" name="TextBox 43">
            <a:extLst>
              <a:ext uri="{FF2B5EF4-FFF2-40B4-BE49-F238E27FC236}">
                <a16:creationId xmlns:a16="http://schemas.microsoft.com/office/drawing/2014/main" id="{7FEA85BF-E132-8223-87B1-777FF59A3A63}"/>
              </a:ext>
            </a:extLst>
          </p:cNvPr>
          <p:cNvSpPr txBox="1"/>
          <p:nvPr/>
        </p:nvSpPr>
        <p:spPr>
          <a:xfrm>
            <a:off x="11302602" y="2337563"/>
            <a:ext cx="841897" cy="430887"/>
          </a:xfrm>
          <a:prstGeom prst="rect">
            <a:avLst/>
          </a:prstGeom>
          <a:noFill/>
        </p:spPr>
        <p:txBody>
          <a:bodyPr wrap="none" rtlCol="0">
            <a:spAutoFit/>
          </a:bodyPr>
          <a:lstStyle/>
          <a:p>
            <a:pPr>
              <a:buNone/>
            </a:pPr>
            <a:r>
              <a:rPr lang="en-GB" sz="2200" dirty="0"/>
              <a:t>1</a:t>
            </a:r>
            <a:r>
              <a:rPr lang="en-GB" sz="800" dirty="0"/>
              <a:t> </a:t>
            </a:r>
            <a:r>
              <a:rPr lang="en-GB" sz="2200" dirty="0"/>
              <a:t>000</a:t>
            </a:r>
          </a:p>
        </p:txBody>
      </p:sp>
      <p:graphicFrame>
        <p:nvGraphicFramePr>
          <p:cNvPr id="40" name="Table 39">
            <a:extLst>
              <a:ext uri="{FF2B5EF4-FFF2-40B4-BE49-F238E27FC236}">
                <a16:creationId xmlns:a16="http://schemas.microsoft.com/office/drawing/2014/main" id="{A8E8638B-9423-D0C5-B170-A5B7A1B63FB7}"/>
              </a:ext>
            </a:extLst>
          </p:cNvPr>
          <p:cNvGraphicFramePr>
            <a:graphicFrameLocks noGrp="1"/>
          </p:cNvGraphicFramePr>
          <p:nvPr>
            <p:extLst>
              <p:ext uri="{D42A27DB-BD31-4B8C-83A1-F6EECF244321}">
                <p14:modId xmlns:p14="http://schemas.microsoft.com/office/powerpoint/2010/main" val="582158975"/>
              </p:ext>
            </p:extLst>
          </p:nvPr>
        </p:nvGraphicFramePr>
        <p:xfrm>
          <a:off x="553179" y="4398197"/>
          <a:ext cx="5025080" cy="198120"/>
        </p:xfrm>
        <a:graphic>
          <a:graphicData uri="http://schemas.openxmlformats.org/drawingml/2006/table">
            <a:tbl>
              <a:tblPr firstRow="1" bandRow="1">
                <a:tableStyleId>{5C22544A-7EE6-4342-B048-85BDC9FD1C3A}</a:tableStyleId>
              </a:tblPr>
              <a:tblGrid>
                <a:gridCol w="1005016">
                  <a:extLst>
                    <a:ext uri="{9D8B030D-6E8A-4147-A177-3AD203B41FA5}">
                      <a16:colId xmlns:a16="http://schemas.microsoft.com/office/drawing/2014/main" val="20000"/>
                    </a:ext>
                  </a:extLst>
                </a:gridCol>
                <a:gridCol w="1005016">
                  <a:extLst>
                    <a:ext uri="{9D8B030D-6E8A-4147-A177-3AD203B41FA5}">
                      <a16:colId xmlns:a16="http://schemas.microsoft.com/office/drawing/2014/main" val="20001"/>
                    </a:ext>
                  </a:extLst>
                </a:gridCol>
                <a:gridCol w="1005016">
                  <a:extLst>
                    <a:ext uri="{9D8B030D-6E8A-4147-A177-3AD203B41FA5}">
                      <a16:colId xmlns:a16="http://schemas.microsoft.com/office/drawing/2014/main" val="20002"/>
                    </a:ext>
                  </a:extLst>
                </a:gridCol>
                <a:gridCol w="1005016">
                  <a:extLst>
                    <a:ext uri="{9D8B030D-6E8A-4147-A177-3AD203B41FA5}">
                      <a16:colId xmlns:a16="http://schemas.microsoft.com/office/drawing/2014/main" val="20003"/>
                    </a:ext>
                  </a:extLst>
                </a:gridCol>
                <a:gridCol w="1005016">
                  <a:extLst>
                    <a:ext uri="{9D8B030D-6E8A-4147-A177-3AD203B41FA5}">
                      <a16:colId xmlns:a16="http://schemas.microsoft.com/office/drawing/2014/main" val="20004"/>
                    </a:ext>
                  </a:extLst>
                </a:gridCol>
              </a:tblGrid>
              <a:tr h="0">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graphicFrame>
        <p:nvGraphicFramePr>
          <p:cNvPr id="47" name="Table 46">
            <a:extLst>
              <a:ext uri="{FF2B5EF4-FFF2-40B4-BE49-F238E27FC236}">
                <a16:creationId xmlns:a16="http://schemas.microsoft.com/office/drawing/2014/main" id="{6454F755-173B-5A3F-9910-AFB58B7248FA}"/>
              </a:ext>
            </a:extLst>
          </p:cNvPr>
          <p:cNvGraphicFramePr>
            <a:graphicFrameLocks noGrp="1"/>
          </p:cNvGraphicFramePr>
          <p:nvPr>
            <p:extLst>
              <p:ext uri="{D42A27DB-BD31-4B8C-83A1-F6EECF244321}">
                <p14:modId xmlns:p14="http://schemas.microsoft.com/office/powerpoint/2010/main" val="2414920175"/>
              </p:ext>
            </p:extLst>
          </p:nvPr>
        </p:nvGraphicFramePr>
        <p:xfrm>
          <a:off x="553179" y="5317632"/>
          <a:ext cx="5025080" cy="198120"/>
        </p:xfrm>
        <a:graphic>
          <a:graphicData uri="http://schemas.openxmlformats.org/drawingml/2006/table">
            <a:tbl>
              <a:tblPr firstRow="1" bandRow="1">
                <a:tableStyleId>{5C22544A-7EE6-4342-B048-85BDC9FD1C3A}</a:tableStyleId>
              </a:tblPr>
              <a:tblGrid>
                <a:gridCol w="1005016">
                  <a:extLst>
                    <a:ext uri="{9D8B030D-6E8A-4147-A177-3AD203B41FA5}">
                      <a16:colId xmlns:a16="http://schemas.microsoft.com/office/drawing/2014/main" val="20000"/>
                    </a:ext>
                  </a:extLst>
                </a:gridCol>
                <a:gridCol w="1005016">
                  <a:extLst>
                    <a:ext uri="{9D8B030D-6E8A-4147-A177-3AD203B41FA5}">
                      <a16:colId xmlns:a16="http://schemas.microsoft.com/office/drawing/2014/main" val="20001"/>
                    </a:ext>
                  </a:extLst>
                </a:gridCol>
                <a:gridCol w="1005016">
                  <a:extLst>
                    <a:ext uri="{9D8B030D-6E8A-4147-A177-3AD203B41FA5}">
                      <a16:colId xmlns:a16="http://schemas.microsoft.com/office/drawing/2014/main" val="20002"/>
                    </a:ext>
                  </a:extLst>
                </a:gridCol>
                <a:gridCol w="1005016">
                  <a:extLst>
                    <a:ext uri="{9D8B030D-6E8A-4147-A177-3AD203B41FA5}">
                      <a16:colId xmlns:a16="http://schemas.microsoft.com/office/drawing/2014/main" val="20003"/>
                    </a:ext>
                  </a:extLst>
                </a:gridCol>
                <a:gridCol w="1005016">
                  <a:extLst>
                    <a:ext uri="{9D8B030D-6E8A-4147-A177-3AD203B41FA5}">
                      <a16:colId xmlns:a16="http://schemas.microsoft.com/office/drawing/2014/main" val="20004"/>
                    </a:ext>
                  </a:extLst>
                </a:gridCol>
              </a:tblGrid>
              <a:tr h="0">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cxnSp>
        <p:nvCxnSpPr>
          <p:cNvPr id="48" name="Straight Arrow Connector 47">
            <a:extLst>
              <a:ext uri="{FF2B5EF4-FFF2-40B4-BE49-F238E27FC236}">
                <a16:creationId xmlns:a16="http://schemas.microsoft.com/office/drawing/2014/main" id="{E9C99178-E347-B585-07E9-84F23C098C53}"/>
              </a:ext>
            </a:extLst>
          </p:cNvPr>
          <p:cNvCxnSpPr/>
          <p:nvPr/>
        </p:nvCxnSpPr>
        <p:spPr>
          <a:xfrm>
            <a:off x="4754463" y="3856455"/>
            <a:ext cx="0" cy="432048"/>
          </a:xfrm>
          <a:prstGeom prst="straightConnector1">
            <a:avLst/>
          </a:prstGeom>
          <a:ln w="44450">
            <a:solidFill>
              <a:srgbClr val="00628C"/>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49" name="Table 48">
            <a:extLst>
              <a:ext uri="{FF2B5EF4-FFF2-40B4-BE49-F238E27FC236}">
                <a16:creationId xmlns:a16="http://schemas.microsoft.com/office/drawing/2014/main" id="{0F49E15D-48C6-3A67-A978-0899E2C4DC6D}"/>
              </a:ext>
            </a:extLst>
          </p:cNvPr>
          <p:cNvGraphicFramePr>
            <a:graphicFrameLocks noGrp="1"/>
          </p:cNvGraphicFramePr>
          <p:nvPr>
            <p:extLst>
              <p:ext uri="{D42A27DB-BD31-4B8C-83A1-F6EECF244321}">
                <p14:modId xmlns:p14="http://schemas.microsoft.com/office/powerpoint/2010/main" val="2391857723"/>
              </p:ext>
            </p:extLst>
          </p:nvPr>
        </p:nvGraphicFramePr>
        <p:xfrm>
          <a:off x="6723320" y="4398197"/>
          <a:ext cx="5025080" cy="198120"/>
        </p:xfrm>
        <a:graphic>
          <a:graphicData uri="http://schemas.openxmlformats.org/drawingml/2006/table">
            <a:tbl>
              <a:tblPr firstRow="1" bandRow="1">
                <a:tableStyleId>{5C22544A-7EE6-4342-B048-85BDC9FD1C3A}</a:tableStyleId>
              </a:tblPr>
              <a:tblGrid>
                <a:gridCol w="1005016">
                  <a:extLst>
                    <a:ext uri="{9D8B030D-6E8A-4147-A177-3AD203B41FA5}">
                      <a16:colId xmlns:a16="http://schemas.microsoft.com/office/drawing/2014/main" val="20000"/>
                    </a:ext>
                  </a:extLst>
                </a:gridCol>
                <a:gridCol w="1005016">
                  <a:extLst>
                    <a:ext uri="{9D8B030D-6E8A-4147-A177-3AD203B41FA5}">
                      <a16:colId xmlns:a16="http://schemas.microsoft.com/office/drawing/2014/main" val="20001"/>
                    </a:ext>
                  </a:extLst>
                </a:gridCol>
                <a:gridCol w="1005016">
                  <a:extLst>
                    <a:ext uri="{9D8B030D-6E8A-4147-A177-3AD203B41FA5}">
                      <a16:colId xmlns:a16="http://schemas.microsoft.com/office/drawing/2014/main" val="20002"/>
                    </a:ext>
                  </a:extLst>
                </a:gridCol>
                <a:gridCol w="1005016">
                  <a:extLst>
                    <a:ext uri="{9D8B030D-6E8A-4147-A177-3AD203B41FA5}">
                      <a16:colId xmlns:a16="http://schemas.microsoft.com/office/drawing/2014/main" val="20003"/>
                    </a:ext>
                  </a:extLst>
                </a:gridCol>
                <a:gridCol w="1005016">
                  <a:extLst>
                    <a:ext uri="{9D8B030D-6E8A-4147-A177-3AD203B41FA5}">
                      <a16:colId xmlns:a16="http://schemas.microsoft.com/office/drawing/2014/main" val="20004"/>
                    </a:ext>
                  </a:extLst>
                </a:gridCol>
              </a:tblGrid>
              <a:tr h="0">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graphicFrame>
        <p:nvGraphicFramePr>
          <p:cNvPr id="50" name="Table 49">
            <a:extLst>
              <a:ext uri="{FF2B5EF4-FFF2-40B4-BE49-F238E27FC236}">
                <a16:creationId xmlns:a16="http://schemas.microsoft.com/office/drawing/2014/main" id="{F599E46A-7C2A-0D6C-7007-B84EB67157C8}"/>
              </a:ext>
            </a:extLst>
          </p:cNvPr>
          <p:cNvGraphicFramePr>
            <a:graphicFrameLocks noGrp="1"/>
          </p:cNvGraphicFramePr>
          <p:nvPr>
            <p:extLst>
              <p:ext uri="{D42A27DB-BD31-4B8C-83A1-F6EECF244321}">
                <p14:modId xmlns:p14="http://schemas.microsoft.com/office/powerpoint/2010/main" val="2844060507"/>
              </p:ext>
            </p:extLst>
          </p:nvPr>
        </p:nvGraphicFramePr>
        <p:xfrm>
          <a:off x="6723320" y="5326685"/>
          <a:ext cx="5025080" cy="198120"/>
        </p:xfrm>
        <a:graphic>
          <a:graphicData uri="http://schemas.openxmlformats.org/drawingml/2006/table">
            <a:tbl>
              <a:tblPr firstRow="1" bandRow="1">
                <a:tableStyleId>{5C22544A-7EE6-4342-B048-85BDC9FD1C3A}</a:tableStyleId>
              </a:tblPr>
              <a:tblGrid>
                <a:gridCol w="1005016">
                  <a:extLst>
                    <a:ext uri="{9D8B030D-6E8A-4147-A177-3AD203B41FA5}">
                      <a16:colId xmlns:a16="http://schemas.microsoft.com/office/drawing/2014/main" val="20000"/>
                    </a:ext>
                  </a:extLst>
                </a:gridCol>
                <a:gridCol w="1005016">
                  <a:extLst>
                    <a:ext uri="{9D8B030D-6E8A-4147-A177-3AD203B41FA5}">
                      <a16:colId xmlns:a16="http://schemas.microsoft.com/office/drawing/2014/main" val="20001"/>
                    </a:ext>
                  </a:extLst>
                </a:gridCol>
                <a:gridCol w="1005016">
                  <a:extLst>
                    <a:ext uri="{9D8B030D-6E8A-4147-A177-3AD203B41FA5}">
                      <a16:colId xmlns:a16="http://schemas.microsoft.com/office/drawing/2014/main" val="20002"/>
                    </a:ext>
                  </a:extLst>
                </a:gridCol>
                <a:gridCol w="1005016">
                  <a:extLst>
                    <a:ext uri="{9D8B030D-6E8A-4147-A177-3AD203B41FA5}">
                      <a16:colId xmlns:a16="http://schemas.microsoft.com/office/drawing/2014/main" val="20003"/>
                    </a:ext>
                  </a:extLst>
                </a:gridCol>
                <a:gridCol w="1005016">
                  <a:extLst>
                    <a:ext uri="{9D8B030D-6E8A-4147-A177-3AD203B41FA5}">
                      <a16:colId xmlns:a16="http://schemas.microsoft.com/office/drawing/2014/main" val="20004"/>
                    </a:ext>
                  </a:extLst>
                </a:gridCol>
              </a:tblGrid>
              <a:tr h="0">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cxnSp>
        <p:nvCxnSpPr>
          <p:cNvPr id="51" name="Straight Arrow Connector 50">
            <a:extLst>
              <a:ext uri="{FF2B5EF4-FFF2-40B4-BE49-F238E27FC236}">
                <a16:creationId xmlns:a16="http://schemas.microsoft.com/office/drawing/2014/main" id="{CEE0996A-BC1E-40B7-D05E-E4C75CA46548}"/>
              </a:ext>
            </a:extLst>
          </p:cNvPr>
          <p:cNvCxnSpPr/>
          <p:nvPr/>
        </p:nvCxnSpPr>
        <p:spPr>
          <a:xfrm>
            <a:off x="8081043" y="3922803"/>
            <a:ext cx="0" cy="432048"/>
          </a:xfrm>
          <a:prstGeom prst="straightConnector1">
            <a:avLst/>
          </a:prstGeom>
          <a:ln w="44450">
            <a:solidFill>
              <a:srgbClr val="00628C"/>
            </a:solidFill>
            <a:tailEnd type="arrow"/>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368810F9-99F5-3172-1FE0-F139E47903D4}"/>
              </a:ext>
            </a:extLst>
          </p:cNvPr>
          <p:cNvSpPr txBox="1"/>
          <p:nvPr/>
        </p:nvSpPr>
        <p:spPr>
          <a:xfrm>
            <a:off x="6552440" y="3923384"/>
            <a:ext cx="341760" cy="430887"/>
          </a:xfrm>
          <a:prstGeom prst="rect">
            <a:avLst/>
          </a:prstGeom>
          <a:noFill/>
        </p:spPr>
        <p:txBody>
          <a:bodyPr wrap="none" rtlCol="0">
            <a:spAutoFit/>
          </a:bodyPr>
          <a:lstStyle/>
          <a:p>
            <a:pPr>
              <a:buNone/>
            </a:pPr>
            <a:r>
              <a:rPr lang="en-GB" sz="2200" dirty="0"/>
              <a:t>0</a:t>
            </a:r>
          </a:p>
        </p:txBody>
      </p:sp>
      <p:sp>
        <p:nvSpPr>
          <p:cNvPr id="53" name="TextBox 52">
            <a:extLst>
              <a:ext uri="{FF2B5EF4-FFF2-40B4-BE49-F238E27FC236}">
                <a16:creationId xmlns:a16="http://schemas.microsoft.com/office/drawing/2014/main" id="{744EE48A-D9A0-3038-3367-65C411D94D9B}"/>
              </a:ext>
            </a:extLst>
          </p:cNvPr>
          <p:cNvSpPr txBox="1"/>
          <p:nvPr/>
        </p:nvSpPr>
        <p:spPr>
          <a:xfrm>
            <a:off x="6552440" y="4935900"/>
            <a:ext cx="341760" cy="430887"/>
          </a:xfrm>
          <a:prstGeom prst="rect">
            <a:avLst/>
          </a:prstGeom>
          <a:noFill/>
        </p:spPr>
        <p:txBody>
          <a:bodyPr wrap="none" rtlCol="0">
            <a:spAutoFit/>
          </a:bodyPr>
          <a:lstStyle/>
          <a:p>
            <a:pPr>
              <a:buNone/>
            </a:pPr>
            <a:r>
              <a:rPr lang="en-GB" sz="2200" dirty="0"/>
              <a:t>0</a:t>
            </a:r>
          </a:p>
        </p:txBody>
      </p:sp>
      <p:sp>
        <p:nvSpPr>
          <p:cNvPr id="54" name="TextBox 53">
            <a:extLst>
              <a:ext uri="{FF2B5EF4-FFF2-40B4-BE49-F238E27FC236}">
                <a16:creationId xmlns:a16="http://schemas.microsoft.com/office/drawing/2014/main" id="{16DEEE92-4C9C-099C-45E1-E524C3473EEA}"/>
              </a:ext>
            </a:extLst>
          </p:cNvPr>
          <p:cNvSpPr txBox="1"/>
          <p:nvPr/>
        </p:nvSpPr>
        <p:spPr>
          <a:xfrm>
            <a:off x="5052590" y="3810735"/>
            <a:ext cx="841897" cy="430887"/>
          </a:xfrm>
          <a:prstGeom prst="rect">
            <a:avLst/>
          </a:prstGeom>
          <a:noFill/>
        </p:spPr>
        <p:txBody>
          <a:bodyPr wrap="none" rtlCol="0">
            <a:spAutoFit/>
          </a:bodyPr>
          <a:lstStyle/>
          <a:p>
            <a:pPr>
              <a:buNone/>
            </a:pPr>
            <a:r>
              <a:rPr lang="en-GB" sz="2200" dirty="0"/>
              <a:t>1</a:t>
            </a:r>
            <a:r>
              <a:rPr lang="en-GB" sz="800" dirty="0"/>
              <a:t> </a:t>
            </a:r>
            <a:r>
              <a:rPr lang="en-GB" sz="2200" dirty="0"/>
              <a:t>000</a:t>
            </a:r>
          </a:p>
        </p:txBody>
      </p:sp>
      <p:sp>
        <p:nvSpPr>
          <p:cNvPr id="55" name="TextBox 54">
            <a:extLst>
              <a:ext uri="{FF2B5EF4-FFF2-40B4-BE49-F238E27FC236}">
                <a16:creationId xmlns:a16="http://schemas.microsoft.com/office/drawing/2014/main" id="{1C9ADA00-8E11-FAC1-DF86-BE34430C55D7}"/>
              </a:ext>
            </a:extLst>
          </p:cNvPr>
          <p:cNvSpPr txBox="1"/>
          <p:nvPr/>
        </p:nvSpPr>
        <p:spPr>
          <a:xfrm>
            <a:off x="11420425" y="3898418"/>
            <a:ext cx="655949" cy="430887"/>
          </a:xfrm>
          <a:prstGeom prst="rect">
            <a:avLst/>
          </a:prstGeom>
          <a:noFill/>
        </p:spPr>
        <p:txBody>
          <a:bodyPr wrap="none" rtlCol="0">
            <a:spAutoFit/>
          </a:bodyPr>
          <a:lstStyle/>
          <a:p>
            <a:pPr>
              <a:buNone/>
            </a:pPr>
            <a:r>
              <a:rPr lang="en-GB" sz="2200" dirty="0"/>
              <a:t>600</a:t>
            </a:r>
          </a:p>
        </p:txBody>
      </p:sp>
      <p:sp>
        <p:nvSpPr>
          <p:cNvPr id="56" name="TextBox 55">
            <a:extLst>
              <a:ext uri="{FF2B5EF4-FFF2-40B4-BE49-F238E27FC236}">
                <a16:creationId xmlns:a16="http://schemas.microsoft.com/office/drawing/2014/main" id="{54390406-38F1-A1A4-BBF2-DA3D40EC2324}"/>
              </a:ext>
            </a:extLst>
          </p:cNvPr>
          <p:cNvSpPr txBox="1"/>
          <p:nvPr/>
        </p:nvSpPr>
        <p:spPr>
          <a:xfrm>
            <a:off x="787" y="3557928"/>
            <a:ext cx="653033" cy="430887"/>
          </a:xfrm>
          <a:prstGeom prst="rect">
            <a:avLst/>
          </a:prstGeom>
          <a:noFill/>
        </p:spPr>
        <p:txBody>
          <a:bodyPr wrap="square" rtlCol="0">
            <a:spAutoFit/>
          </a:bodyPr>
          <a:lstStyle/>
          <a:p>
            <a:pPr>
              <a:buNone/>
            </a:pPr>
            <a:r>
              <a:rPr lang="en-GB" sz="2200" dirty="0">
                <a:solidFill>
                  <a:srgbClr val="00628C"/>
                </a:solidFill>
              </a:rPr>
              <a:t>a)</a:t>
            </a:r>
          </a:p>
        </p:txBody>
      </p:sp>
      <p:sp>
        <p:nvSpPr>
          <p:cNvPr id="57" name="TextBox 56">
            <a:extLst>
              <a:ext uri="{FF2B5EF4-FFF2-40B4-BE49-F238E27FC236}">
                <a16:creationId xmlns:a16="http://schemas.microsoft.com/office/drawing/2014/main" id="{D38B57BF-F5F4-A418-8011-039AFD371DA5}"/>
              </a:ext>
            </a:extLst>
          </p:cNvPr>
          <p:cNvSpPr txBox="1"/>
          <p:nvPr/>
        </p:nvSpPr>
        <p:spPr>
          <a:xfrm>
            <a:off x="6158391" y="3557928"/>
            <a:ext cx="436338" cy="430887"/>
          </a:xfrm>
          <a:prstGeom prst="rect">
            <a:avLst/>
          </a:prstGeom>
          <a:noFill/>
        </p:spPr>
        <p:txBody>
          <a:bodyPr wrap="none" rtlCol="0">
            <a:spAutoFit/>
          </a:bodyPr>
          <a:lstStyle/>
          <a:p>
            <a:pPr>
              <a:buNone/>
            </a:pPr>
            <a:r>
              <a:rPr lang="en-GB" sz="2200" dirty="0">
                <a:solidFill>
                  <a:srgbClr val="00628C"/>
                </a:solidFill>
              </a:rPr>
              <a:t>b)</a:t>
            </a:r>
          </a:p>
        </p:txBody>
      </p:sp>
      <p:sp>
        <p:nvSpPr>
          <p:cNvPr id="58" name="TextBox 57">
            <a:extLst>
              <a:ext uri="{FF2B5EF4-FFF2-40B4-BE49-F238E27FC236}">
                <a16:creationId xmlns:a16="http://schemas.microsoft.com/office/drawing/2014/main" id="{3E0FBE88-12FE-8C00-C914-9C5F5E2D78D5}"/>
              </a:ext>
            </a:extLst>
          </p:cNvPr>
          <p:cNvSpPr txBox="1"/>
          <p:nvPr/>
        </p:nvSpPr>
        <p:spPr>
          <a:xfrm>
            <a:off x="5128001" y="4925915"/>
            <a:ext cx="841897" cy="430887"/>
          </a:xfrm>
          <a:prstGeom prst="rect">
            <a:avLst/>
          </a:prstGeom>
          <a:noFill/>
        </p:spPr>
        <p:txBody>
          <a:bodyPr wrap="none" rtlCol="0">
            <a:spAutoFit/>
          </a:bodyPr>
          <a:lstStyle/>
          <a:p>
            <a:pPr>
              <a:buNone/>
            </a:pPr>
            <a:r>
              <a:rPr lang="en-GB" sz="2200" dirty="0"/>
              <a:t>1</a:t>
            </a:r>
            <a:r>
              <a:rPr lang="en-GB" sz="800" dirty="0"/>
              <a:t> </a:t>
            </a:r>
            <a:r>
              <a:rPr lang="en-GB" sz="2200" dirty="0"/>
              <a:t>600</a:t>
            </a:r>
          </a:p>
        </p:txBody>
      </p:sp>
      <p:sp>
        <p:nvSpPr>
          <p:cNvPr id="59" name="TextBox 58">
            <a:extLst>
              <a:ext uri="{FF2B5EF4-FFF2-40B4-BE49-F238E27FC236}">
                <a16:creationId xmlns:a16="http://schemas.microsoft.com/office/drawing/2014/main" id="{80791C95-E942-5481-9763-E4E2D84E396A}"/>
              </a:ext>
            </a:extLst>
          </p:cNvPr>
          <p:cNvSpPr txBox="1"/>
          <p:nvPr/>
        </p:nvSpPr>
        <p:spPr>
          <a:xfrm>
            <a:off x="11420424" y="4921287"/>
            <a:ext cx="655949" cy="430887"/>
          </a:xfrm>
          <a:prstGeom prst="rect">
            <a:avLst/>
          </a:prstGeom>
          <a:noFill/>
        </p:spPr>
        <p:txBody>
          <a:bodyPr wrap="none" rtlCol="0">
            <a:spAutoFit/>
          </a:bodyPr>
          <a:lstStyle/>
          <a:p>
            <a:pPr>
              <a:buNone/>
            </a:pPr>
            <a:r>
              <a:rPr lang="en-GB" sz="2200" dirty="0"/>
              <a:t>250</a:t>
            </a:r>
          </a:p>
        </p:txBody>
      </p:sp>
      <p:graphicFrame>
        <p:nvGraphicFramePr>
          <p:cNvPr id="60" name="Table 59">
            <a:extLst>
              <a:ext uri="{FF2B5EF4-FFF2-40B4-BE49-F238E27FC236}">
                <a16:creationId xmlns:a16="http://schemas.microsoft.com/office/drawing/2014/main" id="{796B1AE2-B68F-A29E-FDA8-E95F20A9A94B}"/>
              </a:ext>
            </a:extLst>
          </p:cNvPr>
          <p:cNvGraphicFramePr>
            <a:graphicFrameLocks noGrp="1"/>
          </p:cNvGraphicFramePr>
          <p:nvPr>
            <p:extLst>
              <p:ext uri="{D42A27DB-BD31-4B8C-83A1-F6EECF244321}">
                <p14:modId xmlns:p14="http://schemas.microsoft.com/office/powerpoint/2010/main" val="2167111326"/>
              </p:ext>
            </p:extLst>
          </p:nvPr>
        </p:nvGraphicFramePr>
        <p:xfrm>
          <a:off x="553179" y="6325588"/>
          <a:ext cx="5025080" cy="198120"/>
        </p:xfrm>
        <a:graphic>
          <a:graphicData uri="http://schemas.openxmlformats.org/drawingml/2006/table">
            <a:tbl>
              <a:tblPr firstRow="1" bandRow="1">
                <a:tableStyleId>{5C22544A-7EE6-4342-B048-85BDC9FD1C3A}</a:tableStyleId>
              </a:tblPr>
              <a:tblGrid>
                <a:gridCol w="1005016">
                  <a:extLst>
                    <a:ext uri="{9D8B030D-6E8A-4147-A177-3AD203B41FA5}">
                      <a16:colId xmlns:a16="http://schemas.microsoft.com/office/drawing/2014/main" val="20000"/>
                    </a:ext>
                  </a:extLst>
                </a:gridCol>
                <a:gridCol w="1005016">
                  <a:extLst>
                    <a:ext uri="{9D8B030D-6E8A-4147-A177-3AD203B41FA5}">
                      <a16:colId xmlns:a16="http://schemas.microsoft.com/office/drawing/2014/main" val="20001"/>
                    </a:ext>
                  </a:extLst>
                </a:gridCol>
                <a:gridCol w="1005016">
                  <a:extLst>
                    <a:ext uri="{9D8B030D-6E8A-4147-A177-3AD203B41FA5}">
                      <a16:colId xmlns:a16="http://schemas.microsoft.com/office/drawing/2014/main" val="20002"/>
                    </a:ext>
                  </a:extLst>
                </a:gridCol>
                <a:gridCol w="1005016">
                  <a:extLst>
                    <a:ext uri="{9D8B030D-6E8A-4147-A177-3AD203B41FA5}">
                      <a16:colId xmlns:a16="http://schemas.microsoft.com/office/drawing/2014/main" val="20003"/>
                    </a:ext>
                  </a:extLst>
                </a:gridCol>
                <a:gridCol w="1005016">
                  <a:extLst>
                    <a:ext uri="{9D8B030D-6E8A-4147-A177-3AD203B41FA5}">
                      <a16:colId xmlns:a16="http://schemas.microsoft.com/office/drawing/2014/main" val="20004"/>
                    </a:ext>
                  </a:extLst>
                </a:gridCol>
              </a:tblGrid>
              <a:tr h="0">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
        <p:nvSpPr>
          <p:cNvPr id="61" name="TextBox 60">
            <a:extLst>
              <a:ext uri="{FF2B5EF4-FFF2-40B4-BE49-F238E27FC236}">
                <a16:creationId xmlns:a16="http://schemas.microsoft.com/office/drawing/2014/main" id="{FB55C8E5-9279-3BC6-2BBB-1F947DE7F79B}"/>
              </a:ext>
            </a:extLst>
          </p:cNvPr>
          <p:cNvSpPr txBox="1"/>
          <p:nvPr/>
        </p:nvSpPr>
        <p:spPr>
          <a:xfrm>
            <a:off x="5063451" y="5933093"/>
            <a:ext cx="841897" cy="430887"/>
          </a:xfrm>
          <a:prstGeom prst="rect">
            <a:avLst/>
          </a:prstGeom>
          <a:noFill/>
        </p:spPr>
        <p:txBody>
          <a:bodyPr wrap="none" rtlCol="0">
            <a:spAutoFit/>
          </a:bodyPr>
          <a:lstStyle/>
          <a:p>
            <a:pPr>
              <a:buNone/>
            </a:pPr>
            <a:r>
              <a:rPr lang="en-GB" sz="2200" dirty="0"/>
              <a:t>5</a:t>
            </a:r>
            <a:r>
              <a:rPr lang="en-GB" sz="800" dirty="0"/>
              <a:t> </a:t>
            </a:r>
            <a:r>
              <a:rPr lang="en-GB" sz="2200" dirty="0"/>
              <a:t>000</a:t>
            </a:r>
          </a:p>
        </p:txBody>
      </p:sp>
      <p:sp>
        <p:nvSpPr>
          <p:cNvPr id="62" name="TextBox 61">
            <a:extLst>
              <a:ext uri="{FF2B5EF4-FFF2-40B4-BE49-F238E27FC236}">
                <a16:creationId xmlns:a16="http://schemas.microsoft.com/office/drawing/2014/main" id="{A7D85FC8-A979-90C0-A522-9C4F32DF7A62}"/>
              </a:ext>
            </a:extLst>
          </p:cNvPr>
          <p:cNvSpPr txBox="1"/>
          <p:nvPr/>
        </p:nvSpPr>
        <p:spPr>
          <a:xfrm>
            <a:off x="388008" y="3982342"/>
            <a:ext cx="341760" cy="430887"/>
          </a:xfrm>
          <a:prstGeom prst="rect">
            <a:avLst/>
          </a:prstGeom>
          <a:noFill/>
        </p:spPr>
        <p:txBody>
          <a:bodyPr wrap="none" rtlCol="0">
            <a:spAutoFit/>
          </a:bodyPr>
          <a:lstStyle/>
          <a:p>
            <a:pPr>
              <a:buNone/>
            </a:pPr>
            <a:r>
              <a:rPr lang="en-GB" sz="2200" dirty="0"/>
              <a:t>0</a:t>
            </a:r>
          </a:p>
        </p:txBody>
      </p:sp>
      <p:sp>
        <p:nvSpPr>
          <p:cNvPr id="63" name="TextBox 62">
            <a:extLst>
              <a:ext uri="{FF2B5EF4-FFF2-40B4-BE49-F238E27FC236}">
                <a16:creationId xmlns:a16="http://schemas.microsoft.com/office/drawing/2014/main" id="{A9FA0319-390F-42E4-B505-C39E2B130A7D}"/>
              </a:ext>
            </a:extLst>
          </p:cNvPr>
          <p:cNvSpPr txBox="1"/>
          <p:nvPr/>
        </p:nvSpPr>
        <p:spPr>
          <a:xfrm>
            <a:off x="388008" y="4950254"/>
            <a:ext cx="341760" cy="430887"/>
          </a:xfrm>
          <a:prstGeom prst="rect">
            <a:avLst/>
          </a:prstGeom>
          <a:noFill/>
        </p:spPr>
        <p:txBody>
          <a:bodyPr wrap="none" rtlCol="0">
            <a:spAutoFit/>
          </a:bodyPr>
          <a:lstStyle/>
          <a:p>
            <a:pPr>
              <a:buNone/>
            </a:pPr>
            <a:r>
              <a:rPr lang="en-GB" sz="2200" dirty="0"/>
              <a:t>0</a:t>
            </a:r>
          </a:p>
        </p:txBody>
      </p:sp>
      <p:sp>
        <p:nvSpPr>
          <p:cNvPr id="64" name="TextBox 63">
            <a:extLst>
              <a:ext uri="{FF2B5EF4-FFF2-40B4-BE49-F238E27FC236}">
                <a16:creationId xmlns:a16="http://schemas.microsoft.com/office/drawing/2014/main" id="{DB01A0A2-9727-67D8-4977-BF8440450A4C}"/>
              </a:ext>
            </a:extLst>
          </p:cNvPr>
          <p:cNvSpPr txBox="1"/>
          <p:nvPr/>
        </p:nvSpPr>
        <p:spPr>
          <a:xfrm>
            <a:off x="382299" y="5894701"/>
            <a:ext cx="341760" cy="430887"/>
          </a:xfrm>
          <a:prstGeom prst="rect">
            <a:avLst/>
          </a:prstGeom>
          <a:noFill/>
        </p:spPr>
        <p:txBody>
          <a:bodyPr wrap="none" rtlCol="0">
            <a:spAutoFit/>
          </a:bodyPr>
          <a:lstStyle/>
          <a:p>
            <a:pPr>
              <a:buNone/>
            </a:pPr>
            <a:r>
              <a:rPr lang="en-GB" sz="2200" dirty="0"/>
              <a:t>0</a:t>
            </a:r>
          </a:p>
        </p:txBody>
      </p:sp>
      <p:graphicFrame>
        <p:nvGraphicFramePr>
          <p:cNvPr id="65" name="Table 64">
            <a:extLst>
              <a:ext uri="{FF2B5EF4-FFF2-40B4-BE49-F238E27FC236}">
                <a16:creationId xmlns:a16="http://schemas.microsoft.com/office/drawing/2014/main" id="{ECE50B9D-9428-A388-1755-71396F8F64BF}"/>
              </a:ext>
            </a:extLst>
          </p:cNvPr>
          <p:cNvGraphicFramePr>
            <a:graphicFrameLocks noGrp="1"/>
          </p:cNvGraphicFramePr>
          <p:nvPr>
            <p:extLst>
              <p:ext uri="{D42A27DB-BD31-4B8C-83A1-F6EECF244321}">
                <p14:modId xmlns:p14="http://schemas.microsoft.com/office/powerpoint/2010/main" val="4280568818"/>
              </p:ext>
            </p:extLst>
          </p:nvPr>
        </p:nvGraphicFramePr>
        <p:xfrm>
          <a:off x="6723320" y="6295558"/>
          <a:ext cx="5025080" cy="198120"/>
        </p:xfrm>
        <a:graphic>
          <a:graphicData uri="http://schemas.openxmlformats.org/drawingml/2006/table">
            <a:tbl>
              <a:tblPr firstRow="1" bandRow="1">
                <a:tableStyleId>{5C22544A-7EE6-4342-B048-85BDC9FD1C3A}</a:tableStyleId>
              </a:tblPr>
              <a:tblGrid>
                <a:gridCol w="1005016">
                  <a:extLst>
                    <a:ext uri="{9D8B030D-6E8A-4147-A177-3AD203B41FA5}">
                      <a16:colId xmlns:a16="http://schemas.microsoft.com/office/drawing/2014/main" val="20000"/>
                    </a:ext>
                  </a:extLst>
                </a:gridCol>
                <a:gridCol w="1005016">
                  <a:extLst>
                    <a:ext uri="{9D8B030D-6E8A-4147-A177-3AD203B41FA5}">
                      <a16:colId xmlns:a16="http://schemas.microsoft.com/office/drawing/2014/main" val="20001"/>
                    </a:ext>
                  </a:extLst>
                </a:gridCol>
                <a:gridCol w="1005016">
                  <a:extLst>
                    <a:ext uri="{9D8B030D-6E8A-4147-A177-3AD203B41FA5}">
                      <a16:colId xmlns:a16="http://schemas.microsoft.com/office/drawing/2014/main" val="20002"/>
                    </a:ext>
                  </a:extLst>
                </a:gridCol>
                <a:gridCol w="1005016">
                  <a:extLst>
                    <a:ext uri="{9D8B030D-6E8A-4147-A177-3AD203B41FA5}">
                      <a16:colId xmlns:a16="http://schemas.microsoft.com/office/drawing/2014/main" val="20003"/>
                    </a:ext>
                  </a:extLst>
                </a:gridCol>
                <a:gridCol w="1005016">
                  <a:extLst>
                    <a:ext uri="{9D8B030D-6E8A-4147-A177-3AD203B41FA5}">
                      <a16:colId xmlns:a16="http://schemas.microsoft.com/office/drawing/2014/main" val="20004"/>
                    </a:ext>
                  </a:extLst>
                </a:gridCol>
              </a:tblGrid>
              <a:tr h="0">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tc>
                  <a:txBody>
                    <a:bodyPr/>
                    <a:lstStyle/>
                    <a:p>
                      <a:endParaRPr lang="en-GB" sz="7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
        <p:nvSpPr>
          <p:cNvPr id="66" name="TextBox 65">
            <a:extLst>
              <a:ext uri="{FF2B5EF4-FFF2-40B4-BE49-F238E27FC236}">
                <a16:creationId xmlns:a16="http://schemas.microsoft.com/office/drawing/2014/main" id="{8888AC04-89F3-F14E-E3B5-14A29385304B}"/>
              </a:ext>
            </a:extLst>
          </p:cNvPr>
          <p:cNvSpPr txBox="1"/>
          <p:nvPr/>
        </p:nvSpPr>
        <p:spPr>
          <a:xfrm>
            <a:off x="6552440" y="5904773"/>
            <a:ext cx="341760" cy="430887"/>
          </a:xfrm>
          <a:prstGeom prst="rect">
            <a:avLst/>
          </a:prstGeom>
          <a:noFill/>
        </p:spPr>
        <p:txBody>
          <a:bodyPr wrap="none" rtlCol="0">
            <a:spAutoFit/>
          </a:bodyPr>
          <a:lstStyle/>
          <a:p>
            <a:pPr>
              <a:buNone/>
            </a:pPr>
            <a:r>
              <a:rPr lang="en-GB" sz="2200" dirty="0"/>
              <a:t>0</a:t>
            </a:r>
          </a:p>
        </p:txBody>
      </p:sp>
      <p:sp>
        <p:nvSpPr>
          <p:cNvPr id="67" name="TextBox 66">
            <a:extLst>
              <a:ext uri="{FF2B5EF4-FFF2-40B4-BE49-F238E27FC236}">
                <a16:creationId xmlns:a16="http://schemas.microsoft.com/office/drawing/2014/main" id="{9A67C6F2-FA91-772D-3930-EC674F76390A}"/>
              </a:ext>
            </a:extLst>
          </p:cNvPr>
          <p:cNvSpPr txBox="1"/>
          <p:nvPr/>
        </p:nvSpPr>
        <p:spPr>
          <a:xfrm>
            <a:off x="11350103" y="5894700"/>
            <a:ext cx="841897" cy="430887"/>
          </a:xfrm>
          <a:prstGeom prst="rect">
            <a:avLst/>
          </a:prstGeom>
          <a:noFill/>
        </p:spPr>
        <p:txBody>
          <a:bodyPr wrap="none" rtlCol="0">
            <a:spAutoFit/>
          </a:bodyPr>
          <a:lstStyle/>
          <a:p>
            <a:pPr>
              <a:buNone/>
            </a:pPr>
            <a:r>
              <a:rPr lang="en-GB" sz="2200" dirty="0"/>
              <a:t>1</a:t>
            </a:r>
            <a:r>
              <a:rPr lang="en-GB" sz="800" dirty="0"/>
              <a:t> </a:t>
            </a:r>
            <a:r>
              <a:rPr lang="en-GB" sz="2200" dirty="0"/>
              <a:t>000</a:t>
            </a:r>
          </a:p>
        </p:txBody>
      </p:sp>
      <p:cxnSp>
        <p:nvCxnSpPr>
          <p:cNvPr id="5" name="Straight Connector 4">
            <a:extLst>
              <a:ext uri="{FF2B5EF4-FFF2-40B4-BE49-F238E27FC236}">
                <a16:creationId xmlns:a16="http://schemas.microsoft.com/office/drawing/2014/main" id="{F0B17C31-C83B-0BE1-9733-60D5A25CD96B}"/>
              </a:ext>
            </a:extLst>
          </p:cNvPr>
          <p:cNvCxnSpPr/>
          <p:nvPr/>
        </p:nvCxnSpPr>
        <p:spPr>
          <a:xfrm>
            <a:off x="0" y="3429000"/>
            <a:ext cx="1219121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716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B57CDAF5-7078-549C-0B33-5C447B24FEFF}"/>
              </a:ext>
            </a:extLst>
          </p:cNvPr>
          <p:cNvGraphicFramePr>
            <a:graphicFrameLocks noGrp="1"/>
          </p:cNvGraphicFramePr>
          <p:nvPr>
            <p:extLst>
              <p:ext uri="{D42A27DB-BD31-4B8C-83A1-F6EECF244321}">
                <p14:modId xmlns:p14="http://schemas.microsoft.com/office/powerpoint/2010/main" val="704145107"/>
              </p:ext>
            </p:extLst>
          </p:nvPr>
        </p:nvGraphicFramePr>
        <p:xfrm>
          <a:off x="292839" y="288417"/>
          <a:ext cx="4624713" cy="365760"/>
        </p:xfrm>
        <a:graphic>
          <a:graphicData uri="http://schemas.openxmlformats.org/drawingml/2006/table">
            <a:tbl>
              <a:tblPr firstRow="1" bandRow="1">
                <a:tableStyleId>{5C22544A-7EE6-4342-B048-85BDC9FD1C3A}</a:tableStyleId>
              </a:tblPr>
              <a:tblGrid>
                <a:gridCol w="952713">
                  <a:extLst>
                    <a:ext uri="{9D8B030D-6E8A-4147-A177-3AD203B41FA5}">
                      <a16:colId xmlns:a16="http://schemas.microsoft.com/office/drawing/2014/main" val="3097073735"/>
                    </a:ext>
                  </a:extLst>
                </a:gridCol>
                <a:gridCol w="1368000">
                  <a:extLst>
                    <a:ext uri="{9D8B030D-6E8A-4147-A177-3AD203B41FA5}">
                      <a16:colId xmlns:a16="http://schemas.microsoft.com/office/drawing/2014/main" val="1599821614"/>
                    </a:ext>
                  </a:extLst>
                </a:gridCol>
                <a:gridCol w="1368000">
                  <a:extLst>
                    <a:ext uri="{9D8B030D-6E8A-4147-A177-3AD203B41FA5}">
                      <a16:colId xmlns:a16="http://schemas.microsoft.com/office/drawing/2014/main" val="1074411755"/>
                    </a:ext>
                  </a:extLst>
                </a:gridCol>
                <a:gridCol w="936000">
                  <a:extLst>
                    <a:ext uri="{9D8B030D-6E8A-4147-A177-3AD203B41FA5}">
                      <a16:colId xmlns:a16="http://schemas.microsoft.com/office/drawing/2014/main" val="3950575131"/>
                    </a:ext>
                  </a:extLst>
                </a:gridCol>
              </a:tblGrid>
              <a:tr h="324876">
                <a:tc>
                  <a:txBody>
                    <a:bodyPr/>
                    <a:lstStyle/>
                    <a:p>
                      <a:endParaRPr lang="en-GB"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491245173"/>
                  </a:ext>
                </a:extLst>
              </a:tr>
            </a:tbl>
          </a:graphicData>
        </a:graphic>
      </p:graphicFrame>
      <p:cxnSp>
        <p:nvCxnSpPr>
          <p:cNvPr id="3" name="Straight Arrow Connector 2">
            <a:extLst>
              <a:ext uri="{FF2B5EF4-FFF2-40B4-BE49-F238E27FC236}">
                <a16:creationId xmlns:a16="http://schemas.microsoft.com/office/drawing/2014/main" id="{72F02852-B59F-A5EE-1A73-360A71784398}"/>
              </a:ext>
            </a:extLst>
          </p:cNvPr>
          <p:cNvCxnSpPr>
            <a:cxnSpLocks/>
          </p:cNvCxnSpPr>
          <p:nvPr/>
        </p:nvCxnSpPr>
        <p:spPr>
          <a:xfrm>
            <a:off x="191275" y="288417"/>
            <a:ext cx="481361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4" name="Rectangle 3">
            <a:extLst>
              <a:ext uri="{FF2B5EF4-FFF2-40B4-BE49-F238E27FC236}">
                <a16:creationId xmlns:a16="http://schemas.microsoft.com/office/drawing/2014/main" id="{1308CB83-CE24-9426-B76B-949DF7091E8B}"/>
              </a:ext>
            </a:extLst>
          </p:cNvPr>
          <p:cNvSpPr/>
          <p:nvPr/>
        </p:nvSpPr>
        <p:spPr>
          <a:xfrm>
            <a:off x="756051" y="405979"/>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sp>
        <p:nvSpPr>
          <p:cNvPr id="5" name="Rectangle 4">
            <a:extLst>
              <a:ext uri="{FF2B5EF4-FFF2-40B4-BE49-F238E27FC236}">
                <a16:creationId xmlns:a16="http://schemas.microsoft.com/office/drawing/2014/main" id="{343FBC5B-341E-7625-3C83-AFD17E628987}"/>
              </a:ext>
            </a:extLst>
          </p:cNvPr>
          <p:cNvSpPr/>
          <p:nvPr/>
        </p:nvSpPr>
        <p:spPr>
          <a:xfrm>
            <a:off x="2152154" y="405979"/>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sp>
        <p:nvSpPr>
          <p:cNvPr id="6" name="Rectangle 5">
            <a:extLst>
              <a:ext uri="{FF2B5EF4-FFF2-40B4-BE49-F238E27FC236}">
                <a16:creationId xmlns:a16="http://schemas.microsoft.com/office/drawing/2014/main" id="{E4219C24-2564-48E0-7BE6-3F923A36B65C}"/>
              </a:ext>
            </a:extLst>
          </p:cNvPr>
          <p:cNvSpPr/>
          <p:nvPr/>
        </p:nvSpPr>
        <p:spPr>
          <a:xfrm>
            <a:off x="3497442" y="405979"/>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graphicFrame>
        <p:nvGraphicFramePr>
          <p:cNvPr id="9" name="Table 4">
            <a:extLst>
              <a:ext uri="{FF2B5EF4-FFF2-40B4-BE49-F238E27FC236}">
                <a16:creationId xmlns:a16="http://schemas.microsoft.com/office/drawing/2014/main" id="{876D1913-8AD4-B282-C6D3-17442106EA75}"/>
              </a:ext>
            </a:extLst>
          </p:cNvPr>
          <p:cNvGraphicFramePr>
            <a:graphicFrameLocks noGrp="1"/>
          </p:cNvGraphicFramePr>
          <p:nvPr>
            <p:extLst>
              <p:ext uri="{D42A27DB-BD31-4B8C-83A1-F6EECF244321}">
                <p14:modId xmlns:p14="http://schemas.microsoft.com/office/powerpoint/2010/main" val="3949679847"/>
              </p:ext>
            </p:extLst>
          </p:nvPr>
        </p:nvGraphicFramePr>
        <p:xfrm>
          <a:off x="286029" y="1240917"/>
          <a:ext cx="4624713" cy="365760"/>
        </p:xfrm>
        <a:graphic>
          <a:graphicData uri="http://schemas.openxmlformats.org/drawingml/2006/table">
            <a:tbl>
              <a:tblPr firstRow="1" bandRow="1">
                <a:tableStyleId>{5C22544A-7EE6-4342-B048-85BDC9FD1C3A}</a:tableStyleId>
              </a:tblPr>
              <a:tblGrid>
                <a:gridCol w="952713">
                  <a:extLst>
                    <a:ext uri="{9D8B030D-6E8A-4147-A177-3AD203B41FA5}">
                      <a16:colId xmlns:a16="http://schemas.microsoft.com/office/drawing/2014/main" val="3097073735"/>
                    </a:ext>
                  </a:extLst>
                </a:gridCol>
                <a:gridCol w="1368000">
                  <a:extLst>
                    <a:ext uri="{9D8B030D-6E8A-4147-A177-3AD203B41FA5}">
                      <a16:colId xmlns:a16="http://schemas.microsoft.com/office/drawing/2014/main" val="1599821614"/>
                    </a:ext>
                  </a:extLst>
                </a:gridCol>
                <a:gridCol w="1368000">
                  <a:extLst>
                    <a:ext uri="{9D8B030D-6E8A-4147-A177-3AD203B41FA5}">
                      <a16:colId xmlns:a16="http://schemas.microsoft.com/office/drawing/2014/main" val="1074411755"/>
                    </a:ext>
                  </a:extLst>
                </a:gridCol>
                <a:gridCol w="936000">
                  <a:extLst>
                    <a:ext uri="{9D8B030D-6E8A-4147-A177-3AD203B41FA5}">
                      <a16:colId xmlns:a16="http://schemas.microsoft.com/office/drawing/2014/main" val="3950575131"/>
                    </a:ext>
                  </a:extLst>
                </a:gridCol>
              </a:tblGrid>
              <a:tr h="324876">
                <a:tc>
                  <a:txBody>
                    <a:bodyPr/>
                    <a:lstStyle/>
                    <a:p>
                      <a:endParaRPr lang="en-GB"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491245173"/>
                  </a:ext>
                </a:extLst>
              </a:tr>
            </a:tbl>
          </a:graphicData>
        </a:graphic>
      </p:graphicFrame>
      <p:cxnSp>
        <p:nvCxnSpPr>
          <p:cNvPr id="10" name="Straight Arrow Connector 9">
            <a:extLst>
              <a:ext uri="{FF2B5EF4-FFF2-40B4-BE49-F238E27FC236}">
                <a16:creationId xmlns:a16="http://schemas.microsoft.com/office/drawing/2014/main" id="{3EB3FFF5-29A3-A67F-9B0A-F6D9CDA05B80}"/>
              </a:ext>
            </a:extLst>
          </p:cNvPr>
          <p:cNvCxnSpPr>
            <a:cxnSpLocks/>
          </p:cNvCxnSpPr>
          <p:nvPr/>
        </p:nvCxnSpPr>
        <p:spPr>
          <a:xfrm>
            <a:off x="184465" y="1240917"/>
            <a:ext cx="481361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8130F078-5257-855D-D653-99671BD5665D}"/>
              </a:ext>
            </a:extLst>
          </p:cNvPr>
          <p:cNvSpPr/>
          <p:nvPr/>
        </p:nvSpPr>
        <p:spPr>
          <a:xfrm>
            <a:off x="749241" y="1358479"/>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sp>
        <p:nvSpPr>
          <p:cNvPr id="12" name="Rectangle 11">
            <a:extLst>
              <a:ext uri="{FF2B5EF4-FFF2-40B4-BE49-F238E27FC236}">
                <a16:creationId xmlns:a16="http://schemas.microsoft.com/office/drawing/2014/main" id="{AF61D274-4546-0F77-1317-5F875C965FE1}"/>
              </a:ext>
            </a:extLst>
          </p:cNvPr>
          <p:cNvSpPr/>
          <p:nvPr/>
        </p:nvSpPr>
        <p:spPr>
          <a:xfrm>
            <a:off x="2145344" y="1358479"/>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sp>
        <p:nvSpPr>
          <p:cNvPr id="13" name="Rectangle 12">
            <a:extLst>
              <a:ext uri="{FF2B5EF4-FFF2-40B4-BE49-F238E27FC236}">
                <a16:creationId xmlns:a16="http://schemas.microsoft.com/office/drawing/2014/main" id="{129F3DD2-37D1-C2A7-159E-9EF5F41B4BA6}"/>
              </a:ext>
            </a:extLst>
          </p:cNvPr>
          <p:cNvSpPr/>
          <p:nvPr/>
        </p:nvSpPr>
        <p:spPr>
          <a:xfrm>
            <a:off x="3490632" y="1358479"/>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graphicFrame>
        <p:nvGraphicFramePr>
          <p:cNvPr id="14" name="Table 4">
            <a:extLst>
              <a:ext uri="{FF2B5EF4-FFF2-40B4-BE49-F238E27FC236}">
                <a16:creationId xmlns:a16="http://schemas.microsoft.com/office/drawing/2014/main" id="{16A8C4C9-9EEB-6E8E-2430-D7CF5CB966B1}"/>
              </a:ext>
            </a:extLst>
          </p:cNvPr>
          <p:cNvGraphicFramePr>
            <a:graphicFrameLocks noGrp="1"/>
          </p:cNvGraphicFramePr>
          <p:nvPr>
            <p:extLst>
              <p:ext uri="{D42A27DB-BD31-4B8C-83A1-F6EECF244321}">
                <p14:modId xmlns:p14="http://schemas.microsoft.com/office/powerpoint/2010/main" val="2592610806"/>
              </p:ext>
            </p:extLst>
          </p:nvPr>
        </p:nvGraphicFramePr>
        <p:xfrm>
          <a:off x="286029" y="2156483"/>
          <a:ext cx="4624713" cy="365760"/>
        </p:xfrm>
        <a:graphic>
          <a:graphicData uri="http://schemas.openxmlformats.org/drawingml/2006/table">
            <a:tbl>
              <a:tblPr firstRow="1" bandRow="1">
                <a:tableStyleId>{5C22544A-7EE6-4342-B048-85BDC9FD1C3A}</a:tableStyleId>
              </a:tblPr>
              <a:tblGrid>
                <a:gridCol w="952713">
                  <a:extLst>
                    <a:ext uri="{9D8B030D-6E8A-4147-A177-3AD203B41FA5}">
                      <a16:colId xmlns:a16="http://schemas.microsoft.com/office/drawing/2014/main" val="3097073735"/>
                    </a:ext>
                  </a:extLst>
                </a:gridCol>
                <a:gridCol w="1368000">
                  <a:extLst>
                    <a:ext uri="{9D8B030D-6E8A-4147-A177-3AD203B41FA5}">
                      <a16:colId xmlns:a16="http://schemas.microsoft.com/office/drawing/2014/main" val="1599821614"/>
                    </a:ext>
                  </a:extLst>
                </a:gridCol>
                <a:gridCol w="1368000">
                  <a:extLst>
                    <a:ext uri="{9D8B030D-6E8A-4147-A177-3AD203B41FA5}">
                      <a16:colId xmlns:a16="http://schemas.microsoft.com/office/drawing/2014/main" val="1074411755"/>
                    </a:ext>
                  </a:extLst>
                </a:gridCol>
                <a:gridCol w="936000">
                  <a:extLst>
                    <a:ext uri="{9D8B030D-6E8A-4147-A177-3AD203B41FA5}">
                      <a16:colId xmlns:a16="http://schemas.microsoft.com/office/drawing/2014/main" val="3950575131"/>
                    </a:ext>
                  </a:extLst>
                </a:gridCol>
              </a:tblGrid>
              <a:tr h="324876">
                <a:tc>
                  <a:txBody>
                    <a:bodyPr/>
                    <a:lstStyle/>
                    <a:p>
                      <a:endParaRPr lang="en-GB"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491245173"/>
                  </a:ext>
                </a:extLst>
              </a:tr>
            </a:tbl>
          </a:graphicData>
        </a:graphic>
      </p:graphicFrame>
      <p:cxnSp>
        <p:nvCxnSpPr>
          <p:cNvPr id="15" name="Straight Arrow Connector 14">
            <a:extLst>
              <a:ext uri="{FF2B5EF4-FFF2-40B4-BE49-F238E27FC236}">
                <a16:creationId xmlns:a16="http://schemas.microsoft.com/office/drawing/2014/main" id="{56460F68-F195-545E-699B-706780C4E041}"/>
              </a:ext>
            </a:extLst>
          </p:cNvPr>
          <p:cNvCxnSpPr>
            <a:cxnSpLocks/>
          </p:cNvCxnSpPr>
          <p:nvPr/>
        </p:nvCxnSpPr>
        <p:spPr>
          <a:xfrm>
            <a:off x="184465" y="2156483"/>
            <a:ext cx="481361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16" name="Rectangle 15">
            <a:extLst>
              <a:ext uri="{FF2B5EF4-FFF2-40B4-BE49-F238E27FC236}">
                <a16:creationId xmlns:a16="http://schemas.microsoft.com/office/drawing/2014/main" id="{22314051-4F0E-BEB4-16B9-4DEDBA32EE6B}"/>
              </a:ext>
            </a:extLst>
          </p:cNvPr>
          <p:cNvSpPr/>
          <p:nvPr/>
        </p:nvSpPr>
        <p:spPr>
          <a:xfrm>
            <a:off x="749241" y="2274045"/>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sp>
        <p:nvSpPr>
          <p:cNvPr id="17" name="Rectangle 16">
            <a:extLst>
              <a:ext uri="{FF2B5EF4-FFF2-40B4-BE49-F238E27FC236}">
                <a16:creationId xmlns:a16="http://schemas.microsoft.com/office/drawing/2014/main" id="{67EA12F0-A66A-282A-0BFC-2DF1A158D63C}"/>
              </a:ext>
            </a:extLst>
          </p:cNvPr>
          <p:cNvSpPr/>
          <p:nvPr/>
        </p:nvSpPr>
        <p:spPr>
          <a:xfrm>
            <a:off x="2145344" y="2274045"/>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sp>
        <p:nvSpPr>
          <p:cNvPr id="18" name="Rectangle 17">
            <a:extLst>
              <a:ext uri="{FF2B5EF4-FFF2-40B4-BE49-F238E27FC236}">
                <a16:creationId xmlns:a16="http://schemas.microsoft.com/office/drawing/2014/main" id="{F758B844-6DEA-29F1-BAD8-96902C5DAAEB}"/>
              </a:ext>
            </a:extLst>
          </p:cNvPr>
          <p:cNvSpPr/>
          <p:nvPr/>
        </p:nvSpPr>
        <p:spPr>
          <a:xfrm>
            <a:off x="3490632" y="2274045"/>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graphicFrame>
        <p:nvGraphicFramePr>
          <p:cNvPr id="19" name="Table 4">
            <a:extLst>
              <a:ext uri="{FF2B5EF4-FFF2-40B4-BE49-F238E27FC236}">
                <a16:creationId xmlns:a16="http://schemas.microsoft.com/office/drawing/2014/main" id="{887D36C1-06C9-70EF-3D16-1407EB131065}"/>
              </a:ext>
            </a:extLst>
          </p:cNvPr>
          <p:cNvGraphicFramePr>
            <a:graphicFrameLocks noGrp="1"/>
          </p:cNvGraphicFramePr>
          <p:nvPr>
            <p:extLst>
              <p:ext uri="{D42A27DB-BD31-4B8C-83A1-F6EECF244321}">
                <p14:modId xmlns:p14="http://schemas.microsoft.com/office/powerpoint/2010/main" val="4219907298"/>
              </p:ext>
            </p:extLst>
          </p:nvPr>
        </p:nvGraphicFramePr>
        <p:xfrm>
          <a:off x="279219" y="3108983"/>
          <a:ext cx="4624713" cy="365760"/>
        </p:xfrm>
        <a:graphic>
          <a:graphicData uri="http://schemas.openxmlformats.org/drawingml/2006/table">
            <a:tbl>
              <a:tblPr firstRow="1" bandRow="1">
                <a:tableStyleId>{5C22544A-7EE6-4342-B048-85BDC9FD1C3A}</a:tableStyleId>
              </a:tblPr>
              <a:tblGrid>
                <a:gridCol w="952713">
                  <a:extLst>
                    <a:ext uri="{9D8B030D-6E8A-4147-A177-3AD203B41FA5}">
                      <a16:colId xmlns:a16="http://schemas.microsoft.com/office/drawing/2014/main" val="3097073735"/>
                    </a:ext>
                  </a:extLst>
                </a:gridCol>
                <a:gridCol w="1368000">
                  <a:extLst>
                    <a:ext uri="{9D8B030D-6E8A-4147-A177-3AD203B41FA5}">
                      <a16:colId xmlns:a16="http://schemas.microsoft.com/office/drawing/2014/main" val="1599821614"/>
                    </a:ext>
                  </a:extLst>
                </a:gridCol>
                <a:gridCol w="1368000">
                  <a:extLst>
                    <a:ext uri="{9D8B030D-6E8A-4147-A177-3AD203B41FA5}">
                      <a16:colId xmlns:a16="http://schemas.microsoft.com/office/drawing/2014/main" val="1074411755"/>
                    </a:ext>
                  </a:extLst>
                </a:gridCol>
                <a:gridCol w="936000">
                  <a:extLst>
                    <a:ext uri="{9D8B030D-6E8A-4147-A177-3AD203B41FA5}">
                      <a16:colId xmlns:a16="http://schemas.microsoft.com/office/drawing/2014/main" val="3950575131"/>
                    </a:ext>
                  </a:extLst>
                </a:gridCol>
              </a:tblGrid>
              <a:tr h="324876">
                <a:tc>
                  <a:txBody>
                    <a:bodyPr/>
                    <a:lstStyle/>
                    <a:p>
                      <a:endParaRPr lang="en-GB"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491245173"/>
                  </a:ext>
                </a:extLst>
              </a:tr>
            </a:tbl>
          </a:graphicData>
        </a:graphic>
      </p:graphicFrame>
      <p:cxnSp>
        <p:nvCxnSpPr>
          <p:cNvPr id="20" name="Straight Arrow Connector 19">
            <a:extLst>
              <a:ext uri="{FF2B5EF4-FFF2-40B4-BE49-F238E27FC236}">
                <a16:creationId xmlns:a16="http://schemas.microsoft.com/office/drawing/2014/main" id="{F63DD33B-2E5C-5555-3550-4D2371E857CB}"/>
              </a:ext>
            </a:extLst>
          </p:cNvPr>
          <p:cNvCxnSpPr>
            <a:cxnSpLocks/>
          </p:cNvCxnSpPr>
          <p:nvPr/>
        </p:nvCxnSpPr>
        <p:spPr>
          <a:xfrm>
            <a:off x="177655" y="3108983"/>
            <a:ext cx="481361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C50377BA-502B-4FB2-4F14-3929285DD6CC}"/>
              </a:ext>
            </a:extLst>
          </p:cNvPr>
          <p:cNvSpPr/>
          <p:nvPr/>
        </p:nvSpPr>
        <p:spPr>
          <a:xfrm>
            <a:off x="742431" y="3226545"/>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sp>
        <p:nvSpPr>
          <p:cNvPr id="22" name="Rectangle 21">
            <a:extLst>
              <a:ext uri="{FF2B5EF4-FFF2-40B4-BE49-F238E27FC236}">
                <a16:creationId xmlns:a16="http://schemas.microsoft.com/office/drawing/2014/main" id="{552F0645-5388-8961-5499-9DE63A6EB808}"/>
              </a:ext>
            </a:extLst>
          </p:cNvPr>
          <p:cNvSpPr/>
          <p:nvPr/>
        </p:nvSpPr>
        <p:spPr>
          <a:xfrm>
            <a:off x="2138534" y="3226545"/>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sp>
        <p:nvSpPr>
          <p:cNvPr id="23" name="Rectangle 22">
            <a:extLst>
              <a:ext uri="{FF2B5EF4-FFF2-40B4-BE49-F238E27FC236}">
                <a16:creationId xmlns:a16="http://schemas.microsoft.com/office/drawing/2014/main" id="{5B708FFE-AD02-5D8D-8079-E09B2B651B26}"/>
              </a:ext>
            </a:extLst>
          </p:cNvPr>
          <p:cNvSpPr/>
          <p:nvPr/>
        </p:nvSpPr>
        <p:spPr>
          <a:xfrm>
            <a:off x="3483822" y="3226545"/>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graphicFrame>
        <p:nvGraphicFramePr>
          <p:cNvPr id="24" name="Table 4">
            <a:extLst>
              <a:ext uri="{FF2B5EF4-FFF2-40B4-BE49-F238E27FC236}">
                <a16:creationId xmlns:a16="http://schemas.microsoft.com/office/drawing/2014/main" id="{DF45A832-E133-3ECD-4422-D564335D4BEF}"/>
              </a:ext>
            </a:extLst>
          </p:cNvPr>
          <p:cNvGraphicFramePr>
            <a:graphicFrameLocks noGrp="1"/>
          </p:cNvGraphicFramePr>
          <p:nvPr>
            <p:extLst>
              <p:ext uri="{D42A27DB-BD31-4B8C-83A1-F6EECF244321}">
                <p14:modId xmlns:p14="http://schemas.microsoft.com/office/powerpoint/2010/main" val="4223778338"/>
              </p:ext>
            </p:extLst>
          </p:nvPr>
        </p:nvGraphicFramePr>
        <p:xfrm>
          <a:off x="292839" y="4061483"/>
          <a:ext cx="4624713" cy="365760"/>
        </p:xfrm>
        <a:graphic>
          <a:graphicData uri="http://schemas.openxmlformats.org/drawingml/2006/table">
            <a:tbl>
              <a:tblPr firstRow="1" bandRow="1">
                <a:tableStyleId>{5C22544A-7EE6-4342-B048-85BDC9FD1C3A}</a:tableStyleId>
              </a:tblPr>
              <a:tblGrid>
                <a:gridCol w="952713">
                  <a:extLst>
                    <a:ext uri="{9D8B030D-6E8A-4147-A177-3AD203B41FA5}">
                      <a16:colId xmlns:a16="http://schemas.microsoft.com/office/drawing/2014/main" val="3097073735"/>
                    </a:ext>
                  </a:extLst>
                </a:gridCol>
                <a:gridCol w="1368000">
                  <a:extLst>
                    <a:ext uri="{9D8B030D-6E8A-4147-A177-3AD203B41FA5}">
                      <a16:colId xmlns:a16="http://schemas.microsoft.com/office/drawing/2014/main" val="1599821614"/>
                    </a:ext>
                  </a:extLst>
                </a:gridCol>
                <a:gridCol w="1368000">
                  <a:extLst>
                    <a:ext uri="{9D8B030D-6E8A-4147-A177-3AD203B41FA5}">
                      <a16:colId xmlns:a16="http://schemas.microsoft.com/office/drawing/2014/main" val="1074411755"/>
                    </a:ext>
                  </a:extLst>
                </a:gridCol>
                <a:gridCol w="936000">
                  <a:extLst>
                    <a:ext uri="{9D8B030D-6E8A-4147-A177-3AD203B41FA5}">
                      <a16:colId xmlns:a16="http://schemas.microsoft.com/office/drawing/2014/main" val="3950575131"/>
                    </a:ext>
                  </a:extLst>
                </a:gridCol>
              </a:tblGrid>
              <a:tr h="324876">
                <a:tc>
                  <a:txBody>
                    <a:bodyPr/>
                    <a:lstStyle/>
                    <a:p>
                      <a:endParaRPr lang="en-GB"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491245173"/>
                  </a:ext>
                </a:extLst>
              </a:tr>
            </a:tbl>
          </a:graphicData>
        </a:graphic>
      </p:graphicFrame>
      <p:cxnSp>
        <p:nvCxnSpPr>
          <p:cNvPr id="25" name="Straight Arrow Connector 24">
            <a:extLst>
              <a:ext uri="{FF2B5EF4-FFF2-40B4-BE49-F238E27FC236}">
                <a16:creationId xmlns:a16="http://schemas.microsoft.com/office/drawing/2014/main" id="{78E68D5F-C1DC-C467-6F2E-B9D0425B9EBE}"/>
              </a:ext>
            </a:extLst>
          </p:cNvPr>
          <p:cNvCxnSpPr>
            <a:cxnSpLocks/>
          </p:cNvCxnSpPr>
          <p:nvPr/>
        </p:nvCxnSpPr>
        <p:spPr>
          <a:xfrm>
            <a:off x="191275" y="4061483"/>
            <a:ext cx="481361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26" name="Rectangle 25">
            <a:extLst>
              <a:ext uri="{FF2B5EF4-FFF2-40B4-BE49-F238E27FC236}">
                <a16:creationId xmlns:a16="http://schemas.microsoft.com/office/drawing/2014/main" id="{8D5B9E9F-1F55-1A3D-CB9A-0A874F4E05AD}"/>
              </a:ext>
            </a:extLst>
          </p:cNvPr>
          <p:cNvSpPr/>
          <p:nvPr/>
        </p:nvSpPr>
        <p:spPr>
          <a:xfrm>
            <a:off x="756051" y="4179045"/>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sp>
        <p:nvSpPr>
          <p:cNvPr id="27" name="Rectangle 26">
            <a:extLst>
              <a:ext uri="{FF2B5EF4-FFF2-40B4-BE49-F238E27FC236}">
                <a16:creationId xmlns:a16="http://schemas.microsoft.com/office/drawing/2014/main" id="{2E02AA0F-DB66-2AB0-1276-538EAC03949A}"/>
              </a:ext>
            </a:extLst>
          </p:cNvPr>
          <p:cNvSpPr/>
          <p:nvPr/>
        </p:nvSpPr>
        <p:spPr>
          <a:xfrm>
            <a:off x="2152154" y="4179045"/>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sp>
        <p:nvSpPr>
          <p:cNvPr id="28" name="Rectangle 27">
            <a:extLst>
              <a:ext uri="{FF2B5EF4-FFF2-40B4-BE49-F238E27FC236}">
                <a16:creationId xmlns:a16="http://schemas.microsoft.com/office/drawing/2014/main" id="{FA4426F3-1AD0-6972-0610-4DF879ACC636}"/>
              </a:ext>
            </a:extLst>
          </p:cNvPr>
          <p:cNvSpPr/>
          <p:nvPr/>
        </p:nvSpPr>
        <p:spPr>
          <a:xfrm>
            <a:off x="3497442" y="4179045"/>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graphicFrame>
        <p:nvGraphicFramePr>
          <p:cNvPr id="29" name="Table 4">
            <a:extLst>
              <a:ext uri="{FF2B5EF4-FFF2-40B4-BE49-F238E27FC236}">
                <a16:creationId xmlns:a16="http://schemas.microsoft.com/office/drawing/2014/main" id="{17FE56B5-7B11-97BA-AC4F-ABA2F62BEF83}"/>
              </a:ext>
            </a:extLst>
          </p:cNvPr>
          <p:cNvGraphicFramePr>
            <a:graphicFrameLocks noGrp="1"/>
          </p:cNvGraphicFramePr>
          <p:nvPr>
            <p:extLst>
              <p:ext uri="{D42A27DB-BD31-4B8C-83A1-F6EECF244321}">
                <p14:modId xmlns:p14="http://schemas.microsoft.com/office/powerpoint/2010/main" val="3247653634"/>
              </p:ext>
            </p:extLst>
          </p:nvPr>
        </p:nvGraphicFramePr>
        <p:xfrm>
          <a:off x="286029" y="5013983"/>
          <a:ext cx="4624713" cy="365760"/>
        </p:xfrm>
        <a:graphic>
          <a:graphicData uri="http://schemas.openxmlformats.org/drawingml/2006/table">
            <a:tbl>
              <a:tblPr firstRow="1" bandRow="1">
                <a:tableStyleId>{5C22544A-7EE6-4342-B048-85BDC9FD1C3A}</a:tableStyleId>
              </a:tblPr>
              <a:tblGrid>
                <a:gridCol w="952713">
                  <a:extLst>
                    <a:ext uri="{9D8B030D-6E8A-4147-A177-3AD203B41FA5}">
                      <a16:colId xmlns:a16="http://schemas.microsoft.com/office/drawing/2014/main" val="3097073735"/>
                    </a:ext>
                  </a:extLst>
                </a:gridCol>
                <a:gridCol w="1368000">
                  <a:extLst>
                    <a:ext uri="{9D8B030D-6E8A-4147-A177-3AD203B41FA5}">
                      <a16:colId xmlns:a16="http://schemas.microsoft.com/office/drawing/2014/main" val="1599821614"/>
                    </a:ext>
                  </a:extLst>
                </a:gridCol>
                <a:gridCol w="1368000">
                  <a:extLst>
                    <a:ext uri="{9D8B030D-6E8A-4147-A177-3AD203B41FA5}">
                      <a16:colId xmlns:a16="http://schemas.microsoft.com/office/drawing/2014/main" val="1074411755"/>
                    </a:ext>
                  </a:extLst>
                </a:gridCol>
                <a:gridCol w="936000">
                  <a:extLst>
                    <a:ext uri="{9D8B030D-6E8A-4147-A177-3AD203B41FA5}">
                      <a16:colId xmlns:a16="http://schemas.microsoft.com/office/drawing/2014/main" val="3950575131"/>
                    </a:ext>
                  </a:extLst>
                </a:gridCol>
              </a:tblGrid>
              <a:tr h="324876">
                <a:tc>
                  <a:txBody>
                    <a:bodyPr/>
                    <a:lstStyle/>
                    <a:p>
                      <a:endParaRPr lang="en-GB"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491245173"/>
                  </a:ext>
                </a:extLst>
              </a:tr>
            </a:tbl>
          </a:graphicData>
        </a:graphic>
      </p:graphicFrame>
      <p:cxnSp>
        <p:nvCxnSpPr>
          <p:cNvPr id="30" name="Straight Arrow Connector 29">
            <a:extLst>
              <a:ext uri="{FF2B5EF4-FFF2-40B4-BE49-F238E27FC236}">
                <a16:creationId xmlns:a16="http://schemas.microsoft.com/office/drawing/2014/main" id="{FC6840B9-390A-5B7D-232C-EB2D3DADD43E}"/>
              </a:ext>
            </a:extLst>
          </p:cNvPr>
          <p:cNvCxnSpPr>
            <a:cxnSpLocks/>
          </p:cNvCxnSpPr>
          <p:nvPr/>
        </p:nvCxnSpPr>
        <p:spPr>
          <a:xfrm>
            <a:off x="184465" y="5013983"/>
            <a:ext cx="481361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31" name="Rectangle 30">
            <a:extLst>
              <a:ext uri="{FF2B5EF4-FFF2-40B4-BE49-F238E27FC236}">
                <a16:creationId xmlns:a16="http://schemas.microsoft.com/office/drawing/2014/main" id="{F74B1F61-09DB-ADA1-3AFB-C3CDC07752CA}"/>
              </a:ext>
            </a:extLst>
          </p:cNvPr>
          <p:cNvSpPr/>
          <p:nvPr/>
        </p:nvSpPr>
        <p:spPr>
          <a:xfrm>
            <a:off x="749241" y="5131545"/>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sp>
        <p:nvSpPr>
          <p:cNvPr id="32" name="Rectangle 31">
            <a:extLst>
              <a:ext uri="{FF2B5EF4-FFF2-40B4-BE49-F238E27FC236}">
                <a16:creationId xmlns:a16="http://schemas.microsoft.com/office/drawing/2014/main" id="{613DDA25-1C5B-0CAB-6930-279D48ADB97E}"/>
              </a:ext>
            </a:extLst>
          </p:cNvPr>
          <p:cNvSpPr/>
          <p:nvPr/>
        </p:nvSpPr>
        <p:spPr>
          <a:xfrm>
            <a:off x="2145344" y="5131545"/>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sp>
        <p:nvSpPr>
          <p:cNvPr id="33" name="Rectangle 32">
            <a:extLst>
              <a:ext uri="{FF2B5EF4-FFF2-40B4-BE49-F238E27FC236}">
                <a16:creationId xmlns:a16="http://schemas.microsoft.com/office/drawing/2014/main" id="{CE5FA7E0-6974-DBFE-2D6C-181CEF98C5B4}"/>
              </a:ext>
            </a:extLst>
          </p:cNvPr>
          <p:cNvSpPr/>
          <p:nvPr/>
        </p:nvSpPr>
        <p:spPr>
          <a:xfrm>
            <a:off x="3490632" y="5131545"/>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graphicFrame>
        <p:nvGraphicFramePr>
          <p:cNvPr id="34" name="Table 4">
            <a:extLst>
              <a:ext uri="{FF2B5EF4-FFF2-40B4-BE49-F238E27FC236}">
                <a16:creationId xmlns:a16="http://schemas.microsoft.com/office/drawing/2014/main" id="{A9097B24-3425-86FC-044F-C06FFF380F43}"/>
              </a:ext>
            </a:extLst>
          </p:cNvPr>
          <p:cNvGraphicFramePr>
            <a:graphicFrameLocks noGrp="1"/>
          </p:cNvGraphicFramePr>
          <p:nvPr>
            <p:extLst>
              <p:ext uri="{D42A27DB-BD31-4B8C-83A1-F6EECF244321}">
                <p14:modId xmlns:p14="http://schemas.microsoft.com/office/powerpoint/2010/main" val="3359787705"/>
              </p:ext>
            </p:extLst>
          </p:nvPr>
        </p:nvGraphicFramePr>
        <p:xfrm>
          <a:off x="6096000" y="288417"/>
          <a:ext cx="4624713" cy="365760"/>
        </p:xfrm>
        <a:graphic>
          <a:graphicData uri="http://schemas.openxmlformats.org/drawingml/2006/table">
            <a:tbl>
              <a:tblPr firstRow="1" bandRow="1">
                <a:tableStyleId>{5C22544A-7EE6-4342-B048-85BDC9FD1C3A}</a:tableStyleId>
              </a:tblPr>
              <a:tblGrid>
                <a:gridCol w="952713">
                  <a:extLst>
                    <a:ext uri="{9D8B030D-6E8A-4147-A177-3AD203B41FA5}">
                      <a16:colId xmlns:a16="http://schemas.microsoft.com/office/drawing/2014/main" val="3097073735"/>
                    </a:ext>
                  </a:extLst>
                </a:gridCol>
                <a:gridCol w="1368000">
                  <a:extLst>
                    <a:ext uri="{9D8B030D-6E8A-4147-A177-3AD203B41FA5}">
                      <a16:colId xmlns:a16="http://schemas.microsoft.com/office/drawing/2014/main" val="1599821614"/>
                    </a:ext>
                  </a:extLst>
                </a:gridCol>
                <a:gridCol w="1368000">
                  <a:extLst>
                    <a:ext uri="{9D8B030D-6E8A-4147-A177-3AD203B41FA5}">
                      <a16:colId xmlns:a16="http://schemas.microsoft.com/office/drawing/2014/main" val="1074411755"/>
                    </a:ext>
                  </a:extLst>
                </a:gridCol>
                <a:gridCol w="936000">
                  <a:extLst>
                    <a:ext uri="{9D8B030D-6E8A-4147-A177-3AD203B41FA5}">
                      <a16:colId xmlns:a16="http://schemas.microsoft.com/office/drawing/2014/main" val="3950575131"/>
                    </a:ext>
                  </a:extLst>
                </a:gridCol>
              </a:tblGrid>
              <a:tr h="324876">
                <a:tc>
                  <a:txBody>
                    <a:bodyPr/>
                    <a:lstStyle/>
                    <a:p>
                      <a:endParaRPr lang="en-GB"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491245173"/>
                  </a:ext>
                </a:extLst>
              </a:tr>
            </a:tbl>
          </a:graphicData>
        </a:graphic>
      </p:graphicFrame>
      <p:cxnSp>
        <p:nvCxnSpPr>
          <p:cNvPr id="35" name="Straight Arrow Connector 34">
            <a:extLst>
              <a:ext uri="{FF2B5EF4-FFF2-40B4-BE49-F238E27FC236}">
                <a16:creationId xmlns:a16="http://schemas.microsoft.com/office/drawing/2014/main" id="{B338FE16-AFEC-857B-931E-FB5DA88D6BE0}"/>
              </a:ext>
            </a:extLst>
          </p:cNvPr>
          <p:cNvCxnSpPr>
            <a:cxnSpLocks/>
          </p:cNvCxnSpPr>
          <p:nvPr/>
        </p:nvCxnSpPr>
        <p:spPr>
          <a:xfrm>
            <a:off x="5994436" y="288417"/>
            <a:ext cx="481361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36" name="Rectangle 35">
            <a:extLst>
              <a:ext uri="{FF2B5EF4-FFF2-40B4-BE49-F238E27FC236}">
                <a16:creationId xmlns:a16="http://schemas.microsoft.com/office/drawing/2014/main" id="{51866CFB-8C7A-43ED-4134-20D9D4EFC239}"/>
              </a:ext>
            </a:extLst>
          </p:cNvPr>
          <p:cNvSpPr/>
          <p:nvPr/>
        </p:nvSpPr>
        <p:spPr>
          <a:xfrm>
            <a:off x="6559212" y="405979"/>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sp>
        <p:nvSpPr>
          <p:cNvPr id="37" name="Rectangle 36">
            <a:extLst>
              <a:ext uri="{FF2B5EF4-FFF2-40B4-BE49-F238E27FC236}">
                <a16:creationId xmlns:a16="http://schemas.microsoft.com/office/drawing/2014/main" id="{041894D8-0E38-2D2A-2179-A50E01517AA1}"/>
              </a:ext>
            </a:extLst>
          </p:cNvPr>
          <p:cNvSpPr/>
          <p:nvPr/>
        </p:nvSpPr>
        <p:spPr>
          <a:xfrm>
            <a:off x="7955315" y="405979"/>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sp>
        <p:nvSpPr>
          <p:cNvPr id="38" name="Rectangle 37">
            <a:extLst>
              <a:ext uri="{FF2B5EF4-FFF2-40B4-BE49-F238E27FC236}">
                <a16:creationId xmlns:a16="http://schemas.microsoft.com/office/drawing/2014/main" id="{0A953C6B-0B8E-392D-3203-797FB1FB6396}"/>
              </a:ext>
            </a:extLst>
          </p:cNvPr>
          <p:cNvSpPr/>
          <p:nvPr/>
        </p:nvSpPr>
        <p:spPr>
          <a:xfrm>
            <a:off x="9300603" y="405979"/>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graphicFrame>
        <p:nvGraphicFramePr>
          <p:cNvPr id="39" name="Table 4">
            <a:extLst>
              <a:ext uri="{FF2B5EF4-FFF2-40B4-BE49-F238E27FC236}">
                <a16:creationId xmlns:a16="http://schemas.microsoft.com/office/drawing/2014/main" id="{57952F2F-DF22-0DE1-3B99-7B0D0BE6216B}"/>
              </a:ext>
            </a:extLst>
          </p:cNvPr>
          <p:cNvGraphicFramePr>
            <a:graphicFrameLocks noGrp="1"/>
          </p:cNvGraphicFramePr>
          <p:nvPr>
            <p:extLst>
              <p:ext uri="{D42A27DB-BD31-4B8C-83A1-F6EECF244321}">
                <p14:modId xmlns:p14="http://schemas.microsoft.com/office/powerpoint/2010/main" val="3953585919"/>
              </p:ext>
            </p:extLst>
          </p:nvPr>
        </p:nvGraphicFramePr>
        <p:xfrm>
          <a:off x="6089190" y="1240917"/>
          <a:ext cx="4624713" cy="365760"/>
        </p:xfrm>
        <a:graphic>
          <a:graphicData uri="http://schemas.openxmlformats.org/drawingml/2006/table">
            <a:tbl>
              <a:tblPr firstRow="1" bandRow="1">
                <a:tableStyleId>{5C22544A-7EE6-4342-B048-85BDC9FD1C3A}</a:tableStyleId>
              </a:tblPr>
              <a:tblGrid>
                <a:gridCol w="952713">
                  <a:extLst>
                    <a:ext uri="{9D8B030D-6E8A-4147-A177-3AD203B41FA5}">
                      <a16:colId xmlns:a16="http://schemas.microsoft.com/office/drawing/2014/main" val="3097073735"/>
                    </a:ext>
                  </a:extLst>
                </a:gridCol>
                <a:gridCol w="1368000">
                  <a:extLst>
                    <a:ext uri="{9D8B030D-6E8A-4147-A177-3AD203B41FA5}">
                      <a16:colId xmlns:a16="http://schemas.microsoft.com/office/drawing/2014/main" val="1599821614"/>
                    </a:ext>
                  </a:extLst>
                </a:gridCol>
                <a:gridCol w="1368000">
                  <a:extLst>
                    <a:ext uri="{9D8B030D-6E8A-4147-A177-3AD203B41FA5}">
                      <a16:colId xmlns:a16="http://schemas.microsoft.com/office/drawing/2014/main" val="1074411755"/>
                    </a:ext>
                  </a:extLst>
                </a:gridCol>
                <a:gridCol w="936000">
                  <a:extLst>
                    <a:ext uri="{9D8B030D-6E8A-4147-A177-3AD203B41FA5}">
                      <a16:colId xmlns:a16="http://schemas.microsoft.com/office/drawing/2014/main" val="3950575131"/>
                    </a:ext>
                  </a:extLst>
                </a:gridCol>
              </a:tblGrid>
              <a:tr h="324876">
                <a:tc>
                  <a:txBody>
                    <a:bodyPr/>
                    <a:lstStyle/>
                    <a:p>
                      <a:endParaRPr lang="en-GB"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491245173"/>
                  </a:ext>
                </a:extLst>
              </a:tr>
            </a:tbl>
          </a:graphicData>
        </a:graphic>
      </p:graphicFrame>
      <p:cxnSp>
        <p:nvCxnSpPr>
          <p:cNvPr id="40" name="Straight Arrow Connector 39">
            <a:extLst>
              <a:ext uri="{FF2B5EF4-FFF2-40B4-BE49-F238E27FC236}">
                <a16:creationId xmlns:a16="http://schemas.microsoft.com/office/drawing/2014/main" id="{2E404FD4-B740-74B8-BB03-73CB6DE1053A}"/>
              </a:ext>
            </a:extLst>
          </p:cNvPr>
          <p:cNvCxnSpPr>
            <a:cxnSpLocks/>
          </p:cNvCxnSpPr>
          <p:nvPr/>
        </p:nvCxnSpPr>
        <p:spPr>
          <a:xfrm>
            <a:off x="5987626" y="1240917"/>
            <a:ext cx="481361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41" name="Rectangle 40">
            <a:extLst>
              <a:ext uri="{FF2B5EF4-FFF2-40B4-BE49-F238E27FC236}">
                <a16:creationId xmlns:a16="http://schemas.microsoft.com/office/drawing/2014/main" id="{48C812C7-F18D-1435-0EFF-E768F533F1CA}"/>
              </a:ext>
            </a:extLst>
          </p:cNvPr>
          <p:cNvSpPr/>
          <p:nvPr/>
        </p:nvSpPr>
        <p:spPr>
          <a:xfrm>
            <a:off x="6552402" y="1358479"/>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sp>
        <p:nvSpPr>
          <p:cNvPr id="42" name="Rectangle 41">
            <a:extLst>
              <a:ext uri="{FF2B5EF4-FFF2-40B4-BE49-F238E27FC236}">
                <a16:creationId xmlns:a16="http://schemas.microsoft.com/office/drawing/2014/main" id="{C9947C28-20AD-3F10-0A0F-3E38AD49A646}"/>
              </a:ext>
            </a:extLst>
          </p:cNvPr>
          <p:cNvSpPr/>
          <p:nvPr/>
        </p:nvSpPr>
        <p:spPr>
          <a:xfrm>
            <a:off x="7948505" y="1358479"/>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sp>
        <p:nvSpPr>
          <p:cNvPr id="43" name="Rectangle 42">
            <a:extLst>
              <a:ext uri="{FF2B5EF4-FFF2-40B4-BE49-F238E27FC236}">
                <a16:creationId xmlns:a16="http://schemas.microsoft.com/office/drawing/2014/main" id="{CC68798A-CA80-AAE2-7311-DD91634CED9D}"/>
              </a:ext>
            </a:extLst>
          </p:cNvPr>
          <p:cNvSpPr/>
          <p:nvPr/>
        </p:nvSpPr>
        <p:spPr>
          <a:xfrm>
            <a:off x="9293793" y="1358479"/>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graphicFrame>
        <p:nvGraphicFramePr>
          <p:cNvPr id="44" name="Table 4">
            <a:extLst>
              <a:ext uri="{FF2B5EF4-FFF2-40B4-BE49-F238E27FC236}">
                <a16:creationId xmlns:a16="http://schemas.microsoft.com/office/drawing/2014/main" id="{19F5DA27-CA00-9817-AEE7-6EC7EBCEB8E2}"/>
              </a:ext>
            </a:extLst>
          </p:cNvPr>
          <p:cNvGraphicFramePr>
            <a:graphicFrameLocks noGrp="1"/>
          </p:cNvGraphicFramePr>
          <p:nvPr>
            <p:extLst>
              <p:ext uri="{D42A27DB-BD31-4B8C-83A1-F6EECF244321}">
                <p14:modId xmlns:p14="http://schemas.microsoft.com/office/powerpoint/2010/main" val="2948138243"/>
              </p:ext>
            </p:extLst>
          </p:nvPr>
        </p:nvGraphicFramePr>
        <p:xfrm>
          <a:off x="6089190" y="2156483"/>
          <a:ext cx="4624713" cy="365760"/>
        </p:xfrm>
        <a:graphic>
          <a:graphicData uri="http://schemas.openxmlformats.org/drawingml/2006/table">
            <a:tbl>
              <a:tblPr firstRow="1" bandRow="1">
                <a:tableStyleId>{5C22544A-7EE6-4342-B048-85BDC9FD1C3A}</a:tableStyleId>
              </a:tblPr>
              <a:tblGrid>
                <a:gridCol w="952713">
                  <a:extLst>
                    <a:ext uri="{9D8B030D-6E8A-4147-A177-3AD203B41FA5}">
                      <a16:colId xmlns:a16="http://schemas.microsoft.com/office/drawing/2014/main" val="3097073735"/>
                    </a:ext>
                  </a:extLst>
                </a:gridCol>
                <a:gridCol w="1368000">
                  <a:extLst>
                    <a:ext uri="{9D8B030D-6E8A-4147-A177-3AD203B41FA5}">
                      <a16:colId xmlns:a16="http://schemas.microsoft.com/office/drawing/2014/main" val="1599821614"/>
                    </a:ext>
                  </a:extLst>
                </a:gridCol>
                <a:gridCol w="1368000">
                  <a:extLst>
                    <a:ext uri="{9D8B030D-6E8A-4147-A177-3AD203B41FA5}">
                      <a16:colId xmlns:a16="http://schemas.microsoft.com/office/drawing/2014/main" val="1074411755"/>
                    </a:ext>
                  </a:extLst>
                </a:gridCol>
                <a:gridCol w="936000">
                  <a:extLst>
                    <a:ext uri="{9D8B030D-6E8A-4147-A177-3AD203B41FA5}">
                      <a16:colId xmlns:a16="http://schemas.microsoft.com/office/drawing/2014/main" val="3950575131"/>
                    </a:ext>
                  </a:extLst>
                </a:gridCol>
              </a:tblGrid>
              <a:tr h="324876">
                <a:tc>
                  <a:txBody>
                    <a:bodyPr/>
                    <a:lstStyle/>
                    <a:p>
                      <a:endParaRPr lang="en-GB"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491245173"/>
                  </a:ext>
                </a:extLst>
              </a:tr>
            </a:tbl>
          </a:graphicData>
        </a:graphic>
      </p:graphicFrame>
      <p:cxnSp>
        <p:nvCxnSpPr>
          <p:cNvPr id="45" name="Straight Arrow Connector 44">
            <a:extLst>
              <a:ext uri="{FF2B5EF4-FFF2-40B4-BE49-F238E27FC236}">
                <a16:creationId xmlns:a16="http://schemas.microsoft.com/office/drawing/2014/main" id="{38A2299D-14A9-B19E-E308-E8B18BD869A8}"/>
              </a:ext>
            </a:extLst>
          </p:cNvPr>
          <p:cNvCxnSpPr>
            <a:cxnSpLocks/>
          </p:cNvCxnSpPr>
          <p:nvPr/>
        </p:nvCxnSpPr>
        <p:spPr>
          <a:xfrm>
            <a:off x="5987626" y="2156483"/>
            <a:ext cx="481361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46" name="Rectangle 45">
            <a:extLst>
              <a:ext uri="{FF2B5EF4-FFF2-40B4-BE49-F238E27FC236}">
                <a16:creationId xmlns:a16="http://schemas.microsoft.com/office/drawing/2014/main" id="{B9D92BA6-07B5-1E27-5BB2-719EB57FCD68}"/>
              </a:ext>
            </a:extLst>
          </p:cNvPr>
          <p:cNvSpPr/>
          <p:nvPr/>
        </p:nvSpPr>
        <p:spPr>
          <a:xfrm>
            <a:off x="6552402" y="2274045"/>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sp>
        <p:nvSpPr>
          <p:cNvPr id="47" name="Rectangle 46">
            <a:extLst>
              <a:ext uri="{FF2B5EF4-FFF2-40B4-BE49-F238E27FC236}">
                <a16:creationId xmlns:a16="http://schemas.microsoft.com/office/drawing/2014/main" id="{3DD5B012-A581-E862-6CF8-4950F4666AB2}"/>
              </a:ext>
            </a:extLst>
          </p:cNvPr>
          <p:cNvSpPr/>
          <p:nvPr/>
        </p:nvSpPr>
        <p:spPr>
          <a:xfrm>
            <a:off x="7948505" y="2274045"/>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sp>
        <p:nvSpPr>
          <p:cNvPr id="48" name="Rectangle 47">
            <a:extLst>
              <a:ext uri="{FF2B5EF4-FFF2-40B4-BE49-F238E27FC236}">
                <a16:creationId xmlns:a16="http://schemas.microsoft.com/office/drawing/2014/main" id="{17341123-5B1F-4580-E7E1-1FBADE1E1005}"/>
              </a:ext>
            </a:extLst>
          </p:cNvPr>
          <p:cNvSpPr/>
          <p:nvPr/>
        </p:nvSpPr>
        <p:spPr>
          <a:xfrm>
            <a:off x="9293793" y="2274045"/>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graphicFrame>
        <p:nvGraphicFramePr>
          <p:cNvPr id="49" name="Table 4">
            <a:extLst>
              <a:ext uri="{FF2B5EF4-FFF2-40B4-BE49-F238E27FC236}">
                <a16:creationId xmlns:a16="http://schemas.microsoft.com/office/drawing/2014/main" id="{0EB982CA-F2ED-3D2F-6DF8-98ABF617D76E}"/>
              </a:ext>
            </a:extLst>
          </p:cNvPr>
          <p:cNvGraphicFramePr>
            <a:graphicFrameLocks noGrp="1"/>
          </p:cNvGraphicFramePr>
          <p:nvPr>
            <p:extLst>
              <p:ext uri="{D42A27DB-BD31-4B8C-83A1-F6EECF244321}">
                <p14:modId xmlns:p14="http://schemas.microsoft.com/office/powerpoint/2010/main" val="1316454384"/>
              </p:ext>
            </p:extLst>
          </p:nvPr>
        </p:nvGraphicFramePr>
        <p:xfrm>
          <a:off x="6082380" y="3108983"/>
          <a:ext cx="4624713" cy="365760"/>
        </p:xfrm>
        <a:graphic>
          <a:graphicData uri="http://schemas.openxmlformats.org/drawingml/2006/table">
            <a:tbl>
              <a:tblPr firstRow="1" bandRow="1">
                <a:tableStyleId>{5C22544A-7EE6-4342-B048-85BDC9FD1C3A}</a:tableStyleId>
              </a:tblPr>
              <a:tblGrid>
                <a:gridCol w="952713">
                  <a:extLst>
                    <a:ext uri="{9D8B030D-6E8A-4147-A177-3AD203B41FA5}">
                      <a16:colId xmlns:a16="http://schemas.microsoft.com/office/drawing/2014/main" val="3097073735"/>
                    </a:ext>
                  </a:extLst>
                </a:gridCol>
                <a:gridCol w="1368000">
                  <a:extLst>
                    <a:ext uri="{9D8B030D-6E8A-4147-A177-3AD203B41FA5}">
                      <a16:colId xmlns:a16="http://schemas.microsoft.com/office/drawing/2014/main" val="1599821614"/>
                    </a:ext>
                  </a:extLst>
                </a:gridCol>
                <a:gridCol w="1368000">
                  <a:extLst>
                    <a:ext uri="{9D8B030D-6E8A-4147-A177-3AD203B41FA5}">
                      <a16:colId xmlns:a16="http://schemas.microsoft.com/office/drawing/2014/main" val="1074411755"/>
                    </a:ext>
                  </a:extLst>
                </a:gridCol>
                <a:gridCol w="936000">
                  <a:extLst>
                    <a:ext uri="{9D8B030D-6E8A-4147-A177-3AD203B41FA5}">
                      <a16:colId xmlns:a16="http://schemas.microsoft.com/office/drawing/2014/main" val="3950575131"/>
                    </a:ext>
                  </a:extLst>
                </a:gridCol>
              </a:tblGrid>
              <a:tr h="324876">
                <a:tc>
                  <a:txBody>
                    <a:bodyPr/>
                    <a:lstStyle/>
                    <a:p>
                      <a:endParaRPr lang="en-GB"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491245173"/>
                  </a:ext>
                </a:extLst>
              </a:tr>
            </a:tbl>
          </a:graphicData>
        </a:graphic>
      </p:graphicFrame>
      <p:cxnSp>
        <p:nvCxnSpPr>
          <p:cNvPr id="50" name="Straight Arrow Connector 49">
            <a:extLst>
              <a:ext uri="{FF2B5EF4-FFF2-40B4-BE49-F238E27FC236}">
                <a16:creationId xmlns:a16="http://schemas.microsoft.com/office/drawing/2014/main" id="{256354F1-D10A-D637-C4C7-A02C991005A8}"/>
              </a:ext>
            </a:extLst>
          </p:cNvPr>
          <p:cNvCxnSpPr>
            <a:cxnSpLocks/>
          </p:cNvCxnSpPr>
          <p:nvPr/>
        </p:nvCxnSpPr>
        <p:spPr>
          <a:xfrm>
            <a:off x="5980816" y="3108983"/>
            <a:ext cx="481361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51" name="Rectangle 50">
            <a:extLst>
              <a:ext uri="{FF2B5EF4-FFF2-40B4-BE49-F238E27FC236}">
                <a16:creationId xmlns:a16="http://schemas.microsoft.com/office/drawing/2014/main" id="{1B8D2DA7-7848-6E4C-D0C3-0CF90CAFB298}"/>
              </a:ext>
            </a:extLst>
          </p:cNvPr>
          <p:cNvSpPr/>
          <p:nvPr/>
        </p:nvSpPr>
        <p:spPr>
          <a:xfrm>
            <a:off x="6545592" y="3226545"/>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sp>
        <p:nvSpPr>
          <p:cNvPr id="52" name="Rectangle 51">
            <a:extLst>
              <a:ext uri="{FF2B5EF4-FFF2-40B4-BE49-F238E27FC236}">
                <a16:creationId xmlns:a16="http://schemas.microsoft.com/office/drawing/2014/main" id="{E18364D5-5A1F-13B2-5C58-3A1BCDECCC9A}"/>
              </a:ext>
            </a:extLst>
          </p:cNvPr>
          <p:cNvSpPr/>
          <p:nvPr/>
        </p:nvSpPr>
        <p:spPr>
          <a:xfrm>
            <a:off x="7941695" y="3226545"/>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sp>
        <p:nvSpPr>
          <p:cNvPr id="53" name="Rectangle 52">
            <a:extLst>
              <a:ext uri="{FF2B5EF4-FFF2-40B4-BE49-F238E27FC236}">
                <a16:creationId xmlns:a16="http://schemas.microsoft.com/office/drawing/2014/main" id="{AD961C3C-582B-8F46-80E9-239730CF70C7}"/>
              </a:ext>
            </a:extLst>
          </p:cNvPr>
          <p:cNvSpPr/>
          <p:nvPr/>
        </p:nvSpPr>
        <p:spPr>
          <a:xfrm>
            <a:off x="9286983" y="3226545"/>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graphicFrame>
        <p:nvGraphicFramePr>
          <p:cNvPr id="54" name="Table 4">
            <a:extLst>
              <a:ext uri="{FF2B5EF4-FFF2-40B4-BE49-F238E27FC236}">
                <a16:creationId xmlns:a16="http://schemas.microsoft.com/office/drawing/2014/main" id="{25A98059-184F-43D2-535F-99162A214849}"/>
              </a:ext>
            </a:extLst>
          </p:cNvPr>
          <p:cNvGraphicFramePr>
            <a:graphicFrameLocks noGrp="1"/>
          </p:cNvGraphicFramePr>
          <p:nvPr>
            <p:extLst>
              <p:ext uri="{D42A27DB-BD31-4B8C-83A1-F6EECF244321}">
                <p14:modId xmlns:p14="http://schemas.microsoft.com/office/powerpoint/2010/main" val="2760413470"/>
              </p:ext>
            </p:extLst>
          </p:nvPr>
        </p:nvGraphicFramePr>
        <p:xfrm>
          <a:off x="6096000" y="4061483"/>
          <a:ext cx="4624713" cy="365760"/>
        </p:xfrm>
        <a:graphic>
          <a:graphicData uri="http://schemas.openxmlformats.org/drawingml/2006/table">
            <a:tbl>
              <a:tblPr firstRow="1" bandRow="1">
                <a:tableStyleId>{5C22544A-7EE6-4342-B048-85BDC9FD1C3A}</a:tableStyleId>
              </a:tblPr>
              <a:tblGrid>
                <a:gridCol w="952713">
                  <a:extLst>
                    <a:ext uri="{9D8B030D-6E8A-4147-A177-3AD203B41FA5}">
                      <a16:colId xmlns:a16="http://schemas.microsoft.com/office/drawing/2014/main" val="3097073735"/>
                    </a:ext>
                  </a:extLst>
                </a:gridCol>
                <a:gridCol w="1368000">
                  <a:extLst>
                    <a:ext uri="{9D8B030D-6E8A-4147-A177-3AD203B41FA5}">
                      <a16:colId xmlns:a16="http://schemas.microsoft.com/office/drawing/2014/main" val="1599821614"/>
                    </a:ext>
                  </a:extLst>
                </a:gridCol>
                <a:gridCol w="1368000">
                  <a:extLst>
                    <a:ext uri="{9D8B030D-6E8A-4147-A177-3AD203B41FA5}">
                      <a16:colId xmlns:a16="http://schemas.microsoft.com/office/drawing/2014/main" val="1074411755"/>
                    </a:ext>
                  </a:extLst>
                </a:gridCol>
                <a:gridCol w="936000">
                  <a:extLst>
                    <a:ext uri="{9D8B030D-6E8A-4147-A177-3AD203B41FA5}">
                      <a16:colId xmlns:a16="http://schemas.microsoft.com/office/drawing/2014/main" val="3950575131"/>
                    </a:ext>
                  </a:extLst>
                </a:gridCol>
              </a:tblGrid>
              <a:tr h="324876">
                <a:tc>
                  <a:txBody>
                    <a:bodyPr/>
                    <a:lstStyle/>
                    <a:p>
                      <a:endParaRPr lang="en-GB"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491245173"/>
                  </a:ext>
                </a:extLst>
              </a:tr>
            </a:tbl>
          </a:graphicData>
        </a:graphic>
      </p:graphicFrame>
      <p:cxnSp>
        <p:nvCxnSpPr>
          <p:cNvPr id="55" name="Straight Arrow Connector 54">
            <a:extLst>
              <a:ext uri="{FF2B5EF4-FFF2-40B4-BE49-F238E27FC236}">
                <a16:creationId xmlns:a16="http://schemas.microsoft.com/office/drawing/2014/main" id="{02A7D00A-C095-2464-45BB-C7D331E81DAB}"/>
              </a:ext>
            </a:extLst>
          </p:cNvPr>
          <p:cNvCxnSpPr>
            <a:cxnSpLocks/>
          </p:cNvCxnSpPr>
          <p:nvPr/>
        </p:nvCxnSpPr>
        <p:spPr>
          <a:xfrm>
            <a:off x="5994436" y="4061483"/>
            <a:ext cx="481361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56" name="Rectangle 55">
            <a:extLst>
              <a:ext uri="{FF2B5EF4-FFF2-40B4-BE49-F238E27FC236}">
                <a16:creationId xmlns:a16="http://schemas.microsoft.com/office/drawing/2014/main" id="{AB565410-B16C-7921-C8CD-130815B73EB2}"/>
              </a:ext>
            </a:extLst>
          </p:cNvPr>
          <p:cNvSpPr/>
          <p:nvPr/>
        </p:nvSpPr>
        <p:spPr>
          <a:xfrm>
            <a:off x="6559212" y="4179045"/>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sp>
        <p:nvSpPr>
          <p:cNvPr id="57" name="Rectangle 56">
            <a:extLst>
              <a:ext uri="{FF2B5EF4-FFF2-40B4-BE49-F238E27FC236}">
                <a16:creationId xmlns:a16="http://schemas.microsoft.com/office/drawing/2014/main" id="{26B43AF5-5E96-5DE4-B137-13334BE18FB9}"/>
              </a:ext>
            </a:extLst>
          </p:cNvPr>
          <p:cNvSpPr/>
          <p:nvPr/>
        </p:nvSpPr>
        <p:spPr>
          <a:xfrm>
            <a:off x="7955315" y="4179045"/>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sp>
        <p:nvSpPr>
          <p:cNvPr id="58" name="Rectangle 57">
            <a:extLst>
              <a:ext uri="{FF2B5EF4-FFF2-40B4-BE49-F238E27FC236}">
                <a16:creationId xmlns:a16="http://schemas.microsoft.com/office/drawing/2014/main" id="{81261485-F065-EA33-785E-F3279C7039FB}"/>
              </a:ext>
            </a:extLst>
          </p:cNvPr>
          <p:cNvSpPr/>
          <p:nvPr/>
        </p:nvSpPr>
        <p:spPr>
          <a:xfrm>
            <a:off x="9300603" y="4179045"/>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graphicFrame>
        <p:nvGraphicFramePr>
          <p:cNvPr id="59" name="Table 4">
            <a:extLst>
              <a:ext uri="{FF2B5EF4-FFF2-40B4-BE49-F238E27FC236}">
                <a16:creationId xmlns:a16="http://schemas.microsoft.com/office/drawing/2014/main" id="{92898892-6614-2986-99AD-9559C25EDE86}"/>
              </a:ext>
            </a:extLst>
          </p:cNvPr>
          <p:cNvGraphicFramePr>
            <a:graphicFrameLocks noGrp="1"/>
          </p:cNvGraphicFramePr>
          <p:nvPr>
            <p:extLst>
              <p:ext uri="{D42A27DB-BD31-4B8C-83A1-F6EECF244321}">
                <p14:modId xmlns:p14="http://schemas.microsoft.com/office/powerpoint/2010/main" val="544429741"/>
              </p:ext>
            </p:extLst>
          </p:nvPr>
        </p:nvGraphicFramePr>
        <p:xfrm>
          <a:off x="6089190" y="5013983"/>
          <a:ext cx="4624713" cy="365760"/>
        </p:xfrm>
        <a:graphic>
          <a:graphicData uri="http://schemas.openxmlformats.org/drawingml/2006/table">
            <a:tbl>
              <a:tblPr firstRow="1" bandRow="1">
                <a:tableStyleId>{5C22544A-7EE6-4342-B048-85BDC9FD1C3A}</a:tableStyleId>
              </a:tblPr>
              <a:tblGrid>
                <a:gridCol w="952713">
                  <a:extLst>
                    <a:ext uri="{9D8B030D-6E8A-4147-A177-3AD203B41FA5}">
                      <a16:colId xmlns:a16="http://schemas.microsoft.com/office/drawing/2014/main" val="3097073735"/>
                    </a:ext>
                  </a:extLst>
                </a:gridCol>
                <a:gridCol w="1368000">
                  <a:extLst>
                    <a:ext uri="{9D8B030D-6E8A-4147-A177-3AD203B41FA5}">
                      <a16:colId xmlns:a16="http://schemas.microsoft.com/office/drawing/2014/main" val="1599821614"/>
                    </a:ext>
                  </a:extLst>
                </a:gridCol>
                <a:gridCol w="1368000">
                  <a:extLst>
                    <a:ext uri="{9D8B030D-6E8A-4147-A177-3AD203B41FA5}">
                      <a16:colId xmlns:a16="http://schemas.microsoft.com/office/drawing/2014/main" val="1074411755"/>
                    </a:ext>
                  </a:extLst>
                </a:gridCol>
                <a:gridCol w="936000">
                  <a:extLst>
                    <a:ext uri="{9D8B030D-6E8A-4147-A177-3AD203B41FA5}">
                      <a16:colId xmlns:a16="http://schemas.microsoft.com/office/drawing/2014/main" val="3950575131"/>
                    </a:ext>
                  </a:extLst>
                </a:gridCol>
              </a:tblGrid>
              <a:tr h="324876">
                <a:tc>
                  <a:txBody>
                    <a:bodyPr/>
                    <a:lstStyle/>
                    <a:p>
                      <a:endParaRPr lang="en-GB"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491245173"/>
                  </a:ext>
                </a:extLst>
              </a:tr>
            </a:tbl>
          </a:graphicData>
        </a:graphic>
      </p:graphicFrame>
      <p:cxnSp>
        <p:nvCxnSpPr>
          <p:cNvPr id="60" name="Straight Arrow Connector 59">
            <a:extLst>
              <a:ext uri="{FF2B5EF4-FFF2-40B4-BE49-F238E27FC236}">
                <a16:creationId xmlns:a16="http://schemas.microsoft.com/office/drawing/2014/main" id="{14BFA0E9-F861-A4BB-7800-FCDE06F23378}"/>
              </a:ext>
            </a:extLst>
          </p:cNvPr>
          <p:cNvCxnSpPr>
            <a:cxnSpLocks/>
          </p:cNvCxnSpPr>
          <p:nvPr/>
        </p:nvCxnSpPr>
        <p:spPr>
          <a:xfrm>
            <a:off x="5987626" y="5013983"/>
            <a:ext cx="481361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61" name="Rectangle 60">
            <a:extLst>
              <a:ext uri="{FF2B5EF4-FFF2-40B4-BE49-F238E27FC236}">
                <a16:creationId xmlns:a16="http://schemas.microsoft.com/office/drawing/2014/main" id="{61661CB2-1B62-816F-0511-AC6AD2A27488}"/>
              </a:ext>
            </a:extLst>
          </p:cNvPr>
          <p:cNvSpPr/>
          <p:nvPr/>
        </p:nvSpPr>
        <p:spPr>
          <a:xfrm>
            <a:off x="6552402" y="5131545"/>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sp>
        <p:nvSpPr>
          <p:cNvPr id="62" name="Rectangle 61">
            <a:extLst>
              <a:ext uri="{FF2B5EF4-FFF2-40B4-BE49-F238E27FC236}">
                <a16:creationId xmlns:a16="http://schemas.microsoft.com/office/drawing/2014/main" id="{729E7280-FC1A-9E6A-352D-8FDA521D3E4A}"/>
              </a:ext>
            </a:extLst>
          </p:cNvPr>
          <p:cNvSpPr/>
          <p:nvPr/>
        </p:nvSpPr>
        <p:spPr>
          <a:xfrm>
            <a:off x="7948505" y="5131545"/>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sp>
        <p:nvSpPr>
          <p:cNvPr id="63" name="Rectangle 62">
            <a:extLst>
              <a:ext uri="{FF2B5EF4-FFF2-40B4-BE49-F238E27FC236}">
                <a16:creationId xmlns:a16="http://schemas.microsoft.com/office/drawing/2014/main" id="{FAAF3949-3A68-F57A-B04C-19E4B96768BF}"/>
              </a:ext>
            </a:extLst>
          </p:cNvPr>
          <p:cNvSpPr/>
          <p:nvPr/>
        </p:nvSpPr>
        <p:spPr>
          <a:xfrm>
            <a:off x="9293793" y="5131545"/>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spTree>
    <p:extLst>
      <p:ext uri="{BB962C8B-B14F-4D97-AF65-F5344CB8AC3E}">
        <p14:creationId xmlns:p14="http://schemas.microsoft.com/office/powerpoint/2010/main" val="14469732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86E5CA3A-570D-43E9-1112-EB0767AAED7E}"/>
              </a:ext>
            </a:extLst>
          </p:cNvPr>
          <p:cNvPicPr>
            <a:picLocks noChangeAspect="1"/>
          </p:cNvPicPr>
          <p:nvPr/>
        </p:nvPicPr>
        <p:blipFill>
          <a:blip r:embed="rId3"/>
          <a:stretch>
            <a:fillRect/>
          </a:stretch>
        </p:blipFill>
        <p:spPr>
          <a:xfrm rot="16200000">
            <a:off x="1192422" y="3096704"/>
            <a:ext cx="6555784" cy="664591"/>
          </a:xfrm>
          <a:prstGeom prst="rect">
            <a:avLst/>
          </a:prstGeom>
        </p:spPr>
      </p:pic>
      <p:pic>
        <p:nvPicPr>
          <p:cNvPr id="16" name="Picture 15">
            <a:extLst>
              <a:ext uri="{FF2B5EF4-FFF2-40B4-BE49-F238E27FC236}">
                <a16:creationId xmlns:a16="http://schemas.microsoft.com/office/drawing/2014/main" id="{6D065AE3-CB09-29D8-8F4A-E3F75AE0E424}"/>
              </a:ext>
            </a:extLst>
          </p:cNvPr>
          <p:cNvPicPr>
            <a:picLocks noChangeAspect="1"/>
          </p:cNvPicPr>
          <p:nvPr/>
        </p:nvPicPr>
        <p:blipFill>
          <a:blip r:embed="rId3"/>
          <a:stretch>
            <a:fillRect/>
          </a:stretch>
        </p:blipFill>
        <p:spPr>
          <a:xfrm rot="16200000">
            <a:off x="-1690263" y="3096705"/>
            <a:ext cx="6555784" cy="664591"/>
          </a:xfrm>
          <a:prstGeom prst="rect">
            <a:avLst/>
          </a:prstGeom>
        </p:spPr>
      </p:pic>
      <p:pic>
        <p:nvPicPr>
          <p:cNvPr id="18" name="Picture 17">
            <a:extLst>
              <a:ext uri="{FF2B5EF4-FFF2-40B4-BE49-F238E27FC236}">
                <a16:creationId xmlns:a16="http://schemas.microsoft.com/office/drawing/2014/main" id="{27DCFCBD-757E-81FC-C533-60503335122A}"/>
              </a:ext>
            </a:extLst>
          </p:cNvPr>
          <p:cNvPicPr>
            <a:picLocks noChangeAspect="1"/>
          </p:cNvPicPr>
          <p:nvPr/>
        </p:nvPicPr>
        <p:blipFill>
          <a:blip r:embed="rId3"/>
          <a:stretch>
            <a:fillRect/>
          </a:stretch>
        </p:blipFill>
        <p:spPr>
          <a:xfrm rot="16200000">
            <a:off x="6957792" y="3096705"/>
            <a:ext cx="6555784" cy="664591"/>
          </a:xfrm>
          <a:prstGeom prst="rect">
            <a:avLst/>
          </a:prstGeom>
        </p:spPr>
      </p:pic>
      <p:pic>
        <p:nvPicPr>
          <p:cNvPr id="19" name="Picture 18">
            <a:extLst>
              <a:ext uri="{FF2B5EF4-FFF2-40B4-BE49-F238E27FC236}">
                <a16:creationId xmlns:a16="http://schemas.microsoft.com/office/drawing/2014/main" id="{8D15A8D1-5BB3-0668-9A2D-CFE4442C10E2}"/>
              </a:ext>
            </a:extLst>
          </p:cNvPr>
          <p:cNvPicPr>
            <a:picLocks noChangeAspect="1"/>
          </p:cNvPicPr>
          <p:nvPr/>
        </p:nvPicPr>
        <p:blipFill>
          <a:blip r:embed="rId3"/>
          <a:stretch>
            <a:fillRect/>
          </a:stretch>
        </p:blipFill>
        <p:spPr>
          <a:xfrm rot="16200000">
            <a:off x="4075107" y="3096706"/>
            <a:ext cx="6555784" cy="664591"/>
          </a:xfrm>
          <a:prstGeom prst="rect">
            <a:avLst/>
          </a:prstGeom>
        </p:spPr>
      </p:pic>
    </p:spTree>
    <p:extLst>
      <p:ext uri="{BB962C8B-B14F-4D97-AF65-F5344CB8AC3E}">
        <p14:creationId xmlns:p14="http://schemas.microsoft.com/office/powerpoint/2010/main" val="10249251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4">
            <a:extLst>
              <a:ext uri="{FF2B5EF4-FFF2-40B4-BE49-F238E27FC236}">
                <a16:creationId xmlns:a16="http://schemas.microsoft.com/office/drawing/2014/main" id="{BD4B16C7-A7E1-03B1-3F26-0187FB0F7789}"/>
              </a:ext>
            </a:extLst>
          </p:cNvPr>
          <p:cNvGraphicFramePr>
            <a:graphicFrameLocks noGrp="1"/>
          </p:cNvGraphicFramePr>
          <p:nvPr>
            <p:extLst>
              <p:ext uri="{D42A27DB-BD31-4B8C-83A1-F6EECF244321}">
                <p14:modId xmlns:p14="http://schemas.microsoft.com/office/powerpoint/2010/main" val="3534838959"/>
              </p:ext>
            </p:extLst>
          </p:nvPr>
        </p:nvGraphicFramePr>
        <p:xfrm>
          <a:off x="1250101" y="331279"/>
          <a:ext cx="4624713" cy="365760"/>
        </p:xfrm>
        <a:graphic>
          <a:graphicData uri="http://schemas.openxmlformats.org/drawingml/2006/table">
            <a:tbl>
              <a:tblPr firstRow="1" bandRow="1">
                <a:tableStyleId>{5C22544A-7EE6-4342-B048-85BDC9FD1C3A}</a:tableStyleId>
              </a:tblPr>
              <a:tblGrid>
                <a:gridCol w="952713">
                  <a:extLst>
                    <a:ext uri="{9D8B030D-6E8A-4147-A177-3AD203B41FA5}">
                      <a16:colId xmlns:a16="http://schemas.microsoft.com/office/drawing/2014/main" val="3097073735"/>
                    </a:ext>
                  </a:extLst>
                </a:gridCol>
                <a:gridCol w="1368000">
                  <a:extLst>
                    <a:ext uri="{9D8B030D-6E8A-4147-A177-3AD203B41FA5}">
                      <a16:colId xmlns:a16="http://schemas.microsoft.com/office/drawing/2014/main" val="1599821614"/>
                    </a:ext>
                  </a:extLst>
                </a:gridCol>
                <a:gridCol w="1368000">
                  <a:extLst>
                    <a:ext uri="{9D8B030D-6E8A-4147-A177-3AD203B41FA5}">
                      <a16:colId xmlns:a16="http://schemas.microsoft.com/office/drawing/2014/main" val="1074411755"/>
                    </a:ext>
                  </a:extLst>
                </a:gridCol>
                <a:gridCol w="936000">
                  <a:extLst>
                    <a:ext uri="{9D8B030D-6E8A-4147-A177-3AD203B41FA5}">
                      <a16:colId xmlns:a16="http://schemas.microsoft.com/office/drawing/2014/main" val="3950575131"/>
                    </a:ext>
                  </a:extLst>
                </a:gridCol>
              </a:tblGrid>
              <a:tr h="324876">
                <a:tc>
                  <a:txBody>
                    <a:bodyPr/>
                    <a:lstStyle/>
                    <a:p>
                      <a:endParaRPr lang="en-GB"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491245173"/>
                  </a:ext>
                </a:extLst>
              </a:tr>
            </a:tbl>
          </a:graphicData>
        </a:graphic>
      </p:graphicFrame>
      <p:cxnSp>
        <p:nvCxnSpPr>
          <p:cNvPr id="18" name="Straight Arrow Connector 17">
            <a:extLst>
              <a:ext uri="{FF2B5EF4-FFF2-40B4-BE49-F238E27FC236}">
                <a16:creationId xmlns:a16="http://schemas.microsoft.com/office/drawing/2014/main" id="{99B7491A-7740-AE95-7C5D-B06281988CE9}"/>
              </a:ext>
            </a:extLst>
          </p:cNvPr>
          <p:cNvCxnSpPr>
            <a:cxnSpLocks/>
          </p:cNvCxnSpPr>
          <p:nvPr/>
        </p:nvCxnSpPr>
        <p:spPr>
          <a:xfrm>
            <a:off x="1148537" y="331279"/>
            <a:ext cx="481361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id="{5FC18833-9109-AE9D-C023-67677005A41C}"/>
              </a:ext>
            </a:extLst>
          </p:cNvPr>
          <p:cNvSpPr/>
          <p:nvPr/>
        </p:nvSpPr>
        <p:spPr>
          <a:xfrm>
            <a:off x="1713313" y="448841"/>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400" dirty="0">
                <a:solidFill>
                  <a:srgbClr val="585858"/>
                </a:solidFill>
              </a:rPr>
              <a:t>3.6</a:t>
            </a:r>
          </a:p>
        </p:txBody>
      </p:sp>
      <p:sp>
        <p:nvSpPr>
          <p:cNvPr id="20" name="Rectangle 19">
            <a:extLst>
              <a:ext uri="{FF2B5EF4-FFF2-40B4-BE49-F238E27FC236}">
                <a16:creationId xmlns:a16="http://schemas.microsoft.com/office/drawing/2014/main" id="{426B1D33-8678-0B4C-C3B8-5ABCFCDBCA64}"/>
              </a:ext>
            </a:extLst>
          </p:cNvPr>
          <p:cNvSpPr/>
          <p:nvPr/>
        </p:nvSpPr>
        <p:spPr>
          <a:xfrm>
            <a:off x="3109416" y="448841"/>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400" dirty="0">
                <a:solidFill>
                  <a:srgbClr val="585858"/>
                </a:solidFill>
              </a:rPr>
              <a:t>3.65</a:t>
            </a:r>
          </a:p>
        </p:txBody>
      </p:sp>
      <p:sp>
        <p:nvSpPr>
          <p:cNvPr id="21" name="Rectangle 20">
            <a:extLst>
              <a:ext uri="{FF2B5EF4-FFF2-40B4-BE49-F238E27FC236}">
                <a16:creationId xmlns:a16="http://schemas.microsoft.com/office/drawing/2014/main" id="{D9AC60F9-9960-9C1B-1577-FC003AD5FCFD}"/>
              </a:ext>
            </a:extLst>
          </p:cNvPr>
          <p:cNvSpPr/>
          <p:nvPr/>
        </p:nvSpPr>
        <p:spPr>
          <a:xfrm>
            <a:off x="4454704" y="448841"/>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graphicFrame>
        <p:nvGraphicFramePr>
          <p:cNvPr id="25" name="Table 4">
            <a:extLst>
              <a:ext uri="{FF2B5EF4-FFF2-40B4-BE49-F238E27FC236}">
                <a16:creationId xmlns:a16="http://schemas.microsoft.com/office/drawing/2014/main" id="{015128F3-B413-24F9-E8A4-E9C7E70DF1A7}"/>
              </a:ext>
            </a:extLst>
          </p:cNvPr>
          <p:cNvGraphicFramePr>
            <a:graphicFrameLocks noGrp="1"/>
          </p:cNvGraphicFramePr>
          <p:nvPr>
            <p:extLst>
              <p:ext uri="{D42A27DB-BD31-4B8C-83A1-F6EECF244321}">
                <p14:modId xmlns:p14="http://schemas.microsoft.com/office/powerpoint/2010/main" val="1054540073"/>
              </p:ext>
            </p:extLst>
          </p:nvPr>
        </p:nvGraphicFramePr>
        <p:xfrm>
          <a:off x="1250101" y="1459862"/>
          <a:ext cx="4624713" cy="365760"/>
        </p:xfrm>
        <a:graphic>
          <a:graphicData uri="http://schemas.openxmlformats.org/drawingml/2006/table">
            <a:tbl>
              <a:tblPr firstRow="1" bandRow="1">
                <a:tableStyleId>{5C22544A-7EE6-4342-B048-85BDC9FD1C3A}</a:tableStyleId>
              </a:tblPr>
              <a:tblGrid>
                <a:gridCol w="952713">
                  <a:extLst>
                    <a:ext uri="{9D8B030D-6E8A-4147-A177-3AD203B41FA5}">
                      <a16:colId xmlns:a16="http://schemas.microsoft.com/office/drawing/2014/main" val="3097073735"/>
                    </a:ext>
                  </a:extLst>
                </a:gridCol>
                <a:gridCol w="1368000">
                  <a:extLst>
                    <a:ext uri="{9D8B030D-6E8A-4147-A177-3AD203B41FA5}">
                      <a16:colId xmlns:a16="http://schemas.microsoft.com/office/drawing/2014/main" val="1599821614"/>
                    </a:ext>
                  </a:extLst>
                </a:gridCol>
                <a:gridCol w="1368000">
                  <a:extLst>
                    <a:ext uri="{9D8B030D-6E8A-4147-A177-3AD203B41FA5}">
                      <a16:colId xmlns:a16="http://schemas.microsoft.com/office/drawing/2014/main" val="1074411755"/>
                    </a:ext>
                  </a:extLst>
                </a:gridCol>
                <a:gridCol w="936000">
                  <a:extLst>
                    <a:ext uri="{9D8B030D-6E8A-4147-A177-3AD203B41FA5}">
                      <a16:colId xmlns:a16="http://schemas.microsoft.com/office/drawing/2014/main" val="3950575131"/>
                    </a:ext>
                  </a:extLst>
                </a:gridCol>
              </a:tblGrid>
              <a:tr h="324876">
                <a:tc>
                  <a:txBody>
                    <a:bodyPr/>
                    <a:lstStyle/>
                    <a:p>
                      <a:endParaRPr lang="en-GB"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491245173"/>
                  </a:ext>
                </a:extLst>
              </a:tr>
            </a:tbl>
          </a:graphicData>
        </a:graphic>
      </p:graphicFrame>
      <p:cxnSp>
        <p:nvCxnSpPr>
          <p:cNvPr id="26" name="Straight Arrow Connector 25">
            <a:extLst>
              <a:ext uri="{FF2B5EF4-FFF2-40B4-BE49-F238E27FC236}">
                <a16:creationId xmlns:a16="http://schemas.microsoft.com/office/drawing/2014/main" id="{48389D2E-B0B0-3579-05E9-BCAFC16D63E2}"/>
              </a:ext>
            </a:extLst>
          </p:cNvPr>
          <p:cNvCxnSpPr>
            <a:cxnSpLocks/>
          </p:cNvCxnSpPr>
          <p:nvPr/>
        </p:nvCxnSpPr>
        <p:spPr>
          <a:xfrm>
            <a:off x="1004844" y="1459862"/>
            <a:ext cx="4957308"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27" name="Rectangle 26">
            <a:extLst>
              <a:ext uri="{FF2B5EF4-FFF2-40B4-BE49-F238E27FC236}">
                <a16:creationId xmlns:a16="http://schemas.microsoft.com/office/drawing/2014/main" id="{B0B136EA-AA31-FB9E-9078-6C7381672626}"/>
              </a:ext>
            </a:extLst>
          </p:cNvPr>
          <p:cNvSpPr/>
          <p:nvPr/>
        </p:nvSpPr>
        <p:spPr>
          <a:xfrm>
            <a:off x="1713313" y="1577424"/>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400" dirty="0">
                <a:solidFill>
                  <a:srgbClr val="585858"/>
                </a:solidFill>
              </a:rPr>
              <a:t>3.6</a:t>
            </a:r>
          </a:p>
        </p:txBody>
      </p:sp>
      <p:sp>
        <p:nvSpPr>
          <p:cNvPr id="28" name="Rectangle 27">
            <a:extLst>
              <a:ext uri="{FF2B5EF4-FFF2-40B4-BE49-F238E27FC236}">
                <a16:creationId xmlns:a16="http://schemas.microsoft.com/office/drawing/2014/main" id="{2D1A7882-D7B7-5A97-DA29-D646CD6420AB}"/>
              </a:ext>
            </a:extLst>
          </p:cNvPr>
          <p:cNvSpPr/>
          <p:nvPr/>
        </p:nvSpPr>
        <p:spPr>
          <a:xfrm>
            <a:off x="3109416" y="1582563"/>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400" dirty="0">
                <a:solidFill>
                  <a:srgbClr val="585858"/>
                </a:solidFill>
              </a:rPr>
              <a:t>3.605</a:t>
            </a:r>
          </a:p>
        </p:txBody>
      </p:sp>
      <p:sp>
        <p:nvSpPr>
          <p:cNvPr id="29" name="Rectangle 28">
            <a:extLst>
              <a:ext uri="{FF2B5EF4-FFF2-40B4-BE49-F238E27FC236}">
                <a16:creationId xmlns:a16="http://schemas.microsoft.com/office/drawing/2014/main" id="{8EA86609-7D00-8352-621C-237B6608F8B2}"/>
              </a:ext>
            </a:extLst>
          </p:cNvPr>
          <p:cNvSpPr/>
          <p:nvPr/>
        </p:nvSpPr>
        <p:spPr>
          <a:xfrm>
            <a:off x="4454704" y="1577425"/>
            <a:ext cx="961200" cy="5987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graphicFrame>
        <p:nvGraphicFramePr>
          <p:cNvPr id="30" name="Table 4">
            <a:extLst>
              <a:ext uri="{FF2B5EF4-FFF2-40B4-BE49-F238E27FC236}">
                <a16:creationId xmlns:a16="http://schemas.microsoft.com/office/drawing/2014/main" id="{C0B56486-8535-8EBD-8533-8714A5669D68}"/>
              </a:ext>
            </a:extLst>
          </p:cNvPr>
          <p:cNvGraphicFramePr>
            <a:graphicFrameLocks noGrp="1"/>
          </p:cNvGraphicFramePr>
          <p:nvPr>
            <p:extLst>
              <p:ext uri="{D42A27DB-BD31-4B8C-83A1-F6EECF244321}">
                <p14:modId xmlns:p14="http://schemas.microsoft.com/office/powerpoint/2010/main" val="1555591231"/>
              </p:ext>
            </p:extLst>
          </p:nvPr>
        </p:nvGraphicFramePr>
        <p:xfrm>
          <a:off x="1250101" y="2588445"/>
          <a:ext cx="4624713" cy="365760"/>
        </p:xfrm>
        <a:graphic>
          <a:graphicData uri="http://schemas.openxmlformats.org/drawingml/2006/table">
            <a:tbl>
              <a:tblPr firstRow="1" bandRow="1">
                <a:tableStyleId>{5C22544A-7EE6-4342-B048-85BDC9FD1C3A}</a:tableStyleId>
              </a:tblPr>
              <a:tblGrid>
                <a:gridCol w="952713">
                  <a:extLst>
                    <a:ext uri="{9D8B030D-6E8A-4147-A177-3AD203B41FA5}">
                      <a16:colId xmlns:a16="http://schemas.microsoft.com/office/drawing/2014/main" val="3097073735"/>
                    </a:ext>
                  </a:extLst>
                </a:gridCol>
                <a:gridCol w="1368000">
                  <a:extLst>
                    <a:ext uri="{9D8B030D-6E8A-4147-A177-3AD203B41FA5}">
                      <a16:colId xmlns:a16="http://schemas.microsoft.com/office/drawing/2014/main" val="1599821614"/>
                    </a:ext>
                  </a:extLst>
                </a:gridCol>
                <a:gridCol w="1368000">
                  <a:extLst>
                    <a:ext uri="{9D8B030D-6E8A-4147-A177-3AD203B41FA5}">
                      <a16:colId xmlns:a16="http://schemas.microsoft.com/office/drawing/2014/main" val="1074411755"/>
                    </a:ext>
                  </a:extLst>
                </a:gridCol>
                <a:gridCol w="936000">
                  <a:extLst>
                    <a:ext uri="{9D8B030D-6E8A-4147-A177-3AD203B41FA5}">
                      <a16:colId xmlns:a16="http://schemas.microsoft.com/office/drawing/2014/main" val="3950575131"/>
                    </a:ext>
                  </a:extLst>
                </a:gridCol>
              </a:tblGrid>
              <a:tr h="324876">
                <a:tc>
                  <a:txBody>
                    <a:bodyPr/>
                    <a:lstStyle/>
                    <a:p>
                      <a:endParaRPr lang="en-GB"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491245173"/>
                  </a:ext>
                </a:extLst>
              </a:tr>
            </a:tbl>
          </a:graphicData>
        </a:graphic>
      </p:graphicFrame>
      <p:cxnSp>
        <p:nvCxnSpPr>
          <p:cNvPr id="31" name="Straight Arrow Connector 30">
            <a:extLst>
              <a:ext uri="{FF2B5EF4-FFF2-40B4-BE49-F238E27FC236}">
                <a16:creationId xmlns:a16="http://schemas.microsoft.com/office/drawing/2014/main" id="{BCA87BBC-4EBF-CAE6-8693-78AD7936A7AC}"/>
              </a:ext>
            </a:extLst>
          </p:cNvPr>
          <p:cNvCxnSpPr>
            <a:cxnSpLocks/>
          </p:cNvCxnSpPr>
          <p:nvPr/>
        </p:nvCxnSpPr>
        <p:spPr>
          <a:xfrm>
            <a:off x="1004844" y="2588445"/>
            <a:ext cx="4957308"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32" name="Rectangle 31">
            <a:extLst>
              <a:ext uri="{FF2B5EF4-FFF2-40B4-BE49-F238E27FC236}">
                <a16:creationId xmlns:a16="http://schemas.microsoft.com/office/drawing/2014/main" id="{74C87DAB-45B2-CB65-AC87-0916E4D93FD8}"/>
              </a:ext>
            </a:extLst>
          </p:cNvPr>
          <p:cNvSpPr/>
          <p:nvPr/>
        </p:nvSpPr>
        <p:spPr>
          <a:xfrm>
            <a:off x="1713313" y="2706007"/>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400" dirty="0">
                <a:solidFill>
                  <a:srgbClr val="585858"/>
                </a:solidFill>
              </a:rPr>
              <a:t>3.6</a:t>
            </a:r>
          </a:p>
        </p:txBody>
      </p:sp>
      <p:sp>
        <p:nvSpPr>
          <p:cNvPr id="33" name="Rectangle 32">
            <a:extLst>
              <a:ext uri="{FF2B5EF4-FFF2-40B4-BE49-F238E27FC236}">
                <a16:creationId xmlns:a16="http://schemas.microsoft.com/office/drawing/2014/main" id="{8D64EC3E-3543-3DFC-440D-A515F448D2C8}"/>
              </a:ext>
            </a:extLst>
          </p:cNvPr>
          <p:cNvSpPr/>
          <p:nvPr/>
        </p:nvSpPr>
        <p:spPr>
          <a:xfrm>
            <a:off x="3109416" y="2706007"/>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400" dirty="0">
                <a:solidFill>
                  <a:srgbClr val="585858"/>
                </a:solidFill>
              </a:rPr>
              <a:t>3.625</a:t>
            </a:r>
          </a:p>
        </p:txBody>
      </p:sp>
      <p:sp>
        <p:nvSpPr>
          <p:cNvPr id="34" name="Rectangle 33">
            <a:extLst>
              <a:ext uri="{FF2B5EF4-FFF2-40B4-BE49-F238E27FC236}">
                <a16:creationId xmlns:a16="http://schemas.microsoft.com/office/drawing/2014/main" id="{AAC8CA8A-34A0-44C4-DB9D-5F0E0855967F}"/>
              </a:ext>
            </a:extLst>
          </p:cNvPr>
          <p:cNvSpPr/>
          <p:nvPr/>
        </p:nvSpPr>
        <p:spPr>
          <a:xfrm>
            <a:off x="4443832" y="2712400"/>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graphicFrame>
        <p:nvGraphicFramePr>
          <p:cNvPr id="35" name="Table 4">
            <a:extLst>
              <a:ext uri="{FF2B5EF4-FFF2-40B4-BE49-F238E27FC236}">
                <a16:creationId xmlns:a16="http://schemas.microsoft.com/office/drawing/2014/main" id="{4824AD36-D40E-C09D-3F16-2C3650CD26BF}"/>
              </a:ext>
            </a:extLst>
          </p:cNvPr>
          <p:cNvGraphicFramePr>
            <a:graphicFrameLocks noGrp="1"/>
          </p:cNvGraphicFramePr>
          <p:nvPr>
            <p:extLst>
              <p:ext uri="{D42A27DB-BD31-4B8C-83A1-F6EECF244321}">
                <p14:modId xmlns:p14="http://schemas.microsoft.com/office/powerpoint/2010/main" val="1342310345"/>
              </p:ext>
            </p:extLst>
          </p:nvPr>
        </p:nvGraphicFramePr>
        <p:xfrm>
          <a:off x="6985452" y="336483"/>
          <a:ext cx="4624713" cy="365760"/>
        </p:xfrm>
        <a:graphic>
          <a:graphicData uri="http://schemas.openxmlformats.org/drawingml/2006/table">
            <a:tbl>
              <a:tblPr firstRow="1" bandRow="1">
                <a:tableStyleId>{5C22544A-7EE6-4342-B048-85BDC9FD1C3A}</a:tableStyleId>
              </a:tblPr>
              <a:tblGrid>
                <a:gridCol w="952713">
                  <a:extLst>
                    <a:ext uri="{9D8B030D-6E8A-4147-A177-3AD203B41FA5}">
                      <a16:colId xmlns:a16="http://schemas.microsoft.com/office/drawing/2014/main" val="3097073735"/>
                    </a:ext>
                  </a:extLst>
                </a:gridCol>
                <a:gridCol w="1368000">
                  <a:extLst>
                    <a:ext uri="{9D8B030D-6E8A-4147-A177-3AD203B41FA5}">
                      <a16:colId xmlns:a16="http://schemas.microsoft.com/office/drawing/2014/main" val="1599821614"/>
                    </a:ext>
                  </a:extLst>
                </a:gridCol>
                <a:gridCol w="1368000">
                  <a:extLst>
                    <a:ext uri="{9D8B030D-6E8A-4147-A177-3AD203B41FA5}">
                      <a16:colId xmlns:a16="http://schemas.microsoft.com/office/drawing/2014/main" val="1074411755"/>
                    </a:ext>
                  </a:extLst>
                </a:gridCol>
                <a:gridCol w="936000">
                  <a:extLst>
                    <a:ext uri="{9D8B030D-6E8A-4147-A177-3AD203B41FA5}">
                      <a16:colId xmlns:a16="http://schemas.microsoft.com/office/drawing/2014/main" val="3950575131"/>
                    </a:ext>
                  </a:extLst>
                </a:gridCol>
              </a:tblGrid>
              <a:tr h="324876">
                <a:tc>
                  <a:txBody>
                    <a:bodyPr/>
                    <a:lstStyle/>
                    <a:p>
                      <a:endParaRPr lang="en-GB"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491245173"/>
                  </a:ext>
                </a:extLst>
              </a:tr>
            </a:tbl>
          </a:graphicData>
        </a:graphic>
      </p:graphicFrame>
      <p:cxnSp>
        <p:nvCxnSpPr>
          <p:cNvPr id="36" name="Straight Arrow Connector 35">
            <a:extLst>
              <a:ext uri="{FF2B5EF4-FFF2-40B4-BE49-F238E27FC236}">
                <a16:creationId xmlns:a16="http://schemas.microsoft.com/office/drawing/2014/main" id="{C65F1B59-4419-DBB8-AAEF-CE092A5BBA9D}"/>
              </a:ext>
            </a:extLst>
          </p:cNvPr>
          <p:cNvCxnSpPr>
            <a:cxnSpLocks/>
          </p:cNvCxnSpPr>
          <p:nvPr/>
        </p:nvCxnSpPr>
        <p:spPr>
          <a:xfrm>
            <a:off x="6883888" y="336483"/>
            <a:ext cx="481361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37" name="Rectangle 36">
            <a:extLst>
              <a:ext uri="{FF2B5EF4-FFF2-40B4-BE49-F238E27FC236}">
                <a16:creationId xmlns:a16="http://schemas.microsoft.com/office/drawing/2014/main" id="{78BB6C3B-68E8-EB97-9BFA-E9B51F56BDAC}"/>
              </a:ext>
            </a:extLst>
          </p:cNvPr>
          <p:cNvSpPr/>
          <p:nvPr/>
        </p:nvSpPr>
        <p:spPr>
          <a:xfrm>
            <a:off x="7448664" y="454045"/>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400" dirty="0">
                <a:solidFill>
                  <a:srgbClr val="585858"/>
                </a:solidFill>
              </a:rPr>
              <a:t>3.5</a:t>
            </a:r>
          </a:p>
        </p:txBody>
      </p:sp>
      <p:sp>
        <p:nvSpPr>
          <p:cNvPr id="38" name="Rectangle 37">
            <a:extLst>
              <a:ext uri="{FF2B5EF4-FFF2-40B4-BE49-F238E27FC236}">
                <a16:creationId xmlns:a16="http://schemas.microsoft.com/office/drawing/2014/main" id="{A692DDEC-DE9C-F793-36EA-A495CD207A2C}"/>
              </a:ext>
            </a:extLst>
          </p:cNvPr>
          <p:cNvSpPr/>
          <p:nvPr/>
        </p:nvSpPr>
        <p:spPr>
          <a:xfrm>
            <a:off x="8817208" y="454045"/>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sp>
        <p:nvSpPr>
          <p:cNvPr id="39" name="Rectangle 38">
            <a:extLst>
              <a:ext uri="{FF2B5EF4-FFF2-40B4-BE49-F238E27FC236}">
                <a16:creationId xmlns:a16="http://schemas.microsoft.com/office/drawing/2014/main" id="{E8C05EE7-B30A-AE1D-FE32-BD0C4F5667D0}"/>
              </a:ext>
            </a:extLst>
          </p:cNvPr>
          <p:cNvSpPr/>
          <p:nvPr/>
        </p:nvSpPr>
        <p:spPr>
          <a:xfrm>
            <a:off x="10186910" y="448594"/>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400" dirty="0">
                <a:solidFill>
                  <a:srgbClr val="585858"/>
                </a:solidFill>
              </a:rPr>
              <a:t>3.6</a:t>
            </a:r>
          </a:p>
        </p:txBody>
      </p:sp>
      <p:graphicFrame>
        <p:nvGraphicFramePr>
          <p:cNvPr id="40" name="Table 4">
            <a:extLst>
              <a:ext uri="{FF2B5EF4-FFF2-40B4-BE49-F238E27FC236}">
                <a16:creationId xmlns:a16="http://schemas.microsoft.com/office/drawing/2014/main" id="{D8AEB57E-26B9-8B46-FD90-7A3182901817}"/>
              </a:ext>
            </a:extLst>
          </p:cNvPr>
          <p:cNvGraphicFramePr>
            <a:graphicFrameLocks noGrp="1"/>
          </p:cNvGraphicFramePr>
          <p:nvPr>
            <p:extLst>
              <p:ext uri="{D42A27DB-BD31-4B8C-83A1-F6EECF244321}">
                <p14:modId xmlns:p14="http://schemas.microsoft.com/office/powerpoint/2010/main" val="2243440354"/>
              </p:ext>
            </p:extLst>
          </p:nvPr>
        </p:nvGraphicFramePr>
        <p:xfrm>
          <a:off x="6985452" y="1465066"/>
          <a:ext cx="4624713" cy="365760"/>
        </p:xfrm>
        <a:graphic>
          <a:graphicData uri="http://schemas.openxmlformats.org/drawingml/2006/table">
            <a:tbl>
              <a:tblPr firstRow="1" bandRow="1">
                <a:tableStyleId>{5C22544A-7EE6-4342-B048-85BDC9FD1C3A}</a:tableStyleId>
              </a:tblPr>
              <a:tblGrid>
                <a:gridCol w="952713">
                  <a:extLst>
                    <a:ext uri="{9D8B030D-6E8A-4147-A177-3AD203B41FA5}">
                      <a16:colId xmlns:a16="http://schemas.microsoft.com/office/drawing/2014/main" val="3097073735"/>
                    </a:ext>
                  </a:extLst>
                </a:gridCol>
                <a:gridCol w="1368000">
                  <a:extLst>
                    <a:ext uri="{9D8B030D-6E8A-4147-A177-3AD203B41FA5}">
                      <a16:colId xmlns:a16="http://schemas.microsoft.com/office/drawing/2014/main" val="1599821614"/>
                    </a:ext>
                  </a:extLst>
                </a:gridCol>
                <a:gridCol w="1368000">
                  <a:extLst>
                    <a:ext uri="{9D8B030D-6E8A-4147-A177-3AD203B41FA5}">
                      <a16:colId xmlns:a16="http://schemas.microsoft.com/office/drawing/2014/main" val="1074411755"/>
                    </a:ext>
                  </a:extLst>
                </a:gridCol>
                <a:gridCol w="936000">
                  <a:extLst>
                    <a:ext uri="{9D8B030D-6E8A-4147-A177-3AD203B41FA5}">
                      <a16:colId xmlns:a16="http://schemas.microsoft.com/office/drawing/2014/main" val="3950575131"/>
                    </a:ext>
                  </a:extLst>
                </a:gridCol>
              </a:tblGrid>
              <a:tr h="324876">
                <a:tc>
                  <a:txBody>
                    <a:bodyPr/>
                    <a:lstStyle/>
                    <a:p>
                      <a:endParaRPr lang="en-GB"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491245173"/>
                  </a:ext>
                </a:extLst>
              </a:tr>
            </a:tbl>
          </a:graphicData>
        </a:graphic>
      </p:graphicFrame>
      <p:cxnSp>
        <p:nvCxnSpPr>
          <p:cNvPr id="41" name="Straight Arrow Connector 40">
            <a:extLst>
              <a:ext uri="{FF2B5EF4-FFF2-40B4-BE49-F238E27FC236}">
                <a16:creationId xmlns:a16="http://schemas.microsoft.com/office/drawing/2014/main" id="{FF316009-5AF0-630F-832E-7711E1112608}"/>
              </a:ext>
            </a:extLst>
          </p:cNvPr>
          <p:cNvCxnSpPr>
            <a:cxnSpLocks/>
          </p:cNvCxnSpPr>
          <p:nvPr/>
        </p:nvCxnSpPr>
        <p:spPr>
          <a:xfrm>
            <a:off x="6740195" y="1465066"/>
            <a:ext cx="4957308"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42" name="Rectangle 41">
            <a:extLst>
              <a:ext uri="{FF2B5EF4-FFF2-40B4-BE49-F238E27FC236}">
                <a16:creationId xmlns:a16="http://schemas.microsoft.com/office/drawing/2014/main" id="{930CF9FF-3A7A-BC69-745A-8A9804A21DED}"/>
              </a:ext>
            </a:extLst>
          </p:cNvPr>
          <p:cNvSpPr/>
          <p:nvPr/>
        </p:nvSpPr>
        <p:spPr>
          <a:xfrm>
            <a:off x="7448664" y="1582628"/>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400" dirty="0">
                <a:solidFill>
                  <a:srgbClr val="585858"/>
                </a:solidFill>
              </a:rPr>
              <a:t>3.5</a:t>
            </a:r>
          </a:p>
        </p:txBody>
      </p:sp>
      <p:sp>
        <p:nvSpPr>
          <p:cNvPr id="43" name="Rectangle 42">
            <a:extLst>
              <a:ext uri="{FF2B5EF4-FFF2-40B4-BE49-F238E27FC236}">
                <a16:creationId xmlns:a16="http://schemas.microsoft.com/office/drawing/2014/main" id="{5937D2D0-7F75-128C-2936-9DD21BCD4D2B}"/>
              </a:ext>
            </a:extLst>
          </p:cNvPr>
          <p:cNvSpPr/>
          <p:nvPr/>
        </p:nvSpPr>
        <p:spPr>
          <a:xfrm>
            <a:off x="8807146" y="1562426"/>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sp>
        <p:nvSpPr>
          <p:cNvPr id="44" name="Rectangle 43">
            <a:extLst>
              <a:ext uri="{FF2B5EF4-FFF2-40B4-BE49-F238E27FC236}">
                <a16:creationId xmlns:a16="http://schemas.microsoft.com/office/drawing/2014/main" id="{A2700BE3-715F-1860-BC92-D81A36D6D1FF}"/>
              </a:ext>
            </a:extLst>
          </p:cNvPr>
          <p:cNvSpPr/>
          <p:nvPr/>
        </p:nvSpPr>
        <p:spPr>
          <a:xfrm>
            <a:off x="10140625" y="1563642"/>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400" dirty="0">
                <a:solidFill>
                  <a:srgbClr val="585858"/>
                </a:solidFill>
              </a:rPr>
              <a:t>3.51</a:t>
            </a:r>
          </a:p>
        </p:txBody>
      </p:sp>
      <p:graphicFrame>
        <p:nvGraphicFramePr>
          <p:cNvPr id="45" name="Table 4">
            <a:extLst>
              <a:ext uri="{FF2B5EF4-FFF2-40B4-BE49-F238E27FC236}">
                <a16:creationId xmlns:a16="http://schemas.microsoft.com/office/drawing/2014/main" id="{66B40839-EB5A-501B-AFD6-E187859DF7FF}"/>
              </a:ext>
            </a:extLst>
          </p:cNvPr>
          <p:cNvGraphicFramePr>
            <a:graphicFrameLocks noGrp="1"/>
          </p:cNvGraphicFramePr>
          <p:nvPr>
            <p:extLst>
              <p:ext uri="{D42A27DB-BD31-4B8C-83A1-F6EECF244321}">
                <p14:modId xmlns:p14="http://schemas.microsoft.com/office/powerpoint/2010/main" val="1160037509"/>
              </p:ext>
            </p:extLst>
          </p:nvPr>
        </p:nvGraphicFramePr>
        <p:xfrm>
          <a:off x="6985452" y="2620322"/>
          <a:ext cx="4624713" cy="365760"/>
        </p:xfrm>
        <a:graphic>
          <a:graphicData uri="http://schemas.openxmlformats.org/drawingml/2006/table">
            <a:tbl>
              <a:tblPr firstRow="1" bandRow="1">
                <a:tableStyleId>{5C22544A-7EE6-4342-B048-85BDC9FD1C3A}</a:tableStyleId>
              </a:tblPr>
              <a:tblGrid>
                <a:gridCol w="952713">
                  <a:extLst>
                    <a:ext uri="{9D8B030D-6E8A-4147-A177-3AD203B41FA5}">
                      <a16:colId xmlns:a16="http://schemas.microsoft.com/office/drawing/2014/main" val="3097073735"/>
                    </a:ext>
                  </a:extLst>
                </a:gridCol>
                <a:gridCol w="1368000">
                  <a:extLst>
                    <a:ext uri="{9D8B030D-6E8A-4147-A177-3AD203B41FA5}">
                      <a16:colId xmlns:a16="http://schemas.microsoft.com/office/drawing/2014/main" val="1599821614"/>
                    </a:ext>
                  </a:extLst>
                </a:gridCol>
                <a:gridCol w="1368000">
                  <a:extLst>
                    <a:ext uri="{9D8B030D-6E8A-4147-A177-3AD203B41FA5}">
                      <a16:colId xmlns:a16="http://schemas.microsoft.com/office/drawing/2014/main" val="1074411755"/>
                    </a:ext>
                  </a:extLst>
                </a:gridCol>
                <a:gridCol w="936000">
                  <a:extLst>
                    <a:ext uri="{9D8B030D-6E8A-4147-A177-3AD203B41FA5}">
                      <a16:colId xmlns:a16="http://schemas.microsoft.com/office/drawing/2014/main" val="3950575131"/>
                    </a:ext>
                  </a:extLst>
                </a:gridCol>
              </a:tblGrid>
              <a:tr h="324876">
                <a:tc>
                  <a:txBody>
                    <a:bodyPr/>
                    <a:lstStyle/>
                    <a:p>
                      <a:endParaRPr lang="en-GB"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491245173"/>
                  </a:ext>
                </a:extLst>
              </a:tr>
            </a:tbl>
          </a:graphicData>
        </a:graphic>
      </p:graphicFrame>
      <p:cxnSp>
        <p:nvCxnSpPr>
          <p:cNvPr id="46" name="Straight Arrow Connector 45">
            <a:extLst>
              <a:ext uri="{FF2B5EF4-FFF2-40B4-BE49-F238E27FC236}">
                <a16:creationId xmlns:a16="http://schemas.microsoft.com/office/drawing/2014/main" id="{63855063-77F8-65A3-816F-03EFB585451F}"/>
              </a:ext>
            </a:extLst>
          </p:cNvPr>
          <p:cNvCxnSpPr>
            <a:cxnSpLocks/>
          </p:cNvCxnSpPr>
          <p:nvPr/>
        </p:nvCxnSpPr>
        <p:spPr>
          <a:xfrm>
            <a:off x="6740195" y="2620322"/>
            <a:ext cx="4869970"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47" name="Rectangle 46">
            <a:extLst>
              <a:ext uri="{FF2B5EF4-FFF2-40B4-BE49-F238E27FC236}">
                <a16:creationId xmlns:a16="http://schemas.microsoft.com/office/drawing/2014/main" id="{9381D248-5D07-3AD0-5662-B7CA19FBAFCE}"/>
              </a:ext>
            </a:extLst>
          </p:cNvPr>
          <p:cNvSpPr/>
          <p:nvPr/>
        </p:nvSpPr>
        <p:spPr>
          <a:xfrm>
            <a:off x="7448664" y="2737884"/>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sp>
        <p:nvSpPr>
          <p:cNvPr id="48" name="Rectangle 47">
            <a:extLst>
              <a:ext uri="{FF2B5EF4-FFF2-40B4-BE49-F238E27FC236}">
                <a16:creationId xmlns:a16="http://schemas.microsoft.com/office/drawing/2014/main" id="{20E81904-0A06-5561-7538-B3DE6E610B4D}"/>
              </a:ext>
            </a:extLst>
          </p:cNvPr>
          <p:cNvSpPr/>
          <p:nvPr/>
        </p:nvSpPr>
        <p:spPr>
          <a:xfrm>
            <a:off x="8810095" y="2737884"/>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400" dirty="0">
                <a:solidFill>
                  <a:srgbClr val="585858"/>
                </a:solidFill>
              </a:rPr>
              <a:t>3.05</a:t>
            </a:r>
          </a:p>
        </p:txBody>
      </p:sp>
      <p:sp>
        <p:nvSpPr>
          <p:cNvPr id="49" name="Rectangle 48">
            <a:extLst>
              <a:ext uri="{FF2B5EF4-FFF2-40B4-BE49-F238E27FC236}">
                <a16:creationId xmlns:a16="http://schemas.microsoft.com/office/drawing/2014/main" id="{000AB259-9E21-9460-C758-716CA3CA7880}"/>
              </a:ext>
            </a:extLst>
          </p:cNvPr>
          <p:cNvSpPr/>
          <p:nvPr/>
        </p:nvSpPr>
        <p:spPr>
          <a:xfrm>
            <a:off x="10140625" y="2737884"/>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highlight>
                <a:srgbClr val="FFFF00"/>
              </a:highlight>
            </a:endParaRPr>
          </a:p>
        </p:txBody>
      </p:sp>
      <p:sp>
        <p:nvSpPr>
          <p:cNvPr id="4" name="TextBox 3">
            <a:extLst>
              <a:ext uri="{FF2B5EF4-FFF2-40B4-BE49-F238E27FC236}">
                <a16:creationId xmlns:a16="http://schemas.microsoft.com/office/drawing/2014/main" id="{75E07E3C-0E0F-7802-D71E-84178BADB4A3}"/>
              </a:ext>
            </a:extLst>
          </p:cNvPr>
          <p:cNvSpPr txBox="1"/>
          <p:nvPr/>
        </p:nvSpPr>
        <p:spPr>
          <a:xfrm>
            <a:off x="411664" y="47896"/>
            <a:ext cx="505267" cy="523220"/>
          </a:xfrm>
          <a:prstGeom prst="rect">
            <a:avLst/>
          </a:prstGeom>
          <a:noFill/>
        </p:spPr>
        <p:txBody>
          <a:bodyPr wrap="none" rtlCol="0">
            <a:spAutoFit/>
          </a:bodyPr>
          <a:lstStyle/>
          <a:p>
            <a:pPr>
              <a:buNone/>
            </a:pPr>
            <a:r>
              <a:rPr lang="en-GB" dirty="0">
                <a:solidFill>
                  <a:srgbClr val="00628C"/>
                </a:solidFill>
              </a:rPr>
              <a:t>a)</a:t>
            </a:r>
          </a:p>
        </p:txBody>
      </p:sp>
      <p:sp>
        <p:nvSpPr>
          <p:cNvPr id="50" name="TextBox 49">
            <a:extLst>
              <a:ext uri="{FF2B5EF4-FFF2-40B4-BE49-F238E27FC236}">
                <a16:creationId xmlns:a16="http://schemas.microsoft.com/office/drawing/2014/main" id="{CADF8ADD-BFA4-6116-BAA1-AF8D3C97011E}"/>
              </a:ext>
            </a:extLst>
          </p:cNvPr>
          <p:cNvSpPr txBox="1"/>
          <p:nvPr/>
        </p:nvSpPr>
        <p:spPr>
          <a:xfrm>
            <a:off x="412047" y="1150301"/>
            <a:ext cx="505267" cy="523220"/>
          </a:xfrm>
          <a:prstGeom prst="rect">
            <a:avLst/>
          </a:prstGeom>
          <a:noFill/>
        </p:spPr>
        <p:txBody>
          <a:bodyPr wrap="none" rtlCol="0">
            <a:spAutoFit/>
          </a:bodyPr>
          <a:lstStyle/>
          <a:p>
            <a:pPr>
              <a:buNone/>
            </a:pPr>
            <a:r>
              <a:rPr lang="en-GB" dirty="0">
                <a:solidFill>
                  <a:srgbClr val="00628C"/>
                </a:solidFill>
              </a:rPr>
              <a:t>b)</a:t>
            </a:r>
          </a:p>
        </p:txBody>
      </p:sp>
      <p:sp>
        <p:nvSpPr>
          <p:cNvPr id="51" name="TextBox 50">
            <a:extLst>
              <a:ext uri="{FF2B5EF4-FFF2-40B4-BE49-F238E27FC236}">
                <a16:creationId xmlns:a16="http://schemas.microsoft.com/office/drawing/2014/main" id="{0FBA8140-882A-F770-5331-C2AC53F0B799}"/>
              </a:ext>
            </a:extLst>
          </p:cNvPr>
          <p:cNvSpPr txBox="1"/>
          <p:nvPr/>
        </p:nvSpPr>
        <p:spPr>
          <a:xfrm>
            <a:off x="438864" y="2315360"/>
            <a:ext cx="484428" cy="523220"/>
          </a:xfrm>
          <a:prstGeom prst="rect">
            <a:avLst/>
          </a:prstGeom>
          <a:noFill/>
        </p:spPr>
        <p:txBody>
          <a:bodyPr wrap="none" rtlCol="0">
            <a:spAutoFit/>
          </a:bodyPr>
          <a:lstStyle/>
          <a:p>
            <a:pPr>
              <a:buNone/>
            </a:pPr>
            <a:r>
              <a:rPr lang="en-GB" dirty="0">
                <a:solidFill>
                  <a:srgbClr val="00628C"/>
                </a:solidFill>
              </a:rPr>
              <a:t>c)</a:t>
            </a:r>
          </a:p>
        </p:txBody>
      </p:sp>
      <p:sp>
        <p:nvSpPr>
          <p:cNvPr id="52" name="TextBox 51">
            <a:extLst>
              <a:ext uri="{FF2B5EF4-FFF2-40B4-BE49-F238E27FC236}">
                <a16:creationId xmlns:a16="http://schemas.microsoft.com/office/drawing/2014/main" id="{D0F4C865-FC61-DFCA-29C1-66449D430B33}"/>
              </a:ext>
            </a:extLst>
          </p:cNvPr>
          <p:cNvSpPr txBox="1"/>
          <p:nvPr/>
        </p:nvSpPr>
        <p:spPr>
          <a:xfrm>
            <a:off x="6268122" y="47896"/>
            <a:ext cx="505267" cy="523220"/>
          </a:xfrm>
          <a:prstGeom prst="rect">
            <a:avLst/>
          </a:prstGeom>
          <a:noFill/>
        </p:spPr>
        <p:txBody>
          <a:bodyPr wrap="none" rtlCol="0">
            <a:spAutoFit/>
          </a:bodyPr>
          <a:lstStyle/>
          <a:p>
            <a:pPr>
              <a:buNone/>
            </a:pPr>
            <a:r>
              <a:rPr lang="en-GB" dirty="0">
                <a:solidFill>
                  <a:srgbClr val="00628C"/>
                </a:solidFill>
              </a:rPr>
              <a:t>d)</a:t>
            </a:r>
          </a:p>
        </p:txBody>
      </p:sp>
      <p:sp>
        <p:nvSpPr>
          <p:cNvPr id="53" name="TextBox 52">
            <a:extLst>
              <a:ext uri="{FF2B5EF4-FFF2-40B4-BE49-F238E27FC236}">
                <a16:creationId xmlns:a16="http://schemas.microsoft.com/office/drawing/2014/main" id="{38181B9B-6330-33AA-2C41-D37CC4AACDA1}"/>
              </a:ext>
            </a:extLst>
          </p:cNvPr>
          <p:cNvSpPr txBox="1"/>
          <p:nvPr/>
        </p:nvSpPr>
        <p:spPr>
          <a:xfrm>
            <a:off x="6268505" y="1150301"/>
            <a:ext cx="505267" cy="523220"/>
          </a:xfrm>
          <a:prstGeom prst="rect">
            <a:avLst/>
          </a:prstGeom>
          <a:noFill/>
        </p:spPr>
        <p:txBody>
          <a:bodyPr wrap="none" rtlCol="0">
            <a:spAutoFit/>
          </a:bodyPr>
          <a:lstStyle/>
          <a:p>
            <a:pPr>
              <a:buNone/>
            </a:pPr>
            <a:r>
              <a:rPr lang="en-GB" dirty="0">
                <a:solidFill>
                  <a:srgbClr val="00628C"/>
                </a:solidFill>
              </a:rPr>
              <a:t>e)</a:t>
            </a:r>
          </a:p>
        </p:txBody>
      </p:sp>
      <p:sp>
        <p:nvSpPr>
          <p:cNvPr id="54" name="TextBox 53">
            <a:extLst>
              <a:ext uri="{FF2B5EF4-FFF2-40B4-BE49-F238E27FC236}">
                <a16:creationId xmlns:a16="http://schemas.microsoft.com/office/drawing/2014/main" id="{96911356-7E7B-04CD-BAA1-9FA00946092D}"/>
              </a:ext>
            </a:extLst>
          </p:cNvPr>
          <p:cNvSpPr txBox="1"/>
          <p:nvPr/>
        </p:nvSpPr>
        <p:spPr>
          <a:xfrm>
            <a:off x="6295322" y="2315360"/>
            <a:ext cx="404278" cy="523220"/>
          </a:xfrm>
          <a:prstGeom prst="rect">
            <a:avLst/>
          </a:prstGeom>
          <a:noFill/>
        </p:spPr>
        <p:txBody>
          <a:bodyPr wrap="none" rtlCol="0">
            <a:spAutoFit/>
          </a:bodyPr>
          <a:lstStyle/>
          <a:p>
            <a:pPr>
              <a:buNone/>
            </a:pPr>
            <a:r>
              <a:rPr lang="en-GB" dirty="0">
                <a:solidFill>
                  <a:srgbClr val="00628C"/>
                </a:solidFill>
              </a:rPr>
              <a:t>f)</a:t>
            </a:r>
          </a:p>
        </p:txBody>
      </p:sp>
      <p:graphicFrame>
        <p:nvGraphicFramePr>
          <p:cNvPr id="55" name="Table 4">
            <a:extLst>
              <a:ext uri="{FF2B5EF4-FFF2-40B4-BE49-F238E27FC236}">
                <a16:creationId xmlns:a16="http://schemas.microsoft.com/office/drawing/2014/main" id="{4F5F8E0E-3192-017D-51B9-1B4C1F5B08F6}"/>
              </a:ext>
            </a:extLst>
          </p:cNvPr>
          <p:cNvGraphicFramePr>
            <a:graphicFrameLocks noGrp="1"/>
          </p:cNvGraphicFramePr>
          <p:nvPr>
            <p:extLst>
              <p:ext uri="{D42A27DB-BD31-4B8C-83A1-F6EECF244321}">
                <p14:modId xmlns:p14="http://schemas.microsoft.com/office/powerpoint/2010/main" val="1061428732"/>
              </p:ext>
            </p:extLst>
          </p:nvPr>
        </p:nvGraphicFramePr>
        <p:xfrm>
          <a:off x="1250101" y="3717027"/>
          <a:ext cx="4624713" cy="365760"/>
        </p:xfrm>
        <a:graphic>
          <a:graphicData uri="http://schemas.openxmlformats.org/drawingml/2006/table">
            <a:tbl>
              <a:tblPr firstRow="1" bandRow="1">
                <a:tableStyleId>{5C22544A-7EE6-4342-B048-85BDC9FD1C3A}</a:tableStyleId>
              </a:tblPr>
              <a:tblGrid>
                <a:gridCol w="952713">
                  <a:extLst>
                    <a:ext uri="{9D8B030D-6E8A-4147-A177-3AD203B41FA5}">
                      <a16:colId xmlns:a16="http://schemas.microsoft.com/office/drawing/2014/main" val="3097073735"/>
                    </a:ext>
                  </a:extLst>
                </a:gridCol>
                <a:gridCol w="1368000">
                  <a:extLst>
                    <a:ext uri="{9D8B030D-6E8A-4147-A177-3AD203B41FA5}">
                      <a16:colId xmlns:a16="http://schemas.microsoft.com/office/drawing/2014/main" val="1599821614"/>
                    </a:ext>
                  </a:extLst>
                </a:gridCol>
                <a:gridCol w="1368000">
                  <a:extLst>
                    <a:ext uri="{9D8B030D-6E8A-4147-A177-3AD203B41FA5}">
                      <a16:colId xmlns:a16="http://schemas.microsoft.com/office/drawing/2014/main" val="1074411755"/>
                    </a:ext>
                  </a:extLst>
                </a:gridCol>
                <a:gridCol w="936000">
                  <a:extLst>
                    <a:ext uri="{9D8B030D-6E8A-4147-A177-3AD203B41FA5}">
                      <a16:colId xmlns:a16="http://schemas.microsoft.com/office/drawing/2014/main" val="3950575131"/>
                    </a:ext>
                  </a:extLst>
                </a:gridCol>
              </a:tblGrid>
              <a:tr h="324876">
                <a:tc>
                  <a:txBody>
                    <a:bodyPr/>
                    <a:lstStyle/>
                    <a:p>
                      <a:endParaRPr lang="en-GB"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491245173"/>
                  </a:ext>
                </a:extLst>
              </a:tr>
            </a:tbl>
          </a:graphicData>
        </a:graphic>
      </p:graphicFrame>
      <p:cxnSp>
        <p:nvCxnSpPr>
          <p:cNvPr id="56" name="Straight Arrow Connector 55">
            <a:extLst>
              <a:ext uri="{FF2B5EF4-FFF2-40B4-BE49-F238E27FC236}">
                <a16:creationId xmlns:a16="http://schemas.microsoft.com/office/drawing/2014/main" id="{63C7984C-B75F-D211-792C-7EF077882881}"/>
              </a:ext>
            </a:extLst>
          </p:cNvPr>
          <p:cNvCxnSpPr>
            <a:cxnSpLocks/>
          </p:cNvCxnSpPr>
          <p:nvPr/>
        </p:nvCxnSpPr>
        <p:spPr>
          <a:xfrm>
            <a:off x="1148537" y="3717027"/>
            <a:ext cx="481361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59" name="Rectangle 58">
            <a:extLst>
              <a:ext uri="{FF2B5EF4-FFF2-40B4-BE49-F238E27FC236}">
                <a16:creationId xmlns:a16="http://schemas.microsoft.com/office/drawing/2014/main" id="{F6E8C00C-FB3C-2186-0A82-DBC394E46149}"/>
              </a:ext>
            </a:extLst>
          </p:cNvPr>
          <p:cNvSpPr/>
          <p:nvPr/>
        </p:nvSpPr>
        <p:spPr>
          <a:xfrm>
            <a:off x="1713313" y="3834589"/>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400" dirty="0">
                <a:solidFill>
                  <a:srgbClr val="585858"/>
                </a:solidFill>
              </a:rPr>
              <a:t>3.6</a:t>
            </a:r>
          </a:p>
        </p:txBody>
      </p:sp>
      <p:sp>
        <p:nvSpPr>
          <p:cNvPr id="60" name="Rectangle 59">
            <a:extLst>
              <a:ext uri="{FF2B5EF4-FFF2-40B4-BE49-F238E27FC236}">
                <a16:creationId xmlns:a16="http://schemas.microsoft.com/office/drawing/2014/main" id="{B4BC4A40-80AB-FB14-BC13-D7B69290F668}"/>
              </a:ext>
            </a:extLst>
          </p:cNvPr>
          <p:cNvSpPr/>
          <p:nvPr/>
        </p:nvSpPr>
        <p:spPr>
          <a:xfrm>
            <a:off x="3109416" y="3834589"/>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400" dirty="0">
                <a:solidFill>
                  <a:srgbClr val="585858"/>
                </a:solidFill>
              </a:rPr>
              <a:t>3.65</a:t>
            </a:r>
          </a:p>
        </p:txBody>
      </p:sp>
      <p:sp>
        <p:nvSpPr>
          <p:cNvPr id="61" name="Rectangle 60">
            <a:extLst>
              <a:ext uri="{FF2B5EF4-FFF2-40B4-BE49-F238E27FC236}">
                <a16:creationId xmlns:a16="http://schemas.microsoft.com/office/drawing/2014/main" id="{12FFCE84-6028-836D-88B9-5DEC60250ED7}"/>
              </a:ext>
            </a:extLst>
          </p:cNvPr>
          <p:cNvSpPr/>
          <p:nvPr/>
        </p:nvSpPr>
        <p:spPr>
          <a:xfrm>
            <a:off x="4454704" y="3834589"/>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graphicFrame>
        <p:nvGraphicFramePr>
          <p:cNvPr id="62" name="Table 4">
            <a:extLst>
              <a:ext uri="{FF2B5EF4-FFF2-40B4-BE49-F238E27FC236}">
                <a16:creationId xmlns:a16="http://schemas.microsoft.com/office/drawing/2014/main" id="{90CC2924-BF96-4E78-EEB1-17D8C0C008DE}"/>
              </a:ext>
            </a:extLst>
          </p:cNvPr>
          <p:cNvGraphicFramePr>
            <a:graphicFrameLocks noGrp="1"/>
          </p:cNvGraphicFramePr>
          <p:nvPr>
            <p:extLst>
              <p:ext uri="{D42A27DB-BD31-4B8C-83A1-F6EECF244321}">
                <p14:modId xmlns:p14="http://schemas.microsoft.com/office/powerpoint/2010/main" val="328676890"/>
              </p:ext>
            </p:extLst>
          </p:nvPr>
        </p:nvGraphicFramePr>
        <p:xfrm>
          <a:off x="1250101" y="4845610"/>
          <a:ext cx="4624713" cy="365760"/>
        </p:xfrm>
        <a:graphic>
          <a:graphicData uri="http://schemas.openxmlformats.org/drawingml/2006/table">
            <a:tbl>
              <a:tblPr firstRow="1" bandRow="1">
                <a:tableStyleId>{5C22544A-7EE6-4342-B048-85BDC9FD1C3A}</a:tableStyleId>
              </a:tblPr>
              <a:tblGrid>
                <a:gridCol w="952713">
                  <a:extLst>
                    <a:ext uri="{9D8B030D-6E8A-4147-A177-3AD203B41FA5}">
                      <a16:colId xmlns:a16="http://schemas.microsoft.com/office/drawing/2014/main" val="3097073735"/>
                    </a:ext>
                  </a:extLst>
                </a:gridCol>
                <a:gridCol w="1368000">
                  <a:extLst>
                    <a:ext uri="{9D8B030D-6E8A-4147-A177-3AD203B41FA5}">
                      <a16:colId xmlns:a16="http://schemas.microsoft.com/office/drawing/2014/main" val="1599821614"/>
                    </a:ext>
                  </a:extLst>
                </a:gridCol>
                <a:gridCol w="1368000">
                  <a:extLst>
                    <a:ext uri="{9D8B030D-6E8A-4147-A177-3AD203B41FA5}">
                      <a16:colId xmlns:a16="http://schemas.microsoft.com/office/drawing/2014/main" val="1074411755"/>
                    </a:ext>
                  </a:extLst>
                </a:gridCol>
                <a:gridCol w="936000">
                  <a:extLst>
                    <a:ext uri="{9D8B030D-6E8A-4147-A177-3AD203B41FA5}">
                      <a16:colId xmlns:a16="http://schemas.microsoft.com/office/drawing/2014/main" val="3950575131"/>
                    </a:ext>
                  </a:extLst>
                </a:gridCol>
              </a:tblGrid>
              <a:tr h="324876">
                <a:tc>
                  <a:txBody>
                    <a:bodyPr/>
                    <a:lstStyle/>
                    <a:p>
                      <a:endParaRPr lang="en-GB"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491245173"/>
                  </a:ext>
                </a:extLst>
              </a:tr>
            </a:tbl>
          </a:graphicData>
        </a:graphic>
      </p:graphicFrame>
      <p:cxnSp>
        <p:nvCxnSpPr>
          <p:cNvPr id="63" name="Straight Arrow Connector 62">
            <a:extLst>
              <a:ext uri="{FF2B5EF4-FFF2-40B4-BE49-F238E27FC236}">
                <a16:creationId xmlns:a16="http://schemas.microsoft.com/office/drawing/2014/main" id="{DBD00E87-650A-32F2-8C8F-CF68DB927C9C}"/>
              </a:ext>
            </a:extLst>
          </p:cNvPr>
          <p:cNvCxnSpPr>
            <a:cxnSpLocks/>
          </p:cNvCxnSpPr>
          <p:nvPr/>
        </p:nvCxnSpPr>
        <p:spPr>
          <a:xfrm>
            <a:off x="1004844" y="4845610"/>
            <a:ext cx="4957308"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64" name="Rectangle 63">
            <a:extLst>
              <a:ext uri="{FF2B5EF4-FFF2-40B4-BE49-F238E27FC236}">
                <a16:creationId xmlns:a16="http://schemas.microsoft.com/office/drawing/2014/main" id="{29F9C6FC-5D98-3BBF-A9F7-E5EE4F5BD495}"/>
              </a:ext>
            </a:extLst>
          </p:cNvPr>
          <p:cNvSpPr/>
          <p:nvPr/>
        </p:nvSpPr>
        <p:spPr>
          <a:xfrm>
            <a:off x="1713313" y="4963172"/>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400" dirty="0">
                <a:solidFill>
                  <a:srgbClr val="585858"/>
                </a:solidFill>
              </a:rPr>
              <a:t>3.6</a:t>
            </a:r>
          </a:p>
        </p:txBody>
      </p:sp>
      <p:sp>
        <p:nvSpPr>
          <p:cNvPr id="65" name="Rectangle 64">
            <a:extLst>
              <a:ext uri="{FF2B5EF4-FFF2-40B4-BE49-F238E27FC236}">
                <a16:creationId xmlns:a16="http://schemas.microsoft.com/office/drawing/2014/main" id="{1C6B1E47-EBDA-AEDE-4E29-32FAFAADD598}"/>
              </a:ext>
            </a:extLst>
          </p:cNvPr>
          <p:cNvSpPr/>
          <p:nvPr/>
        </p:nvSpPr>
        <p:spPr>
          <a:xfrm>
            <a:off x="3109416" y="4968311"/>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400" dirty="0">
                <a:solidFill>
                  <a:srgbClr val="585858"/>
                </a:solidFill>
              </a:rPr>
              <a:t>3.605</a:t>
            </a:r>
          </a:p>
        </p:txBody>
      </p:sp>
      <p:sp>
        <p:nvSpPr>
          <p:cNvPr id="66" name="Rectangle 65">
            <a:extLst>
              <a:ext uri="{FF2B5EF4-FFF2-40B4-BE49-F238E27FC236}">
                <a16:creationId xmlns:a16="http://schemas.microsoft.com/office/drawing/2014/main" id="{4AE02CFF-9860-99D0-5FF5-3266CF0AE7F1}"/>
              </a:ext>
            </a:extLst>
          </p:cNvPr>
          <p:cNvSpPr/>
          <p:nvPr/>
        </p:nvSpPr>
        <p:spPr>
          <a:xfrm>
            <a:off x="4454704" y="4963173"/>
            <a:ext cx="961200" cy="59874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graphicFrame>
        <p:nvGraphicFramePr>
          <p:cNvPr id="67" name="Table 4">
            <a:extLst>
              <a:ext uri="{FF2B5EF4-FFF2-40B4-BE49-F238E27FC236}">
                <a16:creationId xmlns:a16="http://schemas.microsoft.com/office/drawing/2014/main" id="{BD969F32-E72F-8B15-DF5C-0F679DB08A3A}"/>
              </a:ext>
            </a:extLst>
          </p:cNvPr>
          <p:cNvGraphicFramePr>
            <a:graphicFrameLocks noGrp="1"/>
          </p:cNvGraphicFramePr>
          <p:nvPr>
            <p:extLst>
              <p:ext uri="{D42A27DB-BD31-4B8C-83A1-F6EECF244321}">
                <p14:modId xmlns:p14="http://schemas.microsoft.com/office/powerpoint/2010/main" val="291334173"/>
              </p:ext>
            </p:extLst>
          </p:nvPr>
        </p:nvGraphicFramePr>
        <p:xfrm>
          <a:off x="1250101" y="5974193"/>
          <a:ext cx="4624713" cy="365760"/>
        </p:xfrm>
        <a:graphic>
          <a:graphicData uri="http://schemas.openxmlformats.org/drawingml/2006/table">
            <a:tbl>
              <a:tblPr firstRow="1" bandRow="1">
                <a:tableStyleId>{5C22544A-7EE6-4342-B048-85BDC9FD1C3A}</a:tableStyleId>
              </a:tblPr>
              <a:tblGrid>
                <a:gridCol w="952713">
                  <a:extLst>
                    <a:ext uri="{9D8B030D-6E8A-4147-A177-3AD203B41FA5}">
                      <a16:colId xmlns:a16="http://schemas.microsoft.com/office/drawing/2014/main" val="3097073735"/>
                    </a:ext>
                  </a:extLst>
                </a:gridCol>
                <a:gridCol w="1368000">
                  <a:extLst>
                    <a:ext uri="{9D8B030D-6E8A-4147-A177-3AD203B41FA5}">
                      <a16:colId xmlns:a16="http://schemas.microsoft.com/office/drawing/2014/main" val="1599821614"/>
                    </a:ext>
                  </a:extLst>
                </a:gridCol>
                <a:gridCol w="1368000">
                  <a:extLst>
                    <a:ext uri="{9D8B030D-6E8A-4147-A177-3AD203B41FA5}">
                      <a16:colId xmlns:a16="http://schemas.microsoft.com/office/drawing/2014/main" val="1074411755"/>
                    </a:ext>
                  </a:extLst>
                </a:gridCol>
                <a:gridCol w="936000">
                  <a:extLst>
                    <a:ext uri="{9D8B030D-6E8A-4147-A177-3AD203B41FA5}">
                      <a16:colId xmlns:a16="http://schemas.microsoft.com/office/drawing/2014/main" val="3950575131"/>
                    </a:ext>
                  </a:extLst>
                </a:gridCol>
              </a:tblGrid>
              <a:tr h="324876">
                <a:tc>
                  <a:txBody>
                    <a:bodyPr/>
                    <a:lstStyle/>
                    <a:p>
                      <a:endParaRPr lang="en-GB"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491245173"/>
                  </a:ext>
                </a:extLst>
              </a:tr>
            </a:tbl>
          </a:graphicData>
        </a:graphic>
      </p:graphicFrame>
      <p:cxnSp>
        <p:nvCxnSpPr>
          <p:cNvPr id="68" name="Straight Arrow Connector 67">
            <a:extLst>
              <a:ext uri="{FF2B5EF4-FFF2-40B4-BE49-F238E27FC236}">
                <a16:creationId xmlns:a16="http://schemas.microsoft.com/office/drawing/2014/main" id="{0FDC49A5-2133-EEE6-4FF9-5F5B0FB2288E}"/>
              </a:ext>
            </a:extLst>
          </p:cNvPr>
          <p:cNvCxnSpPr>
            <a:cxnSpLocks/>
          </p:cNvCxnSpPr>
          <p:nvPr/>
        </p:nvCxnSpPr>
        <p:spPr>
          <a:xfrm>
            <a:off x="1004844" y="5974193"/>
            <a:ext cx="4957308"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69" name="Rectangle 68">
            <a:extLst>
              <a:ext uri="{FF2B5EF4-FFF2-40B4-BE49-F238E27FC236}">
                <a16:creationId xmlns:a16="http://schemas.microsoft.com/office/drawing/2014/main" id="{462EFCBC-9F9D-1FAD-5836-0A78EBA368D5}"/>
              </a:ext>
            </a:extLst>
          </p:cNvPr>
          <p:cNvSpPr/>
          <p:nvPr/>
        </p:nvSpPr>
        <p:spPr>
          <a:xfrm>
            <a:off x="1713313" y="6091755"/>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400" dirty="0">
                <a:solidFill>
                  <a:srgbClr val="585858"/>
                </a:solidFill>
              </a:rPr>
              <a:t>3.6</a:t>
            </a:r>
          </a:p>
        </p:txBody>
      </p:sp>
      <p:sp>
        <p:nvSpPr>
          <p:cNvPr id="70" name="Rectangle 69">
            <a:extLst>
              <a:ext uri="{FF2B5EF4-FFF2-40B4-BE49-F238E27FC236}">
                <a16:creationId xmlns:a16="http://schemas.microsoft.com/office/drawing/2014/main" id="{F1BFF6CB-EEC5-E8B2-BF58-88E3D807846E}"/>
              </a:ext>
            </a:extLst>
          </p:cNvPr>
          <p:cNvSpPr/>
          <p:nvPr/>
        </p:nvSpPr>
        <p:spPr>
          <a:xfrm>
            <a:off x="3109416" y="6091755"/>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400" dirty="0">
                <a:solidFill>
                  <a:srgbClr val="585858"/>
                </a:solidFill>
              </a:rPr>
              <a:t>3.625</a:t>
            </a:r>
          </a:p>
        </p:txBody>
      </p:sp>
      <p:sp>
        <p:nvSpPr>
          <p:cNvPr id="71" name="Rectangle 70">
            <a:extLst>
              <a:ext uri="{FF2B5EF4-FFF2-40B4-BE49-F238E27FC236}">
                <a16:creationId xmlns:a16="http://schemas.microsoft.com/office/drawing/2014/main" id="{60F77698-F6F0-5AF3-15C0-FBEC803D2AD1}"/>
              </a:ext>
            </a:extLst>
          </p:cNvPr>
          <p:cNvSpPr/>
          <p:nvPr/>
        </p:nvSpPr>
        <p:spPr>
          <a:xfrm>
            <a:off x="4443832" y="6098148"/>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graphicFrame>
        <p:nvGraphicFramePr>
          <p:cNvPr id="72" name="Table 4">
            <a:extLst>
              <a:ext uri="{FF2B5EF4-FFF2-40B4-BE49-F238E27FC236}">
                <a16:creationId xmlns:a16="http://schemas.microsoft.com/office/drawing/2014/main" id="{F2CA1FF3-8815-6A9C-8031-431C339B8DD1}"/>
              </a:ext>
            </a:extLst>
          </p:cNvPr>
          <p:cNvGraphicFramePr>
            <a:graphicFrameLocks noGrp="1"/>
          </p:cNvGraphicFramePr>
          <p:nvPr>
            <p:extLst>
              <p:ext uri="{D42A27DB-BD31-4B8C-83A1-F6EECF244321}">
                <p14:modId xmlns:p14="http://schemas.microsoft.com/office/powerpoint/2010/main" val="2206643824"/>
              </p:ext>
            </p:extLst>
          </p:nvPr>
        </p:nvGraphicFramePr>
        <p:xfrm>
          <a:off x="6985452" y="3722231"/>
          <a:ext cx="4624713" cy="365760"/>
        </p:xfrm>
        <a:graphic>
          <a:graphicData uri="http://schemas.openxmlformats.org/drawingml/2006/table">
            <a:tbl>
              <a:tblPr firstRow="1" bandRow="1">
                <a:tableStyleId>{5C22544A-7EE6-4342-B048-85BDC9FD1C3A}</a:tableStyleId>
              </a:tblPr>
              <a:tblGrid>
                <a:gridCol w="952713">
                  <a:extLst>
                    <a:ext uri="{9D8B030D-6E8A-4147-A177-3AD203B41FA5}">
                      <a16:colId xmlns:a16="http://schemas.microsoft.com/office/drawing/2014/main" val="3097073735"/>
                    </a:ext>
                  </a:extLst>
                </a:gridCol>
                <a:gridCol w="1368000">
                  <a:extLst>
                    <a:ext uri="{9D8B030D-6E8A-4147-A177-3AD203B41FA5}">
                      <a16:colId xmlns:a16="http://schemas.microsoft.com/office/drawing/2014/main" val="1599821614"/>
                    </a:ext>
                  </a:extLst>
                </a:gridCol>
                <a:gridCol w="1368000">
                  <a:extLst>
                    <a:ext uri="{9D8B030D-6E8A-4147-A177-3AD203B41FA5}">
                      <a16:colId xmlns:a16="http://schemas.microsoft.com/office/drawing/2014/main" val="1074411755"/>
                    </a:ext>
                  </a:extLst>
                </a:gridCol>
                <a:gridCol w="936000">
                  <a:extLst>
                    <a:ext uri="{9D8B030D-6E8A-4147-A177-3AD203B41FA5}">
                      <a16:colId xmlns:a16="http://schemas.microsoft.com/office/drawing/2014/main" val="3950575131"/>
                    </a:ext>
                  </a:extLst>
                </a:gridCol>
              </a:tblGrid>
              <a:tr h="324876">
                <a:tc>
                  <a:txBody>
                    <a:bodyPr/>
                    <a:lstStyle/>
                    <a:p>
                      <a:endParaRPr lang="en-GB"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491245173"/>
                  </a:ext>
                </a:extLst>
              </a:tr>
            </a:tbl>
          </a:graphicData>
        </a:graphic>
      </p:graphicFrame>
      <p:cxnSp>
        <p:nvCxnSpPr>
          <p:cNvPr id="73" name="Straight Arrow Connector 72">
            <a:extLst>
              <a:ext uri="{FF2B5EF4-FFF2-40B4-BE49-F238E27FC236}">
                <a16:creationId xmlns:a16="http://schemas.microsoft.com/office/drawing/2014/main" id="{4E2978EE-374A-6B17-409B-3FE603513616}"/>
              </a:ext>
            </a:extLst>
          </p:cNvPr>
          <p:cNvCxnSpPr>
            <a:cxnSpLocks/>
          </p:cNvCxnSpPr>
          <p:nvPr/>
        </p:nvCxnSpPr>
        <p:spPr>
          <a:xfrm>
            <a:off x="6883888" y="3722231"/>
            <a:ext cx="4813615"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74" name="Rectangle 73">
            <a:extLst>
              <a:ext uri="{FF2B5EF4-FFF2-40B4-BE49-F238E27FC236}">
                <a16:creationId xmlns:a16="http://schemas.microsoft.com/office/drawing/2014/main" id="{87D54D34-D227-F94F-181D-C6185F5F83C9}"/>
              </a:ext>
            </a:extLst>
          </p:cNvPr>
          <p:cNvSpPr/>
          <p:nvPr/>
        </p:nvSpPr>
        <p:spPr>
          <a:xfrm>
            <a:off x="7448664" y="3839793"/>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400" dirty="0">
                <a:solidFill>
                  <a:srgbClr val="585858"/>
                </a:solidFill>
              </a:rPr>
              <a:t>3.5</a:t>
            </a:r>
          </a:p>
        </p:txBody>
      </p:sp>
      <p:sp>
        <p:nvSpPr>
          <p:cNvPr id="75" name="Rectangle 74">
            <a:extLst>
              <a:ext uri="{FF2B5EF4-FFF2-40B4-BE49-F238E27FC236}">
                <a16:creationId xmlns:a16="http://schemas.microsoft.com/office/drawing/2014/main" id="{F6C62A71-91A1-7111-69DB-4A6A586C9979}"/>
              </a:ext>
            </a:extLst>
          </p:cNvPr>
          <p:cNvSpPr/>
          <p:nvPr/>
        </p:nvSpPr>
        <p:spPr>
          <a:xfrm>
            <a:off x="8817208" y="3839793"/>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sp>
        <p:nvSpPr>
          <p:cNvPr id="76" name="Rectangle 75">
            <a:extLst>
              <a:ext uri="{FF2B5EF4-FFF2-40B4-BE49-F238E27FC236}">
                <a16:creationId xmlns:a16="http://schemas.microsoft.com/office/drawing/2014/main" id="{DC02FFBA-3B25-6EF2-7523-182135F43B13}"/>
              </a:ext>
            </a:extLst>
          </p:cNvPr>
          <p:cNvSpPr/>
          <p:nvPr/>
        </p:nvSpPr>
        <p:spPr>
          <a:xfrm>
            <a:off x="10186910" y="3834342"/>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400" dirty="0">
                <a:solidFill>
                  <a:srgbClr val="585858"/>
                </a:solidFill>
              </a:rPr>
              <a:t>3.6</a:t>
            </a:r>
          </a:p>
        </p:txBody>
      </p:sp>
      <p:graphicFrame>
        <p:nvGraphicFramePr>
          <p:cNvPr id="77" name="Table 4">
            <a:extLst>
              <a:ext uri="{FF2B5EF4-FFF2-40B4-BE49-F238E27FC236}">
                <a16:creationId xmlns:a16="http://schemas.microsoft.com/office/drawing/2014/main" id="{A059840F-FDFE-8E88-E48A-35DA31CDDF82}"/>
              </a:ext>
            </a:extLst>
          </p:cNvPr>
          <p:cNvGraphicFramePr>
            <a:graphicFrameLocks noGrp="1"/>
          </p:cNvGraphicFramePr>
          <p:nvPr>
            <p:extLst>
              <p:ext uri="{D42A27DB-BD31-4B8C-83A1-F6EECF244321}">
                <p14:modId xmlns:p14="http://schemas.microsoft.com/office/powerpoint/2010/main" val="2367883231"/>
              </p:ext>
            </p:extLst>
          </p:nvPr>
        </p:nvGraphicFramePr>
        <p:xfrm>
          <a:off x="6985452" y="4850814"/>
          <a:ext cx="4624713" cy="365760"/>
        </p:xfrm>
        <a:graphic>
          <a:graphicData uri="http://schemas.openxmlformats.org/drawingml/2006/table">
            <a:tbl>
              <a:tblPr firstRow="1" bandRow="1">
                <a:tableStyleId>{5C22544A-7EE6-4342-B048-85BDC9FD1C3A}</a:tableStyleId>
              </a:tblPr>
              <a:tblGrid>
                <a:gridCol w="952713">
                  <a:extLst>
                    <a:ext uri="{9D8B030D-6E8A-4147-A177-3AD203B41FA5}">
                      <a16:colId xmlns:a16="http://schemas.microsoft.com/office/drawing/2014/main" val="3097073735"/>
                    </a:ext>
                  </a:extLst>
                </a:gridCol>
                <a:gridCol w="1368000">
                  <a:extLst>
                    <a:ext uri="{9D8B030D-6E8A-4147-A177-3AD203B41FA5}">
                      <a16:colId xmlns:a16="http://schemas.microsoft.com/office/drawing/2014/main" val="1599821614"/>
                    </a:ext>
                  </a:extLst>
                </a:gridCol>
                <a:gridCol w="1368000">
                  <a:extLst>
                    <a:ext uri="{9D8B030D-6E8A-4147-A177-3AD203B41FA5}">
                      <a16:colId xmlns:a16="http://schemas.microsoft.com/office/drawing/2014/main" val="1074411755"/>
                    </a:ext>
                  </a:extLst>
                </a:gridCol>
                <a:gridCol w="936000">
                  <a:extLst>
                    <a:ext uri="{9D8B030D-6E8A-4147-A177-3AD203B41FA5}">
                      <a16:colId xmlns:a16="http://schemas.microsoft.com/office/drawing/2014/main" val="3950575131"/>
                    </a:ext>
                  </a:extLst>
                </a:gridCol>
              </a:tblGrid>
              <a:tr h="324876">
                <a:tc>
                  <a:txBody>
                    <a:bodyPr/>
                    <a:lstStyle/>
                    <a:p>
                      <a:endParaRPr lang="en-GB"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491245173"/>
                  </a:ext>
                </a:extLst>
              </a:tr>
            </a:tbl>
          </a:graphicData>
        </a:graphic>
      </p:graphicFrame>
      <p:cxnSp>
        <p:nvCxnSpPr>
          <p:cNvPr id="78" name="Straight Arrow Connector 77">
            <a:extLst>
              <a:ext uri="{FF2B5EF4-FFF2-40B4-BE49-F238E27FC236}">
                <a16:creationId xmlns:a16="http://schemas.microsoft.com/office/drawing/2014/main" id="{1C8627A1-1531-7872-D6C2-386FD5C44524}"/>
              </a:ext>
            </a:extLst>
          </p:cNvPr>
          <p:cNvCxnSpPr>
            <a:cxnSpLocks/>
          </p:cNvCxnSpPr>
          <p:nvPr/>
        </p:nvCxnSpPr>
        <p:spPr>
          <a:xfrm>
            <a:off x="6740195" y="4850814"/>
            <a:ext cx="4957308"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79" name="Rectangle 78">
            <a:extLst>
              <a:ext uri="{FF2B5EF4-FFF2-40B4-BE49-F238E27FC236}">
                <a16:creationId xmlns:a16="http://schemas.microsoft.com/office/drawing/2014/main" id="{89F8FADB-23BF-8066-C5E5-6F461D246EF3}"/>
              </a:ext>
            </a:extLst>
          </p:cNvPr>
          <p:cNvSpPr/>
          <p:nvPr/>
        </p:nvSpPr>
        <p:spPr>
          <a:xfrm>
            <a:off x="7448664" y="4968376"/>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400" dirty="0">
                <a:solidFill>
                  <a:srgbClr val="585858"/>
                </a:solidFill>
              </a:rPr>
              <a:t>3.5</a:t>
            </a:r>
          </a:p>
        </p:txBody>
      </p:sp>
      <p:sp>
        <p:nvSpPr>
          <p:cNvPr id="80" name="Rectangle 79">
            <a:extLst>
              <a:ext uri="{FF2B5EF4-FFF2-40B4-BE49-F238E27FC236}">
                <a16:creationId xmlns:a16="http://schemas.microsoft.com/office/drawing/2014/main" id="{3BDD91FF-1EF9-47B2-5ADC-8DF88DA7B8E8}"/>
              </a:ext>
            </a:extLst>
          </p:cNvPr>
          <p:cNvSpPr/>
          <p:nvPr/>
        </p:nvSpPr>
        <p:spPr>
          <a:xfrm>
            <a:off x="8807146" y="4948174"/>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sp>
        <p:nvSpPr>
          <p:cNvPr id="81" name="Rectangle 80">
            <a:extLst>
              <a:ext uri="{FF2B5EF4-FFF2-40B4-BE49-F238E27FC236}">
                <a16:creationId xmlns:a16="http://schemas.microsoft.com/office/drawing/2014/main" id="{0B5E744B-EA02-CCC3-FBFD-0DD81DF46E5A}"/>
              </a:ext>
            </a:extLst>
          </p:cNvPr>
          <p:cNvSpPr/>
          <p:nvPr/>
        </p:nvSpPr>
        <p:spPr>
          <a:xfrm>
            <a:off x="10140625" y="4949390"/>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400" dirty="0">
                <a:solidFill>
                  <a:srgbClr val="585858"/>
                </a:solidFill>
              </a:rPr>
              <a:t>3.51</a:t>
            </a:r>
          </a:p>
        </p:txBody>
      </p:sp>
      <p:graphicFrame>
        <p:nvGraphicFramePr>
          <p:cNvPr id="82" name="Table 4">
            <a:extLst>
              <a:ext uri="{FF2B5EF4-FFF2-40B4-BE49-F238E27FC236}">
                <a16:creationId xmlns:a16="http://schemas.microsoft.com/office/drawing/2014/main" id="{E628ABFE-342A-1AC8-0586-5F6163AFE808}"/>
              </a:ext>
            </a:extLst>
          </p:cNvPr>
          <p:cNvGraphicFramePr>
            <a:graphicFrameLocks noGrp="1"/>
          </p:cNvGraphicFramePr>
          <p:nvPr>
            <p:extLst>
              <p:ext uri="{D42A27DB-BD31-4B8C-83A1-F6EECF244321}">
                <p14:modId xmlns:p14="http://schemas.microsoft.com/office/powerpoint/2010/main" val="2251740889"/>
              </p:ext>
            </p:extLst>
          </p:nvPr>
        </p:nvGraphicFramePr>
        <p:xfrm>
          <a:off x="6985452" y="6006070"/>
          <a:ext cx="4624713" cy="365760"/>
        </p:xfrm>
        <a:graphic>
          <a:graphicData uri="http://schemas.openxmlformats.org/drawingml/2006/table">
            <a:tbl>
              <a:tblPr firstRow="1" bandRow="1">
                <a:tableStyleId>{5C22544A-7EE6-4342-B048-85BDC9FD1C3A}</a:tableStyleId>
              </a:tblPr>
              <a:tblGrid>
                <a:gridCol w="952713">
                  <a:extLst>
                    <a:ext uri="{9D8B030D-6E8A-4147-A177-3AD203B41FA5}">
                      <a16:colId xmlns:a16="http://schemas.microsoft.com/office/drawing/2014/main" val="3097073735"/>
                    </a:ext>
                  </a:extLst>
                </a:gridCol>
                <a:gridCol w="1368000">
                  <a:extLst>
                    <a:ext uri="{9D8B030D-6E8A-4147-A177-3AD203B41FA5}">
                      <a16:colId xmlns:a16="http://schemas.microsoft.com/office/drawing/2014/main" val="1599821614"/>
                    </a:ext>
                  </a:extLst>
                </a:gridCol>
                <a:gridCol w="1368000">
                  <a:extLst>
                    <a:ext uri="{9D8B030D-6E8A-4147-A177-3AD203B41FA5}">
                      <a16:colId xmlns:a16="http://schemas.microsoft.com/office/drawing/2014/main" val="1074411755"/>
                    </a:ext>
                  </a:extLst>
                </a:gridCol>
                <a:gridCol w="936000">
                  <a:extLst>
                    <a:ext uri="{9D8B030D-6E8A-4147-A177-3AD203B41FA5}">
                      <a16:colId xmlns:a16="http://schemas.microsoft.com/office/drawing/2014/main" val="3950575131"/>
                    </a:ext>
                  </a:extLst>
                </a:gridCol>
              </a:tblGrid>
              <a:tr h="324876">
                <a:tc>
                  <a:txBody>
                    <a:bodyPr/>
                    <a:lstStyle/>
                    <a:p>
                      <a:endParaRPr lang="en-GB"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491245173"/>
                  </a:ext>
                </a:extLst>
              </a:tr>
            </a:tbl>
          </a:graphicData>
        </a:graphic>
      </p:graphicFrame>
      <p:cxnSp>
        <p:nvCxnSpPr>
          <p:cNvPr id="83" name="Straight Arrow Connector 82">
            <a:extLst>
              <a:ext uri="{FF2B5EF4-FFF2-40B4-BE49-F238E27FC236}">
                <a16:creationId xmlns:a16="http://schemas.microsoft.com/office/drawing/2014/main" id="{780DB240-7EB1-D251-E0C3-56FD99B46EAD}"/>
              </a:ext>
            </a:extLst>
          </p:cNvPr>
          <p:cNvCxnSpPr>
            <a:cxnSpLocks/>
          </p:cNvCxnSpPr>
          <p:nvPr/>
        </p:nvCxnSpPr>
        <p:spPr>
          <a:xfrm>
            <a:off x="6740195" y="6006070"/>
            <a:ext cx="4869970" cy="0"/>
          </a:xfrm>
          <a:prstGeom prst="straightConnector1">
            <a:avLst/>
          </a:prstGeom>
          <a:ln w="28575">
            <a:headEnd type="triangle"/>
            <a:tailEnd type="triangle"/>
          </a:ln>
        </p:spPr>
        <p:style>
          <a:lnRef idx="1">
            <a:schemeClr val="dk1"/>
          </a:lnRef>
          <a:fillRef idx="0">
            <a:schemeClr val="dk1"/>
          </a:fillRef>
          <a:effectRef idx="0">
            <a:schemeClr val="dk1"/>
          </a:effectRef>
          <a:fontRef idx="minor">
            <a:schemeClr val="tx1"/>
          </a:fontRef>
        </p:style>
      </p:cxnSp>
      <p:sp>
        <p:nvSpPr>
          <p:cNvPr id="84" name="Rectangle 83">
            <a:extLst>
              <a:ext uri="{FF2B5EF4-FFF2-40B4-BE49-F238E27FC236}">
                <a16:creationId xmlns:a16="http://schemas.microsoft.com/office/drawing/2014/main" id="{E41728F3-1C60-0EB8-5F3C-0395D187ECCD}"/>
              </a:ext>
            </a:extLst>
          </p:cNvPr>
          <p:cNvSpPr/>
          <p:nvPr/>
        </p:nvSpPr>
        <p:spPr>
          <a:xfrm>
            <a:off x="7448664" y="6123632"/>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endParaRPr>
          </a:p>
        </p:txBody>
      </p:sp>
      <p:sp>
        <p:nvSpPr>
          <p:cNvPr id="85" name="Rectangle 84">
            <a:extLst>
              <a:ext uri="{FF2B5EF4-FFF2-40B4-BE49-F238E27FC236}">
                <a16:creationId xmlns:a16="http://schemas.microsoft.com/office/drawing/2014/main" id="{2D5B1017-C90F-2ED2-7911-FF7C6590210D}"/>
              </a:ext>
            </a:extLst>
          </p:cNvPr>
          <p:cNvSpPr/>
          <p:nvPr/>
        </p:nvSpPr>
        <p:spPr>
          <a:xfrm>
            <a:off x="8810095" y="6123632"/>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r>
              <a:rPr lang="en-GB" sz="2400" dirty="0">
                <a:solidFill>
                  <a:srgbClr val="585858"/>
                </a:solidFill>
              </a:rPr>
              <a:t>3.05</a:t>
            </a:r>
          </a:p>
        </p:txBody>
      </p:sp>
      <p:sp>
        <p:nvSpPr>
          <p:cNvPr id="86" name="Rectangle 85">
            <a:extLst>
              <a:ext uri="{FF2B5EF4-FFF2-40B4-BE49-F238E27FC236}">
                <a16:creationId xmlns:a16="http://schemas.microsoft.com/office/drawing/2014/main" id="{5841F3C3-F4FA-868D-18D4-EEF5A153297D}"/>
              </a:ext>
            </a:extLst>
          </p:cNvPr>
          <p:cNvSpPr/>
          <p:nvPr/>
        </p:nvSpPr>
        <p:spPr>
          <a:xfrm>
            <a:off x="10140625" y="6123632"/>
            <a:ext cx="961200" cy="6138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GB" sz="2400" dirty="0">
              <a:solidFill>
                <a:srgbClr val="585858"/>
              </a:solidFill>
              <a:highlight>
                <a:srgbClr val="FFFF00"/>
              </a:highlight>
            </a:endParaRPr>
          </a:p>
        </p:txBody>
      </p:sp>
      <p:sp>
        <p:nvSpPr>
          <p:cNvPr id="87" name="TextBox 86">
            <a:extLst>
              <a:ext uri="{FF2B5EF4-FFF2-40B4-BE49-F238E27FC236}">
                <a16:creationId xmlns:a16="http://schemas.microsoft.com/office/drawing/2014/main" id="{7CB1B7C7-126D-5D53-2DD7-296116CD5606}"/>
              </a:ext>
            </a:extLst>
          </p:cNvPr>
          <p:cNvSpPr txBox="1"/>
          <p:nvPr/>
        </p:nvSpPr>
        <p:spPr>
          <a:xfrm>
            <a:off x="411664" y="3433644"/>
            <a:ext cx="505267" cy="523220"/>
          </a:xfrm>
          <a:prstGeom prst="rect">
            <a:avLst/>
          </a:prstGeom>
          <a:noFill/>
        </p:spPr>
        <p:txBody>
          <a:bodyPr wrap="none" rtlCol="0">
            <a:spAutoFit/>
          </a:bodyPr>
          <a:lstStyle/>
          <a:p>
            <a:pPr>
              <a:buNone/>
            </a:pPr>
            <a:r>
              <a:rPr lang="en-GB" dirty="0">
                <a:solidFill>
                  <a:srgbClr val="00628C"/>
                </a:solidFill>
              </a:rPr>
              <a:t>a)</a:t>
            </a:r>
          </a:p>
        </p:txBody>
      </p:sp>
      <p:sp>
        <p:nvSpPr>
          <p:cNvPr id="88" name="TextBox 87">
            <a:extLst>
              <a:ext uri="{FF2B5EF4-FFF2-40B4-BE49-F238E27FC236}">
                <a16:creationId xmlns:a16="http://schemas.microsoft.com/office/drawing/2014/main" id="{FAB2BE69-F20B-74B8-DA78-052A8B7D915F}"/>
              </a:ext>
            </a:extLst>
          </p:cNvPr>
          <p:cNvSpPr txBox="1"/>
          <p:nvPr/>
        </p:nvSpPr>
        <p:spPr>
          <a:xfrm>
            <a:off x="412047" y="4536049"/>
            <a:ext cx="505267" cy="523220"/>
          </a:xfrm>
          <a:prstGeom prst="rect">
            <a:avLst/>
          </a:prstGeom>
          <a:noFill/>
        </p:spPr>
        <p:txBody>
          <a:bodyPr wrap="none" rtlCol="0">
            <a:spAutoFit/>
          </a:bodyPr>
          <a:lstStyle/>
          <a:p>
            <a:pPr>
              <a:buNone/>
            </a:pPr>
            <a:r>
              <a:rPr lang="en-GB" dirty="0">
                <a:solidFill>
                  <a:srgbClr val="00628C"/>
                </a:solidFill>
              </a:rPr>
              <a:t>b)</a:t>
            </a:r>
          </a:p>
        </p:txBody>
      </p:sp>
      <p:sp>
        <p:nvSpPr>
          <p:cNvPr id="89" name="TextBox 88">
            <a:extLst>
              <a:ext uri="{FF2B5EF4-FFF2-40B4-BE49-F238E27FC236}">
                <a16:creationId xmlns:a16="http://schemas.microsoft.com/office/drawing/2014/main" id="{0BC410A1-4DE1-5733-C794-495E08936F5F}"/>
              </a:ext>
            </a:extLst>
          </p:cNvPr>
          <p:cNvSpPr txBox="1"/>
          <p:nvPr/>
        </p:nvSpPr>
        <p:spPr>
          <a:xfrm>
            <a:off x="438864" y="5701108"/>
            <a:ext cx="484428" cy="523220"/>
          </a:xfrm>
          <a:prstGeom prst="rect">
            <a:avLst/>
          </a:prstGeom>
          <a:noFill/>
        </p:spPr>
        <p:txBody>
          <a:bodyPr wrap="none" rtlCol="0">
            <a:spAutoFit/>
          </a:bodyPr>
          <a:lstStyle/>
          <a:p>
            <a:pPr>
              <a:buNone/>
            </a:pPr>
            <a:r>
              <a:rPr lang="en-GB" dirty="0">
                <a:solidFill>
                  <a:srgbClr val="00628C"/>
                </a:solidFill>
              </a:rPr>
              <a:t>c)</a:t>
            </a:r>
          </a:p>
        </p:txBody>
      </p:sp>
      <p:sp>
        <p:nvSpPr>
          <p:cNvPr id="90" name="TextBox 89">
            <a:extLst>
              <a:ext uri="{FF2B5EF4-FFF2-40B4-BE49-F238E27FC236}">
                <a16:creationId xmlns:a16="http://schemas.microsoft.com/office/drawing/2014/main" id="{DB29EF02-DC31-1DD1-6858-2BC1C6B9DDDF}"/>
              </a:ext>
            </a:extLst>
          </p:cNvPr>
          <p:cNvSpPr txBox="1"/>
          <p:nvPr/>
        </p:nvSpPr>
        <p:spPr>
          <a:xfrm>
            <a:off x="6268122" y="3433644"/>
            <a:ext cx="505267" cy="523220"/>
          </a:xfrm>
          <a:prstGeom prst="rect">
            <a:avLst/>
          </a:prstGeom>
          <a:noFill/>
        </p:spPr>
        <p:txBody>
          <a:bodyPr wrap="none" rtlCol="0">
            <a:spAutoFit/>
          </a:bodyPr>
          <a:lstStyle/>
          <a:p>
            <a:pPr>
              <a:buNone/>
            </a:pPr>
            <a:r>
              <a:rPr lang="en-GB" dirty="0">
                <a:solidFill>
                  <a:srgbClr val="00628C"/>
                </a:solidFill>
              </a:rPr>
              <a:t>d)</a:t>
            </a:r>
          </a:p>
        </p:txBody>
      </p:sp>
      <p:sp>
        <p:nvSpPr>
          <p:cNvPr id="91" name="TextBox 90">
            <a:extLst>
              <a:ext uri="{FF2B5EF4-FFF2-40B4-BE49-F238E27FC236}">
                <a16:creationId xmlns:a16="http://schemas.microsoft.com/office/drawing/2014/main" id="{9E2AFAD5-DC33-D5DD-AD0A-BB011EF1C2B1}"/>
              </a:ext>
            </a:extLst>
          </p:cNvPr>
          <p:cNvSpPr txBox="1"/>
          <p:nvPr/>
        </p:nvSpPr>
        <p:spPr>
          <a:xfrm>
            <a:off x="6268505" y="4536049"/>
            <a:ext cx="505267" cy="523220"/>
          </a:xfrm>
          <a:prstGeom prst="rect">
            <a:avLst/>
          </a:prstGeom>
          <a:noFill/>
        </p:spPr>
        <p:txBody>
          <a:bodyPr wrap="none" rtlCol="0">
            <a:spAutoFit/>
          </a:bodyPr>
          <a:lstStyle/>
          <a:p>
            <a:pPr>
              <a:buNone/>
            </a:pPr>
            <a:r>
              <a:rPr lang="en-GB" dirty="0">
                <a:solidFill>
                  <a:srgbClr val="00628C"/>
                </a:solidFill>
              </a:rPr>
              <a:t>e)</a:t>
            </a:r>
          </a:p>
        </p:txBody>
      </p:sp>
      <p:sp>
        <p:nvSpPr>
          <p:cNvPr id="92" name="TextBox 91">
            <a:extLst>
              <a:ext uri="{FF2B5EF4-FFF2-40B4-BE49-F238E27FC236}">
                <a16:creationId xmlns:a16="http://schemas.microsoft.com/office/drawing/2014/main" id="{16743D7A-87C4-7014-3630-3CFE3C93610E}"/>
              </a:ext>
            </a:extLst>
          </p:cNvPr>
          <p:cNvSpPr txBox="1"/>
          <p:nvPr/>
        </p:nvSpPr>
        <p:spPr>
          <a:xfrm>
            <a:off x="6295322" y="5701108"/>
            <a:ext cx="404278" cy="523220"/>
          </a:xfrm>
          <a:prstGeom prst="rect">
            <a:avLst/>
          </a:prstGeom>
          <a:noFill/>
        </p:spPr>
        <p:txBody>
          <a:bodyPr wrap="none" rtlCol="0">
            <a:spAutoFit/>
          </a:bodyPr>
          <a:lstStyle/>
          <a:p>
            <a:pPr>
              <a:buNone/>
            </a:pPr>
            <a:r>
              <a:rPr lang="en-GB" dirty="0">
                <a:solidFill>
                  <a:srgbClr val="00628C"/>
                </a:solidFill>
              </a:rPr>
              <a:t>f)</a:t>
            </a:r>
          </a:p>
        </p:txBody>
      </p:sp>
      <p:cxnSp>
        <p:nvCxnSpPr>
          <p:cNvPr id="3" name="Straight Connector 2">
            <a:extLst>
              <a:ext uri="{FF2B5EF4-FFF2-40B4-BE49-F238E27FC236}">
                <a16:creationId xmlns:a16="http://schemas.microsoft.com/office/drawing/2014/main" id="{304F9E04-DB6D-662E-8DA8-22C553A791CB}"/>
              </a:ext>
            </a:extLst>
          </p:cNvPr>
          <p:cNvCxnSpPr/>
          <p:nvPr/>
        </p:nvCxnSpPr>
        <p:spPr>
          <a:xfrm>
            <a:off x="0" y="3429000"/>
            <a:ext cx="12192000"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59388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B9700-F1F3-4BA0-9FF3-B6BB065D3A85}"/>
              </a:ext>
            </a:extLst>
          </p:cNvPr>
          <p:cNvSpPr>
            <a:spLocks noGrp="1"/>
          </p:cNvSpPr>
          <p:nvPr>
            <p:ph type="title"/>
          </p:nvPr>
        </p:nvSpPr>
        <p:spPr/>
        <p:txBody>
          <a:bodyPr>
            <a:normAutofit/>
          </a:bodyPr>
          <a:lstStyle/>
          <a:p>
            <a:r>
              <a:rPr lang="en-GB" sz="3200" dirty="0"/>
              <a:t>Printable 0–9 digit cards</a:t>
            </a:r>
          </a:p>
        </p:txBody>
      </p:sp>
      <p:sp>
        <p:nvSpPr>
          <p:cNvPr id="3" name="Content Placeholder 2">
            <a:extLst>
              <a:ext uri="{FF2B5EF4-FFF2-40B4-BE49-F238E27FC236}">
                <a16:creationId xmlns:a16="http://schemas.microsoft.com/office/drawing/2014/main" id="{7BDC7647-4257-47FE-976A-67AC146B51D8}"/>
              </a:ext>
            </a:extLst>
          </p:cNvPr>
          <p:cNvSpPr>
            <a:spLocks noGrp="1"/>
          </p:cNvSpPr>
          <p:nvPr>
            <p:ph idx="1"/>
          </p:nvPr>
        </p:nvSpPr>
        <p:spPr/>
        <p:txBody>
          <a:bodyPr/>
          <a:lstStyle/>
          <a:p>
            <a:pPr marL="0" indent="0">
              <a:buNone/>
            </a:pPr>
            <a:r>
              <a:rPr lang="en-GB" dirty="0"/>
              <a:t>You may wish to print slides 78–87 to create sets of 0–9 digit cards. Stack and clip the printed slides and cut along the lines to produce 32 sets of digit cards. </a:t>
            </a:r>
          </a:p>
          <a:p>
            <a:pPr marL="0" indent="0">
              <a:buNone/>
            </a:pPr>
            <a:r>
              <a:rPr lang="en-GB" dirty="0"/>
              <a:t>Place-value grids are available on slide 89. If you do not want to give students a place-value grid, you might instead print the decimal point cards on slide 88.</a:t>
            </a:r>
          </a:p>
          <a:p>
            <a:pPr marL="0" indent="0">
              <a:buNone/>
            </a:pPr>
            <a:r>
              <a:rPr lang="en-GB" dirty="0"/>
              <a:t>Alternatively, smaller place-value grids that students can draw on are on slides 90 and 91.</a:t>
            </a:r>
          </a:p>
        </p:txBody>
      </p:sp>
    </p:spTree>
    <p:extLst>
      <p:ext uri="{BB962C8B-B14F-4D97-AF65-F5344CB8AC3E}">
        <p14:creationId xmlns:p14="http://schemas.microsoft.com/office/powerpoint/2010/main" val="5200572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DB7B2045-8FAC-49A7-B543-29216DB0E692}"/>
              </a:ext>
            </a:extLst>
          </p:cNvPr>
          <p:cNvGraphicFramePr>
            <a:graphicFrameLocks noGrp="1"/>
          </p:cNvGraphicFramePr>
          <p:nvPr>
            <p:extLst>
              <p:ext uri="{D42A27DB-BD31-4B8C-83A1-F6EECF244321}">
                <p14:modId xmlns:p14="http://schemas.microsoft.com/office/powerpoint/2010/main" val="2825622138"/>
              </p:ext>
            </p:extLst>
          </p:nvPr>
        </p:nvGraphicFramePr>
        <p:xfrm>
          <a:off x="0" y="0"/>
          <a:ext cx="9792000" cy="6858000"/>
        </p:xfrm>
        <a:graphic>
          <a:graphicData uri="http://schemas.openxmlformats.org/drawingml/2006/table">
            <a:tbl>
              <a:tblPr firstRow="1" bandRow="1">
                <a:tableStyleId>{5940675A-B579-460E-94D1-54222C63F5DA}</a:tableStyleId>
              </a:tblPr>
              <a:tblGrid>
                <a:gridCol w="1224000">
                  <a:extLst>
                    <a:ext uri="{9D8B030D-6E8A-4147-A177-3AD203B41FA5}">
                      <a16:colId xmlns:a16="http://schemas.microsoft.com/office/drawing/2014/main" val="455181143"/>
                    </a:ext>
                  </a:extLst>
                </a:gridCol>
                <a:gridCol w="1224000">
                  <a:extLst>
                    <a:ext uri="{9D8B030D-6E8A-4147-A177-3AD203B41FA5}">
                      <a16:colId xmlns:a16="http://schemas.microsoft.com/office/drawing/2014/main" val="2488670377"/>
                    </a:ext>
                  </a:extLst>
                </a:gridCol>
                <a:gridCol w="1224000">
                  <a:extLst>
                    <a:ext uri="{9D8B030D-6E8A-4147-A177-3AD203B41FA5}">
                      <a16:colId xmlns:a16="http://schemas.microsoft.com/office/drawing/2014/main" val="1163420743"/>
                    </a:ext>
                  </a:extLst>
                </a:gridCol>
                <a:gridCol w="1224000">
                  <a:extLst>
                    <a:ext uri="{9D8B030D-6E8A-4147-A177-3AD203B41FA5}">
                      <a16:colId xmlns:a16="http://schemas.microsoft.com/office/drawing/2014/main" val="2122453913"/>
                    </a:ext>
                  </a:extLst>
                </a:gridCol>
                <a:gridCol w="1224000">
                  <a:extLst>
                    <a:ext uri="{9D8B030D-6E8A-4147-A177-3AD203B41FA5}">
                      <a16:colId xmlns:a16="http://schemas.microsoft.com/office/drawing/2014/main" val="2186708895"/>
                    </a:ext>
                  </a:extLst>
                </a:gridCol>
                <a:gridCol w="1224000">
                  <a:extLst>
                    <a:ext uri="{9D8B030D-6E8A-4147-A177-3AD203B41FA5}">
                      <a16:colId xmlns:a16="http://schemas.microsoft.com/office/drawing/2014/main" val="568259706"/>
                    </a:ext>
                  </a:extLst>
                </a:gridCol>
                <a:gridCol w="1224000">
                  <a:extLst>
                    <a:ext uri="{9D8B030D-6E8A-4147-A177-3AD203B41FA5}">
                      <a16:colId xmlns:a16="http://schemas.microsoft.com/office/drawing/2014/main" val="629095876"/>
                    </a:ext>
                  </a:extLst>
                </a:gridCol>
                <a:gridCol w="1224000">
                  <a:extLst>
                    <a:ext uri="{9D8B030D-6E8A-4147-A177-3AD203B41FA5}">
                      <a16:colId xmlns:a16="http://schemas.microsoft.com/office/drawing/2014/main" val="3109951216"/>
                    </a:ext>
                  </a:extLst>
                </a:gridCol>
              </a:tblGrid>
              <a:tr h="1714500">
                <a:tc>
                  <a:txBody>
                    <a:bodyPr/>
                    <a:lstStyle/>
                    <a:p>
                      <a:pPr algn="ctr"/>
                      <a:r>
                        <a:rPr lang="en-GB" sz="9600" dirty="0"/>
                        <a:t>0</a:t>
                      </a:r>
                    </a:p>
                  </a:txBody>
                  <a:tcPr anchor="ctr"/>
                </a:tc>
                <a:tc>
                  <a:txBody>
                    <a:bodyPr/>
                    <a:lstStyle/>
                    <a:p>
                      <a:pPr algn="ctr"/>
                      <a:r>
                        <a:rPr lang="en-GB" sz="9600" dirty="0"/>
                        <a:t>0</a:t>
                      </a:r>
                    </a:p>
                  </a:txBody>
                  <a:tcPr anchor="ctr"/>
                </a:tc>
                <a:tc>
                  <a:txBody>
                    <a:bodyPr/>
                    <a:lstStyle/>
                    <a:p>
                      <a:pPr algn="ctr"/>
                      <a:r>
                        <a:rPr lang="en-GB" sz="9600" dirty="0"/>
                        <a:t>0</a:t>
                      </a:r>
                    </a:p>
                  </a:txBody>
                  <a:tcPr anchor="ctr"/>
                </a:tc>
                <a:tc>
                  <a:txBody>
                    <a:bodyPr/>
                    <a:lstStyle/>
                    <a:p>
                      <a:pPr algn="ctr"/>
                      <a:r>
                        <a:rPr lang="en-GB" sz="9600" dirty="0"/>
                        <a:t>0</a:t>
                      </a:r>
                    </a:p>
                  </a:txBody>
                  <a:tcPr anchor="ctr"/>
                </a:tc>
                <a:tc>
                  <a:txBody>
                    <a:bodyPr/>
                    <a:lstStyle/>
                    <a:p>
                      <a:pPr algn="ctr"/>
                      <a:r>
                        <a:rPr lang="en-GB" sz="9600" dirty="0"/>
                        <a:t>0</a:t>
                      </a:r>
                    </a:p>
                  </a:txBody>
                  <a:tcPr anchor="ctr"/>
                </a:tc>
                <a:tc>
                  <a:txBody>
                    <a:bodyPr/>
                    <a:lstStyle/>
                    <a:p>
                      <a:pPr algn="ctr"/>
                      <a:r>
                        <a:rPr lang="en-GB" sz="9600" dirty="0"/>
                        <a:t>0</a:t>
                      </a:r>
                    </a:p>
                  </a:txBody>
                  <a:tcPr anchor="ctr"/>
                </a:tc>
                <a:tc>
                  <a:txBody>
                    <a:bodyPr/>
                    <a:lstStyle/>
                    <a:p>
                      <a:pPr algn="ctr"/>
                      <a:r>
                        <a:rPr lang="en-GB" sz="9600" dirty="0"/>
                        <a:t>0</a:t>
                      </a:r>
                    </a:p>
                  </a:txBody>
                  <a:tcPr anchor="ctr"/>
                </a:tc>
                <a:tc>
                  <a:txBody>
                    <a:bodyPr/>
                    <a:lstStyle/>
                    <a:p>
                      <a:pPr algn="ctr"/>
                      <a:r>
                        <a:rPr lang="en-GB" sz="9600" dirty="0"/>
                        <a:t>0</a:t>
                      </a:r>
                    </a:p>
                  </a:txBody>
                  <a:tcPr anchor="ctr"/>
                </a:tc>
                <a:extLst>
                  <a:ext uri="{0D108BD9-81ED-4DB2-BD59-A6C34878D82A}">
                    <a16:rowId xmlns:a16="http://schemas.microsoft.com/office/drawing/2014/main" val="1816370580"/>
                  </a:ext>
                </a:extLst>
              </a:tr>
              <a:tr h="1714500">
                <a:tc>
                  <a:txBody>
                    <a:bodyPr/>
                    <a:lstStyle/>
                    <a:p>
                      <a:pPr algn="ctr"/>
                      <a:r>
                        <a:rPr lang="en-GB" sz="9600" dirty="0"/>
                        <a:t>0</a:t>
                      </a:r>
                    </a:p>
                  </a:txBody>
                  <a:tcPr anchor="ctr"/>
                </a:tc>
                <a:tc>
                  <a:txBody>
                    <a:bodyPr/>
                    <a:lstStyle/>
                    <a:p>
                      <a:pPr algn="ctr"/>
                      <a:r>
                        <a:rPr lang="en-GB" sz="9600" dirty="0"/>
                        <a:t>0</a:t>
                      </a:r>
                    </a:p>
                  </a:txBody>
                  <a:tcPr anchor="ctr"/>
                </a:tc>
                <a:tc>
                  <a:txBody>
                    <a:bodyPr/>
                    <a:lstStyle/>
                    <a:p>
                      <a:pPr algn="ctr"/>
                      <a:r>
                        <a:rPr lang="en-GB" sz="9600" dirty="0"/>
                        <a:t>0</a:t>
                      </a:r>
                    </a:p>
                  </a:txBody>
                  <a:tcPr anchor="ctr"/>
                </a:tc>
                <a:tc>
                  <a:txBody>
                    <a:bodyPr/>
                    <a:lstStyle/>
                    <a:p>
                      <a:pPr algn="ctr"/>
                      <a:r>
                        <a:rPr lang="en-GB" sz="9600" dirty="0"/>
                        <a:t>0</a:t>
                      </a:r>
                    </a:p>
                  </a:txBody>
                  <a:tcPr anchor="ctr"/>
                </a:tc>
                <a:tc>
                  <a:txBody>
                    <a:bodyPr/>
                    <a:lstStyle/>
                    <a:p>
                      <a:pPr algn="ctr"/>
                      <a:r>
                        <a:rPr lang="en-GB" sz="9600" dirty="0"/>
                        <a:t>0</a:t>
                      </a:r>
                    </a:p>
                  </a:txBody>
                  <a:tcPr anchor="ctr"/>
                </a:tc>
                <a:tc>
                  <a:txBody>
                    <a:bodyPr/>
                    <a:lstStyle/>
                    <a:p>
                      <a:pPr algn="ctr"/>
                      <a:r>
                        <a:rPr lang="en-GB" sz="9600" dirty="0"/>
                        <a:t>0</a:t>
                      </a:r>
                    </a:p>
                  </a:txBody>
                  <a:tcPr anchor="ctr"/>
                </a:tc>
                <a:tc>
                  <a:txBody>
                    <a:bodyPr/>
                    <a:lstStyle/>
                    <a:p>
                      <a:pPr algn="ctr"/>
                      <a:r>
                        <a:rPr lang="en-GB" sz="9600" dirty="0"/>
                        <a:t>0</a:t>
                      </a:r>
                    </a:p>
                  </a:txBody>
                  <a:tcPr anchor="ctr"/>
                </a:tc>
                <a:tc>
                  <a:txBody>
                    <a:bodyPr/>
                    <a:lstStyle/>
                    <a:p>
                      <a:pPr algn="ctr"/>
                      <a:r>
                        <a:rPr lang="en-GB" sz="9600" dirty="0"/>
                        <a:t>0</a:t>
                      </a:r>
                    </a:p>
                  </a:txBody>
                  <a:tcPr anchor="ctr"/>
                </a:tc>
                <a:extLst>
                  <a:ext uri="{0D108BD9-81ED-4DB2-BD59-A6C34878D82A}">
                    <a16:rowId xmlns:a16="http://schemas.microsoft.com/office/drawing/2014/main" val="2665557872"/>
                  </a:ext>
                </a:extLst>
              </a:tr>
              <a:tr h="1714500">
                <a:tc>
                  <a:txBody>
                    <a:bodyPr/>
                    <a:lstStyle/>
                    <a:p>
                      <a:pPr algn="ctr"/>
                      <a:r>
                        <a:rPr lang="en-GB" sz="9600" dirty="0"/>
                        <a:t>0</a:t>
                      </a:r>
                    </a:p>
                  </a:txBody>
                  <a:tcPr anchor="ctr"/>
                </a:tc>
                <a:tc>
                  <a:txBody>
                    <a:bodyPr/>
                    <a:lstStyle/>
                    <a:p>
                      <a:pPr algn="ctr"/>
                      <a:r>
                        <a:rPr lang="en-GB" sz="9600" dirty="0"/>
                        <a:t>0</a:t>
                      </a:r>
                    </a:p>
                  </a:txBody>
                  <a:tcPr anchor="ctr"/>
                </a:tc>
                <a:tc>
                  <a:txBody>
                    <a:bodyPr/>
                    <a:lstStyle/>
                    <a:p>
                      <a:pPr algn="ctr"/>
                      <a:r>
                        <a:rPr lang="en-GB" sz="9600" dirty="0"/>
                        <a:t>0</a:t>
                      </a:r>
                    </a:p>
                  </a:txBody>
                  <a:tcPr anchor="ctr"/>
                </a:tc>
                <a:tc>
                  <a:txBody>
                    <a:bodyPr/>
                    <a:lstStyle/>
                    <a:p>
                      <a:pPr algn="ctr"/>
                      <a:r>
                        <a:rPr lang="en-GB" sz="9600" dirty="0"/>
                        <a:t>0</a:t>
                      </a:r>
                    </a:p>
                  </a:txBody>
                  <a:tcPr anchor="ctr"/>
                </a:tc>
                <a:tc>
                  <a:txBody>
                    <a:bodyPr/>
                    <a:lstStyle/>
                    <a:p>
                      <a:pPr algn="ctr"/>
                      <a:r>
                        <a:rPr lang="en-GB" sz="9600" dirty="0"/>
                        <a:t>0</a:t>
                      </a:r>
                    </a:p>
                  </a:txBody>
                  <a:tcPr anchor="ctr"/>
                </a:tc>
                <a:tc>
                  <a:txBody>
                    <a:bodyPr/>
                    <a:lstStyle/>
                    <a:p>
                      <a:pPr algn="ctr"/>
                      <a:r>
                        <a:rPr lang="en-GB" sz="9600" dirty="0"/>
                        <a:t>0</a:t>
                      </a:r>
                    </a:p>
                  </a:txBody>
                  <a:tcPr anchor="ctr"/>
                </a:tc>
                <a:tc>
                  <a:txBody>
                    <a:bodyPr/>
                    <a:lstStyle/>
                    <a:p>
                      <a:pPr algn="ctr"/>
                      <a:r>
                        <a:rPr lang="en-GB" sz="9600" dirty="0"/>
                        <a:t>0</a:t>
                      </a:r>
                    </a:p>
                  </a:txBody>
                  <a:tcPr anchor="ctr"/>
                </a:tc>
                <a:tc>
                  <a:txBody>
                    <a:bodyPr/>
                    <a:lstStyle/>
                    <a:p>
                      <a:pPr algn="ctr"/>
                      <a:r>
                        <a:rPr lang="en-GB" sz="9600" dirty="0"/>
                        <a:t>0</a:t>
                      </a:r>
                    </a:p>
                  </a:txBody>
                  <a:tcPr anchor="ctr"/>
                </a:tc>
                <a:extLst>
                  <a:ext uri="{0D108BD9-81ED-4DB2-BD59-A6C34878D82A}">
                    <a16:rowId xmlns:a16="http://schemas.microsoft.com/office/drawing/2014/main" val="196297800"/>
                  </a:ext>
                </a:extLst>
              </a:tr>
              <a:tr h="1714500">
                <a:tc>
                  <a:txBody>
                    <a:bodyPr/>
                    <a:lstStyle/>
                    <a:p>
                      <a:pPr algn="ctr"/>
                      <a:r>
                        <a:rPr lang="en-GB" sz="9600" dirty="0"/>
                        <a:t>0</a:t>
                      </a:r>
                    </a:p>
                  </a:txBody>
                  <a:tcPr anchor="ctr"/>
                </a:tc>
                <a:tc>
                  <a:txBody>
                    <a:bodyPr/>
                    <a:lstStyle/>
                    <a:p>
                      <a:pPr algn="ctr"/>
                      <a:r>
                        <a:rPr lang="en-GB" sz="9600" dirty="0"/>
                        <a:t>0</a:t>
                      </a:r>
                    </a:p>
                  </a:txBody>
                  <a:tcPr anchor="ctr"/>
                </a:tc>
                <a:tc>
                  <a:txBody>
                    <a:bodyPr/>
                    <a:lstStyle/>
                    <a:p>
                      <a:pPr algn="ctr"/>
                      <a:r>
                        <a:rPr lang="en-GB" sz="9600" dirty="0"/>
                        <a:t>0</a:t>
                      </a:r>
                    </a:p>
                  </a:txBody>
                  <a:tcPr anchor="ctr"/>
                </a:tc>
                <a:tc>
                  <a:txBody>
                    <a:bodyPr/>
                    <a:lstStyle/>
                    <a:p>
                      <a:pPr algn="ctr"/>
                      <a:r>
                        <a:rPr lang="en-GB" sz="9600" dirty="0"/>
                        <a:t>0</a:t>
                      </a:r>
                    </a:p>
                  </a:txBody>
                  <a:tcPr anchor="ctr"/>
                </a:tc>
                <a:tc>
                  <a:txBody>
                    <a:bodyPr/>
                    <a:lstStyle/>
                    <a:p>
                      <a:pPr algn="ctr"/>
                      <a:r>
                        <a:rPr lang="en-GB" sz="9600" dirty="0"/>
                        <a:t>0</a:t>
                      </a:r>
                    </a:p>
                  </a:txBody>
                  <a:tcPr anchor="ctr"/>
                </a:tc>
                <a:tc>
                  <a:txBody>
                    <a:bodyPr/>
                    <a:lstStyle/>
                    <a:p>
                      <a:pPr algn="ctr"/>
                      <a:r>
                        <a:rPr lang="en-GB" sz="9600" dirty="0"/>
                        <a:t>0</a:t>
                      </a:r>
                    </a:p>
                  </a:txBody>
                  <a:tcPr anchor="ctr"/>
                </a:tc>
                <a:tc>
                  <a:txBody>
                    <a:bodyPr/>
                    <a:lstStyle/>
                    <a:p>
                      <a:pPr algn="ctr"/>
                      <a:r>
                        <a:rPr lang="en-GB" sz="9600" dirty="0"/>
                        <a:t>0</a:t>
                      </a:r>
                    </a:p>
                  </a:txBody>
                  <a:tcPr anchor="ctr"/>
                </a:tc>
                <a:tc>
                  <a:txBody>
                    <a:bodyPr/>
                    <a:lstStyle/>
                    <a:p>
                      <a:pPr algn="ctr"/>
                      <a:r>
                        <a:rPr lang="en-GB" sz="9600" dirty="0"/>
                        <a:t>0</a:t>
                      </a:r>
                    </a:p>
                  </a:txBody>
                  <a:tcPr anchor="ctr"/>
                </a:tc>
                <a:extLst>
                  <a:ext uri="{0D108BD9-81ED-4DB2-BD59-A6C34878D82A}">
                    <a16:rowId xmlns:a16="http://schemas.microsoft.com/office/drawing/2014/main" val="4288392518"/>
                  </a:ext>
                </a:extLst>
              </a:tr>
            </a:tbl>
          </a:graphicData>
        </a:graphic>
      </p:graphicFrame>
    </p:spTree>
    <p:extLst>
      <p:ext uri="{BB962C8B-B14F-4D97-AF65-F5344CB8AC3E}">
        <p14:creationId xmlns:p14="http://schemas.microsoft.com/office/powerpoint/2010/main" val="25167726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DB7B2045-8FAC-49A7-B543-29216DB0E692}"/>
              </a:ext>
            </a:extLst>
          </p:cNvPr>
          <p:cNvGraphicFramePr>
            <a:graphicFrameLocks noGrp="1"/>
          </p:cNvGraphicFramePr>
          <p:nvPr>
            <p:extLst>
              <p:ext uri="{D42A27DB-BD31-4B8C-83A1-F6EECF244321}">
                <p14:modId xmlns:p14="http://schemas.microsoft.com/office/powerpoint/2010/main" val="1098743436"/>
              </p:ext>
            </p:extLst>
          </p:nvPr>
        </p:nvGraphicFramePr>
        <p:xfrm>
          <a:off x="0" y="0"/>
          <a:ext cx="9792000" cy="6858000"/>
        </p:xfrm>
        <a:graphic>
          <a:graphicData uri="http://schemas.openxmlformats.org/drawingml/2006/table">
            <a:tbl>
              <a:tblPr firstRow="1" bandRow="1">
                <a:tableStyleId>{5940675A-B579-460E-94D1-54222C63F5DA}</a:tableStyleId>
              </a:tblPr>
              <a:tblGrid>
                <a:gridCol w="1224000">
                  <a:extLst>
                    <a:ext uri="{9D8B030D-6E8A-4147-A177-3AD203B41FA5}">
                      <a16:colId xmlns:a16="http://schemas.microsoft.com/office/drawing/2014/main" val="455181143"/>
                    </a:ext>
                  </a:extLst>
                </a:gridCol>
                <a:gridCol w="1224000">
                  <a:extLst>
                    <a:ext uri="{9D8B030D-6E8A-4147-A177-3AD203B41FA5}">
                      <a16:colId xmlns:a16="http://schemas.microsoft.com/office/drawing/2014/main" val="2488670377"/>
                    </a:ext>
                  </a:extLst>
                </a:gridCol>
                <a:gridCol w="1224000">
                  <a:extLst>
                    <a:ext uri="{9D8B030D-6E8A-4147-A177-3AD203B41FA5}">
                      <a16:colId xmlns:a16="http://schemas.microsoft.com/office/drawing/2014/main" val="1163420743"/>
                    </a:ext>
                  </a:extLst>
                </a:gridCol>
                <a:gridCol w="1224000">
                  <a:extLst>
                    <a:ext uri="{9D8B030D-6E8A-4147-A177-3AD203B41FA5}">
                      <a16:colId xmlns:a16="http://schemas.microsoft.com/office/drawing/2014/main" val="2122453913"/>
                    </a:ext>
                  </a:extLst>
                </a:gridCol>
                <a:gridCol w="1224000">
                  <a:extLst>
                    <a:ext uri="{9D8B030D-6E8A-4147-A177-3AD203B41FA5}">
                      <a16:colId xmlns:a16="http://schemas.microsoft.com/office/drawing/2014/main" val="2186708895"/>
                    </a:ext>
                  </a:extLst>
                </a:gridCol>
                <a:gridCol w="1224000">
                  <a:extLst>
                    <a:ext uri="{9D8B030D-6E8A-4147-A177-3AD203B41FA5}">
                      <a16:colId xmlns:a16="http://schemas.microsoft.com/office/drawing/2014/main" val="568259706"/>
                    </a:ext>
                  </a:extLst>
                </a:gridCol>
                <a:gridCol w="1224000">
                  <a:extLst>
                    <a:ext uri="{9D8B030D-6E8A-4147-A177-3AD203B41FA5}">
                      <a16:colId xmlns:a16="http://schemas.microsoft.com/office/drawing/2014/main" val="629095876"/>
                    </a:ext>
                  </a:extLst>
                </a:gridCol>
                <a:gridCol w="1224000">
                  <a:extLst>
                    <a:ext uri="{9D8B030D-6E8A-4147-A177-3AD203B41FA5}">
                      <a16:colId xmlns:a16="http://schemas.microsoft.com/office/drawing/2014/main" val="3109951216"/>
                    </a:ext>
                  </a:extLst>
                </a:gridCol>
              </a:tblGrid>
              <a:tr h="1714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1</a:t>
                      </a:r>
                    </a:p>
                  </a:txBody>
                  <a:tcPr anchor="ctr"/>
                </a:tc>
                <a:extLst>
                  <a:ext uri="{0D108BD9-81ED-4DB2-BD59-A6C34878D82A}">
                    <a16:rowId xmlns:a16="http://schemas.microsoft.com/office/drawing/2014/main" val="1816370580"/>
                  </a:ext>
                </a:extLst>
              </a:tr>
              <a:tr h="1714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1</a:t>
                      </a:r>
                    </a:p>
                  </a:txBody>
                  <a:tcPr anchor="ctr"/>
                </a:tc>
                <a:extLst>
                  <a:ext uri="{0D108BD9-81ED-4DB2-BD59-A6C34878D82A}">
                    <a16:rowId xmlns:a16="http://schemas.microsoft.com/office/drawing/2014/main" val="2665557872"/>
                  </a:ext>
                </a:extLst>
              </a:tr>
              <a:tr h="1714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1</a:t>
                      </a:r>
                    </a:p>
                  </a:txBody>
                  <a:tcPr anchor="ctr"/>
                </a:tc>
                <a:extLst>
                  <a:ext uri="{0D108BD9-81ED-4DB2-BD59-A6C34878D82A}">
                    <a16:rowId xmlns:a16="http://schemas.microsoft.com/office/drawing/2014/main" val="196297800"/>
                  </a:ext>
                </a:extLst>
              </a:tr>
              <a:tr h="1714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1</a:t>
                      </a:r>
                    </a:p>
                  </a:txBody>
                  <a:tcPr anchor="ctr"/>
                </a:tc>
                <a:extLst>
                  <a:ext uri="{0D108BD9-81ED-4DB2-BD59-A6C34878D82A}">
                    <a16:rowId xmlns:a16="http://schemas.microsoft.com/office/drawing/2014/main" val="4288392518"/>
                  </a:ext>
                </a:extLst>
              </a:tr>
            </a:tbl>
          </a:graphicData>
        </a:graphic>
      </p:graphicFrame>
    </p:spTree>
    <p:extLst>
      <p:ext uri="{BB962C8B-B14F-4D97-AF65-F5344CB8AC3E}">
        <p14:creationId xmlns:p14="http://schemas.microsoft.com/office/powerpoint/2010/main" val="385528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CF750-B98E-4156-B264-E7141171DEA8}"/>
              </a:ext>
            </a:extLst>
          </p:cNvPr>
          <p:cNvSpPr>
            <a:spLocks noGrp="1"/>
          </p:cNvSpPr>
          <p:nvPr>
            <p:ph type="ctrTitle"/>
          </p:nvPr>
        </p:nvSpPr>
        <p:spPr>
          <a:xfrm>
            <a:off x="609602" y="2130109"/>
            <a:ext cx="6049764" cy="648071"/>
          </a:xfrm>
        </p:spPr>
        <p:txBody>
          <a:bodyPr>
            <a:normAutofit/>
          </a:bodyPr>
          <a:lstStyle/>
          <a:p>
            <a:r>
              <a:rPr lang="en-GB" sz="3200" dirty="0"/>
              <a:t>Estimation</a:t>
            </a:r>
          </a:p>
        </p:txBody>
      </p:sp>
      <p:sp>
        <p:nvSpPr>
          <p:cNvPr id="3" name="Subtitle 2">
            <a:extLst>
              <a:ext uri="{FF2B5EF4-FFF2-40B4-BE49-F238E27FC236}">
                <a16:creationId xmlns:a16="http://schemas.microsoft.com/office/drawing/2014/main" id="{72DF884B-E4FB-4058-9297-DDD0206E9539}"/>
              </a:ext>
            </a:extLst>
          </p:cNvPr>
          <p:cNvSpPr>
            <a:spLocks noGrp="1"/>
          </p:cNvSpPr>
          <p:nvPr>
            <p:ph type="subTitle" idx="1"/>
          </p:nvPr>
        </p:nvSpPr>
        <p:spPr>
          <a:xfrm>
            <a:off x="609602" y="3090198"/>
            <a:ext cx="6062463" cy="1152130"/>
          </a:xfrm>
        </p:spPr>
        <p:txBody>
          <a:bodyPr>
            <a:normAutofit/>
          </a:bodyPr>
          <a:lstStyle/>
          <a:p>
            <a:r>
              <a:rPr lang="en-GB" sz="1800" dirty="0">
                <a:latin typeface="Century Gothic" panose="020B0502020202020204" pitchFamily="34" charset="0"/>
              </a:rPr>
              <a:t>Checkpoints 1–12</a:t>
            </a:r>
          </a:p>
        </p:txBody>
      </p:sp>
    </p:spTree>
    <p:extLst>
      <p:ext uri="{BB962C8B-B14F-4D97-AF65-F5344CB8AC3E}">
        <p14:creationId xmlns:p14="http://schemas.microsoft.com/office/powerpoint/2010/main" val="3867177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DB7B2045-8FAC-49A7-B543-29216DB0E692}"/>
              </a:ext>
            </a:extLst>
          </p:cNvPr>
          <p:cNvGraphicFramePr>
            <a:graphicFrameLocks noGrp="1"/>
          </p:cNvGraphicFramePr>
          <p:nvPr>
            <p:extLst>
              <p:ext uri="{D42A27DB-BD31-4B8C-83A1-F6EECF244321}">
                <p14:modId xmlns:p14="http://schemas.microsoft.com/office/powerpoint/2010/main" val="3805356656"/>
              </p:ext>
            </p:extLst>
          </p:nvPr>
        </p:nvGraphicFramePr>
        <p:xfrm>
          <a:off x="0" y="0"/>
          <a:ext cx="9792000" cy="6858000"/>
        </p:xfrm>
        <a:graphic>
          <a:graphicData uri="http://schemas.openxmlformats.org/drawingml/2006/table">
            <a:tbl>
              <a:tblPr firstRow="1" bandRow="1">
                <a:tableStyleId>{5940675A-B579-460E-94D1-54222C63F5DA}</a:tableStyleId>
              </a:tblPr>
              <a:tblGrid>
                <a:gridCol w="1224000">
                  <a:extLst>
                    <a:ext uri="{9D8B030D-6E8A-4147-A177-3AD203B41FA5}">
                      <a16:colId xmlns:a16="http://schemas.microsoft.com/office/drawing/2014/main" val="455181143"/>
                    </a:ext>
                  </a:extLst>
                </a:gridCol>
                <a:gridCol w="1224000">
                  <a:extLst>
                    <a:ext uri="{9D8B030D-6E8A-4147-A177-3AD203B41FA5}">
                      <a16:colId xmlns:a16="http://schemas.microsoft.com/office/drawing/2014/main" val="2488670377"/>
                    </a:ext>
                  </a:extLst>
                </a:gridCol>
                <a:gridCol w="1224000">
                  <a:extLst>
                    <a:ext uri="{9D8B030D-6E8A-4147-A177-3AD203B41FA5}">
                      <a16:colId xmlns:a16="http://schemas.microsoft.com/office/drawing/2014/main" val="1163420743"/>
                    </a:ext>
                  </a:extLst>
                </a:gridCol>
                <a:gridCol w="1224000">
                  <a:extLst>
                    <a:ext uri="{9D8B030D-6E8A-4147-A177-3AD203B41FA5}">
                      <a16:colId xmlns:a16="http://schemas.microsoft.com/office/drawing/2014/main" val="2122453913"/>
                    </a:ext>
                  </a:extLst>
                </a:gridCol>
                <a:gridCol w="1224000">
                  <a:extLst>
                    <a:ext uri="{9D8B030D-6E8A-4147-A177-3AD203B41FA5}">
                      <a16:colId xmlns:a16="http://schemas.microsoft.com/office/drawing/2014/main" val="2186708895"/>
                    </a:ext>
                  </a:extLst>
                </a:gridCol>
                <a:gridCol w="1224000">
                  <a:extLst>
                    <a:ext uri="{9D8B030D-6E8A-4147-A177-3AD203B41FA5}">
                      <a16:colId xmlns:a16="http://schemas.microsoft.com/office/drawing/2014/main" val="568259706"/>
                    </a:ext>
                  </a:extLst>
                </a:gridCol>
                <a:gridCol w="1224000">
                  <a:extLst>
                    <a:ext uri="{9D8B030D-6E8A-4147-A177-3AD203B41FA5}">
                      <a16:colId xmlns:a16="http://schemas.microsoft.com/office/drawing/2014/main" val="629095876"/>
                    </a:ext>
                  </a:extLst>
                </a:gridCol>
                <a:gridCol w="1224000">
                  <a:extLst>
                    <a:ext uri="{9D8B030D-6E8A-4147-A177-3AD203B41FA5}">
                      <a16:colId xmlns:a16="http://schemas.microsoft.com/office/drawing/2014/main" val="3109951216"/>
                    </a:ext>
                  </a:extLst>
                </a:gridCol>
              </a:tblGrid>
              <a:tr h="1714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2</a:t>
                      </a:r>
                    </a:p>
                  </a:txBody>
                  <a:tcPr anchor="ctr"/>
                </a:tc>
                <a:extLst>
                  <a:ext uri="{0D108BD9-81ED-4DB2-BD59-A6C34878D82A}">
                    <a16:rowId xmlns:a16="http://schemas.microsoft.com/office/drawing/2014/main" val="1816370580"/>
                  </a:ext>
                </a:extLst>
              </a:tr>
              <a:tr h="1714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2</a:t>
                      </a:r>
                    </a:p>
                  </a:txBody>
                  <a:tcPr anchor="ctr"/>
                </a:tc>
                <a:extLst>
                  <a:ext uri="{0D108BD9-81ED-4DB2-BD59-A6C34878D82A}">
                    <a16:rowId xmlns:a16="http://schemas.microsoft.com/office/drawing/2014/main" val="2665557872"/>
                  </a:ext>
                </a:extLst>
              </a:tr>
              <a:tr h="1714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2</a:t>
                      </a:r>
                    </a:p>
                  </a:txBody>
                  <a:tcPr anchor="ctr"/>
                </a:tc>
                <a:extLst>
                  <a:ext uri="{0D108BD9-81ED-4DB2-BD59-A6C34878D82A}">
                    <a16:rowId xmlns:a16="http://schemas.microsoft.com/office/drawing/2014/main" val="196297800"/>
                  </a:ext>
                </a:extLst>
              </a:tr>
              <a:tr h="1714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2</a:t>
                      </a:r>
                    </a:p>
                  </a:txBody>
                  <a:tcPr anchor="ctr"/>
                </a:tc>
                <a:extLst>
                  <a:ext uri="{0D108BD9-81ED-4DB2-BD59-A6C34878D82A}">
                    <a16:rowId xmlns:a16="http://schemas.microsoft.com/office/drawing/2014/main" val="4288392518"/>
                  </a:ext>
                </a:extLst>
              </a:tr>
            </a:tbl>
          </a:graphicData>
        </a:graphic>
      </p:graphicFrame>
    </p:spTree>
    <p:extLst>
      <p:ext uri="{BB962C8B-B14F-4D97-AF65-F5344CB8AC3E}">
        <p14:creationId xmlns:p14="http://schemas.microsoft.com/office/powerpoint/2010/main" val="248728253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DB7B2045-8FAC-49A7-B543-29216DB0E692}"/>
              </a:ext>
            </a:extLst>
          </p:cNvPr>
          <p:cNvGraphicFramePr>
            <a:graphicFrameLocks noGrp="1"/>
          </p:cNvGraphicFramePr>
          <p:nvPr>
            <p:extLst>
              <p:ext uri="{D42A27DB-BD31-4B8C-83A1-F6EECF244321}">
                <p14:modId xmlns:p14="http://schemas.microsoft.com/office/powerpoint/2010/main" val="3868706266"/>
              </p:ext>
            </p:extLst>
          </p:nvPr>
        </p:nvGraphicFramePr>
        <p:xfrm>
          <a:off x="0" y="0"/>
          <a:ext cx="9792000" cy="6858000"/>
        </p:xfrm>
        <a:graphic>
          <a:graphicData uri="http://schemas.openxmlformats.org/drawingml/2006/table">
            <a:tbl>
              <a:tblPr firstRow="1" bandRow="1">
                <a:tableStyleId>{5940675A-B579-460E-94D1-54222C63F5DA}</a:tableStyleId>
              </a:tblPr>
              <a:tblGrid>
                <a:gridCol w="1224000">
                  <a:extLst>
                    <a:ext uri="{9D8B030D-6E8A-4147-A177-3AD203B41FA5}">
                      <a16:colId xmlns:a16="http://schemas.microsoft.com/office/drawing/2014/main" val="455181143"/>
                    </a:ext>
                  </a:extLst>
                </a:gridCol>
                <a:gridCol w="1224000">
                  <a:extLst>
                    <a:ext uri="{9D8B030D-6E8A-4147-A177-3AD203B41FA5}">
                      <a16:colId xmlns:a16="http://schemas.microsoft.com/office/drawing/2014/main" val="2488670377"/>
                    </a:ext>
                  </a:extLst>
                </a:gridCol>
                <a:gridCol w="1224000">
                  <a:extLst>
                    <a:ext uri="{9D8B030D-6E8A-4147-A177-3AD203B41FA5}">
                      <a16:colId xmlns:a16="http://schemas.microsoft.com/office/drawing/2014/main" val="1163420743"/>
                    </a:ext>
                  </a:extLst>
                </a:gridCol>
                <a:gridCol w="1224000">
                  <a:extLst>
                    <a:ext uri="{9D8B030D-6E8A-4147-A177-3AD203B41FA5}">
                      <a16:colId xmlns:a16="http://schemas.microsoft.com/office/drawing/2014/main" val="2122453913"/>
                    </a:ext>
                  </a:extLst>
                </a:gridCol>
                <a:gridCol w="1224000">
                  <a:extLst>
                    <a:ext uri="{9D8B030D-6E8A-4147-A177-3AD203B41FA5}">
                      <a16:colId xmlns:a16="http://schemas.microsoft.com/office/drawing/2014/main" val="2186708895"/>
                    </a:ext>
                  </a:extLst>
                </a:gridCol>
                <a:gridCol w="1224000">
                  <a:extLst>
                    <a:ext uri="{9D8B030D-6E8A-4147-A177-3AD203B41FA5}">
                      <a16:colId xmlns:a16="http://schemas.microsoft.com/office/drawing/2014/main" val="568259706"/>
                    </a:ext>
                  </a:extLst>
                </a:gridCol>
                <a:gridCol w="1224000">
                  <a:extLst>
                    <a:ext uri="{9D8B030D-6E8A-4147-A177-3AD203B41FA5}">
                      <a16:colId xmlns:a16="http://schemas.microsoft.com/office/drawing/2014/main" val="629095876"/>
                    </a:ext>
                  </a:extLst>
                </a:gridCol>
                <a:gridCol w="1224000">
                  <a:extLst>
                    <a:ext uri="{9D8B030D-6E8A-4147-A177-3AD203B41FA5}">
                      <a16:colId xmlns:a16="http://schemas.microsoft.com/office/drawing/2014/main" val="3109951216"/>
                    </a:ext>
                  </a:extLst>
                </a:gridCol>
              </a:tblGrid>
              <a:tr h="1714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3</a:t>
                      </a:r>
                    </a:p>
                  </a:txBody>
                  <a:tcPr anchor="ctr"/>
                </a:tc>
                <a:extLst>
                  <a:ext uri="{0D108BD9-81ED-4DB2-BD59-A6C34878D82A}">
                    <a16:rowId xmlns:a16="http://schemas.microsoft.com/office/drawing/2014/main" val="1816370580"/>
                  </a:ext>
                </a:extLst>
              </a:tr>
              <a:tr h="1714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3</a:t>
                      </a:r>
                    </a:p>
                  </a:txBody>
                  <a:tcPr anchor="ctr"/>
                </a:tc>
                <a:extLst>
                  <a:ext uri="{0D108BD9-81ED-4DB2-BD59-A6C34878D82A}">
                    <a16:rowId xmlns:a16="http://schemas.microsoft.com/office/drawing/2014/main" val="2665557872"/>
                  </a:ext>
                </a:extLst>
              </a:tr>
              <a:tr h="1714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3</a:t>
                      </a:r>
                    </a:p>
                  </a:txBody>
                  <a:tcPr anchor="ctr"/>
                </a:tc>
                <a:extLst>
                  <a:ext uri="{0D108BD9-81ED-4DB2-BD59-A6C34878D82A}">
                    <a16:rowId xmlns:a16="http://schemas.microsoft.com/office/drawing/2014/main" val="196297800"/>
                  </a:ext>
                </a:extLst>
              </a:tr>
              <a:tr h="1714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3</a:t>
                      </a:r>
                    </a:p>
                  </a:txBody>
                  <a:tcPr anchor="ctr"/>
                </a:tc>
                <a:extLst>
                  <a:ext uri="{0D108BD9-81ED-4DB2-BD59-A6C34878D82A}">
                    <a16:rowId xmlns:a16="http://schemas.microsoft.com/office/drawing/2014/main" val="4288392518"/>
                  </a:ext>
                </a:extLst>
              </a:tr>
            </a:tbl>
          </a:graphicData>
        </a:graphic>
      </p:graphicFrame>
    </p:spTree>
    <p:extLst>
      <p:ext uri="{BB962C8B-B14F-4D97-AF65-F5344CB8AC3E}">
        <p14:creationId xmlns:p14="http://schemas.microsoft.com/office/powerpoint/2010/main" val="461886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DB7B2045-8FAC-49A7-B543-29216DB0E692}"/>
              </a:ext>
            </a:extLst>
          </p:cNvPr>
          <p:cNvGraphicFramePr>
            <a:graphicFrameLocks noGrp="1"/>
          </p:cNvGraphicFramePr>
          <p:nvPr>
            <p:extLst>
              <p:ext uri="{D42A27DB-BD31-4B8C-83A1-F6EECF244321}">
                <p14:modId xmlns:p14="http://schemas.microsoft.com/office/powerpoint/2010/main" val="783670878"/>
              </p:ext>
            </p:extLst>
          </p:nvPr>
        </p:nvGraphicFramePr>
        <p:xfrm>
          <a:off x="0" y="0"/>
          <a:ext cx="9792000" cy="6858000"/>
        </p:xfrm>
        <a:graphic>
          <a:graphicData uri="http://schemas.openxmlformats.org/drawingml/2006/table">
            <a:tbl>
              <a:tblPr firstRow="1" bandRow="1">
                <a:tableStyleId>{5940675A-B579-460E-94D1-54222C63F5DA}</a:tableStyleId>
              </a:tblPr>
              <a:tblGrid>
                <a:gridCol w="1224000">
                  <a:extLst>
                    <a:ext uri="{9D8B030D-6E8A-4147-A177-3AD203B41FA5}">
                      <a16:colId xmlns:a16="http://schemas.microsoft.com/office/drawing/2014/main" val="455181143"/>
                    </a:ext>
                  </a:extLst>
                </a:gridCol>
                <a:gridCol w="1224000">
                  <a:extLst>
                    <a:ext uri="{9D8B030D-6E8A-4147-A177-3AD203B41FA5}">
                      <a16:colId xmlns:a16="http://schemas.microsoft.com/office/drawing/2014/main" val="2488670377"/>
                    </a:ext>
                  </a:extLst>
                </a:gridCol>
                <a:gridCol w="1224000">
                  <a:extLst>
                    <a:ext uri="{9D8B030D-6E8A-4147-A177-3AD203B41FA5}">
                      <a16:colId xmlns:a16="http://schemas.microsoft.com/office/drawing/2014/main" val="1163420743"/>
                    </a:ext>
                  </a:extLst>
                </a:gridCol>
                <a:gridCol w="1224000">
                  <a:extLst>
                    <a:ext uri="{9D8B030D-6E8A-4147-A177-3AD203B41FA5}">
                      <a16:colId xmlns:a16="http://schemas.microsoft.com/office/drawing/2014/main" val="2122453913"/>
                    </a:ext>
                  </a:extLst>
                </a:gridCol>
                <a:gridCol w="1224000">
                  <a:extLst>
                    <a:ext uri="{9D8B030D-6E8A-4147-A177-3AD203B41FA5}">
                      <a16:colId xmlns:a16="http://schemas.microsoft.com/office/drawing/2014/main" val="2186708895"/>
                    </a:ext>
                  </a:extLst>
                </a:gridCol>
                <a:gridCol w="1224000">
                  <a:extLst>
                    <a:ext uri="{9D8B030D-6E8A-4147-A177-3AD203B41FA5}">
                      <a16:colId xmlns:a16="http://schemas.microsoft.com/office/drawing/2014/main" val="568259706"/>
                    </a:ext>
                  </a:extLst>
                </a:gridCol>
                <a:gridCol w="1224000">
                  <a:extLst>
                    <a:ext uri="{9D8B030D-6E8A-4147-A177-3AD203B41FA5}">
                      <a16:colId xmlns:a16="http://schemas.microsoft.com/office/drawing/2014/main" val="629095876"/>
                    </a:ext>
                  </a:extLst>
                </a:gridCol>
                <a:gridCol w="1224000">
                  <a:extLst>
                    <a:ext uri="{9D8B030D-6E8A-4147-A177-3AD203B41FA5}">
                      <a16:colId xmlns:a16="http://schemas.microsoft.com/office/drawing/2014/main" val="3109951216"/>
                    </a:ext>
                  </a:extLst>
                </a:gridCol>
              </a:tblGrid>
              <a:tr h="1714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4</a:t>
                      </a:r>
                    </a:p>
                  </a:txBody>
                  <a:tcPr anchor="ctr"/>
                </a:tc>
                <a:extLst>
                  <a:ext uri="{0D108BD9-81ED-4DB2-BD59-A6C34878D82A}">
                    <a16:rowId xmlns:a16="http://schemas.microsoft.com/office/drawing/2014/main" val="1816370580"/>
                  </a:ext>
                </a:extLst>
              </a:tr>
              <a:tr h="1714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4</a:t>
                      </a:r>
                    </a:p>
                  </a:txBody>
                  <a:tcPr anchor="ctr"/>
                </a:tc>
                <a:extLst>
                  <a:ext uri="{0D108BD9-81ED-4DB2-BD59-A6C34878D82A}">
                    <a16:rowId xmlns:a16="http://schemas.microsoft.com/office/drawing/2014/main" val="2665557872"/>
                  </a:ext>
                </a:extLst>
              </a:tr>
              <a:tr h="1714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4</a:t>
                      </a:r>
                    </a:p>
                  </a:txBody>
                  <a:tcPr anchor="ctr"/>
                </a:tc>
                <a:extLst>
                  <a:ext uri="{0D108BD9-81ED-4DB2-BD59-A6C34878D82A}">
                    <a16:rowId xmlns:a16="http://schemas.microsoft.com/office/drawing/2014/main" val="196297800"/>
                  </a:ext>
                </a:extLst>
              </a:tr>
              <a:tr h="1714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4</a:t>
                      </a:r>
                    </a:p>
                  </a:txBody>
                  <a:tcPr anchor="ctr"/>
                </a:tc>
                <a:extLst>
                  <a:ext uri="{0D108BD9-81ED-4DB2-BD59-A6C34878D82A}">
                    <a16:rowId xmlns:a16="http://schemas.microsoft.com/office/drawing/2014/main" val="4288392518"/>
                  </a:ext>
                </a:extLst>
              </a:tr>
            </a:tbl>
          </a:graphicData>
        </a:graphic>
      </p:graphicFrame>
    </p:spTree>
    <p:extLst>
      <p:ext uri="{BB962C8B-B14F-4D97-AF65-F5344CB8AC3E}">
        <p14:creationId xmlns:p14="http://schemas.microsoft.com/office/powerpoint/2010/main" val="47670401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DB7B2045-8FAC-49A7-B543-29216DB0E692}"/>
              </a:ext>
            </a:extLst>
          </p:cNvPr>
          <p:cNvGraphicFramePr>
            <a:graphicFrameLocks noGrp="1"/>
          </p:cNvGraphicFramePr>
          <p:nvPr>
            <p:extLst>
              <p:ext uri="{D42A27DB-BD31-4B8C-83A1-F6EECF244321}">
                <p14:modId xmlns:p14="http://schemas.microsoft.com/office/powerpoint/2010/main" val="2634874472"/>
              </p:ext>
            </p:extLst>
          </p:nvPr>
        </p:nvGraphicFramePr>
        <p:xfrm>
          <a:off x="0" y="0"/>
          <a:ext cx="9792000" cy="6858000"/>
        </p:xfrm>
        <a:graphic>
          <a:graphicData uri="http://schemas.openxmlformats.org/drawingml/2006/table">
            <a:tbl>
              <a:tblPr firstRow="1" bandRow="1">
                <a:tableStyleId>{5940675A-B579-460E-94D1-54222C63F5DA}</a:tableStyleId>
              </a:tblPr>
              <a:tblGrid>
                <a:gridCol w="1224000">
                  <a:extLst>
                    <a:ext uri="{9D8B030D-6E8A-4147-A177-3AD203B41FA5}">
                      <a16:colId xmlns:a16="http://schemas.microsoft.com/office/drawing/2014/main" val="455181143"/>
                    </a:ext>
                  </a:extLst>
                </a:gridCol>
                <a:gridCol w="1224000">
                  <a:extLst>
                    <a:ext uri="{9D8B030D-6E8A-4147-A177-3AD203B41FA5}">
                      <a16:colId xmlns:a16="http://schemas.microsoft.com/office/drawing/2014/main" val="2488670377"/>
                    </a:ext>
                  </a:extLst>
                </a:gridCol>
                <a:gridCol w="1224000">
                  <a:extLst>
                    <a:ext uri="{9D8B030D-6E8A-4147-A177-3AD203B41FA5}">
                      <a16:colId xmlns:a16="http://schemas.microsoft.com/office/drawing/2014/main" val="1163420743"/>
                    </a:ext>
                  </a:extLst>
                </a:gridCol>
                <a:gridCol w="1224000">
                  <a:extLst>
                    <a:ext uri="{9D8B030D-6E8A-4147-A177-3AD203B41FA5}">
                      <a16:colId xmlns:a16="http://schemas.microsoft.com/office/drawing/2014/main" val="2122453913"/>
                    </a:ext>
                  </a:extLst>
                </a:gridCol>
                <a:gridCol w="1224000">
                  <a:extLst>
                    <a:ext uri="{9D8B030D-6E8A-4147-A177-3AD203B41FA5}">
                      <a16:colId xmlns:a16="http://schemas.microsoft.com/office/drawing/2014/main" val="2186708895"/>
                    </a:ext>
                  </a:extLst>
                </a:gridCol>
                <a:gridCol w="1224000">
                  <a:extLst>
                    <a:ext uri="{9D8B030D-6E8A-4147-A177-3AD203B41FA5}">
                      <a16:colId xmlns:a16="http://schemas.microsoft.com/office/drawing/2014/main" val="568259706"/>
                    </a:ext>
                  </a:extLst>
                </a:gridCol>
                <a:gridCol w="1224000">
                  <a:extLst>
                    <a:ext uri="{9D8B030D-6E8A-4147-A177-3AD203B41FA5}">
                      <a16:colId xmlns:a16="http://schemas.microsoft.com/office/drawing/2014/main" val="629095876"/>
                    </a:ext>
                  </a:extLst>
                </a:gridCol>
                <a:gridCol w="1224000">
                  <a:extLst>
                    <a:ext uri="{9D8B030D-6E8A-4147-A177-3AD203B41FA5}">
                      <a16:colId xmlns:a16="http://schemas.microsoft.com/office/drawing/2014/main" val="3109951216"/>
                    </a:ext>
                  </a:extLst>
                </a:gridCol>
              </a:tblGrid>
              <a:tr h="1714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5</a:t>
                      </a:r>
                    </a:p>
                  </a:txBody>
                  <a:tcPr anchor="ctr"/>
                </a:tc>
                <a:extLst>
                  <a:ext uri="{0D108BD9-81ED-4DB2-BD59-A6C34878D82A}">
                    <a16:rowId xmlns:a16="http://schemas.microsoft.com/office/drawing/2014/main" val="1816370580"/>
                  </a:ext>
                </a:extLst>
              </a:tr>
              <a:tr h="1714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5</a:t>
                      </a:r>
                    </a:p>
                  </a:txBody>
                  <a:tcPr anchor="ctr"/>
                </a:tc>
                <a:extLst>
                  <a:ext uri="{0D108BD9-81ED-4DB2-BD59-A6C34878D82A}">
                    <a16:rowId xmlns:a16="http://schemas.microsoft.com/office/drawing/2014/main" val="2665557872"/>
                  </a:ext>
                </a:extLst>
              </a:tr>
              <a:tr h="1714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5</a:t>
                      </a:r>
                    </a:p>
                  </a:txBody>
                  <a:tcPr anchor="ctr"/>
                </a:tc>
                <a:extLst>
                  <a:ext uri="{0D108BD9-81ED-4DB2-BD59-A6C34878D82A}">
                    <a16:rowId xmlns:a16="http://schemas.microsoft.com/office/drawing/2014/main" val="196297800"/>
                  </a:ext>
                </a:extLst>
              </a:tr>
              <a:tr h="1714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5</a:t>
                      </a:r>
                    </a:p>
                  </a:txBody>
                  <a:tcPr anchor="ctr"/>
                </a:tc>
                <a:extLst>
                  <a:ext uri="{0D108BD9-81ED-4DB2-BD59-A6C34878D82A}">
                    <a16:rowId xmlns:a16="http://schemas.microsoft.com/office/drawing/2014/main" val="4288392518"/>
                  </a:ext>
                </a:extLst>
              </a:tr>
            </a:tbl>
          </a:graphicData>
        </a:graphic>
      </p:graphicFrame>
    </p:spTree>
    <p:extLst>
      <p:ext uri="{BB962C8B-B14F-4D97-AF65-F5344CB8AC3E}">
        <p14:creationId xmlns:p14="http://schemas.microsoft.com/office/powerpoint/2010/main" val="28954871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DB7B2045-8FAC-49A7-B543-29216DB0E692}"/>
              </a:ext>
            </a:extLst>
          </p:cNvPr>
          <p:cNvGraphicFramePr>
            <a:graphicFrameLocks noGrp="1"/>
          </p:cNvGraphicFramePr>
          <p:nvPr>
            <p:extLst>
              <p:ext uri="{D42A27DB-BD31-4B8C-83A1-F6EECF244321}">
                <p14:modId xmlns:p14="http://schemas.microsoft.com/office/powerpoint/2010/main" val="3216911689"/>
              </p:ext>
            </p:extLst>
          </p:nvPr>
        </p:nvGraphicFramePr>
        <p:xfrm>
          <a:off x="0" y="0"/>
          <a:ext cx="9792000" cy="6858000"/>
        </p:xfrm>
        <a:graphic>
          <a:graphicData uri="http://schemas.openxmlformats.org/drawingml/2006/table">
            <a:tbl>
              <a:tblPr firstRow="1" bandRow="1">
                <a:tableStyleId>{5940675A-B579-460E-94D1-54222C63F5DA}</a:tableStyleId>
              </a:tblPr>
              <a:tblGrid>
                <a:gridCol w="1224000">
                  <a:extLst>
                    <a:ext uri="{9D8B030D-6E8A-4147-A177-3AD203B41FA5}">
                      <a16:colId xmlns:a16="http://schemas.microsoft.com/office/drawing/2014/main" val="455181143"/>
                    </a:ext>
                  </a:extLst>
                </a:gridCol>
                <a:gridCol w="1224000">
                  <a:extLst>
                    <a:ext uri="{9D8B030D-6E8A-4147-A177-3AD203B41FA5}">
                      <a16:colId xmlns:a16="http://schemas.microsoft.com/office/drawing/2014/main" val="2488670377"/>
                    </a:ext>
                  </a:extLst>
                </a:gridCol>
                <a:gridCol w="1224000">
                  <a:extLst>
                    <a:ext uri="{9D8B030D-6E8A-4147-A177-3AD203B41FA5}">
                      <a16:colId xmlns:a16="http://schemas.microsoft.com/office/drawing/2014/main" val="1163420743"/>
                    </a:ext>
                  </a:extLst>
                </a:gridCol>
                <a:gridCol w="1224000">
                  <a:extLst>
                    <a:ext uri="{9D8B030D-6E8A-4147-A177-3AD203B41FA5}">
                      <a16:colId xmlns:a16="http://schemas.microsoft.com/office/drawing/2014/main" val="2122453913"/>
                    </a:ext>
                  </a:extLst>
                </a:gridCol>
                <a:gridCol w="1224000">
                  <a:extLst>
                    <a:ext uri="{9D8B030D-6E8A-4147-A177-3AD203B41FA5}">
                      <a16:colId xmlns:a16="http://schemas.microsoft.com/office/drawing/2014/main" val="2186708895"/>
                    </a:ext>
                  </a:extLst>
                </a:gridCol>
                <a:gridCol w="1224000">
                  <a:extLst>
                    <a:ext uri="{9D8B030D-6E8A-4147-A177-3AD203B41FA5}">
                      <a16:colId xmlns:a16="http://schemas.microsoft.com/office/drawing/2014/main" val="568259706"/>
                    </a:ext>
                  </a:extLst>
                </a:gridCol>
                <a:gridCol w="1224000">
                  <a:extLst>
                    <a:ext uri="{9D8B030D-6E8A-4147-A177-3AD203B41FA5}">
                      <a16:colId xmlns:a16="http://schemas.microsoft.com/office/drawing/2014/main" val="629095876"/>
                    </a:ext>
                  </a:extLst>
                </a:gridCol>
                <a:gridCol w="1224000">
                  <a:extLst>
                    <a:ext uri="{9D8B030D-6E8A-4147-A177-3AD203B41FA5}">
                      <a16:colId xmlns:a16="http://schemas.microsoft.com/office/drawing/2014/main" val="3109951216"/>
                    </a:ext>
                  </a:extLst>
                </a:gridCol>
              </a:tblGrid>
              <a:tr h="1714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6</a:t>
                      </a:r>
                    </a:p>
                  </a:txBody>
                  <a:tcPr anchor="ctr"/>
                </a:tc>
                <a:extLst>
                  <a:ext uri="{0D108BD9-81ED-4DB2-BD59-A6C34878D82A}">
                    <a16:rowId xmlns:a16="http://schemas.microsoft.com/office/drawing/2014/main" val="1816370580"/>
                  </a:ext>
                </a:extLst>
              </a:tr>
              <a:tr h="1714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6</a:t>
                      </a:r>
                    </a:p>
                  </a:txBody>
                  <a:tcPr anchor="ctr"/>
                </a:tc>
                <a:extLst>
                  <a:ext uri="{0D108BD9-81ED-4DB2-BD59-A6C34878D82A}">
                    <a16:rowId xmlns:a16="http://schemas.microsoft.com/office/drawing/2014/main" val="2665557872"/>
                  </a:ext>
                </a:extLst>
              </a:tr>
              <a:tr h="1714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6</a:t>
                      </a:r>
                    </a:p>
                  </a:txBody>
                  <a:tcPr anchor="ctr"/>
                </a:tc>
                <a:extLst>
                  <a:ext uri="{0D108BD9-81ED-4DB2-BD59-A6C34878D82A}">
                    <a16:rowId xmlns:a16="http://schemas.microsoft.com/office/drawing/2014/main" val="196297800"/>
                  </a:ext>
                </a:extLst>
              </a:tr>
              <a:tr h="1714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6</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6</a:t>
                      </a:r>
                    </a:p>
                  </a:txBody>
                  <a:tcPr anchor="ctr"/>
                </a:tc>
                <a:extLst>
                  <a:ext uri="{0D108BD9-81ED-4DB2-BD59-A6C34878D82A}">
                    <a16:rowId xmlns:a16="http://schemas.microsoft.com/office/drawing/2014/main" val="4288392518"/>
                  </a:ext>
                </a:extLst>
              </a:tr>
            </a:tbl>
          </a:graphicData>
        </a:graphic>
      </p:graphicFrame>
    </p:spTree>
    <p:extLst>
      <p:ext uri="{BB962C8B-B14F-4D97-AF65-F5344CB8AC3E}">
        <p14:creationId xmlns:p14="http://schemas.microsoft.com/office/powerpoint/2010/main" val="11624981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DB7B2045-8FAC-49A7-B543-29216DB0E692}"/>
              </a:ext>
            </a:extLst>
          </p:cNvPr>
          <p:cNvGraphicFramePr>
            <a:graphicFrameLocks noGrp="1"/>
          </p:cNvGraphicFramePr>
          <p:nvPr>
            <p:extLst>
              <p:ext uri="{D42A27DB-BD31-4B8C-83A1-F6EECF244321}">
                <p14:modId xmlns:p14="http://schemas.microsoft.com/office/powerpoint/2010/main" val="1875718544"/>
              </p:ext>
            </p:extLst>
          </p:nvPr>
        </p:nvGraphicFramePr>
        <p:xfrm>
          <a:off x="0" y="0"/>
          <a:ext cx="9792000" cy="6858000"/>
        </p:xfrm>
        <a:graphic>
          <a:graphicData uri="http://schemas.openxmlformats.org/drawingml/2006/table">
            <a:tbl>
              <a:tblPr firstRow="1" bandRow="1">
                <a:tableStyleId>{5940675A-B579-460E-94D1-54222C63F5DA}</a:tableStyleId>
              </a:tblPr>
              <a:tblGrid>
                <a:gridCol w="1224000">
                  <a:extLst>
                    <a:ext uri="{9D8B030D-6E8A-4147-A177-3AD203B41FA5}">
                      <a16:colId xmlns:a16="http://schemas.microsoft.com/office/drawing/2014/main" val="455181143"/>
                    </a:ext>
                  </a:extLst>
                </a:gridCol>
                <a:gridCol w="1224000">
                  <a:extLst>
                    <a:ext uri="{9D8B030D-6E8A-4147-A177-3AD203B41FA5}">
                      <a16:colId xmlns:a16="http://schemas.microsoft.com/office/drawing/2014/main" val="2488670377"/>
                    </a:ext>
                  </a:extLst>
                </a:gridCol>
                <a:gridCol w="1224000">
                  <a:extLst>
                    <a:ext uri="{9D8B030D-6E8A-4147-A177-3AD203B41FA5}">
                      <a16:colId xmlns:a16="http://schemas.microsoft.com/office/drawing/2014/main" val="1163420743"/>
                    </a:ext>
                  </a:extLst>
                </a:gridCol>
                <a:gridCol w="1224000">
                  <a:extLst>
                    <a:ext uri="{9D8B030D-6E8A-4147-A177-3AD203B41FA5}">
                      <a16:colId xmlns:a16="http://schemas.microsoft.com/office/drawing/2014/main" val="2122453913"/>
                    </a:ext>
                  </a:extLst>
                </a:gridCol>
                <a:gridCol w="1224000">
                  <a:extLst>
                    <a:ext uri="{9D8B030D-6E8A-4147-A177-3AD203B41FA5}">
                      <a16:colId xmlns:a16="http://schemas.microsoft.com/office/drawing/2014/main" val="2186708895"/>
                    </a:ext>
                  </a:extLst>
                </a:gridCol>
                <a:gridCol w="1224000">
                  <a:extLst>
                    <a:ext uri="{9D8B030D-6E8A-4147-A177-3AD203B41FA5}">
                      <a16:colId xmlns:a16="http://schemas.microsoft.com/office/drawing/2014/main" val="568259706"/>
                    </a:ext>
                  </a:extLst>
                </a:gridCol>
                <a:gridCol w="1224000">
                  <a:extLst>
                    <a:ext uri="{9D8B030D-6E8A-4147-A177-3AD203B41FA5}">
                      <a16:colId xmlns:a16="http://schemas.microsoft.com/office/drawing/2014/main" val="629095876"/>
                    </a:ext>
                  </a:extLst>
                </a:gridCol>
                <a:gridCol w="1224000">
                  <a:extLst>
                    <a:ext uri="{9D8B030D-6E8A-4147-A177-3AD203B41FA5}">
                      <a16:colId xmlns:a16="http://schemas.microsoft.com/office/drawing/2014/main" val="3109951216"/>
                    </a:ext>
                  </a:extLst>
                </a:gridCol>
              </a:tblGrid>
              <a:tr h="1714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7</a:t>
                      </a:r>
                    </a:p>
                  </a:txBody>
                  <a:tcPr anchor="ctr"/>
                </a:tc>
                <a:extLst>
                  <a:ext uri="{0D108BD9-81ED-4DB2-BD59-A6C34878D82A}">
                    <a16:rowId xmlns:a16="http://schemas.microsoft.com/office/drawing/2014/main" val="1816370580"/>
                  </a:ext>
                </a:extLst>
              </a:tr>
              <a:tr h="1714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7</a:t>
                      </a:r>
                    </a:p>
                  </a:txBody>
                  <a:tcPr anchor="ctr"/>
                </a:tc>
                <a:extLst>
                  <a:ext uri="{0D108BD9-81ED-4DB2-BD59-A6C34878D82A}">
                    <a16:rowId xmlns:a16="http://schemas.microsoft.com/office/drawing/2014/main" val="2665557872"/>
                  </a:ext>
                </a:extLst>
              </a:tr>
              <a:tr h="1714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7</a:t>
                      </a:r>
                    </a:p>
                  </a:txBody>
                  <a:tcPr anchor="ctr"/>
                </a:tc>
                <a:extLst>
                  <a:ext uri="{0D108BD9-81ED-4DB2-BD59-A6C34878D82A}">
                    <a16:rowId xmlns:a16="http://schemas.microsoft.com/office/drawing/2014/main" val="196297800"/>
                  </a:ext>
                </a:extLst>
              </a:tr>
              <a:tr h="1714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7</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7</a:t>
                      </a:r>
                    </a:p>
                  </a:txBody>
                  <a:tcPr anchor="ctr"/>
                </a:tc>
                <a:extLst>
                  <a:ext uri="{0D108BD9-81ED-4DB2-BD59-A6C34878D82A}">
                    <a16:rowId xmlns:a16="http://schemas.microsoft.com/office/drawing/2014/main" val="4288392518"/>
                  </a:ext>
                </a:extLst>
              </a:tr>
            </a:tbl>
          </a:graphicData>
        </a:graphic>
      </p:graphicFrame>
    </p:spTree>
    <p:extLst>
      <p:ext uri="{BB962C8B-B14F-4D97-AF65-F5344CB8AC3E}">
        <p14:creationId xmlns:p14="http://schemas.microsoft.com/office/powerpoint/2010/main" val="25264486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DB7B2045-8FAC-49A7-B543-29216DB0E692}"/>
              </a:ext>
            </a:extLst>
          </p:cNvPr>
          <p:cNvGraphicFramePr>
            <a:graphicFrameLocks noGrp="1"/>
          </p:cNvGraphicFramePr>
          <p:nvPr>
            <p:extLst>
              <p:ext uri="{D42A27DB-BD31-4B8C-83A1-F6EECF244321}">
                <p14:modId xmlns:p14="http://schemas.microsoft.com/office/powerpoint/2010/main" val="3908744090"/>
              </p:ext>
            </p:extLst>
          </p:nvPr>
        </p:nvGraphicFramePr>
        <p:xfrm>
          <a:off x="0" y="0"/>
          <a:ext cx="9792000" cy="6858000"/>
        </p:xfrm>
        <a:graphic>
          <a:graphicData uri="http://schemas.openxmlformats.org/drawingml/2006/table">
            <a:tbl>
              <a:tblPr firstRow="1" bandRow="1">
                <a:tableStyleId>{5940675A-B579-460E-94D1-54222C63F5DA}</a:tableStyleId>
              </a:tblPr>
              <a:tblGrid>
                <a:gridCol w="1224000">
                  <a:extLst>
                    <a:ext uri="{9D8B030D-6E8A-4147-A177-3AD203B41FA5}">
                      <a16:colId xmlns:a16="http://schemas.microsoft.com/office/drawing/2014/main" val="455181143"/>
                    </a:ext>
                  </a:extLst>
                </a:gridCol>
                <a:gridCol w="1224000">
                  <a:extLst>
                    <a:ext uri="{9D8B030D-6E8A-4147-A177-3AD203B41FA5}">
                      <a16:colId xmlns:a16="http://schemas.microsoft.com/office/drawing/2014/main" val="2488670377"/>
                    </a:ext>
                  </a:extLst>
                </a:gridCol>
                <a:gridCol w="1224000">
                  <a:extLst>
                    <a:ext uri="{9D8B030D-6E8A-4147-A177-3AD203B41FA5}">
                      <a16:colId xmlns:a16="http://schemas.microsoft.com/office/drawing/2014/main" val="1163420743"/>
                    </a:ext>
                  </a:extLst>
                </a:gridCol>
                <a:gridCol w="1224000">
                  <a:extLst>
                    <a:ext uri="{9D8B030D-6E8A-4147-A177-3AD203B41FA5}">
                      <a16:colId xmlns:a16="http://schemas.microsoft.com/office/drawing/2014/main" val="2122453913"/>
                    </a:ext>
                  </a:extLst>
                </a:gridCol>
                <a:gridCol w="1224000">
                  <a:extLst>
                    <a:ext uri="{9D8B030D-6E8A-4147-A177-3AD203B41FA5}">
                      <a16:colId xmlns:a16="http://schemas.microsoft.com/office/drawing/2014/main" val="2186708895"/>
                    </a:ext>
                  </a:extLst>
                </a:gridCol>
                <a:gridCol w="1224000">
                  <a:extLst>
                    <a:ext uri="{9D8B030D-6E8A-4147-A177-3AD203B41FA5}">
                      <a16:colId xmlns:a16="http://schemas.microsoft.com/office/drawing/2014/main" val="568259706"/>
                    </a:ext>
                  </a:extLst>
                </a:gridCol>
                <a:gridCol w="1224000">
                  <a:extLst>
                    <a:ext uri="{9D8B030D-6E8A-4147-A177-3AD203B41FA5}">
                      <a16:colId xmlns:a16="http://schemas.microsoft.com/office/drawing/2014/main" val="629095876"/>
                    </a:ext>
                  </a:extLst>
                </a:gridCol>
                <a:gridCol w="1224000">
                  <a:extLst>
                    <a:ext uri="{9D8B030D-6E8A-4147-A177-3AD203B41FA5}">
                      <a16:colId xmlns:a16="http://schemas.microsoft.com/office/drawing/2014/main" val="3109951216"/>
                    </a:ext>
                  </a:extLst>
                </a:gridCol>
              </a:tblGrid>
              <a:tr h="1714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8</a:t>
                      </a:r>
                    </a:p>
                  </a:txBody>
                  <a:tcPr anchor="ctr"/>
                </a:tc>
                <a:extLst>
                  <a:ext uri="{0D108BD9-81ED-4DB2-BD59-A6C34878D82A}">
                    <a16:rowId xmlns:a16="http://schemas.microsoft.com/office/drawing/2014/main" val="1816370580"/>
                  </a:ext>
                </a:extLst>
              </a:tr>
              <a:tr h="1714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8</a:t>
                      </a:r>
                    </a:p>
                  </a:txBody>
                  <a:tcPr anchor="ctr"/>
                </a:tc>
                <a:extLst>
                  <a:ext uri="{0D108BD9-81ED-4DB2-BD59-A6C34878D82A}">
                    <a16:rowId xmlns:a16="http://schemas.microsoft.com/office/drawing/2014/main" val="2665557872"/>
                  </a:ext>
                </a:extLst>
              </a:tr>
              <a:tr h="1714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8</a:t>
                      </a:r>
                    </a:p>
                  </a:txBody>
                  <a:tcPr anchor="ctr"/>
                </a:tc>
                <a:extLst>
                  <a:ext uri="{0D108BD9-81ED-4DB2-BD59-A6C34878D82A}">
                    <a16:rowId xmlns:a16="http://schemas.microsoft.com/office/drawing/2014/main" val="196297800"/>
                  </a:ext>
                </a:extLst>
              </a:tr>
              <a:tr h="1714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8</a:t>
                      </a:r>
                    </a:p>
                  </a:txBody>
                  <a:tcPr anchor="ctr"/>
                </a:tc>
                <a:extLst>
                  <a:ext uri="{0D108BD9-81ED-4DB2-BD59-A6C34878D82A}">
                    <a16:rowId xmlns:a16="http://schemas.microsoft.com/office/drawing/2014/main" val="4288392518"/>
                  </a:ext>
                </a:extLst>
              </a:tr>
            </a:tbl>
          </a:graphicData>
        </a:graphic>
      </p:graphicFrame>
    </p:spTree>
    <p:extLst>
      <p:ext uri="{BB962C8B-B14F-4D97-AF65-F5344CB8AC3E}">
        <p14:creationId xmlns:p14="http://schemas.microsoft.com/office/powerpoint/2010/main" val="32846632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DB7B2045-8FAC-49A7-B543-29216DB0E692}"/>
              </a:ext>
            </a:extLst>
          </p:cNvPr>
          <p:cNvGraphicFramePr>
            <a:graphicFrameLocks noGrp="1"/>
          </p:cNvGraphicFramePr>
          <p:nvPr>
            <p:extLst>
              <p:ext uri="{D42A27DB-BD31-4B8C-83A1-F6EECF244321}">
                <p14:modId xmlns:p14="http://schemas.microsoft.com/office/powerpoint/2010/main" val="607315974"/>
              </p:ext>
            </p:extLst>
          </p:nvPr>
        </p:nvGraphicFramePr>
        <p:xfrm>
          <a:off x="0" y="0"/>
          <a:ext cx="9792000" cy="6858000"/>
        </p:xfrm>
        <a:graphic>
          <a:graphicData uri="http://schemas.openxmlformats.org/drawingml/2006/table">
            <a:tbl>
              <a:tblPr firstRow="1" bandRow="1">
                <a:tableStyleId>{5940675A-B579-460E-94D1-54222C63F5DA}</a:tableStyleId>
              </a:tblPr>
              <a:tblGrid>
                <a:gridCol w="1224000">
                  <a:extLst>
                    <a:ext uri="{9D8B030D-6E8A-4147-A177-3AD203B41FA5}">
                      <a16:colId xmlns:a16="http://schemas.microsoft.com/office/drawing/2014/main" val="455181143"/>
                    </a:ext>
                  </a:extLst>
                </a:gridCol>
                <a:gridCol w="1224000">
                  <a:extLst>
                    <a:ext uri="{9D8B030D-6E8A-4147-A177-3AD203B41FA5}">
                      <a16:colId xmlns:a16="http://schemas.microsoft.com/office/drawing/2014/main" val="2488670377"/>
                    </a:ext>
                  </a:extLst>
                </a:gridCol>
                <a:gridCol w="1224000">
                  <a:extLst>
                    <a:ext uri="{9D8B030D-6E8A-4147-A177-3AD203B41FA5}">
                      <a16:colId xmlns:a16="http://schemas.microsoft.com/office/drawing/2014/main" val="1163420743"/>
                    </a:ext>
                  </a:extLst>
                </a:gridCol>
                <a:gridCol w="1224000">
                  <a:extLst>
                    <a:ext uri="{9D8B030D-6E8A-4147-A177-3AD203B41FA5}">
                      <a16:colId xmlns:a16="http://schemas.microsoft.com/office/drawing/2014/main" val="2122453913"/>
                    </a:ext>
                  </a:extLst>
                </a:gridCol>
                <a:gridCol w="1224000">
                  <a:extLst>
                    <a:ext uri="{9D8B030D-6E8A-4147-A177-3AD203B41FA5}">
                      <a16:colId xmlns:a16="http://schemas.microsoft.com/office/drawing/2014/main" val="2186708895"/>
                    </a:ext>
                  </a:extLst>
                </a:gridCol>
                <a:gridCol w="1224000">
                  <a:extLst>
                    <a:ext uri="{9D8B030D-6E8A-4147-A177-3AD203B41FA5}">
                      <a16:colId xmlns:a16="http://schemas.microsoft.com/office/drawing/2014/main" val="568259706"/>
                    </a:ext>
                  </a:extLst>
                </a:gridCol>
                <a:gridCol w="1224000">
                  <a:extLst>
                    <a:ext uri="{9D8B030D-6E8A-4147-A177-3AD203B41FA5}">
                      <a16:colId xmlns:a16="http://schemas.microsoft.com/office/drawing/2014/main" val="629095876"/>
                    </a:ext>
                  </a:extLst>
                </a:gridCol>
                <a:gridCol w="1224000">
                  <a:extLst>
                    <a:ext uri="{9D8B030D-6E8A-4147-A177-3AD203B41FA5}">
                      <a16:colId xmlns:a16="http://schemas.microsoft.com/office/drawing/2014/main" val="3109951216"/>
                    </a:ext>
                  </a:extLst>
                </a:gridCol>
              </a:tblGrid>
              <a:tr h="1714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9</a:t>
                      </a:r>
                    </a:p>
                  </a:txBody>
                  <a:tcPr anchor="ctr"/>
                </a:tc>
                <a:extLst>
                  <a:ext uri="{0D108BD9-81ED-4DB2-BD59-A6C34878D82A}">
                    <a16:rowId xmlns:a16="http://schemas.microsoft.com/office/drawing/2014/main" val="1816370580"/>
                  </a:ext>
                </a:extLst>
              </a:tr>
              <a:tr h="1714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9</a:t>
                      </a:r>
                    </a:p>
                  </a:txBody>
                  <a:tcPr anchor="ctr"/>
                </a:tc>
                <a:extLst>
                  <a:ext uri="{0D108BD9-81ED-4DB2-BD59-A6C34878D82A}">
                    <a16:rowId xmlns:a16="http://schemas.microsoft.com/office/drawing/2014/main" val="2665557872"/>
                  </a:ext>
                </a:extLst>
              </a:tr>
              <a:tr h="1714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9</a:t>
                      </a:r>
                    </a:p>
                  </a:txBody>
                  <a:tcPr anchor="ctr"/>
                </a:tc>
                <a:extLst>
                  <a:ext uri="{0D108BD9-81ED-4DB2-BD59-A6C34878D82A}">
                    <a16:rowId xmlns:a16="http://schemas.microsoft.com/office/drawing/2014/main" val="196297800"/>
                  </a:ext>
                </a:extLst>
              </a:tr>
              <a:tr h="1714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rial"/>
                          <a:ea typeface="+mn-ea"/>
                          <a:cs typeface="+mn-cs"/>
                        </a:rPr>
                        <a:t>9</a:t>
                      </a:r>
                    </a:p>
                  </a:txBody>
                  <a:tcPr anchor="ctr"/>
                </a:tc>
                <a:extLst>
                  <a:ext uri="{0D108BD9-81ED-4DB2-BD59-A6C34878D82A}">
                    <a16:rowId xmlns:a16="http://schemas.microsoft.com/office/drawing/2014/main" val="4288392518"/>
                  </a:ext>
                </a:extLst>
              </a:tr>
            </a:tbl>
          </a:graphicData>
        </a:graphic>
      </p:graphicFrame>
    </p:spTree>
    <p:extLst>
      <p:ext uri="{BB962C8B-B14F-4D97-AF65-F5344CB8AC3E}">
        <p14:creationId xmlns:p14="http://schemas.microsoft.com/office/powerpoint/2010/main" val="16299635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DB7B2045-8FAC-49A7-B543-29216DB0E692}"/>
              </a:ext>
            </a:extLst>
          </p:cNvPr>
          <p:cNvGraphicFramePr>
            <a:graphicFrameLocks noGrp="1"/>
          </p:cNvGraphicFramePr>
          <p:nvPr>
            <p:extLst>
              <p:ext uri="{D42A27DB-BD31-4B8C-83A1-F6EECF244321}">
                <p14:modId xmlns:p14="http://schemas.microsoft.com/office/powerpoint/2010/main" val="866846136"/>
              </p:ext>
            </p:extLst>
          </p:nvPr>
        </p:nvGraphicFramePr>
        <p:xfrm>
          <a:off x="0" y="0"/>
          <a:ext cx="9792000" cy="6858000"/>
        </p:xfrm>
        <a:graphic>
          <a:graphicData uri="http://schemas.openxmlformats.org/drawingml/2006/table">
            <a:tbl>
              <a:tblPr firstRow="1" bandRow="1">
                <a:tableStyleId>{5940675A-B579-460E-94D1-54222C63F5DA}</a:tableStyleId>
              </a:tblPr>
              <a:tblGrid>
                <a:gridCol w="1224000">
                  <a:extLst>
                    <a:ext uri="{9D8B030D-6E8A-4147-A177-3AD203B41FA5}">
                      <a16:colId xmlns:a16="http://schemas.microsoft.com/office/drawing/2014/main" val="455181143"/>
                    </a:ext>
                  </a:extLst>
                </a:gridCol>
                <a:gridCol w="1224000">
                  <a:extLst>
                    <a:ext uri="{9D8B030D-6E8A-4147-A177-3AD203B41FA5}">
                      <a16:colId xmlns:a16="http://schemas.microsoft.com/office/drawing/2014/main" val="2488670377"/>
                    </a:ext>
                  </a:extLst>
                </a:gridCol>
                <a:gridCol w="1224000">
                  <a:extLst>
                    <a:ext uri="{9D8B030D-6E8A-4147-A177-3AD203B41FA5}">
                      <a16:colId xmlns:a16="http://schemas.microsoft.com/office/drawing/2014/main" val="1163420743"/>
                    </a:ext>
                  </a:extLst>
                </a:gridCol>
                <a:gridCol w="1224000">
                  <a:extLst>
                    <a:ext uri="{9D8B030D-6E8A-4147-A177-3AD203B41FA5}">
                      <a16:colId xmlns:a16="http://schemas.microsoft.com/office/drawing/2014/main" val="2122453913"/>
                    </a:ext>
                  </a:extLst>
                </a:gridCol>
                <a:gridCol w="1224000">
                  <a:extLst>
                    <a:ext uri="{9D8B030D-6E8A-4147-A177-3AD203B41FA5}">
                      <a16:colId xmlns:a16="http://schemas.microsoft.com/office/drawing/2014/main" val="2186708895"/>
                    </a:ext>
                  </a:extLst>
                </a:gridCol>
                <a:gridCol w="1224000">
                  <a:extLst>
                    <a:ext uri="{9D8B030D-6E8A-4147-A177-3AD203B41FA5}">
                      <a16:colId xmlns:a16="http://schemas.microsoft.com/office/drawing/2014/main" val="568259706"/>
                    </a:ext>
                  </a:extLst>
                </a:gridCol>
                <a:gridCol w="1224000">
                  <a:extLst>
                    <a:ext uri="{9D8B030D-6E8A-4147-A177-3AD203B41FA5}">
                      <a16:colId xmlns:a16="http://schemas.microsoft.com/office/drawing/2014/main" val="629095876"/>
                    </a:ext>
                  </a:extLst>
                </a:gridCol>
                <a:gridCol w="1224000">
                  <a:extLst>
                    <a:ext uri="{9D8B030D-6E8A-4147-A177-3AD203B41FA5}">
                      <a16:colId xmlns:a16="http://schemas.microsoft.com/office/drawing/2014/main" val="3109951216"/>
                    </a:ext>
                  </a:extLst>
                </a:gridCol>
              </a:tblGrid>
              <a:tr h="1714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badi" panose="020B0604020104020204" pitchFamily="34" charset="0"/>
                          <a:ea typeface="+mn-ea"/>
                          <a:cs typeface="+mn-cs"/>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badi" panose="020B0604020104020204" pitchFamily="34" charset="0"/>
                          <a:ea typeface="+mn-ea"/>
                          <a:cs typeface="+mn-cs"/>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badi" panose="020B0604020104020204" pitchFamily="34" charset="0"/>
                          <a:ea typeface="+mn-ea"/>
                          <a:cs typeface="+mn-cs"/>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badi" panose="020B0604020104020204" pitchFamily="34" charset="0"/>
                          <a:ea typeface="+mn-ea"/>
                          <a:cs typeface="+mn-cs"/>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badi" panose="020B0604020104020204" pitchFamily="34" charset="0"/>
                          <a:ea typeface="+mn-ea"/>
                          <a:cs typeface="+mn-cs"/>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badi" panose="020B0604020104020204" pitchFamily="34" charset="0"/>
                          <a:ea typeface="+mn-ea"/>
                          <a:cs typeface="+mn-cs"/>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badi" panose="020B0604020104020204" pitchFamily="34" charset="0"/>
                          <a:ea typeface="+mn-ea"/>
                          <a:cs typeface="+mn-cs"/>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badi" panose="020B0604020104020204" pitchFamily="34" charset="0"/>
                          <a:ea typeface="+mn-ea"/>
                          <a:cs typeface="+mn-cs"/>
                        </a:rPr>
                        <a:t>.</a:t>
                      </a:r>
                    </a:p>
                  </a:txBody>
                  <a:tcPr anchor="ctr"/>
                </a:tc>
                <a:extLst>
                  <a:ext uri="{0D108BD9-81ED-4DB2-BD59-A6C34878D82A}">
                    <a16:rowId xmlns:a16="http://schemas.microsoft.com/office/drawing/2014/main" val="1816370580"/>
                  </a:ext>
                </a:extLst>
              </a:tr>
              <a:tr h="1714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badi" panose="020B0604020104020204" pitchFamily="34" charset="0"/>
                          <a:ea typeface="+mn-ea"/>
                          <a:cs typeface="+mn-cs"/>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badi" panose="020B0604020104020204" pitchFamily="34" charset="0"/>
                          <a:ea typeface="+mn-ea"/>
                          <a:cs typeface="+mn-cs"/>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badi" panose="020B0604020104020204" pitchFamily="34" charset="0"/>
                          <a:ea typeface="+mn-ea"/>
                          <a:cs typeface="+mn-cs"/>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badi" panose="020B0604020104020204" pitchFamily="34" charset="0"/>
                          <a:ea typeface="+mn-ea"/>
                          <a:cs typeface="+mn-cs"/>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badi" panose="020B0604020104020204" pitchFamily="34" charset="0"/>
                          <a:ea typeface="+mn-ea"/>
                          <a:cs typeface="+mn-cs"/>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badi" panose="020B0604020104020204" pitchFamily="34" charset="0"/>
                          <a:ea typeface="+mn-ea"/>
                          <a:cs typeface="+mn-cs"/>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badi" panose="020B0604020104020204" pitchFamily="34" charset="0"/>
                          <a:ea typeface="+mn-ea"/>
                          <a:cs typeface="+mn-cs"/>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badi" panose="020B0604020104020204" pitchFamily="34" charset="0"/>
                          <a:ea typeface="+mn-ea"/>
                          <a:cs typeface="+mn-cs"/>
                        </a:rPr>
                        <a:t>.</a:t>
                      </a:r>
                    </a:p>
                  </a:txBody>
                  <a:tcPr anchor="ctr"/>
                </a:tc>
                <a:extLst>
                  <a:ext uri="{0D108BD9-81ED-4DB2-BD59-A6C34878D82A}">
                    <a16:rowId xmlns:a16="http://schemas.microsoft.com/office/drawing/2014/main" val="2665557872"/>
                  </a:ext>
                </a:extLst>
              </a:tr>
              <a:tr h="1714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badi" panose="020B0604020104020204" pitchFamily="34" charset="0"/>
                          <a:ea typeface="+mn-ea"/>
                          <a:cs typeface="+mn-cs"/>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badi" panose="020B0604020104020204" pitchFamily="34" charset="0"/>
                          <a:ea typeface="+mn-ea"/>
                          <a:cs typeface="+mn-cs"/>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badi" panose="020B0604020104020204" pitchFamily="34" charset="0"/>
                          <a:ea typeface="+mn-ea"/>
                          <a:cs typeface="+mn-cs"/>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badi" panose="020B0604020104020204" pitchFamily="34" charset="0"/>
                          <a:ea typeface="+mn-ea"/>
                          <a:cs typeface="+mn-cs"/>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badi" panose="020B0604020104020204" pitchFamily="34" charset="0"/>
                          <a:ea typeface="+mn-ea"/>
                          <a:cs typeface="+mn-cs"/>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badi" panose="020B0604020104020204" pitchFamily="34" charset="0"/>
                          <a:ea typeface="+mn-ea"/>
                          <a:cs typeface="+mn-cs"/>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badi" panose="020B0604020104020204" pitchFamily="34" charset="0"/>
                          <a:ea typeface="+mn-ea"/>
                          <a:cs typeface="+mn-cs"/>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badi" panose="020B0604020104020204" pitchFamily="34" charset="0"/>
                          <a:ea typeface="+mn-ea"/>
                          <a:cs typeface="+mn-cs"/>
                        </a:rPr>
                        <a:t>.</a:t>
                      </a:r>
                    </a:p>
                  </a:txBody>
                  <a:tcPr anchor="ctr"/>
                </a:tc>
                <a:extLst>
                  <a:ext uri="{0D108BD9-81ED-4DB2-BD59-A6C34878D82A}">
                    <a16:rowId xmlns:a16="http://schemas.microsoft.com/office/drawing/2014/main" val="196297800"/>
                  </a:ext>
                </a:extLst>
              </a:tr>
              <a:tr h="17145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badi" panose="020B0604020104020204" pitchFamily="34" charset="0"/>
                          <a:ea typeface="+mn-ea"/>
                          <a:cs typeface="+mn-cs"/>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badi" panose="020B0604020104020204" pitchFamily="34" charset="0"/>
                          <a:ea typeface="+mn-ea"/>
                          <a:cs typeface="+mn-cs"/>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badi" panose="020B0604020104020204" pitchFamily="34" charset="0"/>
                          <a:ea typeface="+mn-ea"/>
                          <a:cs typeface="+mn-cs"/>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badi" panose="020B0604020104020204" pitchFamily="34" charset="0"/>
                          <a:ea typeface="+mn-ea"/>
                          <a:cs typeface="+mn-cs"/>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badi" panose="020B0604020104020204" pitchFamily="34" charset="0"/>
                          <a:ea typeface="+mn-ea"/>
                          <a:cs typeface="+mn-cs"/>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badi" panose="020B0604020104020204" pitchFamily="34" charset="0"/>
                          <a:ea typeface="+mn-ea"/>
                          <a:cs typeface="+mn-cs"/>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badi" panose="020B0604020104020204" pitchFamily="34" charset="0"/>
                          <a:ea typeface="+mn-ea"/>
                          <a:cs typeface="+mn-cs"/>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0" i="0" u="none" strike="noStrike" kern="1200" cap="none" spc="0" normalizeH="0" baseline="0" noProof="0" dirty="0">
                          <a:ln>
                            <a:noFill/>
                          </a:ln>
                          <a:solidFill>
                            <a:srgbClr val="585858"/>
                          </a:solidFill>
                          <a:effectLst/>
                          <a:uLnTx/>
                          <a:uFillTx/>
                          <a:latin typeface="Abadi" panose="020B0604020104020204" pitchFamily="34" charset="0"/>
                          <a:ea typeface="+mn-ea"/>
                          <a:cs typeface="+mn-cs"/>
                        </a:rPr>
                        <a:t>.</a:t>
                      </a:r>
                    </a:p>
                  </a:txBody>
                  <a:tcPr anchor="ctr"/>
                </a:tc>
                <a:extLst>
                  <a:ext uri="{0D108BD9-81ED-4DB2-BD59-A6C34878D82A}">
                    <a16:rowId xmlns:a16="http://schemas.microsoft.com/office/drawing/2014/main" val="4288392518"/>
                  </a:ext>
                </a:extLst>
              </a:tr>
            </a:tbl>
          </a:graphicData>
        </a:graphic>
      </p:graphicFrame>
    </p:spTree>
    <p:extLst>
      <p:ext uri="{BB962C8B-B14F-4D97-AF65-F5344CB8AC3E}">
        <p14:creationId xmlns:p14="http://schemas.microsoft.com/office/powerpoint/2010/main" val="40906903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le 12">
                <a:extLst>
                  <a:ext uri="{FF2B5EF4-FFF2-40B4-BE49-F238E27FC236}">
                    <a16:creationId xmlns:a16="http://schemas.microsoft.com/office/drawing/2014/main" id="{EA1AC1BF-CA8C-FC68-6BB9-29E02F722083}"/>
                  </a:ext>
                </a:extLst>
              </p:cNvPr>
              <p:cNvGraphicFramePr>
                <a:graphicFrameLocks noGrp="1"/>
              </p:cNvGraphicFramePr>
              <p:nvPr>
                <p:extLst>
                  <p:ext uri="{D42A27DB-BD31-4B8C-83A1-F6EECF244321}">
                    <p14:modId xmlns:p14="http://schemas.microsoft.com/office/powerpoint/2010/main" val="247623894"/>
                  </p:ext>
                </p:extLst>
              </p:nvPr>
            </p:nvGraphicFramePr>
            <p:xfrm>
              <a:off x="207818" y="138545"/>
              <a:ext cx="9072000" cy="2232993"/>
            </p:xfrm>
            <a:graphic>
              <a:graphicData uri="http://schemas.openxmlformats.org/drawingml/2006/table">
                <a:tbl>
                  <a:tblPr firstRow="1" bandRow="1">
                    <a:tableStyleId>{5940675A-B579-460E-94D1-54222C63F5DA}</a:tableStyleId>
                  </a:tblPr>
                  <a:tblGrid>
                    <a:gridCol w="1296000">
                      <a:extLst>
                        <a:ext uri="{9D8B030D-6E8A-4147-A177-3AD203B41FA5}">
                          <a16:colId xmlns:a16="http://schemas.microsoft.com/office/drawing/2014/main" val="3613884705"/>
                        </a:ext>
                      </a:extLst>
                    </a:gridCol>
                    <a:gridCol w="1296000">
                      <a:extLst>
                        <a:ext uri="{9D8B030D-6E8A-4147-A177-3AD203B41FA5}">
                          <a16:colId xmlns:a16="http://schemas.microsoft.com/office/drawing/2014/main" val="2135813100"/>
                        </a:ext>
                      </a:extLst>
                    </a:gridCol>
                    <a:gridCol w="1296000">
                      <a:extLst>
                        <a:ext uri="{9D8B030D-6E8A-4147-A177-3AD203B41FA5}">
                          <a16:colId xmlns:a16="http://schemas.microsoft.com/office/drawing/2014/main" val="2302857364"/>
                        </a:ext>
                      </a:extLst>
                    </a:gridCol>
                    <a:gridCol w="1296000">
                      <a:extLst>
                        <a:ext uri="{9D8B030D-6E8A-4147-A177-3AD203B41FA5}">
                          <a16:colId xmlns:a16="http://schemas.microsoft.com/office/drawing/2014/main" val="2933219933"/>
                        </a:ext>
                      </a:extLst>
                    </a:gridCol>
                    <a:gridCol w="1296000">
                      <a:extLst>
                        <a:ext uri="{9D8B030D-6E8A-4147-A177-3AD203B41FA5}">
                          <a16:colId xmlns:a16="http://schemas.microsoft.com/office/drawing/2014/main" val="380900997"/>
                        </a:ext>
                      </a:extLst>
                    </a:gridCol>
                    <a:gridCol w="1296000">
                      <a:extLst>
                        <a:ext uri="{9D8B030D-6E8A-4147-A177-3AD203B41FA5}">
                          <a16:colId xmlns:a16="http://schemas.microsoft.com/office/drawing/2014/main" val="1327360977"/>
                        </a:ext>
                      </a:extLst>
                    </a:gridCol>
                    <a:gridCol w="1296000">
                      <a:extLst>
                        <a:ext uri="{9D8B030D-6E8A-4147-A177-3AD203B41FA5}">
                          <a16:colId xmlns:a16="http://schemas.microsoft.com/office/drawing/2014/main" val="2546200893"/>
                        </a:ext>
                      </a:extLst>
                    </a:gridCol>
                  </a:tblGrid>
                  <a:tr h="468993">
                    <a:tc>
                      <a:txBody>
                        <a:bodyPr/>
                        <a:lstStyle/>
                        <a:p>
                          <a:pPr algn="ctr"/>
                          <a:r>
                            <a:rPr lang="en-GB" sz="1400" b="1" dirty="0"/>
                            <a:t>10 000s</a:t>
                          </a:r>
                        </a:p>
                      </a:txBody>
                      <a:tcPr anchor="ctr">
                        <a:solidFill>
                          <a:schemeClr val="accent2"/>
                        </a:solidFill>
                      </a:tcPr>
                    </a:tc>
                    <a:tc>
                      <a:txBody>
                        <a:bodyPr/>
                        <a:lstStyle/>
                        <a:p>
                          <a:pPr algn="ctr"/>
                          <a:r>
                            <a:rPr lang="en-GB" sz="1600" b="1" dirty="0"/>
                            <a:t>1000s</a:t>
                          </a:r>
                        </a:p>
                      </a:txBody>
                      <a:tcPr anchor="ctr">
                        <a:solidFill>
                          <a:schemeClr val="accent2"/>
                        </a:solidFill>
                      </a:tcPr>
                    </a:tc>
                    <a:tc>
                      <a:txBody>
                        <a:bodyPr/>
                        <a:lstStyle/>
                        <a:p>
                          <a:pPr algn="ctr"/>
                          <a:r>
                            <a:rPr lang="en-GB" sz="1600" b="1" dirty="0"/>
                            <a:t>100s</a:t>
                          </a:r>
                        </a:p>
                      </a:txBody>
                      <a:tcPr anchor="ctr">
                        <a:solidFill>
                          <a:schemeClr val="accent2"/>
                        </a:solidFill>
                      </a:tcPr>
                    </a:tc>
                    <a:tc>
                      <a:txBody>
                        <a:bodyPr/>
                        <a:lstStyle/>
                        <a:p>
                          <a:pPr algn="ctr"/>
                          <a:r>
                            <a:rPr lang="en-GB" sz="1600" b="1" dirty="0"/>
                            <a:t>10s</a:t>
                          </a:r>
                        </a:p>
                      </a:txBody>
                      <a:tcPr anchor="ctr">
                        <a:solidFill>
                          <a:schemeClr val="accent2"/>
                        </a:solidFill>
                      </a:tcPr>
                    </a:tc>
                    <a:tc>
                      <a:txBody>
                        <a:bodyPr/>
                        <a:lstStyle/>
                        <a:p>
                          <a:pPr algn="ctr"/>
                          <a:r>
                            <a:rPr lang="en-GB" sz="1600" b="1" dirty="0"/>
                            <a:t>1s</a:t>
                          </a:r>
                        </a:p>
                      </a:txBody>
                      <a:tcPr anchor="ctr">
                        <a:solidFill>
                          <a:schemeClr val="accent2"/>
                        </a:solidFill>
                      </a:tcPr>
                    </a:tc>
                    <a:tc>
                      <a:txBody>
                        <a:bodyPr/>
                        <a:lstStyle/>
                        <a:p>
                          <a:pPr algn="ctr"/>
                          <a14:m>
                            <m:oMathPara xmlns:m="http://schemas.openxmlformats.org/officeDocument/2006/math">
                              <m:oMathParaPr>
                                <m:jc m:val="centerGroup"/>
                              </m:oMathParaPr>
                              <m:oMath xmlns:m="http://schemas.openxmlformats.org/officeDocument/2006/math">
                                <m:box>
                                  <m:boxPr>
                                    <m:ctrlPr>
                                      <a:rPr lang="en-GB" sz="1600" b="1" i="1" smtClean="0">
                                        <a:latin typeface="Cambria Math" panose="02040503050406030204" pitchFamily="18" charset="0"/>
                                      </a:rPr>
                                    </m:ctrlPr>
                                  </m:boxPr>
                                  <m:e>
                                    <m:argPr>
                                      <m:argSz m:val="-1"/>
                                    </m:argPr>
                                    <m:f>
                                      <m:fPr>
                                        <m:ctrlPr>
                                          <a:rPr lang="en-GB" sz="1600" b="1" i="1" smtClean="0">
                                            <a:latin typeface="Cambria Math" panose="02040503050406030204" pitchFamily="18" charset="0"/>
                                          </a:rPr>
                                        </m:ctrlPr>
                                      </m:fPr>
                                      <m:num>
                                        <m:r>
                                          <a:rPr lang="en-GB" sz="1600" b="1" smtClean="0">
                                            <a:latin typeface="Cambria Math" panose="02040503050406030204" pitchFamily="18" charset="0"/>
                                          </a:rPr>
                                          <m:t>𝟏</m:t>
                                        </m:r>
                                      </m:num>
                                      <m:den>
                                        <m:r>
                                          <a:rPr lang="en-GB" sz="1600" b="1" smtClean="0">
                                            <a:latin typeface="Cambria Math" panose="02040503050406030204" pitchFamily="18" charset="0"/>
                                          </a:rPr>
                                          <m:t>𝟏𝟎</m:t>
                                        </m:r>
                                      </m:den>
                                    </m:f>
                                    <m:r>
                                      <a:rPr lang="en-GB" sz="1600" b="1" i="1" smtClean="0">
                                        <a:latin typeface="Cambria Math" panose="02040503050406030204" pitchFamily="18" charset="0"/>
                                      </a:rPr>
                                      <m:t>𝐬</m:t>
                                    </m:r>
                                  </m:e>
                                </m:box>
                              </m:oMath>
                            </m:oMathPara>
                          </a14:m>
                          <a:endParaRPr lang="en-GB" sz="1600" b="1" dirty="0"/>
                        </a:p>
                      </a:txBody>
                      <a:tcPr anchor="ctr">
                        <a:solidFill>
                          <a:schemeClr val="accent2"/>
                        </a:solidFill>
                      </a:tcPr>
                    </a:tc>
                    <a:tc>
                      <a:txBody>
                        <a:bodyPr/>
                        <a:lstStyle/>
                        <a:p>
                          <a:pPr algn="ctr"/>
                          <a14:m>
                            <m:oMathPara xmlns:m="http://schemas.openxmlformats.org/officeDocument/2006/math">
                              <m:oMathParaPr>
                                <m:jc m:val="centerGroup"/>
                              </m:oMathParaPr>
                              <m:oMath xmlns:m="http://schemas.openxmlformats.org/officeDocument/2006/math">
                                <m:box>
                                  <m:boxPr>
                                    <m:ctrlPr>
                                      <a:rPr lang="en-GB" sz="1600" b="1" i="1" smtClean="0">
                                        <a:latin typeface="Cambria Math" panose="02040503050406030204" pitchFamily="18" charset="0"/>
                                      </a:rPr>
                                    </m:ctrlPr>
                                  </m:boxPr>
                                  <m:e>
                                    <m:argPr>
                                      <m:argSz m:val="-1"/>
                                    </m:argPr>
                                    <m:f>
                                      <m:fPr>
                                        <m:ctrlPr>
                                          <a:rPr lang="en-GB" sz="1600" b="1" i="1" smtClean="0">
                                            <a:latin typeface="Cambria Math" panose="02040503050406030204" pitchFamily="18" charset="0"/>
                                          </a:rPr>
                                        </m:ctrlPr>
                                      </m:fPr>
                                      <m:num>
                                        <m:r>
                                          <a:rPr lang="en-GB" sz="1600" b="1" smtClean="0">
                                            <a:latin typeface="Cambria Math" panose="02040503050406030204" pitchFamily="18" charset="0"/>
                                          </a:rPr>
                                          <m:t>𝟏</m:t>
                                        </m:r>
                                      </m:num>
                                      <m:den>
                                        <m:r>
                                          <a:rPr lang="en-GB" sz="1600" b="1" smtClean="0">
                                            <a:latin typeface="Cambria Math" panose="02040503050406030204" pitchFamily="18" charset="0"/>
                                          </a:rPr>
                                          <m:t>𝟏𝟎𝟎</m:t>
                                        </m:r>
                                      </m:den>
                                    </m:f>
                                    <m:r>
                                      <a:rPr lang="en-GB" sz="1600" b="1" i="1" smtClean="0">
                                        <a:latin typeface="Cambria Math" panose="02040503050406030204" pitchFamily="18" charset="0"/>
                                      </a:rPr>
                                      <m:t>𝐬</m:t>
                                    </m:r>
                                  </m:e>
                                </m:box>
                              </m:oMath>
                            </m:oMathPara>
                          </a14:m>
                          <a:endParaRPr lang="en-GB" sz="1600" b="1" dirty="0"/>
                        </a:p>
                      </a:txBody>
                      <a:tcPr anchor="ctr">
                        <a:solidFill>
                          <a:schemeClr val="accent2"/>
                        </a:solidFill>
                      </a:tcPr>
                    </a:tc>
                    <a:extLst>
                      <a:ext uri="{0D108BD9-81ED-4DB2-BD59-A6C34878D82A}">
                        <a16:rowId xmlns:a16="http://schemas.microsoft.com/office/drawing/2014/main" val="3317917358"/>
                      </a:ext>
                    </a:extLst>
                  </a:tr>
                  <a:tr h="1764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3566358283"/>
                      </a:ext>
                    </a:extLst>
                  </a:tr>
                </a:tbl>
              </a:graphicData>
            </a:graphic>
          </p:graphicFrame>
        </mc:Choice>
        <mc:Fallback xmlns="">
          <p:graphicFrame>
            <p:nvGraphicFramePr>
              <p:cNvPr id="2" name="Table 12">
                <a:extLst>
                  <a:ext uri="{FF2B5EF4-FFF2-40B4-BE49-F238E27FC236}">
                    <a16:creationId xmlns:a16="http://schemas.microsoft.com/office/drawing/2014/main" id="{EA1AC1BF-CA8C-FC68-6BB9-29E02F722083}"/>
                  </a:ext>
                </a:extLst>
              </p:cNvPr>
              <p:cNvGraphicFramePr>
                <a:graphicFrameLocks noGrp="1"/>
              </p:cNvGraphicFramePr>
              <p:nvPr>
                <p:extLst>
                  <p:ext uri="{D42A27DB-BD31-4B8C-83A1-F6EECF244321}">
                    <p14:modId xmlns:p14="http://schemas.microsoft.com/office/powerpoint/2010/main" val="247623894"/>
                  </p:ext>
                </p:extLst>
              </p:nvPr>
            </p:nvGraphicFramePr>
            <p:xfrm>
              <a:off x="207818" y="138545"/>
              <a:ext cx="9072000" cy="2232993"/>
            </p:xfrm>
            <a:graphic>
              <a:graphicData uri="http://schemas.openxmlformats.org/drawingml/2006/table">
                <a:tbl>
                  <a:tblPr firstRow="1" bandRow="1">
                    <a:tableStyleId>{5940675A-B579-460E-94D1-54222C63F5DA}</a:tableStyleId>
                  </a:tblPr>
                  <a:tblGrid>
                    <a:gridCol w="1296000">
                      <a:extLst>
                        <a:ext uri="{9D8B030D-6E8A-4147-A177-3AD203B41FA5}">
                          <a16:colId xmlns:a16="http://schemas.microsoft.com/office/drawing/2014/main" val="3613884705"/>
                        </a:ext>
                      </a:extLst>
                    </a:gridCol>
                    <a:gridCol w="1296000">
                      <a:extLst>
                        <a:ext uri="{9D8B030D-6E8A-4147-A177-3AD203B41FA5}">
                          <a16:colId xmlns:a16="http://schemas.microsoft.com/office/drawing/2014/main" val="2135813100"/>
                        </a:ext>
                      </a:extLst>
                    </a:gridCol>
                    <a:gridCol w="1296000">
                      <a:extLst>
                        <a:ext uri="{9D8B030D-6E8A-4147-A177-3AD203B41FA5}">
                          <a16:colId xmlns:a16="http://schemas.microsoft.com/office/drawing/2014/main" val="2302857364"/>
                        </a:ext>
                      </a:extLst>
                    </a:gridCol>
                    <a:gridCol w="1296000">
                      <a:extLst>
                        <a:ext uri="{9D8B030D-6E8A-4147-A177-3AD203B41FA5}">
                          <a16:colId xmlns:a16="http://schemas.microsoft.com/office/drawing/2014/main" val="2933219933"/>
                        </a:ext>
                      </a:extLst>
                    </a:gridCol>
                    <a:gridCol w="1296000">
                      <a:extLst>
                        <a:ext uri="{9D8B030D-6E8A-4147-A177-3AD203B41FA5}">
                          <a16:colId xmlns:a16="http://schemas.microsoft.com/office/drawing/2014/main" val="380900997"/>
                        </a:ext>
                      </a:extLst>
                    </a:gridCol>
                    <a:gridCol w="1296000">
                      <a:extLst>
                        <a:ext uri="{9D8B030D-6E8A-4147-A177-3AD203B41FA5}">
                          <a16:colId xmlns:a16="http://schemas.microsoft.com/office/drawing/2014/main" val="1327360977"/>
                        </a:ext>
                      </a:extLst>
                    </a:gridCol>
                    <a:gridCol w="1296000">
                      <a:extLst>
                        <a:ext uri="{9D8B030D-6E8A-4147-A177-3AD203B41FA5}">
                          <a16:colId xmlns:a16="http://schemas.microsoft.com/office/drawing/2014/main" val="2546200893"/>
                        </a:ext>
                      </a:extLst>
                    </a:gridCol>
                  </a:tblGrid>
                  <a:tr h="468993">
                    <a:tc>
                      <a:txBody>
                        <a:bodyPr/>
                        <a:lstStyle/>
                        <a:p>
                          <a:pPr algn="ctr"/>
                          <a:r>
                            <a:rPr lang="en-GB" sz="1400" b="1" dirty="0"/>
                            <a:t>10 000s</a:t>
                          </a:r>
                        </a:p>
                      </a:txBody>
                      <a:tcPr anchor="ctr">
                        <a:solidFill>
                          <a:schemeClr val="accent2"/>
                        </a:solidFill>
                      </a:tcPr>
                    </a:tc>
                    <a:tc>
                      <a:txBody>
                        <a:bodyPr/>
                        <a:lstStyle/>
                        <a:p>
                          <a:pPr algn="ctr"/>
                          <a:r>
                            <a:rPr lang="en-GB" sz="1600" b="1" dirty="0"/>
                            <a:t>1000s</a:t>
                          </a:r>
                        </a:p>
                      </a:txBody>
                      <a:tcPr anchor="ctr">
                        <a:solidFill>
                          <a:schemeClr val="accent2"/>
                        </a:solidFill>
                      </a:tcPr>
                    </a:tc>
                    <a:tc>
                      <a:txBody>
                        <a:bodyPr/>
                        <a:lstStyle/>
                        <a:p>
                          <a:pPr algn="ctr"/>
                          <a:r>
                            <a:rPr lang="en-GB" sz="1600" b="1" dirty="0"/>
                            <a:t>100s</a:t>
                          </a:r>
                        </a:p>
                      </a:txBody>
                      <a:tcPr anchor="ctr">
                        <a:solidFill>
                          <a:schemeClr val="accent2"/>
                        </a:solidFill>
                      </a:tcPr>
                    </a:tc>
                    <a:tc>
                      <a:txBody>
                        <a:bodyPr/>
                        <a:lstStyle/>
                        <a:p>
                          <a:pPr algn="ctr"/>
                          <a:r>
                            <a:rPr lang="en-GB" sz="1600" b="1" dirty="0"/>
                            <a:t>10s</a:t>
                          </a:r>
                        </a:p>
                      </a:txBody>
                      <a:tcPr anchor="ctr">
                        <a:solidFill>
                          <a:schemeClr val="accent2"/>
                        </a:solidFill>
                      </a:tcPr>
                    </a:tc>
                    <a:tc>
                      <a:txBody>
                        <a:bodyPr/>
                        <a:lstStyle/>
                        <a:p>
                          <a:pPr algn="ctr"/>
                          <a:r>
                            <a:rPr lang="en-GB" sz="1600" b="1" dirty="0"/>
                            <a:t>1s</a:t>
                          </a:r>
                        </a:p>
                      </a:txBody>
                      <a:tcPr anchor="ctr">
                        <a:solidFill>
                          <a:schemeClr val="accent2"/>
                        </a:solidFill>
                      </a:tcPr>
                    </a:tc>
                    <a:tc>
                      <a:txBody>
                        <a:bodyPr/>
                        <a:lstStyle/>
                        <a:p>
                          <a:endParaRPr lang="en-US"/>
                        </a:p>
                      </a:txBody>
                      <a:tcPr anchor="ctr">
                        <a:blipFill>
                          <a:blip r:embed="rId3"/>
                          <a:stretch>
                            <a:fillRect l="-502358" t="-1299" r="-101415" b="-380519"/>
                          </a:stretch>
                        </a:blipFill>
                      </a:tcPr>
                    </a:tc>
                    <a:tc>
                      <a:txBody>
                        <a:bodyPr/>
                        <a:lstStyle/>
                        <a:p>
                          <a:endParaRPr lang="en-US"/>
                        </a:p>
                      </a:txBody>
                      <a:tcPr anchor="ctr">
                        <a:blipFill>
                          <a:blip r:embed="rId3"/>
                          <a:stretch>
                            <a:fillRect l="-599531" t="-1299" r="-939" b="-380519"/>
                          </a:stretch>
                        </a:blipFill>
                      </a:tcPr>
                    </a:tc>
                    <a:extLst>
                      <a:ext uri="{0D108BD9-81ED-4DB2-BD59-A6C34878D82A}">
                        <a16:rowId xmlns:a16="http://schemas.microsoft.com/office/drawing/2014/main" val="3317917358"/>
                      </a:ext>
                    </a:extLst>
                  </a:tr>
                  <a:tr h="1764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3566358283"/>
                      </a:ext>
                    </a:extLst>
                  </a:tr>
                </a:tbl>
              </a:graphicData>
            </a:graphic>
          </p:graphicFrame>
        </mc:Fallback>
      </mc:AlternateContent>
      <p:sp>
        <p:nvSpPr>
          <p:cNvPr id="3" name="Oval 2">
            <a:extLst>
              <a:ext uri="{FF2B5EF4-FFF2-40B4-BE49-F238E27FC236}">
                <a16:creationId xmlns:a16="http://schemas.microsoft.com/office/drawing/2014/main" id="{C722CC79-096F-791C-4D24-29ADF091EE40}"/>
              </a:ext>
            </a:extLst>
          </p:cNvPr>
          <p:cNvSpPr/>
          <p:nvPr/>
        </p:nvSpPr>
        <p:spPr>
          <a:xfrm>
            <a:off x="6609352" y="347193"/>
            <a:ext cx="108000" cy="1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4811AA54-9B43-CDD0-1ED9-2362BFDE17FA}"/>
              </a:ext>
            </a:extLst>
          </p:cNvPr>
          <p:cNvSpPr/>
          <p:nvPr/>
        </p:nvSpPr>
        <p:spPr>
          <a:xfrm>
            <a:off x="6609352" y="1516834"/>
            <a:ext cx="108000" cy="1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graphicFrame>
            <p:nvGraphicFramePr>
              <p:cNvPr id="8" name="Table 12">
                <a:extLst>
                  <a:ext uri="{FF2B5EF4-FFF2-40B4-BE49-F238E27FC236}">
                    <a16:creationId xmlns:a16="http://schemas.microsoft.com/office/drawing/2014/main" id="{984A2D80-C07B-B24A-8C80-08498E183F57}"/>
                  </a:ext>
                </a:extLst>
              </p:cNvPr>
              <p:cNvGraphicFramePr>
                <a:graphicFrameLocks noGrp="1"/>
              </p:cNvGraphicFramePr>
              <p:nvPr>
                <p:extLst>
                  <p:ext uri="{D42A27DB-BD31-4B8C-83A1-F6EECF244321}">
                    <p14:modId xmlns:p14="http://schemas.microsoft.com/office/powerpoint/2010/main" val="944877311"/>
                  </p:ext>
                </p:extLst>
              </p:nvPr>
            </p:nvGraphicFramePr>
            <p:xfrm>
              <a:off x="207818" y="3619277"/>
              <a:ext cx="9072000" cy="2232993"/>
            </p:xfrm>
            <a:graphic>
              <a:graphicData uri="http://schemas.openxmlformats.org/drawingml/2006/table">
                <a:tbl>
                  <a:tblPr firstRow="1" bandRow="1">
                    <a:tableStyleId>{5940675A-B579-460E-94D1-54222C63F5DA}</a:tableStyleId>
                  </a:tblPr>
                  <a:tblGrid>
                    <a:gridCol w="1296000">
                      <a:extLst>
                        <a:ext uri="{9D8B030D-6E8A-4147-A177-3AD203B41FA5}">
                          <a16:colId xmlns:a16="http://schemas.microsoft.com/office/drawing/2014/main" val="3613884705"/>
                        </a:ext>
                      </a:extLst>
                    </a:gridCol>
                    <a:gridCol w="1296000">
                      <a:extLst>
                        <a:ext uri="{9D8B030D-6E8A-4147-A177-3AD203B41FA5}">
                          <a16:colId xmlns:a16="http://schemas.microsoft.com/office/drawing/2014/main" val="2135813100"/>
                        </a:ext>
                      </a:extLst>
                    </a:gridCol>
                    <a:gridCol w="1296000">
                      <a:extLst>
                        <a:ext uri="{9D8B030D-6E8A-4147-A177-3AD203B41FA5}">
                          <a16:colId xmlns:a16="http://schemas.microsoft.com/office/drawing/2014/main" val="2302857364"/>
                        </a:ext>
                      </a:extLst>
                    </a:gridCol>
                    <a:gridCol w="1296000">
                      <a:extLst>
                        <a:ext uri="{9D8B030D-6E8A-4147-A177-3AD203B41FA5}">
                          <a16:colId xmlns:a16="http://schemas.microsoft.com/office/drawing/2014/main" val="2933219933"/>
                        </a:ext>
                      </a:extLst>
                    </a:gridCol>
                    <a:gridCol w="1296000">
                      <a:extLst>
                        <a:ext uri="{9D8B030D-6E8A-4147-A177-3AD203B41FA5}">
                          <a16:colId xmlns:a16="http://schemas.microsoft.com/office/drawing/2014/main" val="380900997"/>
                        </a:ext>
                      </a:extLst>
                    </a:gridCol>
                    <a:gridCol w="1296000">
                      <a:extLst>
                        <a:ext uri="{9D8B030D-6E8A-4147-A177-3AD203B41FA5}">
                          <a16:colId xmlns:a16="http://schemas.microsoft.com/office/drawing/2014/main" val="1327360977"/>
                        </a:ext>
                      </a:extLst>
                    </a:gridCol>
                    <a:gridCol w="1296000">
                      <a:extLst>
                        <a:ext uri="{9D8B030D-6E8A-4147-A177-3AD203B41FA5}">
                          <a16:colId xmlns:a16="http://schemas.microsoft.com/office/drawing/2014/main" val="2546200893"/>
                        </a:ext>
                      </a:extLst>
                    </a:gridCol>
                  </a:tblGrid>
                  <a:tr h="468993">
                    <a:tc>
                      <a:txBody>
                        <a:bodyPr/>
                        <a:lstStyle/>
                        <a:p>
                          <a:pPr algn="ctr"/>
                          <a:r>
                            <a:rPr lang="en-GB" sz="1400" b="1" dirty="0"/>
                            <a:t>10 000s</a:t>
                          </a:r>
                        </a:p>
                      </a:txBody>
                      <a:tcPr anchor="ctr">
                        <a:solidFill>
                          <a:schemeClr val="accent2"/>
                        </a:solidFill>
                      </a:tcPr>
                    </a:tc>
                    <a:tc>
                      <a:txBody>
                        <a:bodyPr/>
                        <a:lstStyle/>
                        <a:p>
                          <a:pPr algn="ctr"/>
                          <a:r>
                            <a:rPr lang="en-GB" sz="1600" b="1" dirty="0"/>
                            <a:t>1000s</a:t>
                          </a:r>
                        </a:p>
                      </a:txBody>
                      <a:tcPr anchor="ctr">
                        <a:solidFill>
                          <a:schemeClr val="accent2"/>
                        </a:solidFill>
                      </a:tcPr>
                    </a:tc>
                    <a:tc>
                      <a:txBody>
                        <a:bodyPr/>
                        <a:lstStyle/>
                        <a:p>
                          <a:pPr algn="ctr"/>
                          <a:r>
                            <a:rPr lang="en-GB" sz="1600" b="1" dirty="0"/>
                            <a:t>100s</a:t>
                          </a:r>
                        </a:p>
                      </a:txBody>
                      <a:tcPr anchor="ctr">
                        <a:solidFill>
                          <a:schemeClr val="accent2"/>
                        </a:solidFill>
                      </a:tcPr>
                    </a:tc>
                    <a:tc>
                      <a:txBody>
                        <a:bodyPr/>
                        <a:lstStyle/>
                        <a:p>
                          <a:pPr algn="ctr"/>
                          <a:r>
                            <a:rPr lang="en-GB" sz="1600" b="1" dirty="0"/>
                            <a:t>10s</a:t>
                          </a:r>
                        </a:p>
                      </a:txBody>
                      <a:tcPr anchor="ctr">
                        <a:solidFill>
                          <a:schemeClr val="accent2"/>
                        </a:solidFill>
                      </a:tcPr>
                    </a:tc>
                    <a:tc>
                      <a:txBody>
                        <a:bodyPr/>
                        <a:lstStyle/>
                        <a:p>
                          <a:pPr algn="ctr"/>
                          <a:r>
                            <a:rPr lang="en-GB" sz="1600" b="1" dirty="0"/>
                            <a:t>1s</a:t>
                          </a:r>
                        </a:p>
                      </a:txBody>
                      <a:tcPr anchor="ctr">
                        <a:solidFill>
                          <a:schemeClr val="accent2"/>
                        </a:solidFill>
                      </a:tcPr>
                    </a:tc>
                    <a:tc>
                      <a:txBody>
                        <a:bodyPr/>
                        <a:lstStyle/>
                        <a:p>
                          <a:pPr algn="ctr"/>
                          <a14:m>
                            <m:oMathPara xmlns:m="http://schemas.openxmlformats.org/officeDocument/2006/math">
                              <m:oMathParaPr>
                                <m:jc m:val="centerGroup"/>
                              </m:oMathParaPr>
                              <m:oMath xmlns:m="http://schemas.openxmlformats.org/officeDocument/2006/math">
                                <m:box>
                                  <m:boxPr>
                                    <m:ctrlPr>
                                      <a:rPr lang="en-GB" sz="1600" b="1" i="1" smtClean="0">
                                        <a:latin typeface="Cambria Math" panose="02040503050406030204" pitchFamily="18" charset="0"/>
                                      </a:rPr>
                                    </m:ctrlPr>
                                  </m:boxPr>
                                  <m:e>
                                    <m:argPr>
                                      <m:argSz m:val="-1"/>
                                    </m:argPr>
                                    <m:f>
                                      <m:fPr>
                                        <m:ctrlPr>
                                          <a:rPr lang="en-GB" sz="1600" b="1" i="1" smtClean="0">
                                            <a:latin typeface="Cambria Math" panose="02040503050406030204" pitchFamily="18" charset="0"/>
                                          </a:rPr>
                                        </m:ctrlPr>
                                      </m:fPr>
                                      <m:num>
                                        <m:r>
                                          <a:rPr lang="en-GB" sz="1600" b="1" smtClean="0">
                                            <a:latin typeface="Cambria Math" panose="02040503050406030204" pitchFamily="18" charset="0"/>
                                          </a:rPr>
                                          <m:t>𝟏</m:t>
                                        </m:r>
                                      </m:num>
                                      <m:den>
                                        <m:r>
                                          <a:rPr lang="en-GB" sz="1600" b="1" smtClean="0">
                                            <a:latin typeface="Cambria Math" panose="02040503050406030204" pitchFamily="18" charset="0"/>
                                          </a:rPr>
                                          <m:t>𝟏𝟎</m:t>
                                        </m:r>
                                      </m:den>
                                    </m:f>
                                    <m:r>
                                      <a:rPr lang="en-GB" sz="1600" b="1" i="1" smtClean="0">
                                        <a:latin typeface="Cambria Math" panose="02040503050406030204" pitchFamily="18" charset="0"/>
                                      </a:rPr>
                                      <m:t>𝐬</m:t>
                                    </m:r>
                                  </m:e>
                                </m:box>
                              </m:oMath>
                            </m:oMathPara>
                          </a14:m>
                          <a:endParaRPr lang="en-GB" sz="1600" b="1" dirty="0"/>
                        </a:p>
                      </a:txBody>
                      <a:tcPr anchor="ctr">
                        <a:solidFill>
                          <a:schemeClr val="accent2"/>
                        </a:solidFill>
                      </a:tcPr>
                    </a:tc>
                    <a:tc>
                      <a:txBody>
                        <a:bodyPr/>
                        <a:lstStyle/>
                        <a:p>
                          <a:pPr algn="ctr"/>
                          <a14:m>
                            <m:oMathPara xmlns:m="http://schemas.openxmlformats.org/officeDocument/2006/math">
                              <m:oMathParaPr>
                                <m:jc m:val="centerGroup"/>
                              </m:oMathParaPr>
                              <m:oMath xmlns:m="http://schemas.openxmlformats.org/officeDocument/2006/math">
                                <m:box>
                                  <m:boxPr>
                                    <m:ctrlPr>
                                      <a:rPr lang="en-GB" sz="1600" b="1" i="1" smtClean="0">
                                        <a:latin typeface="Cambria Math" panose="02040503050406030204" pitchFamily="18" charset="0"/>
                                      </a:rPr>
                                    </m:ctrlPr>
                                  </m:boxPr>
                                  <m:e>
                                    <m:argPr>
                                      <m:argSz m:val="-1"/>
                                    </m:argPr>
                                    <m:f>
                                      <m:fPr>
                                        <m:ctrlPr>
                                          <a:rPr lang="en-GB" sz="1600" b="1" i="1" smtClean="0">
                                            <a:latin typeface="Cambria Math" panose="02040503050406030204" pitchFamily="18" charset="0"/>
                                          </a:rPr>
                                        </m:ctrlPr>
                                      </m:fPr>
                                      <m:num>
                                        <m:r>
                                          <a:rPr lang="en-GB" sz="1600" b="1" smtClean="0">
                                            <a:latin typeface="Cambria Math" panose="02040503050406030204" pitchFamily="18" charset="0"/>
                                          </a:rPr>
                                          <m:t>𝟏</m:t>
                                        </m:r>
                                      </m:num>
                                      <m:den>
                                        <m:r>
                                          <a:rPr lang="en-GB" sz="1600" b="1" smtClean="0">
                                            <a:latin typeface="Cambria Math" panose="02040503050406030204" pitchFamily="18" charset="0"/>
                                          </a:rPr>
                                          <m:t>𝟏𝟎𝟎</m:t>
                                        </m:r>
                                      </m:den>
                                    </m:f>
                                    <m:r>
                                      <a:rPr lang="en-GB" sz="1600" b="1" i="1" smtClean="0">
                                        <a:latin typeface="Cambria Math" panose="02040503050406030204" pitchFamily="18" charset="0"/>
                                      </a:rPr>
                                      <m:t>𝐬</m:t>
                                    </m:r>
                                  </m:e>
                                </m:box>
                              </m:oMath>
                            </m:oMathPara>
                          </a14:m>
                          <a:endParaRPr lang="en-GB" sz="1600" b="1" dirty="0"/>
                        </a:p>
                      </a:txBody>
                      <a:tcPr anchor="ctr">
                        <a:solidFill>
                          <a:schemeClr val="accent2"/>
                        </a:solidFill>
                      </a:tcPr>
                    </a:tc>
                    <a:extLst>
                      <a:ext uri="{0D108BD9-81ED-4DB2-BD59-A6C34878D82A}">
                        <a16:rowId xmlns:a16="http://schemas.microsoft.com/office/drawing/2014/main" val="3317917358"/>
                      </a:ext>
                    </a:extLst>
                  </a:tr>
                  <a:tr h="1764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3566358283"/>
                      </a:ext>
                    </a:extLst>
                  </a:tr>
                </a:tbl>
              </a:graphicData>
            </a:graphic>
          </p:graphicFrame>
        </mc:Choice>
        <mc:Fallback xmlns="">
          <p:graphicFrame>
            <p:nvGraphicFramePr>
              <p:cNvPr id="8" name="Table 12">
                <a:extLst>
                  <a:ext uri="{FF2B5EF4-FFF2-40B4-BE49-F238E27FC236}">
                    <a16:creationId xmlns:a16="http://schemas.microsoft.com/office/drawing/2014/main" id="{984A2D80-C07B-B24A-8C80-08498E183F57}"/>
                  </a:ext>
                </a:extLst>
              </p:cNvPr>
              <p:cNvGraphicFramePr>
                <a:graphicFrameLocks noGrp="1"/>
              </p:cNvGraphicFramePr>
              <p:nvPr>
                <p:extLst>
                  <p:ext uri="{D42A27DB-BD31-4B8C-83A1-F6EECF244321}">
                    <p14:modId xmlns:p14="http://schemas.microsoft.com/office/powerpoint/2010/main" val="944877311"/>
                  </p:ext>
                </p:extLst>
              </p:nvPr>
            </p:nvGraphicFramePr>
            <p:xfrm>
              <a:off x="207818" y="3619277"/>
              <a:ext cx="9072000" cy="2232993"/>
            </p:xfrm>
            <a:graphic>
              <a:graphicData uri="http://schemas.openxmlformats.org/drawingml/2006/table">
                <a:tbl>
                  <a:tblPr firstRow="1" bandRow="1">
                    <a:tableStyleId>{5940675A-B579-460E-94D1-54222C63F5DA}</a:tableStyleId>
                  </a:tblPr>
                  <a:tblGrid>
                    <a:gridCol w="1296000">
                      <a:extLst>
                        <a:ext uri="{9D8B030D-6E8A-4147-A177-3AD203B41FA5}">
                          <a16:colId xmlns:a16="http://schemas.microsoft.com/office/drawing/2014/main" val="3613884705"/>
                        </a:ext>
                      </a:extLst>
                    </a:gridCol>
                    <a:gridCol w="1296000">
                      <a:extLst>
                        <a:ext uri="{9D8B030D-6E8A-4147-A177-3AD203B41FA5}">
                          <a16:colId xmlns:a16="http://schemas.microsoft.com/office/drawing/2014/main" val="2135813100"/>
                        </a:ext>
                      </a:extLst>
                    </a:gridCol>
                    <a:gridCol w="1296000">
                      <a:extLst>
                        <a:ext uri="{9D8B030D-6E8A-4147-A177-3AD203B41FA5}">
                          <a16:colId xmlns:a16="http://schemas.microsoft.com/office/drawing/2014/main" val="2302857364"/>
                        </a:ext>
                      </a:extLst>
                    </a:gridCol>
                    <a:gridCol w="1296000">
                      <a:extLst>
                        <a:ext uri="{9D8B030D-6E8A-4147-A177-3AD203B41FA5}">
                          <a16:colId xmlns:a16="http://schemas.microsoft.com/office/drawing/2014/main" val="2933219933"/>
                        </a:ext>
                      </a:extLst>
                    </a:gridCol>
                    <a:gridCol w="1296000">
                      <a:extLst>
                        <a:ext uri="{9D8B030D-6E8A-4147-A177-3AD203B41FA5}">
                          <a16:colId xmlns:a16="http://schemas.microsoft.com/office/drawing/2014/main" val="380900997"/>
                        </a:ext>
                      </a:extLst>
                    </a:gridCol>
                    <a:gridCol w="1296000">
                      <a:extLst>
                        <a:ext uri="{9D8B030D-6E8A-4147-A177-3AD203B41FA5}">
                          <a16:colId xmlns:a16="http://schemas.microsoft.com/office/drawing/2014/main" val="1327360977"/>
                        </a:ext>
                      </a:extLst>
                    </a:gridCol>
                    <a:gridCol w="1296000">
                      <a:extLst>
                        <a:ext uri="{9D8B030D-6E8A-4147-A177-3AD203B41FA5}">
                          <a16:colId xmlns:a16="http://schemas.microsoft.com/office/drawing/2014/main" val="2546200893"/>
                        </a:ext>
                      </a:extLst>
                    </a:gridCol>
                  </a:tblGrid>
                  <a:tr h="468993">
                    <a:tc>
                      <a:txBody>
                        <a:bodyPr/>
                        <a:lstStyle/>
                        <a:p>
                          <a:pPr algn="ctr"/>
                          <a:r>
                            <a:rPr lang="en-GB" sz="1400" b="1" dirty="0"/>
                            <a:t>10 000s</a:t>
                          </a:r>
                        </a:p>
                      </a:txBody>
                      <a:tcPr anchor="ctr">
                        <a:solidFill>
                          <a:schemeClr val="accent2"/>
                        </a:solidFill>
                      </a:tcPr>
                    </a:tc>
                    <a:tc>
                      <a:txBody>
                        <a:bodyPr/>
                        <a:lstStyle/>
                        <a:p>
                          <a:pPr algn="ctr"/>
                          <a:r>
                            <a:rPr lang="en-GB" sz="1600" b="1" dirty="0"/>
                            <a:t>1000s</a:t>
                          </a:r>
                        </a:p>
                      </a:txBody>
                      <a:tcPr anchor="ctr">
                        <a:solidFill>
                          <a:schemeClr val="accent2"/>
                        </a:solidFill>
                      </a:tcPr>
                    </a:tc>
                    <a:tc>
                      <a:txBody>
                        <a:bodyPr/>
                        <a:lstStyle/>
                        <a:p>
                          <a:pPr algn="ctr"/>
                          <a:r>
                            <a:rPr lang="en-GB" sz="1600" b="1" dirty="0"/>
                            <a:t>100s</a:t>
                          </a:r>
                        </a:p>
                      </a:txBody>
                      <a:tcPr anchor="ctr">
                        <a:solidFill>
                          <a:schemeClr val="accent2"/>
                        </a:solidFill>
                      </a:tcPr>
                    </a:tc>
                    <a:tc>
                      <a:txBody>
                        <a:bodyPr/>
                        <a:lstStyle/>
                        <a:p>
                          <a:pPr algn="ctr"/>
                          <a:r>
                            <a:rPr lang="en-GB" sz="1600" b="1" dirty="0"/>
                            <a:t>10s</a:t>
                          </a:r>
                        </a:p>
                      </a:txBody>
                      <a:tcPr anchor="ctr">
                        <a:solidFill>
                          <a:schemeClr val="accent2"/>
                        </a:solidFill>
                      </a:tcPr>
                    </a:tc>
                    <a:tc>
                      <a:txBody>
                        <a:bodyPr/>
                        <a:lstStyle/>
                        <a:p>
                          <a:pPr algn="ctr"/>
                          <a:r>
                            <a:rPr lang="en-GB" sz="1600" b="1" dirty="0"/>
                            <a:t>1s</a:t>
                          </a:r>
                        </a:p>
                      </a:txBody>
                      <a:tcPr anchor="ctr">
                        <a:solidFill>
                          <a:schemeClr val="accent2"/>
                        </a:solidFill>
                      </a:tcPr>
                    </a:tc>
                    <a:tc>
                      <a:txBody>
                        <a:bodyPr/>
                        <a:lstStyle/>
                        <a:p>
                          <a:endParaRPr lang="en-US"/>
                        </a:p>
                      </a:txBody>
                      <a:tcPr anchor="ctr">
                        <a:blipFill>
                          <a:blip r:embed="rId4"/>
                          <a:stretch>
                            <a:fillRect l="-502358" t="-1299" r="-101415" b="-380519"/>
                          </a:stretch>
                        </a:blipFill>
                      </a:tcPr>
                    </a:tc>
                    <a:tc>
                      <a:txBody>
                        <a:bodyPr/>
                        <a:lstStyle/>
                        <a:p>
                          <a:endParaRPr lang="en-US"/>
                        </a:p>
                      </a:txBody>
                      <a:tcPr anchor="ctr">
                        <a:blipFill>
                          <a:blip r:embed="rId4"/>
                          <a:stretch>
                            <a:fillRect l="-599531" t="-1299" r="-939" b="-380519"/>
                          </a:stretch>
                        </a:blipFill>
                      </a:tcPr>
                    </a:tc>
                    <a:extLst>
                      <a:ext uri="{0D108BD9-81ED-4DB2-BD59-A6C34878D82A}">
                        <a16:rowId xmlns:a16="http://schemas.microsoft.com/office/drawing/2014/main" val="3317917358"/>
                      </a:ext>
                    </a:extLst>
                  </a:tr>
                  <a:tr h="1764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3566358283"/>
                      </a:ext>
                    </a:extLst>
                  </a:tr>
                </a:tbl>
              </a:graphicData>
            </a:graphic>
          </p:graphicFrame>
        </mc:Fallback>
      </mc:AlternateContent>
      <p:sp>
        <p:nvSpPr>
          <p:cNvPr id="9" name="Oval 8">
            <a:extLst>
              <a:ext uri="{FF2B5EF4-FFF2-40B4-BE49-F238E27FC236}">
                <a16:creationId xmlns:a16="http://schemas.microsoft.com/office/drawing/2014/main" id="{9009A1B5-7E08-D802-09D7-64F12ADAECEC}"/>
              </a:ext>
            </a:extLst>
          </p:cNvPr>
          <p:cNvSpPr/>
          <p:nvPr/>
        </p:nvSpPr>
        <p:spPr>
          <a:xfrm>
            <a:off x="6609352" y="3827925"/>
            <a:ext cx="108000" cy="1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B11386D4-1762-2EB6-79EB-E28F73A1C4B5}"/>
              </a:ext>
            </a:extLst>
          </p:cNvPr>
          <p:cNvSpPr/>
          <p:nvPr/>
        </p:nvSpPr>
        <p:spPr>
          <a:xfrm>
            <a:off x="6609352" y="4997566"/>
            <a:ext cx="108000" cy="108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80604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9F8A80-70BA-4F6B-9F00-7FA783A3B2C4}"/>
              </a:ext>
            </a:extLst>
          </p:cNvPr>
          <p:cNvSpPr txBox="1"/>
          <p:nvPr/>
        </p:nvSpPr>
        <p:spPr>
          <a:xfrm>
            <a:off x="417815" y="161864"/>
            <a:ext cx="9505831" cy="584775"/>
          </a:xfrm>
          <a:prstGeom prst="rect">
            <a:avLst/>
          </a:prstGeom>
          <a:noFill/>
        </p:spPr>
        <p:txBody>
          <a:bodyPr wrap="square" rtlCol="0">
            <a:spAutoFit/>
          </a:bodyPr>
          <a:lstStyle/>
          <a:p>
            <a:pPr>
              <a:buNone/>
            </a:pPr>
            <a:r>
              <a:rPr lang="en-GB" sz="3200" b="1" dirty="0"/>
              <a:t>Estimation</a:t>
            </a:r>
          </a:p>
        </p:txBody>
      </p:sp>
      <p:graphicFrame>
        <p:nvGraphicFramePr>
          <p:cNvPr id="3" name="Table 2">
            <a:extLst>
              <a:ext uri="{FF2B5EF4-FFF2-40B4-BE49-F238E27FC236}">
                <a16:creationId xmlns:a16="http://schemas.microsoft.com/office/drawing/2014/main" id="{ADC55AF9-E8D0-4333-88A9-4876D605956B}"/>
              </a:ext>
            </a:extLst>
          </p:cNvPr>
          <p:cNvGraphicFramePr>
            <a:graphicFrameLocks noGrp="1"/>
          </p:cNvGraphicFramePr>
          <p:nvPr>
            <p:extLst>
              <p:ext uri="{D42A27DB-BD31-4B8C-83A1-F6EECF244321}">
                <p14:modId xmlns:p14="http://schemas.microsoft.com/office/powerpoint/2010/main" val="340146517"/>
              </p:ext>
            </p:extLst>
          </p:nvPr>
        </p:nvGraphicFramePr>
        <p:xfrm>
          <a:off x="417815" y="760707"/>
          <a:ext cx="11426013" cy="5807128"/>
        </p:xfrm>
        <a:graphic>
          <a:graphicData uri="http://schemas.openxmlformats.org/drawingml/2006/table">
            <a:tbl>
              <a:tblPr firstRow="1" bandRow="1">
                <a:tableStyleId>{5940675A-B579-460E-94D1-54222C63F5DA}</a:tableStyleId>
              </a:tblPr>
              <a:tblGrid>
                <a:gridCol w="8608954">
                  <a:extLst>
                    <a:ext uri="{9D8B030D-6E8A-4147-A177-3AD203B41FA5}">
                      <a16:colId xmlns:a16="http://schemas.microsoft.com/office/drawing/2014/main" val="4178532543"/>
                    </a:ext>
                  </a:extLst>
                </a:gridCol>
                <a:gridCol w="2817059">
                  <a:extLst>
                    <a:ext uri="{9D8B030D-6E8A-4147-A177-3AD203B41FA5}">
                      <a16:colId xmlns:a16="http://schemas.microsoft.com/office/drawing/2014/main" val="864547500"/>
                    </a:ext>
                  </a:extLst>
                </a:gridCol>
              </a:tblGrid>
              <a:tr h="560675">
                <a:tc>
                  <a:txBody>
                    <a:bodyPr/>
                    <a:lstStyle/>
                    <a:p>
                      <a:r>
                        <a:rPr lang="en-GB" sz="1600" b="1" dirty="0">
                          <a:solidFill>
                            <a:schemeClr val="bg1"/>
                          </a:solidFill>
                        </a:rPr>
                        <a:t>Previous learning</a:t>
                      </a:r>
                    </a:p>
                  </a:txBody>
                  <a:tcPr anchor="ctr">
                    <a:solidFill>
                      <a:schemeClr val="accent2"/>
                    </a:solidFill>
                  </a:tcPr>
                </a:tc>
                <a:tc>
                  <a:txBody>
                    <a:bodyPr/>
                    <a:lstStyle/>
                    <a:p>
                      <a:r>
                        <a:rPr lang="en-GB" sz="1600" b="1" dirty="0">
                          <a:solidFill>
                            <a:schemeClr val="bg1"/>
                          </a:solidFill>
                        </a:rPr>
                        <a:t>In Key Stage 3 students need to</a:t>
                      </a:r>
                    </a:p>
                  </a:txBody>
                  <a:tcPr anchor="ctr">
                    <a:solidFill>
                      <a:schemeClr val="accent2"/>
                    </a:solidFill>
                  </a:tcPr>
                </a:tc>
                <a:extLst>
                  <a:ext uri="{0D108BD9-81ED-4DB2-BD59-A6C34878D82A}">
                    <a16:rowId xmlns:a16="http://schemas.microsoft.com/office/drawing/2014/main" val="1994315794"/>
                  </a:ext>
                </a:extLst>
              </a:tr>
              <a:tr h="5228008">
                <a:tc>
                  <a:txBody>
                    <a:bodyPr/>
                    <a:lstStyle/>
                    <a:p>
                      <a:pPr marL="0" indent="0">
                        <a:buFont typeface="Arial" panose="020B0604020202020204" pitchFamily="34" charset="0"/>
                        <a:buNone/>
                      </a:pPr>
                      <a:r>
                        <a:rPr lang="en-GB" sz="1600" i="0" dirty="0"/>
                        <a:t>Key Stage 2 curriculum: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i="0" dirty="0"/>
                        <a:t>Year 3: </a:t>
                      </a:r>
                      <a:r>
                        <a:rPr lang="en-GB" sz="1600" dirty="0"/>
                        <a:t>identify, represent and estimate numbers using different representations </a:t>
                      </a:r>
                      <a:r>
                        <a:rPr lang="en-GB" sz="1600" i="1" dirty="0"/>
                        <a:t>(Note this is first mentioned in Key Stage1.)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i="0" dirty="0"/>
                        <a:t>Year 4: </a:t>
                      </a:r>
                      <a:r>
                        <a:rPr lang="en-GB" sz="1600" dirty="0"/>
                        <a:t>estimate, compare and calculate different measures, including money in pounds and pence </a:t>
                      </a:r>
                      <a:r>
                        <a:rPr lang="en-GB" sz="1600" i="1" dirty="0"/>
                        <a:t>(Note estimating measures is first mentioned in Key Stage 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i="0" dirty="0"/>
                        <a:t>Year 5: </a:t>
                      </a:r>
                      <a:r>
                        <a:rPr lang="en-GB" sz="1600" dirty="0"/>
                        <a:t>estimate the area of irregular shapes; estimate volume; estimate and compare acute, obtuse and reflex angles</a:t>
                      </a:r>
                      <a:endParaRPr lang="en-GB" sz="1600" i="0"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i="0" dirty="0"/>
                        <a:t>Year 6: use estimation to check answers to calculations and determine, in the context of a problem, an appropriate degree of accuracy.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sz="1600" i="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600" i="0" dirty="0"/>
                        <a:t>Further information about how students may have experienced this key idea in Key Stage 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i="0" baseline="0" dirty="0">
                          <a:hlinkClick r:id="rId3"/>
                        </a:rPr>
                        <a:t>Teaching mathematics in primary schools</a:t>
                      </a:r>
                      <a:r>
                        <a:rPr lang="en-GB" sz="1600" i="0" baseline="0" dirty="0"/>
                        <a:t> 5G–1: compare angles, estimate and measure angles in degrees and draw angles of a given size (pp265–68)*; 5NPV–3: Reason about the location of any number with up to 2 decimal places in the linear number system, including identifying the previous and next multiple of 1 and 0.1 and rounding to the nearest of each (pp219–24). (</a:t>
                      </a:r>
                      <a:r>
                        <a:rPr lang="en-GB" sz="1600" i="1" baseline="0" dirty="0"/>
                        <a:t>Note that, throughout the NPV section of the guidance, pupils are expected to estimate the position of numbers in the linear number system.)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b="0" i="0" dirty="0">
                          <a:hlinkClick r:id="rId4"/>
                        </a:rPr>
                        <a:t>Primary Mastery Professional Development</a:t>
                      </a:r>
                      <a:r>
                        <a:rPr lang="en-GB" sz="1600" b="0" i="0" dirty="0"/>
                        <a:t>, </a:t>
                      </a:r>
                      <a:r>
                        <a:rPr lang="en-GB" sz="1600" b="0" i="0" kern="1200" dirty="0">
                          <a:solidFill>
                            <a:schemeClr val="tx1"/>
                          </a:solidFill>
                          <a:effectLst/>
                          <a:latin typeface="+mn-lt"/>
                          <a:ea typeface="+mn-ea"/>
                          <a:cs typeface="+mn-cs"/>
                        </a:rPr>
                        <a:t>Spine 1 Number, Addition and Subtraction, Year 6 </a:t>
                      </a:r>
                      <a:r>
                        <a:rPr lang="en-GB" sz="1600" b="0" i="0" kern="1200" dirty="0">
                          <a:solidFill>
                            <a:schemeClr val="tx1"/>
                          </a:solidFill>
                          <a:effectLst/>
                          <a:latin typeface="+mn-lt"/>
                          <a:ea typeface="+mn-ea"/>
                          <a:cs typeface="+mn-cs"/>
                          <a:hlinkClick r:id="rId5"/>
                        </a:rPr>
                        <a:t>Segment 1.30 Composition and calculation: numbers up to 10,000,000 </a:t>
                      </a:r>
                      <a:endParaRPr lang="en-GB" sz="1600" b="0" i="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6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kern="1200" dirty="0">
                          <a:solidFill>
                            <a:schemeClr val="tx1"/>
                          </a:solidFill>
                          <a:latin typeface="+mn-lt"/>
                          <a:ea typeface="+mn-ea"/>
                          <a:cs typeface="+mn-cs"/>
                        </a:rPr>
                        <a:t>* Page numbers reference the complete Years 1–6 document</a:t>
                      </a:r>
                      <a:endParaRPr lang="en-GB" sz="1200" i="1" kern="1200" dirty="0">
                        <a:solidFill>
                          <a:schemeClr val="tx1"/>
                        </a:solidFill>
                        <a:latin typeface="+mn-lt"/>
                        <a:ea typeface="+mn-ea"/>
                        <a:cs typeface="+mn-cs"/>
                      </a:endParaRPr>
                    </a:p>
                  </a:txBody>
                  <a:tcPr/>
                </a:tc>
                <a:tc>
                  <a:txBody>
                    <a:bodyPr/>
                    <a:lstStyle/>
                    <a:p>
                      <a:pPr marL="285750" indent="-285750">
                        <a:buFont typeface="Arial" panose="020B0604020202020204" pitchFamily="34" charset="0"/>
                        <a:buChar char="•"/>
                      </a:pPr>
                      <a:r>
                        <a:rPr lang="en-GB" sz="1600" kern="1200" dirty="0">
                          <a:solidFill>
                            <a:schemeClr val="tx1"/>
                          </a:solidFill>
                          <a:effectLst/>
                          <a:latin typeface="+mn-lt"/>
                          <a:ea typeface="+mn-ea"/>
                          <a:cs typeface="+mn-cs"/>
                        </a:rPr>
                        <a:t>Have a strong sense of the relative size of numbers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kern="1200" dirty="0">
                          <a:solidFill>
                            <a:schemeClr val="tx1"/>
                          </a:solidFill>
                          <a:effectLst/>
                          <a:latin typeface="+mn-lt"/>
                          <a:ea typeface="+mn-ea"/>
                          <a:cs typeface="+mn-cs"/>
                        </a:rPr>
                        <a:t>Use estimation strategies to check the validity of their answers in calculation</a:t>
                      </a:r>
                    </a:p>
                    <a:p>
                      <a:pPr marL="285750" indent="-285750">
                        <a:buFont typeface="Arial" panose="020B0604020202020204" pitchFamily="34" charset="0"/>
                        <a:buChar char="•"/>
                      </a:pPr>
                      <a:r>
                        <a:rPr lang="en-GB" sz="1600" kern="1200" dirty="0">
                          <a:solidFill>
                            <a:schemeClr val="tx1"/>
                          </a:solidFill>
                          <a:effectLst/>
                          <a:latin typeface="+mn-lt"/>
                          <a:ea typeface="+mn-ea"/>
                          <a:cs typeface="+mn-cs"/>
                        </a:rPr>
                        <a:t>Use and estimate measures in real-life contexts</a:t>
                      </a:r>
                    </a:p>
                    <a:p>
                      <a:pPr marL="285750" indent="-285750">
                        <a:buFont typeface="Arial" panose="020B0604020202020204" pitchFamily="34" charset="0"/>
                        <a:buChar char="•"/>
                      </a:pPr>
                      <a:r>
                        <a:rPr lang="en-GB" sz="1600" kern="1200" dirty="0">
                          <a:solidFill>
                            <a:schemeClr val="tx1"/>
                          </a:solidFill>
                          <a:effectLst/>
                          <a:latin typeface="+mn-lt"/>
                          <a:ea typeface="+mn-ea"/>
                          <a:cs typeface="+mn-cs"/>
                        </a:rPr>
                        <a:t>Understand that measuring is always to a certain degree of accuracy </a:t>
                      </a:r>
                    </a:p>
                    <a:p>
                      <a:pPr marL="285750" indent="-285750">
                        <a:buFont typeface="Arial" panose="020B0604020202020204" pitchFamily="34" charset="0"/>
                        <a:buChar char="•"/>
                      </a:pPr>
                      <a:r>
                        <a:rPr lang="en-GB" sz="1600" kern="1200" dirty="0">
                          <a:solidFill>
                            <a:schemeClr val="tx1"/>
                          </a:solidFill>
                          <a:effectLst/>
                          <a:latin typeface="+mn-lt"/>
                          <a:ea typeface="+mn-ea"/>
                          <a:cs typeface="+mn-cs"/>
                        </a:rPr>
                        <a:t>Estimate values using rounding, including working with real-life situations involving contextualised data.</a:t>
                      </a:r>
                    </a:p>
                  </a:txBody>
                  <a:tcPr/>
                </a:tc>
                <a:extLst>
                  <a:ext uri="{0D108BD9-81ED-4DB2-BD59-A6C34878D82A}">
                    <a16:rowId xmlns:a16="http://schemas.microsoft.com/office/drawing/2014/main" val="1817851487"/>
                  </a:ext>
                </a:extLst>
              </a:tr>
            </a:tbl>
          </a:graphicData>
        </a:graphic>
      </p:graphicFrame>
    </p:spTree>
    <p:extLst>
      <p:ext uri="{BB962C8B-B14F-4D97-AF65-F5344CB8AC3E}">
        <p14:creationId xmlns:p14="http://schemas.microsoft.com/office/powerpoint/2010/main" val="32303757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C16C38B-4964-3C44-F665-E6B4A36DFA68}"/>
              </a:ext>
            </a:extLst>
          </p:cNvPr>
          <p:cNvPicPr>
            <a:picLocks noChangeAspect="1"/>
          </p:cNvPicPr>
          <p:nvPr/>
        </p:nvPicPr>
        <p:blipFill>
          <a:blip r:embed="rId3"/>
          <a:stretch>
            <a:fillRect/>
          </a:stretch>
        </p:blipFill>
        <p:spPr>
          <a:xfrm rot="16200000">
            <a:off x="-1803117" y="3867444"/>
            <a:ext cx="4862946" cy="841075"/>
          </a:xfrm>
          <a:prstGeom prst="rect">
            <a:avLst/>
          </a:prstGeom>
        </p:spPr>
      </p:pic>
      <p:pic>
        <p:nvPicPr>
          <p:cNvPr id="6" name="Picture 5">
            <a:extLst>
              <a:ext uri="{FF2B5EF4-FFF2-40B4-BE49-F238E27FC236}">
                <a16:creationId xmlns:a16="http://schemas.microsoft.com/office/drawing/2014/main" id="{B61A4B31-6C9D-CD27-0051-4237222960F2}"/>
              </a:ext>
            </a:extLst>
          </p:cNvPr>
          <p:cNvPicPr>
            <a:picLocks noChangeAspect="1"/>
          </p:cNvPicPr>
          <p:nvPr/>
        </p:nvPicPr>
        <p:blipFill>
          <a:blip r:embed="rId3"/>
          <a:stretch>
            <a:fillRect/>
          </a:stretch>
        </p:blipFill>
        <p:spPr>
          <a:xfrm rot="16200000">
            <a:off x="-722461" y="3846663"/>
            <a:ext cx="4862946" cy="841075"/>
          </a:xfrm>
          <a:prstGeom prst="rect">
            <a:avLst/>
          </a:prstGeom>
        </p:spPr>
      </p:pic>
      <p:pic>
        <p:nvPicPr>
          <p:cNvPr id="7" name="Picture 6">
            <a:extLst>
              <a:ext uri="{FF2B5EF4-FFF2-40B4-BE49-F238E27FC236}">
                <a16:creationId xmlns:a16="http://schemas.microsoft.com/office/drawing/2014/main" id="{10873561-E04E-C890-088E-1DFE7145BDED}"/>
              </a:ext>
            </a:extLst>
          </p:cNvPr>
          <p:cNvPicPr>
            <a:picLocks noChangeAspect="1"/>
          </p:cNvPicPr>
          <p:nvPr/>
        </p:nvPicPr>
        <p:blipFill>
          <a:blip r:embed="rId3"/>
          <a:stretch>
            <a:fillRect/>
          </a:stretch>
        </p:blipFill>
        <p:spPr>
          <a:xfrm rot="16200000">
            <a:off x="358196" y="3867445"/>
            <a:ext cx="4862946" cy="841075"/>
          </a:xfrm>
          <a:prstGeom prst="rect">
            <a:avLst/>
          </a:prstGeom>
        </p:spPr>
      </p:pic>
      <p:pic>
        <p:nvPicPr>
          <p:cNvPr id="8" name="Picture 7">
            <a:extLst>
              <a:ext uri="{FF2B5EF4-FFF2-40B4-BE49-F238E27FC236}">
                <a16:creationId xmlns:a16="http://schemas.microsoft.com/office/drawing/2014/main" id="{1702A666-2C32-2D90-D420-AC0A51A63C73}"/>
              </a:ext>
            </a:extLst>
          </p:cNvPr>
          <p:cNvPicPr>
            <a:picLocks noChangeAspect="1"/>
          </p:cNvPicPr>
          <p:nvPr/>
        </p:nvPicPr>
        <p:blipFill>
          <a:blip r:embed="rId3"/>
          <a:stretch>
            <a:fillRect/>
          </a:stretch>
        </p:blipFill>
        <p:spPr>
          <a:xfrm rot="16200000">
            <a:off x="1438852" y="3846664"/>
            <a:ext cx="4862946" cy="841075"/>
          </a:xfrm>
          <a:prstGeom prst="rect">
            <a:avLst/>
          </a:prstGeom>
        </p:spPr>
      </p:pic>
      <p:pic>
        <p:nvPicPr>
          <p:cNvPr id="9" name="Picture 8">
            <a:extLst>
              <a:ext uri="{FF2B5EF4-FFF2-40B4-BE49-F238E27FC236}">
                <a16:creationId xmlns:a16="http://schemas.microsoft.com/office/drawing/2014/main" id="{C417A02E-B450-358E-CDA4-F35C7E5F9522}"/>
              </a:ext>
            </a:extLst>
          </p:cNvPr>
          <p:cNvPicPr>
            <a:picLocks noChangeAspect="1"/>
          </p:cNvPicPr>
          <p:nvPr/>
        </p:nvPicPr>
        <p:blipFill>
          <a:blip r:embed="rId3"/>
          <a:stretch>
            <a:fillRect/>
          </a:stretch>
        </p:blipFill>
        <p:spPr>
          <a:xfrm rot="16200000">
            <a:off x="2519508" y="3846664"/>
            <a:ext cx="4862946" cy="841075"/>
          </a:xfrm>
          <a:prstGeom prst="rect">
            <a:avLst/>
          </a:prstGeom>
        </p:spPr>
      </p:pic>
      <p:pic>
        <p:nvPicPr>
          <p:cNvPr id="10" name="Picture 9">
            <a:extLst>
              <a:ext uri="{FF2B5EF4-FFF2-40B4-BE49-F238E27FC236}">
                <a16:creationId xmlns:a16="http://schemas.microsoft.com/office/drawing/2014/main" id="{A2F3FA4E-7E01-E474-85E6-F58C3429A229}"/>
              </a:ext>
            </a:extLst>
          </p:cNvPr>
          <p:cNvPicPr>
            <a:picLocks noChangeAspect="1"/>
          </p:cNvPicPr>
          <p:nvPr/>
        </p:nvPicPr>
        <p:blipFill>
          <a:blip r:embed="rId3"/>
          <a:stretch>
            <a:fillRect/>
          </a:stretch>
        </p:blipFill>
        <p:spPr>
          <a:xfrm rot="16200000">
            <a:off x="3600164" y="3825883"/>
            <a:ext cx="4862946" cy="841075"/>
          </a:xfrm>
          <a:prstGeom prst="rect">
            <a:avLst/>
          </a:prstGeom>
        </p:spPr>
      </p:pic>
      <p:pic>
        <p:nvPicPr>
          <p:cNvPr id="11" name="Picture 10">
            <a:extLst>
              <a:ext uri="{FF2B5EF4-FFF2-40B4-BE49-F238E27FC236}">
                <a16:creationId xmlns:a16="http://schemas.microsoft.com/office/drawing/2014/main" id="{67D1A464-D52A-178A-9E6B-337027120BAF}"/>
              </a:ext>
            </a:extLst>
          </p:cNvPr>
          <p:cNvPicPr>
            <a:picLocks noChangeAspect="1"/>
          </p:cNvPicPr>
          <p:nvPr/>
        </p:nvPicPr>
        <p:blipFill>
          <a:blip r:embed="rId3"/>
          <a:stretch>
            <a:fillRect/>
          </a:stretch>
        </p:blipFill>
        <p:spPr>
          <a:xfrm rot="16200000">
            <a:off x="4680821" y="3825883"/>
            <a:ext cx="4862946" cy="841075"/>
          </a:xfrm>
          <a:prstGeom prst="rect">
            <a:avLst/>
          </a:prstGeom>
        </p:spPr>
      </p:pic>
      <p:pic>
        <p:nvPicPr>
          <p:cNvPr id="12" name="Picture 11">
            <a:extLst>
              <a:ext uri="{FF2B5EF4-FFF2-40B4-BE49-F238E27FC236}">
                <a16:creationId xmlns:a16="http://schemas.microsoft.com/office/drawing/2014/main" id="{05A1E851-9DEB-68CD-C713-FA948567C1E6}"/>
              </a:ext>
            </a:extLst>
          </p:cNvPr>
          <p:cNvPicPr>
            <a:picLocks noChangeAspect="1"/>
          </p:cNvPicPr>
          <p:nvPr/>
        </p:nvPicPr>
        <p:blipFill>
          <a:blip r:embed="rId3"/>
          <a:stretch>
            <a:fillRect/>
          </a:stretch>
        </p:blipFill>
        <p:spPr>
          <a:xfrm rot="16200000">
            <a:off x="5761477" y="3805102"/>
            <a:ext cx="4862946" cy="841075"/>
          </a:xfrm>
          <a:prstGeom prst="rect">
            <a:avLst/>
          </a:prstGeom>
        </p:spPr>
      </p:pic>
      <p:pic>
        <p:nvPicPr>
          <p:cNvPr id="15" name="Picture 14">
            <a:extLst>
              <a:ext uri="{FF2B5EF4-FFF2-40B4-BE49-F238E27FC236}">
                <a16:creationId xmlns:a16="http://schemas.microsoft.com/office/drawing/2014/main" id="{C4D77C75-DB26-EBA4-17FF-F731B979D032}"/>
              </a:ext>
            </a:extLst>
          </p:cNvPr>
          <p:cNvPicPr>
            <a:picLocks noChangeAspect="1"/>
          </p:cNvPicPr>
          <p:nvPr/>
        </p:nvPicPr>
        <p:blipFill>
          <a:blip r:embed="rId3"/>
          <a:stretch>
            <a:fillRect/>
          </a:stretch>
        </p:blipFill>
        <p:spPr>
          <a:xfrm rot="16200000">
            <a:off x="6842133" y="3805103"/>
            <a:ext cx="4862946" cy="841075"/>
          </a:xfrm>
          <a:prstGeom prst="rect">
            <a:avLst/>
          </a:prstGeom>
        </p:spPr>
      </p:pic>
      <p:pic>
        <p:nvPicPr>
          <p:cNvPr id="16" name="Picture 15">
            <a:extLst>
              <a:ext uri="{FF2B5EF4-FFF2-40B4-BE49-F238E27FC236}">
                <a16:creationId xmlns:a16="http://schemas.microsoft.com/office/drawing/2014/main" id="{270E02DF-10F4-0CFC-B3B9-56D0226BA1C5}"/>
              </a:ext>
            </a:extLst>
          </p:cNvPr>
          <p:cNvPicPr>
            <a:picLocks noChangeAspect="1"/>
          </p:cNvPicPr>
          <p:nvPr/>
        </p:nvPicPr>
        <p:blipFill>
          <a:blip r:embed="rId3"/>
          <a:stretch>
            <a:fillRect/>
          </a:stretch>
        </p:blipFill>
        <p:spPr>
          <a:xfrm rot="16200000">
            <a:off x="7922789" y="3784322"/>
            <a:ext cx="4862946" cy="841075"/>
          </a:xfrm>
          <a:prstGeom prst="rect">
            <a:avLst/>
          </a:prstGeom>
        </p:spPr>
      </p:pic>
      <p:pic>
        <p:nvPicPr>
          <p:cNvPr id="17" name="Picture 16">
            <a:extLst>
              <a:ext uri="{FF2B5EF4-FFF2-40B4-BE49-F238E27FC236}">
                <a16:creationId xmlns:a16="http://schemas.microsoft.com/office/drawing/2014/main" id="{F1AB23EC-0FD9-60E5-02FF-D6EFD54FA3D4}"/>
              </a:ext>
            </a:extLst>
          </p:cNvPr>
          <p:cNvPicPr>
            <a:picLocks noChangeAspect="1"/>
          </p:cNvPicPr>
          <p:nvPr/>
        </p:nvPicPr>
        <p:blipFill>
          <a:blip r:embed="rId3"/>
          <a:stretch>
            <a:fillRect/>
          </a:stretch>
        </p:blipFill>
        <p:spPr>
          <a:xfrm rot="16200000">
            <a:off x="9003445" y="3784321"/>
            <a:ext cx="4862946" cy="841075"/>
          </a:xfrm>
          <a:prstGeom prst="rect">
            <a:avLst/>
          </a:prstGeom>
        </p:spPr>
      </p:pic>
    </p:spTree>
    <p:extLst>
      <p:ext uri="{BB962C8B-B14F-4D97-AF65-F5344CB8AC3E}">
        <p14:creationId xmlns:p14="http://schemas.microsoft.com/office/powerpoint/2010/main" val="223886767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2" name="Table 12">
                <a:extLst>
                  <a:ext uri="{FF2B5EF4-FFF2-40B4-BE49-F238E27FC236}">
                    <a16:creationId xmlns:a16="http://schemas.microsoft.com/office/drawing/2014/main" id="{F1C4D568-1D9B-9A69-B9A5-B060FE2DDE6B}"/>
                  </a:ext>
                </a:extLst>
              </p:cNvPr>
              <p:cNvGraphicFramePr>
                <a:graphicFrameLocks noGrp="1"/>
              </p:cNvGraphicFramePr>
              <p:nvPr>
                <p:extLst>
                  <p:ext uri="{D42A27DB-BD31-4B8C-83A1-F6EECF244321}">
                    <p14:modId xmlns:p14="http://schemas.microsoft.com/office/powerpoint/2010/main" val="1786087642"/>
                  </p:ext>
                </p:extLst>
              </p:nvPr>
            </p:nvGraphicFramePr>
            <p:xfrm>
              <a:off x="105636" y="116417"/>
              <a:ext cx="4838400" cy="6646642"/>
            </p:xfrm>
            <a:graphic>
              <a:graphicData uri="http://schemas.openxmlformats.org/drawingml/2006/table">
                <a:tbl>
                  <a:tblPr firstRow="1" bandRow="1">
                    <a:tableStyleId>{5940675A-B579-460E-94D1-54222C63F5DA}</a:tableStyleId>
                  </a:tblPr>
                  <a:tblGrid>
                    <a:gridCol w="691200">
                      <a:extLst>
                        <a:ext uri="{9D8B030D-6E8A-4147-A177-3AD203B41FA5}">
                          <a16:colId xmlns:a16="http://schemas.microsoft.com/office/drawing/2014/main" val="3613884705"/>
                        </a:ext>
                      </a:extLst>
                    </a:gridCol>
                    <a:gridCol w="691200">
                      <a:extLst>
                        <a:ext uri="{9D8B030D-6E8A-4147-A177-3AD203B41FA5}">
                          <a16:colId xmlns:a16="http://schemas.microsoft.com/office/drawing/2014/main" val="2135813100"/>
                        </a:ext>
                      </a:extLst>
                    </a:gridCol>
                    <a:gridCol w="691200">
                      <a:extLst>
                        <a:ext uri="{9D8B030D-6E8A-4147-A177-3AD203B41FA5}">
                          <a16:colId xmlns:a16="http://schemas.microsoft.com/office/drawing/2014/main" val="2302857364"/>
                        </a:ext>
                      </a:extLst>
                    </a:gridCol>
                    <a:gridCol w="691200">
                      <a:extLst>
                        <a:ext uri="{9D8B030D-6E8A-4147-A177-3AD203B41FA5}">
                          <a16:colId xmlns:a16="http://schemas.microsoft.com/office/drawing/2014/main" val="2933219933"/>
                        </a:ext>
                      </a:extLst>
                    </a:gridCol>
                    <a:gridCol w="691200">
                      <a:extLst>
                        <a:ext uri="{9D8B030D-6E8A-4147-A177-3AD203B41FA5}">
                          <a16:colId xmlns:a16="http://schemas.microsoft.com/office/drawing/2014/main" val="380900997"/>
                        </a:ext>
                      </a:extLst>
                    </a:gridCol>
                    <a:gridCol w="691200">
                      <a:extLst>
                        <a:ext uri="{9D8B030D-6E8A-4147-A177-3AD203B41FA5}">
                          <a16:colId xmlns:a16="http://schemas.microsoft.com/office/drawing/2014/main" val="1327360977"/>
                        </a:ext>
                      </a:extLst>
                    </a:gridCol>
                    <a:gridCol w="691200">
                      <a:extLst>
                        <a:ext uri="{9D8B030D-6E8A-4147-A177-3AD203B41FA5}">
                          <a16:colId xmlns:a16="http://schemas.microsoft.com/office/drawing/2014/main" val="2546200893"/>
                        </a:ext>
                      </a:extLst>
                    </a:gridCol>
                  </a:tblGrid>
                  <a:tr h="232108">
                    <a:tc>
                      <a:txBody>
                        <a:bodyPr/>
                        <a:lstStyle/>
                        <a:p>
                          <a:pPr algn="ctr"/>
                          <a:r>
                            <a:rPr lang="en-GB" sz="1100" b="1" dirty="0"/>
                            <a:t>10 000s</a:t>
                          </a:r>
                        </a:p>
                      </a:txBody>
                      <a:tcPr anchor="ctr">
                        <a:solidFill>
                          <a:schemeClr val="accent2"/>
                        </a:solidFill>
                      </a:tcPr>
                    </a:tc>
                    <a:tc>
                      <a:txBody>
                        <a:bodyPr/>
                        <a:lstStyle/>
                        <a:p>
                          <a:pPr algn="ctr"/>
                          <a:r>
                            <a:rPr lang="en-GB" sz="1200" b="1" dirty="0"/>
                            <a:t>1000s</a:t>
                          </a:r>
                        </a:p>
                      </a:txBody>
                      <a:tcPr anchor="ctr">
                        <a:solidFill>
                          <a:schemeClr val="accent2"/>
                        </a:solidFill>
                      </a:tcPr>
                    </a:tc>
                    <a:tc>
                      <a:txBody>
                        <a:bodyPr/>
                        <a:lstStyle/>
                        <a:p>
                          <a:pPr algn="ctr"/>
                          <a:r>
                            <a:rPr lang="en-GB" sz="1200" b="1" dirty="0"/>
                            <a:t>100s</a:t>
                          </a:r>
                        </a:p>
                      </a:txBody>
                      <a:tcPr anchor="ctr">
                        <a:solidFill>
                          <a:schemeClr val="accent2"/>
                        </a:solidFill>
                      </a:tcPr>
                    </a:tc>
                    <a:tc>
                      <a:txBody>
                        <a:bodyPr/>
                        <a:lstStyle/>
                        <a:p>
                          <a:pPr algn="ctr"/>
                          <a:r>
                            <a:rPr lang="en-GB" sz="1200" b="1" dirty="0"/>
                            <a:t>10s</a:t>
                          </a:r>
                        </a:p>
                      </a:txBody>
                      <a:tcPr anchor="ctr">
                        <a:solidFill>
                          <a:schemeClr val="accent2"/>
                        </a:solidFill>
                      </a:tcPr>
                    </a:tc>
                    <a:tc>
                      <a:txBody>
                        <a:bodyPr/>
                        <a:lstStyle/>
                        <a:p>
                          <a:pPr algn="ctr"/>
                          <a:r>
                            <a:rPr lang="en-GB" sz="1200" b="1" dirty="0"/>
                            <a:t>1s</a:t>
                          </a:r>
                        </a:p>
                      </a:txBody>
                      <a:tcPr anchor="ctr">
                        <a:solidFill>
                          <a:schemeClr val="accent2"/>
                        </a:solidFill>
                      </a:tcPr>
                    </a:tc>
                    <a:tc>
                      <a:txBody>
                        <a:bodyPr/>
                        <a:lstStyle/>
                        <a:p>
                          <a:pPr algn="ctr"/>
                          <a14:m>
                            <m:oMathPara xmlns:m="http://schemas.openxmlformats.org/officeDocument/2006/math">
                              <m:oMathParaPr>
                                <m:jc m:val="centerGroup"/>
                              </m:oMathParaPr>
                              <m:oMath xmlns:m="http://schemas.openxmlformats.org/officeDocument/2006/math">
                                <m:box>
                                  <m:boxPr>
                                    <m:ctrlPr>
                                      <a:rPr lang="en-GB" sz="1200" b="1" i="1" smtClean="0">
                                        <a:latin typeface="Cambria Math" panose="02040503050406030204" pitchFamily="18" charset="0"/>
                                      </a:rPr>
                                    </m:ctrlPr>
                                  </m:boxPr>
                                  <m:e>
                                    <m:argPr>
                                      <m:argSz m:val="-1"/>
                                    </m:argPr>
                                    <m:f>
                                      <m:fPr>
                                        <m:ctrlPr>
                                          <a:rPr lang="en-GB" sz="1200" b="1" i="1" smtClean="0">
                                            <a:latin typeface="Cambria Math" panose="02040503050406030204" pitchFamily="18" charset="0"/>
                                          </a:rPr>
                                        </m:ctrlPr>
                                      </m:fPr>
                                      <m:num>
                                        <m:r>
                                          <a:rPr lang="en-GB" sz="1200" b="1" smtClean="0">
                                            <a:latin typeface="Cambria Math" panose="02040503050406030204" pitchFamily="18" charset="0"/>
                                          </a:rPr>
                                          <m:t>𝟏</m:t>
                                        </m:r>
                                      </m:num>
                                      <m:den>
                                        <m:r>
                                          <a:rPr lang="en-GB" sz="1200" b="1" smtClean="0">
                                            <a:latin typeface="Cambria Math" panose="02040503050406030204" pitchFamily="18" charset="0"/>
                                          </a:rPr>
                                          <m:t>𝟏𝟎</m:t>
                                        </m:r>
                                      </m:den>
                                    </m:f>
                                    <m:r>
                                      <a:rPr lang="en-GB" sz="1200" b="1" i="1" smtClean="0">
                                        <a:latin typeface="Cambria Math" panose="02040503050406030204" pitchFamily="18" charset="0"/>
                                      </a:rPr>
                                      <m:t>𝐬</m:t>
                                    </m:r>
                                  </m:e>
                                </m:box>
                              </m:oMath>
                            </m:oMathPara>
                          </a14:m>
                          <a:endParaRPr lang="en-GB" sz="1200" b="1" dirty="0"/>
                        </a:p>
                      </a:txBody>
                      <a:tcPr anchor="ctr">
                        <a:solidFill>
                          <a:schemeClr val="accent2"/>
                        </a:solidFill>
                      </a:tcPr>
                    </a:tc>
                    <a:tc>
                      <a:txBody>
                        <a:bodyPr/>
                        <a:lstStyle/>
                        <a:p>
                          <a:pPr algn="ctr"/>
                          <a14:m>
                            <m:oMathPara xmlns:m="http://schemas.openxmlformats.org/officeDocument/2006/math">
                              <m:oMathParaPr>
                                <m:jc m:val="centerGroup"/>
                              </m:oMathParaPr>
                              <m:oMath xmlns:m="http://schemas.openxmlformats.org/officeDocument/2006/math">
                                <m:box>
                                  <m:boxPr>
                                    <m:ctrlPr>
                                      <a:rPr lang="en-GB" sz="1200" b="1" i="1" smtClean="0">
                                        <a:latin typeface="Cambria Math" panose="02040503050406030204" pitchFamily="18" charset="0"/>
                                      </a:rPr>
                                    </m:ctrlPr>
                                  </m:boxPr>
                                  <m:e>
                                    <m:argPr>
                                      <m:argSz m:val="-1"/>
                                    </m:argPr>
                                    <m:f>
                                      <m:fPr>
                                        <m:ctrlPr>
                                          <a:rPr lang="en-GB" sz="1200" b="1" i="1" smtClean="0">
                                            <a:latin typeface="Cambria Math" panose="02040503050406030204" pitchFamily="18" charset="0"/>
                                          </a:rPr>
                                        </m:ctrlPr>
                                      </m:fPr>
                                      <m:num>
                                        <m:r>
                                          <a:rPr lang="en-GB" sz="1200" b="1" smtClean="0">
                                            <a:latin typeface="Cambria Math" panose="02040503050406030204" pitchFamily="18" charset="0"/>
                                          </a:rPr>
                                          <m:t>𝟏</m:t>
                                        </m:r>
                                      </m:num>
                                      <m:den>
                                        <m:r>
                                          <a:rPr lang="en-GB" sz="1200" b="1" smtClean="0">
                                            <a:latin typeface="Cambria Math" panose="02040503050406030204" pitchFamily="18" charset="0"/>
                                          </a:rPr>
                                          <m:t>𝟏𝟎𝟎</m:t>
                                        </m:r>
                                      </m:den>
                                    </m:f>
                                    <m:r>
                                      <a:rPr lang="en-GB" sz="1200" b="1" i="1" smtClean="0">
                                        <a:latin typeface="Cambria Math" panose="02040503050406030204" pitchFamily="18" charset="0"/>
                                      </a:rPr>
                                      <m:t>𝐬</m:t>
                                    </m:r>
                                  </m:e>
                                </m:box>
                              </m:oMath>
                            </m:oMathPara>
                          </a14:m>
                          <a:endParaRPr lang="en-GB" sz="1200" b="1" dirty="0"/>
                        </a:p>
                      </a:txBody>
                      <a:tcPr anchor="ctr">
                        <a:solidFill>
                          <a:schemeClr val="accent2"/>
                        </a:solidFill>
                      </a:tcPr>
                    </a:tc>
                    <a:extLst>
                      <a:ext uri="{0D108BD9-81ED-4DB2-BD59-A6C34878D82A}">
                        <a16:rowId xmlns:a16="http://schemas.microsoft.com/office/drawing/2014/main" val="3317917358"/>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3566358283"/>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3774204622"/>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1994342697"/>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2691670990"/>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3180576842"/>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2850182793"/>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3302103544"/>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3192805330"/>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2916509571"/>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2089807518"/>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3985986559"/>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3111229601"/>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1637670084"/>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4167005097"/>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4106752057"/>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115297869"/>
                      </a:ext>
                    </a:extLst>
                  </a:tr>
                </a:tbl>
              </a:graphicData>
            </a:graphic>
          </p:graphicFrame>
        </mc:Choice>
        <mc:Fallback xmlns="">
          <p:graphicFrame>
            <p:nvGraphicFramePr>
              <p:cNvPr id="2" name="Table 12">
                <a:extLst>
                  <a:ext uri="{FF2B5EF4-FFF2-40B4-BE49-F238E27FC236}">
                    <a16:creationId xmlns:a16="http://schemas.microsoft.com/office/drawing/2014/main" id="{F1C4D568-1D9B-9A69-B9A5-B060FE2DDE6B}"/>
                  </a:ext>
                </a:extLst>
              </p:cNvPr>
              <p:cNvGraphicFramePr>
                <a:graphicFrameLocks noGrp="1"/>
              </p:cNvGraphicFramePr>
              <p:nvPr>
                <p:extLst>
                  <p:ext uri="{D42A27DB-BD31-4B8C-83A1-F6EECF244321}">
                    <p14:modId xmlns:p14="http://schemas.microsoft.com/office/powerpoint/2010/main" val="1786087642"/>
                  </p:ext>
                </p:extLst>
              </p:nvPr>
            </p:nvGraphicFramePr>
            <p:xfrm>
              <a:off x="105636" y="116417"/>
              <a:ext cx="4838400" cy="6646642"/>
            </p:xfrm>
            <a:graphic>
              <a:graphicData uri="http://schemas.openxmlformats.org/drawingml/2006/table">
                <a:tbl>
                  <a:tblPr firstRow="1" bandRow="1">
                    <a:tableStyleId>{5940675A-B579-460E-94D1-54222C63F5DA}</a:tableStyleId>
                  </a:tblPr>
                  <a:tblGrid>
                    <a:gridCol w="691200">
                      <a:extLst>
                        <a:ext uri="{9D8B030D-6E8A-4147-A177-3AD203B41FA5}">
                          <a16:colId xmlns:a16="http://schemas.microsoft.com/office/drawing/2014/main" val="3613884705"/>
                        </a:ext>
                      </a:extLst>
                    </a:gridCol>
                    <a:gridCol w="691200">
                      <a:extLst>
                        <a:ext uri="{9D8B030D-6E8A-4147-A177-3AD203B41FA5}">
                          <a16:colId xmlns:a16="http://schemas.microsoft.com/office/drawing/2014/main" val="2135813100"/>
                        </a:ext>
                      </a:extLst>
                    </a:gridCol>
                    <a:gridCol w="691200">
                      <a:extLst>
                        <a:ext uri="{9D8B030D-6E8A-4147-A177-3AD203B41FA5}">
                          <a16:colId xmlns:a16="http://schemas.microsoft.com/office/drawing/2014/main" val="2302857364"/>
                        </a:ext>
                      </a:extLst>
                    </a:gridCol>
                    <a:gridCol w="691200">
                      <a:extLst>
                        <a:ext uri="{9D8B030D-6E8A-4147-A177-3AD203B41FA5}">
                          <a16:colId xmlns:a16="http://schemas.microsoft.com/office/drawing/2014/main" val="2933219933"/>
                        </a:ext>
                      </a:extLst>
                    </a:gridCol>
                    <a:gridCol w="691200">
                      <a:extLst>
                        <a:ext uri="{9D8B030D-6E8A-4147-A177-3AD203B41FA5}">
                          <a16:colId xmlns:a16="http://schemas.microsoft.com/office/drawing/2014/main" val="380900997"/>
                        </a:ext>
                      </a:extLst>
                    </a:gridCol>
                    <a:gridCol w="691200">
                      <a:extLst>
                        <a:ext uri="{9D8B030D-6E8A-4147-A177-3AD203B41FA5}">
                          <a16:colId xmlns:a16="http://schemas.microsoft.com/office/drawing/2014/main" val="1327360977"/>
                        </a:ext>
                      </a:extLst>
                    </a:gridCol>
                    <a:gridCol w="691200">
                      <a:extLst>
                        <a:ext uri="{9D8B030D-6E8A-4147-A177-3AD203B41FA5}">
                          <a16:colId xmlns:a16="http://schemas.microsoft.com/office/drawing/2014/main" val="2546200893"/>
                        </a:ext>
                      </a:extLst>
                    </a:gridCol>
                  </a:tblGrid>
                  <a:tr h="310642">
                    <a:tc>
                      <a:txBody>
                        <a:bodyPr/>
                        <a:lstStyle/>
                        <a:p>
                          <a:pPr algn="ctr"/>
                          <a:r>
                            <a:rPr lang="en-GB" sz="1100" b="1" dirty="0"/>
                            <a:t>10 000s</a:t>
                          </a:r>
                        </a:p>
                      </a:txBody>
                      <a:tcPr anchor="ctr">
                        <a:solidFill>
                          <a:schemeClr val="accent2"/>
                        </a:solidFill>
                      </a:tcPr>
                    </a:tc>
                    <a:tc>
                      <a:txBody>
                        <a:bodyPr/>
                        <a:lstStyle/>
                        <a:p>
                          <a:pPr algn="ctr"/>
                          <a:r>
                            <a:rPr lang="en-GB" sz="1200" b="1" dirty="0"/>
                            <a:t>1000s</a:t>
                          </a:r>
                        </a:p>
                      </a:txBody>
                      <a:tcPr anchor="ctr">
                        <a:solidFill>
                          <a:schemeClr val="accent2"/>
                        </a:solidFill>
                      </a:tcPr>
                    </a:tc>
                    <a:tc>
                      <a:txBody>
                        <a:bodyPr/>
                        <a:lstStyle/>
                        <a:p>
                          <a:pPr algn="ctr"/>
                          <a:r>
                            <a:rPr lang="en-GB" sz="1200" b="1" dirty="0"/>
                            <a:t>100s</a:t>
                          </a:r>
                        </a:p>
                      </a:txBody>
                      <a:tcPr anchor="ctr">
                        <a:solidFill>
                          <a:schemeClr val="accent2"/>
                        </a:solidFill>
                      </a:tcPr>
                    </a:tc>
                    <a:tc>
                      <a:txBody>
                        <a:bodyPr/>
                        <a:lstStyle/>
                        <a:p>
                          <a:pPr algn="ctr"/>
                          <a:r>
                            <a:rPr lang="en-GB" sz="1200" b="1" dirty="0"/>
                            <a:t>10s</a:t>
                          </a:r>
                        </a:p>
                      </a:txBody>
                      <a:tcPr anchor="ctr">
                        <a:solidFill>
                          <a:schemeClr val="accent2"/>
                        </a:solidFill>
                      </a:tcPr>
                    </a:tc>
                    <a:tc>
                      <a:txBody>
                        <a:bodyPr/>
                        <a:lstStyle/>
                        <a:p>
                          <a:pPr algn="ctr"/>
                          <a:r>
                            <a:rPr lang="en-GB" sz="1200" b="1" dirty="0"/>
                            <a:t>1s</a:t>
                          </a:r>
                        </a:p>
                      </a:txBody>
                      <a:tcPr anchor="ctr">
                        <a:solidFill>
                          <a:schemeClr val="accent2"/>
                        </a:solidFill>
                      </a:tcPr>
                    </a:tc>
                    <a:tc>
                      <a:txBody>
                        <a:bodyPr/>
                        <a:lstStyle/>
                        <a:p>
                          <a:endParaRPr lang="en-US"/>
                        </a:p>
                      </a:txBody>
                      <a:tcPr anchor="ctr">
                        <a:blipFill>
                          <a:blip r:embed="rId3"/>
                          <a:stretch>
                            <a:fillRect l="-503540" t="-1961" r="-102655" b="-2043137"/>
                          </a:stretch>
                        </a:blipFill>
                      </a:tcPr>
                    </a:tc>
                    <a:tc>
                      <a:txBody>
                        <a:bodyPr/>
                        <a:lstStyle/>
                        <a:p>
                          <a:endParaRPr lang="en-US"/>
                        </a:p>
                      </a:txBody>
                      <a:tcPr anchor="ctr">
                        <a:blipFill>
                          <a:blip r:embed="rId3"/>
                          <a:stretch>
                            <a:fillRect l="-598246" t="-1961" r="-1754" b="-2043137"/>
                          </a:stretch>
                        </a:blipFill>
                      </a:tcPr>
                    </a:tc>
                    <a:extLst>
                      <a:ext uri="{0D108BD9-81ED-4DB2-BD59-A6C34878D82A}">
                        <a16:rowId xmlns:a16="http://schemas.microsoft.com/office/drawing/2014/main" val="3317917358"/>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3566358283"/>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3774204622"/>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1994342697"/>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2691670990"/>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3180576842"/>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2850182793"/>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3302103544"/>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3192805330"/>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2916509571"/>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2089807518"/>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3985986559"/>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3111229601"/>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1637670084"/>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4167005097"/>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4106752057"/>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115297869"/>
                      </a:ext>
                    </a:extLst>
                  </a:tr>
                </a:tbl>
              </a:graphicData>
            </a:graphic>
          </p:graphicFrame>
        </mc:Fallback>
      </mc:AlternateContent>
      <p:sp>
        <p:nvSpPr>
          <p:cNvPr id="3" name="Oval 2">
            <a:extLst>
              <a:ext uri="{FF2B5EF4-FFF2-40B4-BE49-F238E27FC236}">
                <a16:creationId xmlns:a16="http://schemas.microsoft.com/office/drawing/2014/main" id="{56E0181E-00E4-73E4-E72B-FD6E31AAA410}"/>
              </a:ext>
            </a:extLst>
          </p:cNvPr>
          <p:cNvSpPr/>
          <p:nvPr/>
        </p:nvSpPr>
        <p:spPr>
          <a:xfrm>
            <a:off x="3542883" y="256532"/>
            <a:ext cx="36000" cy="3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Oval 3">
            <a:extLst>
              <a:ext uri="{FF2B5EF4-FFF2-40B4-BE49-F238E27FC236}">
                <a16:creationId xmlns:a16="http://schemas.microsoft.com/office/drawing/2014/main" id="{C98E568B-4485-B9AC-D943-C0BD775B14D1}"/>
              </a:ext>
            </a:extLst>
          </p:cNvPr>
          <p:cNvSpPr/>
          <p:nvPr/>
        </p:nvSpPr>
        <p:spPr>
          <a:xfrm>
            <a:off x="3542883" y="615384"/>
            <a:ext cx="36000" cy="3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Oval 4">
            <a:extLst>
              <a:ext uri="{FF2B5EF4-FFF2-40B4-BE49-F238E27FC236}">
                <a16:creationId xmlns:a16="http://schemas.microsoft.com/office/drawing/2014/main" id="{1A5D95E2-22AD-BAA0-592A-45CC82CA7CD4}"/>
              </a:ext>
            </a:extLst>
          </p:cNvPr>
          <p:cNvSpPr/>
          <p:nvPr/>
        </p:nvSpPr>
        <p:spPr>
          <a:xfrm>
            <a:off x="3542883" y="1010236"/>
            <a:ext cx="36000" cy="3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Oval 5">
            <a:extLst>
              <a:ext uri="{FF2B5EF4-FFF2-40B4-BE49-F238E27FC236}">
                <a16:creationId xmlns:a16="http://schemas.microsoft.com/office/drawing/2014/main" id="{D3B6120A-A5F9-F278-067F-7685A71C5160}"/>
              </a:ext>
            </a:extLst>
          </p:cNvPr>
          <p:cNvSpPr/>
          <p:nvPr/>
        </p:nvSpPr>
        <p:spPr>
          <a:xfrm>
            <a:off x="3542883" y="1405088"/>
            <a:ext cx="36000" cy="3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a:extLst>
              <a:ext uri="{FF2B5EF4-FFF2-40B4-BE49-F238E27FC236}">
                <a16:creationId xmlns:a16="http://schemas.microsoft.com/office/drawing/2014/main" id="{072FFF51-3F08-88EF-9691-A4BA6EE819F8}"/>
              </a:ext>
            </a:extLst>
          </p:cNvPr>
          <p:cNvSpPr/>
          <p:nvPr/>
        </p:nvSpPr>
        <p:spPr>
          <a:xfrm>
            <a:off x="3542883" y="1799940"/>
            <a:ext cx="36000" cy="3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extLst>
              <a:ext uri="{FF2B5EF4-FFF2-40B4-BE49-F238E27FC236}">
                <a16:creationId xmlns:a16="http://schemas.microsoft.com/office/drawing/2014/main" id="{4D780F6B-3B0F-0BF7-4C1D-7848E33ADA7A}"/>
              </a:ext>
            </a:extLst>
          </p:cNvPr>
          <p:cNvSpPr/>
          <p:nvPr/>
        </p:nvSpPr>
        <p:spPr>
          <a:xfrm>
            <a:off x="3542883" y="2194792"/>
            <a:ext cx="36000" cy="3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extLst>
              <a:ext uri="{FF2B5EF4-FFF2-40B4-BE49-F238E27FC236}">
                <a16:creationId xmlns:a16="http://schemas.microsoft.com/office/drawing/2014/main" id="{7EA48FDC-F1E6-72DF-ABA4-FB1EBCC28DF8}"/>
              </a:ext>
            </a:extLst>
          </p:cNvPr>
          <p:cNvSpPr/>
          <p:nvPr/>
        </p:nvSpPr>
        <p:spPr>
          <a:xfrm>
            <a:off x="3542883" y="2589644"/>
            <a:ext cx="36000" cy="3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extLst>
              <a:ext uri="{FF2B5EF4-FFF2-40B4-BE49-F238E27FC236}">
                <a16:creationId xmlns:a16="http://schemas.microsoft.com/office/drawing/2014/main" id="{7D0995FD-A7D6-6AFA-1A77-81B3D5A17462}"/>
              </a:ext>
            </a:extLst>
          </p:cNvPr>
          <p:cNvSpPr/>
          <p:nvPr/>
        </p:nvSpPr>
        <p:spPr>
          <a:xfrm>
            <a:off x="3542883" y="2984496"/>
            <a:ext cx="36000" cy="3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val 10">
            <a:extLst>
              <a:ext uri="{FF2B5EF4-FFF2-40B4-BE49-F238E27FC236}">
                <a16:creationId xmlns:a16="http://schemas.microsoft.com/office/drawing/2014/main" id="{4A37EFB2-D3ED-A918-6373-0D43BF7B5C91}"/>
              </a:ext>
            </a:extLst>
          </p:cNvPr>
          <p:cNvSpPr/>
          <p:nvPr/>
        </p:nvSpPr>
        <p:spPr>
          <a:xfrm>
            <a:off x="3542883" y="3379348"/>
            <a:ext cx="36000" cy="3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11">
            <a:extLst>
              <a:ext uri="{FF2B5EF4-FFF2-40B4-BE49-F238E27FC236}">
                <a16:creationId xmlns:a16="http://schemas.microsoft.com/office/drawing/2014/main" id="{19516B07-5CD2-DB69-00EB-9FE5725208B0}"/>
              </a:ext>
            </a:extLst>
          </p:cNvPr>
          <p:cNvSpPr/>
          <p:nvPr/>
        </p:nvSpPr>
        <p:spPr>
          <a:xfrm>
            <a:off x="3542883" y="3774200"/>
            <a:ext cx="36000" cy="3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Oval 12">
            <a:extLst>
              <a:ext uri="{FF2B5EF4-FFF2-40B4-BE49-F238E27FC236}">
                <a16:creationId xmlns:a16="http://schemas.microsoft.com/office/drawing/2014/main" id="{96A113AA-8E9E-78C8-AA8C-79A5E2B9AF78}"/>
              </a:ext>
            </a:extLst>
          </p:cNvPr>
          <p:cNvSpPr/>
          <p:nvPr/>
        </p:nvSpPr>
        <p:spPr>
          <a:xfrm>
            <a:off x="3542883" y="4169052"/>
            <a:ext cx="36000" cy="3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a:extLst>
              <a:ext uri="{FF2B5EF4-FFF2-40B4-BE49-F238E27FC236}">
                <a16:creationId xmlns:a16="http://schemas.microsoft.com/office/drawing/2014/main" id="{9EEA8E14-A5B9-E8C8-9A6C-5EF5ADE29470}"/>
              </a:ext>
            </a:extLst>
          </p:cNvPr>
          <p:cNvSpPr/>
          <p:nvPr/>
        </p:nvSpPr>
        <p:spPr>
          <a:xfrm>
            <a:off x="3542883" y="4563904"/>
            <a:ext cx="36000" cy="3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a:extLst>
              <a:ext uri="{FF2B5EF4-FFF2-40B4-BE49-F238E27FC236}">
                <a16:creationId xmlns:a16="http://schemas.microsoft.com/office/drawing/2014/main" id="{F2287024-E6DA-C7B7-2B4D-85C11DC82555}"/>
              </a:ext>
            </a:extLst>
          </p:cNvPr>
          <p:cNvSpPr/>
          <p:nvPr/>
        </p:nvSpPr>
        <p:spPr>
          <a:xfrm>
            <a:off x="3542883" y="4958756"/>
            <a:ext cx="36000" cy="3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Oval 15">
            <a:extLst>
              <a:ext uri="{FF2B5EF4-FFF2-40B4-BE49-F238E27FC236}">
                <a16:creationId xmlns:a16="http://schemas.microsoft.com/office/drawing/2014/main" id="{8637A90C-D4EC-A209-F158-A2A5FBC761B4}"/>
              </a:ext>
            </a:extLst>
          </p:cNvPr>
          <p:cNvSpPr/>
          <p:nvPr/>
        </p:nvSpPr>
        <p:spPr>
          <a:xfrm>
            <a:off x="3542883" y="5358619"/>
            <a:ext cx="36000" cy="3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Oval 16">
            <a:extLst>
              <a:ext uri="{FF2B5EF4-FFF2-40B4-BE49-F238E27FC236}">
                <a16:creationId xmlns:a16="http://schemas.microsoft.com/office/drawing/2014/main" id="{EE38796A-D6D9-03EF-2EB6-8041AAEB8FB8}"/>
              </a:ext>
            </a:extLst>
          </p:cNvPr>
          <p:cNvSpPr/>
          <p:nvPr/>
        </p:nvSpPr>
        <p:spPr>
          <a:xfrm>
            <a:off x="3542883" y="5753471"/>
            <a:ext cx="36000" cy="3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Oval 17">
            <a:extLst>
              <a:ext uri="{FF2B5EF4-FFF2-40B4-BE49-F238E27FC236}">
                <a16:creationId xmlns:a16="http://schemas.microsoft.com/office/drawing/2014/main" id="{4E2CC000-5279-0233-2297-804091457A40}"/>
              </a:ext>
            </a:extLst>
          </p:cNvPr>
          <p:cNvSpPr/>
          <p:nvPr/>
        </p:nvSpPr>
        <p:spPr>
          <a:xfrm>
            <a:off x="3542883" y="6148323"/>
            <a:ext cx="36000" cy="3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Oval 18">
            <a:extLst>
              <a:ext uri="{FF2B5EF4-FFF2-40B4-BE49-F238E27FC236}">
                <a16:creationId xmlns:a16="http://schemas.microsoft.com/office/drawing/2014/main" id="{4B76B1F8-00DA-A3B8-9212-7D7258B24127}"/>
              </a:ext>
            </a:extLst>
          </p:cNvPr>
          <p:cNvSpPr/>
          <p:nvPr/>
        </p:nvSpPr>
        <p:spPr>
          <a:xfrm>
            <a:off x="3542883" y="6543175"/>
            <a:ext cx="36000" cy="3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mc:AlternateContent xmlns:mc="http://schemas.openxmlformats.org/markup-compatibility/2006" xmlns:a14="http://schemas.microsoft.com/office/drawing/2010/main">
        <mc:Choice Requires="a14">
          <p:graphicFrame>
            <p:nvGraphicFramePr>
              <p:cNvPr id="20" name="Table 12">
                <a:extLst>
                  <a:ext uri="{FF2B5EF4-FFF2-40B4-BE49-F238E27FC236}">
                    <a16:creationId xmlns:a16="http://schemas.microsoft.com/office/drawing/2014/main" id="{1A96765E-5A3F-271E-3BB6-46F8B6DEE11B}"/>
                  </a:ext>
                </a:extLst>
              </p:cNvPr>
              <p:cNvGraphicFramePr>
                <a:graphicFrameLocks noGrp="1"/>
              </p:cNvGraphicFramePr>
              <p:nvPr>
                <p:extLst>
                  <p:ext uri="{D42A27DB-BD31-4B8C-83A1-F6EECF244321}">
                    <p14:modId xmlns:p14="http://schemas.microsoft.com/office/powerpoint/2010/main" val="2521580733"/>
                  </p:ext>
                </p:extLst>
              </p:nvPr>
            </p:nvGraphicFramePr>
            <p:xfrm>
              <a:off x="6096000" y="152417"/>
              <a:ext cx="4838400" cy="6646642"/>
            </p:xfrm>
            <a:graphic>
              <a:graphicData uri="http://schemas.openxmlformats.org/drawingml/2006/table">
                <a:tbl>
                  <a:tblPr firstRow="1" bandRow="1">
                    <a:tableStyleId>{5940675A-B579-460E-94D1-54222C63F5DA}</a:tableStyleId>
                  </a:tblPr>
                  <a:tblGrid>
                    <a:gridCol w="691200">
                      <a:extLst>
                        <a:ext uri="{9D8B030D-6E8A-4147-A177-3AD203B41FA5}">
                          <a16:colId xmlns:a16="http://schemas.microsoft.com/office/drawing/2014/main" val="3613884705"/>
                        </a:ext>
                      </a:extLst>
                    </a:gridCol>
                    <a:gridCol w="691200">
                      <a:extLst>
                        <a:ext uri="{9D8B030D-6E8A-4147-A177-3AD203B41FA5}">
                          <a16:colId xmlns:a16="http://schemas.microsoft.com/office/drawing/2014/main" val="2135813100"/>
                        </a:ext>
                      </a:extLst>
                    </a:gridCol>
                    <a:gridCol w="691200">
                      <a:extLst>
                        <a:ext uri="{9D8B030D-6E8A-4147-A177-3AD203B41FA5}">
                          <a16:colId xmlns:a16="http://schemas.microsoft.com/office/drawing/2014/main" val="2302857364"/>
                        </a:ext>
                      </a:extLst>
                    </a:gridCol>
                    <a:gridCol w="691200">
                      <a:extLst>
                        <a:ext uri="{9D8B030D-6E8A-4147-A177-3AD203B41FA5}">
                          <a16:colId xmlns:a16="http://schemas.microsoft.com/office/drawing/2014/main" val="2933219933"/>
                        </a:ext>
                      </a:extLst>
                    </a:gridCol>
                    <a:gridCol w="691200">
                      <a:extLst>
                        <a:ext uri="{9D8B030D-6E8A-4147-A177-3AD203B41FA5}">
                          <a16:colId xmlns:a16="http://schemas.microsoft.com/office/drawing/2014/main" val="380900997"/>
                        </a:ext>
                      </a:extLst>
                    </a:gridCol>
                    <a:gridCol w="691200">
                      <a:extLst>
                        <a:ext uri="{9D8B030D-6E8A-4147-A177-3AD203B41FA5}">
                          <a16:colId xmlns:a16="http://schemas.microsoft.com/office/drawing/2014/main" val="1327360977"/>
                        </a:ext>
                      </a:extLst>
                    </a:gridCol>
                    <a:gridCol w="691200">
                      <a:extLst>
                        <a:ext uri="{9D8B030D-6E8A-4147-A177-3AD203B41FA5}">
                          <a16:colId xmlns:a16="http://schemas.microsoft.com/office/drawing/2014/main" val="2546200893"/>
                        </a:ext>
                      </a:extLst>
                    </a:gridCol>
                  </a:tblGrid>
                  <a:tr h="232108">
                    <a:tc>
                      <a:txBody>
                        <a:bodyPr/>
                        <a:lstStyle/>
                        <a:p>
                          <a:pPr algn="ctr"/>
                          <a:r>
                            <a:rPr lang="en-GB" sz="1100" b="1" dirty="0"/>
                            <a:t>10 000s</a:t>
                          </a:r>
                        </a:p>
                      </a:txBody>
                      <a:tcPr anchor="ctr">
                        <a:solidFill>
                          <a:schemeClr val="accent2"/>
                        </a:solidFill>
                      </a:tcPr>
                    </a:tc>
                    <a:tc>
                      <a:txBody>
                        <a:bodyPr/>
                        <a:lstStyle/>
                        <a:p>
                          <a:pPr algn="ctr"/>
                          <a:r>
                            <a:rPr lang="en-GB" sz="1200" b="1" dirty="0"/>
                            <a:t>1000s</a:t>
                          </a:r>
                        </a:p>
                      </a:txBody>
                      <a:tcPr anchor="ctr">
                        <a:solidFill>
                          <a:schemeClr val="accent2"/>
                        </a:solidFill>
                      </a:tcPr>
                    </a:tc>
                    <a:tc>
                      <a:txBody>
                        <a:bodyPr/>
                        <a:lstStyle/>
                        <a:p>
                          <a:pPr algn="ctr"/>
                          <a:r>
                            <a:rPr lang="en-GB" sz="1200" b="1" dirty="0"/>
                            <a:t>100s</a:t>
                          </a:r>
                        </a:p>
                      </a:txBody>
                      <a:tcPr anchor="ctr">
                        <a:solidFill>
                          <a:schemeClr val="accent2"/>
                        </a:solidFill>
                      </a:tcPr>
                    </a:tc>
                    <a:tc>
                      <a:txBody>
                        <a:bodyPr/>
                        <a:lstStyle/>
                        <a:p>
                          <a:pPr algn="ctr"/>
                          <a:r>
                            <a:rPr lang="en-GB" sz="1200" b="1" dirty="0"/>
                            <a:t>10s</a:t>
                          </a:r>
                        </a:p>
                      </a:txBody>
                      <a:tcPr anchor="ctr">
                        <a:solidFill>
                          <a:schemeClr val="accent2"/>
                        </a:solidFill>
                      </a:tcPr>
                    </a:tc>
                    <a:tc>
                      <a:txBody>
                        <a:bodyPr/>
                        <a:lstStyle/>
                        <a:p>
                          <a:pPr algn="ctr"/>
                          <a:r>
                            <a:rPr lang="en-GB" sz="1200" b="1" dirty="0"/>
                            <a:t>1s</a:t>
                          </a:r>
                        </a:p>
                      </a:txBody>
                      <a:tcPr anchor="ctr">
                        <a:solidFill>
                          <a:schemeClr val="accent2"/>
                        </a:solidFill>
                      </a:tcPr>
                    </a:tc>
                    <a:tc>
                      <a:txBody>
                        <a:bodyPr/>
                        <a:lstStyle/>
                        <a:p>
                          <a:pPr algn="ctr"/>
                          <a14:m>
                            <m:oMathPara xmlns:m="http://schemas.openxmlformats.org/officeDocument/2006/math">
                              <m:oMathParaPr>
                                <m:jc m:val="centerGroup"/>
                              </m:oMathParaPr>
                              <m:oMath xmlns:m="http://schemas.openxmlformats.org/officeDocument/2006/math">
                                <m:box>
                                  <m:boxPr>
                                    <m:ctrlPr>
                                      <a:rPr lang="en-GB" sz="1200" b="1" i="1" smtClean="0">
                                        <a:latin typeface="Cambria Math" panose="02040503050406030204" pitchFamily="18" charset="0"/>
                                      </a:rPr>
                                    </m:ctrlPr>
                                  </m:boxPr>
                                  <m:e>
                                    <m:argPr>
                                      <m:argSz m:val="-1"/>
                                    </m:argPr>
                                    <m:f>
                                      <m:fPr>
                                        <m:ctrlPr>
                                          <a:rPr lang="en-GB" sz="1200" b="1" i="1" smtClean="0">
                                            <a:latin typeface="Cambria Math" panose="02040503050406030204" pitchFamily="18" charset="0"/>
                                          </a:rPr>
                                        </m:ctrlPr>
                                      </m:fPr>
                                      <m:num>
                                        <m:r>
                                          <a:rPr lang="en-GB" sz="1200" b="1" smtClean="0">
                                            <a:latin typeface="Cambria Math" panose="02040503050406030204" pitchFamily="18" charset="0"/>
                                          </a:rPr>
                                          <m:t>𝟏</m:t>
                                        </m:r>
                                      </m:num>
                                      <m:den>
                                        <m:r>
                                          <a:rPr lang="en-GB" sz="1200" b="1" smtClean="0">
                                            <a:latin typeface="Cambria Math" panose="02040503050406030204" pitchFamily="18" charset="0"/>
                                          </a:rPr>
                                          <m:t>𝟏𝟎</m:t>
                                        </m:r>
                                      </m:den>
                                    </m:f>
                                    <m:r>
                                      <a:rPr lang="en-GB" sz="1200" b="1" i="1" smtClean="0">
                                        <a:latin typeface="Cambria Math" panose="02040503050406030204" pitchFamily="18" charset="0"/>
                                      </a:rPr>
                                      <m:t>𝐬</m:t>
                                    </m:r>
                                  </m:e>
                                </m:box>
                              </m:oMath>
                            </m:oMathPara>
                          </a14:m>
                          <a:endParaRPr lang="en-GB" sz="1200" b="1" dirty="0"/>
                        </a:p>
                      </a:txBody>
                      <a:tcPr anchor="ctr">
                        <a:solidFill>
                          <a:schemeClr val="accent2"/>
                        </a:solidFill>
                      </a:tcPr>
                    </a:tc>
                    <a:tc>
                      <a:txBody>
                        <a:bodyPr/>
                        <a:lstStyle/>
                        <a:p>
                          <a:pPr algn="ctr"/>
                          <a14:m>
                            <m:oMathPara xmlns:m="http://schemas.openxmlformats.org/officeDocument/2006/math">
                              <m:oMathParaPr>
                                <m:jc m:val="centerGroup"/>
                              </m:oMathParaPr>
                              <m:oMath xmlns:m="http://schemas.openxmlformats.org/officeDocument/2006/math">
                                <m:box>
                                  <m:boxPr>
                                    <m:ctrlPr>
                                      <a:rPr lang="en-GB" sz="1200" b="1" i="1" smtClean="0">
                                        <a:latin typeface="Cambria Math" panose="02040503050406030204" pitchFamily="18" charset="0"/>
                                      </a:rPr>
                                    </m:ctrlPr>
                                  </m:boxPr>
                                  <m:e>
                                    <m:argPr>
                                      <m:argSz m:val="-1"/>
                                    </m:argPr>
                                    <m:f>
                                      <m:fPr>
                                        <m:ctrlPr>
                                          <a:rPr lang="en-GB" sz="1200" b="1" i="1" smtClean="0">
                                            <a:latin typeface="Cambria Math" panose="02040503050406030204" pitchFamily="18" charset="0"/>
                                          </a:rPr>
                                        </m:ctrlPr>
                                      </m:fPr>
                                      <m:num>
                                        <m:r>
                                          <a:rPr lang="en-GB" sz="1200" b="1" smtClean="0">
                                            <a:latin typeface="Cambria Math" panose="02040503050406030204" pitchFamily="18" charset="0"/>
                                          </a:rPr>
                                          <m:t>𝟏</m:t>
                                        </m:r>
                                      </m:num>
                                      <m:den>
                                        <m:r>
                                          <a:rPr lang="en-GB" sz="1200" b="1" smtClean="0">
                                            <a:latin typeface="Cambria Math" panose="02040503050406030204" pitchFamily="18" charset="0"/>
                                          </a:rPr>
                                          <m:t>𝟏𝟎𝟎</m:t>
                                        </m:r>
                                      </m:den>
                                    </m:f>
                                    <m:r>
                                      <a:rPr lang="en-GB" sz="1200" b="1" i="1" smtClean="0">
                                        <a:latin typeface="Cambria Math" panose="02040503050406030204" pitchFamily="18" charset="0"/>
                                      </a:rPr>
                                      <m:t>𝐬</m:t>
                                    </m:r>
                                  </m:e>
                                </m:box>
                              </m:oMath>
                            </m:oMathPara>
                          </a14:m>
                          <a:endParaRPr lang="en-GB" sz="1200" b="1" dirty="0"/>
                        </a:p>
                      </a:txBody>
                      <a:tcPr anchor="ctr">
                        <a:solidFill>
                          <a:schemeClr val="accent2"/>
                        </a:solidFill>
                      </a:tcPr>
                    </a:tc>
                    <a:extLst>
                      <a:ext uri="{0D108BD9-81ED-4DB2-BD59-A6C34878D82A}">
                        <a16:rowId xmlns:a16="http://schemas.microsoft.com/office/drawing/2014/main" val="3317917358"/>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3566358283"/>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3774204622"/>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1994342697"/>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2691670990"/>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3180576842"/>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2850182793"/>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3302103544"/>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3192805330"/>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2916509571"/>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2089807518"/>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3985986559"/>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3111229601"/>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1637670084"/>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4167005097"/>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4106752057"/>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115297869"/>
                      </a:ext>
                    </a:extLst>
                  </a:tr>
                </a:tbl>
              </a:graphicData>
            </a:graphic>
          </p:graphicFrame>
        </mc:Choice>
        <mc:Fallback xmlns="">
          <p:graphicFrame>
            <p:nvGraphicFramePr>
              <p:cNvPr id="20" name="Table 12">
                <a:extLst>
                  <a:ext uri="{FF2B5EF4-FFF2-40B4-BE49-F238E27FC236}">
                    <a16:creationId xmlns:a16="http://schemas.microsoft.com/office/drawing/2014/main" id="{1A96765E-5A3F-271E-3BB6-46F8B6DEE11B}"/>
                  </a:ext>
                </a:extLst>
              </p:cNvPr>
              <p:cNvGraphicFramePr>
                <a:graphicFrameLocks noGrp="1"/>
              </p:cNvGraphicFramePr>
              <p:nvPr>
                <p:extLst>
                  <p:ext uri="{D42A27DB-BD31-4B8C-83A1-F6EECF244321}">
                    <p14:modId xmlns:p14="http://schemas.microsoft.com/office/powerpoint/2010/main" val="2521580733"/>
                  </p:ext>
                </p:extLst>
              </p:nvPr>
            </p:nvGraphicFramePr>
            <p:xfrm>
              <a:off x="6096000" y="152417"/>
              <a:ext cx="4838400" cy="6646642"/>
            </p:xfrm>
            <a:graphic>
              <a:graphicData uri="http://schemas.openxmlformats.org/drawingml/2006/table">
                <a:tbl>
                  <a:tblPr firstRow="1" bandRow="1">
                    <a:tableStyleId>{5940675A-B579-460E-94D1-54222C63F5DA}</a:tableStyleId>
                  </a:tblPr>
                  <a:tblGrid>
                    <a:gridCol w="691200">
                      <a:extLst>
                        <a:ext uri="{9D8B030D-6E8A-4147-A177-3AD203B41FA5}">
                          <a16:colId xmlns:a16="http://schemas.microsoft.com/office/drawing/2014/main" val="3613884705"/>
                        </a:ext>
                      </a:extLst>
                    </a:gridCol>
                    <a:gridCol w="691200">
                      <a:extLst>
                        <a:ext uri="{9D8B030D-6E8A-4147-A177-3AD203B41FA5}">
                          <a16:colId xmlns:a16="http://schemas.microsoft.com/office/drawing/2014/main" val="2135813100"/>
                        </a:ext>
                      </a:extLst>
                    </a:gridCol>
                    <a:gridCol w="691200">
                      <a:extLst>
                        <a:ext uri="{9D8B030D-6E8A-4147-A177-3AD203B41FA5}">
                          <a16:colId xmlns:a16="http://schemas.microsoft.com/office/drawing/2014/main" val="2302857364"/>
                        </a:ext>
                      </a:extLst>
                    </a:gridCol>
                    <a:gridCol w="691200">
                      <a:extLst>
                        <a:ext uri="{9D8B030D-6E8A-4147-A177-3AD203B41FA5}">
                          <a16:colId xmlns:a16="http://schemas.microsoft.com/office/drawing/2014/main" val="2933219933"/>
                        </a:ext>
                      </a:extLst>
                    </a:gridCol>
                    <a:gridCol w="691200">
                      <a:extLst>
                        <a:ext uri="{9D8B030D-6E8A-4147-A177-3AD203B41FA5}">
                          <a16:colId xmlns:a16="http://schemas.microsoft.com/office/drawing/2014/main" val="380900997"/>
                        </a:ext>
                      </a:extLst>
                    </a:gridCol>
                    <a:gridCol w="691200">
                      <a:extLst>
                        <a:ext uri="{9D8B030D-6E8A-4147-A177-3AD203B41FA5}">
                          <a16:colId xmlns:a16="http://schemas.microsoft.com/office/drawing/2014/main" val="1327360977"/>
                        </a:ext>
                      </a:extLst>
                    </a:gridCol>
                    <a:gridCol w="691200">
                      <a:extLst>
                        <a:ext uri="{9D8B030D-6E8A-4147-A177-3AD203B41FA5}">
                          <a16:colId xmlns:a16="http://schemas.microsoft.com/office/drawing/2014/main" val="2546200893"/>
                        </a:ext>
                      </a:extLst>
                    </a:gridCol>
                  </a:tblGrid>
                  <a:tr h="310642">
                    <a:tc>
                      <a:txBody>
                        <a:bodyPr/>
                        <a:lstStyle/>
                        <a:p>
                          <a:pPr algn="ctr"/>
                          <a:r>
                            <a:rPr lang="en-GB" sz="1100" b="1" dirty="0"/>
                            <a:t>10 000s</a:t>
                          </a:r>
                        </a:p>
                      </a:txBody>
                      <a:tcPr anchor="ctr">
                        <a:solidFill>
                          <a:schemeClr val="accent2"/>
                        </a:solidFill>
                      </a:tcPr>
                    </a:tc>
                    <a:tc>
                      <a:txBody>
                        <a:bodyPr/>
                        <a:lstStyle/>
                        <a:p>
                          <a:pPr algn="ctr"/>
                          <a:r>
                            <a:rPr lang="en-GB" sz="1200" b="1" dirty="0"/>
                            <a:t>1000s</a:t>
                          </a:r>
                        </a:p>
                      </a:txBody>
                      <a:tcPr anchor="ctr">
                        <a:solidFill>
                          <a:schemeClr val="accent2"/>
                        </a:solidFill>
                      </a:tcPr>
                    </a:tc>
                    <a:tc>
                      <a:txBody>
                        <a:bodyPr/>
                        <a:lstStyle/>
                        <a:p>
                          <a:pPr algn="ctr"/>
                          <a:r>
                            <a:rPr lang="en-GB" sz="1200" b="1" dirty="0"/>
                            <a:t>100s</a:t>
                          </a:r>
                        </a:p>
                      </a:txBody>
                      <a:tcPr anchor="ctr">
                        <a:solidFill>
                          <a:schemeClr val="accent2"/>
                        </a:solidFill>
                      </a:tcPr>
                    </a:tc>
                    <a:tc>
                      <a:txBody>
                        <a:bodyPr/>
                        <a:lstStyle/>
                        <a:p>
                          <a:pPr algn="ctr"/>
                          <a:r>
                            <a:rPr lang="en-GB" sz="1200" b="1" dirty="0"/>
                            <a:t>10s</a:t>
                          </a:r>
                        </a:p>
                      </a:txBody>
                      <a:tcPr anchor="ctr">
                        <a:solidFill>
                          <a:schemeClr val="accent2"/>
                        </a:solidFill>
                      </a:tcPr>
                    </a:tc>
                    <a:tc>
                      <a:txBody>
                        <a:bodyPr/>
                        <a:lstStyle/>
                        <a:p>
                          <a:pPr algn="ctr"/>
                          <a:r>
                            <a:rPr lang="en-GB" sz="1200" b="1" dirty="0"/>
                            <a:t>1s</a:t>
                          </a:r>
                        </a:p>
                      </a:txBody>
                      <a:tcPr anchor="ctr">
                        <a:solidFill>
                          <a:schemeClr val="accent2"/>
                        </a:solidFill>
                      </a:tcPr>
                    </a:tc>
                    <a:tc>
                      <a:txBody>
                        <a:bodyPr/>
                        <a:lstStyle/>
                        <a:p>
                          <a:endParaRPr lang="en-US"/>
                        </a:p>
                      </a:txBody>
                      <a:tcPr anchor="ctr">
                        <a:blipFill>
                          <a:blip r:embed="rId4"/>
                          <a:stretch>
                            <a:fillRect l="-499123" t="-3922" r="-100877" b="-2043137"/>
                          </a:stretch>
                        </a:blipFill>
                      </a:tcPr>
                    </a:tc>
                    <a:tc>
                      <a:txBody>
                        <a:bodyPr/>
                        <a:lstStyle/>
                        <a:p>
                          <a:endParaRPr lang="en-US"/>
                        </a:p>
                      </a:txBody>
                      <a:tcPr anchor="ctr">
                        <a:blipFill>
                          <a:blip r:embed="rId4"/>
                          <a:stretch>
                            <a:fillRect l="-604425" t="-3922" r="-1770" b="-2043137"/>
                          </a:stretch>
                        </a:blipFill>
                      </a:tcPr>
                    </a:tc>
                    <a:extLst>
                      <a:ext uri="{0D108BD9-81ED-4DB2-BD59-A6C34878D82A}">
                        <a16:rowId xmlns:a16="http://schemas.microsoft.com/office/drawing/2014/main" val="3317917358"/>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3566358283"/>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3774204622"/>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1994342697"/>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2691670990"/>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3180576842"/>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2850182793"/>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3302103544"/>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3192805330"/>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2916509571"/>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2089807518"/>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3985986559"/>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3111229601"/>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1637670084"/>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4167005097"/>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4106752057"/>
                      </a:ext>
                    </a:extLst>
                  </a:tr>
                  <a:tr h="396000">
                    <a:tc>
                      <a:txBody>
                        <a:bodyPr/>
                        <a:lstStyle/>
                        <a:p>
                          <a:pPr algn="ctr"/>
                          <a:endParaRPr lang="en-GB" sz="14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tc>
                      <a:txBody>
                        <a:bodyPr/>
                        <a:lstStyle/>
                        <a:p>
                          <a:pPr algn="ctr"/>
                          <a:endParaRPr lang="en-GB" sz="1600" dirty="0"/>
                        </a:p>
                      </a:txBody>
                      <a:tcPr anchor="ctr"/>
                    </a:tc>
                    <a:extLst>
                      <a:ext uri="{0D108BD9-81ED-4DB2-BD59-A6C34878D82A}">
                        <a16:rowId xmlns:a16="http://schemas.microsoft.com/office/drawing/2014/main" val="115297869"/>
                      </a:ext>
                    </a:extLst>
                  </a:tr>
                </a:tbl>
              </a:graphicData>
            </a:graphic>
          </p:graphicFrame>
        </mc:Fallback>
      </mc:AlternateContent>
      <p:sp>
        <p:nvSpPr>
          <p:cNvPr id="21" name="Oval 20">
            <a:extLst>
              <a:ext uri="{FF2B5EF4-FFF2-40B4-BE49-F238E27FC236}">
                <a16:creationId xmlns:a16="http://schemas.microsoft.com/office/drawing/2014/main" id="{22ED738C-89B0-512E-9978-EEC4424CDBF6}"/>
              </a:ext>
            </a:extLst>
          </p:cNvPr>
          <p:cNvSpPr/>
          <p:nvPr/>
        </p:nvSpPr>
        <p:spPr>
          <a:xfrm>
            <a:off x="9533247" y="292532"/>
            <a:ext cx="36000" cy="3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Oval 21">
            <a:extLst>
              <a:ext uri="{FF2B5EF4-FFF2-40B4-BE49-F238E27FC236}">
                <a16:creationId xmlns:a16="http://schemas.microsoft.com/office/drawing/2014/main" id="{08EFF6F8-3DB4-C0B4-E27B-D4BD7BB66366}"/>
              </a:ext>
            </a:extLst>
          </p:cNvPr>
          <p:cNvSpPr/>
          <p:nvPr/>
        </p:nvSpPr>
        <p:spPr>
          <a:xfrm>
            <a:off x="9533247" y="651384"/>
            <a:ext cx="36000" cy="3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Oval 22">
            <a:extLst>
              <a:ext uri="{FF2B5EF4-FFF2-40B4-BE49-F238E27FC236}">
                <a16:creationId xmlns:a16="http://schemas.microsoft.com/office/drawing/2014/main" id="{0664F002-4CC1-76C8-E7A6-88D3D1FE420B}"/>
              </a:ext>
            </a:extLst>
          </p:cNvPr>
          <p:cNvSpPr/>
          <p:nvPr/>
        </p:nvSpPr>
        <p:spPr>
          <a:xfrm>
            <a:off x="9533247" y="1046236"/>
            <a:ext cx="36000" cy="3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Oval 23">
            <a:extLst>
              <a:ext uri="{FF2B5EF4-FFF2-40B4-BE49-F238E27FC236}">
                <a16:creationId xmlns:a16="http://schemas.microsoft.com/office/drawing/2014/main" id="{0EF3BA34-E3AD-2FEB-65A4-3B0BDE93F371}"/>
              </a:ext>
            </a:extLst>
          </p:cNvPr>
          <p:cNvSpPr/>
          <p:nvPr/>
        </p:nvSpPr>
        <p:spPr>
          <a:xfrm>
            <a:off x="9533247" y="1441088"/>
            <a:ext cx="36000" cy="3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Oval 24">
            <a:extLst>
              <a:ext uri="{FF2B5EF4-FFF2-40B4-BE49-F238E27FC236}">
                <a16:creationId xmlns:a16="http://schemas.microsoft.com/office/drawing/2014/main" id="{B0B5336F-95E2-82CF-678E-5C6FCF5A7C1F}"/>
              </a:ext>
            </a:extLst>
          </p:cNvPr>
          <p:cNvSpPr/>
          <p:nvPr/>
        </p:nvSpPr>
        <p:spPr>
          <a:xfrm>
            <a:off x="9533247" y="1835940"/>
            <a:ext cx="36000" cy="3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6" name="Oval 25">
            <a:extLst>
              <a:ext uri="{FF2B5EF4-FFF2-40B4-BE49-F238E27FC236}">
                <a16:creationId xmlns:a16="http://schemas.microsoft.com/office/drawing/2014/main" id="{B08756BE-F652-6E10-6560-DC10797132FF}"/>
              </a:ext>
            </a:extLst>
          </p:cNvPr>
          <p:cNvSpPr/>
          <p:nvPr/>
        </p:nvSpPr>
        <p:spPr>
          <a:xfrm>
            <a:off x="9533247" y="2230792"/>
            <a:ext cx="36000" cy="3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Oval 26">
            <a:extLst>
              <a:ext uri="{FF2B5EF4-FFF2-40B4-BE49-F238E27FC236}">
                <a16:creationId xmlns:a16="http://schemas.microsoft.com/office/drawing/2014/main" id="{92D157C0-3761-3287-A4A8-A9B7EC047014}"/>
              </a:ext>
            </a:extLst>
          </p:cNvPr>
          <p:cNvSpPr/>
          <p:nvPr/>
        </p:nvSpPr>
        <p:spPr>
          <a:xfrm>
            <a:off x="9533247" y="2625644"/>
            <a:ext cx="36000" cy="3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8" name="Oval 27">
            <a:extLst>
              <a:ext uri="{FF2B5EF4-FFF2-40B4-BE49-F238E27FC236}">
                <a16:creationId xmlns:a16="http://schemas.microsoft.com/office/drawing/2014/main" id="{9E6089D2-578F-E7E9-D3F0-6B52290B2D0A}"/>
              </a:ext>
            </a:extLst>
          </p:cNvPr>
          <p:cNvSpPr/>
          <p:nvPr/>
        </p:nvSpPr>
        <p:spPr>
          <a:xfrm>
            <a:off x="9533247" y="3020496"/>
            <a:ext cx="36000" cy="3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Oval 28">
            <a:extLst>
              <a:ext uri="{FF2B5EF4-FFF2-40B4-BE49-F238E27FC236}">
                <a16:creationId xmlns:a16="http://schemas.microsoft.com/office/drawing/2014/main" id="{BAB6752C-8D77-4140-C69B-F02F50232579}"/>
              </a:ext>
            </a:extLst>
          </p:cNvPr>
          <p:cNvSpPr/>
          <p:nvPr/>
        </p:nvSpPr>
        <p:spPr>
          <a:xfrm>
            <a:off x="9533247" y="3415348"/>
            <a:ext cx="36000" cy="3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Oval 29">
            <a:extLst>
              <a:ext uri="{FF2B5EF4-FFF2-40B4-BE49-F238E27FC236}">
                <a16:creationId xmlns:a16="http://schemas.microsoft.com/office/drawing/2014/main" id="{ACEE1F45-9D56-558A-AF26-8253EE09EADF}"/>
              </a:ext>
            </a:extLst>
          </p:cNvPr>
          <p:cNvSpPr/>
          <p:nvPr/>
        </p:nvSpPr>
        <p:spPr>
          <a:xfrm>
            <a:off x="9533247" y="3810200"/>
            <a:ext cx="36000" cy="3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Oval 30">
            <a:extLst>
              <a:ext uri="{FF2B5EF4-FFF2-40B4-BE49-F238E27FC236}">
                <a16:creationId xmlns:a16="http://schemas.microsoft.com/office/drawing/2014/main" id="{6781C991-8E82-B786-8192-34F5CA1D0105}"/>
              </a:ext>
            </a:extLst>
          </p:cNvPr>
          <p:cNvSpPr/>
          <p:nvPr/>
        </p:nvSpPr>
        <p:spPr>
          <a:xfrm>
            <a:off x="9533247" y="4205052"/>
            <a:ext cx="36000" cy="3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Oval 31">
            <a:extLst>
              <a:ext uri="{FF2B5EF4-FFF2-40B4-BE49-F238E27FC236}">
                <a16:creationId xmlns:a16="http://schemas.microsoft.com/office/drawing/2014/main" id="{8B0D9385-E788-318A-D4F9-AC820E0ACD22}"/>
              </a:ext>
            </a:extLst>
          </p:cNvPr>
          <p:cNvSpPr/>
          <p:nvPr/>
        </p:nvSpPr>
        <p:spPr>
          <a:xfrm>
            <a:off x="9533247" y="4599904"/>
            <a:ext cx="36000" cy="3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Oval 32">
            <a:extLst>
              <a:ext uri="{FF2B5EF4-FFF2-40B4-BE49-F238E27FC236}">
                <a16:creationId xmlns:a16="http://schemas.microsoft.com/office/drawing/2014/main" id="{B54F1073-31C3-7E24-98CF-D96D4B3E9BCA}"/>
              </a:ext>
            </a:extLst>
          </p:cNvPr>
          <p:cNvSpPr/>
          <p:nvPr/>
        </p:nvSpPr>
        <p:spPr>
          <a:xfrm>
            <a:off x="9533247" y="4994756"/>
            <a:ext cx="36000" cy="3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Oval 33">
            <a:extLst>
              <a:ext uri="{FF2B5EF4-FFF2-40B4-BE49-F238E27FC236}">
                <a16:creationId xmlns:a16="http://schemas.microsoft.com/office/drawing/2014/main" id="{C9131255-28B3-F4E5-7128-94CEF1B6C7E2}"/>
              </a:ext>
            </a:extLst>
          </p:cNvPr>
          <p:cNvSpPr/>
          <p:nvPr/>
        </p:nvSpPr>
        <p:spPr>
          <a:xfrm>
            <a:off x="9533247" y="5394619"/>
            <a:ext cx="36000" cy="3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Oval 34">
            <a:extLst>
              <a:ext uri="{FF2B5EF4-FFF2-40B4-BE49-F238E27FC236}">
                <a16:creationId xmlns:a16="http://schemas.microsoft.com/office/drawing/2014/main" id="{1C8635EF-98B6-5286-75E8-83163077FCCA}"/>
              </a:ext>
            </a:extLst>
          </p:cNvPr>
          <p:cNvSpPr/>
          <p:nvPr/>
        </p:nvSpPr>
        <p:spPr>
          <a:xfrm>
            <a:off x="9533247" y="5789471"/>
            <a:ext cx="36000" cy="3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Oval 35">
            <a:extLst>
              <a:ext uri="{FF2B5EF4-FFF2-40B4-BE49-F238E27FC236}">
                <a16:creationId xmlns:a16="http://schemas.microsoft.com/office/drawing/2014/main" id="{25DA6580-1B43-F015-5FA1-6B6FCF1B9E46}"/>
              </a:ext>
            </a:extLst>
          </p:cNvPr>
          <p:cNvSpPr/>
          <p:nvPr/>
        </p:nvSpPr>
        <p:spPr>
          <a:xfrm>
            <a:off x="9533247" y="6184323"/>
            <a:ext cx="36000" cy="3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Oval 36">
            <a:extLst>
              <a:ext uri="{FF2B5EF4-FFF2-40B4-BE49-F238E27FC236}">
                <a16:creationId xmlns:a16="http://schemas.microsoft.com/office/drawing/2014/main" id="{F7493C4B-CC83-1C46-B201-C52029CFCD4D}"/>
              </a:ext>
            </a:extLst>
          </p:cNvPr>
          <p:cNvSpPr/>
          <p:nvPr/>
        </p:nvSpPr>
        <p:spPr>
          <a:xfrm>
            <a:off x="9533247" y="6579175"/>
            <a:ext cx="36000" cy="36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10532351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08F0256-E5B7-CA01-C9E9-DF5DDB7B6A9A}"/>
              </a:ext>
            </a:extLst>
          </p:cNvPr>
          <p:cNvPicPr>
            <a:picLocks noChangeAspect="1"/>
          </p:cNvPicPr>
          <p:nvPr/>
        </p:nvPicPr>
        <p:blipFill>
          <a:blip r:embed="rId3"/>
          <a:stretch>
            <a:fillRect/>
          </a:stretch>
        </p:blipFill>
        <p:spPr>
          <a:xfrm>
            <a:off x="717651" y="1589334"/>
            <a:ext cx="2300171" cy="1325201"/>
          </a:xfrm>
          <a:prstGeom prst="rect">
            <a:avLst/>
          </a:prstGeom>
        </p:spPr>
      </p:pic>
      <p:pic>
        <p:nvPicPr>
          <p:cNvPr id="3" name="Picture 2">
            <a:extLst>
              <a:ext uri="{FF2B5EF4-FFF2-40B4-BE49-F238E27FC236}">
                <a16:creationId xmlns:a16="http://schemas.microsoft.com/office/drawing/2014/main" id="{1B82F3CC-AC1C-6685-0499-BE5498694CA3}"/>
              </a:ext>
            </a:extLst>
          </p:cNvPr>
          <p:cNvPicPr>
            <a:picLocks noChangeAspect="1"/>
          </p:cNvPicPr>
          <p:nvPr/>
        </p:nvPicPr>
        <p:blipFill>
          <a:blip r:embed="rId4"/>
          <a:stretch>
            <a:fillRect/>
          </a:stretch>
        </p:blipFill>
        <p:spPr>
          <a:xfrm>
            <a:off x="3789731" y="76415"/>
            <a:ext cx="4357864" cy="2844649"/>
          </a:xfrm>
          <a:prstGeom prst="rect">
            <a:avLst/>
          </a:prstGeom>
        </p:spPr>
      </p:pic>
      <p:pic>
        <p:nvPicPr>
          <p:cNvPr id="4" name="Picture 3">
            <a:extLst>
              <a:ext uri="{FF2B5EF4-FFF2-40B4-BE49-F238E27FC236}">
                <a16:creationId xmlns:a16="http://schemas.microsoft.com/office/drawing/2014/main" id="{9059514E-6075-A1C1-8A79-DF72CC8B3409}"/>
              </a:ext>
            </a:extLst>
          </p:cNvPr>
          <p:cNvPicPr>
            <a:picLocks noChangeAspect="1"/>
          </p:cNvPicPr>
          <p:nvPr/>
        </p:nvPicPr>
        <p:blipFill>
          <a:blip r:embed="rId5"/>
          <a:stretch>
            <a:fillRect/>
          </a:stretch>
        </p:blipFill>
        <p:spPr>
          <a:xfrm>
            <a:off x="8815139" y="37172"/>
            <a:ext cx="2853114" cy="2810275"/>
          </a:xfrm>
          <a:prstGeom prst="rect">
            <a:avLst/>
          </a:prstGeom>
        </p:spPr>
      </p:pic>
      <p:pic>
        <p:nvPicPr>
          <p:cNvPr id="5" name="Picture 4">
            <a:extLst>
              <a:ext uri="{FF2B5EF4-FFF2-40B4-BE49-F238E27FC236}">
                <a16:creationId xmlns:a16="http://schemas.microsoft.com/office/drawing/2014/main" id="{4B3194D4-C291-AA70-AAFE-D5AD5A642572}"/>
              </a:ext>
            </a:extLst>
          </p:cNvPr>
          <p:cNvPicPr>
            <a:picLocks noChangeAspect="1"/>
          </p:cNvPicPr>
          <p:nvPr/>
        </p:nvPicPr>
        <p:blipFill>
          <a:blip r:embed="rId3"/>
          <a:stretch>
            <a:fillRect/>
          </a:stretch>
        </p:blipFill>
        <p:spPr>
          <a:xfrm>
            <a:off x="717651" y="5491102"/>
            <a:ext cx="2300171" cy="1325201"/>
          </a:xfrm>
          <a:prstGeom prst="rect">
            <a:avLst/>
          </a:prstGeom>
        </p:spPr>
      </p:pic>
      <p:pic>
        <p:nvPicPr>
          <p:cNvPr id="6" name="Picture 5">
            <a:extLst>
              <a:ext uri="{FF2B5EF4-FFF2-40B4-BE49-F238E27FC236}">
                <a16:creationId xmlns:a16="http://schemas.microsoft.com/office/drawing/2014/main" id="{AF08FD19-1C30-F4BE-917E-3B0D455BD779}"/>
              </a:ext>
            </a:extLst>
          </p:cNvPr>
          <p:cNvPicPr>
            <a:picLocks noChangeAspect="1"/>
          </p:cNvPicPr>
          <p:nvPr/>
        </p:nvPicPr>
        <p:blipFill>
          <a:blip r:embed="rId4"/>
          <a:stretch>
            <a:fillRect/>
          </a:stretch>
        </p:blipFill>
        <p:spPr>
          <a:xfrm>
            <a:off x="3789731" y="3978183"/>
            <a:ext cx="4357864" cy="2844649"/>
          </a:xfrm>
          <a:prstGeom prst="rect">
            <a:avLst/>
          </a:prstGeom>
        </p:spPr>
      </p:pic>
      <p:pic>
        <p:nvPicPr>
          <p:cNvPr id="7" name="Picture 6">
            <a:extLst>
              <a:ext uri="{FF2B5EF4-FFF2-40B4-BE49-F238E27FC236}">
                <a16:creationId xmlns:a16="http://schemas.microsoft.com/office/drawing/2014/main" id="{0526906E-69A2-9FAE-92C9-7EED43CE6A6C}"/>
              </a:ext>
            </a:extLst>
          </p:cNvPr>
          <p:cNvPicPr>
            <a:picLocks noChangeAspect="1"/>
          </p:cNvPicPr>
          <p:nvPr/>
        </p:nvPicPr>
        <p:blipFill>
          <a:blip r:embed="rId5"/>
          <a:stretch>
            <a:fillRect/>
          </a:stretch>
        </p:blipFill>
        <p:spPr>
          <a:xfrm>
            <a:off x="8815139" y="3938940"/>
            <a:ext cx="2853114" cy="2810275"/>
          </a:xfrm>
          <a:prstGeom prst="rect">
            <a:avLst/>
          </a:prstGeom>
        </p:spPr>
      </p:pic>
    </p:spTree>
    <p:extLst>
      <p:ext uri="{BB962C8B-B14F-4D97-AF65-F5344CB8AC3E}">
        <p14:creationId xmlns:p14="http://schemas.microsoft.com/office/powerpoint/2010/main" val="35773993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A1D828F-4705-B32E-430C-5095289F77DB}"/>
              </a:ext>
            </a:extLst>
          </p:cNvPr>
          <p:cNvSpPr txBox="1"/>
          <p:nvPr/>
        </p:nvSpPr>
        <p:spPr>
          <a:xfrm>
            <a:off x="138360" y="525763"/>
            <a:ext cx="2953791" cy="1428214"/>
          </a:xfrm>
          <a:prstGeom prst="wedgeEllipseCallout">
            <a:avLst>
              <a:gd name="adj1" fmla="val -43545"/>
              <a:gd name="adj2" fmla="val 55100"/>
            </a:avLst>
          </a:prstGeom>
        </p:spPr>
        <p:style>
          <a:lnRef idx="2">
            <a:schemeClr val="dk1"/>
          </a:lnRef>
          <a:fillRef idx="1">
            <a:schemeClr val="lt1"/>
          </a:fillRef>
          <a:effectRef idx="0">
            <a:schemeClr val="dk1"/>
          </a:effectRef>
          <a:fontRef idx="minor">
            <a:schemeClr val="dk1"/>
          </a:fontRef>
        </p:style>
        <p:txBody>
          <a:bodyPr wrap="square">
            <a:spAutoFit/>
          </a:bodyPr>
          <a:lstStyle/>
          <a:p>
            <a:pPr algn="ctr">
              <a:buNone/>
            </a:pPr>
            <a:r>
              <a:rPr lang="en-GB" sz="2000" dirty="0">
                <a:solidFill>
                  <a:srgbClr val="595959"/>
                </a:solidFill>
              </a:rPr>
              <a:t>It is ____ to the nearest thousand.</a:t>
            </a:r>
          </a:p>
        </p:txBody>
      </p:sp>
      <p:sp>
        <p:nvSpPr>
          <p:cNvPr id="3" name="TextBox 2">
            <a:extLst>
              <a:ext uri="{FF2B5EF4-FFF2-40B4-BE49-F238E27FC236}">
                <a16:creationId xmlns:a16="http://schemas.microsoft.com/office/drawing/2014/main" id="{D90F4B96-2143-0CF7-D39F-A8D14A6956EB}"/>
              </a:ext>
            </a:extLst>
          </p:cNvPr>
          <p:cNvSpPr txBox="1"/>
          <p:nvPr/>
        </p:nvSpPr>
        <p:spPr>
          <a:xfrm>
            <a:off x="3219883" y="569017"/>
            <a:ext cx="2817289" cy="1428214"/>
          </a:xfrm>
          <a:prstGeom prst="wedgeEllipseCallout">
            <a:avLst>
              <a:gd name="adj1" fmla="val -41904"/>
              <a:gd name="adj2" fmla="val 60330"/>
            </a:avLst>
          </a:prstGeom>
        </p:spPr>
        <p:style>
          <a:lnRef idx="2">
            <a:schemeClr val="dk1"/>
          </a:lnRef>
          <a:fillRef idx="1">
            <a:schemeClr val="lt1"/>
          </a:fillRef>
          <a:effectRef idx="0">
            <a:schemeClr val="dk1"/>
          </a:effectRef>
          <a:fontRef idx="minor">
            <a:schemeClr val="dk1"/>
          </a:fontRef>
        </p:style>
        <p:txBody>
          <a:bodyPr wrap="square">
            <a:spAutoFit/>
          </a:bodyPr>
          <a:lstStyle/>
          <a:p>
            <a:pPr algn="ctr">
              <a:buNone/>
            </a:pPr>
            <a:r>
              <a:rPr lang="en-GB" sz="2000" dirty="0">
                <a:solidFill>
                  <a:srgbClr val="595959"/>
                </a:solidFill>
              </a:rPr>
              <a:t>It is ____ to the nearest hundred.</a:t>
            </a:r>
          </a:p>
        </p:txBody>
      </p:sp>
      <p:sp>
        <p:nvSpPr>
          <p:cNvPr id="4" name="TextBox 3">
            <a:extLst>
              <a:ext uri="{FF2B5EF4-FFF2-40B4-BE49-F238E27FC236}">
                <a16:creationId xmlns:a16="http://schemas.microsoft.com/office/drawing/2014/main" id="{E68E4CFF-8EE7-EA08-0715-72BB6AB6F5AF}"/>
              </a:ext>
            </a:extLst>
          </p:cNvPr>
          <p:cNvSpPr txBox="1"/>
          <p:nvPr/>
        </p:nvSpPr>
        <p:spPr>
          <a:xfrm>
            <a:off x="6164904" y="742159"/>
            <a:ext cx="2716236" cy="995422"/>
          </a:xfrm>
          <a:prstGeom prst="wedgeEllipseCallout">
            <a:avLst>
              <a:gd name="adj1" fmla="val -33955"/>
              <a:gd name="adj2" fmla="val 60753"/>
            </a:avLst>
          </a:prstGeom>
        </p:spPr>
        <p:style>
          <a:lnRef idx="2">
            <a:schemeClr val="dk1"/>
          </a:lnRef>
          <a:fillRef idx="1">
            <a:schemeClr val="lt1"/>
          </a:fillRef>
          <a:effectRef idx="0">
            <a:schemeClr val="dk1"/>
          </a:effectRef>
          <a:fontRef idx="minor">
            <a:schemeClr val="dk1"/>
          </a:fontRef>
        </p:style>
        <p:txBody>
          <a:bodyPr wrap="square">
            <a:spAutoFit/>
          </a:bodyPr>
          <a:lstStyle/>
          <a:p>
            <a:pPr algn="ctr">
              <a:buNone/>
            </a:pPr>
            <a:r>
              <a:rPr lang="en-GB" sz="2000" dirty="0">
                <a:solidFill>
                  <a:srgbClr val="595959"/>
                </a:solidFill>
              </a:rPr>
              <a:t>It is ____ to the nearest ten.</a:t>
            </a:r>
          </a:p>
        </p:txBody>
      </p:sp>
      <p:sp>
        <p:nvSpPr>
          <p:cNvPr id="5" name="TextBox 4">
            <a:extLst>
              <a:ext uri="{FF2B5EF4-FFF2-40B4-BE49-F238E27FC236}">
                <a16:creationId xmlns:a16="http://schemas.microsoft.com/office/drawing/2014/main" id="{1F4ABF68-F173-3671-F43D-A7FECB863628}"/>
              </a:ext>
            </a:extLst>
          </p:cNvPr>
          <p:cNvSpPr txBox="1"/>
          <p:nvPr/>
        </p:nvSpPr>
        <p:spPr>
          <a:xfrm>
            <a:off x="8973423" y="525763"/>
            <a:ext cx="3080217" cy="1428214"/>
          </a:xfrm>
          <a:prstGeom prst="wedgeEllipseCallout">
            <a:avLst>
              <a:gd name="adj1" fmla="val -39467"/>
              <a:gd name="adj2" fmla="val 59939"/>
            </a:avLst>
          </a:prstGeom>
        </p:spPr>
        <p:style>
          <a:lnRef idx="2">
            <a:schemeClr val="dk1"/>
          </a:lnRef>
          <a:fillRef idx="1">
            <a:schemeClr val="lt1"/>
          </a:fillRef>
          <a:effectRef idx="0">
            <a:schemeClr val="dk1"/>
          </a:effectRef>
          <a:fontRef idx="minor">
            <a:schemeClr val="dk1"/>
          </a:fontRef>
        </p:style>
        <p:txBody>
          <a:bodyPr wrap="square">
            <a:spAutoFit/>
          </a:bodyPr>
          <a:lstStyle/>
          <a:p>
            <a:pPr algn="ctr">
              <a:buNone/>
            </a:pPr>
            <a:r>
              <a:rPr lang="en-GB" sz="2000" dirty="0">
                <a:solidFill>
                  <a:srgbClr val="595959"/>
                </a:solidFill>
              </a:rPr>
              <a:t>It is ____ to the nearest whole number.</a:t>
            </a:r>
          </a:p>
        </p:txBody>
      </p:sp>
      <p:sp>
        <p:nvSpPr>
          <p:cNvPr id="6" name="TextBox 5">
            <a:extLst>
              <a:ext uri="{FF2B5EF4-FFF2-40B4-BE49-F238E27FC236}">
                <a16:creationId xmlns:a16="http://schemas.microsoft.com/office/drawing/2014/main" id="{5015C3D8-714A-835D-AFE7-AC21C8A1D593}"/>
              </a:ext>
            </a:extLst>
          </p:cNvPr>
          <p:cNvSpPr txBox="1"/>
          <p:nvPr/>
        </p:nvSpPr>
        <p:spPr>
          <a:xfrm>
            <a:off x="138360" y="94876"/>
            <a:ext cx="1250663" cy="400110"/>
          </a:xfrm>
          <a:prstGeom prst="rect">
            <a:avLst/>
          </a:prstGeom>
          <a:noFill/>
        </p:spPr>
        <p:txBody>
          <a:bodyPr wrap="square" rtlCol="0">
            <a:spAutoFit/>
          </a:bodyPr>
          <a:lstStyle/>
          <a:p>
            <a:pPr>
              <a:buNone/>
            </a:pPr>
            <a:r>
              <a:rPr lang="en-GB" sz="2000" b="1" dirty="0">
                <a:solidFill>
                  <a:srgbClr val="595959"/>
                </a:solidFill>
              </a:rPr>
              <a:t>Clue 1</a:t>
            </a:r>
          </a:p>
        </p:txBody>
      </p:sp>
      <p:sp>
        <p:nvSpPr>
          <p:cNvPr id="7" name="TextBox 6">
            <a:extLst>
              <a:ext uri="{FF2B5EF4-FFF2-40B4-BE49-F238E27FC236}">
                <a16:creationId xmlns:a16="http://schemas.microsoft.com/office/drawing/2014/main" id="{96418B2E-9725-4345-B8F6-AB818600DAB9}"/>
              </a:ext>
            </a:extLst>
          </p:cNvPr>
          <p:cNvSpPr txBox="1"/>
          <p:nvPr/>
        </p:nvSpPr>
        <p:spPr>
          <a:xfrm>
            <a:off x="3218577" y="94876"/>
            <a:ext cx="1250663" cy="400110"/>
          </a:xfrm>
          <a:prstGeom prst="rect">
            <a:avLst/>
          </a:prstGeom>
          <a:noFill/>
        </p:spPr>
        <p:txBody>
          <a:bodyPr wrap="square" rtlCol="0">
            <a:spAutoFit/>
          </a:bodyPr>
          <a:lstStyle/>
          <a:p>
            <a:pPr>
              <a:buNone/>
            </a:pPr>
            <a:r>
              <a:rPr lang="en-GB" sz="2000" b="1" dirty="0">
                <a:solidFill>
                  <a:srgbClr val="595959"/>
                </a:solidFill>
              </a:rPr>
              <a:t>Clue 2</a:t>
            </a:r>
          </a:p>
        </p:txBody>
      </p:sp>
      <p:sp>
        <p:nvSpPr>
          <p:cNvPr id="8" name="TextBox 7">
            <a:extLst>
              <a:ext uri="{FF2B5EF4-FFF2-40B4-BE49-F238E27FC236}">
                <a16:creationId xmlns:a16="http://schemas.microsoft.com/office/drawing/2014/main" id="{D2444597-217D-36E4-99AD-9AA939001031}"/>
              </a:ext>
            </a:extLst>
          </p:cNvPr>
          <p:cNvSpPr txBox="1"/>
          <p:nvPr/>
        </p:nvSpPr>
        <p:spPr>
          <a:xfrm>
            <a:off x="6096000" y="94876"/>
            <a:ext cx="1250663" cy="400110"/>
          </a:xfrm>
          <a:prstGeom prst="rect">
            <a:avLst/>
          </a:prstGeom>
          <a:noFill/>
        </p:spPr>
        <p:txBody>
          <a:bodyPr wrap="square" rtlCol="0">
            <a:spAutoFit/>
          </a:bodyPr>
          <a:lstStyle/>
          <a:p>
            <a:pPr lvl="0">
              <a:buNone/>
            </a:pPr>
            <a:r>
              <a:rPr lang="en-GB" sz="2000" b="1" dirty="0">
                <a:solidFill>
                  <a:srgbClr val="595959"/>
                </a:solidFill>
              </a:rPr>
              <a:t>Clue 3</a:t>
            </a:r>
          </a:p>
        </p:txBody>
      </p:sp>
      <p:sp>
        <p:nvSpPr>
          <p:cNvPr id="9" name="TextBox 8">
            <a:extLst>
              <a:ext uri="{FF2B5EF4-FFF2-40B4-BE49-F238E27FC236}">
                <a16:creationId xmlns:a16="http://schemas.microsoft.com/office/drawing/2014/main" id="{7D6EB170-BF9F-6F2B-9D72-2F589DBD947B}"/>
              </a:ext>
            </a:extLst>
          </p:cNvPr>
          <p:cNvSpPr txBox="1"/>
          <p:nvPr/>
        </p:nvSpPr>
        <p:spPr>
          <a:xfrm>
            <a:off x="9303040" y="94876"/>
            <a:ext cx="1250663" cy="400110"/>
          </a:xfrm>
          <a:prstGeom prst="rect">
            <a:avLst/>
          </a:prstGeom>
          <a:noFill/>
        </p:spPr>
        <p:txBody>
          <a:bodyPr wrap="square" rtlCol="0">
            <a:spAutoFit/>
          </a:bodyPr>
          <a:lstStyle/>
          <a:p>
            <a:pPr lvl="0">
              <a:buNone/>
            </a:pPr>
            <a:r>
              <a:rPr lang="en-GB" sz="2000" b="1" dirty="0">
                <a:solidFill>
                  <a:srgbClr val="595959"/>
                </a:solidFill>
              </a:rPr>
              <a:t>Clue 4</a:t>
            </a:r>
          </a:p>
        </p:txBody>
      </p:sp>
      <p:sp>
        <p:nvSpPr>
          <p:cNvPr id="10" name="TextBox 9">
            <a:extLst>
              <a:ext uri="{FF2B5EF4-FFF2-40B4-BE49-F238E27FC236}">
                <a16:creationId xmlns:a16="http://schemas.microsoft.com/office/drawing/2014/main" id="{1312294F-E569-5BCD-6A8B-7A3DE48C7FF0}"/>
              </a:ext>
            </a:extLst>
          </p:cNvPr>
          <p:cNvSpPr txBox="1"/>
          <p:nvPr/>
        </p:nvSpPr>
        <p:spPr>
          <a:xfrm>
            <a:off x="138360" y="2815751"/>
            <a:ext cx="2953791" cy="1428214"/>
          </a:xfrm>
          <a:prstGeom prst="wedgeEllipseCallout">
            <a:avLst>
              <a:gd name="adj1" fmla="val -43545"/>
              <a:gd name="adj2" fmla="val 55100"/>
            </a:avLst>
          </a:prstGeom>
        </p:spPr>
        <p:style>
          <a:lnRef idx="2">
            <a:schemeClr val="dk1"/>
          </a:lnRef>
          <a:fillRef idx="1">
            <a:schemeClr val="lt1"/>
          </a:fillRef>
          <a:effectRef idx="0">
            <a:schemeClr val="dk1"/>
          </a:effectRef>
          <a:fontRef idx="minor">
            <a:schemeClr val="dk1"/>
          </a:fontRef>
        </p:style>
        <p:txBody>
          <a:bodyPr wrap="square">
            <a:spAutoFit/>
          </a:bodyPr>
          <a:lstStyle/>
          <a:p>
            <a:pPr algn="ctr">
              <a:buNone/>
            </a:pPr>
            <a:r>
              <a:rPr lang="en-GB" sz="2000" dirty="0">
                <a:solidFill>
                  <a:srgbClr val="595959"/>
                </a:solidFill>
              </a:rPr>
              <a:t>It is ____ to the nearest thousand.</a:t>
            </a:r>
          </a:p>
        </p:txBody>
      </p:sp>
      <p:sp>
        <p:nvSpPr>
          <p:cNvPr id="11" name="TextBox 10">
            <a:extLst>
              <a:ext uri="{FF2B5EF4-FFF2-40B4-BE49-F238E27FC236}">
                <a16:creationId xmlns:a16="http://schemas.microsoft.com/office/drawing/2014/main" id="{D7FA7780-99AF-67F8-9C3B-59267CE9BA75}"/>
              </a:ext>
            </a:extLst>
          </p:cNvPr>
          <p:cNvSpPr txBox="1"/>
          <p:nvPr/>
        </p:nvSpPr>
        <p:spPr>
          <a:xfrm>
            <a:off x="3219883" y="2859005"/>
            <a:ext cx="2817289" cy="1428214"/>
          </a:xfrm>
          <a:prstGeom prst="wedgeEllipseCallout">
            <a:avLst>
              <a:gd name="adj1" fmla="val -41904"/>
              <a:gd name="adj2" fmla="val 60330"/>
            </a:avLst>
          </a:prstGeom>
        </p:spPr>
        <p:style>
          <a:lnRef idx="2">
            <a:schemeClr val="dk1"/>
          </a:lnRef>
          <a:fillRef idx="1">
            <a:schemeClr val="lt1"/>
          </a:fillRef>
          <a:effectRef idx="0">
            <a:schemeClr val="dk1"/>
          </a:effectRef>
          <a:fontRef idx="minor">
            <a:schemeClr val="dk1"/>
          </a:fontRef>
        </p:style>
        <p:txBody>
          <a:bodyPr wrap="square">
            <a:spAutoFit/>
          </a:bodyPr>
          <a:lstStyle/>
          <a:p>
            <a:pPr algn="ctr">
              <a:buNone/>
            </a:pPr>
            <a:r>
              <a:rPr lang="en-GB" sz="2000" dirty="0">
                <a:solidFill>
                  <a:srgbClr val="595959"/>
                </a:solidFill>
              </a:rPr>
              <a:t>It is ____ to the nearest hundred.</a:t>
            </a:r>
          </a:p>
        </p:txBody>
      </p:sp>
      <p:sp>
        <p:nvSpPr>
          <p:cNvPr id="12" name="TextBox 11">
            <a:extLst>
              <a:ext uri="{FF2B5EF4-FFF2-40B4-BE49-F238E27FC236}">
                <a16:creationId xmlns:a16="http://schemas.microsoft.com/office/drawing/2014/main" id="{03ADB25D-4FEB-8135-060C-2EF77B954CCF}"/>
              </a:ext>
            </a:extLst>
          </p:cNvPr>
          <p:cNvSpPr txBox="1"/>
          <p:nvPr/>
        </p:nvSpPr>
        <p:spPr>
          <a:xfrm>
            <a:off x="6164904" y="3032147"/>
            <a:ext cx="2716236" cy="995422"/>
          </a:xfrm>
          <a:prstGeom prst="wedgeEllipseCallout">
            <a:avLst>
              <a:gd name="adj1" fmla="val -33955"/>
              <a:gd name="adj2" fmla="val 60753"/>
            </a:avLst>
          </a:prstGeom>
        </p:spPr>
        <p:style>
          <a:lnRef idx="2">
            <a:schemeClr val="dk1"/>
          </a:lnRef>
          <a:fillRef idx="1">
            <a:schemeClr val="lt1"/>
          </a:fillRef>
          <a:effectRef idx="0">
            <a:schemeClr val="dk1"/>
          </a:effectRef>
          <a:fontRef idx="minor">
            <a:schemeClr val="dk1"/>
          </a:fontRef>
        </p:style>
        <p:txBody>
          <a:bodyPr wrap="square">
            <a:spAutoFit/>
          </a:bodyPr>
          <a:lstStyle/>
          <a:p>
            <a:pPr algn="ctr">
              <a:buNone/>
            </a:pPr>
            <a:r>
              <a:rPr lang="en-GB" sz="2000" dirty="0">
                <a:solidFill>
                  <a:srgbClr val="595959"/>
                </a:solidFill>
              </a:rPr>
              <a:t>It is ____ to the nearest ten.</a:t>
            </a:r>
          </a:p>
        </p:txBody>
      </p:sp>
      <p:sp>
        <p:nvSpPr>
          <p:cNvPr id="13" name="TextBox 12">
            <a:extLst>
              <a:ext uri="{FF2B5EF4-FFF2-40B4-BE49-F238E27FC236}">
                <a16:creationId xmlns:a16="http://schemas.microsoft.com/office/drawing/2014/main" id="{2A7763CF-EC82-579D-F4E9-723E7F1F4676}"/>
              </a:ext>
            </a:extLst>
          </p:cNvPr>
          <p:cNvSpPr txBox="1"/>
          <p:nvPr/>
        </p:nvSpPr>
        <p:spPr>
          <a:xfrm>
            <a:off x="8973423" y="2815751"/>
            <a:ext cx="3080217" cy="1428214"/>
          </a:xfrm>
          <a:prstGeom prst="wedgeEllipseCallout">
            <a:avLst>
              <a:gd name="adj1" fmla="val -39467"/>
              <a:gd name="adj2" fmla="val 59939"/>
            </a:avLst>
          </a:prstGeom>
        </p:spPr>
        <p:style>
          <a:lnRef idx="2">
            <a:schemeClr val="dk1"/>
          </a:lnRef>
          <a:fillRef idx="1">
            <a:schemeClr val="lt1"/>
          </a:fillRef>
          <a:effectRef idx="0">
            <a:schemeClr val="dk1"/>
          </a:effectRef>
          <a:fontRef idx="minor">
            <a:schemeClr val="dk1"/>
          </a:fontRef>
        </p:style>
        <p:txBody>
          <a:bodyPr wrap="square">
            <a:spAutoFit/>
          </a:bodyPr>
          <a:lstStyle/>
          <a:p>
            <a:pPr algn="ctr">
              <a:buNone/>
            </a:pPr>
            <a:r>
              <a:rPr lang="en-GB" sz="2000" dirty="0">
                <a:solidFill>
                  <a:srgbClr val="595959"/>
                </a:solidFill>
              </a:rPr>
              <a:t>It is ____ to the nearest whole number.</a:t>
            </a:r>
          </a:p>
        </p:txBody>
      </p:sp>
      <p:sp>
        <p:nvSpPr>
          <p:cNvPr id="14" name="TextBox 13">
            <a:extLst>
              <a:ext uri="{FF2B5EF4-FFF2-40B4-BE49-F238E27FC236}">
                <a16:creationId xmlns:a16="http://schemas.microsoft.com/office/drawing/2014/main" id="{5840D534-5997-F9D5-7693-8298D88DCF31}"/>
              </a:ext>
            </a:extLst>
          </p:cNvPr>
          <p:cNvSpPr txBox="1"/>
          <p:nvPr/>
        </p:nvSpPr>
        <p:spPr>
          <a:xfrm>
            <a:off x="138360" y="2384864"/>
            <a:ext cx="1250663" cy="400110"/>
          </a:xfrm>
          <a:prstGeom prst="rect">
            <a:avLst/>
          </a:prstGeom>
          <a:noFill/>
        </p:spPr>
        <p:txBody>
          <a:bodyPr wrap="square" rtlCol="0">
            <a:spAutoFit/>
          </a:bodyPr>
          <a:lstStyle/>
          <a:p>
            <a:pPr>
              <a:buNone/>
            </a:pPr>
            <a:r>
              <a:rPr lang="en-GB" sz="2000" b="1" dirty="0">
                <a:solidFill>
                  <a:srgbClr val="595959"/>
                </a:solidFill>
              </a:rPr>
              <a:t>Clue 1</a:t>
            </a:r>
          </a:p>
        </p:txBody>
      </p:sp>
      <p:sp>
        <p:nvSpPr>
          <p:cNvPr id="15" name="TextBox 14">
            <a:extLst>
              <a:ext uri="{FF2B5EF4-FFF2-40B4-BE49-F238E27FC236}">
                <a16:creationId xmlns:a16="http://schemas.microsoft.com/office/drawing/2014/main" id="{5B7BE2D9-443C-955D-0A4C-A767FA9B1EFA}"/>
              </a:ext>
            </a:extLst>
          </p:cNvPr>
          <p:cNvSpPr txBox="1"/>
          <p:nvPr/>
        </p:nvSpPr>
        <p:spPr>
          <a:xfrm>
            <a:off x="3218577" y="2384864"/>
            <a:ext cx="1250663" cy="400110"/>
          </a:xfrm>
          <a:prstGeom prst="rect">
            <a:avLst/>
          </a:prstGeom>
          <a:noFill/>
        </p:spPr>
        <p:txBody>
          <a:bodyPr wrap="square" rtlCol="0">
            <a:spAutoFit/>
          </a:bodyPr>
          <a:lstStyle/>
          <a:p>
            <a:pPr>
              <a:buNone/>
            </a:pPr>
            <a:r>
              <a:rPr lang="en-GB" sz="2000" b="1" dirty="0">
                <a:solidFill>
                  <a:srgbClr val="595959"/>
                </a:solidFill>
              </a:rPr>
              <a:t>Clue 2</a:t>
            </a:r>
          </a:p>
        </p:txBody>
      </p:sp>
      <p:sp>
        <p:nvSpPr>
          <p:cNvPr id="16" name="TextBox 15">
            <a:extLst>
              <a:ext uri="{FF2B5EF4-FFF2-40B4-BE49-F238E27FC236}">
                <a16:creationId xmlns:a16="http://schemas.microsoft.com/office/drawing/2014/main" id="{7FE99CF1-2C26-94D9-E158-EE505BF663CD}"/>
              </a:ext>
            </a:extLst>
          </p:cNvPr>
          <p:cNvSpPr txBox="1"/>
          <p:nvPr/>
        </p:nvSpPr>
        <p:spPr>
          <a:xfrm>
            <a:off x="6096000" y="2428118"/>
            <a:ext cx="1250663" cy="400110"/>
          </a:xfrm>
          <a:prstGeom prst="rect">
            <a:avLst/>
          </a:prstGeom>
          <a:noFill/>
        </p:spPr>
        <p:txBody>
          <a:bodyPr wrap="square" rtlCol="0">
            <a:spAutoFit/>
          </a:bodyPr>
          <a:lstStyle/>
          <a:p>
            <a:pPr lvl="0">
              <a:buNone/>
            </a:pPr>
            <a:r>
              <a:rPr lang="en-GB" sz="2000" b="1" dirty="0">
                <a:solidFill>
                  <a:srgbClr val="595959"/>
                </a:solidFill>
              </a:rPr>
              <a:t>Clue 3</a:t>
            </a:r>
          </a:p>
        </p:txBody>
      </p:sp>
      <p:sp>
        <p:nvSpPr>
          <p:cNvPr id="17" name="TextBox 16">
            <a:extLst>
              <a:ext uri="{FF2B5EF4-FFF2-40B4-BE49-F238E27FC236}">
                <a16:creationId xmlns:a16="http://schemas.microsoft.com/office/drawing/2014/main" id="{6B1B6ADF-9947-3721-D41A-DD3594B54328}"/>
              </a:ext>
            </a:extLst>
          </p:cNvPr>
          <p:cNvSpPr txBox="1"/>
          <p:nvPr/>
        </p:nvSpPr>
        <p:spPr>
          <a:xfrm>
            <a:off x="9303040" y="2384864"/>
            <a:ext cx="1250663" cy="400110"/>
          </a:xfrm>
          <a:prstGeom prst="rect">
            <a:avLst/>
          </a:prstGeom>
          <a:noFill/>
        </p:spPr>
        <p:txBody>
          <a:bodyPr wrap="square" rtlCol="0">
            <a:spAutoFit/>
          </a:bodyPr>
          <a:lstStyle/>
          <a:p>
            <a:pPr lvl="0">
              <a:buNone/>
            </a:pPr>
            <a:r>
              <a:rPr lang="en-GB" sz="2000" b="1" dirty="0">
                <a:solidFill>
                  <a:srgbClr val="595959"/>
                </a:solidFill>
              </a:rPr>
              <a:t>Clue 4</a:t>
            </a:r>
          </a:p>
        </p:txBody>
      </p:sp>
      <p:sp>
        <p:nvSpPr>
          <p:cNvPr id="18" name="TextBox 17">
            <a:extLst>
              <a:ext uri="{FF2B5EF4-FFF2-40B4-BE49-F238E27FC236}">
                <a16:creationId xmlns:a16="http://schemas.microsoft.com/office/drawing/2014/main" id="{D4C84BF1-514C-35E7-F24D-A585A5168B06}"/>
              </a:ext>
            </a:extLst>
          </p:cNvPr>
          <p:cNvSpPr txBox="1"/>
          <p:nvPr/>
        </p:nvSpPr>
        <p:spPr>
          <a:xfrm>
            <a:off x="138360" y="5120420"/>
            <a:ext cx="2953791" cy="1428214"/>
          </a:xfrm>
          <a:prstGeom prst="wedgeEllipseCallout">
            <a:avLst>
              <a:gd name="adj1" fmla="val -43545"/>
              <a:gd name="adj2" fmla="val 55100"/>
            </a:avLst>
          </a:prstGeom>
        </p:spPr>
        <p:style>
          <a:lnRef idx="2">
            <a:schemeClr val="dk1"/>
          </a:lnRef>
          <a:fillRef idx="1">
            <a:schemeClr val="lt1"/>
          </a:fillRef>
          <a:effectRef idx="0">
            <a:schemeClr val="dk1"/>
          </a:effectRef>
          <a:fontRef idx="minor">
            <a:schemeClr val="dk1"/>
          </a:fontRef>
        </p:style>
        <p:txBody>
          <a:bodyPr wrap="square">
            <a:spAutoFit/>
          </a:bodyPr>
          <a:lstStyle/>
          <a:p>
            <a:pPr algn="ctr">
              <a:buNone/>
            </a:pPr>
            <a:r>
              <a:rPr lang="en-GB" sz="2000" dirty="0">
                <a:solidFill>
                  <a:srgbClr val="595959"/>
                </a:solidFill>
              </a:rPr>
              <a:t>It is ____ to the nearest thousand.</a:t>
            </a:r>
          </a:p>
        </p:txBody>
      </p:sp>
      <p:sp>
        <p:nvSpPr>
          <p:cNvPr id="19" name="TextBox 18">
            <a:extLst>
              <a:ext uri="{FF2B5EF4-FFF2-40B4-BE49-F238E27FC236}">
                <a16:creationId xmlns:a16="http://schemas.microsoft.com/office/drawing/2014/main" id="{7BAB9F9D-A526-215A-9659-B548819BA643}"/>
              </a:ext>
            </a:extLst>
          </p:cNvPr>
          <p:cNvSpPr txBox="1"/>
          <p:nvPr/>
        </p:nvSpPr>
        <p:spPr>
          <a:xfrm>
            <a:off x="3219883" y="5163674"/>
            <a:ext cx="2817289" cy="1428214"/>
          </a:xfrm>
          <a:prstGeom prst="wedgeEllipseCallout">
            <a:avLst>
              <a:gd name="adj1" fmla="val -41904"/>
              <a:gd name="adj2" fmla="val 60330"/>
            </a:avLst>
          </a:prstGeom>
        </p:spPr>
        <p:style>
          <a:lnRef idx="2">
            <a:schemeClr val="dk1"/>
          </a:lnRef>
          <a:fillRef idx="1">
            <a:schemeClr val="lt1"/>
          </a:fillRef>
          <a:effectRef idx="0">
            <a:schemeClr val="dk1"/>
          </a:effectRef>
          <a:fontRef idx="minor">
            <a:schemeClr val="dk1"/>
          </a:fontRef>
        </p:style>
        <p:txBody>
          <a:bodyPr wrap="square">
            <a:spAutoFit/>
          </a:bodyPr>
          <a:lstStyle/>
          <a:p>
            <a:pPr algn="ctr">
              <a:buNone/>
            </a:pPr>
            <a:r>
              <a:rPr lang="en-GB" sz="2000" dirty="0">
                <a:solidFill>
                  <a:srgbClr val="595959"/>
                </a:solidFill>
              </a:rPr>
              <a:t>It is ____ to the nearest hundred.</a:t>
            </a:r>
          </a:p>
        </p:txBody>
      </p:sp>
      <p:sp>
        <p:nvSpPr>
          <p:cNvPr id="20" name="TextBox 19">
            <a:extLst>
              <a:ext uri="{FF2B5EF4-FFF2-40B4-BE49-F238E27FC236}">
                <a16:creationId xmlns:a16="http://schemas.microsoft.com/office/drawing/2014/main" id="{96A1425E-3F15-3E47-5B58-358B053DED96}"/>
              </a:ext>
            </a:extLst>
          </p:cNvPr>
          <p:cNvSpPr txBox="1"/>
          <p:nvPr/>
        </p:nvSpPr>
        <p:spPr>
          <a:xfrm>
            <a:off x="6164904" y="5336816"/>
            <a:ext cx="2716236" cy="995422"/>
          </a:xfrm>
          <a:prstGeom prst="wedgeEllipseCallout">
            <a:avLst>
              <a:gd name="adj1" fmla="val -33955"/>
              <a:gd name="adj2" fmla="val 60753"/>
            </a:avLst>
          </a:prstGeom>
        </p:spPr>
        <p:style>
          <a:lnRef idx="2">
            <a:schemeClr val="dk1"/>
          </a:lnRef>
          <a:fillRef idx="1">
            <a:schemeClr val="lt1"/>
          </a:fillRef>
          <a:effectRef idx="0">
            <a:schemeClr val="dk1"/>
          </a:effectRef>
          <a:fontRef idx="minor">
            <a:schemeClr val="dk1"/>
          </a:fontRef>
        </p:style>
        <p:txBody>
          <a:bodyPr wrap="square">
            <a:spAutoFit/>
          </a:bodyPr>
          <a:lstStyle/>
          <a:p>
            <a:pPr algn="ctr">
              <a:buNone/>
            </a:pPr>
            <a:r>
              <a:rPr lang="en-GB" sz="2000" dirty="0">
                <a:solidFill>
                  <a:srgbClr val="595959"/>
                </a:solidFill>
              </a:rPr>
              <a:t>It is ____ to the nearest ten.</a:t>
            </a:r>
          </a:p>
        </p:txBody>
      </p:sp>
      <p:sp>
        <p:nvSpPr>
          <p:cNvPr id="21" name="TextBox 20">
            <a:extLst>
              <a:ext uri="{FF2B5EF4-FFF2-40B4-BE49-F238E27FC236}">
                <a16:creationId xmlns:a16="http://schemas.microsoft.com/office/drawing/2014/main" id="{F930CEAC-E945-DB3A-F00C-A1382FCAEC12}"/>
              </a:ext>
            </a:extLst>
          </p:cNvPr>
          <p:cNvSpPr txBox="1"/>
          <p:nvPr/>
        </p:nvSpPr>
        <p:spPr>
          <a:xfrm>
            <a:off x="8973423" y="5120420"/>
            <a:ext cx="3080217" cy="1428214"/>
          </a:xfrm>
          <a:prstGeom prst="wedgeEllipseCallout">
            <a:avLst>
              <a:gd name="adj1" fmla="val -39467"/>
              <a:gd name="adj2" fmla="val 59939"/>
            </a:avLst>
          </a:prstGeom>
        </p:spPr>
        <p:style>
          <a:lnRef idx="2">
            <a:schemeClr val="dk1"/>
          </a:lnRef>
          <a:fillRef idx="1">
            <a:schemeClr val="lt1"/>
          </a:fillRef>
          <a:effectRef idx="0">
            <a:schemeClr val="dk1"/>
          </a:effectRef>
          <a:fontRef idx="minor">
            <a:schemeClr val="dk1"/>
          </a:fontRef>
        </p:style>
        <p:txBody>
          <a:bodyPr wrap="square">
            <a:spAutoFit/>
          </a:bodyPr>
          <a:lstStyle/>
          <a:p>
            <a:pPr algn="ctr">
              <a:buNone/>
            </a:pPr>
            <a:r>
              <a:rPr lang="en-GB" sz="2000" dirty="0">
                <a:solidFill>
                  <a:srgbClr val="595959"/>
                </a:solidFill>
              </a:rPr>
              <a:t>It is ____ to the nearest whole number.</a:t>
            </a:r>
          </a:p>
        </p:txBody>
      </p:sp>
      <p:sp>
        <p:nvSpPr>
          <p:cNvPr id="22" name="TextBox 21">
            <a:extLst>
              <a:ext uri="{FF2B5EF4-FFF2-40B4-BE49-F238E27FC236}">
                <a16:creationId xmlns:a16="http://schemas.microsoft.com/office/drawing/2014/main" id="{9EB31349-A71E-8E1C-A7E5-AC69D704751E}"/>
              </a:ext>
            </a:extLst>
          </p:cNvPr>
          <p:cNvSpPr txBox="1"/>
          <p:nvPr/>
        </p:nvSpPr>
        <p:spPr>
          <a:xfrm>
            <a:off x="138360" y="4689533"/>
            <a:ext cx="1250663" cy="806375"/>
          </a:xfrm>
          <a:prstGeom prst="rect">
            <a:avLst/>
          </a:prstGeom>
          <a:noFill/>
        </p:spPr>
        <p:txBody>
          <a:bodyPr wrap="square" rtlCol="0">
            <a:spAutoFit/>
          </a:bodyPr>
          <a:lstStyle/>
          <a:p>
            <a:pPr>
              <a:buNone/>
            </a:pPr>
            <a:r>
              <a:rPr lang="en-GB" sz="2000" b="1" dirty="0">
                <a:solidFill>
                  <a:srgbClr val="595959"/>
                </a:solidFill>
              </a:rPr>
              <a:t>Clue 1</a:t>
            </a:r>
          </a:p>
          <a:p>
            <a:pPr>
              <a:buNone/>
            </a:pPr>
            <a:endParaRPr lang="en-GB" sz="2200" dirty="0">
              <a:solidFill>
                <a:srgbClr val="595959"/>
              </a:solidFill>
            </a:endParaRPr>
          </a:p>
        </p:txBody>
      </p:sp>
      <p:sp>
        <p:nvSpPr>
          <p:cNvPr id="23" name="TextBox 22">
            <a:extLst>
              <a:ext uri="{FF2B5EF4-FFF2-40B4-BE49-F238E27FC236}">
                <a16:creationId xmlns:a16="http://schemas.microsoft.com/office/drawing/2014/main" id="{23518169-FD19-5937-A732-1FC3218CFBB4}"/>
              </a:ext>
            </a:extLst>
          </p:cNvPr>
          <p:cNvSpPr txBox="1"/>
          <p:nvPr/>
        </p:nvSpPr>
        <p:spPr>
          <a:xfrm>
            <a:off x="3218577" y="4689533"/>
            <a:ext cx="1250663" cy="400110"/>
          </a:xfrm>
          <a:prstGeom prst="rect">
            <a:avLst/>
          </a:prstGeom>
          <a:noFill/>
        </p:spPr>
        <p:txBody>
          <a:bodyPr wrap="square" rtlCol="0">
            <a:spAutoFit/>
          </a:bodyPr>
          <a:lstStyle/>
          <a:p>
            <a:pPr lvl="0">
              <a:buNone/>
            </a:pPr>
            <a:r>
              <a:rPr lang="en-GB" sz="2000" b="1" dirty="0">
                <a:solidFill>
                  <a:srgbClr val="595959"/>
                </a:solidFill>
              </a:rPr>
              <a:t>Clue 2</a:t>
            </a:r>
          </a:p>
        </p:txBody>
      </p:sp>
      <p:sp>
        <p:nvSpPr>
          <p:cNvPr id="24" name="TextBox 23">
            <a:extLst>
              <a:ext uri="{FF2B5EF4-FFF2-40B4-BE49-F238E27FC236}">
                <a16:creationId xmlns:a16="http://schemas.microsoft.com/office/drawing/2014/main" id="{23B90135-2E96-F479-0B55-834F1B2BE5D0}"/>
              </a:ext>
            </a:extLst>
          </p:cNvPr>
          <p:cNvSpPr txBox="1"/>
          <p:nvPr/>
        </p:nvSpPr>
        <p:spPr>
          <a:xfrm>
            <a:off x="6096000" y="4689533"/>
            <a:ext cx="1250663" cy="400110"/>
          </a:xfrm>
          <a:prstGeom prst="rect">
            <a:avLst/>
          </a:prstGeom>
          <a:noFill/>
        </p:spPr>
        <p:txBody>
          <a:bodyPr wrap="square" rtlCol="0">
            <a:spAutoFit/>
          </a:bodyPr>
          <a:lstStyle/>
          <a:p>
            <a:pPr lvl="0">
              <a:buNone/>
            </a:pPr>
            <a:r>
              <a:rPr lang="en-GB" sz="2000" b="1" dirty="0">
                <a:solidFill>
                  <a:srgbClr val="595959"/>
                </a:solidFill>
              </a:rPr>
              <a:t>Clue 3</a:t>
            </a:r>
          </a:p>
        </p:txBody>
      </p:sp>
      <p:sp>
        <p:nvSpPr>
          <p:cNvPr id="25" name="TextBox 24">
            <a:extLst>
              <a:ext uri="{FF2B5EF4-FFF2-40B4-BE49-F238E27FC236}">
                <a16:creationId xmlns:a16="http://schemas.microsoft.com/office/drawing/2014/main" id="{D3D00774-2CFC-A24B-50C1-CED31D6CBD68}"/>
              </a:ext>
            </a:extLst>
          </p:cNvPr>
          <p:cNvSpPr txBox="1"/>
          <p:nvPr/>
        </p:nvSpPr>
        <p:spPr>
          <a:xfrm>
            <a:off x="9303040" y="4689533"/>
            <a:ext cx="1250663" cy="400110"/>
          </a:xfrm>
          <a:prstGeom prst="rect">
            <a:avLst/>
          </a:prstGeom>
          <a:noFill/>
        </p:spPr>
        <p:txBody>
          <a:bodyPr wrap="square" rtlCol="0">
            <a:spAutoFit/>
          </a:bodyPr>
          <a:lstStyle/>
          <a:p>
            <a:pPr lvl="0">
              <a:buNone/>
            </a:pPr>
            <a:r>
              <a:rPr lang="en-GB" sz="2000" b="1" dirty="0">
                <a:solidFill>
                  <a:srgbClr val="595959"/>
                </a:solidFill>
              </a:rPr>
              <a:t>Clue 4</a:t>
            </a:r>
          </a:p>
        </p:txBody>
      </p:sp>
    </p:spTree>
    <p:extLst>
      <p:ext uri="{BB962C8B-B14F-4D97-AF65-F5344CB8AC3E}">
        <p14:creationId xmlns:p14="http://schemas.microsoft.com/office/powerpoint/2010/main" val="183814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0"/>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p:bldP spid="7" grpId="0"/>
      <p:bldP spid="8" grpId="0"/>
      <p:bldP spid="9" grpId="0"/>
      <p:bldP spid="10" grpId="0" animBg="1"/>
      <p:bldP spid="11" grpId="0" animBg="1"/>
      <p:bldP spid="12" grpId="0" animBg="1"/>
      <p:bldP spid="13" grpId="0" animBg="1"/>
      <p:bldP spid="14" grpId="0"/>
      <p:bldP spid="15" grpId="0"/>
      <p:bldP spid="16" grpId="0"/>
      <p:bldP spid="17" grpId="0"/>
      <p:bldP spid="18" grpId="0" animBg="1"/>
      <p:bldP spid="19" grpId="0" animBg="1"/>
      <p:bldP spid="20" grpId="0" animBg="1"/>
      <p:bldP spid="21" grpId="0" animBg="1"/>
      <p:bldP spid="22" grpId="0"/>
      <p:bldP spid="23" grpId="0"/>
      <p:bldP spid="24" grpId="0"/>
      <p:bldP spid="25" grpId="0"/>
    </p:bldLst>
  </p:timing>
</p:sld>
</file>

<file path=ppt/theme/theme1.xml><?xml version="1.0" encoding="utf-8"?>
<a:theme xmlns:a="http://schemas.openxmlformats.org/drawingml/2006/main" name="Custom Design">
  <a:themeElements>
    <a:clrScheme name="Custom 7">
      <a:dk1>
        <a:srgbClr val="585858"/>
      </a:dk1>
      <a:lt1>
        <a:srgbClr val="FFFFFF"/>
      </a:lt1>
      <a:dk2>
        <a:srgbClr val="006666"/>
      </a:dk2>
      <a:lt2>
        <a:srgbClr val="5F5F5F"/>
      </a:lt2>
      <a:accent1>
        <a:srgbClr val="585858"/>
      </a:accent1>
      <a:accent2>
        <a:srgbClr val="99CCCC"/>
      </a:accent2>
      <a:accent3>
        <a:srgbClr val="FFFFFF"/>
      </a:accent3>
      <a:accent4>
        <a:srgbClr val="000000"/>
      </a:accent4>
      <a:accent5>
        <a:srgbClr val="ADE2E2"/>
      </a:accent5>
      <a:accent6>
        <a:srgbClr val="8AB9B9"/>
      </a:accent6>
      <a:hlink>
        <a:srgbClr val="00B0F0"/>
      </a:hlink>
      <a:folHlink>
        <a:srgbClr val="B2B2B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Yr 7 accelorator template" id="{57C8AB7A-0749-4D51-9AC5-8564E70B6B1E}" vid="{092B71EF-9738-4148-8CBC-10970DC4F57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LongProperties xmlns="http://schemas.microsoft.com/office/2006/metadata/longProperties"/>
</file>

<file path=customXml/item2.xml><?xml version="1.0" encoding="utf-8"?>
<p:properties xmlns:p="http://schemas.microsoft.com/office/2006/metadata/properties" xmlns:xsi="http://www.w3.org/2001/XMLSchema-instance" xmlns:pc="http://schemas.microsoft.com/office/infopath/2007/PartnerControls">
  <documentManagement>
    <SharedWithUsers xmlns="b1991dce-6f80-42c1-8eb2-0b1d318215cf">
      <UserInfo>
        <DisplayName>Kate Hunt</DisplayName>
        <AccountId>10</AccountId>
        <AccountType/>
      </UserInfo>
      <UserInfo>
        <DisplayName>John Westwell</DisplayName>
        <AccountId>16</AccountId>
        <AccountType/>
      </UserInfo>
      <UserInfo>
        <DisplayName>Sam Radford</DisplayName>
        <AccountId>13</AccountId>
        <AccountType/>
      </UserInfo>
      <UserInfo>
        <DisplayName>Sue Madgwick</DisplayName>
        <AccountId>14</AccountId>
        <AccountType/>
      </UserInfo>
      <UserInfo>
        <DisplayName>Donna Cole</DisplayName>
        <AccountId>15</AccountId>
        <AccountType/>
      </UserInfo>
      <UserInfo>
        <DisplayName>Andrew Young</DisplayName>
        <AccountId>17</AccountId>
        <AccountType/>
      </UserInfo>
      <UserInfo>
        <DisplayName>Bethanie Goodliff</DisplayName>
        <AccountId>21</AccountId>
        <AccountType/>
      </UserInfo>
      <UserInfo>
        <DisplayName>Richard Perring</DisplayName>
        <AccountId>24</AccountId>
        <AccountType/>
      </UserInfo>
      <UserInfo>
        <DisplayName>Charlie Stripp</DisplayName>
        <AccountId>19</AccountId>
        <AccountType/>
      </UserInfo>
      <UserInfo>
        <DisplayName>Liam Benson</DisplayName>
        <AccountId>20</AccountId>
        <AccountType/>
      </UserInfo>
      <UserInfo>
        <DisplayName>Jen Shearman</DisplayName>
        <AccountId>26</AccountId>
        <AccountType/>
      </UserInfo>
      <UserInfo>
        <DisplayName>Steve McCormack</DisplayName>
        <AccountId>23</AccountId>
        <AccountType/>
      </UserInfo>
      <UserInfo>
        <DisplayName>Amina Saleh</DisplayName>
        <AccountId>11</AccountId>
        <AccountType/>
      </UserInfo>
      <UserInfo>
        <DisplayName>Gwen Tresidder</DisplayName>
        <AccountId>25</AccountId>
        <AccountType/>
      </UserInfo>
      <UserInfo>
        <DisplayName>Kathryn Harris</DisplayName>
        <AccountId>6</AccountId>
        <AccountType/>
      </UserInfo>
      <UserInfo>
        <DisplayName>Mary Stevenson</DisplayName>
        <AccountId>27</AccountId>
        <AccountType/>
      </UserInfo>
      <UserInfo>
        <DisplayName>Carol Knights</DisplayName>
        <AccountId>18</AccountId>
        <AccountType/>
      </UserInfo>
      <UserInfo>
        <DisplayName>Gaynor Bahan</DisplayName>
        <AccountId>12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B1D6F0BF88B2B44B79917BD96CD0F31" ma:contentTypeVersion="9" ma:contentTypeDescription="Create a new document." ma:contentTypeScope="" ma:versionID="de1f2631343faa0a1087e0615de50c65">
  <xsd:schema xmlns:xsd="http://www.w3.org/2001/XMLSchema" xmlns:xs="http://www.w3.org/2001/XMLSchema" xmlns:p="http://schemas.microsoft.com/office/2006/metadata/properties" xmlns:ns2="f8b25599-9617-4c53-909e-9a2d650ffd9a" xmlns:ns3="b1991dce-6f80-42c1-8eb2-0b1d318215cf" targetNamespace="http://schemas.microsoft.com/office/2006/metadata/properties" ma:root="true" ma:fieldsID="31883b168131d446bbebe0eaee66670b" ns2:_="" ns3:_="">
    <xsd:import namespace="f8b25599-9617-4c53-909e-9a2d650ffd9a"/>
    <xsd:import namespace="b1991dce-6f80-42c1-8eb2-0b1d318215c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AutoTag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b25599-9617-4c53-909e-9a2d650ffd9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1991dce-6f80-42c1-8eb2-0b1d318215c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CA48D5-CF87-4E62-9CFA-B8134F07C6D3}">
  <ds:schemaRefs>
    <ds:schemaRef ds:uri="http://schemas.microsoft.com/office/2006/metadata/longProperties"/>
  </ds:schemaRefs>
</ds:datastoreItem>
</file>

<file path=customXml/itemProps2.xml><?xml version="1.0" encoding="utf-8"?>
<ds:datastoreItem xmlns:ds="http://schemas.openxmlformats.org/officeDocument/2006/customXml" ds:itemID="{B1B18B3D-5C68-4030-BEF3-6F927E24DA37}">
  <ds:schemaRefs>
    <ds:schemaRef ds:uri="http://schemas.microsoft.com/office/infopath/2007/PartnerControls"/>
    <ds:schemaRef ds:uri="http://purl.org/dc/elements/1.1/"/>
    <ds:schemaRef ds:uri="f8b25599-9617-4c53-909e-9a2d650ffd9a"/>
    <ds:schemaRef ds:uri="http://www.w3.org/XML/1998/namespace"/>
    <ds:schemaRef ds:uri="http://schemas.microsoft.com/office/2006/documentManagement/types"/>
    <ds:schemaRef ds:uri="http://purl.org/dc/dcmitype/"/>
    <ds:schemaRef ds:uri="http://schemas.openxmlformats.org/package/2006/metadata/core-properties"/>
    <ds:schemaRef ds:uri="b1991dce-6f80-42c1-8eb2-0b1d318215cf"/>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2E75E84D-7945-4903-A9A4-8ECB645662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b25599-9617-4c53-909e-9a2d650ffd9a"/>
    <ds:schemaRef ds:uri="b1991dce-6f80-42c1-8eb2-0b1d318215c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4614D725-2C21-4C66-9CD4-8D38560013A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292</TotalTime>
  <Words>26139</Words>
  <Application>Microsoft Office PowerPoint</Application>
  <PresentationFormat>Widescreen</PresentationFormat>
  <Paragraphs>2079</Paragraphs>
  <Slides>93</Slides>
  <Notes>80</Notes>
  <HiddenSlides>40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93</vt:i4>
      </vt:variant>
    </vt:vector>
  </HeadingPairs>
  <TitlesOfParts>
    <vt:vector size="100" baseType="lpstr">
      <vt:lpstr>Abadi</vt:lpstr>
      <vt:lpstr>Arial</vt:lpstr>
      <vt:lpstr>Calibri</vt:lpstr>
      <vt:lpstr>Cambria Math</vt:lpstr>
      <vt:lpstr>Century Gothic</vt:lpstr>
      <vt:lpstr>Myriad Pro</vt:lpstr>
      <vt:lpstr>Custom Design</vt:lpstr>
      <vt:lpstr>      </vt:lpstr>
      <vt:lpstr>About this resource</vt:lpstr>
      <vt:lpstr>Checkpoints 1–8  </vt:lpstr>
      <vt:lpstr>Checkpoints 9–15   </vt:lpstr>
      <vt:lpstr>Checkpoints 16–22   </vt:lpstr>
      <vt:lpstr>Key ideas</vt:lpstr>
      <vt:lpstr>Key ideas</vt:lpstr>
      <vt:lpstr>Estimation</vt:lpstr>
      <vt:lpstr>PowerPoint Presentation</vt:lpstr>
      <vt:lpstr>PowerPoint Presentation</vt:lpstr>
      <vt:lpstr>Checkpoint 1: Guidance</vt:lpstr>
      <vt:lpstr>PowerPoint Presentation</vt:lpstr>
      <vt:lpstr>Checkpoint 2: Guidance</vt:lpstr>
      <vt:lpstr>PowerPoint Presentation</vt:lpstr>
      <vt:lpstr>Checkpoint 3: Guidance</vt:lpstr>
      <vt:lpstr>PowerPoint Presentation</vt:lpstr>
      <vt:lpstr>Checkpoint 4: Guidance</vt:lpstr>
      <vt:lpstr>PowerPoint Presentation</vt:lpstr>
      <vt:lpstr>Checkpoint 5: Guidance</vt:lpstr>
      <vt:lpstr>PowerPoint Presentation</vt:lpstr>
      <vt:lpstr>Checkpoint 6: Guidance</vt:lpstr>
      <vt:lpstr>PowerPoint Presentation</vt:lpstr>
      <vt:lpstr>Checkpoint 7: Guidance</vt:lpstr>
      <vt:lpstr>PowerPoint Presentation</vt:lpstr>
      <vt:lpstr>PowerPoint Presentation</vt:lpstr>
      <vt:lpstr>Checkpoint 8: Guidance</vt:lpstr>
      <vt:lpstr>PowerPoint Presentation</vt:lpstr>
      <vt:lpstr>PowerPoint Presentation</vt:lpstr>
      <vt:lpstr>PowerPoint Presentation</vt:lpstr>
      <vt:lpstr>Checkpoints 9a, b and c: Guidance</vt:lpstr>
      <vt:lpstr>PowerPoint Presentation</vt:lpstr>
      <vt:lpstr>Checkpoint 10: Guidance</vt:lpstr>
      <vt:lpstr>PowerPoint Presentation</vt:lpstr>
      <vt:lpstr>Checkpoint 11: Guidance</vt:lpstr>
      <vt:lpstr>PowerPoint Presentation</vt:lpstr>
      <vt:lpstr>Checkpoint 12: Guidance</vt:lpstr>
      <vt:lpstr>Rounding</vt:lpstr>
      <vt:lpstr>PowerPoint Presentation</vt:lpstr>
      <vt:lpstr>PowerPoint Presentation</vt:lpstr>
      <vt:lpstr>PowerPoint Presentation</vt:lpstr>
      <vt:lpstr>Checkpoint 13: Guidance</vt:lpstr>
      <vt:lpstr>PowerPoint Presentation</vt:lpstr>
      <vt:lpstr>Checkpoint 14: Guidance</vt:lpstr>
      <vt:lpstr>PowerPoint Presentation</vt:lpstr>
      <vt:lpstr>Checkpoint 15: Guidance</vt:lpstr>
      <vt:lpstr>PowerPoint Presentation</vt:lpstr>
      <vt:lpstr>Checkpoint 16: Guidance</vt:lpstr>
      <vt:lpstr>PowerPoint Presentation</vt:lpstr>
      <vt:lpstr>Checkpoint 17: Guidance</vt:lpstr>
      <vt:lpstr>PowerPoint Presentation</vt:lpstr>
      <vt:lpstr>Checkpoint 18: Guidance</vt:lpstr>
      <vt:lpstr>PowerPoint Presentation</vt:lpstr>
      <vt:lpstr>Checkpoint 19: Guidance</vt:lpstr>
      <vt:lpstr>PowerPoint Presentation</vt:lpstr>
      <vt:lpstr>Checkpoint 20: Guidance</vt:lpstr>
      <vt:lpstr>PowerPoint Presentation</vt:lpstr>
      <vt:lpstr>Checkpoint 21: Guidance</vt:lpstr>
      <vt:lpstr>PowerPoint Presentation</vt:lpstr>
      <vt:lpstr>Checkpoint 22: Guidance</vt:lpstr>
      <vt:lpstr>Additional activities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Printable resources </vt:lpstr>
      <vt:lpstr>PowerPoint Presentation</vt:lpstr>
      <vt:lpstr>PowerPoint Presentation</vt:lpstr>
      <vt:lpstr>PowerPoint Presentation</vt:lpstr>
      <vt:lpstr>PowerPoint Presentation</vt:lpstr>
      <vt:lpstr>Printable 0–9 digit cards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Maths Hubs PowerPoint Template</dc:title>
  <dc:creator>Stephen Peto</dc:creator>
  <cp:lastModifiedBy>Bethanie Goodliff</cp:lastModifiedBy>
  <cp:revision>161</cp:revision>
  <cp:lastPrinted>2022-04-06T09:41:51Z</cp:lastPrinted>
  <dcterms:created xsi:type="dcterms:W3CDTF">2008-01-11T09:41:35Z</dcterms:created>
  <dcterms:modified xsi:type="dcterms:W3CDTF">2022-10-18T14:59:31Z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isplay_urn:schemas-microsoft-com:office:office#Editor">
    <vt:lpwstr>Natasha Chippendale</vt:lpwstr>
  </property>
  <property fmtid="{D5CDD505-2E9C-101B-9397-08002B2CF9AE}" pid="3" name="display_urn:schemas-microsoft-com:office:office#Author">
    <vt:lpwstr>Natasha Chippendale</vt:lpwstr>
  </property>
  <property fmtid="{D5CDD505-2E9C-101B-9397-08002B2CF9AE}" pid="4" name="Order">
    <vt:lpwstr>148500.000000000</vt:lpwstr>
  </property>
  <property fmtid="{D5CDD505-2E9C-101B-9397-08002B2CF9AE}" pid="5" name="ContentTypeId">
    <vt:lpwstr>0x010100FB1D6F0BF88B2B44B79917BD96CD0F31</vt:lpwstr>
  </property>
</Properties>
</file>