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3"/>
  </p:notesMasterIdLst>
  <p:sldIdLst>
    <p:sldId id="257" r:id="rId5"/>
    <p:sldId id="508" r:id="rId6"/>
    <p:sldId id="506" r:id="rId7"/>
    <p:sldId id="579" r:id="rId8"/>
    <p:sldId id="507" r:id="rId9"/>
    <p:sldId id="481" r:id="rId10"/>
    <p:sldId id="267" r:id="rId11"/>
    <p:sldId id="268" r:id="rId12"/>
    <p:sldId id="269" r:id="rId13"/>
    <p:sldId id="535" r:id="rId14"/>
    <p:sldId id="511" r:id="rId15"/>
    <p:sldId id="512" r:id="rId16"/>
    <p:sldId id="270" r:id="rId17"/>
    <p:sldId id="271" r:id="rId18"/>
    <p:sldId id="272" r:id="rId19"/>
    <p:sldId id="573" r:id="rId20"/>
    <p:sldId id="538" r:id="rId21"/>
    <p:sldId id="513" r:id="rId22"/>
    <p:sldId id="514" r:id="rId23"/>
    <p:sldId id="273" r:id="rId24"/>
    <p:sldId id="274" r:id="rId25"/>
    <p:sldId id="275" r:id="rId26"/>
    <p:sldId id="276" r:id="rId27"/>
    <p:sldId id="515" r:id="rId28"/>
    <p:sldId id="516" r:id="rId29"/>
    <p:sldId id="277" r:id="rId30"/>
    <p:sldId id="278" r:id="rId31"/>
    <p:sldId id="279" r:id="rId32"/>
    <p:sldId id="280" r:id="rId33"/>
    <p:sldId id="281" r:id="rId34"/>
    <p:sldId id="282" r:id="rId35"/>
    <p:sldId id="567" r:id="rId36"/>
    <p:sldId id="569" r:id="rId37"/>
    <p:sldId id="576" r:id="rId38"/>
    <p:sldId id="571" r:id="rId39"/>
    <p:sldId id="578" r:id="rId40"/>
    <p:sldId id="517" r:id="rId41"/>
    <p:sldId id="518" r:id="rId42"/>
    <p:sldId id="283" r:id="rId43"/>
    <p:sldId id="284" r:id="rId44"/>
    <p:sldId id="309" r:id="rId45"/>
    <p:sldId id="285" r:id="rId46"/>
    <p:sldId id="519" r:id="rId47"/>
    <p:sldId id="520" r:id="rId48"/>
    <p:sldId id="286" r:id="rId49"/>
    <p:sldId id="521" r:id="rId50"/>
    <p:sldId id="522" r:id="rId51"/>
    <p:sldId id="287" r:id="rId52"/>
    <p:sldId id="288" r:id="rId53"/>
    <p:sldId id="289" r:id="rId54"/>
    <p:sldId id="290" r:id="rId55"/>
    <p:sldId id="310" r:id="rId56"/>
    <p:sldId id="291" r:id="rId57"/>
    <p:sldId id="523" r:id="rId58"/>
    <p:sldId id="524" r:id="rId59"/>
    <p:sldId id="292" r:id="rId60"/>
    <p:sldId id="293" r:id="rId61"/>
    <p:sldId id="294" r:id="rId62"/>
    <p:sldId id="295" r:id="rId63"/>
    <p:sldId id="525" r:id="rId64"/>
    <p:sldId id="526" r:id="rId65"/>
    <p:sldId id="296" r:id="rId66"/>
    <p:sldId id="297" r:id="rId67"/>
    <p:sldId id="299" r:id="rId68"/>
    <p:sldId id="298" r:id="rId69"/>
    <p:sldId id="300" r:id="rId70"/>
    <p:sldId id="301" r:id="rId71"/>
    <p:sldId id="302" r:id="rId72"/>
    <p:sldId id="527" r:id="rId73"/>
    <p:sldId id="528" r:id="rId74"/>
    <p:sldId id="303" r:id="rId75"/>
    <p:sldId id="304" r:id="rId76"/>
    <p:sldId id="311" r:id="rId77"/>
    <p:sldId id="305" r:id="rId78"/>
    <p:sldId id="306" r:id="rId79"/>
    <p:sldId id="307" r:id="rId80"/>
    <p:sldId id="308" r:id="rId81"/>
    <p:sldId id="47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79"/>
            <p14:sldId id="507"/>
            <p14:sldId id="481"/>
            <p14:sldId id="267"/>
            <p14:sldId id="268"/>
            <p14:sldId id="269"/>
            <p14:sldId id="535"/>
            <p14:sldId id="511"/>
            <p14:sldId id="512"/>
            <p14:sldId id="270"/>
            <p14:sldId id="271"/>
            <p14:sldId id="272"/>
            <p14:sldId id="573"/>
            <p14:sldId id="538"/>
            <p14:sldId id="513"/>
            <p14:sldId id="514"/>
            <p14:sldId id="273"/>
            <p14:sldId id="274"/>
            <p14:sldId id="275"/>
            <p14:sldId id="276"/>
            <p14:sldId id="515"/>
            <p14:sldId id="516"/>
            <p14:sldId id="277"/>
            <p14:sldId id="278"/>
            <p14:sldId id="279"/>
            <p14:sldId id="280"/>
            <p14:sldId id="281"/>
            <p14:sldId id="282"/>
            <p14:sldId id="567"/>
            <p14:sldId id="569"/>
            <p14:sldId id="576"/>
            <p14:sldId id="571"/>
            <p14:sldId id="578"/>
            <p14:sldId id="517"/>
            <p14:sldId id="518"/>
            <p14:sldId id="283"/>
            <p14:sldId id="284"/>
            <p14:sldId id="309"/>
            <p14:sldId id="285"/>
            <p14:sldId id="519"/>
            <p14:sldId id="520"/>
            <p14:sldId id="286"/>
            <p14:sldId id="521"/>
            <p14:sldId id="522"/>
            <p14:sldId id="287"/>
            <p14:sldId id="288"/>
            <p14:sldId id="289"/>
            <p14:sldId id="290"/>
            <p14:sldId id="310"/>
            <p14:sldId id="291"/>
            <p14:sldId id="523"/>
            <p14:sldId id="524"/>
            <p14:sldId id="292"/>
            <p14:sldId id="293"/>
            <p14:sldId id="294"/>
            <p14:sldId id="295"/>
            <p14:sldId id="525"/>
            <p14:sldId id="526"/>
            <p14:sldId id="296"/>
            <p14:sldId id="297"/>
            <p14:sldId id="299"/>
            <p14:sldId id="298"/>
            <p14:sldId id="300"/>
            <p14:sldId id="301"/>
            <p14:sldId id="302"/>
            <p14:sldId id="527"/>
            <p14:sldId id="528"/>
            <p14:sldId id="303"/>
            <p14:sldId id="304"/>
            <p14:sldId id="311"/>
            <p14:sldId id="305"/>
            <p14:sldId id="306"/>
            <p14:sldId id="307"/>
            <p14:sldId id="308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74115" autoAdjust="0"/>
  </p:normalViewPr>
  <p:slideViewPr>
    <p:cSldViewPr snapToGrid="0" showGuides="1">
      <p:cViewPr varScale="1">
        <p:scale>
          <a:sx n="67" d="100"/>
          <a:sy n="67" d="100"/>
        </p:scale>
        <p:origin x="6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48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8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Each team in a family quiz is made up of two adults and three children. If there are twelve adults in the competition: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how many children are there?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how many people are there altogether (adults and children)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6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6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32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2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2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How many slices each of bread, cheese and tomato do we need to make twelve sandwiches?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If we use twenty-one slices of cheese, how many slices of tomato do we need?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If a loaf of bread contains twenty-six slices, how many sandwiches can we make? What else will we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0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1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65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23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Megan chooses the yellow coat, there are three possible hats.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Megan chooses the blue coat, there are three possible hats.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every one coat, there are three possible hats.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coats, so there are six outfits.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42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Emma is making party bags.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each bag she puts a toy and a sweet.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different ways can she create a party bag if she has two types of toy and four types of sweet?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8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42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04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0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237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Use this slide for practice with a range of scale factors and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63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drawing shows an apartment.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cm on this drawing represents 5 m in real life.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missing numbers on the number line to help you calculate the real measurements of each of the rooms.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 any measurements that are not whole numbers as fractions.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69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6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790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To change shape A into shape C, scale the side-lengths by a scale factor of </a:t>
            </a:r>
            <a:r>
              <a:rPr lang="en-GB" i="1" u="sng" dirty="0"/>
              <a:t>three</a:t>
            </a:r>
            <a:r>
              <a:rPr lang="en-GB" i="1" dirty="0"/>
              <a:t>.</a:t>
            </a:r>
          </a:p>
          <a:p>
            <a:r>
              <a:rPr lang="en-GB" i="1" dirty="0"/>
              <a:t>To change shape C into shape A, scale the side-lengths by a scale factor of </a:t>
            </a:r>
            <a:r>
              <a:rPr lang="en-GB" i="1" u="sng" dirty="0"/>
              <a:t>one-third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5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2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88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Nicky says that shape P has been scaled by a factor of four to make shape Q, because the side-length of shape P is two centimetres and the side-length of shape Q is four times the size.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agree or disagree?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your answer.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12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 your answers to these questions as fractions.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scale factor is used to change the side-lengths of square B into the side-lengths of square C?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scale factor is used to change the side-lengths of square C into the side-lengths of square B?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7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822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scale factor is used to change the side-lengths of equilateral triangle G into equilateral triangle H?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9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05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7274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848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Myriad Pro Semibold"/>
                <a:ea typeface="+mn-ea"/>
                <a:cs typeface="+mn-cs"/>
              </a:rPr>
              <a:t>What scale factor should be used to change the dimensions of triangle P into the dimensions of triangle Q?</a:t>
            </a:r>
            <a:endParaRPr lang="en-GB" sz="1200" kern="1200" dirty="0">
              <a:solidFill>
                <a:schemeClr val="tx1"/>
              </a:solidFill>
              <a:effectLst/>
              <a:latin typeface="Myriad Pro Semibold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Myriad Pro Semibold"/>
                <a:ea typeface="+mn-ea"/>
                <a:cs typeface="+mn-cs"/>
              </a:rPr>
              <a:t>What scale factor should be used to change the dimensions of triangle Q into the dimensions of triangle P?</a:t>
            </a:r>
            <a:endParaRPr lang="en-GB" sz="1200" kern="1200" dirty="0">
              <a:solidFill>
                <a:schemeClr val="tx1"/>
              </a:solidFill>
              <a:effectLst/>
              <a:latin typeface="Myriad Pro Semibold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25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scale factor should be used to change the dimensions of triangle P into the dimensions of triangle Q?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scale factor should be used to change the dimensions of triangle Q into the dimensions of triangle P?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longest side of triangle P is 5 units. What is the length of the longest side of triangle Q?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08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scale factor has been used to change the dimensions of triangle A into the dimensions of triangle B?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a new triangle, labelled ‘C’, where: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800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 of A : dimensions of C = 1 :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69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92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For every one vase, there are five flowers.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So for three vases, there are </a:t>
            </a:r>
            <a:r>
              <a:rPr lang="en-GB" i="1" u="sng" dirty="0"/>
              <a:t>fifteen</a:t>
            </a:r>
            <a:r>
              <a:rPr lang="en-GB" i="1" dirty="0"/>
              <a:t> flowers.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u="sng" dirty="0"/>
              <a:t>Fifteen</a:t>
            </a:r>
            <a:r>
              <a:rPr lang="en-GB" i="1" dirty="0"/>
              <a:t> is five times the size of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7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For every one vase, there are five flowers.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For every five flowers, there is one vase.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So, for </a:t>
            </a:r>
            <a:r>
              <a:rPr lang="en-GB" i="1" u="sng" dirty="0"/>
              <a:t>three</a:t>
            </a:r>
            <a:r>
              <a:rPr lang="en-GB" i="1" dirty="0"/>
              <a:t> vases, there are fifteen flowers.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For fifteen flowers, there are </a:t>
            </a:r>
            <a:r>
              <a:rPr lang="en-GB" i="1" u="sng" dirty="0"/>
              <a:t>three</a:t>
            </a:r>
            <a:r>
              <a:rPr lang="en-GB" i="1" dirty="0"/>
              <a:t> vases.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Three is one-fifth times the size of fifteen.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20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146247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951432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305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1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5.xml"/><Relationship Id="rId7" Type="http://schemas.openxmlformats.org/officeDocument/2006/relationships/slide" Target="slide3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17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60.xml"/><Relationship Id="rId4" Type="http://schemas.openxmlformats.org/officeDocument/2006/relationships/slide" Target="slide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22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23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28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4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30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bspfn3zj/ncetm_spine2_segment27_y6.pdf#page=34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and proportion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E62B7-0B5D-4C8A-B6EB-5307C8291D34}"/>
              </a:ext>
            </a:extLst>
          </p:cNvPr>
          <p:cNvCxnSpPr>
            <a:cxnSpLocks/>
          </p:cNvCxnSpPr>
          <p:nvPr/>
        </p:nvCxnSpPr>
        <p:spPr bwMode="auto">
          <a:xfrm>
            <a:off x="626109" y="3439032"/>
            <a:ext cx="5421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EBD1EE-16E9-4365-B6F0-73C7E3FE6EE6}"/>
              </a:ext>
            </a:extLst>
          </p:cNvPr>
          <p:cNvGrpSpPr/>
          <p:nvPr/>
        </p:nvGrpSpPr>
        <p:grpSpPr>
          <a:xfrm>
            <a:off x="1979186" y="2899811"/>
            <a:ext cx="4057869" cy="1060906"/>
            <a:chOff x="2282293" y="2790960"/>
            <a:chExt cx="2520280" cy="129614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F68183-5B6F-4CCD-AC2D-85C0DADBBDF1}"/>
                </a:ext>
              </a:extLst>
            </p:cNvPr>
            <p:cNvCxnSpPr/>
            <p:nvPr/>
          </p:nvCxnSpPr>
          <p:spPr bwMode="auto">
            <a:xfrm>
              <a:off x="2282293" y="2790960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B3059-08C9-442F-97AD-C68AF86DD1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2293" y="4070613"/>
              <a:ext cx="25202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2066C5-8344-496B-88EF-6D7308F818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2293" y="2790960"/>
              <a:ext cx="25202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8F0D71-FDBE-4DF8-B65D-5FFA4068B2CD}"/>
              </a:ext>
            </a:extLst>
          </p:cNvPr>
          <p:cNvSpPr txBox="1"/>
          <p:nvPr/>
        </p:nvSpPr>
        <p:spPr>
          <a:xfrm>
            <a:off x="529435" y="3014962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Litres of petrol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F305F-C0E6-4379-8BC8-CC929F2787FF}"/>
              </a:ext>
            </a:extLst>
          </p:cNvPr>
          <p:cNvSpPr txBox="1"/>
          <p:nvPr/>
        </p:nvSpPr>
        <p:spPr>
          <a:xfrm>
            <a:off x="529435" y="3565198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Miles driven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4D3EF6-3E44-4EE9-814F-31217CB347A8}"/>
              </a:ext>
            </a:extLst>
          </p:cNvPr>
          <p:cNvGrpSpPr/>
          <p:nvPr/>
        </p:nvGrpSpPr>
        <p:grpSpPr>
          <a:xfrm>
            <a:off x="1979186" y="2907076"/>
            <a:ext cx="4062926" cy="1040143"/>
            <a:chOff x="1979186" y="2785908"/>
            <a:chExt cx="4062926" cy="12961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725A8D-4E7D-400F-A214-DE136F131336}"/>
                </a:ext>
              </a:extLst>
            </p:cNvPr>
            <p:cNvCxnSpPr/>
            <p:nvPr/>
          </p:nvCxnSpPr>
          <p:spPr bwMode="auto">
            <a:xfrm>
              <a:off x="1979186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2F056B-025F-476C-BB6F-BBC144DA9D8D}"/>
                </a:ext>
              </a:extLst>
            </p:cNvPr>
            <p:cNvCxnSpPr/>
            <p:nvPr/>
          </p:nvCxnSpPr>
          <p:spPr bwMode="auto">
            <a:xfrm>
              <a:off x="3198065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5D30F8-AB5F-442A-A8EE-5F3F9E782522}"/>
                </a:ext>
              </a:extLst>
            </p:cNvPr>
            <p:cNvCxnSpPr/>
            <p:nvPr/>
          </p:nvCxnSpPr>
          <p:spPr bwMode="auto">
            <a:xfrm>
              <a:off x="4010651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A042EB-F60E-484D-9B16-943B4DA5A1A7}"/>
                </a:ext>
              </a:extLst>
            </p:cNvPr>
            <p:cNvCxnSpPr/>
            <p:nvPr/>
          </p:nvCxnSpPr>
          <p:spPr bwMode="auto">
            <a:xfrm>
              <a:off x="4823237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EBB449-7575-4CD9-A7CD-66AC280059F0}"/>
                </a:ext>
              </a:extLst>
            </p:cNvPr>
            <p:cNvCxnSpPr/>
            <p:nvPr/>
          </p:nvCxnSpPr>
          <p:spPr bwMode="auto">
            <a:xfrm>
              <a:off x="5229530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C62843-9E10-4BBA-AFDE-048E4A9804EE}"/>
                </a:ext>
              </a:extLst>
            </p:cNvPr>
            <p:cNvCxnSpPr/>
            <p:nvPr/>
          </p:nvCxnSpPr>
          <p:spPr bwMode="auto">
            <a:xfrm>
              <a:off x="5635823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84A392-6C94-4F1B-99C8-213B8D665ABB}"/>
                </a:ext>
              </a:extLst>
            </p:cNvPr>
            <p:cNvCxnSpPr/>
            <p:nvPr/>
          </p:nvCxnSpPr>
          <p:spPr bwMode="auto">
            <a:xfrm>
              <a:off x="6042112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2090C2-A8A5-433B-BA06-A2B29BA8B082}"/>
                </a:ext>
              </a:extLst>
            </p:cNvPr>
            <p:cNvCxnSpPr/>
            <p:nvPr/>
          </p:nvCxnSpPr>
          <p:spPr bwMode="auto">
            <a:xfrm>
              <a:off x="2385479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90124E-3D26-4246-862E-F9F08296B85C}"/>
                </a:ext>
              </a:extLst>
            </p:cNvPr>
            <p:cNvCxnSpPr/>
            <p:nvPr/>
          </p:nvCxnSpPr>
          <p:spPr bwMode="auto">
            <a:xfrm>
              <a:off x="2791772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A364F0C-1B97-4532-A1C2-E2197DB59633}"/>
                </a:ext>
              </a:extLst>
            </p:cNvPr>
            <p:cNvCxnSpPr/>
            <p:nvPr/>
          </p:nvCxnSpPr>
          <p:spPr bwMode="auto">
            <a:xfrm>
              <a:off x="3604358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E5B7676-E2D2-4A20-89CE-D5B90C646162}"/>
                </a:ext>
              </a:extLst>
            </p:cNvPr>
            <p:cNvCxnSpPr/>
            <p:nvPr/>
          </p:nvCxnSpPr>
          <p:spPr bwMode="auto">
            <a:xfrm>
              <a:off x="4416944" y="2785908"/>
              <a:ext cx="0" cy="1296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8AD8AB5-A1C9-4898-9CA4-7D81744E12CA}"/>
              </a:ext>
            </a:extLst>
          </p:cNvPr>
          <p:cNvSpPr txBox="1"/>
          <p:nvPr/>
        </p:nvSpPr>
        <p:spPr>
          <a:xfrm>
            <a:off x="2028343" y="30027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01C09-7BA8-4216-87CB-998746E26E9F}"/>
              </a:ext>
            </a:extLst>
          </p:cNvPr>
          <p:cNvSpPr txBox="1"/>
          <p:nvPr/>
        </p:nvSpPr>
        <p:spPr>
          <a:xfrm>
            <a:off x="2434232" y="30027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8504A8-76CC-4EE8-8DEE-A59089767A49}"/>
              </a:ext>
            </a:extLst>
          </p:cNvPr>
          <p:cNvSpPr txBox="1"/>
          <p:nvPr/>
        </p:nvSpPr>
        <p:spPr>
          <a:xfrm>
            <a:off x="3251490" y="30027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209FB6-EE95-4C8A-8637-22B157F87D91}"/>
              </a:ext>
            </a:extLst>
          </p:cNvPr>
          <p:cNvSpPr txBox="1"/>
          <p:nvPr/>
        </p:nvSpPr>
        <p:spPr>
          <a:xfrm>
            <a:off x="4070985" y="30027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2969-F064-471C-91EE-A9BF0E2935C8}"/>
              </a:ext>
            </a:extLst>
          </p:cNvPr>
          <p:cNvSpPr txBox="1"/>
          <p:nvPr/>
        </p:nvSpPr>
        <p:spPr>
          <a:xfrm>
            <a:off x="4464424" y="30027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190602-A854-470A-A914-F89A2690FBFB}"/>
              </a:ext>
            </a:extLst>
          </p:cNvPr>
          <p:cNvSpPr txBox="1"/>
          <p:nvPr/>
        </p:nvSpPr>
        <p:spPr>
          <a:xfrm>
            <a:off x="4870712" y="30027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5BA151-A427-4B32-AB56-F70A1F2E06F2}"/>
              </a:ext>
            </a:extLst>
          </p:cNvPr>
          <p:cNvSpPr txBox="1"/>
          <p:nvPr/>
        </p:nvSpPr>
        <p:spPr>
          <a:xfrm>
            <a:off x="2793927" y="353059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8F14B1-A793-47BB-B5CF-18CFACC67395}"/>
              </a:ext>
            </a:extLst>
          </p:cNvPr>
          <p:cNvSpPr txBox="1"/>
          <p:nvPr/>
        </p:nvSpPr>
        <p:spPr>
          <a:xfrm>
            <a:off x="3598828" y="353059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A2D17E-FDC3-4C6A-B49B-C7EC1D3B1168}"/>
              </a:ext>
            </a:extLst>
          </p:cNvPr>
          <p:cNvSpPr txBox="1"/>
          <p:nvPr/>
        </p:nvSpPr>
        <p:spPr>
          <a:xfrm>
            <a:off x="4017074" y="353059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470DA9-2E52-49A6-832E-3CD3C251289F}"/>
              </a:ext>
            </a:extLst>
          </p:cNvPr>
          <p:cNvSpPr txBox="1"/>
          <p:nvPr/>
        </p:nvSpPr>
        <p:spPr>
          <a:xfrm>
            <a:off x="5230008" y="353059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41691F-C9C3-4869-8C77-A1FFD2F00D7D}"/>
              </a:ext>
            </a:extLst>
          </p:cNvPr>
          <p:cNvSpPr txBox="1"/>
          <p:nvPr/>
        </p:nvSpPr>
        <p:spPr>
          <a:xfrm>
            <a:off x="5636296" y="353059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B86DAF-D8AD-40C1-B59D-B24AD07B9FF7}"/>
              </a:ext>
            </a:extLst>
          </p:cNvPr>
          <p:cNvSpPr txBox="1"/>
          <p:nvPr/>
        </p:nvSpPr>
        <p:spPr>
          <a:xfrm>
            <a:off x="2014817" y="35305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5CD10D05-D3F0-4DC9-88CA-306D65F570B6}"/>
              </a:ext>
            </a:extLst>
          </p:cNvPr>
          <p:cNvSpPr txBox="1"/>
          <p:nvPr/>
        </p:nvSpPr>
        <p:spPr>
          <a:xfrm>
            <a:off x="6786567" y="2197066"/>
            <a:ext cx="4657722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every 1 litre of petrol, you can               drive 7 miles.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25E9D5BB-F3A5-4703-9BDB-04B62DAB04FE}"/>
              </a:ext>
            </a:extLst>
          </p:cNvPr>
          <p:cNvSpPr txBox="1">
            <a:spLocks/>
          </p:cNvSpPr>
          <p:nvPr/>
        </p:nvSpPr>
        <p:spPr>
          <a:xfrm>
            <a:off x="6219001" y="1290293"/>
            <a:ext cx="560724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far can you drive for every 1 litre of petrol?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this help us to find how many miles can be driven for </a:t>
            </a:r>
            <a:r>
              <a:rPr lang="en-GB" sz="2000" dirty="0">
                <a:latin typeface="Arial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litres of petrol?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litres of petrol would be needed to travel 21 miles?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remaining unknown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far could you drive with 40 litres of petrol? How many litres do you need to    drive 175 miles?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CAC95D-6230-4517-9456-291075E8EF23}"/>
              </a:ext>
            </a:extLst>
          </p:cNvPr>
          <p:cNvSpPr txBox="1"/>
          <p:nvPr/>
        </p:nvSpPr>
        <p:spPr>
          <a:xfrm>
            <a:off x="2377326" y="3523849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D1D40E-84FE-4B72-AB3B-914FD2F9AA9E}"/>
              </a:ext>
            </a:extLst>
          </p:cNvPr>
          <p:cNvSpPr txBox="1"/>
          <p:nvPr/>
        </p:nvSpPr>
        <p:spPr>
          <a:xfrm>
            <a:off x="3194584" y="3523849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ABF638-597E-4289-88C6-2BCF5E473CFB}"/>
              </a:ext>
            </a:extLst>
          </p:cNvPr>
          <p:cNvSpPr txBox="1"/>
          <p:nvPr/>
        </p:nvSpPr>
        <p:spPr>
          <a:xfrm>
            <a:off x="4407518" y="3523849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84C0D4-99B0-4978-AAD8-292C6CC8A1A5}"/>
              </a:ext>
            </a:extLst>
          </p:cNvPr>
          <p:cNvSpPr txBox="1"/>
          <p:nvPr/>
        </p:nvSpPr>
        <p:spPr>
          <a:xfrm>
            <a:off x="4813806" y="3523849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871EE3-CDF7-4668-8D87-9567B8F89FA4}"/>
              </a:ext>
            </a:extLst>
          </p:cNvPr>
          <p:cNvSpPr txBox="1"/>
          <p:nvPr/>
        </p:nvSpPr>
        <p:spPr>
          <a:xfrm>
            <a:off x="2850833" y="30066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8E5C1E-020F-45CF-BB3C-1582114C18C9}"/>
              </a:ext>
            </a:extLst>
          </p:cNvPr>
          <p:cNvSpPr txBox="1"/>
          <p:nvPr/>
        </p:nvSpPr>
        <p:spPr>
          <a:xfrm>
            <a:off x="3655734" y="30066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EECB8C-F4F8-47D8-9C06-086FBF59B51B}"/>
              </a:ext>
            </a:extLst>
          </p:cNvPr>
          <p:cNvSpPr txBox="1"/>
          <p:nvPr/>
        </p:nvSpPr>
        <p:spPr>
          <a:xfrm>
            <a:off x="5286914" y="30066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FB151D4-28A9-462E-9EC3-E050359A76B8}"/>
              </a:ext>
            </a:extLst>
          </p:cNvPr>
          <p:cNvSpPr txBox="1"/>
          <p:nvPr/>
        </p:nvSpPr>
        <p:spPr>
          <a:xfrm>
            <a:off x="5636296" y="3006679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093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multiplication and division to calculate unknown values (two variables)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3953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C1AFA-1541-4CEC-B847-F64C3D16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89" y="2690492"/>
            <a:ext cx="4556425" cy="31573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2B70E-E46B-466C-8051-CCC70AC079DB}"/>
              </a:ext>
            </a:extLst>
          </p:cNvPr>
          <p:cNvSpPr txBox="1"/>
          <p:nvPr/>
        </p:nvSpPr>
        <p:spPr bwMode="auto">
          <a:xfrm>
            <a:off x="2644578" y="1010183"/>
            <a:ext cx="6902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every 5 blue marbles, there are 3 red marbles.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A63E6-38A6-4FC1-8BAC-66F023471D7D}"/>
              </a:ext>
            </a:extLst>
          </p:cNvPr>
          <p:cNvSpPr txBox="1"/>
          <p:nvPr/>
        </p:nvSpPr>
        <p:spPr bwMode="auto">
          <a:xfrm>
            <a:off x="1798677" y="1743689"/>
            <a:ext cx="8594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there are 15 blue marbles, how many red marbles are there?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3C3DE2-C2EF-41D6-8A5A-0CED50C58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5121" y="5191761"/>
            <a:ext cx="2968505" cy="101167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3C3DE2-C2EF-41D6-8A5A-0CED50C58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1" y="4470400"/>
            <a:ext cx="2988825" cy="73152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3C3DE2-C2EF-41D6-8A5A-0CED50C58E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5121" y="3423921"/>
            <a:ext cx="1889760" cy="74168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3C3DE2-C2EF-41D6-8A5A-0CED50C58E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3681" y="2783840"/>
            <a:ext cx="1991360" cy="6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F3668-3B32-4123-8C4F-E6D4EC9A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65" y="2690492"/>
            <a:ext cx="4556425" cy="315732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944D59-1E49-435E-B35E-182B6A6E9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64" y="2268103"/>
            <a:ext cx="4556425" cy="3935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501EE-0F79-4F31-B5E2-F5129CF80A86}"/>
              </a:ext>
            </a:extLst>
          </p:cNvPr>
          <p:cNvSpPr txBox="1"/>
          <p:nvPr/>
        </p:nvSpPr>
        <p:spPr bwMode="auto">
          <a:xfrm>
            <a:off x="2644578" y="1010183"/>
            <a:ext cx="6902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every 5 blue marbles, there are 3 red marbles.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CEF0A-A153-4C99-B688-6BC0097AA9C5}"/>
              </a:ext>
            </a:extLst>
          </p:cNvPr>
          <p:cNvSpPr txBox="1"/>
          <p:nvPr/>
        </p:nvSpPr>
        <p:spPr bwMode="auto">
          <a:xfrm>
            <a:off x="1798677" y="1743689"/>
            <a:ext cx="8594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there are 15 blue marbles, how many red marbles are there?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F8D09F-2233-4F74-9B4F-12644DCE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569" y="2690492"/>
            <a:ext cx="3469769" cy="315732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5C09F8-2455-480E-BB73-06480383D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000" y="2590800"/>
            <a:ext cx="1757768" cy="85344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5C09F8-2455-480E-BB73-06480383DC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9680" y="5212081"/>
            <a:ext cx="1524088" cy="99135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5C09F8-2455-480E-BB73-06480383D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1680" y="3576321"/>
            <a:ext cx="345440" cy="39624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5C09F8-2455-480E-BB73-06480383DC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1360" y="4632961"/>
            <a:ext cx="416560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5EE8-E370-4503-AD8B-21C33F4CF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25" y="2295228"/>
            <a:ext cx="4541461" cy="3935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4478B-DA4C-4BE5-A635-E8542EF3F101}"/>
              </a:ext>
            </a:extLst>
          </p:cNvPr>
          <p:cNvSpPr txBox="1"/>
          <p:nvPr/>
        </p:nvSpPr>
        <p:spPr bwMode="auto">
          <a:xfrm>
            <a:off x="1644739" y="1010183"/>
            <a:ext cx="89025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Each team in a family quiz is made up of 2 adults and 3 children.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There are 12 adults in the competition.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01" y="2829600"/>
            <a:ext cx="4541461" cy="27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4CFF231-74F0-4681-864B-5F969B844336}"/>
              </a:ext>
            </a:extLst>
          </p:cNvPr>
          <p:cNvSpPr/>
          <p:nvPr/>
        </p:nvSpPr>
        <p:spPr>
          <a:xfrm>
            <a:off x="9677378" y="1558375"/>
            <a:ext cx="912464" cy="101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94" y="3888697"/>
            <a:ext cx="4864276" cy="786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0592A-54F7-40FC-A9C8-BCC4FEE705F7}"/>
              </a:ext>
            </a:extLst>
          </p:cNvPr>
          <p:cNvSpPr txBox="1"/>
          <p:nvPr/>
        </p:nvSpPr>
        <p:spPr>
          <a:xfrm>
            <a:off x="5733724" y="436395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7E76-FD63-47C4-BA9F-C4FA0D0ADFA3}"/>
              </a:ext>
            </a:extLst>
          </p:cNvPr>
          <p:cNvSpPr txBox="1"/>
          <p:nvPr/>
        </p:nvSpPr>
        <p:spPr>
          <a:xfrm>
            <a:off x="5733726" y="41046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7CD37-CC1B-4958-A6E0-B190CEEA2981}"/>
              </a:ext>
            </a:extLst>
          </p:cNvPr>
          <p:cNvSpPr txBox="1"/>
          <p:nvPr/>
        </p:nvSpPr>
        <p:spPr>
          <a:xfrm>
            <a:off x="5790630" y="3879412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2B5AE-190C-49CC-A4CC-C92E3C02A074}"/>
              </a:ext>
            </a:extLst>
          </p:cNvPr>
          <p:cNvSpPr txBox="1"/>
          <p:nvPr/>
        </p:nvSpPr>
        <p:spPr>
          <a:xfrm>
            <a:off x="3872865" y="5042917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5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57148710-77F0-4AD9-B256-7D54E3062302}"/>
              </a:ext>
            </a:extLst>
          </p:cNvPr>
          <p:cNvSpPr/>
          <p:nvPr/>
        </p:nvSpPr>
        <p:spPr>
          <a:xfrm rot="16200000">
            <a:off x="3999189" y="3181851"/>
            <a:ext cx="394759" cy="3327355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46287"/>
          </a:solidFill>
          <a:ln>
            <a:solidFill>
              <a:srgbClr val="04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52FDA8-2280-45B2-BD54-2C0A65270991}"/>
              </a:ext>
            </a:extLst>
          </p:cNvPr>
          <p:cNvCxnSpPr>
            <a:cxnSpLocks/>
          </p:cNvCxnSpPr>
          <p:nvPr/>
        </p:nvCxnSpPr>
        <p:spPr>
          <a:xfrm>
            <a:off x="5426761" y="4061873"/>
            <a:ext cx="351986" cy="0"/>
          </a:xfrm>
          <a:prstGeom prst="straightConnector1">
            <a:avLst/>
          </a:prstGeom>
          <a:ln w="19050">
            <a:solidFill>
              <a:srgbClr val="046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1439E9-82A6-4686-893B-47D1CF4F4A15}"/>
              </a:ext>
            </a:extLst>
          </p:cNvPr>
          <p:cNvCxnSpPr>
            <a:cxnSpLocks/>
          </p:cNvCxnSpPr>
          <p:nvPr/>
        </p:nvCxnSpPr>
        <p:spPr>
          <a:xfrm>
            <a:off x="5426761" y="4286423"/>
            <a:ext cx="351986" cy="0"/>
          </a:xfrm>
          <a:prstGeom prst="straightConnector1">
            <a:avLst/>
          </a:prstGeom>
          <a:ln w="19050">
            <a:solidFill>
              <a:srgbClr val="046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9EB2AF-69F6-441E-9AC3-ECE82D1CDEC6}"/>
              </a:ext>
            </a:extLst>
          </p:cNvPr>
          <p:cNvCxnSpPr>
            <a:cxnSpLocks/>
          </p:cNvCxnSpPr>
          <p:nvPr/>
        </p:nvCxnSpPr>
        <p:spPr>
          <a:xfrm>
            <a:off x="5426761" y="4525994"/>
            <a:ext cx="351986" cy="0"/>
          </a:xfrm>
          <a:prstGeom prst="straightConnector1">
            <a:avLst/>
          </a:prstGeom>
          <a:ln w="19050">
            <a:solidFill>
              <a:srgbClr val="046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83559B-2D0E-4B3A-A6D0-0ED2F1478800}"/>
              </a:ext>
            </a:extLst>
          </p:cNvPr>
          <p:cNvGrpSpPr/>
          <p:nvPr/>
        </p:nvGrpSpPr>
        <p:grpSpPr>
          <a:xfrm>
            <a:off x="623888" y="2232887"/>
            <a:ext cx="6691311" cy="1085695"/>
            <a:chOff x="623888" y="2232887"/>
            <a:chExt cx="6691311" cy="1085695"/>
          </a:xfrm>
        </p:grpSpPr>
        <p:pic>
          <p:nvPicPr>
            <p:cNvPr id="6" name="Picture 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8" y="2232887"/>
              <a:ext cx="6524598" cy="10856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E6D374-3A12-4863-BA19-4555B30777E0}"/>
                </a:ext>
              </a:extLst>
            </p:cNvPr>
            <p:cNvSpPr/>
            <p:nvPr/>
          </p:nvSpPr>
          <p:spPr bwMode="auto">
            <a:xfrm>
              <a:off x="6274500" y="2515091"/>
              <a:ext cx="1040699" cy="803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05282124-F500-4058-BA2D-E7C00074558C}"/>
              </a:ext>
            </a:extLst>
          </p:cNvPr>
          <p:cNvSpPr txBox="1"/>
          <p:nvPr/>
        </p:nvSpPr>
        <p:spPr>
          <a:xfrm>
            <a:off x="6274500" y="2701040"/>
            <a:ext cx="5293612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every 1 red cube, there are 3 blue cubes.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F763C9-DFB7-40BD-8EC3-2E33EE46D504}"/>
              </a:ext>
            </a:extLst>
          </p:cNvPr>
          <p:cNvSpPr txBox="1">
            <a:spLocks/>
          </p:cNvSpPr>
          <p:nvPr/>
        </p:nvSpPr>
        <p:spPr>
          <a:xfrm>
            <a:off x="6255712" y="1197663"/>
            <a:ext cx="541952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cubes to recreate the pattern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blue cubes are there for every red cube?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red cubes are there for every three blue cubes?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 relationship within the new representation the same or different?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</a:t>
            </a:r>
            <a:r>
              <a:rPr lang="en-GB" sz="2000" dirty="0">
                <a:latin typeface="Arial"/>
              </a:rPr>
              <a:t>cubes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would be used altogether if there were 5 red </a:t>
            </a:r>
            <a:r>
              <a:rPr lang="en-GB" sz="2000" dirty="0">
                <a:latin typeface="Arial"/>
              </a:rPr>
              <a:t>cube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s? Make it.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8C49887-BC6D-42F0-927E-4D6A8FAF61C3}"/>
              </a:ext>
            </a:extLst>
          </p:cNvPr>
          <p:cNvSpPr txBox="1"/>
          <p:nvPr/>
        </p:nvSpPr>
        <p:spPr>
          <a:xfrm>
            <a:off x="6253140" y="4073829"/>
            <a:ext cx="5314972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every 3 blue cubes, there is 1 red cube.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D8A1C-0D56-4F90-A0BA-87DDEC615898}"/>
              </a:ext>
            </a:extLst>
          </p:cNvPr>
          <p:cNvSpPr/>
          <p:nvPr/>
        </p:nvSpPr>
        <p:spPr bwMode="auto">
          <a:xfrm>
            <a:off x="4006470" y="2110734"/>
            <a:ext cx="2017852" cy="5276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1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3" grpId="0" animBg="1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36BC2B-EE07-4C57-947C-E85959FD82E9}"/>
              </a:ext>
            </a:extLst>
          </p:cNvPr>
          <p:cNvGrpSpPr/>
          <p:nvPr/>
        </p:nvGrpSpPr>
        <p:grpSpPr>
          <a:xfrm>
            <a:off x="674963" y="2083605"/>
            <a:ext cx="5405881" cy="780147"/>
            <a:chOff x="1024905" y="3299363"/>
            <a:chExt cx="7142712" cy="10307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CB86FB9-8C22-4D3F-BB0A-B6200428F91C}"/>
                </a:ext>
              </a:extLst>
            </p:cNvPr>
            <p:cNvGrpSpPr/>
            <p:nvPr/>
          </p:nvGrpSpPr>
          <p:grpSpPr>
            <a:xfrm>
              <a:off x="1024905" y="4074810"/>
              <a:ext cx="1277914" cy="255350"/>
              <a:chOff x="1184395" y="2499025"/>
              <a:chExt cx="1461446" cy="2920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7E36AEB-C615-462C-B447-0F8039604D9E}"/>
                  </a:ext>
                </a:extLst>
              </p:cNvPr>
              <p:cNvSpPr/>
              <p:nvPr/>
            </p:nvSpPr>
            <p:spPr>
              <a:xfrm>
                <a:off x="1184395" y="2499025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FD2ACC8-2F01-4D0C-85F5-E155EBCA821E}"/>
                  </a:ext>
                </a:extLst>
              </p:cNvPr>
              <p:cNvSpPr/>
              <p:nvPr/>
            </p:nvSpPr>
            <p:spPr>
              <a:xfrm>
                <a:off x="1476417" y="2499025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4D48899-884C-4BA7-831B-53E795EA2938}"/>
                  </a:ext>
                </a:extLst>
              </p:cNvPr>
              <p:cNvSpPr/>
              <p:nvPr/>
            </p:nvSpPr>
            <p:spPr>
              <a:xfrm>
                <a:off x="1769775" y="2499025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58BF7B7-4405-4F53-AB45-4DE53DE3D0F0}"/>
                  </a:ext>
                </a:extLst>
              </p:cNvPr>
              <p:cNvSpPr/>
              <p:nvPr/>
            </p:nvSpPr>
            <p:spPr>
              <a:xfrm>
                <a:off x="2061797" y="2499025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6AA5743-62E6-4E1E-AB68-02C964258487}"/>
                  </a:ext>
                </a:extLst>
              </p:cNvPr>
              <p:cNvSpPr/>
              <p:nvPr/>
            </p:nvSpPr>
            <p:spPr>
              <a:xfrm>
                <a:off x="2353819" y="2499025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1E28A01-3AD5-4D14-ADDE-411D9CCE08BF}"/>
                </a:ext>
              </a:extLst>
            </p:cNvPr>
            <p:cNvGrpSpPr/>
            <p:nvPr/>
          </p:nvGrpSpPr>
          <p:grpSpPr>
            <a:xfrm>
              <a:off x="1024906" y="3299363"/>
              <a:ext cx="2559306" cy="255350"/>
              <a:chOff x="1184395" y="3136978"/>
              <a:chExt cx="2926871" cy="2920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10868F-3B5A-4452-B607-2DA2C8234404}"/>
                  </a:ext>
                </a:extLst>
              </p:cNvPr>
              <p:cNvSpPr/>
              <p:nvPr/>
            </p:nvSpPr>
            <p:spPr>
              <a:xfrm>
                <a:off x="1184395" y="3136978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607C8F0-4127-4228-9B0E-A2677E0E5CB0}"/>
                  </a:ext>
                </a:extLst>
              </p:cNvPr>
              <p:cNvSpPr/>
              <p:nvPr/>
            </p:nvSpPr>
            <p:spPr>
              <a:xfrm>
                <a:off x="1476417" y="3136978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71C2182-A25E-4613-887E-7737EBAC42A5}"/>
                  </a:ext>
                </a:extLst>
              </p:cNvPr>
              <p:cNvSpPr/>
              <p:nvPr/>
            </p:nvSpPr>
            <p:spPr>
              <a:xfrm>
                <a:off x="1769775" y="3136978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8F4D62-3126-4AC1-94FF-801B383CA11B}"/>
                  </a:ext>
                </a:extLst>
              </p:cNvPr>
              <p:cNvSpPr/>
              <p:nvPr/>
            </p:nvSpPr>
            <p:spPr>
              <a:xfrm>
                <a:off x="2061797" y="3136978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D2AC4C1-AC73-49E9-A1A8-DC98E30AA8F6}"/>
                  </a:ext>
                </a:extLst>
              </p:cNvPr>
              <p:cNvSpPr/>
              <p:nvPr/>
            </p:nvSpPr>
            <p:spPr>
              <a:xfrm>
                <a:off x="2353819" y="3136978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14F4EF8-4734-4B17-93D2-128FBB750755}"/>
                  </a:ext>
                </a:extLst>
              </p:cNvPr>
              <p:cNvSpPr/>
              <p:nvPr/>
            </p:nvSpPr>
            <p:spPr>
              <a:xfrm>
                <a:off x="3527222" y="3136978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04BB05D-F79D-484B-9879-5E6F5D3B8402}"/>
                  </a:ext>
                </a:extLst>
              </p:cNvPr>
              <p:cNvSpPr/>
              <p:nvPr/>
            </p:nvSpPr>
            <p:spPr>
              <a:xfrm>
                <a:off x="3819244" y="3136978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1FFDE02-FFB4-45FF-9B6E-82A537E73D92}"/>
                  </a:ext>
                </a:extLst>
              </p:cNvPr>
              <p:cNvSpPr/>
              <p:nvPr/>
            </p:nvSpPr>
            <p:spPr>
              <a:xfrm>
                <a:off x="2651156" y="3136978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AFC860-1E43-46B4-A4D4-A2233FCAF1F7}"/>
                  </a:ext>
                </a:extLst>
              </p:cNvPr>
              <p:cNvSpPr/>
              <p:nvPr/>
            </p:nvSpPr>
            <p:spPr>
              <a:xfrm>
                <a:off x="2943178" y="3136978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933E921-E988-4679-B0FD-BAE8C040D906}"/>
                  </a:ext>
                </a:extLst>
              </p:cNvPr>
              <p:cNvSpPr/>
              <p:nvPr/>
            </p:nvSpPr>
            <p:spPr>
              <a:xfrm>
                <a:off x="3235200" y="3136978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96D5FF8-C9C3-4225-AA51-374B82BCC49A}"/>
                </a:ext>
              </a:extLst>
            </p:cNvPr>
            <p:cNvGrpSpPr/>
            <p:nvPr/>
          </p:nvGrpSpPr>
          <p:grpSpPr>
            <a:xfrm>
              <a:off x="4333536" y="4074810"/>
              <a:ext cx="3833740" cy="255350"/>
              <a:chOff x="1184395" y="3774931"/>
              <a:chExt cx="4384338" cy="2920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8AAFF8F-C7BA-4F44-BA6C-445C8D3ADA67}"/>
                  </a:ext>
                </a:extLst>
              </p:cNvPr>
              <p:cNvSpPr/>
              <p:nvPr/>
            </p:nvSpPr>
            <p:spPr>
              <a:xfrm>
                <a:off x="1184395" y="3774931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2729A4-81C7-40E4-84C1-C5FA44895FAF}"/>
                  </a:ext>
                </a:extLst>
              </p:cNvPr>
              <p:cNvSpPr/>
              <p:nvPr/>
            </p:nvSpPr>
            <p:spPr>
              <a:xfrm>
                <a:off x="1476417" y="3774931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0B0A3D6-7124-44EC-9968-37DCDCC6ED1D}"/>
                  </a:ext>
                </a:extLst>
              </p:cNvPr>
              <p:cNvSpPr/>
              <p:nvPr/>
            </p:nvSpPr>
            <p:spPr>
              <a:xfrm>
                <a:off x="1769775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2D0BEE3-78E5-4E1B-A651-516F3101D2B6}"/>
                  </a:ext>
                </a:extLst>
              </p:cNvPr>
              <p:cNvSpPr/>
              <p:nvPr/>
            </p:nvSpPr>
            <p:spPr>
              <a:xfrm>
                <a:off x="2061797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979047B-B2E5-47AC-B20E-9E5881033BAB}"/>
                  </a:ext>
                </a:extLst>
              </p:cNvPr>
              <p:cNvSpPr/>
              <p:nvPr/>
            </p:nvSpPr>
            <p:spPr>
              <a:xfrm>
                <a:off x="2353819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23445C2-AC2F-45AA-BBE4-473069747D98}"/>
                  </a:ext>
                </a:extLst>
              </p:cNvPr>
              <p:cNvSpPr/>
              <p:nvPr/>
            </p:nvSpPr>
            <p:spPr>
              <a:xfrm>
                <a:off x="2645841" y="3774931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1B0D962-9C07-437F-8619-54EA85CC2ACD}"/>
                  </a:ext>
                </a:extLst>
              </p:cNvPr>
              <p:cNvSpPr/>
              <p:nvPr/>
            </p:nvSpPr>
            <p:spPr>
              <a:xfrm>
                <a:off x="2937863" y="3774931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EBF17C1-497C-4F9B-B657-181100609825}"/>
                  </a:ext>
                </a:extLst>
              </p:cNvPr>
              <p:cNvSpPr/>
              <p:nvPr/>
            </p:nvSpPr>
            <p:spPr>
              <a:xfrm>
                <a:off x="3231221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9B82949-0153-498E-8EB5-BCA221AA6AF8}"/>
                  </a:ext>
                </a:extLst>
              </p:cNvPr>
              <p:cNvSpPr/>
              <p:nvPr/>
            </p:nvSpPr>
            <p:spPr>
              <a:xfrm>
                <a:off x="3523243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21D85D2-257F-40A1-9116-01160F5400B2}"/>
                  </a:ext>
                </a:extLst>
              </p:cNvPr>
              <p:cNvSpPr/>
              <p:nvPr/>
            </p:nvSpPr>
            <p:spPr>
              <a:xfrm>
                <a:off x="3815265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C4136F-C8A9-4A1B-A9EC-70A031B06277}"/>
                  </a:ext>
                </a:extLst>
              </p:cNvPr>
              <p:cNvSpPr/>
              <p:nvPr/>
            </p:nvSpPr>
            <p:spPr>
              <a:xfrm>
                <a:off x="4107287" y="3774931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259BDD1-88AD-4E43-8769-A04B0270D9C7}"/>
                  </a:ext>
                </a:extLst>
              </p:cNvPr>
              <p:cNvSpPr/>
              <p:nvPr/>
            </p:nvSpPr>
            <p:spPr>
              <a:xfrm>
                <a:off x="4399309" y="3774931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8693C3A-F331-44D0-8F84-E3067B449B4B}"/>
                  </a:ext>
                </a:extLst>
              </p:cNvPr>
              <p:cNvSpPr/>
              <p:nvPr/>
            </p:nvSpPr>
            <p:spPr>
              <a:xfrm>
                <a:off x="4692667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2D490E1-5BFE-479A-9CF9-A35C5E407A61}"/>
                  </a:ext>
                </a:extLst>
              </p:cNvPr>
              <p:cNvSpPr/>
              <p:nvPr/>
            </p:nvSpPr>
            <p:spPr>
              <a:xfrm>
                <a:off x="4984689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CE56BD3-0262-4319-B72E-AA679F8079DE}"/>
                  </a:ext>
                </a:extLst>
              </p:cNvPr>
              <p:cNvSpPr/>
              <p:nvPr/>
            </p:nvSpPr>
            <p:spPr>
              <a:xfrm>
                <a:off x="5276711" y="3774931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335AFA-E633-4BA7-BCCB-7918F2BF098F}"/>
                </a:ext>
              </a:extLst>
            </p:cNvPr>
            <p:cNvGrpSpPr/>
            <p:nvPr/>
          </p:nvGrpSpPr>
          <p:grpSpPr>
            <a:xfrm>
              <a:off x="4335046" y="3312901"/>
              <a:ext cx="3832571" cy="255350"/>
              <a:chOff x="1184395" y="4489204"/>
              <a:chExt cx="4383002" cy="29202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67E1F6-7D65-49C4-843D-957B6A0BD094}"/>
                  </a:ext>
                </a:extLst>
              </p:cNvPr>
              <p:cNvSpPr/>
              <p:nvPr/>
            </p:nvSpPr>
            <p:spPr>
              <a:xfrm>
                <a:off x="1184395" y="4489204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22B92B-1210-4635-B4A5-479EFB6FDE23}"/>
                  </a:ext>
                </a:extLst>
              </p:cNvPr>
              <p:cNvSpPr/>
              <p:nvPr/>
            </p:nvSpPr>
            <p:spPr>
              <a:xfrm>
                <a:off x="1476417" y="4489204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32505D8-CECD-4B47-AC9E-BB62069E2AB1}"/>
                  </a:ext>
                </a:extLst>
              </p:cNvPr>
              <p:cNvSpPr/>
              <p:nvPr/>
            </p:nvSpPr>
            <p:spPr>
              <a:xfrm>
                <a:off x="1768439" y="4489204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8AAFFD-31EF-4AA0-A558-AB3568036D5B}"/>
                  </a:ext>
                </a:extLst>
              </p:cNvPr>
              <p:cNvSpPr/>
              <p:nvPr/>
            </p:nvSpPr>
            <p:spPr>
              <a:xfrm>
                <a:off x="2060461" y="4489204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40B1C8B-E16F-413E-964E-AF933FDFD19A}"/>
                  </a:ext>
                </a:extLst>
              </p:cNvPr>
              <p:cNvSpPr/>
              <p:nvPr/>
            </p:nvSpPr>
            <p:spPr>
              <a:xfrm>
                <a:off x="2353819" y="4489204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11E8E6-3454-45A8-AE45-0B6CBB10AB9A}"/>
                  </a:ext>
                </a:extLst>
              </p:cNvPr>
              <p:cNvSpPr/>
              <p:nvPr/>
            </p:nvSpPr>
            <p:spPr>
              <a:xfrm>
                <a:off x="2645841" y="4489204"/>
                <a:ext cx="292022" cy="29202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D951D04-2766-4CFA-B062-C6E5B42056D9}"/>
                  </a:ext>
                </a:extLst>
              </p:cNvPr>
              <p:cNvSpPr/>
              <p:nvPr/>
            </p:nvSpPr>
            <p:spPr>
              <a:xfrm>
                <a:off x="2937863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4F39CE0-F609-4172-9A2F-4E4944FB6F9A}"/>
                  </a:ext>
                </a:extLst>
              </p:cNvPr>
              <p:cNvSpPr/>
              <p:nvPr/>
            </p:nvSpPr>
            <p:spPr>
              <a:xfrm>
                <a:off x="3229885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F422708-9031-4233-B7A4-83E44CC9197C}"/>
                  </a:ext>
                </a:extLst>
              </p:cNvPr>
              <p:cNvSpPr/>
              <p:nvPr/>
            </p:nvSpPr>
            <p:spPr>
              <a:xfrm>
                <a:off x="3523243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C63F3B0-9FFC-4E8B-9F7C-16BAC00F9558}"/>
                  </a:ext>
                </a:extLst>
              </p:cNvPr>
              <p:cNvSpPr/>
              <p:nvPr/>
            </p:nvSpPr>
            <p:spPr>
              <a:xfrm>
                <a:off x="3815265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902C5B-DD6D-4456-A7C1-BAD576C5529E}"/>
                  </a:ext>
                </a:extLst>
              </p:cNvPr>
              <p:cNvSpPr/>
              <p:nvPr/>
            </p:nvSpPr>
            <p:spPr>
              <a:xfrm>
                <a:off x="4107287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5003656-C14F-4FFC-BCC2-08C8CBEFDEFC}"/>
                  </a:ext>
                </a:extLst>
              </p:cNvPr>
              <p:cNvSpPr/>
              <p:nvPr/>
            </p:nvSpPr>
            <p:spPr>
              <a:xfrm>
                <a:off x="4399309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A77F75B-DD1B-4898-B6DA-62380B924685}"/>
                  </a:ext>
                </a:extLst>
              </p:cNvPr>
              <p:cNvSpPr/>
              <p:nvPr/>
            </p:nvSpPr>
            <p:spPr>
              <a:xfrm>
                <a:off x="4691331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895043E-F804-4EAE-85AC-A8607544D83C}"/>
                  </a:ext>
                </a:extLst>
              </p:cNvPr>
              <p:cNvSpPr/>
              <p:nvPr/>
            </p:nvSpPr>
            <p:spPr>
              <a:xfrm>
                <a:off x="4983353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94B8064-30D5-4438-A1C5-D134F67E3054}"/>
                  </a:ext>
                </a:extLst>
              </p:cNvPr>
              <p:cNvSpPr/>
              <p:nvPr/>
            </p:nvSpPr>
            <p:spPr>
              <a:xfrm>
                <a:off x="5275375" y="4489204"/>
                <a:ext cx="292022" cy="29202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33CF6B91-A768-4341-A0B9-ABDB36F6B65C}"/>
              </a:ext>
            </a:extLst>
          </p:cNvPr>
          <p:cNvSpPr txBox="1">
            <a:spLocks/>
          </p:cNvSpPr>
          <p:nvPr/>
        </p:nvSpPr>
        <p:spPr>
          <a:xfrm>
            <a:off x="6192012" y="1285198"/>
            <a:ext cx="5664628" cy="510840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you agree or disagree with the following statement? Does it match all representations?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an alternative representation that also matches the same statement.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Draw a ratio table to show the number of different coloured beads with 2, 4, 6,...     yellow beads.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a representation where there are 25 beads altogether. How many are yellow?   How many are green?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ED78811A-3C15-4808-AFBE-6124FEB3F4B7}"/>
              </a:ext>
            </a:extLst>
          </p:cNvPr>
          <p:cNvSpPr txBox="1"/>
          <p:nvPr/>
        </p:nvSpPr>
        <p:spPr>
          <a:xfrm>
            <a:off x="6852667" y="2237669"/>
            <a:ext cx="4358451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every 2 yellow beads, there are 3 green beads.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A792356-DB98-4122-98BD-82B0A013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5" y="3888199"/>
            <a:ext cx="4857806" cy="77063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6138E7A-A5D0-4ABC-9974-4609845B693F}"/>
              </a:ext>
            </a:extLst>
          </p:cNvPr>
          <p:cNvSpPr txBox="1"/>
          <p:nvPr/>
        </p:nvSpPr>
        <p:spPr>
          <a:xfrm>
            <a:off x="5733724" y="437371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D2692B-0DF8-4E7E-B93B-12377CCD4A28}"/>
              </a:ext>
            </a:extLst>
          </p:cNvPr>
          <p:cNvSpPr txBox="1"/>
          <p:nvPr/>
        </p:nvSpPr>
        <p:spPr>
          <a:xfrm>
            <a:off x="5733726" y="411437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9E9FC8-92AF-4E3A-B03E-B10394F82CC6}"/>
              </a:ext>
            </a:extLst>
          </p:cNvPr>
          <p:cNvSpPr txBox="1"/>
          <p:nvPr/>
        </p:nvSpPr>
        <p:spPr>
          <a:xfrm>
            <a:off x="5733723" y="3889177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68D079-0AF4-46AA-8F56-0A8F39BB3FC4}"/>
              </a:ext>
            </a:extLst>
          </p:cNvPr>
          <p:cNvSpPr txBox="1"/>
          <p:nvPr/>
        </p:nvSpPr>
        <p:spPr>
          <a:xfrm>
            <a:off x="3872865" y="5052682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5</a:t>
            </a:r>
          </a:p>
        </p:txBody>
      </p:sp>
      <p:sp>
        <p:nvSpPr>
          <p:cNvPr id="66" name="Arrow: Curved Right 65">
            <a:extLst>
              <a:ext uri="{FF2B5EF4-FFF2-40B4-BE49-F238E27FC236}">
                <a16:creationId xmlns:a16="http://schemas.microsoft.com/office/drawing/2014/main" id="{C477B1F7-A008-4B1F-AC91-45AF37E10B28}"/>
              </a:ext>
            </a:extLst>
          </p:cNvPr>
          <p:cNvSpPr/>
          <p:nvPr/>
        </p:nvSpPr>
        <p:spPr>
          <a:xfrm rot="16200000">
            <a:off x="3999189" y="3191616"/>
            <a:ext cx="394759" cy="3327355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46287"/>
          </a:solidFill>
          <a:ln>
            <a:solidFill>
              <a:srgbClr val="04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170E7EC-61EB-4D3C-9DC4-F6E251E137CE}"/>
              </a:ext>
            </a:extLst>
          </p:cNvPr>
          <p:cNvCxnSpPr>
            <a:cxnSpLocks/>
          </p:cNvCxnSpPr>
          <p:nvPr/>
        </p:nvCxnSpPr>
        <p:spPr>
          <a:xfrm>
            <a:off x="5426761" y="4071638"/>
            <a:ext cx="351986" cy="0"/>
          </a:xfrm>
          <a:prstGeom prst="straightConnector1">
            <a:avLst/>
          </a:prstGeom>
          <a:ln w="19050">
            <a:solidFill>
              <a:srgbClr val="046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52C35E7-F712-4B4A-B431-047B240B24B2}"/>
              </a:ext>
            </a:extLst>
          </p:cNvPr>
          <p:cNvCxnSpPr>
            <a:cxnSpLocks/>
          </p:cNvCxnSpPr>
          <p:nvPr/>
        </p:nvCxnSpPr>
        <p:spPr>
          <a:xfrm>
            <a:off x="5426761" y="4296188"/>
            <a:ext cx="351986" cy="0"/>
          </a:xfrm>
          <a:prstGeom prst="straightConnector1">
            <a:avLst/>
          </a:prstGeom>
          <a:ln w="19050">
            <a:solidFill>
              <a:srgbClr val="046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6D4BF6D-3729-43E9-8216-E64539715314}"/>
              </a:ext>
            </a:extLst>
          </p:cNvPr>
          <p:cNvCxnSpPr>
            <a:cxnSpLocks/>
          </p:cNvCxnSpPr>
          <p:nvPr/>
        </p:nvCxnSpPr>
        <p:spPr>
          <a:xfrm>
            <a:off x="5426761" y="4535759"/>
            <a:ext cx="351986" cy="0"/>
          </a:xfrm>
          <a:prstGeom prst="straightConnector1">
            <a:avLst/>
          </a:prstGeom>
          <a:ln w="19050">
            <a:solidFill>
              <a:srgbClr val="046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3046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multiplication and division to calculate unknown values (three variables)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8609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6AS/MD-3 Page 305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BD131-2002-43A4-AE98-1560EA66FD8C}"/>
              </a:ext>
            </a:extLst>
          </p:cNvPr>
          <p:cNvSpPr txBox="1"/>
          <p:nvPr/>
        </p:nvSpPr>
        <p:spPr bwMode="auto">
          <a:xfrm>
            <a:off x="2093176" y="1010183"/>
            <a:ext cx="80057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To make a cheese and tomato sandwich we need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slices of bread, 3 slices of cheese and 4 slices of tomato.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7C908-3E16-4069-93A8-43B405A27A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1" y="1986612"/>
            <a:ext cx="2438401" cy="17000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7E7F01-33AB-4128-9CF6-F8A82C2B7AED}"/>
              </a:ext>
            </a:extLst>
          </p:cNvPr>
          <p:cNvGrpSpPr/>
          <p:nvPr/>
        </p:nvGrpSpPr>
        <p:grpSpPr>
          <a:xfrm>
            <a:off x="3408189" y="3753322"/>
            <a:ext cx="5375622" cy="2584785"/>
            <a:chOff x="1609724" y="3753321"/>
            <a:chExt cx="5375622" cy="25847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366BF9-0CAE-452D-B1DB-3C6450CCA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9724" y="3793978"/>
              <a:ext cx="2678926" cy="2544128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B5E6B883-FD93-4369-8187-AD9394850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7178" y="3753321"/>
              <a:ext cx="1538168" cy="2544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2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5B891-55E3-4DAA-92D9-B789D4C6D5AD}"/>
              </a:ext>
            </a:extLst>
          </p:cNvPr>
          <p:cNvSpPr txBox="1"/>
          <p:nvPr/>
        </p:nvSpPr>
        <p:spPr bwMode="auto">
          <a:xfrm>
            <a:off x="3119289" y="1010183"/>
            <a:ext cx="59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do we need to make 12 sandwiches?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D4850-6D4F-43AF-AE83-7700A5CF0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662" y="2374900"/>
            <a:ext cx="3784551" cy="31369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706154A-B809-4F89-8C42-CAA74FBC9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609" y="2019300"/>
            <a:ext cx="265173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5D723B-2AB2-49D3-809F-57663B54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662" y="2362199"/>
            <a:ext cx="3784551" cy="3162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F38F5-B6D9-4951-8F49-9CF74C490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610" y="2227711"/>
            <a:ext cx="2524391" cy="39254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0EDD7-7EF9-4182-8CA8-69BEDBCA7CA9}"/>
              </a:ext>
            </a:extLst>
          </p:cNvPr>
          <p:cNvSpPr txBox="1"/>
          <p:nvPr/>
        </p:nvSpPr>
        <p:spPr bwMode="auto">
          <a:xfrm>
            <a:off x="3278929" y="1010183"/>
            <a:ext cx="56341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we use 21 slices of cheese,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slices of tomato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469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68CC06-0D76-47EC-A94C-9E711BF74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662" y="2461260"/>
            <a:ext cx="3784551" cy="2987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C7180-87A5-4101-B681-09C3A288BE7A}"/>
              </a:ext>
            </a:extLst>
          </p:cNvPr>
          <p:cNvSpPr txBox="1"/>
          <p:nvPr/>
        </p:nvSpPr>
        <p:spPr bwMode="auto">
          <a:xfrm>
            <a:off x="1856466" y="1010183"/>
            <a:ext cx="8479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 loaf of bread contains 26 slices.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sandwiches can we make? What else do we need?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9601" y="1995979"/>
            <a:ext cx="2449200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6208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 ratio grid to calculate unknown values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8026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FCE44-7597-41AA-A73D-B72721C4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758" y="2927226"/>
            <a:ext cx="3103771" cy="2778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2A2376-CBF6-420A-BB20-62D645DAB312}"/>
              </a:ext>
            </a:extLst>
          </p:cNvPr>
          <p:cNvSpPr txBox="1"/>
          <p:nvPr/>
        </p:nvSpPr>
        <p:spPr bwMode="auto">
          <a:xfrm>
            <a:off x="2919715" y="1010183"/>
            <a:ext cx="6352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 err="1">
                <a:latin typeface="Myriad Pro Semibold" charset="0"/>
                <a:ea typeface="Myriad Pro Semibold" charset="0"/>
                <a:cs typeface="Myriad Pro Semibold" charset="0"/>
              </a:rPr>
              <a:t>Yukti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puts 1 apple and 3 oranges in each bag.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1E34F-DA4E-4C21-A0B0-FF742F02E2AD}"/>
              </a:ext>
            </a:extLst>
          </p:cNvPr>
          <p:cNvSpPr txBox="1"/>
          <p:nvPr/>
        </p:nvSpPr>
        <p:spPr bwMode="auto">
          <a:xfrm>
            <a:off x="2322371" y="1621197"/>
            <a:ext cx="7547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she uses 8 apples, how many oranges must she use?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FB591-EEDA-4AB4-91E5-B8F668DD9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05" y="2830715"/>
            <a:ext cx="3934449" cy="21945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6800" y="3017520"/>
            <a:ext cx="1432560" cy="2672080"/>
            <a:chOff x="2082800" y="3017520"/>
            <a:chExt cx="1432560" cy="2672080"/>
          </a:xfrm>
        </p:grpSpPr>
        <p:sp>
          <p:nvSpPr>
            <p:cNvPr id="3" name="Rectangle 2"/>
            <p:cNvSpPr/>
            <p:nvPr/>
          </p:nvSpPr>
          <p:spPr bwMode="auto">
            <a:xfrm>
              <a:off x="2763520" y="3017520"/>
              <a:ext cx="751840" cy="185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082800" y="4846320"/>
              <a:ext cx="1391920" cy="84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8544560" y="2987040"/>
            <a:ext cx="1778000" cy="193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CA134-6993-4754-A944-E52DFB899043}"/>
              </a:ext>
            </a:extLst>
          </p:cNvPr>
          <p:cNvSpPr txBox="1"/>
          <p:nvPr/>
        </p:nvSpPr>
        <p:spPr bwMode="auto">
          <a:xfrm>
            <a:off x="2919715" y="1010183"/>
            <a:ext cx="6352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 err="1">
                <a:latin typeface="Myriad Pro Semibold" charset="0"/>
                <a:ea typeface="Myriad Pro Semibold" charset="0"/>
                <a:cs typeface="Myriad Pro Semibold" charset="0"/>
              </a:rPr>
              <a:t>Yukti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puts 1 apple and 3 oranges in each bag.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E465-5B79-4B71-A743-DE3279C777BC}"/>
              </a:ext>
            </a:extLst>
          </p:cNvPr>
          <p:cNvSpPr txBox="1"/>
          <p:nvPr/>
        </p:nvSpPr>
        <p:spPr bwMode="auto">
          <a:xfrm>
            <a:off x="2239017" y="1621197"/>
            <a:ext cx="7713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she uses 15 oranges, how many apples must she use?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6FE1D-0EAC-4CA6-BD8B-DA5D1B5AE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741" y="2276904"/>
            <a:ext cx="3949700" cy="2573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FCE44-7597-41AA-A73D-B72721C4E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758" y="2927226"/>
            <a:ext cx="2127763" cy="1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5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8F7BF-6B92-46B0-ACD2-60A3CF7A2C9B}"/>
              </a:ext>
            </a:extLst>
          </p:cNvPr>
          <p:cNvSpPr txBox="1"/>
          <p:nvPr/>
        </p:nvSpPr>
        <p:spPr bwMode="auto">
          <a:xfrm>
            <a:off x="2028264" y="1621197"/>
            <a:ext cx="8135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apples if there are 20 pieces of fruit altogether?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D07F5-18F4-48F3-B8A5-8A47472418BE}"/>
              </a:ext>
            </a:extLst>
          </p:cNvPr>
          <p:cNvSpPr txBox="1"/>
          <p:nvPr/>
        </p:nvSpPr>
        <p:spPr bwMode="auto">
          <a:xfrm>
            <a:off x="2919715" y="1010183"/>
            <a:ext cx="6352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 err="1">
                <a:latin typeface="Myriad Pro Semibold" charset="0"/>
                <a:ea typeface="Myriad Pro Semibold" charset="0"/>
                <a:cs typeface="Myriad Pro Semibold" charset="0"/>
              </a:rPr>
              <a:t>Yukti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puts 1 apple and 3 oranges in each bag.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FCE44-7597-41AA-A73D-B72721C4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758" y="2927226"/>
            <a:ext cx="2127763" cy="194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0266" y="2278154"/>
            <a:ext cx="4500569" cy="3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6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E51C1-9F29-49A7-A62F-F69534DE4AFF}"/>
              </a:ext>
            </a:extLst>
          </p:cNvPr>
          <p:cNvSpPr txBox="1"/>
          <p:nvPr/>
        </p:nvSpPr>
        <p:spPr bwMode="auto">
          <a:xfrm>
            <a:off x="4102922" y="1010183"/>
            <a:ext cx="3986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Ingredients for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smoothies.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5A81B-D9EF-4ABB-9B27-7343E7AA95DA}"/>
              </a:ext>
            </a:extLst>
          </p:cNvPr>
          <p:cNvSpPr txBox="1"/>
          <p:nvPr/>
        </p:nvSpPr>
        <p:spPr bwMode="auto">
          <a:xfrm>
            <a:off x="3647317" y="1010183"/>
            <a:ext cx="576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do you need to make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smoothies?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53DB-D53F-4F58-B07B-2943D2C97591}"/>
              </a:ext>
            </a:extLst>
          </p:cNvPr>
          <p:cNvSpPr txBox="1"/>
          <p:nvPr/>
        </p:nvSpPr>
        <p:spPr bwMode="auto">
          <a:xfrm>
            <a:off x="3272314" y="1010183"/>
            <a:ext cx="595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do you need to make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smoothies?</a:t>
            </a:r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D81443B-77F9-4122-9B33-EFF75C78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3052" y="1511510"/>
            <a:ext cx="6645896" cy="46985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24539" y="1471613"/>
            <a:ext cx="1643063" cy="4000500"/>
            <a:chOff x="4300538" y="1471613"/>
            <a:chExt cx="1643063" cy="4000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300538" y="1471613"/>
              <a:ext cx="1328737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24439" y="2266951"/>
              <a:ext cx="919162" cy="3205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34076" y="2276476"/>
            <a:ext cx="3371850" cy="3995736"/>
            <a:chOff x="4410076" y="2276476"/>
            <a:chExt cx="3371850" cy="399573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410076" y="5353049"/>
              <a:ext cx="3276599" cy="919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862764" y="2276476"/>
              <a:ext cx="919162" cy="3205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4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271"/>
              </p:ext>
            </p:extLst>
          </p:nvPr>
        </p:nvGraphicFramePr>
        <p:xfrm>
          <a:off x="594008" y="1535029"/>
          <a:ext cx="10712127" cy="2987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describe the relationship between two factors (in a ratio context)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use multiplication and division to calculate unknown values (two variables)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use multiplication and division to calculate unknown values (three variables)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use a ratio grid to calculate unknown values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use multiplication to solve correspondence problems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how and why scaling is used to make and interpret maps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7352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8" y="588848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8" y="5851987"/>
            <a:ext cx="109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1BDAC-3EA5-4972-947F-3878050F16D5}"/>
              </a:ext>
            </a:extLst>
          </p:cNvPr>
          <p:cNvSpPr txBox="1"/>
          <p:nvPr/>
        </p:nvSpPr>
        <p:spPr bwMode="auto">
          <a:xfrm>
            <a:off x="3367917" y="1010183"/>
            <a:ext cx="5761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do you need to make 1 smoothie?</a:t>
            </a: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77AC2694-6E73-43D3-84B5-20D7E054E5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830" y="1890129"/>
            <a:ext cx="4776340" cy="38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1E0D87-BC3B-4D20-B505-3985EC72C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183" y="2451994"/>
            <a:ext cx="5713637" cy="22370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5E7F6-1786-4121-BDE7-A12ABA64BC0E}"/>
              </a:ext>
            </a:extLst>
          </p:cNvPr>
          <p:cNvSpPr txBox="1"/>
          <p:nvPr/>
        </p:nvSpPr>
        <p:spPr bwMode="auto">
          <a:xfrm>
            <a:off x="3576832" y="1010183"/>
            <a:ext cx="53432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you use 1 litre of yoghurt,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strawberries will you need?</a:t>
            </a:r>
          </a:p>
        </p:txBody>
      </p:sp>
    </p:spTree>
    <p:extLst>
      <p:ext uri="{BB962C8B-B14F-4D97-AF65-F5344CB8AC3E}">
        <p14:creationId xmlns:p14="http://schemas.microsoft.com/office/powerpoint/2010/main" val="1188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F43EBB-3685-4913-8FDE-F67420D8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FCE44-7597-41AA-A73D-B72721C4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758" y="1001253"/>
            <a:ext cx="3103771" cy="2778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FB591-EEDA-4AB4-91E5-B8F668DD9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05" y="904742"/>
            <a:ext cx="3934449" cy="21945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6800" y="1091547"/>
            <a:ext cx="1432560" cy="2672080"/>
            <a:chOff x="2082800" y="3017520"/>
            <a:chExt cx="1432560" cy="2672080"/>
          </a:xfrm>
        </p:grpSpPr>
        <p:sp>
          <p:nvSpPr>
            <p:cNvPr id="3" name="Rectangle 2"/>
            <p:cNvSpPr/>
            <p:nvPr/>
          </p:nvSpPr>
          <p:spPr bwMode="auto">
            <a:xfrm>
              <a:off x="2763520" y="3017520"/>
              <a:ext cx="751840" cy="185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082800" y="4846320"/>
              <a:ext cx="1391920" cy="843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8544560" y="1061067"/>
            <a:ext cx="1778000" cy="193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CD2B1C-EFA7-4EB4-A52C-C00CCE741F35}"/>
              </a:ext>
            </a:extLst>
          </p:cNvPr>
          <p:cNvSpPr txBox="1">
            <a:spLocks/>
          </p:cNvSpPr>
          <p:nvPr/>
        </p:nvSpPr>
        <p:spPr>
          <a:xfrm>
            <a:off x="623888" y="3689161"/>
            <a:ext cx="10677525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Yukti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puts 1 apple and 3 oranges in each bag.  If she uses 8 apples, how many oranges must she use?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5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horizontal relationship? What about the vertical relationship?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relationships.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D5CBA83C-2737-43E5-B9A7-EE5F4CFFA4A2}"/>
              </a:ext>
            </a:extLst>
          </p:cNvPr>
          <p:cNvSpPr txBox="1"/>
          <p:nvPr/>
        </p:nvSpPr>
        <p:spPr>
          <a:xfrm>
            <a:off x="623888" y="4518578"/>
            <a:ext cx="10313548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every one apple she puts three oranges.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she puts 8 apples in she will put 3 x 8 oranges in. 3 x 8 = 24.</a:t>
            </a:r>
          </a:p>
        </p:txBody>
      </p:sp>
    </p:spTree>
    <p:extLst>
      <p:ext uri="{BB962C8B-B14F-4D97-AF65-F5344CB8AC3E}">
        <p14:creationId xmlns:p14="http://schemas.microsoft.com/office/powerpoint/2010/main" val="25938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C6B458-8FAC-41B5-99FC-12FFAB7A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099" y="1614659"/>
            <a:ext cx="4500569" cy="36286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91BE66-D431-4DB0-AD29-941266EBB80C}"/>
              </a:ext>
            </a:extLst>
          </p:cNvPr>
          <p:cNvSpPr/>
          <p:nvPr/>
        </p:nvSpPr>
        <p:spPr bwMode="auto">
          <a:xfrm>
            <a:off x="930099" y="4572000"/>
            <a:ext cx="2712345" cy="788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91084A-4D1B-487F-A685-A4E5443C49CA}"/>
              </a:ext>
            </a:extLst>
          </p:cNvPr>
          <p:cNvSpPr/>
          <p:nvPr/>
        </p:nvSpPr>
        <p:spPr bwMode="auto">
          <a:xfrm>
            <a:off x="5224243" y="4572000"/>
            <a:ext cx="2712345" cy="788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00BA42-9AFE-4358-9C4F-C729DC6DAA94}"/>
              </a:ext>
            </a:extLst>
          </p:cNvPr>
          <p:cNvSpPr/>
          <p:nvPr/>
        </p:nvSpPr>
        <p:spPr bwMode="auto">
          <a:xfrm>
            <a:off x="3930949" y="2606231"/>
            <a:ext cx="313569" cy="303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019265-8635-4CC2-93E2-41A072BFE5DD}"/>
              </a:ext>
            </a:extLst>
          </p:cNvPr>
          <p:cNvSpPr/>
          <p:nvPr/>
        </p:nvSpPr>
        <p:spPr bwMode="auto">
          <a:xfrm>
            <a:off x="3577759" y="2384512"/>
            <a:ext cx="857839" cy="3036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AF76FD-AA21-4758-93EF-820AA03EBF52}"/>
              </a:ext>
            </a:extLst>
          </p:cNvPr>
          <p:cNvSpPr/>
          <p:nvPr/>
        </p:nvSpPr>
        <p:spPr bwMode="auto">
          <a:xfrm>
            <a:off x="4406726" y="2384512"/>
            <a:ext cx="1063725" cy="3036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D4DEA6-4227-4D0C-8867-0BF644EEB239}"/>
              </a:ext>
            </a:extLst>
          </p:cNvPr>
          <p:cNvSpPr/>
          <p:nvPr/>
        </p:nvSpPr>
        <p:spPr bwMode="auto">
          <a:xfrm>
            <a:off x="2867224" y="1497899"/>
            <a:ext cx="1568374" cy="918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98511A-7A26-4C18-9F6C-44DBCBFF9762}"/>
              </a:ext>
            </a:extLst>
          </p:cNvPr>
          <p:cNvSpPr txBox="1">
            <a:spLocks/>
          </p:cNvSpPr>
          <p:nvPr/>
        </p:nvSpPr>
        <p:spPr>
          <a:xfrm>
            <a:off x="6021249" y="1488872"/>
            <a:ext cx="5835391" cy="347717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Use cubes to represent the following scenario.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Yukti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 puts 1 apple and 3 oranges in each bag.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How many apples would there be if there are 20 pieces of fruit altogether?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How many pieces of fruit are there in each bag?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How many times larger is 20 than 4?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Considering the vertical relationship, how many times larger is 4 than 1? How can that be used to calculate how many apples there would be?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Myriad Pro Semibold" charset="0"/>
              <a:cs typeface="Arial" panose="020B0604020202020204" pitchFamily="34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D81443B-77F9-4122-9B33-EFF75C78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17" y="1410079"/>
            <a:ext cx="6645896" cy="46985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80B3901-213E-4BC5-B3B9-82785B1C9E53}"/>
              </a:ext>
            </a:extLst>
          </p:cNvPr>
          <p:cNvSpPr/>
          <p:nvPr/>
        </p:nvSpPr>
        <p:spPr bwMode="auto">
          <a:xfrm>
            <a:off x="4469219" y="3156006"/>
            <a:ext cx="499730" cy="311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7B11A-226A-498A-BA02-B6E84DBB99EF}"/>
              </a:ext>
            </a:extLst>
          </p:cNvPr>
          <p:cNvSpPr/>
          <p:nvPr/>
        </p:nvSpPr>
        <p:spPr bwMode="auto">
          <a:xfrm>
            <a:off x="4469219" y="3964725"/>
            <a:ext cx="499730" cy="311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2D3E6-03BA-4A54-8A9B-0036846419E4}"/>
              </a:ext>
            </a:extLst>
          </p:cNvPr>
          <p:cNvSpPr/>
          <p:nvPr/>
        </p:nvSpPr>
        <p:spPr bwMode="auto">
          <a:xfrm>
            <a:off x="4469219" y="4720442"/>
            <a:ext cx="499730" cy="311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2E6480-8EC9-4313-938B-7BAE299A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574090" y="1370417"/>
            <a:ext cx="1328737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97991" y="2165755"/>
            <a:ext cx="919162" cy="3205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38324" y="5218293"/>
            <a:ext cx="3276599" cy="919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91012" y="2141720"/>
            <a:ext cx="919162" cy="3205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B1496-D6CA-4910-A299-23DF88AA7B5C}"/>
              </a:ext>
            </a:extLst>
          </p:cNvPr>
          <p:cNvSpPr/>
          <p:nvPr/>
        </p:nvSpPr>
        <p:spPr bwMode="auto">
          <a:xfrm>
            <a:off x="6293478" y="3156007"/>
            <a:ext cx="564521" cy="272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867882-758D-4910-9C17-7CF6E1745154}"/>
              </a:ext>
            </a:extLst>
          </p:cNvPr>
          <p:cNvSpPr/>
          <p:nvPr/>
        </p:nvSpPr>
        <p:spPr bwMode="auto">
          <a:xfrm>
            <a:off x="6293478" y="3964726"/>
            <a:ext cx="564521" cy="272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C9CA45-E955-4F78-BA91-A5E2DB120F6D}"/>
              </a:ext>
            </a:extLst>
          </p:cNvPr>
          <p:cNvSpPr/>
          <p:nvPr/>
        </p:nvSpPr>
        <p:spPr bwMode="auto">
          <a:xfrm>
            <a:off x="6293478" y="4720443"/>
            <a:ext cx="598217" cy="31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9FECDE-DD88-4BB9-90FC-C12DAAD61FE0}"/>
              </a:ext>
            </a:extLst>
          </p:cNvPr>
          <p:cNvSpPr txBox="1">
            <a:spLocks/>
          </p:cNvSpPr>
          <p:nvPr/>
        </p:nvSpPr>
        <p:spPr>
          <a:xfrm>
            <a:off x="7212640" y="1690411"/>
            <a:ext cx="4369760" cy="347717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The recipe shown creates two smoothies.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Myriad Pro Semibold" charset="0"/>
                <a:cs typeface="Myriad Pro Semibold" charset="0"/>
              </a:rPr>
              <a:t>What do you need to make four smoothies?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Myriad Pro Semibold" charset="0"/>
                <a:cs typeface="Myriad Pro Semibold" charset="0"/>
              </a:rPr>
              <a:t>How many times greater is 4 smoothies than 2 smoothies? How can this be used to calculate the unknown values in the recipe?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Myriad Pro Semibold" charset="0"/>
                <a:cs typeface="Myriad Pro Semibold" charset="0"/>
              </a:rPr>
              <a:t>What do you need to make 20 smoothies? How is this calculated?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8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4" grpId="0" animBg="1"/>
      <p:bldP spid="11" grpId="0" animBg="1"/>
      <p:bldP spid="12" grpId="0" animBg="1"/>
      <p:bldP spid="13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5F82C-9900-4480-82C4-D32F65D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77AC2694-6E73-43D3-84B5-20D7E054E5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72" y="1557338"/>
            <a:ext cx="4776340" cy="38082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1AC86-375A-46EE-AA27-4414D47BF97B}"/>
              </a:ext>
            </a:extLst>
          </p:cNvPr>
          <p:cNvSpPr/>
          <p:nvPr/>
        </p:nvSpPr>
        <p:spPr bwMode="auto">
          <a:xfrm>
            <a:off x="4381414" y="2290584"/>
            <a:ext cx="1013498" cy="30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AC610-2B5A-4C30-BB13-A652377D83A7}"/>
              </a:ext>
            </a:extLst>
          </p:cNvPr>
          <p:cNvSpPr/>
          <p:nvPr/>
        </p:nvSpPr>
        <p:spPr bwMode="auto">
          <a:xfrm>
            <a:off x="3468554" y="1581071"/>
            <a:ext cx="1778113" cy="781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741F0FF-22DD-4402-884C-11D1AF3766DC}"/>
              </a:ext>
            </a:extLst>
          </p:cNvPr>
          <p:cNvSpPr txBox="1"/>
          <p:nvPr/>
        </p:nvSpPr>
        <p:spPr>
          <a:xfrm>
            <a:off x="6679962" y="4044431"/>
            <a:ext cx="4530248" cy="14465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smoothie is one-half the size of two smoothies.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half of two is equal to 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 2 divided by 2 is equal to 1.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D40ECE-60F8-4043-9A38-EAE88970DB0B}"/>
              </a:ext>
            </a:extLst>
          </p:cNvPr>
          <p:cNvSpPr txBox="1">
            <a:spLocks/>
          </p:cNvSpPr>
          <p:nvPr/>
        </p:nvSpPr>
        <p:spPr>
          <a:xfrm>
            <a:off x="6307772" y="1557338"/>
            <a:ext cx="5274629" cy="467201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The recipe shown creates two smoothies.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Myriad Pro Semibold" charset="0"/>
                <a:cs typeface="Myriad Pro Semibold" charset="0"/>
              </a:rPr>
              <a:t>What do you need to make one smoothie?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Myriad Pro Semibold" charset="0"/>
                <a:cs typeface="Myriad Pro Semibold" charset="0"/>
              </a:rPr>
              <a:t>How must the recipe be adjusted to go from 2 smoothies to 1 smoothie? How can this be used to calculate the unknown values in the recipe?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Myriad Pro Semibold" charset="0"/>
              <a:cs typeface="Myriad Pro Semibold" charset="0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10F37-3A08-4408-A8B6-E8636C5351A6}"/>
              </a:ext>
            </a:extLst>
          </p:cNvPr>
          <p:cNvSpPr/>
          <p:nvPr/>
        </p:nvSpPr>
        <p:spPr bwMode="auto">
          <a:xfrm>
            <a:off x="4596137" y="3309782"/>
            <a:ext cx="564521" cy="31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38A66-19B3-4D09-8543-3B1D2A1B958E}"/>
              </a:ext>
            </a:extLst>
          </p:cNvPr>
          <p:cNvSpPr/>
          <p:nvPr/>
        </p:nvSpPr>
        <p:spPr bwMode="auto">
          <a:xfrm>
            <a:off x="4596136" y="4044431"/>
            <a:ext cx="564521" cy="451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3C45E-7A69-4EED-8C8F-B798FF289309}"/>
              </a:ext>
            </a:extLst>
          </p:cNvPr>
          <p:cNvSpPr/>
          <p:nvPr/>
        </p:nvSpPr>
        <p:spPr bwMode="auto">
          <a:xfrm>
            <a:off x="4616052" y="4881443"/>
            <a:ext cx="460995" cy="280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C647-2202-4BDC-B9B3-5E3A0B8D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6AS/MD-3 Solve problems involving ratio relationships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F44C1-1DD6-4677-9C89-DBD84796906A}"/>
              </a:ext>
            </a:extLst>
          </p:cNvPr>
          <p:cNvSpPr/>
          <p:nvPr/>
        </p:nvSpPr>
        <p:spPr bwMode="auto">
          <a:xfrm>
            <a:off x="6274500" y="2515091"/>
            <a:ext cx="1040699" cy="803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2CE47-F551-4328-B39D-9C91E62994B6}"/>
              </a:ext>
            </a:extLst>
          </p:cNvPr>
          <p:cNvSpPr txBox="1"/>
          <p:nvPr/>
        </p:nvSpPr>
        <p:spPr>
          <a:xfrm>
            <a:off x="3647149" y="2594339"/>
            <a:ext cx="131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78137-F5C5-4739-8AD6-3730C86C80B1}"/>
              </a:ext>
            </a:extLst>
          </p:cNvPr>
          <p:cNvSpPr txBox="1"/>
          <p:nvPr/>
        </p:nvSpPr>
        <p:spPr>
          <a:xfrm>
            <a:off x="1150402" y="2594339"/>
            <a:ext cx="131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E0675-B8F9-4738-B31C-18A957404C8C}"/>
              </a:ext>
            </a:extLst>
          </p:cNvPr>
          <p:cNvSpPr txBox="1"/>
          <p:nvPr/>
        </p:nvSpPr>
        <p:spPr>
          <a:xfrm>
            <a:off x="1196558" y="3380667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A5739A-0CC6-4228-9E14-83E9ADB3F71F}"/>
              </a:ext>
            </a:extLst>
          </p:cNvPr>
          <p:cNvSpPr txBox="1"/>
          <p:nvPr/>
        </p:nvSpPr>
        <p:spPr>
          <a:xfrm>
            <a:off x="3695047" y="3351843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B423E2-B5DF-49A9-8AF7-C73A0A744848}"/>
              </a:ext>
            </a:extLst>
          </p:cNvPr>
          <p:cNvSpPr txBox="1"/>
          <p:nvPr/>
        </p:nvSpPr>
        <p:spPr>
          <a:xfrm>
            <a:off x="3712181" y="3351843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D6C43-B232-4165-8840-8B09BDDC2E96}"/>
              </a:ext>
            </a:extLst>
          </p:cNvPr>
          <p:cNvSpPr txBox="1"/>
          <p:nvPr/>
        </p:nvSpPr>
        <p:spPr>
          <a:xfrm>
            <a:off x="1211363" y="3387820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F3FB59-7D87-42E2-9063-4D19A27DF679}"/>
              </a:ext>
            </a:extLst>
          </p:cNvPr>
          <p:cNvSpPr txBox="1"/>
          <p:nvPr/>
        </p:nvSpPr>
        <p:spPr>
          <a:xfrm>
            <a:off x="3703614" y="3351843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594493-D89E-468F-BCAC-DAEE18A691A1}"/>
              </a:ext>
            </a:extLst>
          </p:cNvPr>
          <p:cNvSpPr txBox="1"/>
          <p:nvPr/>
        </p:nvSpPr>
        <p:spPr>
          <a:xfrm>
            <a:off x="1179424" y="3380667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AC8AB3-9312-46AC-B635-194AB2D1D4B5}"/>
              </a:ext>
            </a:extLst>
          </p:cNvPr>
          <p:cNvSpPr txBox="1"/>
          <p:nvPr/>
        </p:nvSpPr>
        <p:spPr>
          <a:xfrm>
            <a:off x="3710812" y="3351843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72EADF-808A-4EFA-AF9E-30694D1FB120}"/>
              </a:ext>
            </a:extLst>
          </p:cNvPr>
          <p:cNvSpPr txBox="1"/>
          <p:nvPr/>
        </p:nvSpPr>
        <p:spPr>
          <a:xfrm>
            <a:off x="1187991" y="3398541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76E6CF-20BB-4530-BDB1-A933C025FF56}"/>
              </a:ext>
            </a:extLst>
          </p:cNvPr>
          <p:cNvSpPr txBox="1"/>
          <p:nvPr/>
        </p:nvSpPr>
        <p:spPr>
          <a:xfrm>
            <a:off x="3703613" y="3351843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FB4470-D79A-4577-8B60-10D1C491FFFF}"/>
              </a:ext>
            </a:extLst>
          </p:cNvPr>
          <p:cNvSpPr txBox="1"/>
          <p:nvPr/>
        </p:nvSpPr>
        <p:spPr>
          <a:xfrm>
            <a:off x="1202796" y="3360754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AF43AC-A9A5-4D48-A5BE-9E222A40223B}"/>
              </a:ext>
            </a:extLst>
          </p:cNvPr>
          <p:cNvSpPr txBox="1"/>
          <p:nvPr/>
        </p:nvSpPr>
        <p:spPr>
          <a:xfrm>
            <a:off x="3725160" y="3348135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0773D-0930-4A13-B543-71CA83388CFD}"/>
              </a:ext>
            </a:extLst>
          </p:cNvPr>
          <p:cNvSpPr txBox="1"/>
          <p:nvPr/>
        </p:nvSpPr>
        <p:spPr>
          <a:xfrm>
            <a:off x="1170857" y="3360754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291779-9BAE-4985-B42A-A0251BB4FD1E}"/>
              </a:ext>
            </a:extLst>
          </p:cNvPr>
          <p:cNvSpPr txBox="1"/>
          <p:nvPr/>
        </p:nvSpPr>
        <p:spPr>
          <a:xfrm>
            <a:off x="3716592" y="3318582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728F31-8A57-4092-850D-EE6D39659DB4}"/>
              </a:ext>
            </a:extLst>
          </p:cNvPr>
          <p:cNvSpPr txBox="1"/>
          <p:nvPr/>
        </p:nvSpPr>
        <p:spPr>
          <a:xfrm>
            <a:off x="1200970" y="3377099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61E407-B9D9-426A-B40C-BB24CC320853}"/>
              </a:ext>
            </a:extLst>
          </p:cNvPr>
          <p:cNvSpPr txBox="1"/>
          <p:nvPr/>
        </p:nvSpPr>
        <p:spPr>
          <a:xfrm>
            <a:off x="3720876" y="3314874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BE9481-5E01-457B-87AB-A987D3E8905D}"/>
              </a:ext>
            </a:extLst>
          </p:cNvPr>
          <p:cNvSpPr txBox="1"/>
          <p:nvPr/>
        </p:nvSpPr>
        <p:spPr>
          <a:xfrm>
            <a:off x="1231083" y="3398541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4667FA-0141-443A-B9C7-4917AE48A1E5}"/>
              </a:ext>
            </a:extLst>
          </p:cNvPr>
          <p:cNvSpPr txBox="1"/>
          <p:nvPr/>
        </p:nvSpPr>
        <p:spPr>
          <a:xfrm>
            <a:off x="3725545" y="3377099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747D98-54F1-43E1-9C7E-4FD2E190CB97}"/>
              </a:ext>
            </a:extLst>
          </p:cNvPr>
          <p:cNvSpPr txBox="1"/>
          <p:nvPr/>
        </p:nvSpPr>
        <p:spPr>
          <a:xfrm>
            <a:off x="1157188" y="3362987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B63655-406C-441E-AA2C-29B3FE51BF04}"/>
              </a:ext>
            </a:extLst>
          </p:cNvPr>
          <p:cNvSpPr txBox="1"/>
          <p:nvPr/>
        </p:nvSpPr>
        <p:spPr>
          <a:xfrm>
            <a:off x="3702245" y="3314874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4A2E4E-3408-4282-9055-6CE6B1D2937C}"/>
              </a:ext>
            </a:extLst>
          </p:cNvPr>
          <p:cNvSpPr txBox="1"/>
          <p:nvPr/>
        </p:nvSpPr>
        <p:spPr>
          <a:xfrm>
            <a:off x="1256017" y="3380667"/>
            <a:ext cx="82034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A46194-7F0E-4D34-A255-E1CBC6AC9E72}"/>
              </a:ext>
            </a:extLst>
          </p:cNvPr>
          <p:cNvSpPr txBox="1"/>
          <p:nvPr/>
        </p:nvSpPr>
        <p:spPr>
          <a:xfrm>
            <a:off x="3695047" y="3363057"/>
            <a:ext cx="109679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FE3E92-20EF-45AA-A42E-27C772532559}"/>
              </a:ext>
            </a:extLst>
          </p:cNvPr>
          <p:cNvSpPr txBox="1"/>
          <p:nvPr/>
        </p:nvSpPr>
        <p:spPr>
          <a:xfrm>
            <a:off x="1187991" y="3374866"/>
            <a:ext cx="109679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9EE561-B4C6-4584-95A4-4A0F35ED2F36}"/>
              </a:ext>
            </a:extLst>
          </p:cNvPr>
          <p:cNvSpPr txBox="1"/>
          <p:nvPr/>
        </p:nvSpPr>
        <p:spPr>
          <a:xfrm>
            <a:off x="1169360" y="3356992"/>
            <a:ext cx="136874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9C3EA0-E8A2-4485-98ED-6DE02FA35F03}"/>
              </a:ext>
            </a:extLst>
          </p:cNvPr>
          <p:cNvSpPr txBox="1"/>
          <p:nvPr/>
        </p:nvSpPr>
        <p:spPr>
          <a:xfrm>
            <a:off x="3700419" y="3327844"/>
            <a:ext cx="136874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052530-694F-49A3-A7AD-AE817FCFB859}"/>
              </a:ext>
            </a:extLst>
          </p:cNvPr>
          <p:cNvSpPr txBox="1"/>
          <p:nvPr/>
        </p:nvSpPr>
        <p:spPr>
          <a:xfrm>
            <a:off x="3716592" y="3370118"/>
            <a:ext cx="109679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522BBB-1ED9-4AA5-B1B3-9E83E6FEC87E}"/>
              </a:ext>
            </a:extLst>
          </p:cNvPr>
          <p:cNvSpPr txBox="1"/>
          <p:nvPr/>
        </p:nvSpPr>
        <p:spPr>
          <a:xfrm>
            <a:off x="1169360" y="3360754"/>
            <a:ext cx="109679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E64E05-9825-4E7D-A35D-DC0CF104B0B4}"/>
              </a:ext>
            </a:extLst>
          </p:cNvPr>
          <p:cNvSpPr txBox="1"/>
          <p:nvPr/>
        </p:nvSpPr>
        <p:spPr>
          <a:xfrm>
            <a:off x="6240321" y="1699047"/>
            <a:ext cx="50370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every red bead there are three blue beads.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Given the number of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 beads,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predict the number of blue beads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do you notice?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Play the slide several times, can you get quicker at predicting the number of blue beads?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51CD494E-A00D-4C77-9659-67C7EE6F612C}"/>
              </a:ext>
            </a:extLst>
          </p:cNvPr>
          <p:cNvSpPr txBox="1"/>
          <p:nvPr/>
        </p:nvSpPr>
        <p:spPr>
          <a:xfrm>
            <a:off x="6507816" y="3514928"/>
            <a:ext cx="4769556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number of blue beads is always three times the number of red beads, so I need to use my three times table.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3E4ADBE-9ACB-4F3C-8C92-3B9FE182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47" y="1375781"/>
            <a:ext cx="16002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60" grpId="0" animBg="1"/>
      <p:bldP spid="62" grpId="0" animBg="1"/>
      <p:bldP spid="64" grpId="0" animBg="1"/>
      <p:bldP spid="64" grpId="1" animBg="1"/>
      <p:bldP spid="66" grpId="0" animBg="1"/>
      <p:bldP spid="66" grpId="1" animBg="1"/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219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multiplication to solve correspondence problems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8326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72" y="3970800"/>
            <a:ext cx="6748857" cy="228619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2:1–2:2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E28877-4B84-4DA2-ADAC-167E1553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85" y="944806"/>
            <a:ext cx="511091" cy="64127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E38C1A7-C584-4EB8-972D-CB7D91EFC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07" y="1137670"/>
            <a:ext cx="491805" cy="448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96BBA-22F5-4276-8452-077D1144C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85" y="1065346"/>
            <a:ext cx="670204" cy="5207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031F2B-129B-43A5-9D39-52EC49B99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69" y="2893099"/>
            <a:ext cx="511091" cy="641275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5A7EB1AE-92AB-4AC7-82A6-BCF6B5CFE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30" y="1887305"/>
            <a:ext cx="1248798" cy="1677921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D30EBD0-5DEC-442F-890A-A920C00F4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8" y="1887305"/>
            <a:ext cx="1248798" cy="1677921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68D25984-564A-49B0-B8F1-C39FF98CE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30" y="1887305"/>
            <a:ext cx="1248798" cy="16779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47DE1B-1B5B-4675-B03A-2B19BFEB7114}"/>
              </a:ext>
            </a:extLst>
          </p:cNvPr>
          <p:cNvSpPr/>
          <p:nvPr/>
        </p:nvSpPr>
        <p:spPr bwMode="auto">
          <a:xfrm>
            <a:off x="3966425" y="1833960"/>
            <a:ext cx="1440497" cy="19202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000BEF-A1A5-46F0-A5CF-10F6200DF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09" y="1887305"/>
            <a:ext cx="1248798" cy="16779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16FB02-FAF5-4BBB-8C4A-78D429423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048" y="2984716"/>
            <a:ext cx="511091" cy="4659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DCE422-871A-449A-AF37-30AE7C0A4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020" y="3019145"/>
            <a:ext cx="670204" cy="52073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842F9E6-A0C6-4881-80F1-108030785362}"/>
              </a:ext>
            </a:extLst>
          </p:cNvPr>
          <p:cNvSpPr/>
          <p:nvPr/>
        </p:nvSpPr>
        <p:spPr bwMode="auto">
          <a:xfrm>
            <a:off x="5314310" y="1829920"/>
            <a:ext cx="1440497" cy="19202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2FAAF3AF-F413-4055-AB11-F7A4FCA8E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09" y="1887305"/>
            <a:ext cx="1248798" cy="167792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0230EC72-9569-4316-9FFD-BEA626F04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19" y="4799717"/>
            <a:ext cx="536494" cy="646232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C616873D-8B70-4C79-91D7-D9411D07B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8" y="5206730"/>
            <a:ext cx="536494" cy="6462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BE1DA9B6-9A40-4F70-AE77-01D778E04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8" y="5627981"/>
            <a:ext cx="5364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2.96296E-6 C -3.46945E-18 -0.0713 -0.0043 -0.10093 -0.00846 -0.13172 C -0.01276 -0.16227 -0.01797 -0.17176 -0.02526 -0.18473 C -0.03464 -0.20209 -0.04479 -0.21088 -0.06198 -0.23102 C -0.08672 -0.25556 -0.1401 -0.29005 -0.12266 -0.27732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12135 -0.00023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5E-6 -0.07129 -0.00403 -0.10115 -0.00795 -0.13148 C -0.01185 -0.16203 -0.01693 -0.17152 -0.02383 -0.18472 C -0.03255 -0.20208 -0.04193 -0.21088 -0.05821 -0.23102 C -0.08125 -0.25532 -0.13125 -0.29027 -0.11498 -0.27708 " pathEditMode="relative" rAng="0" ptsTypes="AAAAA">
                                      <p:cBhvr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9E-18 7.40741E-7 L 0.11927 0.000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2.5E-6 -0.07153 -0.00456 -0.10116 -0.00886 -0.13171 C -0.01315 -0.16204 -0.01862 -0.17176 -0.02604 -0.18472 C -0.03568 -0.20208 -0.0461 -0.21088 -0.0638 -0.23102 C -0.08893 -0.25556 -0.14388 -0.29028 -0.12591 -0.27732 " pathEditMode="relative" rAng="0" ptsTypes="AAAAA">
                                      <p:cBhvr>
                                        <p:cTn id="7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76308"/>
              </p:ext>
            </p:extLst>
          </p:nvPr>
        </p:nvGraphicFramePr>
        <p:xfrm>
          <a:off x="594008" y="1535029"/>
          <a:ext cx="10712127" cy="2804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will use their knowledge of multiplication and division to solve scaling problems in a range of contexts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6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identify and describe the relationship between two shapes using scale factors (squares)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identify and describe the relationship between two shapes using scale factors and ratios (regular polygons)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identify and describe the relationship between two shapes using scale factors and ratios (irregular polygons)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91132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7" y="5860497"/>
            <a:ext cx="1038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513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60B0A-2A5A-4125-A33A-81BE2B47465E}"/>
              </a:ext>
            </a:extLst>
          </p:cNvPr>
          <p:cNvSpPr txBox="1"/>
          <p:nvPr/>
        </p:nvSpPr>
        <p:spPr bwMode="auto">
          <a:xfrm>
            <a:off x="4267400" y="752401"/>
            <a:ext cx="3962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different outfits?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88570" y="2004430"/>
            <a:ext cx="4414860" cy="3995789"/>
            <a:chOff x="2364570" y="2004429"/>
            <a:chExt cx="4414860" cy="3995789"/>
          </a:xfrm>
        </p:grpSpPr>
        <p:pic>
          <p:nvPicPr>
            <p:cNvPr id="5" name="Picture 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17240CD-C2F8-4043-A5E8-104F18FFB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570" y="2004429"/>
              <a:ext cx="4414860" cy="945012"/>
            </a:xfrm>
            <a:prstGeom prst="rect">
              <a:avLst/>
            </a:prstGeom>
          </p:spPr>
        </p:pic>
        <p:pic>
          <p:nvPicPr>
            <p:cNvPr id="7" name="Picture 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71F13F6-FEF7-486B-89C3-9A76A6015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3178" y="3711287"/>
              <a:ext cx="4057644" cy="2288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5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60B0A-2A5A-4125-A33A-81BE2B47465E}"/>
              </a:ext>
            </a:extLst>
          </p:cNvPr>
          <p:cNvSpPr txBox="1"/>
          <p:nvPr/>
        </p:nvSpPr>
        <p:spPr bwMode="auto">
          <a:xfrm>
            <a:off x="4267400" y="753004"/>
            <a:ext cx="3962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different outfits?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809" y="1489913"/>
            <a:ext cx="3408382" cy="4991401"/>
            <a:chOff x="2867809" y="1489912"/>
            <a:chExt cx="3408382" cy="4991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09" y="1489912"/>
              <a:ext cx="3408382" cy="23609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09" y="4174420"/>
              <a:ext cx="3408382" cy="230689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88570" y="2004430"/>
            <a:ext cx="4414860" cy="3995789"/>
            <a:chOff x="2364570" y="2004429"/>
            <a:chExt cx="4414860" cy="3995789"/>
          </a:xfrm>
        </p:grpSpPr>
        <p:pic>
          <p:nvPicPr>
            <p:cNvPr id="11" name="Picture 1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17240CD-C2F8-4043-A5E8-104F18FFB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570" y="2004429"/>
              <a:ext cx="4414860" cy="945012"/>
            </a:xfrm>
            <a:prstGeom prst="rect">
              <a:avLst/>
            </a:prstGeom>
          </p:spPr>
        </p:pic>
        <p:pic>
          <p:nvPicPr>
            <p:cNvPr id="12" name="Picture 1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71F13F6-FEF7-486B-89C3-9A76A6015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3178" y="3711287"/>
              <a:ext cx="4057644" cy="2288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7D540-3B0D-4EE3-9554-0951656F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59" y="945450"/>
            <a:ext cx="3612885" cy="52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0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352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and why scaling is used to make and interpret maps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8124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3.1-3.3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7B20F-0E8F-427C-ACA7-CF355BEB5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0" y="919358"/>
            <a:ext cx="3749220" cy="53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1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7664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will use their knowledge of multiplication and division to solve scaling problems in a range of contexts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9834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3:4-3:6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02E859C-C997-45A2-A242-0848B6C413A1}"/>
              </a:ext>
            </a:extLst>
          </p:cNvPr>
          <p:cNvGrpSpPr/>
          <p:nvPr/>
        </p:nvGrpSpPr>
        <p:grpSpPr>
          <a:xfrm>
            <a:off x="6399447" y="3491069"/>
            <a:ext cx="2735081" cy="1514320"/>
            <a:chOff x="4932596" y="3491069"/>
            <a:chExt cx="2735081" cy="1514320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25FCD8E9-E322-4A69-A620-673D456F8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32596" y="3491069"/>
              <a:ext cx="2735081" cy="151432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E6A06-631E-4269-8B3E-FE2E7F8715ED}"/>
                </a:ext>
              </a:extLst>
            </p:cNvPr>
            <p:cNvSpPr/>
            <p:nvPr/>
          </p:nvSpPr>
          <p:spPr bwMode="auto">
            <a:xfrm>
              <a:off x="7229475" y="3667125"/>
              <a:ext cx="333376" cy="28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EFC951-5708-4DCC-8A63-C9C1B159C529}"/>
                </a:ext>
              </a:extLst>
            </p:cNvPr>
            <p:cNvSpPr/>
            <p:nvPr/>
          </p:nvSpPr>
          <p:spPr bwMode="auto">
            <a:xfrm>
              <a:off x="7229475" y="4527647"/>
              <a:ext cx="333376" cy="28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66146-03C6-4CDC-A722-CE5A8B056C9C}"/>
              </a:ext>
            </a:extLst>
          </p:cNvPr>
          <p:cNvSpPr txBox="1"/>
          <p:nvPr/>
        </p:nvSpPr>
        <p:spPr bwMode="auto">
          <a:xfrm>
            <a:off x="3336901" y="1010183"/>
            <a:ext cx="5823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Rocky Island is 40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km away.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would this distance be on the map?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087A8-6946-4170-AECE-FD081F7D7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68" y="2083982"/>
            <a:ext cx="2897125" cy="415843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78D98A-BBCA-476A-A5B7-7E1CC86F65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129" y="3624263"/>
            <a:ext cx="387572" cy="3481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4283B0-6C18-4F8C-AA73-949801CAD7C3}"/>
              </a:ext>
            </a:extLst>
          </p:cNvPr>
          <p:cNvGrpSpPr/>
          <p:nvPr/>
        </p:nvGrpSpPr>
        <p:grpSpPr>
          <a:xfrm>
            <a:off x="8115301" y="2819401"/>
            <a:ext cx="1895475" cy="2028825"/>
            <a:chOff x="6648450" y="2819400"/>
            <a:chExt cx="1895475" cy="2028825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221084CE-A043-42CA-A651-56A6F3F39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8450" y="2819400"/>
              <a:ext cx="842963" cy="671669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72800B0C-4FEB-4683-B5DD-87AEC8B38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7677" y="3733800"/>
              <a:ext cx="876248" cy="1114425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D7090CA3-198E-4E23-AC27-C00AE06CD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9475" y="4519612"/>
              <a:ext cx="333376" cy="28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9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5945D-8AC5-4E63-8AAE-AB2AE9E170C0}"/>
              </a:ext>
            </a:extLst>
          </p:cNvPr>
          <p:cNvSpPr txBox="1"/>
          <p:nvPr/>
        </p:nvSpPr>
        <p:spPr bwMode="auto">
          <a:xfrm>
            <a:off x="2599177" y="1010183"/>
            <a:ext cx="729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would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on the map represent in real life?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AA5CF-C615-46BF-BA46-E9C078B9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0" y="1669149"/>
            <a:ext cx="4541461" cy="42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377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the relationship between two factors (in a ratio context)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B57A3-EAA4-4AD1-9B8F-17752AC7D1FA}"/>
              </a:ext>
            </a:extLst>
          </p:cNvPr>
          <p:cNvSpPr txBox="1"/>
          <p:nvPr/>
        </p:nvSpPr>
        <p:spPr bwMode="auto">
          <a:xfrm>
            <a:off x="3174600" y="1010183"/>
            <a:ext cx="6147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There is a pond 0.4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km away from the camp.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far would this be on the map?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9AB8E-901B-4B70-B4D0-96709FA8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5270" y="2194930"/>
            <a:ext cx="4541461" cy="42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10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pic>
        <p:nvPicPr>
          <p:cNvPr id="4" name="Picture 3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17A313A8-94FE-4B00-B7AA-84FF1AB19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3" y="1892119"/>
            <a:ext cx="7554555" cy="3413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486" y="661874"/>
            <a:ext cx="8665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 Semibold"/>
              </a:rPr>
              <a:t>1 cm on this drawing represents 30 cm in real life. 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Fill in the real-life measurements.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920014" y="1543049"/>
            <a:ext cx="7088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12 cm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098647" y="382905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4.5 cm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996217" y="5233309"/>
            <a:ext cx="601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8 cm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742876" y="5233309"/>
            <a:ext cx="601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 cm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184248" y="5233309"/>
            <a:ext cx="601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3900919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pic>
        <p:nvPicPr>
          <p:cNvPr id="4" name="Picture 3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17A313A8-94FE-4B00-B7AA-84FF1AB19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3" y="1892119"/>
            <a:ext cx="7554555" cy="3413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486" y="661874"/>
            <a:ext cx="8665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 Semibold"/>
              </a:rPr>
              <a:t>___ cm on this drawing represents ___ cm in real life. </a:t>
            </a:r>
            <a:br>
              <a:rPr lang="en-GB" sz="2400" dirty="0">
                <a:latin typeface="Myriad Pro Semibold"/>
              </a:rPr>
            </a:br>
            <a:r>
              <a:rPr lang="en-GB" sz="2400" dirty="0">
                <a:latin typeface="Myriad Pro Semibold"/>
              </a:rPr>
              <a:t>Fill in the real-life measurements.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920014" y="1543049"/>
            <a:ext cx="731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___ cm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098646" y="3829052"/>
            <a:ext cx="731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___ cm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96216" y="5233309"/>
            <a:ext cx="731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___ cm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742875" y="5233309"/>
            <a:ext cx="731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___ cm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184247" y="5233309"/>
            <a:ext cx="731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500" dirty="0">
                <a:solidFill>
                  <a:srgbClr val="005E87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___ cm</a:t>
            </a:r>
          </a:p>
        </p:txBody>
      </p:sp>
    </p:spTree>
    <p:extLst>
      <p:ext uri="{BB962C8B-B14F-4D97-AF65-F5344CB8AC3E}">
        <p14:creationId xmlns:p14="http://schemas.microsoft.com/office/powerpoint/2010/main" val="2507801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06E78-09E9-43E3-9FCB-A858A7069D4D}"/>
              </a:ext>
            </a:extLst>
          </p:cNvPr>
          <p:cNvSpPr txBox="1"/>
          <p:nvPr/>
        </p:nvSpPr>
        <p:spPr bwMode="auto">
          <a:xfrm>
            <a:off x="2905716" y="747293"/>
            <a:ext cx="6685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on the drawing represents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 in real life.</a:t>
            </a:r>
          </a:p>
        </p:txBody>
      </p:sp>
      <p:pic>
        <p:nvPicPr>
          <p:cNvPr id="5" name="Picture 4" descr="A picture containing monitor, screen, indoor, person&#10;&#10;Description automatically generated">
            <a:extLst>
              <a:ext uri="{FF2B5EF4-FFF2-40B4-BE49-F238E27FC236}">
                <a16:creationId xmlns:a16="http://schemas.microsoft.com/office/drawing/2014/main" id="{C2496310-B00E-4D8D-81B5-8147F04D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659" y="1427622"/>
            <a:ext cx="5330682" cy="3052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78" y="4881614"/>
            <a:ext cx="6043644" cy="14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75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6883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describe the relationship between two shapes using scale factors (squares)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1627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CEF81B25-2804-4C54-8094-9D734068D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020994"/>
            <a:ext cx="7975614" cy="35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10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pic>
        <p:nvPicPr>
          <p:cNvPr id="4" name="Picture 3" descr="A picture containing crossword puzzle, text&#10;&#10;Description automatically generated">
            <a:extLst>
              <a:ext uri="{FF2B5EF4-FFF2-40B4-BE49-F238E27FC236}">
                <a16:creationId xmlns:a16="http://schemas.microsoft.com/office/drawing/2014/main" id="{00697845-7625-4FC4-BF13-F536B81D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289545"/>
            <a:ext cx="7975614" cy="2956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A9DFD-4D83-45B7-A17B-CD8C1359432F}"/>
              </a:ext>
            </a:extLst>
          </p:cNvPr>
          <p:cNvSpPr txBox="1"/>
          <p:nvPr/>
        </p:nvSpPr>
        <p:spPr bwMode="auto">
          <a:xfrm>
            <a:off x="3337843" y="4509378"/>
            <a:ext cx="5516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side-length of C = side-length of A ×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E33CA5-18B8-40F6-A620-0F951D30A6A9}"/>
              </a:ext>
            </a:extLst>
          </p:cNvPr>
          <p:cNvGrpSpPr/>
          <p:nvPr/>
        </p:nvGrpSpPr>
        <p:grpSpPr>
          <a:xfrm>
            <a:off x="3374919" y="5177933"/>
            <a:ext cx="5446173" cy="738664"/>
            <a:chOff x="995665" y="5406695"/>
            <a:chExt cx="544617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9AEC0-61B8-4D08-8B9C-ACF5B11B1A9A}"/>
                </a:ext>
              </a:extLst>
            </p:cNvPr>
            <p:cNvSpPr txBox="1"/>
            <p:nvPr/>
          </p:nvSpPr>
          <p:spPr bwMode="auto">
            <a:xfrm>
              <a:off x="6124122" y="5406695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b="1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21567B-6B9E-4706-BDCC-0ACC68048B42}"/>
                </a:ext>
              </a:extLst>
            </p:cNvPr>
            <p:cNvSpPr txBox="1"/>
            <p:nvPr/>
          </p:nvSpPr>
          <p:spPr bwMode="auto">
            <a:xfrm>
              <a:off x="6124122" y="5776027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b="1" dirty="0">
                  <a:latin typeface="Myriad Pro Semibold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912567-9556-4845-A7FE-8F66E66A8A5A}"/>
                </a:ext>
              </a:extLst>
            </p:cNvPr>
            <p:cNvCxnSpPr/>
            <p:nvPr/>
          </p:nvCxnSpPr>
          <p:spPr bwMode="auto">
            <a:xfrm>
              <a:off x="6156980" y="5776027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768866-CB03-492A-B44D-C9C33158A4C0}"/>
                </a:ext>
              </a:extLst>
            </p:cNvPr>
            <p:cNvSpPr txBox="1"/>
            <p:nvPr/>
          </p:nvSpPr>
          <p:spPr bwMode="auto">
            <a:xfrm>
              <a:off x="995665" y="5521253"/>
              <a:ext cx="5213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side-length of A = side-length of C 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8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tiled wall&#10;&#10;Description automatically generated">
            <a:extLst>
              <a:ext uri="{FF2B5EF4-FFF2-40B4-BE49-F238E27FC236}">
                <a16:creationId xmlns:a16="http://schemas.microsoft.com/office/drawing/2014/main" id="{F18F2849-CFB2-4925-B0B2-A24B7012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6" y="2392414"/>
            <a:ext cx="3254589" cy="24465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238CE-408B-40F5-B025-477DE483D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416382"/>
            <a:ext cx="6135088" cy="443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EF72E5AA-1F11-4936-A19B-C5122DC52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063809"/>
            <a:ext cx="7975614" cy="2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3881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032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describe the relationship between two shapes using scale factors and ratios (regular polygons)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0467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4:4-4:6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pic>
        <p:nvPicPr>
          <p:cNvPr id="4" name="Picture 3" descr="A picture containing crossword puzzle, text&#10;&#10;Description automatically generated">
            <a:extLst>
              <a:ext uri="{FF2B5EF4-FFF2-40B4-BE49-F238E27FC236}">
                <a16:creationId xmlns:a16="http://schemas.microsoft.com/office/drawing/2014/main" id="{4E2B69DC-8E38-4125-A784-41964E47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288800"/>
            <a:ext cx="7975614" cy="2956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5758" y="4510801"/>
            <a:ext cx="628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dimensions of A </a:t>
            </a:r>
            <a:r>
              <a:rPr lang="en-GB" sz="2400" b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dimensions of C = 1 </a:t>
            </a:r>
            <a:r>
              <a:rPr lang="en-GB" sz="2400" b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2400" dirty="0">
              <a:latin typeface="Myriad Pro Semi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5758" y="5292001"/>
            <a:ext cx="628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dimensions of C </a:t>
            </a:r>
            <a:r>
              <a:rPr lang="en-GB" sz="2400" b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dimensions of A = 3 </a:t>
            </a:r>
            <a:r>
              <a:rPr lang="en-GB" sz="2400" b="1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2400" dirty="0">
              <a:latin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0265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EBD11-B57B-4343-9481-A860E9A91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687619"/>
            <a:ext cx="6135088" cy="39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37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CEA63-CD55-4933-BB4C-036FAFEBC6A8}"/>
              </a:ext>
            </a:extLst>
          </p:cNvPr>
          <p:cNvSpPr txBox="1"/>
          <p:nvPr/>
        </p:nvSpPr>
        <p:spPr bwMode="auto">
          <a:xfrm>
            <a:off x="2703683" y="1010183"/>
            <a:ext cx="708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Scale the lengths of the sides by a scale factor of 2.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9236CD-1A64-455A-BDFD-4A866558B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464678"/>
            <a:ext cx="6135088" cy="3471563"/>
          </a:xfrm>
          <a:prstGeom prst="rect">
            <a:avLst/>
          </a:prstGeom>
        </p:spPr>
      </p:pic>
      <p:pic>
        <p:nvPicPr>
          <p:cNvPr id="7" name="Picture 6" descr="A picture containing animal&#10;&#10;Description automatically generated">
            <a:extLst>
              <a:ext uri="{FF2B5EF4-FFF2-40B4-BE49-F238E27FC236}">
                <a16:creationId xmlns:a16="http://schemas.microsoft.com/office/drawing/2014/main" id="{E77939E1-0FD2-4EB7-BA5F-FA96BCB6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54" y="2870179"/>
            <a:ext cx="1645999" cy="16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378E8-0F47-4C80-BB8B-9BD5395A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1424605"/>
            <a:ext cx="7554555" cy="43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84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0" y="806833"/>
            <a:ext cx="3749220" cy="52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2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pic>
        <p:nvPicPr>
          <p:cNvPr id="4" name="Picture 3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1A305D6D-25D2-4847-BCBE-D4EAE2A38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363529"/>
            <a:ext cx="7975614" cy="2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71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4EFD840-DAFF-4DC0-818F-1F4C47C5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661408"/>
            <a:ext cx="6135088" cy="41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37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9,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1512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describe the relationship between two shapes using scale factors and ratios (irregular polygons)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23708EF-84F5-4203-BC7F-230D4DAF9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27" y="3010881"/>
            <a:ext cx="492554" cy="4925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9F9BB914-0617-43CC-A059-5B03B8B698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32213" y="2654115"/>
            <a:ext cx="1197090" cy="221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FA9A40B-8AAE-4635-95A0-E3F95035F8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551" y="2836685"/>
            <a:ext cx="3076575" cy="1833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424C3-426C-4C11-A57A-02A96E1A14AA}"/>
              </a:ext>
            </a:extLst>
          </p:cNvPr>
          <p:cNvSpPr txBox="1"/>
          <p:nvPr/>
        </p:nvSpPr>
        <p:spPr bwMode="auto">
          <a:xfrm>
            <a:off x="3549118" y="1010183"/>
            <a:ext cx="5093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every 1 vase, there are 5 flowers.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FA4B65-FD22-4608-911B-F41F5CF833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8110" y="3003248"/>
            <a:ext cx="1825732" cy="461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6BDF44-BFBD-461A-8FB1-522FF027F5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0024" y="3843242"/>
            <a:ext cx="1825732" cy="417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10F5B3-BE47-4FF9-BAF2-4936AFBBFD65}"/>
              </a:ext>
            </a:extLst>
          </p:cNvPr>
          <p:cNvSpPr txBox="1"/>
          <p:nvPr/>
        </p:nvSpPr>
        <p:spPr bwMode="auto">
          <a:xfrm>
            <a:off x="2680771" y="1743689"/>
            <a:ext cx="6830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there are 3 vases, how many flowers are there?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2A9554-316B-4700-BBFA-21AFC22EF3BB}"/>
              </a:ext>
            </a:extLst>
          </p:cNvPr>
          <p:cNvSpPr txBox="1"/>
          <p:nvPr/>
        </p:nvSpPr>
        <p:spPr bwMode="auto">
          <a:xfrm>
            <a:off x="8215426" y="5203334"/>
            <a:ext cx="1628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id="{793175E1-E1BA-4D44-9323-D79A983D51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877" y="4323599"/>
            <a:ext cx="2590800" cy="495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320329-C0D1-4946-BFE4-C24845F5C3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6638" y="4323600"/>
            <a:ext cx="2497932" cy="4955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70342B-3A2A-40BE-9059-D48DEA30A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27" y="3010391"/>
            <a:ext cx="492554" cy="4925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F95D57-A6CF-4331-AEC8-BFBDD348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27" y="3768660"/>
            <a:ext cx="492554" cy="4925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74F542-C801-462A-AAAE-81A4842A8C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28" y="3768660"/>
            <a:ext cx="2425355" cy="49255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6AE88BC-D217-4073-A382-8E922C01197B}"/>
              </a:ext>
            </a:extLst>
          </p:cNvPr>
          <p:cNvGrpSpPr/>
          <p:nvPr/>
        </p:nvGrpSpPr>
        <p:grpSpPr>
          <a:xfrm>
            <a:off x="7716505" y="3109274"/>
            <a:ext cx="2316013" cy="1063531"/>
            <a:chOff x="6192504" y="3109273"/>
            <a:chExt cx="2316013" cy="1063531"/>
          </a:xfrm>
        </p:grpSpPr>
        <p:pic>
          <p:nvPicPr>
            <p:cNvPr id="31" name="Picture 30" descr="A close up of a clock&#10;&#10;Description automatically generated">
              <a:extLst>
                <a:ext uri="{FF2B5EF4-FFF2-40B4-BE49-F238E27FC236}">
                  <a16:creationId xmlns:a16="http://schemas.microsoft.com/office/drawing/2014/main" id="{68A5C789-E111-4643-9802-EC0BBCCF8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4394" y="3109273"/>
              <a:ext cx="376237" cy="304314"/>
            </a:xfrm>
            <a:prstGeom prst="rect">
              <a:avLst/>
            </a:prstGeom>
          </p:spPr>
        </p:pic>
        <p:pic>
          <p:nvPicPr>
            <p:cNvPr id="32" name="Picture 31" descr="A close up of a clock&#10;&#10;Description automatically generated">
              <a:extLst>
                <a:ext uri="{FF2B5EF4-FFF2-40B4-BE49-F238E27FC236}">
                  <a16:creationId xmlns:a16="http://schemas.microsoft.com/office/drawing/2014/main" id="{8DC8F015-A0A1-4906-8555-6763A80AE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2504" y="3868490"/>
              <a:ext cx="376237" cy="304314"/>
            </a:xfrm>
            <a:prstGeom prst="rect">
              <a:avLst/>
            </a:prstGeom>
          </p:spPr>
        </p:pic>
        <p:pic>
          <p:nvPicPr>
            <p:cNvPr id="33" name="Picture 32" descr="A close up of a clock&#10;&#10;Description automatically generated">
              <a:extLst>
                <a:ext uri="{FF2B5EF4-FFF2-40B4-BE49-F238E27FC236}">
                  <a16:creationId xmlns:a16="http://schemas.microsoft.com/office/drawing/2014/main" id="{34E71C06-1215-405E-A649-49B865C17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6233" y="3868490"/>
              <a:ext cx="376237" cy="304314"/>
            </a:xfrm>
            <a:prstGeom prst="rect">
              <a:avLst/>
            </a:prstGeom>
          </p:spPr>
        </p:pic>
        <p:pic>
          <p:nvPicPr>
            <p:cNvPr id="34" name="Picture 33" descr="A close up of a clock&#10;&#10;Description automatically generated">
              <a:extLst>
                <a:ext uri="{FF2B5EF4-FFF2-40B4-BE49-F238E27FC236}">
                  <a16:creationId xmlns:a16="http://schemas.microsoft.com/office/drawing/2014/main" id="{24DE6B3B-6FB8-49D7-AB86-3D2B75636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339" y="3868490"/>
              <a:ext cx="376237" cy="304314"/>
            </a:xfrm>
            <a:prstGeom prst="rect">
              <a:avLst/>
            </a:prstGeom>
          </p:spPr>
        </p:pic>
        <p:pic>
          <p:nvPicPr>
            <p:cNvPr id="35" name="Picture 34" descr="A close up of a clock&#10;&#10;Description automatically generated">
              <a:extLst>
                <a:ext uri="{FF2B5EF4-FFF2-40B4-BE49-F238E27FC236}">
                  <a16:creationId xmlns:a16="http://schemas.microsoft.com/office/drawing/2014/main" id="{F2265AA5-B5C2-4A80-A063-A4A42D9CC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49757" y="3868490"/>
              <a:ext cx="376237" cy="304314"/>
            </a:xfrm>
            <a:prstGeom prst="rect">
              <a:avLst/>
            </a:prstGeom>
          </p:spPr>
        </p:pic>
        <p:pic>
          <p:nvPicPr>
            <p:cNvPr id="36" name="Picture 35" descr="A close up of a clock&#10;&#10;Description automatically generated">
              <a:extLst>
                <a:ext uri="{FF2B5EF4-FFF2-40B4-BE49-F238E27FC236}">
                  <a16:creationId xmlns:a16="http://schemas.microsoft.com/office/drawing/2014/main" id="{94CAF082-C4E7-4A9B-9A56-3B841440F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32280" y="3868490"/>
              <a:ext cx="376237" cy="304314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A4AFBA3-CCB8-48C5-9DE4-1E097F89641F}"/>
              </a:ext>
            </a:extLst>
          </p:cNvPr>
          <p:cNvSpPr txBox="1"/>
          <p:nvPr/>
        </p:nvSpPr>
        <p:spPr bwMode="auto">
          <a:xfrm>
            <a:off x="5765909" y="5203334"/>
            <a:ext cx="1462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CF1845-7A5B-4321-A2FB-2F32EF4FD7B3}"/>
              </a:ext>
            </a:extLst>
          </p:cNvPr>
          <p:cNvGrpSpPr/>
          <p:nvPr/>
        </p:nvGrpSpPr>
        <p:grpSpPr>
          <a:xfrm>
            <a:off x="7755054" y="3062287"/>
            <a:ext cx="2206707" cy="1121774"/>
            <a:chOff x="6231053" y="3062287"/>
            <a:chExt cx="2206707" cy="11217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EEA75D-37B6-4CDB-A54D-1C1031494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1053" y="3062287"/>
              <a:ext cx="269052" cy="36671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DB4055-C57D-4A58-9CAE-9CDC26FAF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1053" y="3817348"/>
              <a:ext cx="269052" cy="36671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DEAEF08-F5CB-42C3-AEC8-1DE1CD63F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3607" y="3817348"/>
              <a:ext cx="269052" cy="3667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01B7BD-F4D7-4D75-B819-0591C4A27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0849" y="3817348"/>
              <a:ext cx="269052" cy="3667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F4626DF-34AD-4E6C-9832-874C318DC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3188" y="3817348"/>
              <a:ext cx="269052" cy="3667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2046F14-E610-4C58-A7B6-F1DE94022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8708" y="3817348"/>
              <a:ext cx="269052" cy="366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4.44444E-6 0.1113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9,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D1FC36-6047-41AC-B795-9A8874DEE1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2.27 Scale factors, ratio and proportional reasoning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7397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4:7-4:10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33-38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48A52-D338-4CE0-8F51-8368BBCDBF7B}"/>
              </a:ext>
            </a:extLst>
          </p:cNvPr>
          <p:cNvSpPr txBox="1"/>
          <p:nvPr/>
        </p:nvSpPr>
        <p:spPr bwMode="auto">
          <a:xfrm>
            <a:off x="4467022" y="862721"/>
            <a:ext cx="356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Compare the short sides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3E067-9855-4B3C-8B6C-DF6BB40D77B2}"/>
              </a:ext>
            </a:extLst>
          </p:cNvPr>
          <p:cNvSpPr txBox="1"/>
          <p:nvPr/>
        </p:nvSpPr>
        <p:spPr bwMode="auto">
          <a:xfrm>
            <a:off x="4361424" y="862721"/>
            <a:ext cx="3469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Compare the long sides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0DFC4-4418-4E37-8F20-63410398A25F}"/>
              </a:ext>
            </a:extLst>
          </p:cNvPr>
          <p:cNvSpPr txBox="1"/>
          <p:nvPr/>
        </p:nvSpPr>
        <p:spPr bwMode="auto">
          <a:xfrm>
            <a:off x="3118480" y="4196664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= 1 ×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F0A93-B924-4317-AC19-8D322E350091}"/>
              </a:ext>
            </a:extLst>
          </p:cNvPr>
          <p:cNvSpPr txBox="1"/>
          <p:nvPr/>
        </p:nvSpPr>
        <p:spPr bwMode="auto">
          <a:xfrm>
            <a:off x="1798251" y="4773350"/>
            <a:ext cx="4110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height of B = height of A ×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69255-FBBD-4D45-B5DF-AF08CBAB63AA}"/>
              </a:ext>
            </a:extLst>
          </p:cNvPr>
          <p:cNvSpPr txBox="1"/>
          <p:nvPr/>
        </p:nvSpPr>
        <p:spPr bwMode="auto">
          <a:xfrm>
            <a:off x="7717403" y="4196664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= 2 ×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7497A-DA9F-49D5-A298-A28124D0FB95}"/>
              </a:ext>
            </a:extLst>
          </p:cNvPr>
          <p:cNvSpPr txBox="1"/>
          <p:nvPr/>
        </p:nvSpPr>
        <p:spPr bwMode="auto">
          <a:xfrm>
            <a:off x="6507686" y="4773350"/>
            <a:ext cx="388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width of B = width of A ×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D729A-D79E-471B-A4F8-5253798BEAA2}"/>
              </a:ext>
            </a:extLst>
          </p:cNvPr>
          <p:cNvSpPr txBox="1"/>
          <p:nvPr/>
        </p:nvSpPr>
        <p:spPr bwMode="auto">
          <a:xfrm>
            <a:off x="3216014" y="5350036"/>
            <a:ext cx="5759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dimensions of A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: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dimensions of B = 1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: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C1A84-9492-4CB2-A1EF-6E148DBA8ADA}"/>
              </a:ext>
            </a:extLst>
          </p:cNvPr>
          <p:cNvSpPr txBox="1"/>
          <p:nvPr/>
        </p:nvSpPr>
        <p:spPr bwMode="auto">
          <a:xfrm>
            <a:off x="3150291" y="5926723"/>
            <a:ext cx="5891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dimensions of B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: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dimensions of A = 3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: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6B2609-C320-4583-89C3-1A4C7DA5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21" y="1767008"/>
            <a:ext cx="5282161" cy="2042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FAD2AE-2C7B-4304-B30D-CBC3DC2505D9}"/>
              </a:ext>
            </a:extLst>
          </p:cNvPr>
          <p:cNvGrpSpPr/>
          <p:nvPr/>
        </p:nvGrpSpPr>
        <p:grpSpPr>
          <a:xfrm>
            <a:off x="3872545" y="2171224"/>
            <a:ext cx="2028151" cy="1236344"/>
            <a:chOff x="2348544" y="2171224"/>
            <a:chExt cx="2028151" cy="123634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309EC4-3D84-42E3-9C97-53BE957D410F}"/>
                </a:ext>
              </a:extLst>
            </p:cNvPr>
            <p:cNvCxnSpPr/>
            <p:nvPr/>
          </p:nvCxnSpPr>
          <p:spPr bwMode="auto">
            <a:xfrm>
              <a:off x="2348544" y="2980848"/>
              <a:ext cx="0" cy="42672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511B8F-BF2E-49BE-837E-A4B8F6DEB03C}"/>
                </a:ext>
              </a:extLst>
            </p:cNvPr>
            <p:cNvCxnSpPr/>
            <p:nvPr/>
          </p:nvCxnSpPr>
          <p:spPr bwMode="auto">
            <a:xfrm>
              <a:off x="4376695" y="2171224"/>
              <a:ext cx="0" cy="123480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8E6F6B-DB67-48AE-A898-9B2E5798476F}"/>
              </a:ext>
            </a:extLst>
          </p:cNvPr>
          <p:cNvGrpSpPr/>
          <p:nvPr/>
        </p:nvGrpSpPr>
        <p:grpSpPr>
          <a:xfrm>
            <a:off x="3865402" y="3397559"/>
            <a:ext cx="4470113" cy="1343"/>
            <a:chOff x="2341401" y="3397558"/>
            <a:chExt cx="4470113" cy="134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BA7087-BE38-4317-B4FB-61DCAAE141A0}"/>
                </a:ext>
              </a:extLst>
            </p:cNvPr>
            <p:cNvCxnSpPr/>
            <p:nvPr/>
          </p:nvCxnSpPr>
          <p:spPr bwMode="auto">
            <a:xfrm rot="16200000" flipH="1">
              <a:off x="2755401" y="2983558"/>
              <a:ext cx="0" cy="82800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73643D-DCF8-4FA8-8229-51BCD08E3B03}"/>
                </a:ext>
              </a:extLst>
            </p:cNvPr>
            <p:cNvCxnSpPr/>
            <p:nvPr/>
          </p:nvCxnSpPr>
          <p:spPr bwMode="auto">
            <a:xfrm rot="16200000" flipH="1">
              <a:off x="5592914" y="2180301"/>
              <a:ext cx="0" cy="243720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994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4:7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8456" y="2168289"/>
            <a:ext cx="6135088" cy="2521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95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A5C8E-4629-41BB-8B74-E93B2DD9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422411"/>
            <a:ext cx="5112573" cy="44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5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4EDC7B-2441-474C-8417-F678CEDCF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1924" y="2709864"/>
            <a:ext cx="2505977" cy="17373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DD997F-0DF6-4825-AF26-62F5D2BB0512}"/>
              </a:ext>
            </a:extLst>
          </p:cNvPr>
          <p:cNvGrpSpPr/>
          <p:nvPr/>
        </p:nvGrpSpPr>
        <p:grpSpPr>
          <a:xfrm>
            <a:off x="8676020" y="3056901"/>
            <a:ext cx="929036" cy="1276975"/>
            <a:chOff x="7152020" y="3056900"/>
            <a:chExt cx="929036" cy="12769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063719-7503-4668-AEC7-C10E43B7D6D9}"/>
                </a:ext>
              </a:extLst>
            </p:cNvPr>
            <p:cNvSpPr/>
            <p:nvPr/>
          </p:nvSpPr>
          <p:spPr bwMode="auto">
            <a:xfrm>
              <a:off x="7170420" y="3056900"/>
              <a:ext cx="266700" cy="29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18F22F-19B2-4A78-BF88-C4CA4E9B73F5}"/>
                </a:ext>
              </a:extLst>
            </p:cNvPr>
            <p:cNvSpPr/>
            <p:nvPr/>
          </p:nvSpPr>
          <p:spPr bwMode="auto">
            <a:xfrm>
              <a:off x="7804181" y="3128337"/>
              <a:ext cx="266700" cy="29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880400-BFD9-4250-A503-F7161CD086DD}"/>
                </a:ext>
              </a:extLst>
            </p:cNvPr>
            <p:cNvSpPr/>
            <p:nvPr/>
          </p:nvSpPr>
          <p:spPr bwMode="auto">
            <a:xfrm>
              <a:off x="7152020" y="4009400"/>
              <a:ext cx="266700" cy="29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989504-2380-4E5B-A43F-9DBF67671113}"/>
                </a:ext>
              </a:extLst>
            </p:cNvPr>
            <p:cNvSpPr/>
            <p:nvPr/>
          </p:nvSpPr>
          <p:spPr bwMode="auto">
            <a:xfrm>
              <a:off x="7814356" y="4037975"/>
              <a:ext cx="266700" cy="29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97A68A5-AA11-4749-86E3-82BEFC117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2960" y="2057401"/>
            <a:ext cx="1424940" cy="32004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9047B-98E7-4F6F-B39C-D8147F2E1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990" y="2788932"/>
            <a:ext cx="5112573" cy="1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14ED1-C209-4F95-92B7-BBC76058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0961" y="2162176"/>
            <a:ext cx="3784551" cy="2695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45599C-24EB-4494-838F-53E52DC8ACF4}"/>
              </a:ext>
            </a:extLst>
          </p:cNvPr>
          <p:cNvSpPr/>
          <p:nvPr/>
        </p:nvSpPr>
        <p:spPr bwMode="auto">
          <a:xfrm>
            <a:off x="9347881" y="4338013"/>
            <a:ext cx="266700" cy="29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E0C79-D041-4796-8050-CC4E81F2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8675" y="1276505"/>
            <a:ext cx="1916836" cy="483824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FA9A2-8B2A-4905-AAC5-546FB36807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5550" y="1494725"/>
            <a:ext cx="3714750" cy="44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9C4D790-D053-40EB-9BB6-016033A5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1381856"/>
            <a:ext cx="4260478" cy="46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24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4:10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8B405038-B9D7-4DA5-850E-F575D4D6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1176157"/>
            <a:ext cx="4260478" cy="48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3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2FC4C006-14B1-44CB-A12C-DC1BA2A7F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695" y="2477196"/>
            <a:ext cx="3696859" cy="1506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2DAC4-429C-446C-91DF-655B59B615A0}"/>
              </a:ext>
            </a:extLst>
          </p:cNvPr>
          <p:cNvSpPr txBox="1"/>
          <p:nvPr/>
        </p:nvSpPr>
        <p:spPr bwMode="auto">
          <a:xfrm>
            <a:off x="3066993" y="4205685"/>
            <a:ext cx="1462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B9636-7CD8-48E3-B7B7-0A89DE4B950E}"/>
              </a:ext>
            </a:extLst>
          </p:cNvPr>
          <p:cNvSpPr txBox="1"/>
          <p:nvPr/>
        </p:nvSpPr>
        <p:spPr bwMode="auto">
          <a:xfrm>
            <a:off x="3066993" y="4853538"/>
            <a:ext cx="1462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÷ 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B73AB-FEB1-4044-8B1A-2BB1B3522019}"/>
              </a:ext>
            </a:extLst>
          </p:cNvPr>
          <p:cNvSpPr txBox="1"/>
          <p:nvPr/>
        </p:nvSpPr>
        <p:spPr bwMode="auto">
          <a:xfrm>
            <a:off x="3549118" y="1010183"/>
            <a:ext cx="5093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every 1 vase, there are 5 flowers.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BA9DF-793B-4E4A-9B6C-5BE334A2726A}"/>
              </a:ext>
            </a:extLst>
          </p:cNvPr>
          <p:cNvSpPr txBox="1"/>
          <p:nvPr/>
        </p:nvSpPr>
        <p:spPr bwMode="auto">
          <a:xfrm>
            <a:off x="2538780" y="1743689"/>
            <a:ext cx="7114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there are 15 flowers, how many vases are there?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E7222-5522-4768-B0F4-6ABC0B272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635" y="2477196"/>
            <a:ext cx="3696859" cy="15067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336077-81DF-4B19-893A-7E3F96C7C003}"/>
              </a:ext>
            </a:extLst>
          </p:cNvPr>
          <p:cNvSpPr txBox="1"/>
          <p:nvPr/>
        </p:nvSpPr>
        <p:spPr bwMode="auto">
          <a:xfrm>
            <a:off x="7477579" y="4205685"/>
            <a:ext cx="1628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D6508-B065-4D7B-9656-4B930A775233}"/>
              </a:ext>
            </a:extLst>
          </p:cNvPr>
          <p:cNvSpPr txBox="1"/>
          <p:nvPr/>
        </p:nvSpPr>
        <p:spPr bwMode="auto">
          <a:xfrm>
            <a:off x="7477579" y="4853538"/>
            <a:ext cx="1628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÷ 5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C336D5-318B-4BB1-8FA7-2D47757C5F68}"/>
              </a:ext>
            </a:extLst>
          </p:cNvPr>
          <p:cNvGrpSpPr/>
          <p:nvPr/>
        </p:nvGrpSpPr>
        <p:grpSpPr>
          <a:xfrm>
            <a:off x="7438305" y="5501391"/>
            <a:ext cx="1707519" cy="738664"/>
            <a:chOff x="3251387" y="5236190"/>
            <a:chExt cx="1707519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BD0967-722A-4671-91D6-7552CB1A1BED}"/>
                </a:ext>
              </a:extLst>
            </p:cNvPr>
            <p:cNvSpPr txBox="1"/>
            <p:nvPr/>
          </p:nvSpPr>
          <p:spPr bwMode="auto">
            <a:xfrm>
              <a:off x="3251387" y="5350748"/>
              <a:ext cx="1707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 </a:t>
              </a: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×   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 =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CC6238-FF4B-43FD-B7C6-732C6658B596}"/>
                </a:ext>
              </a:extLst>
            </p:cNvPr>
            <p:cNvSpPr txBox="1"/>
            <p:nvPr/>
          </p:nvSpPr>
          <p:spPr bwMode="auto">
            <a:xfrm>
              <a:off x="4010857" y="5236190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b="1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AC639D-A986-4D37-90EF-E9C1C1112A73}"/>
                </a:ext>
              </a:extLst>
            </p:cNvPr>
            <p:cNvSpPr txBox="1"/>
            <p:nvPr/>
          </p:nvSpPr>
          <p:spPr bwMode="auto">
            <a:xfrm>
              <a:off x="4010857" y="5605522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b="1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B6A57A-BA07-401F-853C-3D3AECFD0154}"/>
                </a:ext>
              </a:extLst>
            </p:cNvPr>
            <p:cNvCxnSpPr/>
            <p:nvPr/>
          </p:nvCxnSpPr>
          <p:spPr bwMode="auto">
            <a:xfrm>
              <a:off x="4043715" y="5605522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FE32D5-3789-4730-BBAE-C01BBF1C2A14}"/>
              </a:ext>
            </a:extLst>
          </p:cNvPr>
          <p:cNvGrpSpPr/>
          <p:nvPr/>
        </p:nvGrpSpPr>
        <p:grpSpPr>
          <a:xfrm>
            <a:off x="3027720" y="5501391"/>
            <a:ext cx="1540806" cy="738664"/>
            <a:chOff x="3418101" y="5236190"/>
            <a:chExt cx="1540806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1953AC-490E-4782-947E-204A5C71B645}"/>
                </a:ext>
              </a:extLst>
            </p:cNvPr>
            <p:cNvSpPr txBox="1"/>
            <p:nvPr/>
          </p:nvSpPr>
          <p:spPr bwMode="auto">
            <a:xfrm>
              <a:off x="3418101" y="5350748"/>
              <a:ext cx="1540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 </a:t>
              </a: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×   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 =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448A0-6F5B-466A-9A28-AA9AD3BE132A}"/>
                </a:ext>
              </a:extLst>
            </p:cNvPr>
            <p:cNvSpPr txBox="1"/>
            <p:nvPr/>
          </p:nvSpPr>
          <p:spPr bwMode="auto">
            <a:xfrm>
              <a:off x="4010857" y="5236190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b="1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B9CA09-E817-4337-B569-BABABCA9B2D9}"/>
                </a:ext>
              </a:extLst>
            </p:cNvPr>
            <p:cNvSpPr txBox="1"/>
            <p:nvPr/>
          </p:nvSpPr>
          <p:spPr bwMode="auto">
            <a:xfrm>
              <a:off x="4010857" y="5605522"/>
              <a:ext cx="31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b="1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07DC3E2-6CD1-4C0D-8B55-E9A067432B72}"/>
                </a:ext>
              </a:extLst>
            </p:cNvPr>
            <p:cNvCxnSpPr/>
            <p:nvPr/>
          </p:nvCxnSpPr>
          <p:spPr bwMode="auto">
            <a:xfrm>
              <a:off x="4043715" y="5605522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66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2.27 Proportional reasoning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70085-660F-48F6-BAD1-BE205A2389EB}"/>
              </a:ext>
            </a:extLst>
          </p:cNvPr>
          <p:cNvSpPr txBox="1"/>
          <p:nvPr/>
        </p:nvSpPr>
        <p:spPr bwMode="auto">
          <a:xfrm>
            <a:off x="2708797" y="1010183"/>
            <a:ext cx="6774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For every 10 grapes that Ralph eats, Lily eats 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818-4D34-495A-A491-9432F6409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286" y="1989419"/>
            <a:ext cx="6893431" cy="1377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75" y="3905399"/>
            <a:ext cx="605385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7|22.7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7|22.7|6.4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4665</TotalTime>
  <Words>3827</Words>
  <Application>Microsoft Office PowerPoint</Application>
  <PresentationFormat>Widescreen</PresentationFormat>
  <Paragraphs>527</Paragraphs>
  <Slides>78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6, Unit 9, Learning Outcome 1</vt:lpstr>
      <vt:lpstr>PowerPoint Presentation</vt:lpstr>
      <vt:lpstr>PowerPoint Presentation</vt:lpstr>
      <vt:lpstr>PowerPoint Presentation</vt:lpstr>
      <vt:lpstr>6AS/MD-3 Solve problems involving ratio relationships</vt:lpstr>
      <vt:lpstr>PowerPoint Presentation</vt:lpstr>
      <vt:lpstr>Year 6, Unit 9, Learning Outcome 2</vt:lpstr>
      <vt:lpstr>PowerPoint Presentation</vt:lpstr>
      <vt:lpstr>PowerPoint Presentation</vt:lpstr>
      <vt:lpstr>PowerPoint Presentation</vt:lpstr>
      <vt:lpstr>6AS/MD-3 Solve problems involving ratio relationships</vt:lpstr>
      <vt:lpstr>6AS/MD-3 Solve problems involving ratio relationships</vt:lpstr>
      <vt:lpstr>PowerPoint Presentation</vt:lpstr>
      <vt:lpstr>Year 6, Unit 9,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9,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6AS/MD-3 Solve problems involving ratio relationships</vt:lpstr>
      <vt:lpstr>6AS/MD-3 Solve problems involving ratio relationships</vt:lpstr>
      <vt:lpstr>6AS/MD-3 Solve problems involving ratio relationships</vt:lpstr>
      <vt:lpstr>6AS/MD-3 Solve problems involving ratio relationships</vt:lpstr>
      <vt:lpstr>6AS/MD-3 Solve problems involving ratio relationships</vt:lpstr>
      <vt:lpstr>PowerPoint Presentation</vt:lpstr>
      <vt:lpstr>Year 6, Unit 9,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9, Learning Outcome 6</vt:lpstr>
      <vt:lpstr>PowerPoint Presentation</vt:lpstr>
      <vt:lpstr>PowerPoint Presentation</vt:lpstr>
      <vt:lpstr>Year 6, Unit 9,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9,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9,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9,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96</cp:revision>
  <dcterms:created xsi:type="dcterms:W3CDTF">2021-05-07T12:27:15Z</dcterms:created>
  <dcterms:modified xsi:type="dcterms:W3CDTF">2021-12-02T11:07:54Z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