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Override4.xml" ContentType="application/vnd.openxmlformats-officedocument.themeOverride+xml"/>
  <Override PartName="/ppt/theme/themeOverride5.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5"/>
    <p:sldMasterId id="2147483981" r:id="rId6"/>
  </p:sldMasterIdLst>
  <p:notesMasterIdLst>
    <p:notesMasterId r:id="rId33"/>
  </p:notesMasterIdLst>
  <p:sldIdLst>
    <p:sldId id="355" r:id="rId7"/>
    <p:sldId id="495" r:id="rId8"/>
    <p:sldId id="492" r:id="rId9"/>
    <p:sldId id="387" r:id="rId10"/>
    <p:sldId id="503" r:id="rId11"/>
    <p:sldId id="494" r:id="rId12"/>
    <p:sldId id="259" r:id="rId13"/>
    <p:sldId id="380" r:id="rId14"/>
    <p:sldId id="501" r:id="rId15"/>
    <p:sldId id="377" r:id="rId16"/>
    <p:sldId id="373" r:id="rId17"/>
    <p:sldId id="374" r:id="rId18"/>
    <p:sldId id="359" r:id="rId19"/>
    <p:sldId id="371" r:id="rId20"/>
    <p:sldId id="372" r:id="rId21"/>
    <p:sldId id="382" r:id="rId22"/>
    <p:sldId id="375" r:id="rId23"/>
    <p:sldId id="500" r:id="rId24"/>
    <p:sldId id="385" r:id="rId25"/>
    <p:sldId id="502" r:id="rId26"/>
    <p:sldId id="496" r:id="rId27"/>
    <p:sldId id="505" r:id="rId28"/>
    <p:sldId id="486" r:id="rId29"/>
    <p:sldId id="504" r:id="rId30"/>
    <p:sldId id="499" r:id="rId31"/>
    <p:sldId id="260" r:id="rId32"/>
  </p:sldIdLst>
  <p:sldSz cx="9144000" cy="6858000" type="screen4x3"/>
  <p:notesSz cx="6858000" cy="9144000"/>
  <p:defaultTex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iona Allan (NCETM)" initials="FA(" lastIdx="10" clrIdx="0">
    <p:extLst>
      <p:ext uri="{19B8F6BF-5375-455C-9EA6-DF929625EA0E}">
        <p15:presenceInfo xmlns:p15="http://schemas.microsoft.com/office/powerpoint/2012/main" userId="S::fiona.allan@ncetm.org.uk::d3095f92-ad4a-4160-be4a-4e8792c22c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8C"/>
    <a:srgbClr val="C8E2E8"/>
    <a:srgbClr val="82CB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4415C3-94DF-4E8F-AECE-3CA34FDE0487}" v="36" dt="2020-08-24T14:08:02.992"/>
    <p1510:client id="{A9B92579-5D58-474E-AF60-9106F80D8163}" v="165" dt="2020-09-04T15:39:51.455"/>
    <p1510:client id="{CC2DAB5E-045B-438F-CDB1-59694FC8500E}" v="30" dt="2020-09-04T15:53:45.3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78" autoAdjust="0"/>
    <p:restoredTop sz="75696" autoAdjust="0"/>
  </p:normalViewPr>
  <p:slideViewPr>
    <p:cSldViewPr>
      <p:cViewPr varScale="1">
        <p:scale>
          <a:sx n="54" d="100"/>
          <a:sy n="54" d="100"/>
        </p:scale>
        <p:origin x="1794"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24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AED29E-6ECA-49B1-86B3-FDC2DCBD9483}" type="datetimeFigureOut">
              <a:rPr lang="en-GB" smtClean="0"/>
              <a:t>15/09/2020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99A16F-9D1E-4A4E-B7FA-7FE4797419E8}" type="slidenum">
              <a:rPr lang="en-GB" smtClean="0"/>
              <a:t>‹#›</a:t>
            </a:fld>
            <a:endParaRPr lang="en-GB"/>
          </a:p>
        </p:txBody>
      </p:sp>
    </p:spTree>
    <p:extLst>
      <p:ext uri="{BB962C8B-B14F-4D97-AF65-F5344CB8AC3E}">
        <p14:creationId xmlns:p14="http://schemas.microsoft.com/office/powerpoint/2010/main" val="1939291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mathsbot.com/manipulatives/tile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mathsbot.com/manipulatives/tile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ncetm.org.uk/classroom-resources/secmm-using-mathematical-representations-at-key-stage-3/"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educationendowmentfoundation.org.uk/public/files/Support/Links/Campaigns/Maths/KS2_KS3_Maths_Guidance_2017.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ncetm.org.uk/teaching-for-mastery/mastery-explained/five-big-ideas-in-teaching-for-mastery/"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ducationendowmentfoundation.org.uk/public/files/Support/Links/Campaigns/Maths/KS2_KS3_Maths_Guidance_2017.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ncetm.org.uk/classroom-resources/secmm-using-mathematical-representations-at-key-stage-3/"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385F9E8-66F2-43ED-BF9C-01A3D25CCF13}" type="slidenum">
              <a:rPr lang="en-GB" smtClean="0"/>
              <a:t>1</a:t>
            </a:fld>
            <a:endParaRPr lang="en-GB"/>
          </a:p>
        </p:txBody>
      </p:sp>
    </p:spTree>
    <p:extLst>
      <p:ext uri="{BB962C8B-B14F-4D97-AF65-F5344CB8AC3E}">
        <p14:creationId xmlns:p14="http://schemas.microsoft.com/office/powerpoint/2010/main" val="5004353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t>One representation TT are less likely to be familiar with is algebra tiles.</a:t>
            </a:r>
          </a:p>
          <a:p>
            <a:pPr marL="0" indent="0">
              <a:buNone/>
            </a:pPr>
            <a:endParaRPr lang="en-GB" sz="1200" dirty="0"/>
          </a:p>
          <a:p>
            <a:pPr marL="0" indent="0">
              <a:buNone/>
            </a:pPr>
            <a:r>
              <a:rPr lang="en-GB" sz="1200" dirty="0"/>
              <a:t>The first algebra tile is the yellow unit square with side length 1 and area 1. Red is -1.</a:t>
            </a:r>
          </a:p>
          <a:p>
            <a:pPr marL="0" indent="0">
              <a:buNone/>
            </a:pPr>
            <a:endParaRPr lang="en-GB" sz="1200" dirty="0"/>
          </a:p>
        </p:txBody>
      </p:sp>
      <p:sp>
        <p:nvSpPr>
          <p:cNvPr id="4" name="Slide Number Placeholder 3"/>
          <p:cNvSpPr>
            <a:spLocks noGrp="1"/>
          </p:cNvSpPr>
          <p:nvPr>
            <p:ph type="sldNum" sz="quarter" idx="10"/>
          </p:nvPr>
        </p:nvSpPr>
        <p:spPr/>
        <p:txBody>
          <a:bodyPr/>
          <a:lstStyle/>
          <a:p>
            <a:fld id="{F385F9E8-66F2-43ED-BF9C-01A3D25CCF13}" type="slidenum">
              <a:rPr lang="en-GB" smtClean="0"/>
              <a:t>10</a:t>
            </a:fld>
            <a:endParaRPr lang="en-GB"/>
          </a:p>
        </p:txBody>
      </p:sp>
    </p:spTree>
    <p:extLst>
      <p:ext uri="{BB962C8B-B14F-4D97-AF65-F5344CB8AC3E}">
        <p14:creationId xmlns:p14="http://schemas.microsoft.com/office/powerpoint/2010/main" val="1979625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 big idea is working with directed numbers.</a:t>
            </a:r>
          </a:p>
          <a:p>
            <a:endParaRPr lang="en-GB" dirty="0"/>
          </a:p>
          <a:p>
            <a:r>
              <a:rPr lang="en-GB" dirty="0"/>
              <a:t>Ask TT to show 3 in another way. And another way, etc… to introduce the idea of zero pairs</a:t>
            </a:r>
          </a:p>
        </p:txBody>
      </p:sp>
      <p:sp>
        <p:nvSpPr>
          <p:cNvPr id="4" name="Slide Number Placeholder 3"/>
          <p:cNvSpPr>
            <a:spLocks noGrp="1"/>
          </p:cNvSpPr>
          <p:nvPr>
            <p:ph type="sldNum" sz="quarter" idx="5"/>
          </p:nvPr>
        </p:nvSpPr>
        <p:spPr/>
        <p:txBody>
          <a:bodyPr/>
          <a:lstStyle/>
          <a:p>
            <a:fld id="{F385F9E8-66F2-43ED-BF9C-01A3D25CCF13}" type="slidenum">
              <a:rPr lang="en-GB" smtClean="0"/>
              <a:t>11</a:t>
            </a:fld>
            <a:endParaRPr lang="en-GB"/>
          </a:p>
        </p:txBody>
      </p:sp>
    </p:spTree>
    <p:extLst>
      <p:ext uri="{BB962C8B-B14F-4D97-AF65-F5344CB8AC3E}">
        <p14:creationId xmlns:p14="http://schemas.microsoft.com/office/powerpoint/2010/main" val="2935537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Which are more difficult to model and why? What difficulties might students encounter? How can you overcome them?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Use </a:t>
            </a:r>
            <a:r>
              <a:rPr lang="en-GB" sz="1200" u="sng" kern="1200" dirty="0">
                <a:solidFill>
                  <a:schemeClr val="tx1"/>
                </a:solidFill>
                <a:effectLst/>
                <a:latin typeface="+mn-lt"/>
                <a:ea typeface="+mn-ea"/>
                <a:cs typeface="+mn-cs"/>
                <a:hlinkClick r:id="rId3"/>
              </a:rPr>
              <a:t>https://mathsbot.com/manipulatives/tiles</a:t>
            </a:r>
            <a:r>
              <a:rPr lang="en-GB" sz="1200" u="sng" kern="1200" dirty="0">
                <a:solidFill>
                  <a:schemeClr val="tx1"/>
                </a:solidFill>
                <a:effectLst/>
                <a:latin typeface="+mn-lt"/>
                <a:ea typeface="+mn-ea"/>
                <a:cs typeface="+mn-cs"/>
              </a:rPr>
              <a:t> </a:t>
            </a:r>
            <a:r>
              <a:rPr lang="en-GB" dirty="0"/>
              <a:t>to model answers</a:t>
            </a:r>
          </a:p>
        </p:txBody>
      </p:sp>
      <p:sp>
        <p:nvSpPr>
          <p:cNvPr id="4" name="Slide Number Placeholder 3"/>
          <p:cNvSpPr>
            <a:spLocks noGrp="1"/>
          </p:cNvSpPr>
          <p:nvPr>
            <p:ph type="sldNum" sz="quarter" idx="5"/>
          </p:nvPr>
        </p:nvSpPr>
        <p:spPr/>
        <p:txBody>
          <a:bodyPr/>
          <a:lstStyle/>
          <a:p>
            <a:fld id="{F385F9E8-66F2-43ED-BF9C-01A3D25CCF13}" type="slidenum">
              <a:rPr lang="en-GB" smtClean="0"/>
              <a:t>12</a:t>
            </a:fld>
            <a:endParaRPr lang="en-GB"/>
          </a:p>
        </p:txBody>
      </p:sp>
    </p:spTree>
    <p:extLst>
      <p:ext uri="{BB962C8B-B14F-4D97-AF65-F5344CB8AC3E}">
        <p14:creationId xmlns:p14="http://schemas.microsoft.com/office/powerpoint/2010/main" val="32505802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t>Algebra tiles consist of three tiles:</a:t>
            </a:r>
          </a:p>
          <a:p>
            <a:pPr marL="742950" marR="0" lvl="0" indent="-742950" algn="l" defTabSz="914400" rtl="0" eaLnBrk="1" fontAlgn="auto" latinLnBrk="0" hangingPunct="1">
              <a:lnSpc>
                <a:spcPct val="100000"/>
              </a:lnSpc>
              <a:spcBef>
                <a:spcPts val="0"/>
              </a:spcBef>
              <a:spcAft>
                <a:spcPts val="0"/>
              </a:spcAft>
              <a:buClrTx/>
              <a:buSzTx/>
              <a:buFontTx/>
              <a:buAutoNum type="arabicPeriod"/>
              <a:tabLst/>
              <a:defRPr/>
            </a:pPr>
            <a:r>
              <a:rPr lang="en-GB" sz="1200" dirty="0"/>
              <a:t>A blue square with unknown side length with area x</a:t>
            </a:r>
            <a:r>
              <a:rPr lang="en-GB" sz="1200" baseline="30000" dirty="0"/>
              <a:t>2</a:t>
            </a:r>
            <a:endParaRPr lang="en-GB" sz="1200" dirty="0"/>
          </a:p>
          <a:p>
            <a:pPr marL="742950" indent="-742950">
              <a:buAutoNum type="arabicPeriod"/>
            </a:pPr>
            <a:r>
              <a:rPr lang="en-GB" sz="1200" dirty="0"/>
              <a:t>A green rectangle with an unknown side length x and known side length 1 with area 𝑥.</a:t>
            </a:r>
          </a:p>
          <a:p>
            <a:pPr marL="742950" indent="-742950">
              <a:buAutoNum type="arabicPeriod"/>
            </a:pPr>
            <a:r>
              <a:rPr lang="en-GB" sz="1200" dirty="0"/>
              <a:t>A yellow unit square with side length 1 representing 1. </a:t>
            </a:r>
          </a:p>
        </p:txBody>
      </p:sp>
      <p:sp>
        <p:nvSpPr>
          <p:cNvPr id="4" name="Slide Number Placeholder 3"/>
          <p:cNvSpPr>
            <a:spLocks noGrp="1"/>
          </p:cNvSpPr>
          <p:nvPr>
            <p:ph type="sldNum" sz="quarter" idx="10"/>
          </p:nvPr>
        </p:nvSpPr>
        <p:spPr/>
        <p:txBody>
          <a:bodyPr/>
          <a:lstStyle/>
          <a:p>
            <a:fld id="{F385F9E8-66F2-43ED-BF9C-01A3D25CCF13}" type="slidenum">
              <a:rPr lang="en-GB" smtClean="0"/>
              <a:t>13</a:t>
            </a:fld>
            <a:endParaRPr lang="en-GB"/>
          </a:p>
        </p:txBody>
      </p:sp>
    </p:spTree>
    <p:extLst>
      <p:ext uri="{BB962C8B-B14F-4D97-AF65-F5344CB8AC3E}">
        <p14:creationId xmlns:p14="http://schemas.microsoft.com/office/powerpoint/2010/main" val="1541282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dirty="0"/>
              <a:t>Algebra tiles have positive and negative values. Negatives are red with areas –x</a:t>
            </a:r>
            <a:r>
              <a:rPr lang="en-GB" sz="1200" baseline="30000" dirty="0"/>
              <a:t>2</a:t>
            </a:r>
            <a:r>
              <a:rPr lang="en-GB" sz="1200" baseline="0" dirty="0"/>
              <a:t>, -x and -1 respectively</a:t>
            </a:r>
            <a:endParaRPr lang="en-GB" sz="1200" dirty="0"/>
          </a:p>
        </p:txBody>
      </p:sp>
      <p:sp>
        <p:nvSpPr>
          <p:cNvPr id="4" name="Slide Number Placeholder 3"/>
          <p:cNvSpPr>
            <a:spLocks noGrp="1"/>
          </p:cNvSpPr>
          <p:nvPr>
            <p:ph type="sldNum" sz="quarter" idx="10"/>
          </p:nvPr>
        </p:nvSpPr>
        <p:spPr/>
        <p:txBody>
          <a:bodyPr/>
          <a:lstStyle/>
          <a:p>
            <a:fld id="{F385F9E8-66F2-43ED-BF9C-01A3D25CCF13}" type="slidenum">
              <a:rPr lang="en-GB" smtClean="0"/>
              <a:t>14</a:t>
            </a:fld>
            <a:endParaRPr lang="en-GB"/>
          </a:p>
        </p:txBody>
      </p:sp>
    </p:spTree>
    <p:extLst>
      <p:ext uri="{BB962C8B-B14F-4D97-AF65-F5344CB8AC3E}">
        <p14:creationId xmlns:p14="http://schemas.microsoft.com/office/powerpoint/2010/main" val="2622830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second column:</a:t>
            </a:r>
          </a:p>
          <a:p>
            <a:r>
              <a:rPr lang="en-GB" dirty="0"/>
              <a:t>How can first expression help with expanding and factorising? (It is same as (x+1)^2)</a:t>
            </a:r>
          </a:p>
          <a:p>
            <a:r>
              <a:rPr lang="en-GB" dirty="0"/>
              <a:t>Is the second expression best represented as x-1 or x+(-1)?</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Use </a:t>
            </a:r>
            <a:r>
              <a:rPr lang="en-GB" sz="1200" u="sng" kern="1200" dirty="0">
                <a:solidFill>
                  <a:schemeClr val="tx1"/>
                </a:solidFill>
                <a:effectLst/>
                <a:latin typeface="+mn-lt"/>
                <a:ea typeface="+mn-ea"/>
                <a:cs typeface="+mn-cs"/>
                <a:hlinkClick r:id="rId3"/>
              </a:rPr>
              <a:t>https://mathsbot.com/manipulatives/tiles</a:t>
            </a:r>
            <a:r>
              <a:rPr lang="en-GB" sz="1200" u="sng" kern="1200" dirty="0">
                <a:solidFill>
                  <a:schemeClr val="tx1"/>
                </a:solidFill>
                <a:effectLst/>
                <a:latin typeface="+mn-lt"/>
                <a:ea typeface="+mn-ea"/>
                <a:cs typeface="+mn-cs"/>
              </a:rPr>
              <a:t> </a:t>
            </a:r>
            <a:r>
              <a:rPr lang="en-GB" dirty="0"/>
              <a:t>to model answers</a:t>
            </a:r>
          </a:p>
        </p:txBody>
      </p:sp>
      <p:sp>
        <p:nvSpPr>
          <p:cNvPr id="4" name="Slide Number Placeholder 3"/>
          <p:cNvSpPr>
            <a:spLocks noGrp="1"/>
          </p:cNvSpPr>
          <p:nvPr>
            <p:ph type="sldNum" sz="quarter" idx="5"/>
          </p:nvPr>
        </p:nvSpPr>
        <p:spPr/>
        <p:txBody>
          <a:bodyPr/>
          <a:lstStyle/>
          <a:p>
            <a:fld id="{F385F9E8-66F2-43ED-BF9C-01A3D25CCF13}" type="slidenum">
              <a:rPr lang="en-GB" smtClean="0"/>
              <a:t>15</a:t>
            </a:fld>
            <a:endParaRPr lang="en-GB"/>
          </a:p>
        </p:txBody>
      </p:sp>
    </p:spTree>
    <p:extLst>
      <p:ext uri="{BB962C8B-B14F-4D97-AF65-F5344CB8AC3E}">
        <p14:creationId xmlns:p14="http://schemas.microsoft.com/office/powerpoint/2010/main" val="38278784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F385F9E8-66F2-43ED-BF9C-01A3D25CCF13}" type="slidenum">
              <a:rPr lang="en-GB" smtClean="0"/>
              <a:t>16</a:t>
            </a:fld>
            <a:endParaRPr lang="en-GB"/>
          </a:p>
        </p:txBody>
      </p:sp>
    </p:spTree>
    <p:extLst>
      <p:ext uri="{BB962C8B-B14F-4D97-AF65-F5344CB8AC3E}">
        <p14:creationId xmlns:p14="http://schemas.microsoft.com/office/powerpoint/2010/main" val="40881322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385F9E8-66F2-43ED-BF9C-01A3D25CCF13}" type="slidenum">
              <a:rPr lang="en-GB" smtClean="0"/>
              <a:t>17</a:t>
            </a:fld>
            <a:endParaRPr lang="en-GB"/>
          </a:p>
        </p:txBody>
      </p:sp>
    </p:spTree>
    <p:extLst>
      <p:ext uri="{BB962C8B-B14F-4D97-AF65-F5344CB8AC3E}">
        <p14:creationId xmlns:p14="http://schemas.microsoft.com/office/powerpoint/2010/main" val="7019967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https://www.ncetm.org.uk/classroom-resources/secmm-using-mathematical-representations-at-key-stage-3/</a:t>
            </a:r>
            <a:endParaRPr lang="en-GB" dirty="0"/>
          </a:p>
        </p:txBody>
      </p:sp>
      <p:sp>
        <p:nvSpPr>
          <p:cNvPr id="4" name="Slide Number Placeholder 3"/>
          <p:cNvSpPr>
            <a:spLocks noGrp="1"/>
          </p:cNvSpPr>
          <p:nvPr>
            <p:ph type="sldNum" sz="quarter" idx="5"/>
          </p:nvPr>
        </p:nvSpPr>
        <p:spPr/>
        <p:txBody>
          <a:bodyPr/>
          <a:lstStyle/>
          <a:p>
            <a:fld id="{0E99A16F-9D1E-4A4E-B7FA-7FE4797419E8}" type="slidenum">
              <a:rPr lang="en-GB" smtClean="0"/>
              <a:t>18</a:t>
            </a:fld>
            <a:endParaRPr lang="en-GB"/>
          </a:p>
        </p:txBody>
      </p:sp>
    </p:spTree>
    <p:extLst>
      <p:ext uri="{BB962C8B-B14F-4D97-AF65-F5344CB8AC3E}">
        <p14:creationId xmlns:p14="http://schemas.microsoft.com/office/powerpoint/2010/main" val="39051357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sng" kern="1200" dirty="0">
                <a:solidFill>
                  <a:schemeClr val="tx1"/>
                </a:solidFill>
                <a:effectLst/>
                <a:latin typeface="+mn-lt"/>
                <a:ea typeface="+mn-ea"/>
                <a:cs typeface="+mn-cs"/>
                <a:hlinkClick r:id="rId3"/>
              </a:rPr>
              <a:t>https://educationendowmentfoundation.org.uk/public/files/Support/Links/Campaigns/Maths/KS2_KS3_Maths_Guidance_2017.pdf</a:t>
            </a:r>
            <a:r>
              <a:rPr lang="en-GB" sz="1200" u="sng"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endParaRPr lang="en-GB" dirty="0"/>
          </a:p>
          <a:p>
            <a:r>
              <a:rPr lang="en-GB" dirty="0"/>
              <a:t>Manipulatives can be used across both Key Stages. The evidence suggests some key considerations:</a:t>
            </a:r>
          </a:p>
          <a:p>
            <a:r>
              <a:rPr lang="en-GB" dirty="0"/>
              <a:t>• Ensure that there is a clear rationale for using a particular manipulative or representation to teach a specific mathematical concept. Manipulatives should be used to provide insights into increasingly sophisticated mathematics.</a:t>
            </a:r>
          </a:p>
          <a:p>
            <a:r>
              <a:rPr lang="en-GB" dirty="0"/>
              <a:t>• Enable pupils to understand the links between the manipulatives and the mathematical ideas they represent. This requires teachers to encourage pupils to link the materials (and the actions performed on or with them) to the mathematics of the situation, to appreciate the limitations of concrete materials, and to develop related mathematical images, representations and symbols.</a:t>
            </a:r>
          </a:p>
          <a:p>
            <a:r>
              <a:rPr lang="en-GB" dirty="0"/>
              <a:t>• Try to avoid pupils becoming reliant on manipulatives to do a type of task or question. A manipulative should enable a pupil to understand mathematics by illuminating the underlying general relationships, not just ‘getting them to the right answer’ to a specific problem.</a:t>
            </a:r>
          </a:p>
          <a:p>
            <a:r>
              <a:rPr lang="en-GB" dirty="0"/>
              <a:t>• Manipulatives should act as a ‘scaffold’, which can be removed once independence is achieved. Before using a manipulative, it is important to consider how it can enable pupils to eventually do the maths without it. When moving away from manipulatives, pupils may find it helpful to draw diagrams or imagine using the manipulatives.</a:t>
            </a:r>
          </a:p>
          <a:p>
            <a:r>
              <a:rPr lang="en-GB" dirty="0"/>
              <a:t>• Manipulatives can be used to support pupils of all ages. The decision to remove a manipulative should be made in response to the pupils’ improved knowledge and understanding, not their age.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85F9E8-66F2-43ED-BF9C-01A3D25CCF1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3576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https://www.ncetm.org.uk/teaching-for-mastery/mastery-explained/five-big-ideas-in-teaching-for-mastery/</a:t>
            </a:r>
            <a:endParaRPr lang="en-GB"/>
          </a:p>
          <a:p>
            <a:endParaRPr lang="en-GB" baseline="0" dirty="0">
              <a:cs typeface="Calibri"/>
            </a:endParaRPr>
          </a:p>
        </p:txBody>
      </p:sp>
      <p:sp>
        <p:nvSpPr>
          <p:cNvPr id="4" name="Slide Number Placeholder 3"/>
          <p:cNvSpPr>
            <a:spLocks noGrp="1"/>
          </p:cNvSpPr>
          <p:nvPr>
            <p:ph type="sldNum" sz="quarter" idx="10"/>
          </p:nvPr>
        </p:nvSpPr>
        <p:spPr/>
        <p:txBody>
          <a:bodyPr/>
          <a:lstStyle/>
          <a:p>
            <a:fld id="{5E7E5CE8-4D9B-4B90-B04D-856B84F69FD8}" type="slidenum">
              <a:rPr lang="en-GB" smtClean="0"/>
              <a:t>2</a:t>
            </a:fld>
            <a:endParaRPr lang="en-GB"/>
          </a:p>
        </p:txBody>
      </p:sp>
    </p:spTree>
    <p:extLst>
      <p:ext uri="{BB962C8B-B14F-4D97-AF65-F5344CB8AC3E}">
        <p14:creationId xmlns:p14="http://schemas.microsoft.com/office/powerpoint/2010/main" val="19325625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Understanding and handling representations is an integral part of mathematical activity</a:t>
            </a:r>
          </a:p>
        </p:txBody>
      </p:sp>
      <p:sp>
        <p:nvSpPr>
          <p:cNvPr id="4" name="Slide Number Placeholder 3"/>
          <p:cNvSpPr>
            <a:spLocks noGrp="1"/>
          </p:cNvSpPr>
          <p:nvPr>
            <p:ph type="sldNum" sz="quarter" idx="5"/>
          </p:nvPr>
        </p:nvSpPr>
        <p:spPr/>
        <p:txBody>
          <a:bodyPr/>
          <a:lstStyle/>
          <a:p>
            <a:fld id="{0E99A16F-9D1E-4A4E-B7FA-7FE4797419E8}" type="slidenum">
              <a:rPr lang="en-GB" smtClean="0"/>
              <a:t>20</a:t>
            </a:fld>
            <a:endParaRPr lang="en-GB"/>
          </a:p>
        </p:txBody>
      </p:sp>
    </p:spTree>
    <p:extLst>
      <p:ext uri="{BB962C8B-B14F-4D97-AF65-F5344CB8AC3E}">
        <p14:creationId xmlns:p14="http://schemas.microsoft.com/office/powerpoint/2010/main" val="18654186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Give TT time to read</a:t>
            </a:r>
          </a:p>
        </p:txBody>
      </p:sp>
      <p:sp>
        <p:nvSpPr>
          <p:cNvPr id="4" name="Slide Number Placeholder 3"/>
          <p:cNvSpPr>
            <a:spLocks noGrp="1"/>
          </p:cNvSpPr>
          <p:nvPr>
            <p:ph type="sldNum" sz="quarter" idx="10"/>
          </p:nvPr>
        </p:nvSpPr>
        <p:spPr/>
        <p:txBody>
          <a:bodyPr/>
          <a:lstStyle/>
          <a:p>
            <a:fld id="{F385F9E8-66F2-43ED-BF9C-01A3D25CCF13}" type="slidenum">
              <a:rPr lang="en-GB" smtClean="0"/>
              <a:t>21</a:t>
            </a:fld>
            <a:endParaRPr lang="en-GB"/>
          </a:p>
        </p:txBody>
      </p:sp>
    </p:spTree>
    <p:extLst>
      <p:ext uri="{BB962C8B-B14F-4D97-AF65-F5344CB8AC3E}">
        <p14:creationId xmlns:p14="http://schemas.microsoft.com/office/powerpoint/2010/main" val="4877235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690288D-C24C-4B36-8822-8F2174DE764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35823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0E99A16F-9D1E-4A4E-B7FA-7FE4797419E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23</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487171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E99A16F-9D1E-4A4E-B7FA-7FE4797419E8}" type="slidenum">
              <a:rPr lang="en-GB" smtClean="0"/>
              <a:t>25</a:t>
            </a:fld>
            <a:endParaRPr lang="en-GB"/>
          </a:p>
        </p:txBody>
      </p:sp>
    </p:spTree>
    <p:extLst>
      <p:ext uri="{BB962C8B-B14F-4D97-AF65-F5344CB8AC3E}">
        <p14:creationId xmlns:p14="http://schemas.microsoft.com/office/powerpoint/2010/main" val="13177434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E99A16F-9D1E-4A4E-B7FA-7FE4797419E8}" type="slidenum">
              <a:rPr lang="en-GB" smtClean="0"/>
              <a:t>26</a:t>
            </a:fld>
            <a:endParaRPr lang="en-GB"/>
          </a:p>
        </p:txBody>
      </p:sp>
    </p:spTree>
    <p:extLst>
      <p:ext uri="{BB962C8B-B14F-4D97-AF65-F5344CB8AC3E}">
        <p14:creationId xmlns:p14="http://schemas.microsoft.com/office/powerpoint/2010/main" val="1465712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Give TTs time to read</a:t>
            </a:r>
          </a:p>
        </p:txBody>
      </p:sp>
      <p:sp>
        <p:nvSpPr>
          <p:cNvPr id="4" name="Slide Number Placeholder 3"/>
          <p:cNvSpPr>
            <a:spLocks noGrp="1"/>
          </p:cNvSpPr>
          <p:nvPr>
            <p:ph type="sldNum" sz="quarter" idx="10"/>
          </p:nvPr>
        </p:nvSpPr>
        <p:spPr/>
        <p:txBody>
          <a:bodyPr/>
          <a:lstStyle/>
          <a:p>
            <a:fld id="{F385F9E8-66F2-43ED-BF9C-01A3D25CCF13}" type="slidenum">
              <a:rPr lang="en-GB" smtClean="0"/>
              <a:t>3</a:t>
            </a:fld>
            <a:endParaRPr lang="en-GB"/>
          </a:p>
        </p:txBody>
      </p:sp>
    </p:spTree>
    <p:extLst>
      <p:ext uri="{BB962C8B-B14F-4D97-AF65-F5344CB8AC3E}">
        <p14:creationId xmlns:p14="http://schemas.microsoft.com/office/powerpoint/2010/main" val="2369755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https://www.hertsforlearning.co.uk/blog/cpa-approach</a:t>
            </a:r>
          </a:p>
        </p:txBody>
      </p:sp>
      <p:sp>
        <p:nvSpPr>
          <p:cNvPr id="4" name="Slide Number Placeholder 3"/>
          <p:cNvSpPr>
            <a:spLocks noGrp="1"/>
          </p:cNvSpPr>
          <p:nvPr>
            <p:ph type="sldNum" sz="quarter" idx="5"/>
          </p:nvPr>
        </p:nvSpPr>
        <p:spPr/>
        <p:txBody>
          <a:bodyPr/>
          <a:lstStyle/>
          <a:p>
            <a:fld id="{F385F9E8-66F2-43ED-BF9C-01A3D25CCF13}" type="slidenum">
              <a:rPr lang="en-GB" smtClean="0"/>
              <a:t>4</a:t>
            </a:fld>
            <a:endParaRPr lang="en-GB"/>
          </a:p>
        </p:txBody>
      </p:sp>
    </p:spTree>
    <p:extLst>
      <p:ext uri="{BB962C8B-B14F-4D97-AF65-F5344CB8AC3E}">
        <p14:creationId xmlns:p14="http://schemas.microsoft.com/office/powerpoint/2010/main" val="3679301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that language and symbols are themselves representations of abstract ideas</a:t>
            </a:r>
          </a:p>
        </p:txBody>
      </p:sp>
      <p:sp>
        <p:nvSpPr>
          <p:cNvPr id="4" name="Slide Number Placeholder 3"/>
          <p:cNvSpPr>
            <a:spLocks noGrp="1"/>
          </p:cNvSpPr>
          <p:nvPr>
            <p:ph type="sldNum" sz="quarter" idx="5"/>
          </p:nvPr>
        </p:nvSpPr>
        <p:spPr/>
        <p:txBody>
          <a:bodyPr/>
          <a:lstStyle/>
          <a:p>
            <a:fld id="{0E99A16F-9D1E-4A4E-B7FA-7FE4797419E8}" type="slidenum">
              <a:rPr lang="en-GB" smtClean="0"/>
              <a:t>5</a:t>
            </a:fld>
            <a:endParaRPr lang="en-GB"/>
          </a:p>
        </p:txBody>
      </p:sp>
    </p:spTree>
    <p:extLst>
      <p:ext uri="{BB962C8B-B14F-4D97-AF65-F5344CB8AC3E}">
        <p14:creationId xmlns:p14="http://schemas.microsoft.com/office/powerpoint/2010/main" val="2815067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385F9E8-66F2-43ED-BF9C-01A3D25CCF13}" type="slidenum">
              <a:rPr lang="en-GB" smtClean="0"/>
              <a:t>6</a:t>
            </a:fld>
            <a:endParaRPr lang="en-GB"/>
          </a:p>
        </p:txBody>
      </p:sp>
    </p:spTree>
    <p:extLst>
      <p:ext uri="{BB962C8B-B14F-4D97-AF65-F5344CB8AC3E}">
        <p14:creationId xmlns:p14="http://schemas.microsoft.com/office/powerpoint/2010/main" val="182469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Others include: Bar models (algebra tiles are a version of this), double and single number lines</a:t>
            </a:r>
          </a:p>
          <a:p>
            <a:endParaRPr lang="en-GB" dirty="0"/>
          </a:p>
          <a:p>
            <a:r>
              <a:rPr lang="en-GB" dirty="0"/>
              <a:t>Examples taken from:</a:t>
            </a:r>
          </a:p>
          <a:p>
            <a:r>
              <a:rPr lang="en-GB" dirty="0"/>
              <a:t>Swan, </a:t>
            </a:r>
            <a:r>
              <a:rPr lang="en-GB" i="1" dirty="0"/>
              <a:t>Improving Learning in Mathematics</a:t>
            </a:r>
            <a:r>
              <a:rPr lang="en-GB" dirty="0"/>
              <a:t> </a:t>
            </a:r>
          </a:p>
          <a:p>
            <a:r>
              <a:rPr lang="en-GB" dirty="0"/>
              <a:t>McCrea, </a:t>
            </a:r>
            <a:r>
              <a:rPr lang="en-GB" i="1" dirty="0"/>
              <a:t>Making Every Maths Lesson Count</a:t>
            </a:r>
          </a:p>
          <a:p>
            <a:endParaRPr lang="en-GB" dirty="0"/>
          </a:p>
          <a:p>
            <a:endParaRPr lang="en-GB" dirty="0"/>
          </a:p>
        </p:txBody>
      </p:sp>
      <p:sp>
        <p:nvSpPr>
          <p:cNvPr id="4" name="Slide Number Placeholder 3"/>
          <p:cNvSpPr>
            <a:spLocks noGrp="1"/>
          </p:cNvSpPr>
          <p:nvPr>
            <p:ph type="sldNum" sz="quarter" idx="5"/>
          </p:nvPr>
        </p:nvSpPr>
        <p:spPr/>
        <p:txBody>
          <a:bodyPr/>
          <a:lstStyle/>
          <a:p>
            <a:fld id="{F385F9E8-66F2-43ED-BF9C-01A3D25CCF13}" type="slidenum">
              <a:rPr lang="en-GB" smtClean="0"/>
              <a:t>7</a:t>
            </a:fld>
            <a:endParaRPr lang="en-GB"/>
          </a:p>
        </p:txBody>
      </p:sp>
    </p:spTree>
    <p:extLst>
      <p:ext uri="{BB962C8B-B14F-4D97-AF65-F5344CB8AC3E}">
        <p14:creationId xmlns:p14="http://schemas.microsoft.com/office/powerpoint/2010/main" val="3781575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u="sng" kern="1200" dirty="0">
                <a:solidFill>
                  <a:schemeClr val="tx1"/>
                </a:solidFill>
                <a:effectLst/>
                <a:latin typeface="+mn-lt"/>
                <a:ea typeface="+mn-ea"/>
                <a:cs typeface="+mn-cs"/>
                <a:hlinkClick r:id="rId3"/>
              </a:rPr>
              <a:t>https://educationendowmentfoundation.org.uk/public/files/Support/Links/Campaigns/Maths/KS2_KS3_Maths_Guidance_2017.pdf</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F385F9E8-66F2-43ED-BF9C-01A3D25CCF13}" type="slidenum">
              <a:rPr lang="en-GB" smtClean="0"/>
              <a:t>8</a:t>
            </a:fld>
            <a:endParaRPr lang="en-GB"/>
          </a:p>
        </p:txBody>
      </p:sp>
    </p:spTree>
    <p:extLst>
      <p:ext uri="{BB962C8B-B14F-4D97-AF65-F5344CB8AC3E}">
        <p14:creationId xmlns:p14="http://schemas.microsoft.com/office/powerpoint/2010/main" val="724992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NCETM has produced guidance on using representations in secondary mathematics, including documents and short ‘explainer’ videos.</a:t>
            </a:r>
          </a:p>
          <a:p>
            <a:endParaRPr lang="en-GB" dirty="0"/>
          </a:p>
          <a:p>
            <a:r>
              <a:rPr lang="en-GB" dirty="0">
                <a:hlinkClick r:id="rId3"/>
              </a:rPr>
              <a:t>https://www.ncetm.org.uk/classroom-resources/secmm-using-mathematical-representations-at-key-stage-3/</a:t>
            </a:r>
            <a:endParaRPr lang="en-GB" dirty="0"/>
          </a:p>
        </p:txBody>
      </p:sp>
      <p:sp>
        <p:nvSpPr>
          <p:cNvPr id="4" name="Slide Number Placeholder 3"/>
          <p:cNvSpPr>
            <a:spLocks noGrp="1"/>
          </p:cNvSpPr>
          <p:nvPr>
            <p:ph type="sldNum" sz="quarter" idx="5"/>
          </p:nvPr>
        </p:nvSpPr>
        <p:spPr/>
        <p:txBody>
          <a:bodyPr/>
          <a:lstStyle/>
          <a:p>
            <a:fld id="{0E99A16F-9D1E-4A4E-B7FA-7FE4797419E8}" type="slidenum">
              <a:rPr lang="en-GB" smtClean="0"/>
              <a:t>9</a:t>
            </a:fld>
            <a:endParaRPr lang="en-GB"/>
          </a:p>
        </p:txBody>
      </p:sp>
    </p:spTree>
    <p:extLst>
      <p:ext uri="{BB962C8B-B14F-4D97-AF65-F5344CB8AC3E}">
        <p14:creationId xmlns:p14="http://schemas.microsoft.com/office/powerpoint/2010/main" val="30531342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1.xml"/><Relationship Id="rId5" Type="http://schemas.openxmlformats.org/officeDocument/2006/relationships/image" Target="../media/image3.png"/><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2.xml"/><Relationship Id="rId1" Type="http://schemas.openxmlformats.org/officeDocument/2006/relationships/themeOverride" Target="../theme/themeOverride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5" y="20638"/>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C:\Users\mary.mackirdy\Documents\Maths hubs website\maths_hubs_logo.jpg">
            <a:extLst>
              <a:ext uri="{FF2B5EF4-FFF2-40B4-BE49-F238E27FC236}">
                <a16:creationId xmlns:a16="http://schemas.microsoft.com/office/drawing/2014/main" id="{E0FEF57C-8C68-4FB6-913A-20F7C62A687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403850" y="5564188"/>
            <a:ext cx="3733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a:extLst>
              <a:ext uri="{FF2B5EF4-FFF2-40B4-BE49-F238E27FC236}">
                <a16:creationId xmlns:a16="http://schemas.microsoft.com/office/drawing/2014/main" id="{14A343D4-4BE1-4345-8B2C-956B63DA041B}"/>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732588" y="4564063"/>
            <a:ext cx="2286000" cy="117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466725" y="341313"/>
            <a:ext cx="7239000" cy="758825"/>
          </a:xfrm>
        </p:spPr>
        <p:txBody>
          <a:bodyPr/>
          <a:lstStyle>
            <a:lvl1pPr>
              <a:defRPr>
                <a:solidFill>
                  <a:schemeClr val="bg1"/>
                </a:solidFill>
              </a:defRPr>
            </a:lvl1pPr>
          </a:lstStyle>
          <a:p>
            <a:pPr lvl="0"/>
            <a:r>
              <a:rPr lang="en-GB" noProof="0"/>
              <a:t>Click to edit Master title style</a:t>
            </a:r>
          </a:p>
        </p:txBody>
      </p:sp>
      <p:sp>
        <p:nvSpPr>
          <p:cNvPr id="44037" name="Rectangle 5"/>
          <p:cNvSpPr>
            <a:spLocks noGrp="1" noChangeArrowheads="1"/>
          </p:cNvSpPr>
          <p:nvPr>
            <p:ph type="subTitle" idx="1"/>
          </p:nvPr>
        </p:nvSpPr>
        <p:spPr>
          <a:xfrm>
            <a:off x="466725" y="1255713"/>
            <a:ext cx="7239000" cy="1600200"/>
          </a:xfrm>
        </p:spPr>
        <p:txBody>
          <a:bodyPr/>
          <a:lstStyle>
            <a:lvl1pPr marL="0" indent="0">
              <a:defRPr sz="3500">
                <a:solidFill>
                  <a:schemeClr val="bg1"/>
                </a:solidFill>
              </a:defRPr>
            </a:lvl1pPr>
          </a:lstStyle>
          <a:p>
            <a:pPr lvl="0"/>
            <a:r>
              <a:rPr lang="en-GB" noProof="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2627313" y="6248400"/>
            <a:ext cx="6408737" cy="457200"/>
          </a:xfrm>
        </p:spPr>
        <p:txBody>
          <a:bodyPr/>
          <a:lstStyle>
            <a:lvl1pPr>
              <a:defRPr>
                <a:solidFill>
                  <a:schemeClr val="accent2"/>
                </a:solidFill>
              </a:defRPr>
            </a:lvl1pPr>
          </a:lstStyle>
          <a:p>
            <a:pPr>
              <a:defRPr/>
            </a:pPr>
            <a:r>
              <a:rPr lang="en-GB"/>
              <a:t>Pilot materials 2018/19</a:t>
            </a:r>
          </a:p>
        </p:txBody>
      </p:sp>
    </p:spTree>
    <p:extLst>
      <p:ext uri="{BB962C8B-B14F-4D97-AF65-F5344CB8AC3E}">
        <p14:creationId xmlns:p14="http://schemas.microsoft.com/office/powerpoint/2010/main" val="53562664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p:blipFill>
        <p:spPr bwMode="auto">
          <a:xfrm>
            <a:off x="-5292" y="0"/>
            <a:ext cx="9171516"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2627313" y="6248400"/>
            <a:ext cx="6408737" cy="457200"/>
          </a:xfrm>
        </p:spPr>
        <p:txBody>
          <a:bodyPr/>
          <a:lstStyle>
            <a:lvl1pPr>
              <a:defRPr>
                <a:solidFill>
                  <a:schemeClr val="accent2"/>
                </a:solidFill>
              </a:defRPr>
            </a:lvl1pPr>
          </a:lstStyle>
          <a:p>
            <a:pPr>
              <a:defRPr/>
            </a:pPr>
            <a:endParaRPr lang="en-GB"/>
          </a:p>
        </p:txBody>
      </p:sp>
      <p:sp>
        <p:nvSpPr>
          <p:cNvPr id="2" name="TextBox 1">
            <a:extLst>
              <a:ext uri="{FF2B5EF4-FFF2-40B4-BE49-F238E27FC236}">
                <a16:creationId xmlns:a16="http://schemas.microsoft.com/office/drawing/2014/main" id="{8BE71806-9D7F-4205-92BE-A0AF78483934}"/>
              </a:ext>
            </a:extLst>
          </p:cNvPr>
          <p:cNvSpPr txBox="1"/>
          <p:nvPr userDrawn="1"/>
        </p:nvSpPr>
        <p:spPr>
          <a:xfrm>
            <a:off x="457200" y="2278613"/>
            <a:ext cx="4537323" cy="646331"/>
          </a:xfrm>
          <a:prstGeom prst="rect">
            <a:avLst/>
          </a:prstGeom>
          <a:noFill/>
        </p:spPr>
        <p:txBody>
          <a:bodyPr wrap="square" rtlCol="0">
            <a:spAutoFit/>
          </a:bodyPr>
          <a:lstStyle/>
          <a:p>
            <a:pPr>
              <a:buNone/>
            </a:pPr>
            <a:r>
              <a:rPr lang="en-GB" sz="3600" b="1" dirty="0">
                <a:solidFill>
                  <a:schemeClr val="bg1"/>
                </a:solidFill>
              </a:rPr>
              <a:t>Thank you</a:t>
            </a:r>
          </a:p>
        </p:txBody>
      </p:sp>
    </p:spTree>
    <p:extLst>
      <p:ext uri="{BB962C8B-B14F-4D97-AF65-F5344CB8AC3E}">
        <p14:creationId xmlns:p14="http://schemas.microsoft.com/office/powerpoint/2010/main" val="211210414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C:\Users\mary.mackirdy\Documents\Maths hubs website\maths_hubs_logo.jpg">
            <a:extLst>
              <a:ext uri="{FF2B5EF4-FFF2-40B4-BE49-F238E27FC236}">
                <a16:creationId xmlns:a16="http://schemas.microsoft.com/office/drawing/2014/main" id="{AE93419B-185E-4F6C-8440-3B2C30B594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375400" y="188913"/>
            <a:ext cx="2782888"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A5442E28-1A40-4653-B701-67D88759566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4450"/>
            <a:ext cx="1916113"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792288" y="4941168"/>
            <a:ext cx="5486400" cy="426170"/>
          </a:xfrm>
        </p:spPr>
        <p:txBody>
          <a:bodyPr/>
          <a:lstStyle>
            <a:lvl1pPr algn="l">
              <a:defRPr sz="2000" b="1"/>
            </a:lvl1pPr>
          </a:lstStyle>
          <a:p>
            <a:r>
              <a:rPr lang="en-US" dirty="0"/>
              <a:t>Click to edit Master title style</a:t>
            </a:r>
            <a:endParaRPr lang="en-GB" dirty="0"/>
          </a:p>
        </p:txBody>
      </p:sp>
      <p:sp>
        <p:nvSpPr>
          <p:cNvPr id="3" name="Picture Placeholder 2"/>
          <p:cNvSpPr>
            <a:spLocks noGrp="1"/>
          </p:cNvSpPr>
          <p:nvPr>
            <p:ph type="pic" idx="1"/>
          </p:nvPr>
        </p:nvSpPr>
        <p:spPr>
          <a:xfrm>
            <a:off x="1792288" y="1027913"/>
            <a:ext cx="5486400" cy="391325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r>
              <a:rPr lang="en-GB"/>
              <a:t>Pilot materials 2018/19</a:t>
            </a:r>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fld id="{EC86FDD3-8659-4DF6-9C22-A70505F52DFB}" type="slidenum">
              <a:rPr lang="en-GB" altLang="en-US"/>
              <a:pPr/>
              <a:t>‹#›</a:t>
            </a:fld>
            <a:endParaRPr lang="en-GB" altLang="en-US"/>
          </a:p>
        </p:txBody>
      </p:sp>
    </p:spTree>
    <p:extLst>
      <p:ext uri="{BB962C8B-B14F-4D97-AF65-F5344CB8AC3E}">
        <p14:creationId xmlns:p14="http://schemas.microsoft.com/office/powerpoint/2010/main" val="3618752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0663DE1-590C-40ED-B873-62182479FAC6}"/>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p:blipFill>
        <p:spPr bwMode="auto">
          <a:xfrm>
            <a:off x="-5292" y="0"/>
            <a:ext cx="9171516"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466725" y="476673"/>
            <a:ext cx="4537323" cy="720080"/>
          </a:xfrm>
        </p:spPr>
        <p:txBody>
          <a:bodyPr anchor="t"/>
          <a:lstStyle>
            <a:lvl1pPr>
              <a:defRPr>
                <a:solidFill>
                  <a:schemeClr val="bg1"/>
                </a:solidFill>
                <a:latin typeface="+mj-lt"/>
              </a:defRPr>
            </a:lvl1pPr>
          </a:lstStyle>
          <a:p>
            <a:pPr lvl="0"/>
            <a:r>
              <a:rPr lang="en-GB" noProof="0" dirty="0"/>
              <a:t>Click to edit Master title style</a:t>
            </a:r>
          </a:p>
        </p:txBody>
      </p:sp>
      <p:sp>
        <p:nvSpPr>
          <p:cNvPr id="44037" name="Rectangle 5"/>
          <p:cNvSpPr>
            <a:spLocks noGrp="1" noChangeArrowheads="1"/>
          </p:cNvSpPr>
          <p:nvPr>
            <p:ph type="subTitle" idx="1"/>
          </p:nvPr>
        </p:nvSpPr>
        <p:spPr>
          <a:xfrm>
            <a:off x="457201" y="1340766"/>
            <a:ext cx="4546847" cy="1152130"/>
          </a:xfrm>
        </p:spPr>
        <p:txBody>
          <a:bodyPr/>
          <a:lstStyle>
            <a:lvl1pPr marL="0" indent="0">
              <a:defRPr sz="2400">
                <a:solidFill>
                  <a:schemeClr val="bg1"/>
                </a:solidFill>
                <a:latin typeface="+mj-lt"/>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99CCCC"/>
              </a:solidFill>
              <a:effectLst/>
              <a:uLnTx/>
              <a:uFillTx/>
              <a:latin typeface="Arial" charset="0"/>
              <a:ea typeface="+mn-ea"/>
              <a:cs typeface="+mn-cs"/>
            </a:endParaRPr>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2627313" y="6248400"/>
            <a:ext cx="6408737" cy="457200"/>
          </a:xfrm>
        </p:spPr>
        <p:txBody>
          <a:bodyPr/>
          <a:lstStyle>
            <a:lvl1pPr>
              <a:defRPr>
                <a:solidFill>
                  <a:schemeClr val="accent2"/>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99CCCC"/>
              </a:solidFill>
              <a:effectLst/>
              <a:uLnTx/>
              <a:uFillTx/>
              <a:latin typeface="Arial" charset="0"/>
              <a:ea typeface="+mn-ea"/>
              <a:cs typeface="+mn-cs"/>
            </a:endParaRPr>
          </a:p>
        </p:txBody>
      </p:sp>
    </p:spTree>
    <p:extLst>
      <p:ext uri="{BB962C8B-B14F-4D97-AF65-F5344CB8AC3E}">
        <p14:creationId xmlns:p14="http://schemas.microsoft.com/office/powerpoint/2010/main" val="1043183375"/>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97459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DB3EF4-4F4B-4258-AE3A-15F18F24075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2" name="Title 1"/>
          <p:cNvSpPr>
            <a:spLocks noGrp="1"/>
          </p:cNvSpPr>
          <p:nvPr>
            <p:ph type="title"/>
          </p:nvPr>
        </p:nvSpPr>
        <p:spPr>
          <a:xfrm>
            <a:off x="450776" y="430659"/>
            <a:ext cx="8229600" cy="982117"/>
          </a:xfrm>
        </p:spPr>
        <p:txBody>
          <a:bodyPr anchor="t"/>
          <a:lstStyle>
            <a:lvl1pPr>
              <a:defRPr>
                <a:solidFill>
                  <a:srgbClr val="585858"/>
                </a:solidFill>
                <a:latin typeface="+mj-lt"/>
              </a:defRPr>
            </a:lvl1pPr>
          </a:lstStyle>
          <a:p>
            <a:r>
              <a:rPr lang="en-US" dirty="0"/>
              <a:t>Click to edit Master title style</a:t>
            </a:r>
            <a:endParaRPr lang="en-GB" dirty="0"/>
          </a:p>
        </p:txBody>
      </p:sp>
      <p:sp>
        <p:nvSpPr>
          <p:cNvPr id="3" name="Content Placeholder 2"/>
          <p:cNvSpPr>
            <a:spLocks noGrp="1"/>
          </p:cNvSpPr>
          <p:nvPr>
            <p:ph idx="1"/>
          </p:nvPr>
        </p:nvSpPr>
        <p:spPr>
          <a:xfrm>
            <a:off x="457200" y="1556792"/>
            <a:ext cx="8229600" cy="3888432"/>
          </a:xfrm>
        </p:spPr>
        <p:txBody>
          <a:bodyPr/>
          <a:lstStyle>
            <a:lvl1pPr>
              <a:buClr>
                <a:srgbClr val="585858"/>
              </a:buClr>
              <a:buFont typeface="Arial" panose="020B0604020202020204" pitchFamily="34" charset="0"/>
              <a:buChar char="•"/>
              <a:defRPr sz="2400">
                <a:solidFill>
                  <a:srgbClr val="585858"/>
                </a:solidFill>
                <a:latin typeface="+mj-lt"/>
              </a:defRPr>
            </a:lvl1pPr>
            <a:lvl2pPr marL="742950" indent="-285750">
              <a:buClr>
                <a:srgbClr val="585858"/>
              </a:buClr>
              <a:buFont typeface="Arial" panose="020B0604020202020204" pitchFamily="34" charset="0"/>
              <a:buChar char="•"/>
              <a:defRPr sz="2000">
                <a:solidFill>
                  <a:srgbClr val="585858"/>
                </a:solidFill>
                <a:latin typeface="+mj-lt"/>
              </a:defRPr>
            </a:lvl2pPr>
            <a:lvl3pPr marL="1143000" indent="-228600">
              <a:buClr>
                <a:srgbClr val="585858"/>
              </a:buClr>
              <a:buFont typeface="Arial" panose="020B0604020202020204" pitchFamily="34" charset="0"/>
              <a:buChar char="•"/>
              <a:defRPr sz="1800">
                <a:solidFill>
                  <a:srgbClr val="585858"/>
                </a:solidFill>
                <a:latin typeface="+mj-lt"/>
              </a:defRPr>
            </a:lvl3pPr>
            <a:lvl4pPr marL="1600200" indent="-228600">
              <a:buClr>
                <a:srgbClr val="585858"/>
              </a:buClr>
              <a:buFont typeface="Arial" panose="020B0604020202020204" pitchFamily="34" charset="0"/>
              <a:buChar char="•"/>
              <a:defRPr sz="1600">
                <a:solidFill>
                  <a:srgbClr val="585858"/>
                </a:solidFill>
                <a:latin typeface="+mj-lt"/>
              </a:defRPr>
            </a:lvl4pPr>
            <a:lvl5pPr marL="2057400" indent="-228600">
              <a:buClr>
                <a:srgbClr val="585858"/>
              </a:buClr>
              <a:buFont typeface="Arial" panose="020B0604020202020204" pitchFamily="34" charset="0"/>
              <a:buChar char="•"/>
              <a:defRPr sz="1600">
                <a:solidFill>
                  <a:srgbClr val="585858"/>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DB3256F-83C8-4422-BB4B-79DB90083B87}"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552631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C07321-1670-4760-A597-DAD22FB78B0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3" name="Content Placeholder 2"/>
          <p:cNvSpPr>
            <a:spLocks noGrp="1"/>
          </p:cNvSpPr>
          <p:nvPr>
            <p:ph sz="half" idx="1"/>
          </p:nvPr>
        </p:nvSpPr>
        <p:spPr>
          <a:xfrm>
            <a:off x="457201" y="1556792"/>
            <a:ext cx="4042791" cy="3888433"/>
          </a:xfrm>
        </p:spPr>
        <p:txBody>
          <a:bodyPr/>
          <a:lstStyle>
            <a:lvl1pPr>
              <a:buClr>
                <a:srgbClr val="585858"/>
              </a:buClr>
              <a:buFont typeface="Arial" panose="020B0604020202020204" pitchFamily="34" charset="0"/>
              <a:buChar char="•"/>
              <a:defRPr lang="en-US" sz="2400" dirty="0">
                <a:solidFill>
                  <a:srgbClr val="585858"/>
                </a:solidFill>
                <a:latin typeface="+mj-lt"/>
              </a:defRPr>
            </a:lvl1pPr>
            <a:lvl2pPr marL="742950" indent="-285750">
              <a:buClr>
                <a:srgbClr val="585858"/>
              </a:buClr>
              <a:buFont typeface="Arial" panose="020B0604020202020204" pitchFamily="34" charset="0"/>
              <a:buChar char="•"/>
              <a:defRPr lang="en-US" sz="2000" dirty="0">
                <a:solidFill>
                  <a:srgbClr val="585858"/>
                </a:solidFill>
                <a:latin typeface="+mj-lt"/>
              </a:defRPr>
            </a:lvl2pPr>
            <a:lvl3pPr marL="1143000" indent="-228600">
              <a:buClr>
                <a:srgbClr val="585858"/>
              </a:buClr>
              <a:buFont typeface="Arial" panose="020B0604020202020204" pitchFamily="34" charset="0"/>
              <a:buChar char="•"/>
              <a:defRPr lang="en-US" sz="1800" dirty="0">
                <a:solidFill>
                  <a:srgbClr val="585858"/>
                </a:solidFill>
                <a:latin typeface="+mj-lt"/>
              </a:defRPr>
            </a:lvl3pPr>
            <a:lvl4pPr marL="1600200" indent="-228600">
              <a:buClr>
                <a:srgbClr val="585858"/>
              </a:buClr>
              <a:buFont typeface="Arial" panose="020B0604020202020204" pitchFamily="34" charset="0"/>
              <a:buChar char="•"/>
              <a:defRPr lang="en-US" sz="1600" dirty="0">
                <a:solidFill>
                  <a:srgbClr val="585858"/>
                </a:solidFill>
                <a:latin typeface="+mj-lt"/>
              </a:defRPr>
            </a:lvl4pPr>
            <a:lvl5pPr marL="2057400" indent="-228600">
              <a:buClr>
                <a:srgbClr val="585858"/>
              </a:buClr>
              <a:buFont typeface="Arial" panose="020B0604020202020204" pitchFamily="34" charset="0"/>
              <a:buChar char="•"/>
              <a:defRPr lang="en-GB" sz="1600" dirty="0">
                <a:solidFill>
                  <a:srgbClr val="585858"/>
                </a:solidFill>
                <a:latin typeface="+mj-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4007" y="1556792"/>
            <a:ext cx="4042792" cy="3888433"/>
          </a:xfrm>
        </p:spPr>
        <p:txBody>
          <a:bodyPr/>
          <a:lstStyle>
            <a:lvl1pPr>
              <a:buClr>
                <a:srgbClr val="585858"/>
              </a:buClr>
              <a:buFont typeface="Arial" panose="020B0604020202020204" pitchFamily="34" charset="0"/>
              <a:buChar char="•"/>
              <a:defRPr lang="en-US" sz="2400" dirty="0">
                <a:solidFill>
                  <a:srgbClr val="585858"/>
                </a:solidFill>
                <a:latin typeface="+mj-lt"/>
              </a:defRPr>
            </a:lvl1pPr>
            <a:lvl2pPr marL="742950" indent="-285750">
              <a:buClr>
                <a:srgbClr val="585858"/>
              </a:buClr>
              <a:buFont typeface="Arial" panose="020B0604020202020204" pitchFamily="34" charset="0"/>
              <a:buChar char="•"/>
              <a:defRPr lang="en-US" sz="2000" dirty="0">
                <a:solidFill>
                  <a:srgbClr val="585858"/>
                </a:solidFill>
                <a:latin typeface="+mj-lt"/>
              </a:defRPr>
            </a:lvl2pPr>
            <a:lvl3pPr marL="1143000" indent="-228600">
              <a:buClr>
                <a:srgbClr val="585858"/>
              </a:buClr>
              <a:buFont typeface="Arial" panose="020B0604020202020204" pitchFamily="34" charset="0"/>
              <a:buChar char="•"/>
              <a:defRPr lang="en-US" sz="1800" dirty="0">
                <a:solidFill>
                  <a:srgbClr val="585858"/>
                </a:solidFill>
                <a:latin typeface="+mj-lt"/>
              </a:defRPr>
            </a:lvl3pPr>
            <a:lvl4pPr marL="1600200" indent="-228600">
              <a:buClr>
                <a:srgbClr val="585858"/>
              </a:buClr>
              <a:buFont typeface="Arial" panose="020B0604020202020204" pitchFamily="34" charset="0"/>
              <a:buChar char="•"/>
              <a:defRPr lang="en-US" sz="1600" dirty="0">
                <a:solidFill>
                  <a:srgbClr val="585858"/>
                </a:solidFill>
                <a:latin typeface="+mj-lt"/>
              </a:defRPr>
            </a:lvl4pPr>
            <a:lvl5pPr marL="2057400" indent="-228600">
              <a:buClr>
                <a:srgbClr val="585858"/>
              </a:buClr>
              <a:buFont typeface="Arial" panose="020B0604020202020204" pitchFamily="34" charset="0"/>
              <a:buChar char="•"/>
              <a:defRPr lang="en-GB" sz="1600" dirty="0">
                <a:solidFill>
                  <a:srgbClr val="585858"/>
                </a:solidFill>
                <a:latin typeface="+mj-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FD709824-0D61-4F8A-8ED4-0590D481ECBD}"/>
              </a:ext>
            </a:extLst>
          </p:cNvPr>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Footer Placeholder 7">
            <a:extLst>
              <a:ext uri="{FF2B5EF4-FFF2-40B4-BE49-F238E27FC236}">
                <a16:creationId xmlns:a16="http://schemas.microsoft.com/office/drawing/2014/main" id="{7312D66A-6DD2-45B6-8DB6-1538C1B43C97}"/>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Slide Number Placeholder 8">
            <a:extLst>
              <a:ext uri="{FF2B5EF4-FFF2-40B4-BE49-F238E27FC236}">
                <a16:creationId xmlns:a16="http://schemas.microsoft.com/office/drawing/2014/main" id="{43F2A2D1-25EF-42F5-96D4-30359E443777}"/>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028FB64-8E98-4372-891D-01B9A57CE849}"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 name="Title 1">
            <a:extLst>
              <a:ext uri="{FF2B5EF4-FFF2-40B4-BE49-F238E27FC236}">
                <a16:creationId xmlns:a16="http://schemas.microsoft.com/office/drawing/2014/main" id="{D22044D9-9B2D-4C31-8E1E-48C5DD1E1DEA}"/>
              </a:ext>
            </a:extLst>
          </p:cNvPr>
          <p:cNvSpPr>
            <a:spLocks noGrp="1"/>
          </p:cNvSpPr>
          <p:nvPr>
            <p:ph type="title"/>
          </p:nvPr>
        </p:nvSpPr>
        <p:spPr>
          <a:xfrm>
            <a:off x="450776" y="430659"/>
            <a:ext cx="8229600" cy="982117"/>
          </a:xfrm>
        </p:spPr>
        <p:txBody>
          <a:bodyPr anchor="t"/>
          <a:lstStyle>
            <a:lvl1pPr>
              <a:defRPr>
                <a:solidFill>
                  <a:srgbClr val="585858"/>
                </a:solidFill>
                <a:latin typeface="+mj-lt"/>
              </a:defRPr>
            </a:lvl1pPr>
          </a:lstStyle>
          <a:p>
            <a:r>
              <a:rPr lang="en-US" dirty="0"/>
              <a:t>Click to edit Master title style</a:t>
            </a:r>
            <a:endParaRPr lang="en-GB" dirty="0"/>
          </a:p>
        </p:txBody>
      </p:sp>
    </p:spTree>
    <p:extLst>
      <p:ext uri="{BB962C8B-B14F-4D97-AF65-F5344CB8AC3E}">
        <p14:creationId xmlns:p14="http://schemas.microsoft.com/office/powerpoint/2010/main" val="3901150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A2B524-CEE3-4ED8-BA0C-482FFF0BC0A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457201" y="1556792"/>
            <a:ext cx="4042791" cy="3888433"/>
          </a:xfrm>
        </p:spPr>
        <p:txBody>
          <a:bodyPr/>
          <a:lstStyle>
            <a:lvl1pPr>
              <a:buClr>
                <a:srgbClr val="585858"/>
              </a:buClr>
              <a:buFont typeface="Arial" panose="020B0604020202020204" pitchFamily="34" charset="0"/>
              <a:buChar char="•"/>
              <a:defRPr sz="2400">
                <a:solidFill>
                  <a:srgbClr val="585858"/>
                </a:solidFill>
                <a:latin typeface="+mj-lt"/>
              </a:defRPr>
            </a:lvl1pPr>
            <a:lvl2pPr marL="742950" indent="-285750">
              <a:buClr>
                <a:srgbClr val="585858"/>
              </a:buClr>
              <a:buFont typeface="Arial" panose="020B0604020202020204" pitchFamily="34" charset="0"/>
              <a:buChar char="•"/>
              <a:defRPr sz="2000">
                <a:solidFill>
                  <a:srgbClr val="585858"/>
                </a:solidFill>
                <a:latin typeface="+mj-lt"/>
              </a:defRPr>
            </a:lvl2pPr>
            <a:lvl3pPr marL="1143000" indent="-228600">
              <a:buClr>
                <a:srgbClr val="585858"/>
              </a:buClr>
              <a:buFont typeface="Arial" panose="020B0604020202020204" pitchFamily="34" charset="0"/>
              <a:buChar char="•"/>
              <a:defRPr sz="1800">
                <a:solidFill>
                  <a:srgbClr val="585858"/>
                </a:solidFill>
                <a:latin typeface="+mj-lt"/>
              </a:defRPr>
            </a:lvl3pPr>
            <a:lvl4pPr marL="1600200" indent="-228600">
              <a:buClr>
                <a:srgbClr val="585858"/>
              </a:buClr>
              <a:buFont typeface="Arial" panose="020B0604020202020204" pitchFamily="34" charset="0"/>
              <a:buChar char="•"/>
              <a:defRPr sz="1600">
                <a:solidFill>
                  <a:srgbClr val="585858"/>
                </a:solidFill>
                <a:latin typeface="+mj-lt"/>
              </a:defRPr>
            </a:lvl4pPr>
            <a:lvl5pPr marL="2057400" indent="-228600">
              <a:buClr>
                <a:srgbClr val="585858"/>
              </a:buClr>
              <a:buFont typeface="Arial" panose="020B0604020202020204" pitchFamily="34" charset="0"/>
              <a:buChar char="•"/>
              <a:defRPr sz="1600">
                <a:solidFill>
                  <a:srgbClr val="585858"/>
                </a:solidFill>
                <a:latin typeface="+mj-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4644007" y="1556792"/>
            <a:ext cx="4042792" cy="3888433"/>
          </a:xfrm>
        </p:spPr>
        <p:txBody>
          <a:bodyPr/>
          <a:lstStyle>
            <a:lvl1pPr>
              <a:buClr>
                <a:srgbClr val="585858"/>
              </a:buClr>
              <a:buFont typeface="Arial" panose="020B0604020202020204" pitchFamily="34" charset="0"/>
              <a:buChar char="•"/>
              <a:defRPr sz="2400">
                <a:solidFill>
                  <a:srgbClr val="585858"/>
                </a:solidFill>
                <a:latin typeface="+mj-lt"/>
              </a:defRPr>
            </a:lvl1pPr>
            <a:lvl2pPr marL="742950" indent="-285750">
              <a:buClr>
                <a:srgbClr val="585858"/>
              </a:buClr>
              <a:buFont typeface="Arial" panose="020B0604020202020204" pitchFamily="34" charset="0"/>
              <a:buChar char="•"/>
              <a:defRPr sz="2000">
                <a:solidFill>
                  <a:srgbClr val="585858"/>
                </a:solidFill>
                <a:latin typeface="+mj-lt"/>
              </a:defRPr>
            </a:lvl2pPr>
            <a:lvl3pPr marL="1143000" indent="-228600">
              <a:buClr>
                <a:srgbClr val="585858"/>
              </a:buClr>
              <a:buFont typeface="Arial" panose="020B0604020202020204" pitchFamily="34" charset="0"/>
              <a:buChar char="•"/>
              <a:defRPr sz="1800">
                <a:solidFill>
                  <a:srgbClr val="585858"/>
                </a:solidFill>
                <a:latin typeface="+mj-lt"/>
              </a:defRPr>
            </a:lvl3pPr>
            <a:lvl4pPr marL="1600200" indent="-228600">
              <a:buClr>
                <a:srgbClr val="585858"/>
              </a:buClr>
              <a:buFont typeface="Arial" panose="020B0604020202020204" pitchFamily="34" charset="0"/>
              <a:buChar char="•"/>
              <a:defRPr sz="1600">
                <a:solidFill>
                  <a:srgbClr val="585858"/>
                </a:solidFill>
                <a:latin typeface="+mj-lt"/>
              </a:defRPr>
            </a:lvl4pPr>
            <a:lvl5pPr marL="2057400" indent="-228600">
              <a:buClr>
                <a:srgbClr val="585858"/>
              </a:buClr>
              <a:buFont typeface="Arial" panose="020B0604020202020204" pitchFamily="34" charset="0"/>
              <a:buChar char="•"/>
              <a:defRPr sz="1600">
                <a:solidFill>
                  <a:srgbClr val="585858"/>
                </a:solidFill>
                <a:latin typeface="+mj-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EC5C1D8-5F3C-45E3-A862-3FEB8F838978}"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450776" y="430659"/>
            <a:ext cx="8229600" cy="982117"/>
          </a:xfrm>
        </p:spPr>
        <p:txBody>
          <a:bodyPr anchor="t"/>
          <a:lstStyle>
            <a:lvl1pPr>
              <a:defRPr>
                <a:solidFill>
                  <a:srgbClr val="585858"/>
                </a:solidFill>
                <a:latin typeface="+mj-lt"/>
              </a:defRPr>
            </a:lvl1pPr>
          </a:lstStyle>
          <a:p>
            <a:r>
              <a:rPr lang="en-US" dirty="0"/>
              <a:t>Click to edit Master title style</a:t>
            </a:r>
            <a:endParaRPr lang="en-GB" dirty="0"/>
          </a:p>
        </p:txBody>
      </p:sp>
    </p:spTree>
    <p:extLst>
      <p:ext uri="{BB962C8B-B14F-4D97-AF65-F5344CB8AC3E}">
        <p14:creationId xmlns:p14="http://schemas.microsoft.com/office/powerpoint/2010/main" val="29000452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2CC845-5A4A-439D-9C3A-6DEEE61C793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25A271E-C960-4C09-B05F-FB20100B09A9}"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450776" y="430659"/>
            <a:ext cx="8229600" cy="982117"/>
          </a:xfrm>
        </p:spPr>
        <p:txBody>
          <a:bodyPr anchor="t"/>
          <a:lstStyle>
            <a:lvl1pPr>
              <a:defRPr>
                <a:solidFill>
                  <a:srgbClr val="585858"/>
                </a:solidFill>
                <a:latin typeface="+mj-lt"/>
              </a:defRPr>
            </a:lvl1pPr>
          </a:lstStyle>
          <a:p>
            <a:r>
              <a:rPr lang="en-US" dirty="0"/>
              <a:t>Click to edit Master title style</a:t>
            </a:r>
            <a:endParaRPr lang="en-GB" dirty="0"/>
          </a:p>
        </p:txBody>
      </p:sp>
    </p:spTree>
    <p:extLst>
      <p:ext uri="{BB962C8B-B14F-4D97-AF65-F5344CB8AC3E}">
        <p14:creationId xmlns:p14="http://schemas.microsoft.com/office/powerpoint/2010/main" val="13978178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B7DEB3-D5D7-45EB-AB49-79EC04A2C42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2" name="Title 1"/>
          <p:cNvSpPr>
            <a:spLocks noGrp="1"/>
          </p:cNvSpPr>
          <p:nvPr>
            <p:ph type="title"/>
          </p:nvPr>
        </p:nvSpPr>
        <p:spPr>
          <a:xfrm>
            <a:off x="457200" y="4149080"/>
            <a:ext cx="8229600" cy="426170"/>
          </a:xfrm>
        </p:spPr>
        <p:txBody>
          <a:bodyPr/>
          <a:lstStyle>
            <a:lvl1pPr algn="l">
              <a:defRPr sz="2000" b="1">
                <a:solidFill>
                  <a:srgbClr val="585858"/>
                </a:solidFill>
                <a:latin typeface="+mj-lt"/>
              </a:defRPr>
            </a:lvl1pPr>
          </a:lstStyle>
          <a:p>
            <a:r>
              <a:rPr lang="en-US" dirty="0"/>
              <a:t>Click to edit Master title style</a:t>
            </a:r>
            <a:endParaRPr lang="en-GB" dirty="0"/>
          </a:p>
        </p:txBody>
      </p:sp>
      <p:sp>
        <p:nvSpPr>
          <p:cNvPr id="3" name="Picture Placeholder 2"/>
          <p:cNvSpPr>
            <a:spLocks noGrp="1"/>
          </p:cNvSpPr>
          <p:nvPr>
            <p:ph type="pic" idx="1"/>
          </p:nvPr>
        </p:nvSpPr>
        <p:spPr>
          <a:xfrm>
            <a:off x="457200" y="444953"/>
            <a:ext cx="8229600" cy="3560111"/>
          </a:xfrm>
        </p:spPr>
        <p:txBody>
          <a:bodyPr/>
          <a:lstStyle>
            <a:lvl1pPr marL="0" indent="0">
              <a:buNone/>
              <a:defRPr sz="3200">
                <a:solidFill>
                  <a:srgbClr val="585858"/>
                </a:solidFill>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457200" y="4725144"/>
            <a:ext cx="8229600" cy="720080"/>
          </a:xfrm>
        </p:spPr>
        <p:txBody>
          <a:bodyPr/>
          <a:lstStyle>
            <a:lvl1pPr marL="0" indent="0">
              <a:buNone/>
              <a:defRPr sz="1400">
                <a:solidFill>
                  <a:srgbClr val="585858"/>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C86FDD3-8659-4DF6-9C22-A70505F52DFB}"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263410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p:blipFill>
        <p:spPr bwMode="auto">
          <a:xfrm>
            <a:off x="-5292" y="0"/>
            <a:ext cx="9171516"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99CCCC"/>
              </a:solidFill>
              <a:effectLst/>
              <a:uLnTx/>
              <a:uFillTx/>
              <a:latin typeface="Arial" charset="0"/>
              <a:ea typeface="+mn-ea"/>
              <a:cs typeface="+mn-cs"/>
            </a:endParaRPr>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2627313" y="6248400"/>
            <a:ext cx="6408737" cy="457200"/>
          </a:xfrm>
        </p:spPr>
        <p:txBody>
          <a:bodyPr/>
          <a:lstStyle>
            <a:lvl1pPr>
              <a:defRPr>
                <a:solidFill>
                  <a:schemeClr val="accent2"/>
                </a:solidFill>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99CCCC"/>
              </a:solidFill>
              <a:effectLst/>
              <a:uLnTx/>
              <a:uFillTx/>
              <a:latin typeface="Arial" charset="0"/>
              <a:ea typeface="+mn-ea"/>
              <a:cs typeface="+mn-cs"/>
            </a:endParaRPr>
          </a:p>
        </p:txBody>
      </p:sp>
      <p:sp>
        <p:nvSpPr>
          <p:cNvPr id="2" name="TextBox 1">
            <a:extLst>
              <a:ext uri="{FF2B5EF4-FFF2-40B4-BE49-F238E27FC236}">
                <a16:creationId xmlns:a16="http://schemas.microsoft.com/office/drawing/2014/main" id="{8BE71806-9D7F-4205-92BE-A0AF78483934}"/>
              </a:ext>
            </a:extLst>
          </p:cNvPr>
          <p:cNvSpPr txBox="1"/>
          <p:nvPr userDrawn="1"/>
        </p:nvSpPr>
        <p:spPr>
          <a:xfrm>
            <a:off x="457200" y="2278613"/>
            <a:ext cx="4537323"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36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Thank you</a:t>
            </a:r>
          </a:p>
        </p:txBody>
      </p:sp>
    </p:spTree>
    <p:extLst>
      <p:ext uri="{BB962C8B-B14F-4D97-AF65-F5344CB8AC3E}">
        <p14:creationId xmlns:p14="http://schemas.microsoft.com/office/powerpoint/2010/main" val="2230664964"/>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5576" y="692696"/>
            <a:ext cx="7924800" cy="1143000"/>
          </a:xfrm>
        </p:spPr>
        <p:txBody>
          <a:bodyPr/>
          <a:lstStyle>
            <a:lvl1pPr>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r>
              <a:rPr lang="en-GB"/>
              <a:t>Pilot materials 2018/19</a:t>
            </a:r>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1768001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0663DE1-590C-40ED-B873-62182479FAC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p:blipFill>
        <p:spPr bwMode="auto">
          <a:xfrm>
            <a:off x="-5292" y="0"/>
            <a:ext cx="9171516"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466725" y="476673"/>
            <a:ext cx="4537323" cy="720080"/>
          </a:xfrm>
        </p:spPr>
        <p:txBody>
          <a:bodyPr anchor="t"/>
          <a:lstStyle>
            <a:lvl1pPr>
              <a:defRPr>
                <a:solidFill>
                  <a:schemeClr val="bg1"/>
                </a:solidFill>
                <a:latin typeface="+mj-lt"/>
              </a:defRPr>
            </a:lvl1pPr>
          </a:lstStyle>
          <a:p>
            <a:pPr lvl="0"/>
            <a:r>
              <a:rPr lang="en-GB" noProof="0" dirty="0"/>
              <a:t>Click to edit Master title style</a:t>
            </a:r>
          </a:p>
        </p:txBody>
      </p:sp>
      <p:sp>
        <p:nvSpPr>
          <p:cNvPr id="44037" name="Rectangle 5"/>
          <p:cNvSpPr>
            <a:spLocks noGrp="1" noChangeArrowheads="1"/>
          </p:cNvSpPr>
          <p:nvPr>
            <p:ph type="subTitle" idx="1"/>
          </p:nvPr>
        </p:nvSpPr>
        <p:spPr>
          <a:xfrm>
            <a:off x="457201" y="1340766"/>
            <a:ext cx="4546847" cy="1152130"/>
          </a:xfrm>
        </p:spPr>
        <p:txBody>
          <a:bodyPr/>
          <a:lstStyle>
            <a:lvl1pPr marL="0" indent="0">
              <a:defRPr sz="2400">
                <a:solidFill>
                  <a:schemeClr val="bg1"/>
                </a:solidFill>
                <a:latin typeface="+mj-lt"/>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2627313" y="6248400"/>
            <a:ext cx="6408737" cy="457200"/>
          </a:xfrm>
        </p:spPr>
        <p:txBody>
          <a:bodyPr/>
          <a:lstStyle>
            <a:lvl1pPr>
              <a:defRPr>
                <a:solidFill>
                  <a:schemeClr val="accent2"/>
                </a:solidFill>
              </a:defRPr>
            </a:lvl1pPr>
          </a:lstStyle>
          <a:p>
            <a:pPr>
              <a:defRPr/>
            </a:pPr>
            <a:endParaRPr lang="en-GB"/>
          </a:p>
        </p:txBody>
      </p:sp>
    </p:spTree>
    <p:extLst>
      <p:ext uri="{BB962C8B-B14F-4D97-AF65-F5344CB8AC3E}">
        <p14:creationId xmlns:p14="http://schemas.microsoft.com/office/powerpoint/2010/main" val="279995271"/>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3822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EDB3EF4-4F4B-4258-AE3A-15F18F24075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2" name="Title 1"/>
          <p:cNvSpPr>
            <a:spLocks noGrp="1"/>
          </p:cNvSpPr>
          <p:nvPr>
            <p:ph type="title"/>
          </p:nvPr>
        </p:nvSpPr>
        <p:spPr>
          <a:xfrm>
            <a:off x="450776" y="430659"/>
            <a:ext cx="8229600" cy="982117"/>
          </a:xfrm>
        </p:spPr>
        <p:txBody>
          <a:bodyPr anchor="t"/>
          <a:lstStyle>
            <a:lvl1pPr>
              <a:defRPr>
                <a:solidFill>
                  <a:srgbClr val="585858"/>
                </a:solidFill>
                <a:latin typeface="+mj-lt"/>
              </a:defRPr>
            </a:lvl1pPr>
          </a:lstStyle>
          <a:p>
            <a:r>
              <a:rPr lang="en-US" dirty="0"/>
              <a:t>Click to edit Master title style</a:t>
            </a:r>
            <a:endParaRPr lang="en-GB" dirty="0"/>
          </a:p>
        </p:txBody>
      </p:sp>
      <p:sp>
        <p:nvSpPr>
          <p:cNvPr id="3" name="Content Placeholder 2"/>
          <p:cNvSpPr>
            <a:spLocks noGrp="1"/>
          </p:cNvSpPr>
          <p:nvPr>
            <p:ph idx="1"/>
          </p:nvPr>
        </p:nvSpPr>
        <p:spPr>
          <a:xfrm>
            <a:off x="457200" y="1556792"/>
            <a:ext cx="8229600" cy="3888432"/>
          </a:xfrm>
        </p:spPr>
        <p:txBody>
          <a:bodyPr/>
          <a:lstStyle>
            <a:lvl1pPr>
              <a:buClr>
                <a:srgbClr val="585858"/>
              </a:buClr>
              <a:buFont typeface="Arial" panose="020B0604020202020204" pitchFamily="34" charset="0"/>
              <a:buChar char="•"/>
              <a:defRPr sz="2400">
                <a:solidFill>
                  <a:srgbClr val="585858"/>
                </a:solidFill>
                <a:latin typeface="+mj-lt"/>
              </a:defRPr>
            </a:lvl1pPr>
            <a:lvl2pPr marL="742950" indent="-285750">
              <a:buClr>
                <a:srgbClr val="585858"/>
              </a:buClr>
              <a:buFont typeface="Arial" panose="020B0604020202020204" pitchFamily="34" charset="0"/>
              <a:buChar char="•"/>
              <a:defRPr sz="2000">
                <a:solidFill>
                  <a:srgbClr val="585858"/>
                </a:solidFill>
                <a:latin typeface="+mj-lt"/>
              </a:defRPr>
            </a:lvl2pPr>
            <a:lvl3pPr marL="1143000" indent="-228600">
              <a:buClr>
                <a:srgbClr val="585858"/>
              </a:buClr>
              <a:buFont typeface="Arial" panose="020B0604020202020204" pitchFamily="34" charset="0"/>
              <a:buChar char="•"/>
              <a:defRPr sz="1800">
                <a:solidFill>
                  <a:srgbClr val="585858"/>
                </a:solidFill>
                <a:latin typeface="+mj-lt"/>
              </a:defRPr>
            </a:lvl3pPr>
            <a:lvl4pPr marL="1600200" indent="-228600">
              <a:buClr>
                <a:srgbClr val="585858"/>
              </a:buClr>
              <a:buFont typeface="Arial" panose="020B0604020202020204" pitchFamily="34" charset="0"/>
              <a:buChar char="•"/>
              <a:defRPr sz="1600">
                <a:solidFill>
                  <a:srgbClr val="585858"/>
                </a:solidFill>
                <a:latin typeface="+mj-lt"/>
              </a:defRPr>
            </a:lvl4pPr>
            <a:lvl5pPr marL="2057400" indent="-228600">
              <a:buClr>
                <a:srgbClr val="585858"/>
              </a:buClr>
              <a:buFont typeface="Arial" panose="020B0604020202020204" pitchFamily="34" charset="0"/>
              <a:buChar char="•"/>
              <a:defRPr sz="1600">
                <a:solidFill>
                  <a:srgbClr val="585858"/>
                </a:solidFill>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2442974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C07321-1670-4760-A597-DAD22FB78B0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3" name="Content Placeholder 2"/>
          <p:cNvSpPr>
            <a:spLocks noGrp="1"/>
          </p:cNvSpPr>
          <p:nvPr>
            <p:ph sz="half" idx="1"/>
          </p:nvPr>
        </p:nvSpPr>
        <p:spPr>
          <a:xfrm>
            <a:off x="457201" y="1556792"/>
            <a:ext cx="4042791" cy="3888433"/>
          </a:xfrm>
        </p:spPr>
        <p:txBody>
          <a:bodyPr/>
          <a:lstStyle>
            <a:lvl1pPr>
              <a:buClr>
                <a:srgbClr val="585858"/>
              </a:buClr>
              <a:buFont typeface="Arial" panose="020B0604020202020204" pitchFamily="34" charset="0"/>
              <a:buChar char="•"/>
              <a:defRPr lang="en-US" sz="2400" dirty="0">
                <a:solidFill>
                  <a:srgbClr val="585858"/>
                </a:solidFill>
                <a:latin typeface="+mj-lt"/>
              </a:defRPr>
            </a:lvl1pPr>
            <a:lvl2pPr marL="742950" indent="-285750">
              <a:buClr>
                <a:srgbClr val="585858"/>
              </a:buClr>
              <a:buFont typeface="Arial" panose="020B0604020202020204" pitchFamily="34" charset="0"/>
              <a:buChar char="•"/>
              <a:defRPr lang="en-US" sz="2000" dirty="0">
                <a:solidFill>
                  <a:srgbClr val="585858"/>
                </a:solidFill>
                <a:latin typeface="+mj-lt"/>
              </a:defRPr>
            </a:lvl2pPr>
            <a:lvl3pPr marL="1143000" indent="-228600">
              <a:buClr>
                <a:srgbClr val="585858"/>
              </a:buClr>
              <a:buFont typeface="Arial" panose="020B0604020202020204" pitchFamily="34" charset="0"/>
              <a:buChar char="•"/>
              <a:defRPr lang="en-US" sz="1800" dirty="0">
                <a:solidFill>
                  <a:srgbClr val="585858"/>
                </a:solidFill>
                <a:latin typeface="+mj-lt"/>
              </a:defRPr>
            </a:lvl3pPr>
            <a:lvl4pPr marL="1600200" indent="-228600">
              <a:buClr>
                <a:srgbClr val="585858"/>
              </a:buClr>
              <a:buFont typeface="Arial" panose="020B0604020202020204" pitchFamily="34" charset="0"/>
              <a:buChar char="•"/>
              <a:defRPr lang="en-US" sz="1600" dirty="0">
                <a:solidFill>
                  <a:srgbClr val="585858"/>
                </a:solidFill>
                <a:latin typeface="+mj-lt"/>
              </a:defRPr>
            </a:lvl4pPr>
            <a:lvl5pPr marL="2057400" indent="-228600">
              <a:buClr>
                <a:srgbClr val="585858"/>
              </a:buClr>
              <a:buFont typeface="Arial" panose="020B0604020202020204" pitchFamily="34" charset="0"/>
              <a:buChar char="•"/>
              <a:defRPr lang="en-GB" sz="1600" dirty="0">
                <a:solidFill>
                  <a:srgbClr val="585858"/>
                </a:solidFill>
                <a:latin typeface="+mj-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4007" y="1556792"/>
            <a:ext cx="4042792" cy="3888433"/>
          </a:xfrm>
        </p:spPr>
        <p:txBody>
          <a:bodyPr/>
          <a:lstStyle>
            <a:lvl1pPr>
              <a:buClr>
                <a:srgbClr val="585858"/>
              </a:buClr>
              <a:buFont typeface="Arial" panose="020B0604020202020204" pitchFamily="34" charset="0"/>
              <a:buChar char="•"/>
              <a:defRPr lang="en-US" sz="2400" dirty="0">
                <a:solidFill>
                  <a:srgbClr val="585858"/>
                </a:solidFill>
                <a:latin typeface="+mj-lt"/>
              </a:defRPr>
            </a:lvl1pPr>
            <a:lvl2pPr marL="742950" indent="-285750">
              <a:buClr>
                <a:srgbClr val="585858"/>
              </a:buClr>
              <a:buFont typeface="Arial" panose="020B0604020202020204" pitchFamily="34" charset="0"/>
              <a:buChar char="•"/>
              <a:defRPr lang="en-US" sz="2000" dirty="0">
                <a:solidFill>
                  <a:srgbClr val="585858"/>
                </a:solidFill>
                <a:latin typeface="+mj-lt"/>
              </a:defRPr>
            </a:lvl2pPr>
            <a:lvl3pPr marL="1143000" indent="-228600">
              <a:buClr>
                <a:srgbClr val="585858"/>
              </a:buClr>
              <a:buFont typeface="Arial" panose="020B0604020202020204" pitchFamily="34" charset="0"/>
              <a:buChar char="•"/>
              <a:defRPr lang="en-US" sz="1800" dirty="0">
                <a:solidFill>
                  <a:srgbClr val="585858"/>
                </a:solidFill>
                <a:latin typeface="+mj-lt"/>
              </a:defRPr>
            </a:lvl3pPr>
            <a:lvl4pPr marL="1600200" indent="-228600">
              <a:buClr>
                <a:srgbClr val="585858"/>
              </a:buClr>
              <a:buFont typeface="Arial" panose="020B0604020202020204" pitchFamily="34" charset="0"/>
              <a:buChar char="•"/>
              <a:defRPr lang="en-US" sz="1600" dirty="0">
                <a:solidFill>
                  <a:srgbClr val="585858"/>
                </a:solidFill>
                <a:latin typeface="+mj-lt"/>
              </a:defRPr>
            </a:lvl4pPr>
            <a:lvl5pPr marL="2057400" indent="-228600">
              <a:buClr>
                <a:srgbClr val="585858"/>
              </a:buClr>
              <a:buFont typeface="Arial" panose="020B0604020202020204" pitchFamily="34" charset="0"/>
              <a:buChar char="•"/>
              <a:defRPr lang="en-GB" sz="1600" dirty="0">
                <a:solidFill>
                  <a:srgbClr val="585858"/>
                </a:solidFill>
                <a:latin typeface="+mj-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FD709824-0D61-4F8A-8ED4-0590D481ECBD}"/>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7312D66A-6DD2-45B6-8DB6-1538C1B43C97}"/>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43F2A2D1-25EF-42F5-96D4-30359E443777}"/>
              </a:ext>
            </a:extLst>
          </p:cNvPr>
          <p:cNvSpPr>
            <a:spLocks noGrp="1" noChangeArrowheads="1"/>
          </p:cNvSpPr>
          <p:nvPr>
            <p:ph type="sldNum" sz="quarter" idx="12"/>
          </p:nvPr>
        </p:nvSpPr>
        <p:spPr/>
        <p:txBody>
          <a:bodyPr/>
          <a:lstStyle>
            <a:lvl1pPr>
              <a:defRPr/>
            </a:lvl1pPr>
          </a:lstStyle>
          <a:p>
            <a:fld id="{5028FB64-8E98-4372-891D-01B9A57CE849}" type="slidenum">
              <a:rPr lang="en-GB" altLang="en-US"/>
              <a:pPr/>
              <a:t>‹#›</a:t>
            </a:fld>
            <a:endParaRPr lang="en-GB" altLang="en-US"/>
          </a:p>
        </p:txBody>
      </p:sp>
      <p:sp>
        <p:nvSpPr>
          <p:cNvPr id="11" name="Title 1">
            <a:extLst>
              <a:ext uri="{FF2B5EF4-FFF2-40B4-BE49-F238E27FC236}">
                <a16:creationId xmlns:a16="http://schemas.microsoft.com/office/drawing/2014/main" id="{D22044D9-9B2D-4C31-8E1E-48C5DD1E1DEA}"/>
              </a:ext>
            </a:extLst>
          </p:cNvPr>
          <p:cNvSpPr>
            <a:spLocks noGrp="1"/>
          </p:cNvSpPr>
          <p:nvPr>
            <p:ph type="title"/>
          </p:nvPr>
        </p:nvSpPr>
        <p:spPr>
          <a:xfrm>
            <a:off x="450776" y="430659"/>
            <a:ext cx="8229600" cy="982117"/>
          </a:xfrm>
        </p:spPr>
        <p:txBody>
          <a:bodyPr anchor="t"/>
          <a:lstStyle>
            <a:lvl1pPr>
              <a:defRPr>
                <a:solidFill>
                  <a:srgbClr val="585858"/>
                </a:solidFill>
                <a:latin typeface="+mj-lt"/>
              </a:defRPr>
            </a:lvl1pPr>
          </a:lstStyle>
          <a:p>
            <a:r>
              <a:rPr lang="en-US" dirty="0"/>
              <a:t>Click to edit Master title style</a:t>
            </a:r>
            <a:endParaRPr lang="en-GB" dirty="0"/>
          </a:p>
        </p:txBody>
      </p:sp>
    </p:spTree>
    <p:extLst>
      <p:ext uri="{BB962C8B-B14F-4D97-AF65-F5344CB8AC3E}">
        <p14:creationId xmlns:p14="http://schemas.microsoft.com/office/powerpoint/2010/main" val="2212424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A2B524-CEE3-4ED8-BA0C-482FFF0BC0A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457201" y="1556792"/>
            <a:ext cx="4042791" cy="3888433"/>
          </a:xfrm>
        </p:spPr>
        <p:txBody>
          <a:bodyPr/>
          <a:lstStyle>
            <a:lvl1pPr>
              <a:buClr>
                <a:srgbClr val="585858"/>
              </a:buClr>
              <a:buFont typeface="Arial" panose="020B0604020202020204" pitchFamily="34" charset="0"/>
              <a:buChar char="•"/>
              <a:defRPr sz="2400">
                <a:solidFill>
                  <a:srgbClr val="585858"/>
                </a:solidFill>
                <a:latin typeface="+mj-lt"/>
              </a:defRPr>
            </a:lvl1pPr>
            <a:lvl2pPr marL="742950" indent="-285750">
              <a:buClr>
                <a:srgbClr val="585858"/>
              </a:buClr>
              <a:buFont typeface="Arial" panose="020B0604020202020204" pitchFamily="34" charset="0"/>
              <a:buChar char="•"/>
              <a:defRPr sz="2000">
                <a:solidFill>
                  <a:srgbClr val="585858"/>
                </a:solidFill>
                <a:latin typeface="+mj-lt"/>
              </a:defRPr>
            </a:lvl2pPr>
            <a:lvl3pPr marL="1143000" indent="-228600">
              <a:buClr>
                <a:srgbClr val="585858"/>
              </a:buClr>
              <a:buFont typeface="Arial" panose="020B0604020202020204" pitchFamily="34" charset="0"/>
              <a:buChar char="•"/>
              <a:defRPr sz="1800">
                <a:solidFill>
                  <a:srgbClr val="585858"/>
                </a:solidFill>
                <a:latin typeface="+mj-lt"/>
              </a:defRPr>
            </a:lvl3pPr>
            <a:lvl4pPr marL="1600200" indent="-228600">
              <a:buClr>
                <a:srgbClr val="585858"/>
              </a:buClr>
              <a:buFont typeface="Arial" panose="020B0604020202020204" pitchFamily="34" charset="0"/>
              <a:buChar char="•"/>
              <a:defRPr sz="1600">
                <a:solidFill>
                  <a:srgbClr val="585858"/>
                </a:solidFill>
                <a:latin typeface="+mj-lt"/>
              </a:defRPr>
            </a:lvl4pPr>
            <a:lvl5pPr marL="2057400" indent="-228600">
              <a:buClr>
                <a:srgbClr val="585858"/>
              </a:buClr>
              <a:buFont typeface="Arial" panose="020B0604020202020204" pitchFamily="34" charset="0"/>
              <a:buChar char="•"/>
              <a:defRPr sz="1600">
                <a:solidFill>
                  <a:srgbClr val="585858"/>
                </a:solidFill>
                <a:latin typeface="+mj-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4644007" y="1556792"/>
            <a:ext cx="4042792" cy="3888433"/>
          </a:xfrm>
        </p:spPr>
        <p:txBody>
          <a:bodyPr/>
          <a:lstStyle>
            <a:lvl1pPr>
              <a:buClr>
                <a:srgbClr val="585858"/>
              </a:buClr>
              <a:buFont typeface="Arial" panose="020B0604020202020204" pitchFamily="34" charset="0"/>
              <a:buChar char="•"/>
              <a:defRPr sz="2400">
                <a:solidFill>
                  <a:srgbClr val="585858"/>
                </a:solidFill>
                <a:latin typeface="+mj-lt"/>
              </a:defRPr>
            </a:lvl1pPr>
            <a:lvl2pPr marL="742950" indent="-285750">
              <a:buClr>
                <a:srgbClr val="585858"/>
              </a:buClr>
              <a:buFont typeface="Arial" panose="020B0604020202020204" pitchFamily="34" charset="0"/>
              <a:buChar char="•"/>
              <a:defRPr sz="2000">
                <a:solidFill>
                  <a:srgbClr val="585858"/>
                </a:solidFill>
                <a:latin typeface="+mj-lt"/>
              </a:defRPr>
            </a:lvl2pPr>
            <a:lvl3pPr marL="1143000" indent="-228600">
              <a:buClr>
                <a:srgbClr val="585858"/>
              </a:buClr>
              <a:buFont typeface="Arial" panose="020B0604020202020204" pitchFamily="34" charset="0"/>
              <a:buChar char="•"/>
              <a:defRPr sz="1800">
                <a:solidFill>
                  <a:srgbClr val="585858"/>
                </a:solidFill>
                <a:latin typeface="+mj-lt"/>
              </a:defRPr>
            </a:lvl3pPr>
            <a:lvl4pPr marL="1600200" indent="-228600">
              <a:buClr>
                <a:srgbClr val="585858"/>
              </a:buClr>
              <a:buFont typeface="Arial" panose="020B0604020202020204" pitchFamily="34" charset="0"/>
              <a:buChar char="•"/>
              <a:defRPr sz="1600">
                <a:solidFill>
                  <a:srgbClr val="585858"/>
                </a:solidFill>
                <a:latin typeface="+mj-lt"/>
              </a:defRPr>
            </a:lvl4pPr>
            <a:lvl5pPr marL="2057400" indent="-228600">
              <a:buClr>
                <a:srgbClr val="585858"/>
              </a:buClr>
              <a:buFont typeface="Arial" panose="020B0604020202020204" pitchFamily="34" charset="0"/>
              <a:buChar char="•"/>
              <a:defRPr sz="1600">
                <a:solidFill>
                  <a:srgbClr val="585858"/>
                </a:solidFill>
                <a:latin typeface="+mj-l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450776" y="430659"/>
            <a:ext cx="8229600" cy="982117"/>
          </a:xfrm>
        </p:spPr>
        <p:txBody>
          <a:bodyPr anchor="t"/>
          <a:lstStyle>
            <a:lvl1pPr>
              <a:defRPr>
                <a:solidFill>
                  <a:srgbClr val="585858"/>
                </a:solidFill>
                <a:latin typeface="+mj-lt"/>
              </a:defRPr>
            </a:lvl1pPr>
          </a:lstStyle>
          <a:p>
            <a:r>
              <a:rPr lang="en-US" dirty="0"/>
              <a:t>Click to edit Master title style</a:t>
            </a:r>
            <a:endParaRPr lang="en-GB" dirty="0"/>
          </a:p>
        </p:txBody>
      </p:sp>
    </p:spTree>
    <p:extLst>
      <p:ext uri="{BB962C8B-B14F-4D97-AF65-F5344CB8AC3E}">
        <p14:creationId xmlns:p14="http://schemas.microsoft.com/office/powerpoint/2010/main" val="2439333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2CC845-5A4A-439D-9C3A-6DEEE61C793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450776" y="430659"/>
            <a:ext cx="8229600" cy="982117"/>
          </a:xfrm>
        </p:spPr>
        <p:txBody>
          <a:bodyPr anchor="t"/>
          <a:lstStyle>
            <a:lvl1pPr>
              <a:defRPr>
                <a:solidFill>
                  <a:srgbClr val="585858"/>
                </a:solidFill>
                <a:latin typeface="+mj-lt"/>
              </a:defRPr>
            </a:lvl1pPr>
          </a:lstStyle>
          <a:p>
            <a:r>
              <a:rPr lang="en-US" dirty="0"/>
              <a:t>Click to edit Master title style</a:t>
            </a:r>
            <a:endParaRPr lang="en-GB" dirty="0"/>
          </a:p>
        </p:txBody>
      </p:sp>
    </p:spTree>
    <p:extLst>
      <p:ext uri="{BB962C8B-B14F-4D97-AF65-F5344CB8AC3E}">
        <p14:creationId xmlns:p14="http://schemas.microsoft.com/office/powerpoint/2010/main" val="1782116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6B7DEB3-D5D7-45EB-AB49-79EC04A2C42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2" name="Title 1"/>
          <p:cNvSpPr>
            <a:spLocks noGrp="1"/>
          </p:cNvSpPr>
          <p:nvPr>
            <p:ph type="title"/>
          </p:nvPr>
        </p:nvSpPr>
        <p:spPr>
          <a:xfrm>
            <a:off x="457200" y="4149080"/>
            <a:ext cx="8229600" cy="426170"/>
          </a:xfrm>
        </p:spPr>
        <p:txBody>
          <a:bodyPr/>
          <a:lstStyle>
            <a:lvl1pPr algn="l">
              <a:defRPr sz="2000" b="1">
                <a:solidFill>
                  <a:srgbClr val="585858"/>
                </a:solidFill>
                <a:latin typeface="+mj-lt"/>
              </a:defRPr>
            </a:lvl1pPr>
          </a:lstStyle>
          <a:p>
            <a:r>
              <a:rPr lang="en-US" dirty="0"/>
              <a:t>Click to edit Master title style</a:t>
            </a:r>
            <a:endParaRPr lang="en-GB" dirty="0"/>
          </a:p>
        </p:txBody>
      </p:sp>
      <p:sp>
        <p:nvSpPr>
          <p:cNvPr id="3" name="Picture Placeholder 2"/>
          <p:cNvSpPr>
            <a:spLocks noGrp="1"/>
          </p:cNvSpPr>
          <p:nvPr>
            <p:ph type="pic" idx="1"/>
          </p:nvPr>
        </p:nvSpPr>
        <p:spPr>
          <a:xfrm>
            <a:off x="457200" y="444953"/>
            <a:ext cx="8229600" cy="3560111"/>
          </a:xfrm>
        </p:spPr>
        <p:txBody>
          <a:bodyPr/>
          <a:lstStyle>
            <a:lvl1pPr marL="0" indent="0">
              <a:buNone/>
              <a:defRPr sz="3200">
                <a:solidFill>
                  <a:srgbClr val="585858"/>
                </a:solidFill>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457200" y="4725144"/>
            <a:ext cx="8229600" cy="720080"/>
          </a:xfrm>
        </p:spPr>
        <p:txBody>
          <a:bodyPr/>
          <a:lstStyle>
            <a:lvl1pPr marL="0" indent="0">
              <a:buNone/>
              <a:defRPr sz="1400">
                <a:solidFill>
                  <a:srgbClr val="585858"/>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fld id="{EC86FDD3-8659-4DF6-9C22-A70505F52DFB}" type="slidenum">
              <a:rPr lang="en-GB" altLang="en-US"/>
              <a:pPr/>
              <a:t>‹#›</a:t>
            </a:fld>
            <a:endParaRPr lang="en-GB" altLang="en-US"/>
          </a:p>
        </p:txBody>
      </p:sp>
    </p:spTree>
    <p:extLst>
      <p:ext uri="{BB962C8B-B14F-4D97-AF65-F5344CB8AC3E}">
        <p14:creationId xmlns:p14="http://schemas.microsoft.com/office/powerpoint/2010/main" val="2573732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8813D3F6-AFE0-4E9D-851A-B5716B58BE8D}"/>
              </a:ext>
            </a:extLst>
          </p:cNvPr>
          <p:cNvSpPr>
            <a:spLocks noGrp="1" noChangeArrowheads="1"/>
          </p:cNvSpPr>
          <p:nvPr>
            <p:ph type="title"/>
          </p:nvPr>
        </p:nvSpPr>
        <p:spPr bwMode="auto">
          <a:xfrm>
            <a:off x="762000" y="301625"/>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7" name="Rectangle 5">
            <a:extLst>
              <a:ext uri="{FF2B5EF4-FFF2-40B4-BE49-F238E27FC236}">
                <a16:creationId xmlns:a16="http://schemas.microsoft.com/office/drawing/2014/main" id="{F919EB2E-C910-4BD3-AA6E-D874436CD585}"/>
              </a:ext>
            </a:extLst>
          </p:cNvPr>
          <p:cNvSpPr>
            <a:spLocks noGrp="1" noChangeArrowheads="1"/>
          </p:cNvSpPr>
          <p:nvPr>
            <p:ph type="body" idx="1"/>
          </p:nvPr>
        </p:nvSpPr>
        <p:spPr bwMode="auto">
          <a:xfrm>
            <a:off x="762000" y="1827213"/>
            <a:ext cx="79216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p:txBody>
      </p:sp>
      <p:sp>
        <p:nvSpPr>
          <p:cNvPr id="43014" name="Rectangle 6">
            <a:extLst>
              <a:ext uri="{FF2B5EF4-FFF2-40B4-BE49-F238E27FC236}">
                <a16:creationId xmlns:a16="http://schemas.microsoft.com/office/drawing/2014/main" id="{BBF75FAD-1C64-49A9-AABE-8F0A65128F17}"/>
              </a:ext>
            </a:extLst>
          </p:cNvPr>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atin typeface="Arial" charset="0"/>
              </a:defRPr>
            </a:lvl1pPr>
          </a:lstStyle>
          <a:p>
            <a:pPr>
              <a:defRPr/>
            </a:pPr>
            <a:endParaRPr lang="en-GB"/>
          </a:p>
        </p:txBody>
      </p:sp>
      <p:sp>
        <p:nvSpPr>
          <p:cNvPr id="43015" name="Rectangle 7">
            <a:extLst>
              <a:ext uri="{FF2B5EF4-FFF2-40B4-BE49-F238E27FC236}">
                <a16:creationId xmlns:a16="http://schemas.microsoft.com/office/drawing/2014/main" id="{86566B38-4A46-43A1-8FF2-24E49E84A109}"/>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atin typeface="Arial" charset="0"/>
              </a:defRPr>
            </a:lvl1pPr>
          </a:lstStyle>
          <a:p>
            <a:pPr>
              <a:defRPr/>
            </a:pPr>
            <a:r>
              <a:rPr lang="en-GB"/>
              <a:t>Pilot materials 2018/19</a:t>
            </a:r>
          </a:p>
        </p:txBody>
      </p:sp>
      <p:sp>
        <p:nvSpPr>
          <p:cNvPr id="43016" name="Rectangle 8">
            <a:extLst>
              <a:ext uri="{FF2B5EF4-FFF2-40B4-BE49-F238E27FC236}">
                <a16:creationId xmlns:a16="http://schemas.microsoft.com/office/drawing/2014/main" id="{956C52DF-8098-4560-A757-D09AC7C69060}"/>
              </a:ext>
            </a:extLst>
          </p:cNvPr>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AE284E3E-0734-4C1C-8A10-2A7D3F5CEAFB}"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952" r:id="rId1"/>
    <p:sldLayoutId id="2147483953"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60" r:id="rId11"/>
  </p:sldLayoutIdLst>
  <p:hf sldNum="0" hdr="0" dt="0"/>
  <p:txStyles>
    <p:titleStyle>
      <a:lvl1pPr algn="l" rtl="0" eaLnBrk="0" fontAlgn="base" hangingPunct="0">
        <a:spcBef>
          <a:spcPct val="0"/>
        </a:spcBef>
        <a:spcAft>
          <a:spcPct val="0"/>
        </a:spcAft>
        <a:defRPr sz="3600" b="1">
          <a:solidFill>
            <a:srgbClr val="00628C"/>
          </a:solidFill>
          <a:latin typeface="+mj-lt"/>
          <a:ea typeface="+mj-ea"/>
          <a:cs typeface="+mj-cs"/>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p:titleStyle>
    <p:bodyStyle>
      <a:lvl1pPr marL="342900" indent="-342900" algn="l" rtl="0" eaLnBrk="0" fontAlgn="base" hangingPunct="0">
        <a:spcBef>
          <a:spcPct val="20000"/>
        </a:spcBef>
        <a:spcAft>
          <a:spcPct val="0"/>
        </a:spcAft>
        <a:buClr>
          <a:schemeClr val="tx2"/>
        </a:buClr>
        <a:buFont typeface="Arial" panose="020B0604020202020204" pitchFamily="34" charset="0"/>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628C"/>
        </a:buClr>
        <a:buFont typeface="Arial" panose="020B0604020202020204" pitchFamily="34" charset="0"/>
        <a:buChar char="●"/>
        <a:defRPr sz="2800">
          <a:solidFill>
            <a:schemeClr val="tx1"/>
          </a:solidFill>
          <a:latin typeface="+mn-lt"/>
        </a:defRPr>
      </a:lvl2pPr>
      <a:lvl3pPr marL="1143000" indent="-228600" algn="l" rtl="0" eaLnBrk="0" fontAlgn="base" hangingPunct="0">
        <a:spcBef>
          <a:spcPct val="20000"/>
        </a:spcBef>
        <a:spcAft>
          <a:spcPct val="0"/>
        </a:spcAft>
        <a:buClr>
          <a:srgbClr val="00628C"/>
        </a:buClr>
        <a:buFont typeface="Arial" panose="020B0604020202020204" pitchFamily="34" charset="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Arial" panose="020B0604020202020204" pitchFamily="34" charset="0"/>
        <a:buChar char="●"/>
        <a:defRPr sz="1900">
          <a:solidFill>
            <a:schemeClr val="tx1"/>
          </a:solidFill>
          <a:latin typeface="+mn-lt"/>
        </a:defRPr>
      </a:lvl4pPr>
      <a:lvl5pPr marL="2057400" indent="-228600" algn="l" rtl="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mn-lt"/>
        </a:defRPr>
      </a:lvl5pPr>
      <a:lvl6pPr marL="2514600" indent="-228600" algn="l" rtl="0" fontAlgn="base">
        <a:spcBef>
          <a:spcPct val="20000"/>
        </a:spcBef>
        <a:spcAft>
          <a:spcPct val="0"/>
        </a:spcAft>
        <a:buClr>
          <a:schemeClr val="tx2"/>
        </a:buClr>
        <a:buFont typeface="Arial" charset="0"/>
        <a:buChar char="●"/>
        <a:defRPr sz="1900">
          <a:solidFill>
            <a:schemeClr val="tx1"/>
          </a:solidFill>
          <a:latin typeface="+mn-lt"/>
        </a:defRPr>
      </a:lvl6pPr>
      <a:lvl7pPr marL="2971800" indent="-228600" algn="l" rtl="0" fontAlgn="base">
        <a:spcBef>
          <a:spcPct val="20000"/>
        </a:spcBef>
        <a:spcAft>
          <a:spcPct val="0"/>
        </a:spcAft>
        <a:buClr>
          <a:schemeClr val="tx2"/>
        </a:buClr>
        <a:buFont typeface="Arial" charset="0"/>
        <a:buChar char="●"/>
        <a:defRPr sz="1900">
          <a:solidFill>
            <a:schemeClr val="tx1"/>
          </a:solidFill>
          <a:latin typeface="+mn-lt"/>
        </a:defRPr>
      </a:lvl7pPr>
      <a:lvl8pPr marL="3429000" indent="-228600" algn="l" rtl="0" fontAlgn="base">
        <a:spcBef>
          <a:spcPct val="20000"/>
        </a:spcBef>
        <a:spcAft>
          <a:spcPct val="0"/>
        </a:spcAft>
        <a:buClr>
          <a:schemeClr val="tx2"/>
        </a:buClr>
        <a:buFont typeface="Arial" charset="0"/>
        <a:buChar char="●"/>
        <a:defRPr sz="1900">
          <a:solidFill>
            <a:schemeClr val="tx1"/>
          </a:solidFill>
          <a:latin typeface="+mn-lt"/>
        </a:defRPr>
      </a:lvl8pPr>
      <a:lvl9pPr marL="3886200" indent="-228600" algn="l" rtl="0" fontAlgn="base">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8813D3F6-AFE0-4E9D-851A-B5716B58BE8D}"/>
              </a:ext>
            </a:extLst>
          </p:cNvPr>
          <p:cNvSpPr>
            <a:spLocks noGrp="1" noChangeArrowheads="1"/>
          </p:cNvSpPr>
          <p:nvPr>
            <p:ph type="title"/>
          </p:nvPr>
        </p:nvSpPr>
        <p:spPr bwMode="auto">
          <a:xfrm>
            <a:off x="457078" y="301625"/>
            <a:ext cx="822972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title style</a:t>
            </a:r>
          </a:p>
        </p:txBody>
      </p:sp>
      <p:sp>
        <p:nvSpPr>
          <p:cNvPr id="1027" name="Rectangle 5">
            <a:extLst>
              <a:ext uri="{FF2B5EF4-FFF2-40B4-BE49-F238E27FC236}">
                <a16:creationId xmlns:a16="http://schemas.microsoft.com/office/drawing/2014/main" id="{F919EB2E-C910-4BD3-AA6E-D874436CD585}"/>
              </a:ext>
            </a:extLst>
          </p:cNvPr>
          <p:cNvSpPr>
            <a:spLocks noGrp="1" noChangeArrowheads="1"/>
          </p:cNvSpPr>
          <p:nvPr>
            <p:ph type="body" idx="1"/>
          </p:nvPr>
        </p:nvSpPr>
        <p:spPr bwMode="auto">
          <a:xfrm>
            <a:off x="457200" y="1556792"/>
            <a:ext cx="8226425" cy="438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a:extLst>
              <a:ext uri="{FF2B5EF4-FFF2-40B4-BE49-F238E27FC236}">
                <a16:creationId xmlns:a16="http://schemas.microsoft.com/office/drawing/2014/main" id="{BBF75FAD-1C64-49A9-AABE-8F0A65128F17}"/>
              </a:ext>
            </a:extLst>
          </p:cNvPr>
          <p:cNvSpPr>
            <a:spLocks noGrp="1" noChangeArrowheads="1"/>
          </p:cNvSpPr>
          <p:nvPr>
            <p:ph type="dt" sz="half" idx="2"/>
          </p:nvPr>
        </p:nvSpPr>
        <p:spPr bwMode="auto">
          <a:xfrm>
            <a:off x="457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1200">
                <a:latin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3015" name="Rectangle 7">
            <a:extLst>
              <a:ext uri="{FF2B5EF4-FFF2-40B4-BE49-F238E27FC236}">
                <a16:creationId xmlns:a16="http://schemas.microsoft.com/office/drawing/2014/main" id="{86566B38-4A46-43A1-8FF2-24E49E84A109}"/>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atin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3016" name="Rectangle 8">
            <a:extLst>
              <a:ext uri="{FF2B5EF4-FFF2-40B4-BE49-F238E27FC236}">
                <a16:creationId xmlns:a16="http://schemas.microsoft.com/office/drawing/2014/main" id="{956C52DF-8098-4560-A757-D09AC7C69060}"/>
              </a:ext>
            </a:extLst>
          </p:cNvPr>
          <p:cNvSpPr>
            <a:spLocks noGrp="1" noChangeArrowheads="1"/>
          </p:cNvSpPr>
          <p:nvPr>
            <p:ph type="sldNum" sz="quarter" idx="4"/>
          </p:nvPr>
        </p:nvSpPr>
        <p:spPr bwMode="auto">
          <a:xfrm>
            <a:off x="6553200" y="6248400"/>
            <a:ext cx="21336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E284E3E-0734-4C1C-8A10-2A7D3F5CEAFB}" type="slidenum">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63972988"/>
      </p:ext>
    </p:extLst>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Lst>
  <p:txStyles>
    <p:titleStyle>
      <a:lvl1pPr algn="l" rtl="0" eaLnBrk="0" fontAlgn="base" hangingPunct="0">
        <a:spcBef>
          <a:spcPct val="0"/>
        </a:spcBef>
        <a:spcAft>
          <a:spcPct val="0"/>
        </a:spcAft>
        <a:defRPr sz="3600" b="1">
          <a:solidFill>
            <a:srgbClr val="585858"/>
          </a:solidFill>
          <a:latin typeface="+mj-lt"/>
          <a:ea typeface="+mj-ea"/>
          <a:cs typeface="+mj-cs"/>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p:titleStyle>
    <p:bodyStyle>
      <a:lvl1pPr marL="342900" indent="-342900"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j-lt"/>
          <a:ea typeface="+mn-ea"/>
          <a:cs typeface="+mn-cs"/>
        </a:defRPr>
      </a:lvl1pPr>
      <a:lvl2pPr marL="742950" indent="-285750" algn="l" rtl="0" eaLnBrk="0" fontAlgn="base" hangingPunct="0">
        <a:spcBef>
          <a:spcPct val="20000"/>
        </a:spcBef>
        <a:spcAft>
          <a:spcPct val="0"/>
        </a:spcAft>
        <a:buClr>
          <a:srgbClr val="585858"/>
        </a:buClr>
        <a:buFont typeface="Arial" panose="020B0604020202020204" pitchFamily="34" charset="0"/>
        <a:buChar char="•"/>
        <a:defRPr sz="2000">
          <a:solidFill>
            <a:srgbClr val="585858"/>
          </a:solidFill>
          <a:latin typeface="+mj-lt"/>
        </a:defRPr>
      </a:lvl2pPr>
      <a:lvl3pPr marL="1143000" indent="-228600" algn="l" rtl="0" eaLnBrk="0" fontAlgn="base" hangingPunct="0">
        <a:spcBef>
          <a:spcPct val="20000"/>
        </a:spcBef>
        <a:spcAft>
          <a:spcPct val="0"/>
        </a:spcAft>
        <a:buClr>
          <a:srgbClr val="585858"/>
        </a:buClr>
        <a:buFont typeface="Arial" panose="020B0604020202020204" pitchFamily="34" charset="0"/>
        <a:buChar char="•"/>
        <a:defRPr sz="1800">
          <a:solidFill>
            <a:srgbClr val="585858"/>
          </a:solidFill>
          <a:latin typeface="+mj-lt"/>
        </a:defRPr>
      </a:lvl3pPr>
      <a:lvl4pPr marL="1600200" indent="-228600" algn="l" rtl="0" eaLnBrk="0" fontAlgn="base" hangingPunct="0">
        <a:spcBef>
          <a:spcPct val="20000"/>
        </a:spcBef>
        <a:spcAft>
          <a:spcPct val="0"/>
        </a:spcAft>
        <a:buClr>
          <a:schemeClr val="accent2"/>
        </a:buClr>
        <a:buFont typeface="Arial" panose="020B0604020202020204" pitchFamily="34" charset="0"/>
        <a:buChar char="●"/>
        <a:defRPr sz="1900">
          <a:solidFill>
            <a:schemeClr val="tx1"/>
          </a:solidFill>
          <a:latin typeface="+mn-lt"/>
        </a:defRPr>
      </a:lvl4pPr>
      <a:lvl5pPr marL="2057400" indent="-228600" algn="l" rtl="0" eaLnBrk="0" fontAlgn="base" hangingPunct="0">
        <a:spcBef>
          <a:spcPct val="20000"/>
        </a:spcBef>
        <a:spcAft>
          <a:spcPct val="0"/>
        </a:spcAft>
        <a:buClr>
          <a:schemeClr val="tx2"/>
        </a:buClr>
        <a:buFont typeface="Arial" panose="020B0604020202020204" pitchFamily="34" charset="0"/>
        <a:buChar char="●"/>
        <a:defRPr sz="1900">
          <a:solidFill>
            <a:schemeClr val="tx1"/>
          </a:solidFill>
          <a:latin typeface="+mn-lt"/>
        </a:defRPr>
      </a:lvl5pPr>
      <a:lvl6pPr marL="2514600" indent="-228600" algn="l" rtl="0" fontAlgn="base">
        <a:spcBef>
          <a:spcPct val="20000"/>
        </a:spcBef>
        <a:spcAft>
          <a:spcPct val="0"/>
        </a:spcAft>
        <a:buClr>
          <a:schemeClr val="tx2"/>
        </a:buClr>
        <a:buFont typeface="Arial" charset="0"/>
        <a:buChar char="●"/>
        <a:defRPr sz="1900">
          <a:solidFill>
            <a:schemeClr val="tx1"/>
          </a:solidFill>
          <a:latin typeface="+mn-lt"/>
        </a:defRPr>
      </a:lvl6pPr>
      <a:lvl7pPr marL="2971800" indent="-228600" algn="l" rtl="0" fontAlgn="base">
        <a:spcBef>
          <a:spcPct val="20000"/>
        </a:spcBef>
        <a:spcAft>
          <a:spcPct val="0"/>
        </a:spcAft>
        <a:buClr>
          <a:schemeClr val="tx2"/>
        </a:buClr>
        <a:buFont typeface="Arial" charset="0"/>
        <a:buChar char="●"/>
        <a:defRPr sz="1900">
          <a:solidFill>
            <a:schemeClr val="tx1"/>
          </a:solidFill>
          <a:latin typeface="+mn-lt"/>
        </a:defRPr>
      </a:lvl7pPr>
      <a:lvl8pPr marL="3429000" indent="-228600" algn="l" rtl="0" fontAlgn="base">
        <a:spcBef>
          <a:spcPct val="20000"/>
        </a:spcBef>
        <a:spcAft>
          <a:spcPct val="0"/>
        </a:spcAft>
        <a:buClr>
          <a:schemeClr val="tx2"/>
        </a:buClr>
        <a:buFont typeface="Arial" charset="0"/>
        <a:buChar char="●"/>
        <a:defRPr sz="1900">
          <a:solidFill>
            <a:schemeClr val="tx1"/>
          </a:solidFill>
          <a:latin typeface="+mn-lt"/>
        </a:defRPr>
      </a:lvl8pPr>
      <a:lvl9pPr marL="3886200" indent="-228600" algn="l" rtl="0" fontAlgn="base">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80.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190.png"/><Relationship Id="rId5" Type="http://schemas.openxmlformats.org/officeDocument/2006/relationships/image" Target="../media/image181.png"/><Relationship Id="rId4" Type="http://schemas.openxmlformats.org/officeDocument/2006/relationships/image" Target="../media/image170.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10.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www.ncetm.org.uk/media/dj5o223w/ncetm_ks3_algebra_tiles.pdf"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hyperlink" Target="https://vimeo.com/362785569"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s://www.ncetm.org.uk/" TargetMode="External"/><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hyperlink" Target="https://www.ncetm.org.uk/maths-hubs/find-your-hub/"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www.ncetm.org.uk/teaching-for-mastery/mastery-explained/five-big-ideas-in-teaching-for-mastery/" TargetMode="External"/><Relationship Id="rId2" Type="http://schemas.openxmlformats.org/officeDocument/2006/relationships/hyperlink" Target="https://educationendowmentfoundation.org.uk/public/files/Support/Links/Campaigns/Maths/KS2_KS3_Maths_Guidance_2017.pdf" TargetMode="External"/><Relationship Id="rId1" Type="http://schemas.openxmlformats.org/officeDocument/2006/relationships/slideLayout" Target="../slideLayouts/slideLayout5.xml"/><Relationship Id="rId4" Type="http://schemas.openxmlformats.org/officeDocument/2006/relationships/hyperlink" Target="https://www.ncetm.org.uk/classroom-resources/secmm-using-mathematical-representations-at-key-stage-3/"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mk0nuffieldfounpg9ee.kinstacdn.com/wp-content/uploads/2019/12/P7.pdf"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hyperlink" Target="http://www.mrbartonmaths.com/blog/bernie-westacott-teaching-maths-with-visuals-and-manipulatives/" TargetMode="External"/><Relationship Id="rId5" Type="http://schemas.openxmlformats.org/officeDocument/2006/relationships/hyperlink" Target="http://www.greatmathsteachingideas.com/2015/04/04/algebra-tiles-from-counting-to-completing-the-square/" TargetMode="External"/><Relationship Id="rId4" Type="http://schemas.openxmlformats.org/officeDocument/2006/relationships/hyperlink" Target="https://www.aft.org/sites/default/files/periodicals/ae_fall2017_willingham.pdf"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2E303B44-0589-42A8-84B7-70FB98081DE8}"/>
              </a:ext>
            </a:extLst>
          </p:cNvPr>
          <p:cNvSpPr>
            <a:spLocks noGrp="1" noChangeArrowheads="1"/>
          </p:cNvSpPr>
          <p:nvPr>
            <p:ph type="ctrTitle"/>
          </p:nvPr>
        </p:nvSpPr>
        <p:spPr>
          <a:xfrm>
            <a:off x="476707" y="476673"/>
            <a:ext cx="4736974" cy="720080"/>
          </a:xfrm>
        </p:spPr>
        <p:txBody>
          <a:bodyPr/>
          <a:lstStyle/>
          <a:p>
            <a:r>
              <a:rPr lang="en-US" altLang="en-US" dirty="0"/>
              <a:t>Secondary Teaching for Mastery</a:t>
            </a:r>
          </a:p>
        </p:txBody>
      </p:sp>
      <p:sp>
        <p:nvSpPr>
          <p:cNvPr id="7171" name="Subtitle 2">
            <a:extLst>
              <a:ext uri="{FF2B5EF4-FFF2-40B4-BE49-F238E27FC236}">
                <a16:creationId xmlns:a16="http://schemas.microsoft.com/office/drawing/2014/main" id="{043DD5DA-23E9-4B2E-AA53-D82F77D10147}"/>
              </a:ext>
            </a:extLst>
          </p:cNvPr>
          <p:cNvSpPr>
            <a:spLocks noGrp="1" noChangeArrowheads="1"/>
          </p:cNvSpPr>
          <p:nvPr>
            <p:ph type="subTitle" idx="1"/>
          </p:nvPr>
        </p:nvSpPr>
        <p:spPr>
          <a:xfrm>
            <a:off x="478630" y="2060848"/>
            <a:ext cx="5482951" cy="1152130"/>
          </a:xfrm>
        </p:spPr>
        <p:txBody>
          <a:bodyPr/>
          <a:lstStyle/>
          <a:p>
            <a:r>
              <a:rPr lang="en-US" altLang="en-US" sz="3600" dirty="0">
                <a:cs typeface="Arial"/>
              </a:rPr>
              <a:t>Initial Teacher </a:t>
            </a:r>
            <a:endParaRPr lang="en-US" altLang="en-US" sz="3600">
              <a:cs typeface="Arial"/>
            </a:endParaRPr>
          </a:p>
          <a:p>
            <a:r>
              <a:rPr lang="en-US" altLang="en-US" sz="3600" dirty="0">
                <a:cs typeface="Arial"/>
              </a:rPr>
              <a:t>Education units</a:t>
            </a:r>
            <a:endParaRPr lang="en-US" altLang="en-US" dirty="0">
              <a:cs typeface="Arial"/>
            </a:endParaRPr>
          </a:p>
          <a:p>
            <a:endParaRPr lang="en-US" altLang="en-US">
              <a:cs typeface="Arial"/>
            </a:endParaRPr>
          </a:p>
          <a:p>
            <a:r>
              <a:rPr lang="en-US" altLang="en-US" dirty="0">
                <a:cs typeface="Arial"/>
              </a:rPr>
              <a:t>Representation</a:t>
            </a:r>
            <a:r>
              <a:rPr lang="en-US" altLang="en-US" dirty="0"/>
              <a:t> and </a:t>
            </a:r>
          </a:p>
          <a:p>
            <a:r>
              <a:rPr lang="en-US" altLang="en-US" dirty="0"/>
              <a:t>Structure</a:t>
            </a:r>
            <a:endParaRPr lang="en-US" altLang="en-US" dirty="0">
              <a:cs typeface="Arial"/>
            </a:endParaRPr>
          </a:p>
        </p:txBody>
      </p:sp>
    </p:spTree>
    <p:extLst>
      <p:ext uri="{BB962C8B-B14F-4D97-AF65-F5344CB8AC3E}">
        <p14:creationId xmlns:p14="http://schemas.microsoft.com/office/powerpoint/2010/main" val="971901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290781"/>
            <a:ext cx="8453438" cy="3280898"/>
          </a:xfrm>
          <a:prstGeom prst="rect">
            <a:avLst/>
          </a:prstGeom>
        </p:spPr>
        <p:txBody>
          <a:bodyPr wrap="square">
            <a:spAutoFit/>
          </a:bodyPr>
          <a:lstStyle/>
          <a:p>
            <a:endParaRPr lang="en-GB" sz="4400" dirty="0">
              <a:solidFill>
                <a:srgbClr val="00628C"/>
              </a:solidFill>
            </a:endParaRPr>
          </a:p>
          <a:p>
            <a:endParaRPr lang="en-GB" sz="3600" dirty="0"/>
          </a:p>
          <a:p>
            <a:pPr>
              <a:buNone/>
            </a:pPr>
            <a:endParaRPr lang="en-GB" sz="3600" dirty="0"/>
          </a:p>
          <a:p>
            <a:pPr>
              <a:buNone/>
            </a:pPr>
            <a:r>
              <a:rPr lang="en-GB" dirty="0">
                <a:solidFill>
                  <a:srgbClr val="585858"/>
                </a:solidFill>
                <a:latin typeface="+mj-lt"/>
              </a:rPr>
              <a:t>Algebra tiles</a:t>
            </a:r>
          </a:p>
          <a:p>
            <a:endParaRPr lang="en-GB" sz="3600" dirty="0"/>
          </a:p>
        </p:txBody>
      </p:sp>
      <p:pic>
        <p:nvPicPr>
          <p:cNvPr id="3" name="Picture 2">
            <a:extLst>
              <a:ext uri="{FF2B5EF4-FFF2-40B4-BE49-F238E27FC236}">
                <a16:creationId xmlns:a16="http://schemas.microsoft.com/office/drawing/2014/main" id="{287E157E-9D5E-0449-9D3D-DA21D26BA704}"/>
              </a:ext>
            </a:extLst>
          </p:cNvPr>
          <p:cNvPicPr>
            <a:picLocks noChangeAspect="1"/>
          </p:cNvPicPr>
          <p:nvPr/>
        </p:nvPicPr>
        <p:blipFill rotWithShape="1">
          <a:blip r:embed="rId3"/>
          <a:srcRect l="74873"/>
          <a:stretch/>
        </p:blipFill>
        <p:spPr>
          <a:xfrm>
            <a:off x="1316182" y="3426299"/>
            <a:ext cx="1691375" cy="2779980"/>
          </a:xfrm>
          <a:prstGeom prst="rect">
            <a:avLst/>
          </a:prstGeom>
        </p:spPr>
      </p:pic>
      <p:cxnSp>
        <p:nvCxnSpPr>
          <p:cNvPr id="21" name="Straight Arrow Connector 20">
            <a:extLst>
              <a:ext uri="{FF2B5EF4-FFF2-40B4-BE49-F238E27FC236}">
                <a16:creationId xmlns:a16="http://schemas.microsoft.com/office/drawing/2014/main" id="{A104F7F3-7E93-0D49-83F1-3A1F60D8C890}"/>
              </a:ext>
            </a:extLst>
          </p:cNvPr>
          <p:cNvCxnSpPr>
            <a:cxnSpLocks/>
          </p:cNvCxnSpPr>
          <p:nvPr/>
        </p:nvCxnSpPr>
        <p:spPr>
          <a:xfrm>
            <a:off x="2121597" y="3529140"/>
            <a:ext cx="50954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C9BF2CD1-C394-D548-A734-D07954116DAA}"/>
              </a:ext>
            </a:extLst>
          </p:cNvPr>
          <p:cNvSpPr txBox="1"/>
          <p:nvPr/>
        </p:nvSpPr>
        <p:spPr>
          <a:xfrm>
            <a:off x="2189074" y="3147663"/>
            <a:ext cx="352425" cy="461665"/>
          </a:xfrm>
          <a:prstGeom prst="rect">
            <a:avLst/>
          </a:prstGeom>
          <a:noFill/>
        </p:spPr>
        <p:txBody>
          <a:bodyPr wrap="square" lIns="91440" tIns="45720" rIns="91440" bIns="45720" rtlCol="0" anchor="t">
            <a:spAutoFit/>
          </a:bodyPr>
          <a:lstStyle/>
          <a:p>
            <a:pPr>
              <a:buNone/>
            </a:pPr>
            <a:r>
              <a:rPr lang="en-GB" sz="2400" dirty="0">
                <a:solidFill>
                  <a:srgbClr val="5E9CD3"/>
                </a:solidFill>
              </a:rPr>
              <a:t>1</a:t>
            </a:r>
            <a:endParaRPr lang="en-US"/>
          </a:p>
        </p:txBody>
      </p:sp>
      <p:cxnSp>
        <p:nvCxnSpPr>
          <p:cNvPr id="23" name="Straight Arrow Connector 22">
            <a:extLst>
              <a:ext uri="{FF2B5EF4-FFF2-40B4-BE49-F238E27FC236}">
                <a16:creationId xmlns:a16="http://schemas.microsoft.com/office/drawing/2014/main" id="{82E3D92F-DC8F-6543-BCDA-C7BDF510F0CB}"/>
              </a:ext>
            </a:extLst>
          </p:cNvPr>
          <p:cNvCxnSpPr>
            <a:cxnSpLocks/>
          </p:cNvCxnSpPr>
          <p:nvPr/>
        </p:nvCxnSpPr>
        <p:spPr>
          <a:xfrm>
            <a:off x="1923819" y="3727924"/>
            <a:ext cx="0" cy="47750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D0BCC44-078D-C143-B1E9-BC69DAC5F780}"/>
              </a:ext>
            </a:extLst>
          </p:cNvPr>
          <p:cNvSpPr txBox="1"/>
          <p:nvPr/>
        </p:nvSpPr>
        <p:spPr>
          <a:xfrm>
            <a:off x="1630274" y="3689677"/>
            <a:ext cx="352425" cy="461665"/>
          </a:xfrm>
          <a:prstGeom prst="rect">
            <a:avLst/>
          </a:prstGeom>
          <a:noFill/>
        </p:spPr>
        <p:txBody>
          <a:bodyPr wrap="square" lIns="91440" tIns="45720" rIns="91440" bIns="45720" rtlCol="0" anchor="t">
            <a:spAutoFit/>
          </a:bodyPr>
          <a:lstStyle/>
          <a:p>
            <a:pPr>
              <a:buNone/>
            </a:pPr>
            <a:r>
              <a:rPr lang="en-GB" sz="2400" dirty="0">
                <a:solidFill>
                  <a:srgbClr val="5E9CD3"/>
                </a:solidFill>
              </a:rPr>
              <a:t>1</a:t>
            </a:r>
            <a:endParaRPr lang="en-US"/>
          </a:p>
        </p:txBody>
      </p:sp>
      <p:pic>
        <p:nvPicPr>
          <p:cNvPr id="18" name="Picture 17">
            <a:extLst>
              <a:ext uri="{FF2B5EF4-FFF2-40B4-BE49-F238E27FC236}">
                <a16:creationId xmlns:a16="http://schemas.microsoft.com/office/drawing/2014/main" id="{D8B78D5B-A9E3-0448-9A41-A062F0138197}"/>
              </a:ext>
            </a:extLst>
          </p:cNvPr>
          <p:cNvPicPr>
            <a:picLocks noChangeAspect="1"/>
          </p:cNvPicPr>
          <p:nvPr/>
        </p:nvPicPr>
        <p:blipFill rotWithShape="1">
          <a:blip r:embed="rId4"/>
          <a:srcRect l="74097"/>
          <a:stretch/>
        </p:blipFill>
        <p:spPr>
          <a:xfrm>
            <a:off x="5284826" y="2592538"/>
            <a:ext cx="2119401" cy="3117608"/>
          </a:xfrm>
          <a:prstGeom prst="rect">
            <a:avLst/>
          </a:prstGeom>
        </p:spPr>
      </p:pic>
      <p:sp>
        <p:nvSpPr>
          <p:cNvPr id="19" name="Title 2">
            <a:extLst>
              <a:ext uri="{FF2B5EF4-FFF2-40B4-BE49-F238E27FC236}">
                <a16:creationId xmlns:a16="http://schemas.microsoft.com/office/drawing/2014/main" id="{FEE920FA-ECCE-7A4D-AA58-471A772D91ED}"/>
              </a:ext>
            </a:extLst>
          </p:cNvPr>
          <p:cNvSpPr>
            <a:spLocks noGrp="1"/>
          </p:cNvSpPr>
          <p:nvPr>
            <p:ph type="title"/>
          </p:nvPr>
        </p:nvSpPr>
        <p:spPr/>
        <p:txBody>
          <a:bodyPr/>
          <a:lstStyle/>
          <a:p>
            <a:r>
              <a:rPr lang="en-GB" dirty="0"/>
              <a:t>How?</a:t>
            </a:r>
          </a:p>
        </p:txBody>
      </p:sp>
    </p:spTree>
    <p:extLst>
      <p:ext uri="{BB962C8B-B14F-4D97-AF65-F5344CB8AC3E}">
        <p14:creationId xmlns:p14="http://schemas.microsoft.com/office/powerpoint/2010/main" val="192400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B4AE4E-0A2E-B046-BD5E-4BD04EB9B064}"/>
              </a:ext>
            </a:extLst>
          </p:cNvPr>
          <p:cNvSpPr>
            <a:spLocks noGrp="1"/>
          </p:cNvSpPr>
          <p:nvPr>
            <p:ph idx="1"/>
          </p:nvPr>
        </p:nvSpPr>
        <p:spPr/>
        <p:txBody>
          <a:bodyPr numCol="2">
            <a:noAutofit/>
          </a:bodyPr>
          <a:lstStyle/>
          <a:p>
            <a:pPr marL="0" indent="0">
              <a:buNone/>
            </a:pPr>
            <a:r>
              <a:rPr lang="en-GB" sz="3400" dirty="0"/>
              <a:t>Show me three</a:t>
            </a:r>
          </a:p>
        </p:txBody>
      </p:sp>
      <p:pic>
        <p:nvPicPr>
          <p:cNvPr id="5" name="Picture 4">
            <a:extLst>
              <a:ext uri="{FF2B5EF4-FFF2-40B4-BE49-F238E27FC236}">
                <a16:creationId xmlns:a16="http://schemas.microsoft.com/office/drawing/2014/main" id="{BBD07C15-030C-BD4A-A986-9FE624FB2961}"/>
              </a:ext>
            </a:extLst>
          </p:cNvPr>
          <p:cNvPicPr>
            <a:picLocks noChangeAspect="1"/>
          </p:cNvPicPr>
          <p:nvPr/>
        </p:nvPicPr>
        <p:blipFill>
          <a:blip r:embed="rId3"/>
          <a:stretch>
            <a:fillRect/>
          </a:stretch>
        </p:blipFill>
        <p:spPr>
          <a:xfrm>
            <a:off x="4462390" y="1568183"/>
            <a:ext cx="3048000" cy="1130300"/>
          </a:xfrm>
          <a:prstGeom prst="rect">
            <a:avLst/>
          </a:prstGeom>
        </p:spPr>
      </p:pic>
      <p:pic>
        <p:nvPicPr>
          <p:cNvPr id="7" name="Picture 6">
            <a:extLst>
              <a:ext uri="{FF2B5EF4-FFF2-40B4-BE49-F238E27FC236}">
                <a16:creationId xmlns:a16="http://schemas.microsoft.com/office/drawing/2014/main" id="{31800393-4F85-6B46-AF75-1EF549A10FAA}"/>
              </a:ext>
            </a:extLst>
          </p:cNvPr>
          <p:cNvPicPr>
            <a:picLocks noChangeAspect="1"/>
          </p:cNvPicPr>
          <p:nvPr/>
        </p:nvPicPr>
        <p:blipFill>
          <a:blip r:embed="rId4"/>
          <a:stretch>
            <a:fillRect/>
          </a:stretch>
        </p:blipFill>
        <p:spPr>
          <a:xfrm>
            <a:off x="4353208" y="2971800"/>
            <a:ext cx="3695700" cy="1917700"/>
          </a:xfrm>
          <a:prstGeom prst="rect">
            <a:avLst/>
          </a:prstGeom>
        </p:spPr>
      </p:pic>
      <p:pic>
        <p:nvPicPr>
          <p:cNvPr id="8" name="Picture 7">
            <a:extLst>
              <a:ext uri="{FF2B5EF4-FFF2-40B4-BE49-F238E27FC236}">
                <a16:creationId xmlns:a16="http://schemas.microsoft.com/office/drawing/2014/main" id="{D2513B49-C78A-0C45-9C58-FE6C5A2F2C76}"/>
              </a:ext>
            </a:extLst>
          </p:cNvPr>
          <p:cNvPicPr>
            <a:picLocks noChangeAspect="1"/>
          </p:cNvPicPr>
          <p:nvPr/>
        </p:nvPicPr>
        <p:blipFill>
          <a:blip r:embed="rId5"/>
          <a:stretch>
            <a:fillRect/>
          </a:stretch>
        </p:blipFill>
        <p:spPr>
          <a:xfrm>
            <a:off x="4664951" y="4889500"/>
            <a:ext cx="4127500" cy="1968500"/>
          </a:xfrm>
          <a:prstGeom prst="rect">
            <a:avLst/>
          </a:prstGeom>
        </p:spPr>
      </p:pic>
    </p:spTree>
    <p:extLst>
      <p:ext uri="{BB962C8B-B14F-4D97-AF65-F5344CB8AC3E}">
        <p14:creationId xmlns:p14="http://schemas.microsoft.com/office/powerpoint/2010/main" val="3111890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7E9DC-55D8-A545-BAE8-21B3523E192D}"/>
              </a:ext>
            </a:extLst>
          </p:cNvPr>
          <p:cNvSpPr>
            <a:spLocks noGrp="1"/>
          </p:cNvSpPr>
          <p:nvPr>
            <p:ph type="title"/>
          </p:nvPr>
        </p:nvSpPr>
        <p:spPr/>
        <p:txBody>
          <a:bodyPr>
            <a:noAutofit/>
          </a:bodyPr>
          <a:lstStyle/>
          <a:p>
            <a:r>
              <a:rPr lang="en-GB" dirty="0"/>
              <a:t>Adding and subtracting directed numbers</a:t>
            </a:r>
          </a:p>
        </p:txBody>
      </p:sp>
      <mc:AlternateContent xmlns:mc="http://schemas.openxmlformats.org/markup-compatibility/2006">
        <mc:Choice xmlns:a14="http://schemas.microsoft.com/office/drawing/2010/main" Requires="a14">
          <p:sp>
            <p:nvSpPr>
              <p:cNvPr id="9" name="Content Placeholder 2">
                <a:extLst>
                  <a:ext uri="{FF2B5EF4-FFF2-40B4-BE49-F238E27FC236}">
                    <a16:creationId xmlns:a16="http://schemas.microsoft.com/office/drawing/2014/main" id="{D2759DB6-1185-234F-A9BA-DB79DAEE9B02}"/>
                  </a:ext>
                </a:extLst>
              </p:cNvPr>
              <p:cNvSpPr>
                <a:spLocks noGrp="1"/>
              </p:cNvSpPr>
              <p:nvPr>
                <p:ph idx="1"/>
              </p:nvPr>
            </p:nvSpPr>
            <p:spPr>
              <a:xfrm>
                <a:off x="457200" y="2286334"/>
                <a:ext cx="8229600" cy="3888432"/>
              </a:xfrm>
            </p:spPr>
            <p:txBody>
              <a:bodyPr numCol="2">
                <a:noAutofit/>
              </a:bodyPr>
              <a:lstStyle/>
              <a:p>
                <a:pPr marL="0" indent="0">
                  <a:buNone/>
                </a:pPr>
                <a14:m>
                  <m:oMath xmlns:m="http://schemas.openxmlformats.org/officeDocument/2006/math">
                    <m:r>
                      <a:rPr lang="en-GB" kern="1200">
                        <a:latin typeface="Cambria Math" panose="02040503050406030204" pitchFamily="18" charset="0"/>
                      </a:rPr>
                      <m:t>3+2=</m:t>
                    </m:r>
                  </m:oMath>
                </a14:m>
                <a:r>
                  <a:rPr lang="en-GB" kern="1200" dirty="0"/>
                  <a:t> </a:t>
                </a:r>
              </a:p>
              <a:p>
                <a:pPr marL="0" indent="0">
                  <a:buNone/>
                </a:pPr>
                <a:endParaRPr lang="en-GB" kern="1200" dirty="0"/>
              </a:p>
              <a:p>
                <a:pPr marL="0" indent="0">
                  <a:buNone/>
                </a:pPr>
                <a14:m>
                  <m:oMathPara xmlns:m="http://schemas.openxmlformats.org/officeDocument/2006/math">
                    <m:oMathParaPr>
                      <m:jc m:val="left"/>
                    </m:oMathParaPr>
                    <m:oMath xmlns:m="http://schemas.openxmlformats.org/officeDocument/2006/math">
                      <m:r>
                        <a:rPr lang="en-GB" kern="1200">
                          <a:latin typeface="Cambria Math" panose="02040503050406030204" pitchFamily="18" charset="0"/>
                        </a:rPr>
                        <m:t>4+</m:t>
                      </m:r>
                      <m:d>
                        <m:dPr>
                          <m:ctrlPr>
                            <a:rPr lang="en-GB" i="1" kern="1200">
                              <a:latin typeface="Cambria Math" panose="02040503050406030204" pitchFamily="18" charset="0"/>
                            </a:rPr>
                          </m:ctrlPr>
                        </m:dPr>
                        <m:e>
                          <m:r>
                            <a:rPr lang="en-GB" kern="1200">
                              <a:latin typeface="Cambria Math" panose="02040503050406030204" pitchFamily="18" charset="0"/>
                            </a:rPr>
                            <m:t>−3</m:t>
                          </m:r>
                        </m:e>
                      </m:d>
                      <m:r>
                        <a:rPr lang="en-GB" kern="1200">
                          <a:latin typeface="Cambria Math" panose="02040503050406030204" pitchFamily="18" charset="0"/>
                        </a:rPr>
                        <m:t>=</m:t>
                      </m:r>
                    </m:oMath>
                  </m:oMathPara>
                </a14:m>
                <a:endParaRPr lang="en-GB" kern="1200" dirty="0"/>
              </a:p>
              <a:p>
                <a:pPr marL="0" indent="0">
                  <a:buNone/>
                </a:pPr>
                <a:endParaRPr lang="en-GB" kern="1200" dirty="0"/>
              </a:p>
              <a:p>
                <a:pPr marL="0" indent="0">
                  <a:buNone/>
                </a:pPr>
                <a14:m>
                  <m:oMathPara xmlns:m="http://schemas.openxmlformats.org/officeDocument/2006/math">
                    <m:oMathParaPr>
                      <m:jc m:val="left"/>
                    </m:oMathParaPr>
                    <m:oMath xmlns:m="http://schemas.openxmlformats.org/officeDocument/2006/math">
                      <m:r>
                        <a:rPr lang="en-GB" kern="1200">
                          <a:latin typeface="Cambria Math" panose="02040503050406030204" pitchFamily="18" charset="0"/>
                        </a:rPr>
                        <m:t>−6+3=</m:t>
                      </m:r>
                    </m:oMath>
                  </m:oMathPara>
                </a14:m>
                <a:endParaRPr lang="en-GB" kern="1200" dirty="0"/>
              </a:p>
              <a:p>
                <a:pPr marL="0" indent="0">
                  <a:buNone/>
                </a:pPr>
                <a:endParaRPr lang="en-GB" kern="1200" dirty="0"/>
              </a:p>
              <a:p>
                <a:pPr marL="0" indent="0">
                  <a:buNone/>
                </a:pPr>
                <a14:m>
                  <m:oMathPara xmlns:m="http://schemas.openxmlformats.org/officeDocument/2006/math">
                    <m:oMathParaPr>
                      <m:jc m:val="left"/>
                    </m:oMathParaPr>
                    <m:oMath xmlns:m="http://schemas.openxmlformats.org/officeDocument/2006/math">
                      <m:r>
                        <a:rPr lang="en-GB" kern="1200">
                          <a:latin typeface="Cambria Math" panose="02040503050406030204" pitchFamily="18" charset="0"/>
                        </a:rPr>
                        <m:t>−1+</m:t>
                      </m:r>
                      <m:d>
                        <m:dPr>
                          <m:ctrlPr>
                            <a:rPr lang="en-GB" i="1" kern="1200">
                              <a:latin typeface="Cambria Math" panose="02040503050406030204" pitchFamily="18" charset="0"/>
                            </a:rPr>
                          </m:ctrlPr>
                        </m:dPr>
                        <m:e>
                          <m:r>
                            <a:rPr lang="en-GB" kern="1200">
                              <a:latin typeface="Cambria Math" panose="02040503050406030204" pitchFamily="18" charset="0"/>
                            </a:rPr>
                            <m:t>−2</m:t>
                          </m:r>
                        </m:e>
                      </m:d>
                      <m:r>
                        <a:rPr lang="en-GB" kern="1200">
                          <a:latin typeface="Cambria Math" panose="02040503050406030204" pitchFamily="18" charset="0"/>
                        </a:rPr>
                        <m:t>=</m:t>
                      </m:r>
                    </m:oMath>
                  </m:oMathPara>
                </a14:m>
                <a:endParaRPr lang="en-GB" kern="1200" dirty="0"/>
              </a:p>
            </p:txBody>
          </p:sp>
        </mc:Choice>
        <mc:Fallback>
          <p:sp>
            <p:nvSpPr>
              <p:cNvPr id="9" name="Content Placeholder 2">
                <a:extLst>
                  <a:ext uri="{FF2B5EF4-FFF2-40B4-BE49-F238E27FC236}">
                    <a16:creationId xmlns:a16="http://schemas.microsoft.com/office/drawing/2014/main" id="{D2759DB6-1185-234F-A9BA-DB79DAEE9B02}"/>
                  </a:ext>
                </a:extLst>
              </p:cNvPr>
              <p:cNvSpPr>
                <a:spLocks noGrp="1" noRot="1" noChangeAspect="1" noMove="1" noResize="1" noEditPoints="1" noAdjustHandles="1" noChangeArrowheads="1" noChangeShapeType="1" noTextEdit="1"/>
              </p:cNvSpPr>
              <p:nvPr>
                <p:ph idx="1"/>
              </p:nvPr>
            </p:nvSpPr>
            <p:spPr>
              <a:xfrm>
                <a:off x="457200" y="2286334"/>
                <a:ext cx="8229600" cy="3888432"/>
              </a:xfrm>
              <a:blipFill>
                <a:blip r:embed="rId3"/>
                <a:stretch>
                  <a:fillRect l="-14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836B663B-85F8-BB46-B695-9FF481FCFB4A}"/>
                  </a:ext>
                </a:extLst>
              </p:cNvPr>
              <p:cNvSpPr/>
              <p:nvPr/>
            </p:nvSpPr>
            <p:spPr>
              <a:xfrm>
                <a:off x="4772602" y="2365956"/>
                <a:ext cx="3346162" cy="2803844"/>
              </a:xfrm>
              <a:prstGeom prst="rect">
                <a:avLst/>
              </a:prstGeom>
            </p:spPr>
            <p:txBody>
              <a:bodyPr wrap="square">
                <a:spAutoFit/>
              </a:bodyPr>
              <a:lstStyle/>
              <a:p>
                <a:pPr lvl="0">
                  <a:lnSpc>
                    <a:spcPct val="90000"/>
                  </a:lnSpc>
                  <a:spcBef>
                    <a:spcPts val="1000"/>
                  </a:spcBef>
                  <a:buNone/>
                </a:pPr>
                <a14:m>
                  <m:oMathPara xmlns:m="http://schemas.openxmlformats.org/officeDocument/2006/math">
                    <m:oMathParaPr>
                      <m:jc m:val="left"/>
                    </m:oMathParaPr>
                    <m:oMath xmlns:m="http://schemas.openxmlformats.org/officeDocument/2006/math">
                      <m:r>
                        <a:rPr lang="en-GB" sz="2400">
                          <a:solidFill>
                            <a:srgbClr val="585858"/>
                          </a:solidFill>
                          <a:latin typeface="Cambria Math" panose="02040503050406030204" pitchFamily="18" charset="0"/>
                        </a:rPr>
                        <m:t>5−1=</m:t>
                      </m:r>
                    </m:oMath>
                  </m:oMathPara>
                </a14:m>
                <a:endParaRPr lang="en-GB" sz="2400" dirty="0">
                  <a:solidFill>
                    <a:srgbClr val="585858"/>
                  </a:solidFill>
                  <a:latin typeface="+mj-lt"/>
                </a:endParaRPr>
              </a:p>
              <a:p>
                <a:pPr lvl="0">
                  <a:lnSpc>
                    <a:spcPct val="90000"/>
                  </a:lnSpc>
                  <a:spcBef>
                    <a:spcPts val="1000"/>
                  </a:spcBef>
                </a:pPr>
                <a:endParaRPr lang="en-GB" sz="2400" dirty="0">
                  <a:solidFill>
                    <a:srgbClr val="585858"/>
                  </a:solidFill>
                  <a:latin typeface="+mj-lt"/>
                </a:endParaRPr>
              </a:p>
              <a:p>
                <a:pPr lvl="0">
                  <a:lnSpc>
                    <a:spcPct val="90000"/>
                  </a:lnSpc>
                  <a:spcBef>
                    <a:spcPts val="1000"/>
                  </a:spcBef>
                  <a:buNone/>
                </a:pPr>
                <a14:m>
                  <m:oMathPara xmlns:m="http://schemas.openxmlformats.org/officeDocument/2006/math">
                    <m:oMathParaPr>
                      <m:jc m:val="left"/>
                    </m:oMathParaPr>
                    <m:oMath xmlns:m="http://schemas.openxmlformats.org/officeDocument/2006/math">
                      <m:r>
                        <a:rPr lang="en-GB" sz="2400">
                          <a:solidFill>
                            <a:srgbClr val="585858"/>
                          </a:solidFill>
                          <a:latin typeface="Cambria Math" panose="02040503050406030204" pitchFamily="18" charset="0"/>
                        </a:rPr>
                        <m:t>1−</m:t>
                      </m:r>
                      <m:d>
                        <m:dPr>
                          <m:ctrlPr>
                            <a:rPr lang="en-GB" sz="2400" i="1">
                              <a:solidFill>
                                <a:srgbClr val="585858"/>
                              </a:solidFill>
                              <a:latin typeface="Cambria Math" panose="02040503050406030204" pitchFamily="18" charset="0"/>
                            </a:rPr>
                          </m:ctrlPr>
                        </m:dPr>
                        <m:e>
                          <m:r>
                            <a:rPr lang="en-GB" sz="2400">
                              <a:solidFill>
                                <a:srgbClr val="585858"/>
                              </a:solidFill>
                              <a:latin typeface="Cambria Math" panose="02040503050406030204" pitchFamily="18" charset="0"/>
                            </a:rPr>
                            <m:t>−2</m:t>
                          </m:r>
                        </m:e>
                      </m:d>
                      <m:r>
                        <a:rPr lang="en-GB" sz="2400">
                          <a:solidFill>
                            <a:srgbClr val="585858"/>
                          </a:solidFill>
                          <a:latin typeface="Cambria Math" panose="02040503050406030204" pitchFamily="18" charset="0"/>
                        </a:rPr>
                        <m:t>=</m:t>
                      </m:r>
                    </m:oMath>
                  </m:oMathPara>
                </a14:m>
                <a:endParaRPr lang="en-GB" sz="2400" dirty="0">
                  <a:solidFill>
                    <a:srgbClr val="585858"/>
                  </a:solidFill>
                  <a:latin typeface="+mj-lt"/>
                </a:endParaRPr>
              </a:p>
              <a:p>
                <a:pPr lvl="0">
                  <a:lnSpc>
                    <a:spcPct val="90000"/>
                  </a:lnSpc>
                  <a:spcBef>
                    <a:spcPts val="1000"/>
                  </a:spcBef>
                </a:pPr>
                <a:endParaRPr lang="en-GB" sz="2400" dirty="0">
                  <a:solidFill>
                    <a:srgbClr val="585858"/>
                  </a:solidFill>
                  <a:latin typeface="+mj-lt"/>
                </a:endParaRPr>
              </a:p>
              <a:p>
                <a:pPr>
                  <a:lnSpc>
                    <a:spcPct val="90000"/>
                  </a:lnSpc>
                  <a:spcBef>
                    <a:spcPts val="1000"/>
                  </a:spcBef>
                  <a:buNone/>
                </a:pPr>
                <a14:m>
                  <m:oMathPara xmlns:m="http://schemas.openxmlformats.org/officeDocument/2006/math">
                    <m:oMathParaPr>
                      <m:jc m:val="left"/>
                    </m:oMathParaPr>
                    <m:oMath xmlns:m="http://schemas.openxmlformats.org/officeDocument/2006/math">
                      <m:r>
                        <a:rPr lang="en-GB" sz="2400">
                          <a:solidFill>
                            <a:srgbClr val="585858"/>
                          </a:solidFill>
                          <a:latin typeface="Cambria Math" panose="02040503050406030204" pitchFamily="18" charset="0"/>
                        </a:rPr>
                        <m:t>−3−2=</m:t>
                      </m:r>
                    </m:oMath>
                  </m:oMathPara>
                </a14:m>
                <a:endParaRPr lang="en-GB" sz="2400" dirty="0">
                  <a:solidFill>
                    <a:srgbClr val="585858"/>
                  </a:solidFill>
                  <a:latin typeface="+mj-lt"/>
                </a:endParaRPr>
              </a:p>
              <a:p>
                <a:pPr lvl="0">
                  <a:lnSpc>
                    <a:spcPct val="90000"/>
                  </a:lnSpc>
                  <a:spcBef>
                    <a:spcPts val="1000"/>
                  </a:spcBef>
                </a:pPr>
                <a:endParaRPr lang="en-GB" sz="2400" dirty="0">
                  <a:solidFill>
                    <a:srgbClr val="585858"/>
                  </a:solidFill>
                  <a:latin typeface="+mj-lt"/>
                </a:endParaRPr>
              </a:p>
              <a:p>
                <a:pPr lvl="0">
                  <a:lnSpc>
                    <a:spcPct val="90000"/>
                  </a:lnSpc>
                  <a:spcBef>
                    <a:spcPts val="1000"/>
                  </a:spcBef>
                  <a:buNone/>
                </a:pPr>
                <a14:m>
                  <m:oMathPara xmlns:m="http://schemas.openxmlformats.org/officeDocument/2006/math">
                    <m:oMathParaPr>
                      <m:jc m:val="left"/>
                    </m:oMathParaPr>
                    <m:oMath xmlns:m="http://schemas.openxmlformats.org/officeDocument/2006/math">
                      <m:r>
                        <a:rPr lang="en-GB" sz="2400">
                          <a:solidFill>
                            <a:srgbClr val="585858"/>
                          </a:solidFill>
                          <a:latin typeface="Cambria Math" panose="02040503050406030204" pitchFamily="18" charset="0"/>
                        </a:rPr>
                        <m:t>−2−</m:t>
                      </m:r>
                      <m:d>
                        <m:dPr>
                          <m:ctrlPr>
                            <a:rPr lang="en-GB" sz="2400" i="1">
                              <a:solidFill>
                                <a:srgbClr val="585858"/>
                              </a:solidFill>
                              <a:latin typeface="Cambria Math" panose="02040503050406030204" pitchFamily="18" charset="0"/>
                            </a:rPr>
                          </m:ctrlPr>
                        </m:dPr>
                        <m:e>
                          <m:r>
                            <a:rPr lang="en-GB" sz="2400">
                              <a:solidFill>
                                <a:srgbClr val="585858"/>
                              </a:solidFill>
                              <a:latin typeface="Cambria Math" panose="02040503050406030204" pitchFamily="18" charset="0"/>
                            </a:rPr>
                            <m:t>−4</m:t>
                          </m:r>
                        </m:e>
                      </m:d>
                      <m:r>
                        <a:rPr lang="en-GB" sz="2400">
                          <a:solidFill>
                            <a:srgbClr val="585858"/>
                          </a:solidFill>
                          <a:latin typeface="Cambria Math" panose="02040503050406030204" pitchFamily="18" charset="0"/>
                        </a:rPr>
                        <m:t>=</m:t>
                      </m:r>
                    </m:oMath>
                  </m:oMathPara>
                </a14:m>
                <a:endParaRPr lang="en-GB" sz="2400" dirty="0">
                  <a:solidFill>
                    <a:srgbClr val="585858"/>
                  </a:solidFill>
                  <a:latin typeface="+mj-lt"/>
                </a:endParaRPr>
              </a:p>
            </p:txBody>
          </p:sp>
        </mc:Choice>
        <mc:Fallback xmlns="">
          <p:sp>
            <p:nvSpPr>
              <p:cNvPr id="10" name="Rectangle 9">
                <a:extLst>
                  <a:ext uri="{FF2B5EF4-FFF2-40B4-BE49-F238E27FC236}">
                    <a16:creationId xmlns:a16="http://schemas.microsoft.com/office/drawing/2014/main" id="{836B663B-85F8-BB46-B695-9FF481FCFB4A}"/>
                  </a:ext>
                </a:extLst>
              </p:cNvPr>
              <p:cNvSpPr>
                <a:spLocks noRot="1" noChangeAspect="1" noMove="1" noResize="1" noEditPoints="1" noAdjustHandles="1" noChangeArrowheads="1" noChangeShapeType="1" noTextEdit="1"/>
              </p:cNvSpPr>
              <p:nvPr/>
            </p:nvSpPr>
            <p:spPr>
              <a:xfrm>
                <a:off x="4772602" y="2365956"/>
                <a:ext cx="3346162" cy="2803844"/>
              </a:xfrm>
              <a:prstGeom prst="rect">
                <a:avLst/>
              </a:prstGeom>
              <a:blipFill>
                <a:blip r:embed="rId4"/>
                <a:stretch>
                  <a:fillRect l="-729"/>
                </a:stretch>
              </a:blipFill>
            </p:spPr>
            <p:txBody>
              <a:bodyPr/>
              <a:lstStyle/>
              <a:p>
                <a:r>
                  <a:rPr lang="en-GB">
                    <a:noFill/>
                  </a:rPr>
                  <a:t> </a:t>
                </a:r>
              </a:p>
            </p:txBody>
          </p:sp>
        </mc:Fallback>
      </mc:AlternateContent>
      <p:sp>
        <p:nvSpPr>
          <p:cNvPr id="3" name="Rectangle 2">
            <a:extLst>
              <a:ext uri="{FF2B5EF4-FFF2-40B4-BE49-F238E27FC236}">
                <a16:creationId xmlns:a16="http://schemas.microsoft.com/office/drawing/2014/main" id="{7C4BA0D8-A80B-A14A-971B-217938C6FF04}"/>
              </a:ext>
            </a:extLst>
          </p:cNvPr>
          <p:cNvSpPr/>
          <p:nvPr/>
        </p:nvSpPr>
        <p:spPr>
          <a:xfrm>
            <a:off x="433122" y="1636460"/>
            <a:ext cx="6537367" cy="461665"/>
          </a:xfrm>
          <a:prstGeom prst="rect">
            <a:avLst/>
          </a:prstGeom>
        </p:spPr>
        <p:txBody>
          <a:bodyPr wrap="none">
            <a:spAutoFit/>
          </a:bodyPr>
          <a:lstStyle/>
          <a:p>
            <a:pPr>
              <a:buNone/>
            </a:pPr>
            <a:r>
              <a:rPr lang="en-GB" sz="2400" dirty="0">
                <a:solidFill>
                  <a:srgbClr val="585858"/>
                </a:solidFill>
                <a:latin typeface="+mj-lt"/>
              </a:rPr>
              <a:t>Represent these calculations with unit squares</a:t>
            </a:r>
          </a:p>
        </p:txBody>
      </p:sp>
    </p:spTree>
    <p:extLst>
      <p:ext uri="{BB962C8B-B14F-4D97-AF65-F5344CB8AC3E}">
        <p14:creationId xmlns:p14="http://schemas.microsoft.com/office/powerpoint/2010/main" val="3982417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3638" y="603806"/>
            <a:ext cx="8603877" cy="2419124"/>
          </a:xfrm>
          <a:prstGeom prst="rect">
            <a:avLst/>
          </a:prstGeom>
        </p:spPr>
        <p:txBody>
          <a:bodyPr wrap="square">
            <a:spAutoFit/>
          </a:bodyPr>
          <a:lstStyle/>
          <a:p>
            <a:pPr>
              <a:buNone/>
            </a:pPr>
            <a:r>
              <a:rPr lang="en-GB" sz="3600" b="1" dirty="0">
                <a:solidFill>
                  <a:srgbClr val="585858"/>
                </a:solidFill>
                <a:latin typeface="+mj-lt"/>
                <a:ea typeface="+mj-ea"/>
                <a:cs typeface="+mj-cs"/>
              </a:rPr>
              <a:t>How?</a:t>
            </a:r>
          </a:p>
          <a:p>
            <a:endParaRPr lang="en-GB" sz="3600" dirty="0">
              <a:latin typeface="Arial" panose="020B0604020202020204" pitchFamily="34" charset="0"/>
              <a:cs typeface="Arial" panose="020B0604020202020204" pitchFamily="34" charset="0"/>
            </a:endParaRPr>
          </a:p>
          <a:p>
            <a:pPr>
              <a:buNone/>
            </a:pPr>
            <a:r>
              <a:rPr lang="en-GB" sz="2400" dirty="0">
                <a:solidFill>
                  <a:srgbClr val="585858"/>
                </a:solidFill>
                <a:latin typeface="+mj-lt"/>
              </a:rPr>
              <a:t>Algebra tiles</a:t>
            </a:r>
          </a:p>
          <a:p>
            <a:endParaRPr lang="en-GB" sz="36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87E157E-9D5E-0449-9D3D-DA21D26BA704}"/>
              </a:ext>
            </a:extLst>
          </p:cNvPr>
          <p:cNvPicPr>
            <a:picLocks noChangeAspect="1"/>
          </p:cNvPicPr>
          <p:nvPr/>
        </p:nvPicPr>
        <p:blipFill>
          <a:blip r:embed="rId3"/>
          <a:stretch>
            <a:fillRect/>
          </a:stretch>
        </p:blipFill>
        <p:spPr>
          <a:xfrm>
            <a:off x="1277827" y="2872117"/>
            <a:ext cx="6731221" cy="2779980"/>
          </a:xfrm>
          <a:prstGeom prst="rect">
            <a:avLst/>
          </a:prstGeom>
        </p:spPr>
      </p:pic>
      <p:cxnSp>
        <p:nvCxnSpPr>
          <p:cNvPr id="7" name="Straight Arrow Connector 6">
            <a:extLst>
              <a:ext uri="{FF2B5EF4-FFF2-40B4-BE49-F238E27FC236}">
                <a16:creationId xmlns:a16="http://schemas.microsoft.com/office/drawing/2014/main" id="{0C95FB43-38D7-A248-91E2-11DA9622F8D6}"/>
              </a:ext>
            </a:extLst>
          </p:cNvPr>
          <p:cNvCxnSpPr/>
          <p:nvPr/>
        </p:nvCxnSpPr>
        <p:spPr>
          <a:xfrm>
            <a:off x="1723869" y="2970542"/>
            <a:ext cx="2053652"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BAEAFF5-F98A-4F48-8B9E-C2B63A40579B}"/>
                  </a:ext>
                </a:extLst>
              </p:cNvPr>
              <p:cNvSpPr txBox="1"/>
              <p:nvPr/>
            </p:nvSpPr>
            <p:spPr>
              <a:xfrm>
                <a:off x="2574482" y="2590466"/>
                <a:ext cx="352425" cy="461665"/>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r>
                        <a:rPr lang="en-GB" sz="2400" b="0" i="1" smtClean="0">
                          <a:solidFill>
                            <a:srgbClr val="5E9CD3"/>
                          </a:solidFill>
                          <a:latin typeface="Cambria Math" panose="02040503050406030204" pitchFamily="18" charset="0"/>
                        </a:rPr>
                        <m:t>𝑥</m:t>
                      </m:r>
                    </m:oMath>
                  </m:oMathPara>
                </a14:m>
                <a:endParaRPr lang="en-GB" sz="2400" dirty="0">
                  <a:solidFill>
                    <a:srgbClr val="5E9CD3"/>
                  </a:solidFill>
                </a:endParaRPr>
              </a:p>
            </p:txBody>
          </p:sp>
        </mc:Choice>
        <mc:Fallback xmlns="">
          <p:sp>
            <p:nvSpPr>
              <p:cNvPr id="8" name="TextBox 7">
                <a:extLst>
                  <a:ext uri="{FF2B5EF4-FFF2-40B4-BE49-F238E27FC236}">
                    <a16:creationId xmlns:a16="http://schemas.microsoft.com/office/drawing/2014/main" id="{BBAEAFF5-F98A-4F48-8B9E-C2B63A40579B}"/>
                  </a:ext>
                </a:extLst>
              </p:cNvPr>
              <p:cNvSpPr txBox="1">
                <a:spLocks noRot="1" noChangeAspect="1" noMove="1" noResize="1" noEditPoints="1" noAdjustHandles="1" noChangeArrowheads="1" noChangeShapeType="1" noTextEdit="1"/>
              </p:cNvSpPr>
              <p:nvPr/>
            </p:nvSpPr>
            <p:spPr>
              <a:xfrm>
                <a:off x="2574482" y="2590466"/>
                <a:ext cx="352425" cy="461665"/>
              </a:xfrm>
              <a:prstGeom prst="rect">
                <a:avLst/>
              </a:prstGeom>
              <a:blipFill>
                <a:blip r:embed="rId4"/>
                <a:stretch>
                  <a:fillRect/>
                </a:stretch>
              </a:blipFill>
            </p:spPr>
            <p:txBody>
              <a:bodyPr/>
              <a:lstStyle/>
              <a:p>
                <a:r>
                  <a:rPr lang="en-GB">
                    <a:noFill/>
                  </a:rPr>
                  <a:t> </a:t>
                </a:r>
              </a:p>
            </p:txBody>
          </p:sp>
        </mc:Fallback>
      </mc:AlternateContent>
      <p:cxnSp>
        <p:nvCxnSpPr>
          <p:cNvPr id="9" name="Straight Arrow Connector 8">
            <a:extLst>
              <a:ext uri="{FF2B5EF4-FFF2-40B4-BE49-F238E27FC236}">
                <a16:creationId xmlns:a16="http://schemas.microsoft.com/office/drawing/2014/main" id="{DC7B55C5-389B-5B41-A0DF-094EB959A9CA}"/>
              </a:ext>
            </a:extLst>
          </p:cNvPr>
          <p:cNvCxnSpPr>
            <a:cxnSpLocks/>
          </p:cNvCxnSpPr>
          <p:nvPr/>
        </p:nvCxnSpPr>
        <p:spPr>
          <a:xfrm flipH="1">
            <a:off x="1558769" y="3173742"/>
            <a:ext cx="1" cy="202690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CB57650-48FE-1A44-B1FA-CED6E31B5E27}"/>
                  </a:ext>
                </a:extLst>
              </p:cNvPr>
              <p:cNvSpPr txBox="1"/>
              <p:nvPr/>
            </p:nvSpPr>
            <p:spPr>
              <a:xfrm>
                <a:off x="1277827" y="3905545"/>
                <a:ext cx="352425" cy="461665"/>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r>
                        <a:rPr lang="en-GB" sz="2400" b="0" i="1" smtClean="0">
                          <a:solidFill>
                            <a:srgbClr val="5E9CD3"/>
                          </a:solidFill>
                          <a:latin typeface="Cambria Math" panose="02040503050406030204" pitchFamily="18" charset="0"/>
                        </a:rPr>
                        <m:t>𝑥</m:t>
                      </m:r>
                    </m:oMath>
                  </m:oMathPara>
                </a14:m>
                <a:endParaRPr lang="en-GB" sz="2400" dirty="0">
                  <a:solidFill>
                    <a:srgbClr val="5E9CD3"/>
                  </a:solidFill>
                </a:endParaRPr>
              </a:p>
            </p:txBody>
          </p:sp>
        </mc:Choice>
        <mc:Fallback xmlns="">
          <p:sp>
            <p:nvSpPr>
              <p:cNvPr id="12" name="TextBox 11">
                <a:extLst>
                  <a:ext uri="{FF2B5EF4-FFF2-40B4-BE49-F238E27FC236}">
                    <a16:creationId xmlns:a16="http://schemas.microsoft.com/office/drawing/2014/main" id="{2CB57650-48FE-1A44-B1FA-CED6E31B5E27}"/>
                  </a:ext>
                </a:extLst>
              </p:cNvPr>
              <p:cNvSpPr txBox="1">
                <a:spLocks noRot="1" noChangeAspect="1" noMove="1" noResize="1" noEditPoints="1" noAdjustHandles="1" noChangeArrowheads="1" noChangeShapeType="1" noTextEdit="1"/>
              </p:cNvSpPr>
              <p:nvPr/>
            </p:nvSpPr>
            <p:spPr>
              <a:xfrm>
                <a:off x="1277827" y="3905545"/>
                <a:ext cx="352425" cy="461665"/>
              </a:xfrm>
              <a:prstGeom prst="rect">
                <a:avLst/>
              </a:prstGeom>
              <a:blipFill>
                <a:blip r:embed="rId5"/>
                <a:stretch>
                  <a:fillRect/>
                </a:stretch>
              </a:blipFill>
            </p:spPr>
            <p:txBody>
              <a:bodyPr/>
              <a:lstStyle/>
              <a:p>
                <a:r>
                  <a:rPr lang="en-GB">
                    <a:noFill/>
                  </a:rPr>
                  <a:t> </a:t>
                </a:r>
              </a:p>
            </p:txBody>
          </p:sp>
        </mc:Fallback>
      </mc:AlternateContent>
      <p:cxnSp>
        <p:nvCxnSpPr>
          <p:cNvPr id="13" name="Straight Arrow Connector 12">
            <a:extLst>
              <a:ext uri="{FF2B5EF4-FFF2-40B4-BE49-F238E27FC236}">
                <a16:creationId xmlns:a16="http://schemas.microsoft.com/office/drawing/2014/main" id="{B1F56B37-F991-2341-B49B-F040599D8C43}"/>
              </a:ext>
            </a:extLst>
          </p:cNvPr>
          <p:cNvCxnSpPr>
            <a:cxnSpLocks/>
          </p:cNvCxnSpPr>
          <p:nvPr/>
        </p:nvCxnSpPr>
        <p:spPr>
          <a:xfrm flipH="1">
            <a:off x="5146519" y="3173742"/>
            <a:ext cx="1" cy="202690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1BD1F9B7-6219-CC4D-9095-1FED05A8C2BA}"/>
                  </a:ext>
                </a:extLst>
              </p:cNvPr>
              <p:cNvSpPr txBox="1"/>
              <p:nvPr/>
            </p:nvSpPr>
            <p:spPr>
              <a:xfrm>
                <a:off x="4865577" y="3905545"/>
                <a:ext cx="352425" cy="461665"/>
              </a:xfrm>
              <a:prstGeom prst="rect">
                <a:avLst/>
              </a:prstGeom>
              <a:noFill/>
            </p:spPr>
            <p:txBody>
              <a:bodyPr wrap="square" rtlCol="0">
                <a:spAutoFit/>
              </a:bodyPr>
              <a:lstStyle/>
              <a:p>
                <a:pPr>
                  <a:buNone/>
                </a:pPr>
                <a14:m>
                  <m:oMathPara xmlns:m="http://schemas.openxmlformats.org/officeDocument/2006/math">
                    <m:oMathParaPr>
                      <m:jc m:val="centerGroup"/>
                    </m:oMathParaPr>
                    <m:oMath xmlns:m="http://schemas.openxmlformats.org/officeDocument/2006/math">
                      <m:r>
                        <a:rPr lang="en-GB" sz="2400" b="0" i="1" smtClean="0">
                          <a:solidFill>
                            <a:srgbClr val="5E9CD3"/>
                          </a:solidFill>
                          <a:latin typeface="Cambria Math" panose="02040503050406030204" pitchFamily="18" charset="0"/>
                        </a:rPr>
                        <m:t>𝑥</m:t>
                      </m:r>
                    </m:oMath>
                  </m:oMathPara>
                </a14:m>
                <a:endParaRPr lang="en-GB" sz="2400" dirty="0">
                  <a:solidFill>
                    <a:srgbClr val="5E9CD3"/>
                  </a:solidFill>
                </a:endParaRPr>
              </a:p>
            </p:txBody>
          </p:sp>
        </mc:Choice>
        <mc:Fallback xmlns="">
          <p:sp>
            <p:nvSpPr>
              <p:cNvPr id="14" name="TextBox 13">
                <a:extLst>
                  <a:ext uri="{FF2B5EF4-FFF2-40B4-BE49-F238E27FC236}">
                    <a16:creationId xmlns:a16="http://schemas.microsoft.com/office/drawing/2014/main" id="{1BD1F9B7-6219-CC4D-9095-1FED05A8C2BA}"/>
                  </a:ext>
                </a:extLst>
              </p:cNvPr>
              <p:cNvSpPr txBox="1">
                <a:spLocks noRot="1" noChangeAspect="1" noMove="1" noResize="1" noEditPoints="1" noAdjustHandles="1" noChangeArrowheads="1" noChangeShapeType="1" noTextEdit="1"/>
              </p:cNvSpPr>
              <p:nvPr/>
            </p:nvSpPr>
            <p:spPr>
              <a:xfrm>
                <a:off x="4865577" y="3905545"/>
                <a:ext cx="352425" cy="461665"/>
              </a:xfrm>
              <a:prstGeom prst="rect">
                <a:avLst/>
              </a:prstGeom>
              <a:blipFill>
                <a:blip r:embed="rId6"/>
                <a:stretch>
                  <a:fillRect/>
                </a:stretch>
              </a:blipFill>
            </p:spPr>
            <p:txBody>
              <a:bodyPr/>
              <a:lstStyle/>
              <a:p>
                <a:r>
                  <a:rPr lang="en-GB">
                    <a:noFill/>
                  </a:rPr>
                  <a:t> </a:t>
                </a:r>
              </a:p>
            </p:txBody>
          </p:sp>
        </mc:Fallback>
      </mc:AlternateContent>
      <p:cxnSp>
        <p:nvCxnSpPr>
          <p:cNvPr id="16" name="Straight Arrow Connector 15">
            <a:extLst>
              <a:ext uri="{FF2B5EF4-FFF2-40B4-BE49-F238E27FC236}">
                <a16:creationId xmlns:a16="http://schemas.microsoft.com/office/drawing/2014/main" id="{82D2B6D4-0EE8-8F4C-B89B-39BD8293A49C}"/>
              </a:ext>
            </a:extLst>
          </p:cNvPr>
          <p:cNvCxnSpPr>
            <a:cxnSpLocks/>
          </p:cNvCxnSpPr>
          <p:nvPr/>
        </p:nvCxnSpPr>
        <p:spPr>
          <a:xfrm>
            <a:off x="5319754" y="2971943"/>
            <a:ext cx="50954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DD5DD348-F8A3-1C41-99E5-4872D5389275}"/>
              </a:ext>
            </a:extLst>
          </p:cNvPr>
          <p:cNvSpPr txBox="1"/>
          <p:nvPr/>
        </p:nvSpPr>
        <p:spPr>
          <a:xfrm>
            <a:off x="5442651" y="2590466"/>
            <a:ext cx="352425" cy="461665"/>
          </a:xfrm>
          <a:prstGeom prst="rect">
            <a:avLst/>
          </a:prstGeom>
          <a:noFill/>
        </p:spPr>
        <p:txBody>
          <a:bodyPr wrap="square" rtlCol="0">
            <a:spAutoFit/>
          </a:bodyPr>
          <a:lstStyle/>
          <a:p>
            <a:pPr>
              <a:buNone/>
            </a:pPr>
            <a:r>
              <a:rPr lang="en-GB" sz="2400" dirty="0">
                <a:solidFill>
                  <a:srgbClr val="5E9CD3"/>
                </a:solidFill>
              </a:rPr>
              <a:t>1</a:t>
            </a:r>
          </a:p>
        </p:txBody>
      </p:sp>
      <p:cxnSp>
        <p:nvCxnSpPr>
          <p:cNvPr id="21" name="Straight Arrow Connector 20">
            <a:extLst>
              <a:ext uri="{FF2B5EF4-FFF2-40B4-BE49-F238E27FC236}">
                <a16:creationId xmlns:a16="http://schemas.microsoft.com/office/drawing/2014/main" id="{A104F7F3-7E93-0D49-83F1-3A1F60D8C890}"/>
              </a:ext>
            </a:extLst>
          </p:cNvPr>
          <p:cNvCxnSpPr>
            <a:cxnSpLocks/>
          </p:cNvCxnSpPr>
          <p:nvPr/>
        </p:nvCxnSpPr>
        <p:spPr>
          <a:xfrm>
            <a:off x="7123088" y="2974958"/>
            <a:ext cx="50954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C9BF2CD1-C394-D548-A734-D07954116DAA}"/>
              </a:ext>
            </a:extLst>
          </p:cNvPr>
          <p:cNvSpPr txBox="1"/>
          <p:nvPr/>
        </p:nvSpPr>
        <p:spPr>
          <a:xfrm>
            <a:off x="7204420" y="2593481"/>
            <a:ext cx="352425" cy="461665"/>
          </a:xfrm>
          <a:prstGeom prst="rect">
            <a:avLst/>
          </a:prstGeom>
          <a:noFill/>
        </p:spPr>
        <p:txBody>
          <a:bodyPr wrap="square" rtlCol="0">
            <a:spAutoFit/>
          </a:bodyPr>
          <a:lstStyle/>
          <a:p>
            <a:pPr>
              <a:buNone/>
            </a:pPr>
            <a:r>
              <a:rPr lang="en-GB" sz="2400" dirty="0">
                <a:solidFill>
                  <a:srgbClr val="5E9CD3"/>
                </a:solidFill>
              </a:rPr>
              <a:t>1</a:t>
            </a:r>
          </a:p>
        </p:txBody>
      </p:sp>
      <p:cxnSp>
        <p:nvCxnSpPr>
          <p:cNvPr id="23" name="Straight Arrow Connector 22">
            <a:extLst>
              <a:ext uri="{FF2B5EF4-FFF2-40B4-BE49-F238E27FC236}">
                <a16:creationId xmlns:a16="http://schemas.microsoft.com/office/drawing/2014/main" id="{82E3D92F-DC8F-6543-BCDA-C7BDF510F0CB}"/>
              </a:ext>
            </a:extLst>
          </p:cNvPr>
          <p:cNvCxnSpPr>
            <a:cxnSpLocks/>
          </p:cNvCxnSpPr>
          <p:nvPr/>
        </p:nvCxnSpPr>
        <p:spPr>
          <a:xfrm>
            <a:off x="6925310" y="3173742"/>
            <a:ext cx="0" cy="47750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D0BCC44-078D-C143-B1E9-BC69DAC5F780}"/>
              </a:ext>
            </a:extLst>
          </p:cNvPr>
          <p:cNvSpPr txBox="1"/>
          <p:nvPr/>
        </p:nvSpPr>
        <p:spPr>
          <a:xfrm>
            <a:off x="6631765" y="3135495"/>
            <a:ext cx="352425" cy="461665"/>
          </a:xfrm>
          <a:prstGeom prst="rect">
            <a:avLst/>
          </a:prstGeom>
          <a:noFill/>
        </p:spPr>
        <p:txBody>
          <a:bodyPr wrap="square" rtlCol="0">
            <a:spAutoFit/>
          </a:bodyPr>
          <a:lstStyle/>
          <a:p>
            <a:pPr>
              <a:buNone/>
            </a:pPr>
            <a:r>
              <a:rPr lang="en-GB" sz="2400" dirty="0">
                <a:solidFill>
                  <a:srgbClr val="5E9CD3"/>
                </a:solidFill>
              </a:rPr>
              <a:t>1</a:t>
            </a:r>
          </a:p>
        </p:txBody>
      </p:sp>
    </p:spTree>
    <p:extLst>
      <p:ext uri="{BB962C8B-B14F-4D97-AF65-F5344CB8AC3E}">
        <p14:creationId xmlns:p14="http://schemas.microsoft.com/office/powerpoint/2010/main" val="55493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4" grpId="0"/>
      <p:bldP spid="17" grpId="0"/>
      <p:bldP spid="22" grpId="0"/>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B7481D11-D23D-B545-9FF9-35050524AF37}"/>
              </a:ext>
            </a:extLst>
          </p:cNvPr>
          <p:cNvPicPr>
            <a:picLocks noChangeAspect="1"/>
          </p:cNvPicPr>
          <p:nvPr/>
        </p:nvPicPr>
        <p:blipFill>
          <a:blip r:embed="rId3"/>
          <a:stretch>
            <a:fillRect/>
          </a:stretch>
        </p:blipFill>
        <p:spPr>
          <a:xfrm>
            <a:off x="449080" y="2618175"/>
            <a:ext cx="8181957" cy="3117608"/>
          </a:xfrm>
          <a:prstGeom prst="rect">
            <a:avLst/>
          </a:prstGeom>
        </p:spPr>
      </p:pic>
      <p:sp>
        <p:nvSpPr>
          <p:cNvPr id="4" name="Rectangle 3"/>
          <p:cNvSpPr/>
          <p:nvPr/>
        </p:nvSpPr>
        <p:spPr>
          <a:xfrm>
            <a:off x="512963" y="647551"/>
            <a:ext cx="8702475" cy="3083921"/>
          </a:xfrm>
          <a:prstGeom prst="rect">
            <a:avLst/>
          </a:prstGeom>
        </p:spPr>
        <p:txBody>
          <a:bodyPr wrap="square">
            <a:spAutoFit/>
          </a:bodyPr>
          <a:lstStyle/>
          <a:p>
            <a:pPr>
              <a:buNone/>
            </a:pPr>
            <a:r>
              <a:rPr lang="en-GB" sz="3600" b="1" dirty="0">
                <a:solidFill>
                  <a:srgbClr val="585858"/>
                </a:solidFill>
                <a:latin typeface="+mj-lt"/>
                <a:ea typeface="+mj-ea"/>
                <a:cs typeface="+mj-cs"/>
              </a:rPr>
              <a:t>How?</a:t>
            </a:r>
          </a:p>
          <a:p>
            <a:endParaRPr lang="en-GB" sz="3600" dirty="0">
              <a:latin typeface="Arial" panose="020B0604020202020204" pitchFamily="34" charset="0"/>
              <a:cs typeface="Arial" panose="020B0604020202020204" pitchFamily="34" charset="0"/>
            </a:endParaRPr>
          </a:p>
          <a:p>
            <a:pPr>
              <a:buNone/>
            </a:pPr>
            <a:r>
              <a:rPr lang="en-GB" sz="2400" dirty="0">
                <a:solidFill>
                  <a:srgbClr val="585858"/>
                </a:solidFill>
                <a:latin typeface="+mj-lt"/>
              </a:rPr>
              <a:t>Algebra tiles</a:t>
            </a:r>
          </a:p>
          <a:p>
            <a:endParaRPr lang="en-GB" sz="3600" dirty="0">
              <a:latin typeface="Arial" panose="020B0604020202020204" pitchFamily="34" charset="0"/>
              <a:cs typeface="Arial" panose="020B0604020202020204" pitchFamily="34" charset="0"/>
            </a:endParaRPr>
          </a:p>
          <a:p>
            <a:endParaRPr lang="en-GB" sz="3600" dirty="0"/>
          </a:p>
        </p:txBody>
      </p:sp>
    </p:spTree>
    <p:extLst>
      <p:ext uri="{BB962C8B-B14F-4D97-AF65-F5344CB8AC3E}">
        <p14:creationId xmlns:p14="http://schemas.microsoft.com/office/powerpoint/2010/main" val="3070472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7E9DC-55D8-A545-BAE8-21B3523E192D}"/>
              </a:ext>
            </a:extLst>
          </p:cNvPr>
          <p:cNvSpPr>
            <a:spLocks noGrp="1"/>
          </p:cNvSpPr>
          <p:nvPr>
            <p:ph type="title"/>
          </p:nvPr>
        </p:nvSpPr>
        <p:spPr/>
        <p:txBody>
          <a:bodyPr>
            <a:noAutofit/>
          </a:bodyPr>
          <a:lstStyle/>
          <a:p>
            <a:r>
              <a:rPr lang="en-GB" kern="1200" dirty="0"/>
              <a:t>Represent the following expressions using algebra tiles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AB4AE4E-0A2E-B046-BD5E-4BD04EB9B064}"/>
                  </a:ext>
                </a:extLst>
              </p:cNvPr>
              <p:cNvSpPr>
                <a:spLocks noGrp="1"/>
              </p:cNvSpPr>
              <p:nvPr>
                <p:ph idx="1"/>
              </p:nvPr>
            </p:nvSpPr>
            <p:spPr>
              <a:xfrm>
                <a:off x="457200" y="1844824"/>
                <a:ext cx="8229600" cy="3888432"/>
              </a:xfrm>
            </p:spPr>
            <p:txBody>
              <a:bodyPr numCol="2">
                <a:noAutofit/>
              </a:bodyPr>
              <a:lstStyle/>
              <a:p>
                <a:pPr marL="0" indent="0">
                  <a:buNone/>
                </a:pPr>
                <a14:m>
                  <m:oMath xmlns:m="http://schemas.openxmlformats.org/officeDocument/2006/math">
                    <m:r>
                      <a:rPr lang="en-GB" sz="3600" b="0" i="1" smtClean="0">
                        <a:latin typeface="Cambria Math" panose="02040503050406030204" pitchFamily="18" charset="0"/>
                      </a:rPr>
                      <m:t>𝑥</m:t>
                    </m:r>
                    <m:r>
                      <a:rPr lang="en-GB" sz="3600" b="0" i="1" smtClean="0">
                        <a:latin typeface="Cambria Math" panose="02040503050406030204" pitchFamily="18" charset="0"/>
                      </a:rPr>
                      <m:t>+1</m:t>
                    </m:r>
                  </m:oMath>
                </a14:m>
                <a:r>
                  <a:rPr lang="en-GB" sz="3600" b="0" dirty="0"/>
                  <a:t> </a:t>
                </a:r>
              </a:p>
              <a:p>
                <a:pPr marL="0" indent="0">
                  <a:buNone/>
                </a:pPr>
                <a:endParaRPr lang="en-GB" sz="3600" dirty="0"/>
              </a:p>
              <a:p>
                <a:pPr marL="0" indent="0">
                  <a:buNone/>
                </a:pPr>
                <a14:m>
                  <m:oMathPara xmlns:m="http://schemas.openxmlformats.org/officeDocument/2006/math">
                    <m:oMathParaPr>
                      <m:jc m:val="left"/>
                    </m:oMathParaPr>
                    <m:oMath xmlns:m="http://schemas.openxmlformats.org/officeDocument/2006/math">
                      <m:r>
                        <a:rPr lang="en-GB" sz="3600" b="0" i="1" smtClean="0">
                          <a:latin typeface="Cambria Math" panose="02040503050406030204" pitchFamily="18" charset="0"/>
                        </a:rPr>
                        <m:t>2</m:t>
                      </m:r>
                      <m:r>
                        <a:rPr lang="en-GB" sz="3600" i="1">
                          <a:latin typeface="Cambria Math" panose="02040503050406030204" pitchFamily="18" charset="0"/>
                        </a:rPr>
                        <m:t>𝑥</m:t>
                      </m:r>
                    </m:oMath>
                  </m:oMathPara>
                </a14:m>
                <a:endParaRPr lang="en-GB" sz="3600" dirty="0"/>
              </a:p>
              <a:p>
                <a:pPr marL="0" indent="0">
                  <a:buNone/>
                </a:pPr>
                <a:endParaRPr lang="en-GB" sz="3600" dirty="0"/>
              </a:p>
              <a:p>
                <a:pPr marL="0" indent="0">
                  <a:buNone/>
                </a:pPr>
                <a14:m>
                  <m:oMath xmlns:m="http://schemas.openxmlformats.org/officeDocument/2006/math">
                    <m:r>
                      <a:rPr lang="en-GB" sz="3600" i="1">
                        <a:latin typeface="Cambria Math" panose="02040503050406030204" pitchFamily="18" charset="0"/>
                      </a:rPr>
                      <m:t>2</m:t>
                    </m:r>
                    <m:r>
                      <a:rPr lang="en-GB" sz="3600" i="1">
                        <a:latin typeface="Cambria Math" panose="02040503050406030204" pitchFamily="18" charset="0"/>
                      </a:rPr>
                      <m:t>𝑥</m:t>
                    </m:r>
                    <m:r>
                      <a:rPr lang="en-GB" sz="3600" b="0" i="1" smtClean="0">
                        <a:latin typeface="Cambria Math" panose="02040503050406030204" pitchFamily="18" charset="0"/>
                      </a:rPr>
                      <m:t>+1</m:t>
                    </m:r>
                  </m:oMath>
                </a14:m>
                <a:r>
                  <a:rPr lang="en-GB" sz="3600" dirty="0"/>
                  <a:t> </a:t>
                </a:r>
              </a:p>
              <a:p>
                <a:pPr marL="0" indent="0">
                  <a:buNone/>
                </a:pPr>
                <a:endParaRPr lang="en-GB" sz="3600" dirty="0"/>
              </a:p>
              <a:p>
                <a:pPr marL="0" indent="0">
                  <a:buNone/>
                </a:pPr>
                <a14:m>
                  <m:oMath xmlns:m="http://schemas.openxmlformats.org/officeDocument/2006/math">
                    <m:sSup>
                      <m:sSupPr>
                        <m:ctrlPr>
                          <a:rPr lang="en-GB" sz="3600" i="1" smtClean="0">
                            <a:latin typeface="Cambria Math" panose="02040503050406030204" pitchFamily="18" charset="0"/>
                          </a:rPr>
                        </m:ctrlPr>
                      </m:sSupPr>
                      <m:e>
                        <m:r>
                          <a:rPr lang="en-GB" sz="3600" b="0" i="1" smtClean="0">
                            <a:latin typeface="Cambria Math" panose="02040503050406030204" pitchFamily="18" charset="0"/>
                          </a:rPr>
                          <m:t>𝑥</m:t>
                        </m:r>
                      </m:e>
                      <m:sup>
                        <m:r>
                          <a:rPr lang="en-GB" sz="3600" b="0" i="1" smtClean="0">
                            <a:latin typeface="Cambria Math" panose="02040503050406030204" pitchFamily="18" charset="0"/>
                          </a:rPr>
                          <m:t>2</m:t>
                        </m:r>
                      </m:sup>
                    </m:sSup>
                    <m:r>
                      <a:rPr lang="en-GB" sz="3600" i="1">
                        <a:latin typeface="Cambria Math" panose="02040503050406030204" pitchFamily="18" charset="0"/>
                      </a:rPr>
                      <m:t>+1</m:t>
                    </m:r>
                  </m:oMath>
                </a14:m>
                <a:r>
                  <a:rPr lang="en-GB" sz="3600" dirty="0"/>
                  <a:t> </a:t>
                </a:r>
              </a:p>
              <a:p>
                <a:pPr marL="0" indent="0">
                  <a:buNone/>
                </a:pPr>
                <a:endParaRPr lang="en-GB" sz="3600" dirty="0"/>
              </a:p>
            </p:txBody>
          </p:sp>
        </mc:Choice>
        <mc:Fallback>
          <p:sp>
            <p:nvSpPr>
              <p:cNvPr id="3" name="Content Placeholder 2">
                <a:extLst>
                  <a:ext uri="{FF2B5EF4-FFF2-40B4-BE49-F238E27FC236}">
                    <a16:creationId xmlns:a16="http://schemas.microsoft.com/office/drawing/2014/main" id="{1AB4AE4E-0A2E-B046-BD5E-4BD04EB9B064}"/>
                  </a:ext>
                </a:extLst>
              </p:cNvPr>
              <p:cNvSpPr>
                <a:spLocks noGrp="1" noRot="1" noChangeAspect="1" noMove="1" noResize="1" noEditPoints="1" noAdjustHandles="1" noChangeArrowheads="1" noChangeShapeType="1" noTextEdit="1"/>
              </p:cNvSpPr>
              <p:nvPr>
                <p:ph idx="1"/>
              </p:nvPr>
            </p:nvSpPr>
            <p:spPr>
              <a:xfrm>
                <a:off x="457200" y="1844824"/>
                <a:ext cx="8229600" cy="3888432"/>
              </a:xfrm>
              <a:blipFill>
                <a:blip r:embed="rId3"/>
                <a:stretch>
                  <a:fillRect b="-11931"/>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 name="Rectangle 3">
                <a:extLst>
                  <a:ext uri="{FF2B5EF4-FFF2-40B4-BE49-F238E27FC236}">
                    <a16:creationId xmlns:a16="http://schemas.microsoft.com/office/drawing/2014/main" id="{C3C775AD-1B21-FF43-AD3A-E251D8923C6F}"/>
                  </a:ext>
                </a:extLst>
              </p:cNvPr>
              <p:cNvSpPr/>
              <p:nvPr/>
            </p:nvSpPr>
            <p:spPr>
              <a:xfrm>
                <a:off x="4883440" y="2005736"/>
                <a:ext cx="2681143" cy="3004862"/>
              </a:xfrm>
              <a:prstGeom prst="rect">
                <a:avLst/>
              </a:prstGeom>
            </p:spPr>
            <p:txBody>
              <a:bodyPr wrap="square">
                <a:spAutoFit/>
              </a:bodyPr>
              <a:lstStyle/>
              <a:p>
                <a:pPr lvl="0">
                  <a:lnSpc>
                    <a:spcPct val="90000"/>
                  </a:lnSpc>
                  <a:spcBef>
                    <a:spcPts val="1000"/>
                  </a:spcBef>
                  <a:buNone/>
                </a:pPr>
                <a14:m>
                  <m:oMathPara xmlns:m="http://schemas.openxmlformats.org/officeDocument/2006/math">
                    <m:oMathParaPr>
                      <m:jc m:val="left"/>
                    </m:oMathParaPr>
                    <m:oMath xmlns:m="http://schemas.openxmlformats.org/officeDocument/2006/math">
                      <m:sSup>
                        <m:sSupPr>
                          <m:ctrlPr>
                            <a:rPr lang="en-GB" sz="3600" i="1" smtClean="0">
                              <a:solidFill>
                                <a:schemeClr val="tx1">
                                  <a:lumMod val="65000"/>
                                  <a:lumOff val="35000"/>
                                </a:schemeClr>
                              </a:solidFill>
                              <a:latin typeface="Cambria Math" panose="02040503050406030204" pitchFamily="18" charset="0"/>
                            </a:rPr>
                          </m:ctrlPr>
                        </m:sSupPr>
                        <m:e>
                          <m:r>
                            <a:rPr lang="en-GB" sz="3600" i="1">
                              <a:solidFill>
                                <a:schemeClr val="tx1">
                                  <a:lumMod val="65000"/>
                                  <a:lumOff val="35000"/>
                                </a:schemeClr>
                              </a:solidFill>
                              <a:latin typeface="Cambria Math" panose="02040503050406030204" pitchFamily="18" charset="0"/>
                            </a:rPr>
                            <m:t>𝑥</m:t>
                          </m:r>
                        </m:e>
                        <m:sup>
                          <m:r>
                            <a:rPr lang="en-GB" sz="3600" i="1">
                              <a:solidFill>
                                <a:schemeClr val="tx1">
                                  <a:lumMod val="65000"/>
                                  <a:lumOff val="35000"/>
                                </a:schemeClr>
                              </a:solidFill>
                              <a:latin typeface="Cambria Math" panose="02040503050406030204" pitchFamily="18" charset="0"/>
                            </a:rPr>
                            <m:t>2</m:t>
                          </m:r>
                        </m:sup>
                      </m:sSup>
                      <m:r>
                        <a:rPr lang="en-GB" sz="3600" i="1">
                          <a:solidFill>
                            <a:schemeClr val="tx1">
                              <a:lumMod val="65000"/>
                              <a:lumOff val="35000"/>
                            </a:schemeClr>
                          </a:solidFill>
                          <a:latin typeface="Cambria Math" panose="02040503050406030204" pitchFamily="18" charset="0"/>
                        </a:rPr>
                        <m:t> </m:t>
                      </m:r>
                      <m:r>
                        <a:rPr lang="en-GB" sz="3600" b="0" i="1" smtClean="0">
                          <a:solidFill>
                            <a:schemeClr val="tx1">
                              <a:lumMod val="65000"/>
                              <a:lumOff val="35000"/>
                            </a:schemeClr>
                          </a:solidFill>
                          <a:latin typeface="Cambria Math" panose="02040503050406030204" pitchFamily="18" charset="0"/>
                        </a:rPr>
                        <m:t>+2</m:t>
                      </m:r>
                      <m:r>
                        <a:rPr lang="en-GB" sz="3600" b="0" i="1" smtClean="0">
                          <a:solidFill>
                            <a:schemeClr val="tx1">
                              <a:lumMod val="65000"/>
                              <a:lumOff val="35000"/>
                            </a:schemeClr>
                          </a:solidFill>
                          <a:latin typeface="Cambria Math" panose="02040503050406030204" pitchFamily="18" charset="0"/>
                        </a:rPr>
                        <m:t>𝑥</m:t>
                      </m:r>
                      <m:r>
                        <a:rPr lang="en-GB" sz="3600" i="1">
                          <a:solidFill>
                            <a:schemeClr val="tx1">
                              <a:lumMod val="65000"/>
                              <a:lumOff val="35000"/>
                            </a:schemeClr>
                          </a:solidFill>
                          <a:latin typeface="Cambria Math" panose="02040503050406030204" pitchFamily="18" charset="0"/>
                        </a:rPr>
                        <m:t>+1</m:t>
                      </m:r>
                    </m:oMath>
                  </m:oMathPara>
                </a14:m>
                <a:endParaRPr lang="en-GB" sz="3600" i="1" dirty="0">
                  <a:solidFill>
                    <a:schemeClr val="tx1">
                      <a:lumMod val="65000"/>
                      <a:lumOff val="35000"/>
                    </a:schemeClr>
                  </a:solidFill>
                  <a:latin typeface="Cambria Math" panose="02040503050406030204" pitchFamily="18" charset="0"/>
                </a:endParaRPr>
              </a:p>
              <a:p>
                <a:pPr lvl="0">
                  <a:lnSpc>
                    <a:spcPct val="90000"/>
                  </a:lnSpc>
                  <a:spcBef>
                    <a:spcPts val="1000"/>
                  </a:spcBef>
                </a:pPr>
                <a:endParaRPr lang="en-GB" sz="3600" i="1" dirty="0">
                  <a:solidFill>
                    <a:schemeClr val="tx1">
                      <a:lumMod val="65000"/>
                      <a:lumOff val="35000"/>
                    </a:schemeClr>
                  </a:solidFill>
                  <a:latin typeface="Cambria Math" panose="02040503050406030204" pitchFamily="18" charset="0"/>
                </a:endParaRPr>
              </a:p>
              <a:p>
                <a:pPr lvl="0">
                  <a:lnSpc>
                    <a:spcPct val="90000"/>
                  </a:lnSpc>
                  <a:spcBef>
                    <a:spcPts val="1000"/>
                  </a:spcBef>
                  <a:buNone/>
                </a:pPr>
                <a14:m>
                  <m:oMathPara xmlns:m="http://schemas.openxmlformats.org/officeDocument/2006/math">
                    <m:oMathParaPr>
                      <m:jc m:val="left"/>
                    </m:oMathParaPr>
                    <m:oMath xmlns:m="http://schemas.openxmlformats.org/officeDocument/2006/math">
                      <m:r>
                        <a:rPr lang="en-GB" sz="3600" i="1">
                          <a:solidFill>
                            <a:schemeClr val="tx1">
                              <a:lumMod val="65000"/>
                              <a:lumOff val="35000"/>
                            </a:schemeClr>
                          </a:solidFill>
                          <a:latin typeface="Cambria Math" panose="02040503050406030204" pitchFamily="18" charset="0"/>
                        </a:rPr>
                        <m:t>𝑥</m:t>
                      </m:r>
                      <m:r>
                        <a:rPr lang="en-GB" sz="3600" i="1">
                          <a:solidFill>
                            <a:schemeClr val="tx1">
                              <a:lumMod val="65000"/>
                              <a:lumOff val="35000"/>
                            </a:schemeClr>
                          </a:solidFill>
                          <a:latin typeface="Cambria Math" panose="02040503050406030204" pitchFamily="18" charset="0"/>
                        </a:rPr>
                        <m:t>−1</m:t>
                      </m:r>
                    </m:oMath>
                  </m:oMathPara>
                </a14:m>
                <a:endParaRPr lang="en-GB" sz="3600" dirty="0">
                  <a:solidFill>
                    <a:schemeClr val="tx1">
                      <a:lumMod val="65000"/>
                      <a:lumOff val="35000"/>
                    </a:schemeClr>
                  </a:solidFill>
                </a:endParaRPr>
              </a:p>
              <a:p>
                <a:pPr lvl="0">
                  <a:lnSpc>
                    <a:spcPct val="90000"/>
                  </a:lnSpc>
                  <a:spcBef>
                    <a:spcPts val="1000"/>
                  </a:spcBef>
                </a:pPr>
                <a:endParaRPr lang="en-GB" sz="3600" dirty="0">
                  <a:solidFill>
                    <a:schemeClr val="tx1">
                      <a:lumMod val="65000"/>
                      <a:lumOff val="35000"/>
                    </a:schemeClr>
                  </a:solidFill>
                </a:endParaRPr>
              </a:p>
              <a:p>
                <a:pPr lvl="0">
                  <a:lnSpc>
                    <a:spcPct val="90000"/>
                  </a:lnSpc>
                  <a:spcBef>
                    <a:spcPts val="1000"/>
                  </a:spcBef>
                  <a:buNone/>
                </a:pPr>
                <a14:m>
                  <m:oMathPara xmlns:m="http://schemas.openxmlformats.org/officeDocument/2006/math">
                    <m:oMathParaPr>
                      <m:jc m:val="left"/>
                    </m:oMathParaPr>
                    <m:oMath xmlns:m="http://schemas.openxmlformats.org/officeDocument/2006/math">
                      <m:f>
                        <m:fPr>
                          <m:ctrlPr>
                            <a:rPr lang="en-GB" i="1">
                              <a:solidFill>
                                <a:schemeClr val="tx1">
                                  <a:lumMod val="65000"/>
                                  <a:lumOff val="35000"/>
                                </a:schemeClr>
                              </a:solidFill>
                              <a:latin typeface="Cambria Math" panose="02040503050406030204" pitchFamily="18" charset="0"/>
                            </a:rPr>
                          </m:ctrlPr>
                        </m:fPr>
                        <m:num>
                          <m:r>
                            <a:rPr lang="en-GB" i="1">
                              <a:solidFill>
                                <a:schemeClr val="tx1">
                                  <a:lumMod val="65000"/>
                                  <a:lumOff val="35000"/>
                                </a:schemeClr>
                              </a:solidFill>
                              <a:latin typeface="Cambria Math" panose="02040503050406030204" pitchFamily="18" charset="0"/>
                            </a:rPr>
                            <m:t>𝑥</m:t>
                          </m:r>
                        </m:num>
                        <m:den>
                          <m:r>
                            <a:rPr lang="en-GB" i="1">
                              <a:solidFill>
                                <a:schemeClr val="tx1">
                                  <a:lumMod val="65000"/>
                                  <a:lumOff val="35000"/>
                                </a:schemeClr>
                              </a:solidFill>
                              <a:latin typeface="Cambria Math" panose="02040503050406030204" pitchFamily="18" charset="0"/>
                            </a:rPr>
                            <m:t>2</m:t>
                          </m:r>
                        </m:den>
                      </m:f>
                    </m:oMath>
                  </m:oMathPara>
                </a14:m>
                <a:endParaRPr lang="en-GB" dirty="0">
                  <a:solidFill>
                    <a:schemeClr val="tx1">
                      <a:lumMod val="65000"/>
                      <a:lumOff val="35000"/>
                    </a:schemeClr>
                  </a:solidFill>
                </a:endParaRPr>
              </a:p>
            </p:txBody>
          </p:sp>
        </mc:Choice>
        <mc:Fallback>
          <p:sp>
            <p:nvSpPr>
              <p:cNvPr id="4" name="Rectangle 3">
                <a:extLst>
                  <a:ext uri="{FF2B5EF4-FFF2-40B4-BE49-F238E27FC236}">
                    <a16:creationId xmlns:a16="http://schemas.microsoft.com/office/drawing/2014/main" id="{C3C775AD-1B21-FF43-AD3A-E251D8923C6F}"/>
                  </a:ext>
                </a:extLst>
              </p:cNvPr>
              <p:cNvSpPr>
                <a:spLocks noRot="1" noChangeAspect="1" noMove="1" noResize="1" noEditPoints="1" noAdjustHandles="1" noChangeArrowheads="1" noChangeShapeType="1" noTextEdit="1"/>
              </p:cNvSpPr>
              <p:nvPr/>
            </p:nvSpPr>
            <p:spPr>
              <a:xfrm>
                <a:off x="4883440" y="2005736"/>
                <a:ext cx="2681143" cy="3004862"/>
              </a:xfrm>
              <a:prstGeom prst="rect">
                <a:avLst/>
              </a:prstGeom>
              <a:blipFill>
                <a:blip r:embed="rId4"/>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4140843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7E9DC-55D8-A545-BAE8-21B3523E192D}"/>
              </a:ext>
            </a:extLst>
          </p:cNvPr>
          <p:cNvSpPr>
            <a:spLocks noGrp="1"/>
          </p:cNvSpPr>
          <p:nvPr>
            <p:ph type="title"/>
          </p:nvPr>
        </p:nvSpPr>
        <p:spPr/>
        <p:txBody>
          <a:bodyPr/>
          <a:lstStyle/>
          <a:p>
            <a:r>
              <a:rPr lang="en-GB" kern="1200" dirty="0"/>
              <a:t>Factorise, using algebra tiles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AB4AE4E-0A2E-B046-BD5E-4BD04EB9B064}"/>
                  </a:ext>
                </a:extLst>
              </p:cNvPr>
              <p:cNvSpPr>
                <a:spLocks noGrp="1"/>
              </p:cNvSpPr>
              <p:nvPr>
                <p:ph idx="1"/>
              </p:nvPr>
            </p:nvSpPr>
            <p:spPr/>
            <p:txBody>
              <a:bodyPr numCol="2">
                <a:noAutofit/>
              </a:bodyPr>
              <a:lstStyle/>
              <a:p>
                <a:pPr marL="0" indent="0">
                  <a:lnSpc>
                    <a:spcPct val="115000"/>
                  </a:lnSpc>
                  <a:spcAft>
                    <a:spcPts val="1000"/>
                  </a:spcAft>
                  <a:buNone/>
                </a:pPr>
                <a14:m>
                  <m:oMathPara xmlns:m="http://schemas.openxmlformats.org/officeDocument/2006/math">
                    <m:oMathParaPr>
                      <m:jc m:val="left"/>
                    </m:oMathParaPr>
                    <m:oMath xmlns:m="http://schemas.openxmlformats.org/officeDocument/2006/math">
                      <m:sSup>
                        <m:sSupPr>
                          <m:ctrlPr>
                            <a:rPr lang="en-GB" sz="4400" i="1" smtClean="0">
                              <a:latin typeface="Cambria Math" panose="02040503050406030204" pitchFamily="18" charset="0"/>
                              <a:ea typeface="Times New Roman" panose="02020603050405020304" pitchFamily="18" charset="0"/>
                              <a:cs typeface="Times New Roman" panose="02020603050405020304" pitchFamily="18" charset="0"/>
                            </a:rPr>
                          </m:ctrlPr>
                        </m:sSupPr>
                        <m:e>
                          <m:r>
                            <a:rPr lang="en-GB" sz="4400" i="1">
                              <a:latin typeface="Cambria Math" panose="02040503050406030204" pitchFamily="18" charset="0"/>
                              <a:ea typeface="Calibri" panose="020F0502020204030204" pitchFamily="34" charset="0"/>
                              <a:cs typeface="Times New Roman" panose="02020603050405020304" pitchFamily="18" charset="0"/>
                            </a:rPr>
                            <m:t>𝑥</m:t>
                          </m:r>
                        </m:e>
                        <m:sup>
                          <m:r>
                            <a:rPr lang="en-GB" sz="4400" i="1">
                              <a:latin typeface="Cambria Math" panose="02040503050406030204" pitchFamily="18" charset="0"/>
                              <a:ea typeface="Calibri" panose="020F0502020204030204" pitchFamily="34" charset="0"/>
                              <a:cs typeface="Times New Roman" panose="02020603050405020304" pitchFamily="18" charset="0"/>
                            </a:rPr>
                            <m:t>2</m:t>
                          </m:r>
                        </m:sup>
                      </m:sSup>
                      <m:r>
                        <a:rPr lang="en-GB" sz="4400" i="1">
                          <a:latin typeface="Cambria Math" panose="02040503050406030204" pitchFamily="18" charset="0"/>
                          <a:ea typeface="Calibri" panose="020F0502020204030204" pitchFamily="34" charset="0"/>
                          <a:cs typeface="Times New Roman" panose="02020603050405020304" pitchFamily="18" charset="0"/>
                        </a:rPr>
                        <m:t>+</m:t>
                      </m:r>
                      <m:r>
                        <a:rPr lang="en-GB" sz="4400" b="0" i="1" smtClean="0">
                          <a:latin typeface="Cambria Math" panose="02040503050406030204" pitchFamily="18" charset="0"/>
                          <a:ea typeface="Calibri" panose="020F0502020204030204" pitchFamily="34" charset="0"/>
                          <a:cs typeface="Times New Roman" panose="02020603050405020304" pitchFamily="18" charset="0"/>
                        </a:rPr>
                        <m:t>4</m:t>
                      </m:r>
                      <m:r>
                        <a:rPr lang="en-GB" sz="4400" i="1">
                          <a:latin typeface="Cambria Math" panose="02040503050406030204" pitchFamily="18" charset="0"/>
                          <a:ea typeface="Calibri" panose="020F0502020204030204" pitchFamily="34" charset="0"/>
                          <a:cs typeface="Times New Roman" panose="02020603050405020304" pitchFamily="18" charset="0"/>
                        </a:rPr>
                        <m:t>𝑥</m:t>
                      </m:r>
                      <m:r>
                        <a:rPr lang="en-GB" sz="4400" i="1">
                          <a:latin typeface="Cambria Math" panose="02040503050406030204" pitchFamily="18" charset="0"/>
                          <a:ea typeface="Calibri" panose="020F0502020204030204" pitchFamily="34" charset="0"/>
                          <a:cs typeface="Times New Roman" panose="02020603050405020304" pitchFamily="18" charset="0"/>
                        </a:rPr>
                        <m:t>+4</m:t>
                      </m:r>
                    </m:oMath>
                  </m:oMathPara>
                </a14:m>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1000"/>
                  </a:spcAft>
                  <a:buNone/>
                </a:pPr>
                <a14:m>
                  <m:oMathPara xmlns:m="http://schemas.openxmlformats.org/officeDocument/2006/math">
                    <m:oMathParaPr>
                      <m:jc m:val="left"/>
                    </m:oMathParaPr>
                    <m:oMath xmlns:m="http://schemas.openxmlformats.org/officeDocument/2006/math">
                      <m:sSup>
                        <m:sSupPr>
                          <m:ctrlPr>
                            <a:rPr lang="en-GB" sz="4400" i="1">
                              <a:latin typeface="Cambria Math" panose="02040503050406030204" pitchFamily="18" charset="0"/>
                              <a:ea typeface="Times New Roman" panose="02020603050405020304" pitchFamily="18" charset="0"/>
                              <a:cs typeface="Times New Roman" panose="02020603050405020304" pitchFamily="18" charset="0"/>
                            </a:rPr>
                          </m:ctrlPr>
                        </m:sSupPr>
                        <m:e>
                          <m:r>
                            <a:rPr lang="en-GB" sz="4400" i="1">
                              <a:latin typeface="Cambria Math" panose="02040503050406030204" pitchFamily="18" charset="0"/>
                              <a:ea typeface="Calibri" panose="020F0502020204030204" pitchFamily="34" charset="0"/>
                              <a:cs typeface="Times New Roman" panose="02020603050405020304" pitchFamily="18" charset="0"/>
                            </a:rPr>
                            <m:t>𝑥</m:t>
                          </m:r>
                        </m:e>
                        <m:sup>
                          <m:r>
                            <a:rPr lang="en-GB" sz="4400" i="1">
                              <a:latin typeface="Cambria Math" panose="02040503050406030204" pitchFamily="18" charset="0"/>
                              <a:ea typeface="Calibri" panose="020F0502020204030204" pitchFamily="34" charset="0"/>
                              <a:cs typeface="Times New Roman" panose="02020603050405020304" pitchFamily="18" charset="0"/>
                            </a:rPr>
                            <m:t>2</m:t>
                          </m:r>
                        </m:sup>
                      </m:sSup>
                      <m:r>
                        <a:rPr lang="en-GB" sz="4400" i="1">
                          <a:latin typeface="Cambria Math" panose="02040503050406030204" pitchFamily="18" charset="0"/>
                          <a:ea typeface="Calibri" panose="020F0502020204030204" pitchFamily="34" charset="0"/>
                          <a:cs typeface="Times New Roman" panose="02020603050405020304" pitchFamily="18" charset="0"/>
                        </a:rPr>
                        <m:t>+5</m:t>
                      </m:r>
                      <m:r>
                        <a:rPr lang="en-GB" sz="4400" i="1">
                          <a:latin typeface="Cambria Math" panose="02040503050406030204" pitchFamily="18" charset="0"/>
                          <a:ea typeface="Calibri" panose="020F0502020204030204" pitchFamily="34" charset="0"/>
                          <a:cs typeface="Times New Roman" panose="02020603050405020304" pitchFamily="18" charset="0"/>
                        </a:rPr>
                        <m:t>𝑥</m:t>
                      </m:r>
                      <m:r>
                        <a:rPr lang="en-GB" sz="4400" i="1">
                          <a:latin typeface="Cambria Math" panose="02040503050406030204" pitchFamily="18" charset="0"/>
                          <a:ea typeface="Calibri" panose="020F0502020204030204" pitchFamily="34" charset="0"/>
                          <a:cs typeface="Times New Roman" panose="02020603050405020304" pitchFamily="18" charset="0"/>
                        </a:rPr>
                        <m:t>+6</m:t>
                      </m:r>
                    </m:oMath>
                  </m:oMathPara>
                </a14:m>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1000"/>
                  </a:spcAft>
                  <a:buNone/>
                </a:pPr>
                <a14:m>
                  <m:oMathPara xmlns:m="http://schemas.openxmlformats.org/officeDocument/2006/math">
                    <m:oMathParaPr>
                      <m:jc m:val="left"/>
                    </m:oMathParaPr>
                    <m:oMath xmlns:m="http://schemas.openxmlformats.org/officeDocument/2006/math">
                      <m:sSup>
                        <m:sSupPr>
                          <m:ctrlPr>
                            <a:rPr lang="en-GB" sz="4400" i="1">
                              <a:latin typeface="Cambria Math" panose="02040503050406030204" pitchFamily="18" charset="0"/>
                              <a:ea typeface="Times New Roman" panose="02020603050405020304" pitchFamily="18" charset="0"/>
                              <a:cs typeface="Times New Roman" panose="02020603050405020304" pitchFamily="18" charset="0"/>
                            </a:rPr>
                          </m:ctrlPr>
                        </m:sSupPr>
                        <m:e>
                          <m:r>
                            <a:rPr lang="en-GB" sz="4400" i="1">
                              <a:latin typeface="Cambria Math" panose="02040503050406030204" pitchFamily="18" charset="0"/>
                              <a:ea typeface="Calibri" panose="020F0502020204030204" pitchFamily="34" charset="0"/>
                              <a:cs typeface="Times New Roman" panose="02020603050405020304" pitchFamily="18" charset="0"/>
                            </a:rPr>
                            <m:t>2</m:t>
                          </m:r>
                          <m:r>
                            <a:rPr lang="en-GB" sz="4400" i="1">
                              <a:latin typeface="Cambria Math" panose="02040503050406030204" pitchFamily="18" charset="0"/>
                              <a:ea typeface="Calibri" panose="020F0502020204030204" pitchFamily="34" charset="0"/>
                              <a:cs typeface="Times New Roman" panose="02020603050405020304" pitchFamily="18" charset="0"/>
                            </a:rPr>
                            <m:t>𝑥</m:t>
                          </m:r>
                        </m:e>
                        <m:sup>
                          <m:r>
                            <a:rPr lang="en-GB" sz="4400" i="1">
                              <a:latin typeface="Cambria Math" panose="02040503050406030204" pitchFamily="18" charset="0"/>
                              <a:ea typeface="Calibri" panose="020F0502020204030204" pitchFamily="34" charset="0"/>
                              <a:cs typeface="Times New Roman" panose="02020603050405020304" pitchFamily="18" charset="0"/>
                            </a:rPr>
                            <m:t>2</m:t>
                          </m:r>
                        </m:sup>
                      </m:sSup>
                      <m:r>
                        <a:rPr lang="en-GB" sz="4400" i="1">
                          <a:latin typeface="Cambria Math" panose="02040503050406030204" pitchFamily="18" charset="0"/>
                          <a:ea typeface="Calibri" panose="020F0502020204030204" pitchFamily="34" charset="0"/>
                          <a:cs typeface="Times New Roman" panose="02020603050405020304" pitchFamily="18" charset="0"/>
                        </a:rPr>
                        <m:t>+5</m:t>
                      </m:r>
                      <m:r>
                        <a:rPr lang="en-GB" sz="4400" i="1">
                          <a:latin typeface="Cambria Math" panose="02040503050406030204" pitchFamily="18" charset="0"/>
                          <a:ea typeface="Calibri" panose="020F0502020204030204" pitchFamily="34" charset="0"/>
                          <a:cs typeface="Times New Roman" panose="02020603050405020304" pitchFamily="18" charset="0"/>
                        </a:rPr>
                        <m:t>𝑥</m:t>
                      </m:r>
                      <m:r>
                        <a:rPr lang="en-GB" sz="4400" i="1">
                          <a:latin typeface="Cambria Math" panose="02040503050406030204" pitchFamily="18" charset="0"/>
                          <a:ea typeface="Calibri" panose="020F0502020204030204" pitchFamily="34" charset="0"/>
                          <a:cs typeface="Times New Roman" panose="02020603050405020304" pitchFamily="18" charset="0"/>
                        </a:rPr>
                        <m:t>+2</m:t>
                      </m:r>
                    </m:oMath>
                  </m:oMathPara>
                </a14:m>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1000"/>
                  </a:spcAft>
                  <a:buNone/>
                </a:pPr>
                <a14:m>
                  <m:oMathPara xmlns:m="http://schemas.openxmlformats.org/officeDocument/2006/math">
                    <m:oMathParaPr>
                      <m:jc m:val="left"/>
                    </m:oMathParaPr>
                    <m:oMath xmlns:m="http://schemas.openxmlformats.org/officeDocument/2006/math">
                      <m:sSup>
                        <m:sSupPr>
                          <m:ctrlPr>
                            <a:rPr lang="en-GB" sz="4400" i="1">
                              <a:latin typeface="Cambria Math" panose="02040503050406030204" pitchFamily="18" charset="0"/>
                              <a:ea typeface="Times New Roman" panose="02020603050405020304" pitchFamily="18" charset="0"/>
                              <a:cs typeface="Times New Roman" panose="02020603050405020304" pitchFamily="18" charset="0"/>
                            </a:rPr>
                          </m:ctrlPr>
                        </m:sSupPr>
                        <m:e>
                          <m:r>
                            <a:rPr lang="en-GB" sz="4400" i="1">
                              <a:latin typeface="Cambria Math" panose="02040503050406030204" pitchFamily="18" charset="0"/>
                              <a:ea typeface="Calibri" panose="020F0502020204030204" pitchFamily="34" charset="0"/>
                              <a:cs typeface="Times New Roman" panose="02020603050405020304" pitchFamily="18" charset="0"/>
                            </a:rPr>
                            <m:t>𝑥</m:t>
                          </m:r>
                        </m:e>
                        <m:sup>
                          <m:r>
                            <a:rPr lang="en-GB" sz="4400" i="1">
                              <a:latin typeface="Cambria Math" panose="02040503050406030204" pitchFamily="18" charset="0"/>
                              <a:ea typeface="Calibri" panose="020F0502020204030204" pitchFamily="34" charset="0"/>
                              <a:cs typeface="Times New Roman" panose="02020603050405020304" pitchFamily="18" charset="0"/>
                            </a:rPr>
                            <m:t>2</m:t>
                          </m:r>
                        </m:sup>
                      </m:sSup>
                      <m:r>
                        <a:rPr lang="en-GB" sz="4400" i="1">
                          <a:latin typeface="Cambria Math" panose="02040503050406030204" pitchFamily="18" charset="0"/>
                          <a:ea typeface="Calibri" panose="020F0502020204030204" pitchFamily="34" charset="0"/>
                          <a:cs typeface="Times New Roman" panose="02020603050405020304" pitchFamily="18" charset="0"/>
                        </a:rPr>
                        <m:t>+4</m:t>
                      </m:r>
                      <m:r>
                        <a:rPr lang="en-GB" sz="4400" i="1">
                          <a:latin typeface="Cambria Math" panose="02040503050406030204" pitchFamily="18" charset="0"/>
                          <a:ea typeface="Calibri" panose="020F0502020204030204" pitchFamily="34" charset="0"/>
                          <a:cs typeface="Times New Roman" panose="02020603050405020304" pitchFamily="18" charset="0"/>
                        </a:rPr>
                        <m:t>𝑥</m:t>
                      </m:r>
                      <m:r>
                        <a:rPr lang="en-GB" sz="4400" i="1">
                          <a:latin typeface="Cambria Math" panose="02040503050406030204" pitchFamily="18" charset="0"/>
                          <a:ea typeface="Calibri" panose="020F0502020204030204" pitchFamily="34" charset="0"/>
                          <a:cs typeface="Times New Roman" panose="02020603050405020304" pitchFamily="18" charset="0"/>
                        </a:rPr>
                        <m:t>+3</m:t>
                      </m:r>
                    </m:oMath>
                  </m:oMathPara>
                </a14:m>
                <a:endParaRPr lang="en-GB" sz="20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5000"/>
                  </a:lnSpc>
                  <a:spcAft>
                    <a:spcPts val="1000"/>
                  </a:spcAft>
                  <a:buNone/>
                </a:pPr>
                <a14:m>
                  <m:oMathPara xmlns:m="http://schemas.openxmlformats.org/officeDocument/2006/math">
                    <m:oMathParaPr>
                      <m:jc m:val="left"/>
                    </m:oMathParaPr>
                    <m:oMath xmlns:m="http://schemas.openxmlformats.org/officeDocument/2006/math">
                      <m:sSup>
                        <m:sSupPr>
                          <m:ctrlPr>
                            <a:rPr lang="en-GB" sz="4400" i="1">
                              <a:latin typeface="Cambria Math" panose="02040503050406030204" pitchFamily="18" charset="0"/>
                              <a:ea typeface="Times New Roman" panose="02020603050405020304" pitchFamily="18" charset="0"/>
                              <a:cs typeface="Times New Roman" panose="02020603050405020304" pitchFamily="18" charset="0"/>
                            </a:rPr>
                          </m:ctrlPr>
                        </m:sSupPr>
                        <m:e>
                          <m:r>
                            <a:rPr lang="en-GB" sz="4400" i="1">
                              <a:latin typeface="Cambria Math" panose="02040503050406030204" pitchFamily="18" charset="0"/>
                              <a:ea typeface="Calibri" panose="020F0502020204030204" pitchFamily="34" charset="0"/>
                              <a:cs typeface="Times New Roman" panose="02020603050405020304" pitchFamily="18" charset="0"/>
                            </a:rPr>
                            <m:t>𝑥</m:t>
                          </m:r>
                        </m:e>
                        <m:sup>
                          <m:r>
                            <a:rPr lang="en-GB" sz="4400" i="1">
                              <a:latin typeface="Cambria Math" panose="02040503050406030204" pitchFamily="18" charset="0"/>
                              <a:ea typeface="Calibri" panose="020F0502020204030204" pitchFamily="34" charset="0"/>
                              <a:cs typeface="Times New Roman" panose="02020603050405020304" pitchFamily="18" charset="0"/>
                            </a:rPr>
                            <m:t>2</m:t>
                          </m:r>
                        </m:sup>
                      </m:sSup>
                      <m:r>
                        <a:rPr lang="en-GB" sz="4400" i="1">
                          <a:latin typeface="Cambria Math" panose="02040503050406030204" pitchFamily="18" charset="0"/>
                          <a:ea typeface="Calibri" panose="020F0502020204030204" pitchFamily="34" charset="0"/>
                          <a:cs typeface="Times New Roman" panose="02020603050405020304" pitchFamily="18" charset="0"/>
                        </a:rPr>
                        <m:t>−</m:t>
                      </m:r>
                      <m:r>
                        <a:rPr lang="en-GB" sz="4400" i="1">
                          <a:latin typeface="Cambria Math" panose="02040503050406030204" pitchFamily="18" charset="0"/>
                          <a:ea typeface="Calibri" panose="020F0502020204030204" pitchFamily="34" charset="0"/>
                          <a:cs typeface="Times New Roman" panose="02020603050405020304" pitchFamily="18" charset="0"/>
                        </a:rPr>
                        <m:t>𝑥</m:t>
                      </m:r>
                      <m:r>
                        <a:rPr lang="en-GB" sz="4400" i="1">
                          <a:latin typeface="Cambria Math" panose="02040503050406030204" pitchFamily="18" charset="0"/>
                          <a:ea typeface="Calibri" panose="020F0502020204030204" pitchFamily="34" charset="0"/>
                          <a:cs typeface="Times New Roman" panose="02020603050405020304" pitchFamily="18" charset="0"/>
                        </a:rPr>
                        <m:t>−6</m:t>
                      </m:r>
                    </m:oMath>
                  </m:oMathPara>
                </a14:m>
                <a:endParaRPr lang="en-GB" sz="2000" dirty="0">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3" name="Content Placeholder 2">
                <a:extLst>
                  <a:ext uri="{FF2B5EF4-FFF2-40B4-BE49-F238E27FC236}">
                    <a16:creationId xmlns:a16="http://schemas.microsoft.com/office/drawing/2014/main" id="{1AB4AE4E-0A2E-B046-BD5E-4BD04EB9B064}"/>
                  </a:ext>
                </a:extLst>
              </p:cNvPr>
              <p:cNvSpPr>
                <a:spLocks noGrp="1" noRot="1" noChangeAspect="1" noMove="1" noResize="1" noEditPoints="1" noAdjustHandles="1" noChangeArrowheads="1" noChangeShapeType="1" noTextEdit="1"/>
              </p:cNvSpPr>
              <p:nvPr>
                <p:ph idx="1"/>
              </p:nvPr>
            </p:nvSpPr>
            <p:spPr>
              <a:blipFill>
                <a:blip r:embed="rId3"/>
                <a:stretch>
                  <a:fillRect b="-5329"/>
                </a:stretch>
              </a:blipFill>
            </p:spPr>
            <p:txBody>
              <a:bodyPr/>
              <a:lstStyle/>
              <a:p>
                <a:r>
                  <a:rPr lang="en-GB">
                    <a:noFill/>
                  </a:rPr>
                  <a:t> </a:t>
                </a:r>
              </a:p>
            </p:txBody>
          </p:sp>
        </mc:Fallback>
      </mc:AlternateContent>
    </p:spTree>
    <p:extLst>
      <p:ext uri="{BB962C8B-B14F-4D97-AF65-F5344CB8AC3E}">
        <p14:creationId xmlns:p14="http://schemas.microsoft.com/office/powerpoint/2010/main" val="3263097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7E9DC-55D8-A545-BAE8-21B3523E192D}"/>
              </a:ext>
            </a:extLst>
          </p:cNvPr>
          <p:cNvSpPr>
            <a:spLocks noGrp="1"/>
          </p:cNvSpPr>
          <p:nvPr>
            <p:ph type="title"/>
          </p:nvPr>
        </p:nvSpPr>
        <p:spPr/>
        <p:txBody>
          <a:bodyPr/>
          <a:lstStyle/>
          <a:p>
            <a:r>
              <a:rPr lang="en-GB" kern="1200" dirty="0"/>
              <a:t>How can you use algebra tiles to</a:t>
            </a:r>
          </a:p>
        </p:txBody>
      </p:sp>
      <p:sp>
        <p:nvSpPr>
          <p:cNvPr id="3" name="Content Placeholder 2">
            <a:extLst>
              <a:ext uri="{FF2B5EF4-FFF2-40B4-BE49-F238E27FC236}">
                <a16:creationId xmlns:a16="http://schemas.microsoft.com/office/drawing/2014/main" id="{1AB4AE4E-0A2E-B046-BD5E-4BD04EB9B064}"/>
              </a:ext>
            </a:extLst>
          </p:cNvPr>
          <p:cNvSpPr>
            <a:spLocks noGrp="1"/>
          </p:cNvSpPr>
          <p:nvPr>
            <p:ph idx="1"/>
          </p:nvPr>
        </p:nvSpPr>
        <p:spPr>
          <a:xfrm>
            <a:off x="457200" y="1887471"/>
            <a:ext cx="8229600" cy="3557753"/>
          </a:xfrm>
        </p:spPr>
        <p:txBody>
          <a:bodyPr numCol="1">
            <a:noAutofit/>
          </a:bodyPr>
          <a:lstStyle/>
          <a:p>
            <a:pPr marL="457200" indent="-457200">
              <a:buFont typeface="Arial" panose="020B0604020202020204" pitchFamily="34" charset="0"/>
              <a:buChar char="•"/>
            </a:pPr>
            <a:r>
              <a:rPr lang="en-GB" sz="3400" dirty="0">
                <a:latin typeface="Arial" panose="020B0604020202020204" pitchFamily="34" charset="0"/>
                <a:cs typeface="Arial" panose="020B0604020202020204" pitchFamily="34" charset="0"/>
              </a:rPr>
              <a:t>solve linear equations?</a:t>
            </a:r>
          </a:p>
          <a:p>
            <a:pPr marL="457200" indent="-457200">
              <a:buFont typeface="Arial" panose="020B0604020202020204" pitchFamily="34" charset="0"/>
              <a:buChar char="•"/>
            </a:pPr>
            <a:endParaRPr lang="en-GB" sz="34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3400" dirty="0">
                <a:latin typeface="Arial" panose="020B0604020202020204" pitchFamily="34" charset="0"/>
                <a:cs typeface="Arial" panose="020B0604020202020204" pitchFamily="34" charset="0"/>
              </a:rPr>
              <a:t>solve quadratic equations?</a:t>
            </a:r>
          </a:p>
          <a:p>
            <a:pPr marL="0" indent="0">
              <a:buNone/>
            </a:pPr>
            <a:endParaRPr lang="en-GB" sz="4400" dirty="0">
              <a:latin typeface="Arial" panose="020B0604020202020204" pitchFamily="34" charset="0"/>
              <a:cs typeface="Arial" panose="020B0604020202020204" pitchFamily="34" charset="0"/>
            </a:endParaRPr>
          </a:p>
          <a:p>
            <a:pPr marL="0" indent="0">
              <a:buNone/>
            </a:pPr>
            <a:endParaRPr lang="en-GB" sz="4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2039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4DCFC-712B-4C95-89F0-1A7007B8BC50}"/>
              </a:ext>
            </a:extLst>
          </p:cNvPr>
          <p:cNvSpPr>
            <a:spLocks noGrp="1"/>
          </p:cNvSpPr>
          <p:nvPr>
            <p:ph type="title"/>
          </p:nvPr>
        </p:nvSpPr>
        <p:spPr/>
        <p:txBody>
          <a:bodyPr/>
          <a:lstStyle/>
          <a:p>
            <a:r>
              <a:rPr lang="en-GB" kern="1200" dirty="0"/>
              <a:t>NCETM guidance on algebra tiles</a:t>
            </a:r>
          </a:p>
        </p:txBody>
      </p:sp>
      <p:sp>
        <p:nvSpPr>
          <p:cNvPr id="3" name="Content Placeholder 2">
            <a:extLst>
              <a:ext uri="{FF2B5EF4-FFF2-40B4-BE49-F238E27FC236}">
                <a16:creationId xmlns:a16="http://schemas.microsoft.com/office/drawing/2014/main" id="{2F796558-C607-4F44-9632-B03EE7C0B603}"/>
              </a:ext>
            </a:extLst>
          </p:cNvPr>
          <p:cNvSpPr>
            <a:spLocks noGrp="1"/>
          </p:cNvSpPr>
          <p:nvPr>
            <p:ph idx="1"/>
          </p:nvPr>
        </p:nvSpPr>
        <p:spPr/>
        <p:txBody>
          <a:bodyPr/>
          <a:lstStyle/>
          <a:p>
            <a:pPr marL="0" indent="0">
              <a:buNone/>
            </a:pPr>
            <a:r>
              <a:rPr lang="en-GB" sz="2400" dirty="0"/>
              <a:t>Algebra tiles can be used when solving linear equations, providing a ‘bridge’ to support students as they develop their fluency in algebraic symbolism. It is important for the symbolic representation to be used alongside the tiles.</a:t>
            </a:r>
          </a:p>
          <a:p>
            <a:pPr marL="0" indent="0"/>
            <a:endParaRPr lang="en-GB" sz="2400" dirty="0"/>
          </a:p>
          <a:p>
            <a:pPr marL="0" indent="0">
              <a:buNone/>
            </a:pPr>
            <a:r>
              <a:rPr lang="en-GB" sz="2400" dirty="0">
                <a:hlinkClick r:id="rId3"/>
              </a:rPr>
              <a:t>www.ncetm.org.uk/media/dj5o223w/ncetm_ks3_algebra_tiles.pdf</a:t>
            </a:r>
            <a:endParaRPr lang="en-GB" sz="2400" dirty="0"/>
          </a:p>
          <a:p>
            <a:pPr marL="0" indent="0"/>
            <a:endParaRPr lang="en-GB" sz="2400" dirty="0"/>
          </a:p>
          <a:p>
            <a:pPr marL="0" indent="0">
              <a:buNone/>
            </a:pPr>
            <a:r>
              <a:rPr lang="en-GB" sz="2400" dirty="0">
                <a:hlinkClick r:id="rId4"/>
              </a:rPr>
              <a:t>https://vimeo.com/362785569</a:t>
            </a:r>
            <a:endParaRPr lang="en-GB" sz="2400" dirty="0"/>
          </a:p>
        </p:txBody>
      </p:sp>
    </p:spTree>
    <p:extLst>
      <p:ext uri="{BB962C8B-B14F-4D97-AF65-F5344CB8AC3E}">
        <p14:creationId xmlns:p14="http://schemas.microsoft.com/office/powerpoint/2010/main" val="1668566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4B0EEF2-37EF-244E-A91F-09A13D2F1BA6}"/>
              </a:ext>
            </a:extLst>
          </p:cNvPr>
          <p:cNvSpPr txBox="1"/>
          <p:nvPr/>
        </p:nvSpPr>
        <p:spPr>
          <a:xfrm>
            <a:off x="353108" y="1422833"/>
            <a:ext cx="8424936" cy="4204228"/>
          </a:xfrm>
          <a:prstGeom prst="rect">
            <a:avLst/>
          </a:prstGeom>
          <a:noFill/>
        </p:spPr>
        <p:txBody>
          <a:bodyPr wrap="square" lIns="91440" tIns="45720" rIns="91440" bIns="45720" rtlCol="0" anchor="t">
            <a:spAutoFit/>
          </a:bodyPr>
          <a:lstStyle/>
          <a:p>
            <a:pPr marL="457200" lvl="0" indent="-457200">
              <a:buClr>
                <a:schemeClr val="bg2"/>
              </a:buClr>
              <a:buFont typeface="Arial" panose="020B0604020202020204" pitchFamily="34" charset="0"/>
              <a:buChar char="•"/>
            </a:pPr>
            <a:r>
              <a:rPr lang="en-GB" sz="2400" dirty="0">
                <a:solidFill>
                  <a:srgbClr val="585858"/>
                </a:solidFill>
                <a:latin typeface="Arial"/>
                <a:cs typeface="Arial"/>
              </a:rPr>
              <a:t>Ensure that there is a clear rationale</a:t>
            </a:r>
          </a:p>
          <a:p>
            <a:pPr marL="457200" lvl="0" indent="-457200">
              <a:buClr>
                <a:schemeClr val="bg2"/>
              </a:buClr>
              <a:buFont typeface="Arial" panose="020B0604020202020204" pitchFamily="34" charset="0"/>
              <a:buChar char="•"/>
            </a:pPr>
            <a:r>
              <a:rPr lang="en-GB" sz="2400" dirty="0">
                <a:solidFill>
                  <a:srgbClr val="585858"/>
                </a:solidFill>
                <a:cs typeface="Arial" panose="020B0604020202020204" pitchFamily="34" charset="0"/>
              </a:rPr>
              <a:t>Enable pupils to understand the links between the manipulatives and the mathematical ideas they represent.</a:t>
            </a:r>
          </a:p>
          <a:p>
            <a:pPr marL="457200" lvl="0" indent="-457200">
              <a:buClr>
                <a:schemeClr val="bg2"/>
              </a:buClr>
              <a:buFont typeface="Arial" panose="020B0604020202020204" pitchFamily="34" charset="0"/>
              <a:buChar char="•"/>
            </a:pPr>
            <a:r>
              <a:rPr lang="en-GB" sz="2400" dirty="0">
                <a:solidFill>
                  <a:srgbClr val="585858"/>
                </a:solidFill>
                <a:latin typeface="Arial"/>
                <a:cs typeface="Arial"/>
              </a:rPr>
              <a:t>Try to avoid pupils becoming reliant on manipulatives</a:t>
            </a:r>
          </a:p>
          <a:p>
            <a:pPr marL="457200" lvl="0" indent="-457200">
              <a:buClr>
                <a:schemeClr val="bg2"/>
              </a:buClr>
              <a:buFont typeface="Arial" panose="020B0604020202020204" pitchFamily="34" charset="0"/>
              <a:buChar char="•"/>
            </a:pPr>
            <a:r>
              <a:rPr lang="en-GB" sz="2400" dirty="0">
                <a:solidFill>
                  <a:srgbClr val="585858"/>
                </a:solidFill>
                <a:cs typeface="Arial" panose="020B0604020202020204" pitchFamily="34" charset="0"/>
              </a:rPr>
              <a:t>Manipulatives should act as a ‘scaffold’, which can be removed</a:t>
            </a:r>
          </a:p>
          <a:p>
            <a:pPr marL="457200" lvl="0" indent="-457200">
              <a:buClr>
                <a:schemeClr val="bg2"/>
              </a:buClr>
              <a:buFont typeface="Arial" panose="020B0604020202020204" pitchFamily="34" charset="0"/>
              <a:buChar char="•"/>
            </a:pPr>
            <a:r>
              <a:rPr lang="en-GB" sz="2400" b="1" dirty="0">
                <a:solidFill>
                  <a:srgbClr val="585858"/>
                </a:solidFill>
                <a:latin typeface="Arial"/>
                <a:cs typeface="Arial"/>
              </a:rPr>
              <a:t>Manipulatives can be used to support pupils of all ages</a:t>
            </a:r>
            <a:endParaRPr lang="en-GB" sz="2400" dirty="0">
              <a:solidFill>
                <a:srgbClr val="585858"/>
              </a:solidFill>
              <a:latin typeface="Arial"/>
              <a:cs typeface="Arial"/>
            </a:endParaRPr>
          </a:p>
          <a:p>
            <a:pPr algn="r" fontAlgn="auto">
              <a:spcBef>
                <a:spcPts val="0"/>
              </a:spcBef>
              <a:spcAft>
                <a:spcPts val="0"/>
              </a:spcAft>
              <a:buClr>
                <a:schemeClr val="bg2"/>
              </a:buClr>
              <a:buNone/>
              <a:defRPr/>
            </a:pPr>
            <a:endParaRPr lang="en-GB" sz="1600" dirty="0">
              <a:solidFill>
                <a:srgbClr val="585858"/>
              </a:solidFill>
              <a:latin typeface="Arial"/>
              <a:cs typeface="Arial"/>
            </a:endParaRPr>
          </a:p>
          <a:p>
            <a:pPr marR="0" lvl="0" algn="r" defTabSz="914400">
              <a:lnSpc>
                <a:spcPct val="100000"/>
              </a:lnSpc>
              <a:spcBef>
                <a:spcPts val="0"/>
              </a:spcBef>
              <a:spcAft>
                <a:spcPts val="0"/>
              </a:spcAft>
              <a:buClr>
                <a:schemeClr val="bg2"/>
              </a:buClr>
              <a:buSzTx/>
              <a:buNone/>
              <a:tabLst/>
              <a:defRPr/>
            </a:pPr>
            <a:r>
              <a:rPr lang="en-GB" sz="1600" dirty="0">
                <a:solidFill>
                  <a:srgbClr val="585858"/>
                </a:solidFill>
                <a:latin typeface="Arial"/>
                <a:cs typeface="Arial"/>
              </a:rPr>
              <a:t>EEF Improving Mathematics in Key Stages Two and Three Guidance Report (2017)</a:t>
            </a:r>
            <a:endParaRPr lang="en-GB" dirty="0">
              <a:latin typeface="Arial"/>
              <a:cs typeface="Arial"/>
            </a:endParaRPr>
          </a:p>
        </p:txBody>
      </p:sp>
      <p:sp>
        <p:nvSpPr>
          <p:cNvPr id="6" name="Title 2">
            <a:extLst>
              <a:ext uri="{FF2B5EF4-FFF2-40B4-BE49-F238E27FC236}">
                <a16:creationId xmlns:a16="http://schemas.microsoft.com/office/drawing/2014/main" id="{9EAF0784-8E77-4042-A049-EDBB3365261B}"/>
              </a:ext>
            </a:extLst>
          </p:cNvPr>
          <p:cNvSpPr>
            <a:spLocks noGrp="1"/>
          </p:cNvSpPr>
          <p:nvPr>
            <p:ph type="title"/>
          </p:nvPr>
        </p:nvSpPr>
        <p:spPr/>
        <p:txBody>
          <a:bodyPr/>
          <a:lstStyle/>
          <a:p>
            <a:r>
              <a:rPr lang="en-GB" dirty="0"/>
              <a:t>Key considerations</a:t>
            </a:r>
          </a:p>
        </p:txBody>
      </p:sp>
    </p:spTree>
    <p:extLst>
      <p:ext uri="{BB962C8B-B14F-4D97-AF65-F5344CB8AC3E}">
        <p14:creationId xmlns:p14="http://schemas.microsoft.com/office/powerpoint/2010/main" val="371795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1092306" y="927259"/>
            <a:ext cx="6959388" cy="4782900"/>
          </a:xfrm>
          <a:prstGeom prst="rect">
            <a:avLst/>
          </a:prstGeom>
        </p:spPr>
      </p:pic>
      <p:sp>
        <p:nvSpPr>
          <p:cNvPr id="2" name="Title 1"/>
          <p:cNvSpPr>
            <a:spLocks noGrp="1"/>
          </p:cNvSpPr>
          <p:nvPr>
            <p:ph type="title"/>
          </p:nvPr>
        </p:nvSpPr>
        <p:spPr/>
        <p:txBody>
          <a:bodyPr>
            <a:normAutofit/>
          </a:bodyPr>
          <a:lstStyle/>
          <a:p>
            <a:r>
              <a:rPr lang="en-GB" sz="2800" dirty="0"/>
              <a:t>Five Big Ideas</a:t>
            </a:r>
          </a:p>
        </p:txBody>
      </p:sp>
    </p:spTree>
    <p:extLst>
      <p:ext uri="{BB962C8B-B14F-4D97-AF65-F5344CB8AC3E}">
        <p14:creationId xmlns:p14="http://schemas.microsoft.com/office/powerpoint/2010/main" val="1042115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8CCA8-0240-4584-8381-4E0016A24E01}"/>
              </a:ext>
            </a:extLst>
          </p:cNvPr>
          <p:cNvSpPr>
            <a:spLocks noGrp="1"/>
          </p:cNvSpPr>
          <p:nvPr>
            <p:ph type="title"/>
          </p:nvPr>
        </p:nvSpPr>
        <p:spPr/>
        <p:txBody>
          <a:bodyPr/>
          <a:lstStyle/>
          <a:p>
            <a:r>
              <a:rPr lang="en-GB" dirty="0"/>
              <a:t>The wider picture</a:t>
            </a:r>
          </a:p>
        </p:txBody>
      </p:sp>
      <p:sp>
        <p:nvSpPr>
          <p:cNvPr id="3" name="Content Placeholder 2">
            <a:extLst>
              <a:ext uri="{FF2B5EF4-FFF2-40B4-BE49-F238E27FC236}">
                <a16:creationId xmlns:a16="http://schemas.microsoft.com/office/drawing/2014/main" id="{8D5002C8-1B7F-462F-8C64-8EDB50BC3F9D}"/>
              </a:ext>
            </a:extLst>
          </p:cNvPr>
          <p:cNvSpPr>
            <a:spLocks noGrp="1"/>
          </p:cNvSpPr>
          <p:nvPr>
            <p:ph idx="1"/>
          </p:nvPr>
        </p:nvSpPr>
        <p:spPr>
          <a:xfrm>
            <a:off x="447562" y="1182739"/>
            <a:ext cx="8229600" cy="4923600"/>
          </a:xfrm>
        </p:spPr>
        <p:txBody>
          <a:bodyPr/>
          <a:lstStyle/>
          <a:p>
            <a:pPr marL="0" indent="0">
              <a:buNone/>
            </a:pPr>
            <a:r>
              <a:rPr lang="en-GB" sz="1800" dirty="0"/>
              <a:t>To solve problems posed for pedagogic purposes, secondary maths learners have to:</a:t>
            </a:r>
          </a:p>
          <a:p>
            <a:pPr marL="0" indent="0">
              <a:buNone/>
            </a:pPr>
            <a:endParaRPr lang="en-GB" sz="1800" dirty="0"/>
          </a:p>
          <a:p>
            <a:pPr marL="0" indent="0">
              <a:buNone/>
            </a:pPr>
            <a:r>
              <a:rPr lang="en-GB" sz="1800" dirty="0"/>
              <a:t>• be able to read and understand the problem </a:t>
            </a:r>
          </a:p>
          <a:p>
            <a:pPr marL="0" indent="0">
              <a:buNone/>
            </a:pPr>
            <a:r>
              <a:rPr lang="en-GB" sz="1800" dirty="0"/>
              <a:t>• know when they are expected to use formal methods </a:t>
            </a:r>
          </a:p>
          <a:p>
            <a:pPr marL="0" indent="0">
              <a:buNone/>
            </a:pPr>
            <a:r>
              <a:rPr lang="en-GB" sz="1800" dirty="0"/>
              <a:t>• know which methods to apply and in what order and how to carry them out </a:t>
            </a:r>
          </a:p>
          <a:p>
            <a:pPr marL="0" indent="0">
              <a:buNone/>
            </a:pPr>
            <a:r>
              <a:rPr lang="en-GB" sz="1800" dirty="0"/>
              <a:t>• identify variables and relationships, choosing which variable to treat as independent </a:t>
            </a:r>
          </a:p>
          <a:p>
            <a:pPr marL="0" indent="0">
              <a:buNone/>
            </a:pPr>
            <a:r>
              <a:rPr lang="en-GB" sz="1800" dirty="0"/>
              <a:t>• apply appropriate knowledge of situations and operations </a:t>
            </a:r>
          </a:p>
          <a:p>
            <a:pPr marL="0" indent="0">
              <a:buNone/>
            </a:pPr>
            <a:r>
              <a:rPr lang="en-GB" sz="1800" dirty="0">
                <a:highlight>
                  <a:srgbClr val="FFFF00"/>
                </a:highlight>
              </a:rPr>
              <a:t>• use mental, graphical and diagrammatic imagery </a:t>
            </a:r>
          </a:p>
          <a:p>
            <a:pPr marL="0" indent="0">
              <a:buNone/>
            </a:pPr>
            <a:r>
              <a:rPr lang="en-GB" sz="1800" dirty="0">
                <a:highlight>
                  <a:srgbClr val="FFFF00"/>
                </a:highlight>
              </a:rPr>
              <a:t>• choose representations and techniques and know how to operate with them </a:t>
            </a:r>
            <a:endParaRPr lang="en-GB" sz="1800" dirty="0">
              <a:highlight>
                <a:srgbClr val="FFFF00"/>
              </a:highlight>
              <a:cs typeface="Arial"/>
            </a:endParaRPr>
          </a:p>
          <a:p>
            <a:pPr marL="0" indent="0">
              <a:buNone/>
            </a:pPr>
            <a:r>
              <a:rPr lang="en-GB" sz="1800" dirty="0"/>
              <a:t>• know a range of useful facts, operations and functions </a:t>
            </a:r>
          </a:p>
          <a:p>
            <a:pPr marL="0" indent="0">
              <a:buNone/>
            </a:pPr>
            <a:r>
              <a:rPr lang="en-GB" sz="1800" dirty="0"/>
              <a:t>• decide whether to use statistical, algebraic, logical or ad hoc methods.   </a:t>
            </a:r>
          </a:p>
          <a:p>
            <a:pPr marL="0" indent="0">
              <a:buNone/>
            </a:pPr>
            <a:r>
              <a:rPr lang="en-GB" sz="1800" dirty="0"/>
              <a:t>                                                                     </a:t>
            </a:r>
          </a:p>
          <a:p>
            <a:pPr marL="0" indent="0">
              <a:buNone/>
            </a:pPr>
            <a:r>
              <a:rPr lang="en-GB" sz="1800" dirty="0"/>
              <a:t>				(Watson, 2009)</a:t>
            </a:r>
            <a:endParaRPr lang="en-GB" sz="1800" dirty="0">
              <a:cs typeface="Arial"/>
            </a:endParaRPr>
          </a:p>
        </p:txBody>
      </p:sp>
    </p:spTree>
    <p:extLst>
      <p:ext uri="{BB962C8B-B14F-4D97-AF65-F5344CB8AC3E}">
        <p14:creationId xmlns:p14="http://schemas.microsoft.com/office/powerpoint/2010/main" val="4709594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400" dirty="0"/>
              <a:t>Big Idea: Representation and Structure</a:t>
            </a:r>
          </a:p>
        </p:txBody>
      </p:sp>
      <p:sp>
        <p:nvSpPr>
          <p:cNvPr id="3" name="Content Placeholder 2"/>
          <p:cNvSpPr>
            <a:spLocks noGrp="1"/>
          </p:cNvSpPr>
          <p:nvPr>
            <p:ph idx="1"/>
          </p:nvPr>
        </p:nvSpPr>
        <p:spPr>
          <a:xfrm>
            <a:off x="445294" y="1677567"/>
            <a:ext cx="8217694" cy="3519338"/>
          </a:xfrm>
        </p:spPr>
        <p:txBody>
          <a:bodyPr/>
          <a:lstStyle/>
          <a:p>
            <a:pPr marL="0" indent="0">
              <a:buNone/>
            </a:pPr>
            <a:r>
              <a:rPr lang="en-GB" sz="2000" b="1" dirty="0"/>
              <a:t>Key Messages</a:t>
            </a:r>
            <a:endParaRPr lang="en-GB" sz="2000" dirty="0"/>
          </a:p>
          <a:p>
            <a:pPr marL="457200" lvl="0" indent="-457200">
              <a:buFont typeface="+mj-lt"/>
              <a:buAutoNum type="arabicPeriod"/>
            </a:pPr>
            <a:r>
              <a:rPr lang="en-GB" sz="2000" dirty="0"/>
              <a:t>The representation needs to clearly show the concept being taught, and in particular the key difficulty point.</a:t>
            </a:r>
            <a:r>
              <a:rPr lang="en-GB" sz="2000" b="1" dirty="0"/>
              <a:t> It exposes the structure.</a:t>
            </a:r>
          </a:p>
          <a:p>
            <a:pPr marL="457200" lvl="0" indent="-457200">
              <a:buFont typeface="+mj-lt"/>
              <a:buAutoNum type="arabicPeriod"/>
            </a:pPr>
            <a:r>
              <a:rPr lang="en-GB" sz="2000" dirty="0"/>
              <a:t>In the end, the </a:t>
            </a:r>
            <a:r>
              <a:rPr lang="en-GB" sz="2000" b="1" dirty="0"/>
              <a:t>students need to be able to do the maths without the representation.</a:t>
            </a:r>
          </a:p>
          <a:p>
            <a:pPr marL="457200" lvl="0" indent="-457200">
              <a:buFont typeface="+mj-lt"/>
              <a:buAutoNum type="arabicPeriod"/>
            </a:pPr>
            <a:r>
              <a:rPr lang="en-GB" sz="2000" dirty="0"/>
              <a:t>A stem sentence describes the representation and helps the students move to working in the abstract (“ten tenths is equivalent to one whole”) and could be seen as a representation in itself.</a:t>
            </a:r>
          </a:p>
          <a:p>
            <a:pPr marL="457200" lvl="0" indent="-457200">
              <a:buFont typeface="+mj-lt"/>
              <a:buAutoNum type="arabicPeriod"/>
            </a:pPr>
            <a:r>
              <a:rPr lang="en-GB" sz="2000" dirty="0"/>
              <a:t>There will be some key representations which the students will meet time and again.</a:t>
            </a:r>
          </a:p>
          <a:p>
            <a:pPr marL="457200" lvl="0" indent="-457200">
              <a:buFont typeface="+mj-lt"/>
              <a:buAutoNum type="arabicPeriod"/>
            </a:pPr>
            <a:r>
              <a:rPr lang="en-GB" sz="2000" b="1" dirty="0"/>
              <a:t>Pattern and structure are related but different</a:t>
            </a:r>
            <a:r>
              <a:rPr lang="en-GB" sz="2000" dirty="0"/>
              <a:t>: Students may have seen a pattern without understanding the structure which causes that pattern.</a:t>
            </a:r>
          </a:p>
        </p:txBody>
      </p:sp>
    </p:spTree>
    <p:extLst>
      <p:ext uri="{BB962C8B-B14F-4D97-AF65-F5344CB8AC3E}">
        <p14:creationId xmlns:p14="http://schemas.microsoft.com/office/powerpoint/2010/main" val="17577066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C711D-E73A-45E6-912E-63BA3CE3D081}"/>
              </a:ext>
            </a:extLst>
          </p:cNvPr>
          <p:cNvSpPr>
            <a:spLocks noGrp="1"/>
          </p:cNvSpPr>
          <p:nvPr>
            <p:ph type="title"/>
          </p:nvPr>
        </p:nvSpPr>
        <p:spPr/>
        <p:txBody>
          <a:bodyPr>
            <a:normAutofit fontScale="90000"/>
          </a:bodyPr>
          <a:lstStyle/>
          <a:p>
            <a:r>
              <a:rPr lang="en-GB" sz="4000" dirty="0"/>
              <a:t>Connect with the NCETM and your local Maths Hub</a:t>
            </a:r>
            <a:br>
              <a:rPr lang="en-GB" dirty="0">
                <a:latin typeface="Arial" panose="020B0604020202020204" pitchFamily="34" charset="0"/>
                <a:cs typeface="Arial" panose="020B0604020202020204" pitchFamily="34" charset="0"/>
              </a:rPr>
            </a:br>
            <a:endParaRPr lang="en-GB"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50F46E3-45F4-4777-86EE-178C1E8EE55E}"/>
              </a:ext>
            </a:extLst>
          </p:cNvPr>
          <p:cNvSpPr>
            <a:spLocks noGrp="1"/>
          </p:cNvSpPr>
          <p:nvPr>
            <p:ph idx="1"/>
          </p:nvPr>
        </p:nvSpPr>
        <p:spPr>
          <a:xfrm>
            <a:off x="444976" y="2058000"/>
            <a:ext cx="8217375" cy="3374999"/>
          </a:xfrm>
        </p:spPr>
        <p:txBody>
          <a:bodyPr/>
          <a:lstStyle/>
          <a:p>
            <a:pPr marL="457200" indent="-457200">
              <a:buFont typeface="Arial" panose="020B0604020202020204" pitchFamily="34" charset="0"/>
              <a:buChar char="•"/>
            </a:pPr>
            <a:r>
              <a:rPr lang="en-GB" dirty="0">
                <a:latin typeface="Arial"/>
                <a:cs typeface="Arial"/>
              </a:rPr>
              <a:t>Check out the NCETM at </a:t>
            </a:r>
            <a:r>
              <a:rPr lang="en-GB" dirty="0">
                <a:latin typeface="Arial"/>
                <a:cs typeface="Arial"/>
                <a:hlinkClick r:id="rId3"/>
              </a:rPr>
              <a:t>ncetm.org.uk</a:t>
            </a:r>
            <a:r>
              <a:rPr lang="en-GB" dirty="0">
                <a:latin typeface="Arial"/>
                <a:cs typeface="Arial"/>
              </a:rPr>
              <a:t> for full access to all content and resources, plus a monthly mailing – the Secondary Round-up – sent straight to your inbox.</a:t>
            </a:r>
          </a:p>
          <a:p>
            <a:pPr>
              <a:buFont typeface="+mj-lt"/>
              <a:buAutoNum type="arabicPeriod"/>
            </a:pPr>
            <a:endParaRPr lang="en-GB"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dirty="0">
                <a:latin typeface="Arial"/>
                <a:cs typeface="Arial"/>
              </a:rPr>
              <a:t>Find your local Maths Hub via </a:t>
            </a:r>
            <a:r>
              <a:rPr lang="en-GB" dirty="0">
                <a:latin typeface="Arial"/>
                <a:cs typeface="Arial"/>
                <a:hlinkClick r:id="rId4"/>
              </a:rPr>
              <a:t>ncetm.org.uk/maths-hubs/find-your-hub/</a:t>
            </a:r>
            <a:r>
              <a:rPr lang="en-GB" dirty="0">
                <a:latin typeface="Arial"/>
                <a:cs typeface="Arial"/>
              </a:rPr>
              <a:t>. Click through to your local hub’s page to subscribe to their mailing list and follow them on Twitter.</a:t>
            </a:r>
          </a:p>
          <a:p>
            <a:endParaRPr lang="en-GB" dirty="0"/>
          </a:p>
        </p:txBody>
      </p:sp>
    </p:spTree>
    <p:extLst>
      <p:ext uri="{BB962C8B-B14F-4D97-AF65-F5344CB8AC3E}">
        <p14:creationId xmlns:p14="http://schemas.microsoft.com/office/powerpoint/2010/main" val="4404264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4AC58-316F-41ED-85E1-F8F8C79B4D75}"/>
              </a:ext>
            </a:extLst>
          </p:cNvPr>
          <p:cNvSpPr>
            <a:spLocks noGrp="1"/>
          </p:cNvSpPr>
          <p:nvPr>
            <p:ph type="title"/>
          </p:nvPr>
        </p:nvSpPr>
        <p:spPr/>
        <p:txBody>
          <a:bodyPr/>
          <a:lstStyle/>
          <a:p>
            <a:r>
              <a:rPr lang="en-GB" dirty="0"/>
              <a:t>Connect with the NCETM and </a:t>
            </a:r>
            <a:br>
              <a:rPr lang="en-GB" dirty="0"/>
            </a:br>
            <a:r>
              <a:rPr lang="en-GB" dirty="0"/>
              <a:t>your local Maths Hub</a:t>
            </a:r>
          </a:p>
        </p:txBody>
      </p:sp>
      <p:pic>
        <p:nvPicPr>
          <p:cNvPr id="5" name="Content Placeholder 4">
            <a:extLst>
              <a:ext uri="{FF2B5EF4-FFF2-40B4-BE49-F238E27FC236}">
                <a16:creationId xmlns:a16="http://schemas.microsoft.com/office/drawing/2014/main" id="{CEC65573-F541-4751-91CC-CD47730DC7F9}"/>
              </a:ext>
            </a:extLst>
          </p:cNvPr>
          <p:cNvPicPr>
            <a:picLocks noGrp="1" noChangeAspect="1"/>
          </p:cNvPicPr>
          <p:nvPr>
            <p:ph idx="1"/>
          </p:nvPr>
        </p:nvPicPr>
        <p:blipFill>
          <a:blip r:embed="rId3"/>
          <a:stretch>
            <a:fillRect/>
          </a:stretch>
        </p:blipFill>
        <p:spPr>
          <a:xfrm>
            <a:off x="3141749" y="1844824"/>
            <a:ext cx="2847653" cy="3887787"/>
          </a:xfrm>
          <a:prstGeom prst="rect">
            <a:avLst/>
          </a:prstGeom>
        </p:spPr>
      </p:pic>
    </p:spTree>
    <p:extLst>
      <p:ext uri="{BB962C8B-B14F-4D97-AF65-F5344CB8AC3E}">
        <p14:creationId xmlns:p14="http://schemas.microsoft.com/office/powerpoint/2010/main" val="4955913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81C39-6842-4333-9E9A-843839A994B1}"/>
              </a:ext>
            </a:extLst>
          </p:cNvPr>
          <p:cNvSpPr>
            <a:spLocks noGrp="1"/>
          </p:cNvSpPr>
          <p:nvPr>
            <p:ph type="title"/>
          </p:nvPr>
        </p:nvSpPr>
        <p:spPr/>
        <p:txBody>
          <a:bodyPr/>
          <a:lstStyle/>
          <a:p>
            <a:r>
              <a:rPr lang="en-GB" dirty="0">
                <a:ea typeface="+mj-lt"/>
                <a:cs typeface="+mj-lt"/>
              </a:rPr>
              <a:t>References and more info…</a:t>
            </a:r>
            <a:br>
              <a:rPr lang="en-GB" dirty="0">
                <a:ea typeface="+mj-lt"/>
                <a:cs typeface="+mj-lt"/>
              </a:rPr>
            </a:br>
            <a:endParaRPr lang="en-US" b="0">
              <a:ea typeface="+mj-lt"/>
              <a:cs typeface="+mj-lt"/>
            </a:endParaRPr>
          </a:p>
        </p:txBody>
      </p:sp>
      <p:sp>
        <p:nvSpPr>
          <p:cNvPr id="3" name="Content Placeholder 2">
            <a:extLst>
              <a:ext uri="{FF2B5EF4-FFF2-40B4-BE49-F238E27FC236}">
                <a16:creationId xmlns:a16="http://schemas.microsoft.com/office/drawing/2014/main" id="{219F7319-7691-486C-ABAA-62714D72D06D}"/>
              </a:ext>
            </a:extLst>
          </p:cNvPr>
          <p:cNvSpPr>
            <a:spLocks noGrp="1"/>
          </p:cNvSpPr>
          <p:nvPr>
            <p:ph idx="1"/>
          </p:nvPr>
        </p:nvSpPr>
        <p:spPr>
          <a:xfrm>
            <a:off x="445294" y="1199606"/>
            <a:ext cx="8217694" cy="4626617"/>
          </a:xfrm>
        </p:spPr>
        <p:txBody>
          <a:bodyPr/>
          <a:lstStyle/>
          <a:p>
            <a:pPr marL="0" indent="0">
              <a:buNone/>
            </a:pPr>
            <a:r>
              <a:rPr lang="en-GB" sz="1600" dirty="0">
                <a:ea typeface="+mj-lt"/>
                <a:cs typeface="+mj-lt"/>
              </a:rPr>
              <a:t>Drury, H. (2018) </a:t>
            </a:r>
            <a:r>
              <a:rPr lang="en-GB" sz="1600" i="1" dirty="0">
                <a:ea typeface="+mj-lt"/>
                <a:cs typeface="+mj-lt"/>
              </a:rPr>
              <a:t>How to Teach Mathematics for Mastery</a:t>
            </a:r>
            <a:r>
              <a:rPr lang="en-GB" sz="1600" dirty="0">
                <a:ea typeface="+mj-lt"/>
                <a:cs typeface="+mj-lt"/>
              </a:rPr>
              <a:t>. Oxford</a:t>
            </a:r>
            <a:endParaRPr lang="en-US" sz="1600" dirty="0">
              <a:ea typeface="+mj-lt"/>
              <a:cs typeface="+mj-lt"/>
            </a:endParaRPr>
          </a:p>
          <a:p>
            <a:pPr marL="0" indent="0">
              <a:buNone/>
            </a:pPr>
            <a:endParaRPr lang="en-GB" sz="1600" dirty="0">
              <a:ea typeface="+mj-lt"/>
              <a:cs typeface="+mj-lt"/>
            </a:endParaRPr>
          </a:p>
          <a:p>
            <a:pPr marL="0" indent="0">
              <a:buNone/>
            </a:pPr>
            <a:r>
              <a:rPr lang="en-GB" sz="1600" dirty="0">
                <a:ea typeface="+mj-lt"/>
                <a:cs typeface="+mj-lt"/>
              </a:rPr>
              <a:t>Education Endowment </a:t>
            </a:r>
            <a:r>
              <a:rPr lang="en-GB" sz="1600" dirty="0">
                <a:solidFill>
                  <a:schemeClr val="tx1">
                    <a:lumMod val="65000"/>
                    <a:lumOff val="35000"/>
                  </a:schemeClr>
                </a:solidFill>
                <a:ea typeface="+mj-lt"/>
                <a:cs typeface="+mj-lt"/>
              </a:rPr>
              <a:t>Foundation (2017) </a:t>
            </a:r>
            <a:r>
              <a:rPr lang="en-GB" sz="1600" i="1" dirty="0">
                <a:solidFill>
                  <a:schemeClr val="tx1">
                    <a:lumMod val="65000"/>
                    <a:lumOff val="35000"/>
                  </a:schemeClr>
                </a:solidFill>
                <a:ea typeface="+mj-lt"/>
                <a:cs typeface="+mj-lt"/>
              </a:rPr>
              <a:t>Improving Mathematics in Key Stages Two and Three Guidance Report  </a:t>
            </a:r>
            <a:r>
              <a:rPr lang="en-GB" sz="1600" dirty="0">
                <a:ea typeface="+mj-lt"/>
                <a:cs typeface="+mj-lt"/>
                <a:hlinkClick r:id="rId2"/>
              </a:rPr>
              <a:t>https://educationendowmentfoundation.org.uk/public/files/Support/Links/Campaigns/Maths/KS2_KS3_Maths_Guidance_2017.pdf</a:t>
            </a:r>
            <a:r>
              <a:rPr lang="en-GB" sz="1600" dirty="0">
                <a:ea typeface="+mj-lt"/>
                <a:cs typeface="+mj-lt"/>
              </a:rPr>
              <a:t> </a:t>
            </a:r>
            <a:endParaRPr lang="en-US" sz="1600" dirty="0">
              <a:ea typeface="+mj-lt"/>
              <a:cs typeface="+mj-lt"/>
            </a:endParaRPr>
          </a:p>
          <a:p>
            <a:pPr marL="0" indent="0">
              <a:buNone/>
            </a:pPr>
            <a:endParaRPr lang="en-GB" sz="1600" dirty="0">
              <a:ea typeface="+mj-lt"/>
              <a:cs typeface="+mj-lt"/>
            </a:endParaRPr>
          </a:p>
          <a:p>
            <a:pPr marL="0" indent="0">
              <a:buNone/>
            </a:pPr>
            <a:r>
              <a:rPr lang="en-GB" sz="1600" dirty="0">
                <a:cs typeface="Arial"/>
              </a:rPr>
              <a:t>Hill, C. (2018) ‘Using tokens to teach directed numbers’, </a:t>
            </a:r>
            <a:r>
              <a:rPr lang="en-GB" sz="1600" i="1" dirty="0">
                <a:cs typeface="Arial"/>
              </a:rPr>
              <a:t>Mathematics Teaching 264</a:t>
            </a:r>
            <a:r>
              <a:rPr lang="en-GB" sz="1600" dirty="0">
                <a:cs typeface="Arial"/>
              </a:rPr>
              <a:t>:13-16</a:t>
            </a:r>
            <a:endParaRPr lang="en-US" sz="1600" dirty="0">
              <a:ea typeface="+mj-lt"/>
              <a:cs typeface="+mj-lt"/>
            </a:endParaRPr>
          </a:p>
          <a:p>
            <a:pPr marL="0" indent="0">
              <a:buNone/>
            </a:pPr>
            <a:endParaRPr lang="en-GB" sz="1600" dirty="0">
              <a:ea typeface="+mj-lt"/>
              <a:cs typeface="+mj-lt"/>
            </a:endParaRPr>
          </a:p>
          <a:p>
            <a:pPr marL="0" indent="0">
              <a:buNone/>
            </a:pPr>
            <a:r>
              <a:rPr lang="en-GB" sz="1600" dirty="0">
                <a:cs typeface="Arial"/>
              </a:rPr>
              <a:t>Mattock, P. (2019) </a:t>
            </a:r>
            <a:r>
              <a:rPr lang="en-GB" sz="1600" i="1" dirty="0">
                <a:cs typeface="Arial"/>
              </a:rPr>
              <a:t>Visible Maths: Using representations and structure to enhance mathematics teaching in schools,</a:t>
            </a:r>
            <a:r>
              <a:rPr lang="en-GB" sz="1600" dirty="0">
                <a:cs typeface="Arial"/>
              </a:rPr>
              <a:t> Crown House</a:t>
            </a:r>
            <a:endParaRPr lang="en-US" sz="1600" dirty="0">
              <a:ea typeface="+mj-lt"/>
              <a:cs typeface="+mj-lt"/>
            </a:endParaRPr>
          </a:p>
          <a:p>
            <a:pPr marL="0" indent="0">
              <a:buNone/>
            </a:pPr>
            <a:endParaRPr lang="en-GB" sz="1600" dirty="0">
              <a:ea typeface="+mj-lt"/>
              <a:cs typeface="+mj-lt"/>
            </a:endParaRPr>
          </a:p>
          <a:p>
            <a:pPr marL="0" indent="0">
              <a:buNone/>
            </a:pPr>
            <a:r>
              <a:rPr lang="en-GB" sz="1600" dirty="0">
                <a:ea typeface="+mj-lt"/>
                <a:cs typeface="+mj-lt"/>
              </a:rPr>
              <a:t>NCETM Five big ideas </a:t>
            </a:r>
            <a:r>
              <a:rPr lang="en-GB" sz="1600" dirty="0">
                <a:ea typeface="+mj-lt"/>
                <a:cs typeface="+mj-lt"/>
                <a:hlinkClick r:id="rId3"/>
              </a:rPr>
              <a:t>www.ncetm.org.uk/teaching-for-mastery/mastery-explained/five-big-ideas-in-teaching-for-mastery/</a:t>
            </a:r>
            <a:endParaRPr lang="en-GB" sz="1600" dirty="0">
              <a:ea typeface="+mj-lt"/>
              <a:cs typeface="+mj-lt"/>
            </a:endParaRPr>
          </a:p>
          <a:p>
            <a:pPr marL="0" indent="0">
              <a:buNone/>
            </a:pPr>
            <a:endParaRPr lang="en-GB" sz="1600" dirty="0">
              <a:ea typeface="+mj-lt"/>
              <a:cs typeface="+mj-lt"/>
            </a:endParaRPr>
          </a:p>
          <a:p>
            <a:pPr marL="0" indent="0">
              <a:buNone/>
            </a:pPr>
            <a:r>
              <a:rPr lang="en-GB" sz="1600" dirty="0">
                <a:ea typeface="+mj-lt"/>
                <a:cs typeface="+mj-lt"/>
              </a:rPr>
              <a:t>NCETM guidance on representations </a:t>
            </a:r>
            <a:r>
              <a:rPr lang="en-GB" sz="1600" dirty="0">
                <a:ea typeface="+mj-lt"/>
                <a:cs typeface="+mj-lt"/>
                <a:hlinkClick r:id="rId4"/>
              </a:rPr>
              <a:t>www.ncetm.org.uk/classroom-resources/secmm-using-mathematical-representations-at-key-stage-3/</a:t>
            </a:r>
            <a:endParaRPr lang="en-GB" sz="1600" dirty="0">
              <a:ea typeface="+mj-lt"/>
              <a:cs typeface="+mj-lt"/>
            </a:endParaRPr>
          </a:p>
          <a:p>
            <a:pPr marL="0" indent="0">
              <a:buNone/>
            </a:pPr>
            <a:endParaRPr lang="en-US" sz="1600" dirty="0">
              <a:cs typeface="Arial"/>
            </a:endParaRPr>
          </a:p>
        </p:txBody>
      </p:sp>
    </p:spTree>
    <p:extLst>
      <p:ext uri="{BB962C8B-B14F-4D97-AF65-F5344CB8AC3E}">
        <p14:creationId xmlns:p14="http://schemas.microsoft.com/office/powerpoint/2010/main" val="4345075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8517E-D037-4C58-A1FB-270F812FE3B4}"/>
              </a:ext>
            </a:extLst>
          </p:cNvPr>
          <p:cNvSpPr>
            <a:spLocks noGrp="1"/>
          </p:cNvSpPr>
          <p:nvPr>
            <p:ph type="title"/>
          </p:nvPr>
        </p:nvSpPr>
        <p:spPr/>
        <p:txBody>
          <a:bodyPr/>
          <a:lstStyle/>
          <a:p>
            <a:r>
              <a:rPr lang="en-GB" dirty="0"/>
              <a:t>References and more info…..</a:t>
            </a:r>
          </a:p>
        </p:txBody>
      </p:sp>
      <p:sp>
        <p:nvSpPr>
          <p:cNvPr id="3" name="Content Placeholder 2">
            <a:extLst>
              <a:ext uri="{FF2B5EF4-FFF2-40B4-BE49-F238E27FC236}">
                <a16:creationId xmlns:a16="http://schemas.microsoft.com/office/drawing/2014/main" id="{FE56BB17-4A6F-434A-8DB6-2F2264507FBA}"/>
              </a:ext>
            </a:extLst>
          </p:cNvPr>
          <p:cNvSpPr>
            <a:spLocks noGrp="1"/>
          </p:cNvSpPr>
          <p:nvPr>
            <p:ph idx="1"/>
          </p:nvPr>
        </p:nvSpPr>
        <p:spPr>
          <a:xfrm>
            <a:off x="323528" y="1234183"/>
            <a:ext cx="8229600" cy="4674243"/>
          </a:xfrm>
        </p:spPr>
        <p:txBody>
          <a:bodyPr/>
          <a:lstStyle/>
          <a:p>
            <a:pPr marL="0" indent="0">
              <a:buNone/>
            </a:pPr>
            <a:endParaRPr lang="en-GB" sz="1600" dirty="0">
              <a:latin typeface="Arial"/>
              <a:cs typeface="Arial"/>
            </a:endParaRPr>
          </a:p>
          <a:p>
            <a:pPr marL="0" indent="0">
              <a:buNone/>
            </a:pPr>
            <a:r>
              <a:rPr lang="en-GB" sz="1600" dirty="0">
                <a:latin typeface="Arial"/>
                <a:cs typeface="Arial"/>
              </a:rPr>
              <a:t>Watson, A. (2009) Paper 7: Modelling, Problem-Solving and Integrating Concepts, in </a:t>
            </a:r>
            <a:r>
              <a:rPr lang="en-GB" sz="1600" i="1" dirty="0">
                <a:latin typeface="Arial"/>
                <a:cs typeface="Arial"/>
              </a:rPr>
              <a:t>Key Understandings in Mathematics Learning</a:t>
            </a:r>
            <a:r>
              <a:rPr lang="en-GB" sz="1600" dirty="0">
                <a:latin typeface="Arial"/>
                <a:cs typeface="Arial"/>
              </a:rPr>
              <a:t>, Nuffield Foundation </a:t>
            </a:r>
            <a:r>
              <a:rPr lang="en-GB" sz="1600" dirty="0">
                <a:hlinkClick r:id="rId3"/>
              </a:rPr>
              <a:t>https://mk0nuffieldfounpg9ee.kinstacdn.com/wp-content/uploads/2019/12/P7.pdf</a:t>
            </a:r>
            <a:endParaRPr lang="en-GB" sz="1600">
              <a:latin typeface="Arial" panose="020B0604020202020204" pitchFamily="34" charset="0"/>
              <a:cs typeface="Arial" panose="020B0604020202020204" pitchFamily="34" charset="0"/>
            </a:endParaRPr>
          </a:p>
          <a:p>
            <a:pPr marL="0" indent="0">
              <a:buNone/>
            </a:pPr>
            <a:endParaRPr lang="en-GB" sz="1600" dirty="0">
              <a:latin typeface="Arial"/>
              <a:cs typeface="Arial"/>
            </a:endParaRPr>
          </a:p>
          <a:p>
            <a:pPr marL="0" indent="0">
              <a:buNone/>
            </a:pPr>
            <a:r>
              <a:rPr lang="en-GB" sz="1600" dirty="0">
                <a:latin typeface="Arial"/>
                <a:cs typeface="Arial"/>
              </a:rPr>
              <a:t>Willingham (2017) Do Manipulatives Help Students Learn? </a:t>
            </a:r>
            <a:r>
              <a:rPr lang="en-GB" sz="1600" u="sng" dirty="0">
                <a:latin typeface="Arial"/>
                <a:cs typeface="Arial"/>
                <a:hlinkClick r:id="rId4"/>
              </a:rPr>
              <a:t>www.aft.org/sites/default/files/periodicals/ae_fall2017_willingham.pdf</a:t>
            </a:r>
            <a:r>
              <a:rPr lang="en-GB" sz="1600" dirty="0">
                <a:latin typeface="Arial"/>
                <a:cs typeface="Arial"/>
              </a:rPr>
              <a:t> </a:t>
            </a:r>
            <a:endParaRPr lang="en-GB" sz="1600" dirty="0">
              <a:latin typeface="Arial" panose="020B0604020202020204" pitchFamily="34" charset="0"/>
              <a:cs typeface="Arial" panose="020B0604020202020204" pitchFamily="34" charset="0"/>
            </a:endParaRPr>
          </a:p>
          <a:p>
            <a:pPr marL="0" indent="0">
              <a:buNone/>
            </a:pPr>
            <a:endParaRPr lang="en-GB" sz="1600" dirty="0">
              <a:latin typeface="Arial"/>
              <a:cs typeface="Arial"/>
            </a:endParaRPr>
          </a:p>
          <a:p>
            <a:pPr marL="0" indent="0">
              <a:buNone/>
            </a:pPr>
            <a:r>
              <a:rPr lang="en-GB" sz="1600" b="1" dirty="0">
                <a:latin typeface="Arial"/>
                <a:cs typeface="Arial"/>
              </a:rPr>
              <a:t>Blog</a:t>
            </a:r>
          </a:p>
          <a:p>
            <a:pPr marL="0" indent="0">
              <a:buNone/>
            </a:pPr>
            <a:r>
              <a:rPr lang="en-GB" sz="1600" dirty="0">
                <a:latin typeface="Arial"/>
                <a:cs typeface="Arial"/>
              </a:rPr>
              <a:t>Will Emeny </a:t>
            </a:r>
            <a:r>
              <a:rPr lang="en-GB" sz="1600" u="sng" dirty="0">
                <a:latin typeface="Arial"/>
                <a:cs typeface="Arial"/>
                <a:hlinkClick r:id="rId5"/>
              </a:rPr>
              <a:t>www.greatmathsteachingideas.com/2015/04/04/algebra-tiles-from-counting-to-completing-the-square/</a:t>
            </a:r>
            <a:endParaRPr lang="en-GB" sz="1600" u="sng">
              <a:latin typeface="Arial"/>
              <a:cs typeface="Arial"/>
            </a:endParaRPr>
          </a:p>
          <a:p>
            <a:pPr marL="0" indent="0">
              <a:buNone/>
            </a:pPr>
            <a:endParaRPr lang="en-GB" sz="1600" u="sng" dirty="0">
              <a:latin typeface="Arial"/>
              <a:cs typeface="Arial"/>
            </a:endParaRPr>
          </a:p>
          <a:p>
            <a:pPr marL="0" indent="0">
              <a:buNone/>
            </a:pPr>
            <a:r>
              <a:rPr lang="en-GB" sz="1600" b="1" dirty="0">
                <a:latin typeface="Arial"/>
                <a:cs typeface="Arial"/>
              </a:rPr>
              <a:t>Podcast</a:t>
            </a:r>
          </a:p>
          <a:p>
            <a:pPr marL="0" indent="0">
              <a:buNone/>
            </a:pPr>
            <a:r>
              <a:rPr lang="en-GB" sz="1600" dirty="0">
                <a:latin typeface="Arial"/>
                <a:cs typeface="Arial"/>
              </a:rPr>
              <a:t>Mr Barton Maths Podcast, Bernie </a:t>
            </a:r>
            <a:r>
              <a:rPr lang="en-GB" sz="1600" dirty="0" err="1">
                <a:latin typeface="Arial"/>
                <a:cs typeface="Arial"/>
              </a:rPr>
              <a:t>Westacott</a:t>
            </a:r>
            <a:r>
              <a:rPr lang="en-GB" sz="1600" dirty="0">
                <a:latin typeface="Arial"/>
                <a:cs typeface="Arial"/>
              </a:rPr>
              <a:t>: Teaching maths with visuals and manipulatives </a:t>
            </a:r>
            <a:r>
              <a:rPr lang="en-GB" sz="1600" u="sng" dirty="0">
                <a:latin typeface="Arial"/>
                <a:cs typeface="Arial"/>
                <a:hlinkClick r:id="rId6"/>
              </a:rPr>
              <a:t>www.mrbartonmaths.com/blog/bernie-westacott-teaching-maths-with-visuals-and-manipulatives/</a:t>
            </a:r>
            <a:r>
              <a:rPr lang="en-GB" sz="1600" dirty="0">
                <a:latin typeface="Arial"/>
                <a:cs typeface="Arial"/>
              </a:rPr>
              <a:t> </a:t>
            </a:r>
            <a:endParaRPr lang="en-GB" sz="1600">
              <a:latin typeface="Arial" panose="020B060402020202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a:p>
            <a:endParaRPr lang="en-GB" sz="1800"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11247276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30659"/>
            <a:ext cx="8712968" cy="982117"/>
          </a:xfrm>
        </p:spPr>
        <p:txBody>
          <a:bodyPr/>
          <a:lstStyle/>
          <a:p>
            <a:r>
              <a:rPr lang="en-GB" dirty="0"/>
              <a:t>Big Idea: Representation and Structure</a:t>
            </a:r>
          </a:p>
        </p:txBody>
      </p:sp>
      <p:sp>
        <p:nvSpPr>
          <p:cNvPr id="3" name="Content Placeholder 2"/>
          <p:cNvSpPr>
            <a:spLocks noGrp="1"/>
          </p:cNvSpPr>
          <p:nvPr>
            <p:ph idx="1"/>
          </p:nvPr>
        </p:nvSpPr>
        <p:spPr/>
        <p:txBody>
          <a:bodyPr/>
          <a:lstStyle/>
          <a:p>
            <a:pPr marL="0" indent="0">
              <a:buNone/>
            </a:pPr>
            <a:r>
              <a:rPr lang="en-GB" sz="2000" b="1" dirty="0"/>
              <a:t>Key Messages</a:t>
            </a:r>
            <a:endParaRPr lang="en-GB" sz="2000" dirty="0"/>
          </a:p>
          <a:p>
            <a:pPr marL="457200" lvl="0" indent="-457200">
              <a:buFont typeface="+mj-lt"/>
              <a:buAutoNum type="arabicPeriod"/>
            </a:pPr>
            <a:r>
              <a:rPr lang="en-GB" sz="2000" dirty="0"/>
              <a:t>The representation needs to clearly show the concept being taught, and in particular the key difficulty point.</a:t>
            </a:r>
            <a:r>
              <a:rPr lang="en-GB" sz="2000" b="1" dirty="0"/>
              <a:t> It exposes the structure.</a:t>
            </a:r>
          </a:p>
          <a:p>
            <a:pPr marL="457200" lvl="0" indent="-457200">
              <a:buFont typeface="+mj-lt"/>
              <a:buAutoNum type="arabicPeriod"/>
            </a:pPr>
            <a:r>
              <a:rPr lang="en-GB" sz="2000" dirty="0"/>
              <a:t>In the end, the </a:t>
            </a:r>
            <a:r>
              <a:rPr lang="en-GB" sz="2000" b="1" dirty="0"/>
              <a:t>students need to be able to do the maths without the representation.</a:t>
            </a:r>
          </a:p>
          <a:p>
            <a:pPr marL="457200" lvl="0" indent="-457200">
              <a:buFont typeface="+mj-lt"/>
              <a:buAutoNum type="arabicPeriod"/>
            </a:pPr>
            <a:r>
              <a:rPr lang="en-GB" sz="2000" dirty="0"/>
              <a:t>A stem sentence describes the representation and helps the students move to working in the abstract (“ten tenths is equivalent to one whole”) and could be seen as a representation in itself.</a:t>
            </a:r>
          </a:p>
          <a:p>
            <a:pPr marL="457200" lvl="0" indent="-457200">
              <a:buFont typeface="+mj-lt"/>
              <a:buAutoNum type="arabicPeriod"/>
            </a:pPr>
            <a:r>
              <a:rPr lang="en-GB" sz="2000" dirty="0"/>
              <a:t>There will be some key representations which the students will meet time and again.</a:t>
            </a:r>
          </a:p>
          <a:p>
            <a:pPr marL="457200" lvl="0" indent="-457200">
              <a:buFont typeface="+mj-lt"/>
              <a:buAutoNum type="arabicPeriod"/>
            </a:pPr>
            <a:r>
              <a:rPr lang="en-GB" sz="2000" b="1" dirty="0"/>
              <a:t>Pattern and structure are related but different</a:t>
            </a:r>
            <a:r>
              <a:rPr lang="en-GB" sz="2000" dirty="0"/>
              <a:t>: students may have seen a pattern without understanding the structure which causes that pattern.</a:t>
            </a:r>
          </a:p>
        </p:txBody>
      </p:sp>
    </p:spTree>
    <p:extLst>
      <p:ext uri="{BB962C8B-B14F-4D97-AF65-F5344CB8AC3E}">
        <p14:creationId xmlns:p14="http://schemas.microsoft.com/office/powerpoint/2010/main" val="1009671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C28336-3BEA-4637-BEE7-6BC78F509841}"/>
              </a:ext>
            </a:extLst>
          </p:cNvPr>
          <p:cNvSpPr>
            <a:spLocks noGrp="1"/>
          </p:cNvSpPr>
          <p:nvPr>
            <p:ph type="title"/>
          </p:nvPr>
        </p:nvSpPr>
        <p:spPr/>
        <p:txBody>
          <a:bodyPr/>
          <a:lstStyle/>
          <a:p>
            <a:r>
              <a:rPr lang="en-GB" dirty="0"/>
              <a:t>Concrete, Pictorial, Abstract</a:t>
            </a:r>
          </a:p>
        </p:txBody>
      </p:sp>
      <p:sp>
        <p:nvSpPr>
          <p:cNvPr id="2" name="Content Placeholder 1">
            <a:extLst>
              <a:ext uri="{FF2B5EF4-FFF2-40B4-BE49-F238E27FC236}">
                <a16:creationId xmlns:a16="http://schemas.microsoft.com/office/drawing/2014/main" id="{A6C14277-DC63-4B1A-B8EE-A521325F949F}"/>
              </a:ext>
            </a:extLst>
          </p:cNvPr>
          <p:cNvSpPr>
            <a:spLocks noGrp="1"/>
          </p:cNvSpPr>
          <p:nvPr>
            <p:ph idx="1"/>
          </p:nvPr>
        </p:nvSpPr>
        <p:spPr/>
        <p:txBody>
          <a:bodyPr/>
          <a:lstStyle/>
          <a:p>
            <a:pPr marL="0" indent="0">
              <a:buNone/>
            </a:pPr>
            <a:r>
              <a:rPr lang="en-GB" dirty="0"/>
              <a:t>Bruner’s theory focuses on three models of</a:t>
            </a:r>
          </a:p>
          <a:p>
            <a:pPr marL="0" indent="0">
              <a:buNone/>
            </a:pPr>
            <a:r>
              <a:rPr lang="en-GB" dirty="0"/>
              <a:t>Representation of mathematical ideas:</a:t>
            </a:r>
          </a:p>
          <a:p>
            <a:pPr marL="457200" indent="-457200">
              <a:buFont typeface="Arial" panose="020B0604020202020204" pitchFamily="34" charset="0"/>
              <a:buChar char="•"/>
            </a:pPr>
            <a:r>
              <a:rPr lang="en-GB" dirty="0"/>
              <a:t>Enactive model</a:t>
            </a:r>
          </a:p>
          <a:p>
            <a:pPr marL="457200" indent="-457200">
              <a:buFont typeface="Arial" panose="020B0604020202020204" pitchFamily="34" charset="0"/>
              <a:buChar char="•"/>
            </a:pPr>
            <a:r>
              <a:rPr lang="en-GB" dirty="0"/>
              <a:t>Iconic mode</a:t>
            </a:r>
          </a:p>
          <a:p>
            <a:pPr marL="457200" indent="-457200">
              <a:buFont typeface="Arial" panose="020B0604020202020204" pitchFamily="34" charset="0"/>
              <a:buChar char="•"/>
            </a:pPr>
            <a:r>
              <a:rPr lang="en-GB" dirty="0"/>
              <a:t>Symbolic mode.</a:t>
            </a:r>
          </a:p>
          <a:p>
            <a:pPr marL="0" indent="0">
              <a:buNone/>
            </a:pPr>
            <a:endParaRPr lang="en-GB" dirty="0"/>
          </a:p>
          <a:p>
            <a:pPr marL="0" indent="0">
              <a:buNone/>
            </a:pPr>
            <a:r>
              <a:rPr lang="en-GB" dirty="0"/>
              <a:t>Learners can access abstract ideas through manipulating objects to derive enactive knowledge. Then diagrams help them acquire iconic knowledge to act as a bridge to formal symbolic knowledge.</a:t>
            </a:r>
          </a:p>
        </p:txBody>
      </p:sp>
    </p:spTree>
    <p:extLst>
      <p:ext uri="{BB962C8B-B14F-4D97-AF65-F5344CB8AC3E}">
        <p14:creationId xmlns:p14="http://schemas.microsoft.com/office/powerpoint/2010/main" val="2764537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0FCDB-DC91-4EF7-807D-2E5CF4D5E8BA}"/>
              </a:ext>
            </a:extLst>
          </p:cNvPr>
          <p:cNvSpPr>
            <a:spLocks noGrp="1"/>
          </p:cNvSpPr>
          <p:nvPr>
            <p:ph type="title"/>
          </p:nvPr>
        </p:nvSpPr>
        <p:spPr/>
        <p:txBody>
          <a:bodyPr/>
          <a:lstStyle/>
          <a:p>
            <a:r>
              <a:rPr lang="en-GB" dirty="0"/>
              <a:t>Representations</a:t>
            </a:r>
          </a:p>
        </p:txBody>
      </p:sp>
      <p:sp>
        <p:nvSpPr>
          <p:cNvPr id="3" name="Content Placeholder 2">
            <a:extLst>
              <a:ext uri="{FF2B5EF4-FFF2-40B4-BE49-F238E27FC236}">
                <a16:creationId xmlns:a16="http://schemas.microsoft.com/office/drawing/2014/main" id="{BF3A748E-C289-41BF-A952-B17FAD23ECA7}"/>
              </a:ext>
            </a:extLst>
          </p:cNvPr>
          <p:cNvSpPr>
            <a:spLocks noGrp="1"/>
          </p:cNvSpPr>
          <p:nvPr>
            <p:ph idx="1"/>
          </p:nvPr>
        </p:nvSpPr>
        <p:spPr>
          <a:xfrm>
            <a:off x="445294" y="1235324"/>
            <a:ext cx="8217694" cy="4209900"/>
          </a:xfrm>
        </p:spPr>
        <p:txBody>
          <a:bodyPr/>
          <a:lstStyle/>
          <a:p>
            <a:pPr marL="0" indent="0">
              <a:buNone/>
            </a:pPr>
            <a:r>
              <a:rPr lang="en-GB" sz="2400" dirty="0"/>
              <a:t>Representing mathematics – using objects, diagrams, symbols and words to represent abstract concepts – is essential for deepening understanding.</a:t>
            </a:r>
          </a:p>
          <a:p>
            <a:pPr marL="0" indent="0"/>
            <a:endParaRPr lang="en-GB" sz="2400" dirty="0"/>
          </a:p>
          <a:p>
            <a:pPr marL="0" indent="0">
              <a:buNone/>
            </a:pPr>
            <a:r>
              <a:rPr lang="en-GB" sz="2400" dirty="0"/>
              <a:t>Making non-arbitrary and substantive connections between different representations helps to develop meaning.</a:t>
            </a:r>
          </a:p>
          <a:p>
            <a:pPr marL="0" indent="0"/>
            <a:endParaRPr lang="en-GB" sz="2400" dirty="0"/>
          </a:p>
          <a:p>
            <a:pPr marL="0" indent="0">
              <a:buNone/>
            </a:pPr>
            <a:r>
              <a:rPr lang="en-GB" sz="2400" dirty="0"/>
              <a:t>Concepts and techniques need to be represented in ways that provide students with an insight into their underlying structure</a:t>
            </a:r>
            <a:r>
              <a:rPr lang="en-GB" sz="2800" dirty="0"/>
              <a:t>.</a:t>
            </a:r>
            <a:r>
              <a:rPr lang="en-GB" dirty="0"/>
              <a:t>                                        </a:t>
            </a:r>
            <a:r>
              <a:rPr lang="en-GB" sz="2000" dirty="0"/>
              <a:t>                                                                                                                Drury (2018) p.144-145</a:t>
            </a:r>
            <a:endParaRPr lang="en-GB" sz="2000" dirty="0">
              <a:cs typeface="Arial"/>
            </a:endParaRPr>
          </a:p>
        </p:txBody>
      </p:sp>
    </p:spTree>
    <p:extLst>
      <p:ext uri="{BB962C8B-B14F-4D97-AF65-F5344CB8AC3E}">
        <p14:creationId xmlns:p14="http://schemas.microsoft.com/office/powerpoint/2010/main" val="3740709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D80F092-41ED-3B40-8D3E-5A54CF884AA3}"/>
              </a:ext>
            </a:extLst>
          </p:cNvPr>
          <p:cNvSpPr>
            <a:spLocks noGrp="1"/>
          </p:cNvSpPr>
          <p:nvPr>
            <p:ph type="title"/>
          </p:nvPr>
        </p:nvSpPr>
        <p:spPr/>
        <p:txBody>
          <a:bodyPr/>
          <a:lstStyle/>
          <a:p>
            <a:r>
              <a:rPr lang="en-GB" dirty="0"/>
              <a:t>What?</a:t>
            </a:r>
          </a:p>
        </p:txBody>
      </p:sp>
      <p:sp>
        <p:nvSpPr>
          <p:cNvPr id="4" name="TextBox 3">
            <a:extLst>
              <a:ext uri="{FF2B5EF4-FFF2-40B4-BE49-F238E27FC236}">
                <a16:creationId xmlns:a16="http://schemas.microsoft.com/office/drawing/2014/main" id="{A4B0EEF2-37EF-244E-A91F-09A13D2F1BA6}"/>
              </a:ext>
            </a:extLst>
          </p:cNvPr>
          <p:cNvSpPr txBox="1"/>
          <p:nvPr/>
        </p:nvSpPr>
        <p:spPr>
          <a:xfrm>
            <a:off x="425116" y="1441910"/>
            <a:ext cx="8280920" cy="3367076"/>
          </a:xfrm>
          <a:prstGeom prst="rect">
            <a:avLst/>
          </a:prstGeom>
          <a:noFill/>
        </p:spPr>
        <p:txBody>
          <a:bodyPr wrap="square" rtlCol="0">
            <a:spAutoFit/>
          </a:bodyPr>
          <a:lstStyle/>
          <a:p>
            <a:pPr>
              <a:buNone/>
            </a:pPr>
            <a:r>
              <a:rPr lang="en-GB" dirty="0">
                <a:solidFill>
                  <a:srgbClr val="585858"/>
                </a:solidFill>
                <a:latin typeface="+mj-lt"/>
              </a:rPr>
              <a:t>Examples of different representations include:</a:t>
            </a:r>
          </a:p>
          <a:p>
            <a:pPr>
              <a:buNone/>
            </a:pPr>
            <a:r>
              <a:rPr lang="en-GB" dirty="0">
                <a:solidFill>
                  <a:srgbClr val="585858"/>
                </a:solidFill>
                <a:latin typeface="+mj-lt"/>
              </a:rPr>
              <a:t>• two fractions could be represented on a number line</a:t>
            </a:r>
          </a:p>
          <a:p>
            <a:pPr>
              <a:buNone/>
            </a:pPr>
            <a:r>
              <a:rPr lang="en-GB" dirty="0">
                <a:solidFill>
                  <a:srgbClr val="585858"/>
                </a:solidFill>
                <a:latin typeface="+mj-lt"/>
              </a:rPr>
              <a:t>• a quadratic function could be expressed algebraically or presented visually as a graph</a:t>
            </a:r>
          </a:p>
          <a:p>
            <a:pPr>
              <a:buNone/>
            </a:pPr>
            <a:r>
              <a:rPr lang="en-GB" dirty="0">
                <a:solidFill>
                  <a:srgbClr val="585858"/>
                </a:solidFill>
                <a:latin typeface="+mj-lt"/>
              </a:rPr>
              <a:t>• a probability distribution could be presented in a table or represented as a histogram.</a:t>
            </a:r>
          </a:p>
        </p:txBody>
      </p:sp>
    </p:spTree>
    <p:extLst>
      <p:ext uri="{BB962C8B-B14F-4D97-AF65-F5344CB8AC3E}">
        <p14:creationId xmlns:p14="http://schemas.microsoft.com/office/powerpoint/2010/main" val="1445264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75.png">
            <a:extLst>
              <a:ext uri="{FF2B5EF4-FFF2-40B4-BE49-F238E27FC236}">
                <a16:creationId xmlns:a16="http://schemas.microsoft.com/office/drawing/2014/main" id="{5CAEB7C4-D675-E441-A1EF-4DF4F5E85541}"/>
              </a:ext>
            </a:extLst>
          </p:cNvPr>
          <p:cNvPicPr/>
          <p:nvPr/>
        </p:nvPicPr>
        <p:blipFill rotWithShape="1">
          <a:blip r:embed="rId3" cstate="print"/>
          <a:srcRect l="-206" t="249" r="49306" b="-249"/>
          <a:stretch/>
        </p:blipFill>
        <p:spPr>
          <a:xfrm>
            <a:off x="6172843" y="260648"/>
            <a:ext cx="2351376" cy="2547620"/>
          </a:xfrm>
          <a:prstGeom prst="rect">
            <a:avLst/>
          </a:prstGeom>
          <a:ln/>
        </p:spPr>
      </p:pic>
      <p:pic>
        <p:nvPicPr>
          <p:cNvPr id="614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658" y="104032"/>
            <a:ext cx="5680364" cy="1910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033" y="2236509"/>
            <a:ext cx="4680520" cy="1701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image75.png">
            <a:extLst>
              <a:ext uri="{FF2B5EF4-FFF2-40B4-BE49-F238E27FC236}">
                <a16:creationId xmlns:a16="http://schemas.microsoft.com/office/drawing/2014/main" id="{23F99394-64F7-1E48-B9AE-125CAF56D4D1}"/>
              </a:ext>
            </a:extLst>
          </p:cNvPr>
          <p:cNvPicPr/>
          <p:nvPr/>
        </p:nvPicPr>
        <p:blipFill rotWithShape="1">
          <a:blip r:embed="rId3" cstate="print"/>
          <a:srcRect l="50000"/>
          <a:stretch/>
        </p:blipFill>
        <p:spPr>
          <a:xfrm>
            <a:off x="6204377" y="2906994"/>
            <a:ext cx="2322657" cy="2553186"/>
          </a:xfrm>
          <a:prstGeom prst="rect">
            <a:avLst/>
          </a:prstGeom>
          <a:ln/>
        </p:spPr>
      </p:pic>
      <p:pic>
        <p:nvPicPr>
          <p:cNvPr id="10" name="Picture 9">
            <a:extLst>
              <a:ext uri="{FF2B5EF4-FFF2-40B4-BE49-F238E27FC236}">
                <a16:creationId xmlns:a16="http://schemas.microsoft.com/office/drawing/2014/main" id="{6EABED5A-495F-8640-8783-4F4D45A713FF}"/>
              </a:ext>
            </a:extLst>
          </p:cNvPr>
          <p:cNvPicPr/>
          <p:nvPr/>
        </p:nvPicPr>
        <p:blipFill>
          <a:blip r:embed="rId6"/>
          <a:stretch>
            <a:fillRect/>
          </a:stretch>
        </p:blipFill>
        <p:spPr>
          <a:xfrm>
            <a:off x="752131" y="4282211"/>
            <a:ext cx="4761980" cy="2426766"/>
          </a:xfrm>
          <a:prstGeom prst="rect">
            <a:avLst/>
          </a:prstGeom>
        </p:spPr>
      </p:pic>
      <p:sp>
        <p:nvSpPr>
          <p:cNvPr id="2" name="Rectangle 1">
            <a:extLst>
              <a:ext uri="{FF2B5EF4-FFF2-40B4-BE49-F238E27FC236}">
                <a16:creationId xmlns:a16="http://schemas.microsoft.com/office/drawing/2014/main" id="{1323AFE5-CC9D-9543-A86A-BE89E8A868F9}"/>
              </a:ext>
            </a:extLst>
          </p:cNvPr>
          <p:cNvSpPr/>
          <p:nvPr/>
        </p:nvSpPr>
        <p:spPr bwMode="auto">
          <a:xfrm>
            <a:off x="380229" y="4318957"/>
            <a:ext cx="5452246" cy="2414358"/>
          </a:xfrm>
          <a:prstGeom prst="rect">
            <a:avLst/>
          </a:prstGeom>
          <a:noFill/>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 name="Rectangle 7">
            <a:extLst>
              <a:ext uri="{FF2B5EF4-FFF2-40B4-BE49-F238E27FC236}">
                <a16:creationId xmlns:a16="http://schemas.microsoft.com/office/drawing/2014/main" id="{ADFB368C-E534-E448-8C3D-8DCAE1A8B243}"/>
              </a:ext>
            </a:extLst>
          </p:cNvPr>
          <p:cNvSpPr/>
          <p:nvPr/>
        </p:nvSpPr>
        <p:spPr bwMode="auto">
          <a:xfrm>
            <a:off x="380229" y="1996920"/>
            <a:ext cx="5452246" cy="2186667"/>
          </a:xfrm>
          <a:prstGeom prst="rect">
            <a:avLst/>
          </a:prstGeom>
          <a:noFill/>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Rectangle 8">
            <a:extLst>
              <a:ext uri="{FF2B5EF4-FFF2-40B4-BE49-F238E27FC236}">
                <a16:creationId xmlns:a16="http://schemas.microsoft.com/office/drawing/2014/main" id="{720958E4-FA62-8D42-BA44-D10A3DFB5F08}"/>
              </a:ext>
            </a:extLst>
          </p:cNvPr>
          <p:cNvSpPr/>
          <p:nvPr/>
        </p:nvSpPr>
        <p:spPr bwMode="auto">
          <a:xfrm>
            <a:off x="380229" y="121273"/>
            <a:ext cx="5452246" cy="1717871"/>
          </a:xfrm>
          <a:prstGeom prst="rect">
            <a:avLst/>
          </a:prstGeom>
          <a:noFill/>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116593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4B0EEF2-37EF-244E-A91F-09A13D2F1BA6}"/>
              </a:ext>
            </a:extLst>
          </p:cNvPr>
          <p:cNvSpPr txBox="1"/>
          <p:nvPr/>
        </p:nvSpPr>
        <p:spPr>
          <a:xfrm>
            <a:off x="457200" y="1731818"/>
            <a:ext cx="8340436" cy="3231654"/>
          </a:xfrm>
          <a:prstGeom prst="rect">
            <a:avLst/>
          </a:prstGeom>
          <a:noFill/>
        </p:spPr>
        <p:txBody>
          <a:bodyPr wrap="square" lIns="91440" tIns="45720" rIns="91440" bIns="45720" rtlCol="0" anchor="t">
            <a:spAutoFit/>
          </a:bodyPr>
          <a:lstStyle/>
          <a:p>
            <a:pPr>
              <a:buNone/>
            </a:pPr>
            <a:r>
              <a:rPr lang="en-GB" dirty="0">
                <a:solidFill>
                  <a:srgbClr val="585858"/>
                </a:solidFill>
                <a:latin typeface="+mj-lt"/>
              </a:rPr>
              <a:t>“Manipulatives and representations can be powerful tools for supporting pupils to engage with mathematical ideas.”</a:t>
            </a:r>
          </a:p>
          <a:p>
            <a:endParaRPr lang="en-GB" dirty="0">
              <a:solidFill>
                <a:srgbClr val="585858"/>
              </a:solidFill>
              <a:latin typeface="+mj-lt"/>
            </a:endParaRPr>
          </a:p>
          <a:p>
            <a:endParaRPr lang="en-GB" dirty="0">
              <a:solidFill>
                <a:srgbClr val="585858"/>
              </a:solidFill>
              <a:latin typeface="+mj-lt"/>
            </a:endParaRPr>
          </a:p>
          <a:p>
            <a:pPr algn="r">
              <a:buNone/>
            </a:pPr>
            <a:r>
              <a:rPr lang="en-GB" sz="2400" dirty="0">
                <a:solidFill>
                  <a:srgbClr val="585858"/>
                </a:solidFill>
                <a:latin typeface="+mj-lt"/>
              </a:rPr>
              <a:t>EEF Improving Mathematics in Key Stages Two and Three Guidance Report (2017)</a:t>
            </a:r>
            <a:endParaRPr lang="en-GB" sz="2400" dirty="0">
              <a:solidFill>
                <a:srgbClr val="585858"/>
              </a:solidFill>
              <a:latin typeface="+mj-lt"/>
              <a:cs typeface="Arial"/>
            </a:endParaRPr>
          </a:p>
        </p:txBody>
      </p:sp>
    </p:spTree>
    <p:extLst>
      <p:ext uri="{BB962C8B-B14F-4D97-AF65-F5344CB8AC3E}">
        <p14:creationId xmlns:p14="http://schemas.microsoft.com/office/powerpoint/2010/main" val="338520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4839B-D1BB-42A6-8D9A-7D2C046A9B65}"/>
              </a:ext>
            </a:extLst>
          </p:cNvPr>
          <p:cNvSpPr>
            <a:spLocks noGrp="1"/>
          </p:cNvSpPr>
          <p:nvPr>
            <p:ph type="title"/>
          </p:nvPr>
        </p:nvSpPr>
        <p:spPr/>
        <p:txBody>
          <a:bodyPr/>
          <a:lstStyle/>
          <a:p>
            <a:r>
              <a:rPr lang="en-GB" dirty="0"/>
              <a:t>NCETM guidance</a:t>
            </a:r>
          </a:p>
        </p:txBody>
      </p:sp>
      <p:sp>
        <p:nvSpPr>
          <p:cNvPr id="3" name="Content Placeholder 2">
            <a:extLst>
              <a:ext uri="{FF2B5EF4-FFF2-40B4-BE49-F238E27FC236}">
                <a16:creationId xmlns:a16="http://schemas.microsoft.com/office/drawing/2014/main" id="{9D2C8300-3097-4090-9330-4B2DF322C4A3}"/>
              </a:ext>
            </a:extLst>
          </p:cNvPr>
          <p:cNvSpPr>
            <a:spLocks noGrp="1"/>
          </p:cNvSpPr>
          <p:nvPr>
            <p:ph idx="1"/>
          </p:nvPr>
        </p:nvSpPr>
        <p:spPr>
          <a:xfrm>
            <a:off x="457200" y="1973735"/>
            <a:ext cx="8229600" cy="3471489"/>
          </a:xfrm>
        </p:spPr>
        <p:txBody>
          <a:bodyPr/>
          <a:lstStyle/>
          <a:p>
            <a:pPr marL="0" indent="0">
              <a:buNone/>
            </a:pPr>
            <a:r>
              <a:rPr lang="en-GB" b="0" i="0" dirty="0">
                <a:solidFill>
                  <a:srgbClr val="585858"/>
                </a:solidFill>
                <a:effectLst/>
              </a:rPr>
              <a:t>Although manipulatives and representations are commonly used in primary mathematics or have been historically considered the reserve of lower prior attainers, they can be equally valuable for revealing mathematical structures at secondary level for </a:t>
            </a:r>
            <a:r>
              <a:rPr lang="en-GB" b="0" i="1" dirty="0">
                <a:solidFill>
                  <a:srgbClr val="585858"/>
                </a:solidFill>
                <a:effectLst/>
              </a:rPr>
              <a:t>all </a:t>
            </a:r>
            <a:r>
              <a:rPr lang="en-GB" b="0" i="0" dirty="0">
                <a:solidFill>
                  <a:srgbClr val="585858"/>
                </a:solidFill>
                <a:effectLst/>
              </a:rPr>
              <a:t>students.</a:t>
            </a:r>
            <a:endParaRPr lang="en-GB" dirty="0"/>
          </a:p>
        </p:txBody>
      </p:sp>
    </p:spTree>
    <p:extLst>
      <p:ext uri="{BB962C8B-B14F-4D97-AF65-F5344CB8AC3E}">
        <p14:creationId xmlns:p14="http://schemas.microsoft.com/office/powerpoint/2010/main" val="195618520"/>
      </p:ext>
    </p:extLst>
  </p:cSld>
  <p:clrMapOvr>
    <a:masterClrMapping/>
  </p:clrMapOvr>
</p:sld>
</file>

<file path=ppt/theme/theme1.xml><?xml version="1.0" encoding="utf-8"?>
<a:theme xmlns:a="http://schemas.openxmlformats.org/drawingml/2006/main" name="nctem1">
  <a:themeElements>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nctem1">
  <a:themeElements>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ppt/theme/themeOverride2.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ppt/theme/themeOverride3.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ppt/theme/themeOverride4.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ppt/theme/themeOverride5.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F1B39C307D21F458C20E198345B198F" ma:contentTypeVersion="4" ma:contentTypeDescription="Create a new document." ma:contentTypeScope="" ma:versionID="37955e700cc25c2411c404ca145db21b">
  <xsd:schema xmlns:xsd="http://www.w3.org/2001/XMLSchema" xmlns:xs="http://www.w3.org/2001/XMLSchema" xmlns:p="http://schemas.microsoft.com/office/2006/metadata/properties" xmlns:ns2="eea14ec3-fece-44f1-a7de-10e3506c821b" targetNamespace="http://schemas.microsoft.com/office/2006/metadata/properties" ma:root="true" ma:fieldsID="4f732e2c8e2e69e31e0ab17ded1fd732" ns2:_="">
    <xsd:import namespace="eea14ec3-fece-44f1-a7de-10e3506c821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a14ec3-fece-44f1-a7de-10e3506c821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9233048-4A04-4A6D-A76D-D9BF3EEEF70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a14ec3-fece-44f1-a7de-10e3506c821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5CA48D5-CF87-4E62-9CFA-B8134F07C6D3}">
  <ds:schemaRefs>
    <ds:schemaRef ds:uri="http://schemas.microsoft.com/office/2006/metadata/longProperties"/>
  </ds:schemaRefs>
</ds:datastoreItem>
</file>

<file path=customXml/itemProps3.xml><?xml version="1.0" encoding="utf-8"?>
<ds:datastoreItem xmlns:ds="http://schemas.openxmlformats.org/officeDocument/2006/customXml" ds:itemID="{B1B18B3D-5C68-4030-BEF3-6F927E24DA37}">
  <ds:schemaRefs>
    <ds:schemaRef ds:uri="http://schemas.microsoft.com/office/2006/metadata/properties"/>
    <ds:schemaRef ds:uri="http://schemas.microsoft.com/office/infopath/2007/PartnerControls"/>
  </ds:schemaRefs>
</ds:datastoreItem>
</file>

<file path=customXml/itemProps4.xml><?xml version="1.0" encoding="utf-8"?>
<ds:datastoreItem xmlns:ds="http://schemas.openxmlformats.org/officeDocument/2006/customXml" ds:itemID="{4614D725-2C21-4C66-9CD4-8D38560013A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5307</TotalTime>
  <Words>2041</Words>
  <Application>Microsoft Office PowerPoint</Application>
  <PresentationFormat>On-screen Show (4:3)</PresentationFormat>
  <Paragraphs>230</Paragraphs>
  <Slides>26</Slides>
  <Notes>25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26</vt:i4>
      </vt:variant>
    </vt:vector>
  </HeadingPairs>
  <TitlesOfParts>
    <vt:vector size="31" baseType="lpstr">
      <vt:lpstr>Arial</vt:lpstr>
      <vt:lpstr>Calibri</vt:lpstr>
      <vt:lpstr>Cambria Math</vt:lpstr>
      <vt:lpstr>nctem1</vt:lpstr>
      <vt:lpstr>2_nctem1</vt:lpstr>
      <vt:lpstr>Secondary Teaching for Mastery</vt:lpstr>
      <vt:lpstr>Five Big Ideas</vt:lpstr>
      <vt:lpstr>Big Idea: Representation and Structure</vt:lpstr>
      <vt:lpstr>Concrete, Pictorial, Abstract</vt:lpstr>
      <vt:lpstr>Representations</vt:lpstr>
      <vt:lpstr>What?</vt:lpstr>
      <vt:lpstr>PowerPoint Presentation</vt:lpstr>
      <vt:lpstr>PowerPoint Presentation</vt:lpstr>
      <vt:lpstr>NCETM guidance</vt:lpstr>
      <vt:lpstr>How?</vt:lpstr>
      <vt:lpstr>PowerPoint Presentation</vt:lpstr>
      <vt:lpstr>Adding and subtracting directed numbers</vt:lpstr>
      <vt:lpstr>PowerPoint Presentation</vt:lpstr>
      <vt:lpstr>PowerPoint Presentation</vt:lpstr>
      <vt:lpstr>Represent the following expressions using algebra tiles</vt:lpstr>
      <vt:lpstr>Factorise, using algebra tiles</vt:lpstr>
      <vt:lpstr>How can you use algebra tiles to</vt:lpstr>
      <vt:lpstr>NCETM guidance on algebra tiles</vt:lpstr>
      <vt:lpstr>Key considerations</vt:lpstr>
      <vt:lpstr>The wider picture</vt:lpstr>
      <vt:lpstr>Big Idea: Representation and Structure</vt:lpstr>
      <vt:lpstr>Connect with the NCETM and your local Maths Hub </vt:lpstr>
      <vt:lpstr>Connect with the NCETM and  your local Maths Hub</vt:lpstr>
      <vt:lpstr>References and more info… </vt:lpstr>
      <vt:lpstr>References and more info…..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Stephen Peto</dc:creator>
  <cp:lastModifiedBy>Bethanie Goodliff</cp:lastModifiedBy>
  <cp:revision>169</cp:revision>
  <dcterms:created xsi:type="dcterms:W3CDTF">2008-01-11T09:41:35Z</dcterms:created>
  <dcterms:modified xsi:type="dcterms:W3CDTF">2020-09-15T09:54:07Z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Natasha Chippendale</vt:lpwstr>
  </property>
  <property fmtid="{D5CDD505-2E9C-101B-9397-08002B2CF9AE}" pid="3" name="display_urn:schemas-microsoft-com:office:office#Author">
    <vt:lpwstr>Natasha Chippendale</vt:lpwstr>
  </property>
  <property fmtid="{D5CDD505-2E9C-101B-9397-08002B2CF9AE}" pid="4" name="Order">
    <vt:lpwstr>148500.000000000</vt:lpwstr>
  </property>
  <property fmtid="{D5CDD505-2E9C-101B-9397-08002B2CF9AE}" pid="5" name="ContentTypeId">
    <vt:lpwstr>0x0101008F1B39C307D21F458C20E198345B198F</vt:lpwstr>
  </property>
</Properties>
</file>