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29"/>
  </p:notesMasterIdLst>
  <p:sldIdLst>
    <p:sldId id="455" r:id="rId6"/>
    <p:sldId id="257" r:id="rId7"/>
    <p:sldId id="258" r:id="rId8"/>
    <p:sldId id="267" r:id="rId9"/>
    <p:sldId id="268" r:id="rId10"/>
    <p:sldId id="266" r:id="rId11"/>
    <p:sldId id="270" r:id="rId12"/>
    <p:sldId id="442" r:id="rId13"/>
    <p:sldId id="426" r:id="rId14"/>
    <p:sldId id="272" r:id="rId15"/>
    <p:sldId id="456" r:id="rId16"/>
    <p:sldId id="457" r:id="rId17"/>
    <p:sldId id="273" r:id="rId18"/>
    <p:sldId id="447" r:id="rId19"/>
    <p:sldId id="411" r:id="rId20"/>
    <p:sldId id="440" r:id="rId21"/>
    <p:sldId id="427" r:id="rId22"/>
    <p:sldId id="428" r:id="rId23"/>
    <p:sldId id="448" r:id="rId24"/>
    <p:sldId id="449" r:id="rId25"/>
    <p:sldId id="450" r:id="rId26"/>
    <p:sldId id="451" r:id="rId27"/>
    <p:sldId id="45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Pf4Dz/ISXNc/xJYnTitGQ==" hashData="XnWrMV2csD+mGW/Pn0Trmv9fKglq+GOkWsrQdImee1V7wXMNpTza2SP6U3TbqoLKXvGmbPT6AngxgG37kJ8Hc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4" d="100"/>
          <a:sy n="54" d="100"/>
        </p:scale>
        <p:origin x="1264" y="60"/>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composition of 12 as 10 and 2, and that this can be written either as 10 and 2 or 2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Discuss: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How can we turn the full tens frame into 12? (12 is made from 10 and 2 so we need 2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How does the part-part-whole diagram show that 12 is made from 10 and 2? Does it matter in which order we write the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How can we record that 12 can be partitioned into 10 and 2 using numbers and symbols or in an equation?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What’s the same/what’s different about the equations? (The whole or sum is the same, but the parts or addends have changed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panose="020B0503030403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panose="020B0503030403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01254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a:ea typeface="Calibri" panose="020F0502020204030204" pitchFamily="34" charset="0"/>
                <a:cs typeface="Times New Roman" panose="02020603050405020304" pitchFamily="18" charset="0"/>
              </a:rPr>
              <a:t>Use this slide to count along the number line to 12 and back again.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64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rehearse describing what they see.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A: I see 3 Fours.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B: I see 4 Threes.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 I see 2 Sixes.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D: I see 6 Twos.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Ask the children to discuss and build what they see. </a:t>
            </a:r>
            <a:endParaRPr lang="en-GB" dirty="0"/>
          </a:p>
          <a:p>
            <a:r>
              <a:rPr lang="en-GB" dirty="0"/>
              <a:t>As the slide animates, count the number of twos: one two, two twos…</a:t>
            </a:r>
          </a:p>
          <a:p>
            <a:r>
              <a:rPr lang="en-GB" dirty="0"/>
              <a:t>How many twos can you see? (I can see 6 twos.)</a:t>
            </a:r>
          </a:p>
          <a:p>
            <a:r>
              <a:rPr lang="en-GB" dirty="0"/>
              <a:t>Can you run your finger along the rows of two on </a:t>
            </a:r>
            <a:r>
              <a:rPr lang="en-GB" b="1" dirty="0"/>
              <a:t>your </a:t>
            </a:r>
            <a:r>
              <a:rPr lang="en-GB" dirty="0"/>
              <a:t>model?</a:t>
            </a:r>
          </a:p>
          <a:p>
            <a:r>
              <a:rPr lang="en-GB" dirty="0"/>
              <a:t>How many blocks are there altogether? (There are 12 blocks altogether.)</a:t>
            </a:r>
          </a:p>
          <a:p>
            <a:r>
              <a:rPr lang="en-GB" dirty="0"/>
              <a:t>How can we describe the array using the word “by”? (It is a 2 by 6 array.)</a:t>
            </a:r>
          </a:p>
          <a:p>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3678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Can you turn your array around so it looks the same as this one?</a:t>
            </a:r>
            <a:endParaRPr lang="en-GB" dirty="0"/>
          </a:p>
          <a:p>
            <a:r>
              <a:rPr lang="en-GB" dirty="0"/>
              <a:t>As the slide animates, count the number of sixes: one six, two sixes.</a:t>
            </a:r>
          </a:p>
          <a:p>
            <a:r>
              <a:rPr lang="en-GB" dirty="0"/>
              <a:t>How many sixes can you see? (I can see 2 sixes.)</a:t>
            </a:r>
          </a:p>
          <a:p>
            <a:r>
              <a:rPr lang="en-GB" dirty="0"/>
              <a:t>Can you run your finger along the rows of six on </a:t>
            </a:r>
            <a:r>
              <a:rPr lang="en-GB" b="1" dirty="0"/>
              <a:t>your</a:t>
            </a:r>
            <a:r>
              <a:rPr lang="en-GB" dirty="0"/>
              <a:t> model?</a:t>
            </a:r>
          </a:p>
          <a:p>
            <a:r>
              <a:rPr lang="en-GB" dirty="0"/>
              <a:t>How many blocks are there altogether? (There are 12 blocks altogether.)</a:t>
            </a:r>
          </a:p>
          <a:p>
            <a:r>
              <a:rPr lang="en-GB" dirty="0"/>
              <a:t>How can we describe the array using the word “by”? (It is a 6 by 2 array.)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62928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Ask the children to discuss and build what they see. </a:t>
            </a:r>
            <a:endParaRPr lang="en-GB" dirty="0"/>
          </a:p>
          <a:p>
            <a:r>
              <a:rPr lang="en-GB" dirty="0"/>
              <a:t>As the slide animates, count the number of fours: one four, two fours…</a:t>
            </a:r>
          </a:p>
          <a:p>
            <a:r>
              <a:rPr lang="en-GB" dirty="0"/>
              <a:t>How many fours can you see? (I can see 3 fours.)</a:t>
            </a:r>
          </a:p>
          <a:p>
            <a:r>
              <a:rPr lang="en-GB" dirty="0"/>
              <a:t>Can you run your finger along the rows of three on </a:t>
            </a:r>
            <a:r>
              <a:rPr lang="en-GB" b="1" dirty="0"/>
              <a:t>your </a:t>
            </a:r>
            <a:r>
              <a:rPr lang="en-GB" dirty="0"/>
              <a:t>model?</a:t>
            </a:r>
          </a:p>
          <a:p>
            <a:r>
              <a:rPr lang="en-GB" dirty="0"/>
              <a:t>How many blocks are there altogether? (There are 12 blocks altogether.)</a:t>
            </a:r>
          </a:p>
          <a:p>
            <a:r>
              <a:rPr lang="en-GB" dirty="0"/>
              <a:t>How can we describe the array using the word “by”? (It is a 3 by 4 array.)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423884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Can you turn your array around so it looks the same as this one?</a:t>
            </a:r>
            <a:endParaRPr lang="en-GB" dirty="0"/>
          </a:p>
          <a:p>
            <a:r>
              <a:rPr lang="en-GB" dirty="0"/>
              <a:t>As the slide animates, count the number of threes: one three, two threes…</a:t>
            </a:r>
          </a:p>
          <a:p>
            <a:r>
              <a:rPr lang="en-GB" dirty="0"/>
              <a:t>How many threes can you see? (I can see 4 threes.)</a:t>
            </a:r>
          </a:p>
          <a:p>
            <a:r>
              <a:rPr lang="en-GB" dirty="0"/>
              <a:t>Can you run your finger along the rows of four on </a:t>
            </a:r>
            <a:r>
              <a:rPr lang="en-GB" b="1" dirty="0"/>
              <a:t>your</a:t>
            </a:r>
            <a:r>
              <a:rPr lang="en-GB" dirty="0"/>
              <a:t> model?</a:t>
            </a:r>
          </a:p>
          <a:p>
            <a:r>
              <a:rPr lang="en-GB" dirty="0"/>
              <a:t>How many blocks are there altogether? (There are 12 blocks altogether.)</a:t>
            </a:r>
          </a:p>
          <a:p>
            <a:r>
              <a:rPr lang="en-GB" dirty="0"/>
              <a:t>How can we describe the array using the word “by”? (It is a 4 by 3 array.)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382309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slide for Talk and Discuss together.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150711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Print off as a base board to accompany slide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240240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a:ea typeface="Calibri" panose="020F0502020204030204" pitchFamily="34" charset="0"/>
                <a:cs typeface="Times New Roman" panose="02020603050405020304" pitchFamily="18" charset="0"/>
              </a:rPr>
              <a:t>Print and cut along dotted lines only. Use for matching to the baseboard in slide 11.</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57654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32594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6.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25</a:t>
            </a:r>
          </a:p>
          <a:p>
            <a:r>
              <a:rPr lang="en-GB" dirty="0"/>
              <a:t>Twelve</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600"/>
              </a:spcBef>
              <a:spcAft>
                <a:spcPts val="600"/>
              </a:spcAft>
              <a:buNone/>
            </a:pPr>
            <a:r>
              <a:rPr lang="en-GB" sz="1800" b="1" dirty="0">
                <a:latin typeface="+mn-lt"/>
              </a:rPr>
              <a:t>Playing and Exploring</a:t>
            </a:r>
            <a:br>
              <a:rPr lang="en-GB" sz="1800" b="1" dirty="0">
                <a:latin typeface="+mn-lt"/>
              </a:rPr>
            </a:br>
            <a:r>
              <a:rPr lang="en-GB" sz="1800" dirty="0">
                <a:latin typeface="+mn-lt"/>
              </a:rPr>
              <a:t>Draw different sized arrays with chalk on the ground in the outside area to use as a base for noughts and crosses or </a:t>
            </a:r>
            <a:r>
              <a:rPr lang="en-GB" sz="1800" i="1" dirty="0">
                <a:latin typeface="+mn-lt"/>
              </a:rPr>
              <a:t>Connect 4</a:t>
            </a:r>
            <a:r>
              <a:rPr lang="en-GB" sz="1800" dirty="0">
                <a:latin typeface="+mn-lt"/>
              </a:rPr>
              <a:t> types of games.</a:t>
            </a:r>
          </a:p>
          <a:p>
            <a:pPr marL="0" indent="0">
              <a:lnSpc>
                <a:spcPct val="100000"/>
              </a:lnSpc>
              <a:spcBef>
                <a:spcPts val="600"/>
              </a:spcBef>
              <a:spcAft>
                <a:spcPts val="600"/>
              </a:spcAft>
              <a:buNone/>
            </a:pPr>
            <a:r>
              <a:rPr lang="en-GB" sz="1800" dirty="0">
                <a:latin typeface="+mn-lt"/>
              </a:rPr>
              <a:t>Create a class face register (using pictures of the children’s faces) on a 6 by 5 (or appropriate) array.</a:t>
            </a:r>
          </a:p>
          <a:p>
            <a:pPr marL="0" indent="0">
              <a:lnSpc>
                <a:spcPct val="100000"/>
              </a:lnSpc>
              <a:spcBef>
                <a:spcPts val="600"/>
              </a:spcBef>
              <a:spcAft>
                <a:spcPts val="600"/>
              </a:spcAft>
              <a:buNone/>
            </a:pPr>
            <a:r>
              <a:rPr lang="en-GB" sz="1800" dirty="0">
                <a:latin typeface="+mn-lt"/>
              </a:rPr>
              <a:t>Provide real life arrays (for example, bun tins) which children can fill with a variety of objects.</a:t>
            </a:r>
          </a:p>
          <a:p>
            <a:pPr marL="0" indent="0">
              <a:lnSpc>
                <a:spcPct val="100000"/>
              </a:lnSpc>
              <a:spcBef>
                <a:spcPts val="600"/>
              </a:spcBef>
              <a:spcAft>
                <a:spcPts val="600"/>
              </a:spcAft>
              <a:buNone/>
            </a:pPr>
            <a:r>
              <a:rPr lang="en-GB" sz="1800" b="1" dirty="0">
                <a:latin typeface="+mn-lt"/>
              </a:rPr>
              <a:t>Active Learning</a:t>
            </a:r>
            <a:br>
              <a:rPr lang="en-GB" sz="1800" b="1" dirty="0">
                <a:latin typeface="+mn-lt"/>
              </a:rPr>
            </a:br>
            <a:r>
              <a:rPr lang="en-GB" sz="1800" dirty="0">
                <a:latin typeface="+mn-lt"/>
              </a:rPr>
              <a:t>Notice whether children subitise a small group of objects. For example, if they say “3” when they see a row of three biscuits.</a:t>
            </a:r>
          </a:p>
          <a:p>
            <a:pPr marL="0" indent="0">
              <a:lnSpc>
                <a:spcPct val="100000"/>
              </a:lnSpc>
              <a:spcBef>
                <a:spcPts val="600"/>
              </a:spcBef>
              <a:spcAft>
                <a:spcPts val="600"/>
              </a:spcAft>
              <a:buNone/>
            </a:pPr>
            <a:r>
              <a:rPr lang="en-GB" sz="1800" b="1" dirty="0">
                <a:latin typeface="+mn-lt"/>
              </a:rPr>
              <a:t>Creating and Thinking Critically</a:t>
            </a:r>
            <a:br>
              <a:rPr lang="en-GB" sz="1800" b="1" dirty="0">
                <a:latin typeface="+mn-lt"/>
              </a:rPr>
            </a:br>
            <a:r>
              <a:rPr lang="en-GB" sz="1800" dirty="0">
                <a:latin typeface="+mn-lt"/>
              </a:rPr>
              <a:t>Make array boards for 12 (Slide 11) cover them with different coloured or different sized blocks (Slide 12).</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68D623A-805A-48A3-844A-2ED9D85B6988}"/>
              </a:ext>
            </a:extLst>
          </p:cNvPr>
          <p:cNvGraphicFramePr>
            <a:graphicFrameLocks noGrp="1"/>
          </p:cNvGraphicFramePr>
          <p:nvPr>
            <p:extLst>
              <p:ext uri="{D42A27DB-BD31-4B8C-83A1-F6EECF244321}">
                <p14:modId xmlns:p14="http://schemas.microsoft.com/office/powerpoint/2010/main" val="2755498834"/>
              </p:ext>
            </p:extLst>
          </p:nvPr>
        </p:nvGraphicFramePr>
        <p:xfrm>
          <a:off x="217716" y="369914"/>
          <a:ext cx="11353272" cy="859727"/>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gridCol w="946106">
                  <a:extLst>
                    <a:ext uri="{9D8B030D-6E8A-4147-A177-3AD203B41FA5}">
                      <a16:colId xmlns:a16="http://schemas.microsoft.com/office/drawing/2014/main" val="970783237"/>
                    </a:ext>
                  </a:extLst>
                </a:gridCol>
                <a:gridCol w="946106">
                  <a:extLst>
                    <a:ext uri="{9D8B030D-6E8A-4147-A177-3AD203B41FA5}">
                      <a16:colId xmlns:a16="http://schemas.microsoft.com/office/drawing/2014/main" val="175208017"/>
                    </a:ext>
                  </a:extLst>
                </a:gridCol>
                <a:gridCol w="946106">
                  <a:extLst>
                    <a:ext uri="{9D8B030D-6E8A-4147-A177-3AD203B41FA5}">
                      <a16:colId xmlns:a16="http://schemas.microsoft.com/office/drawing/2014/main" val="2237814226"/>
                    </a:ext>
                  </a:extLst>
                </a:gridCol>
                <a:gridCol w="946106">
                  <a:extLst>
                    <a:ext uri="{9D8B030D-6E8A-4147-A177-3AD203B41FA5}">
                      <a16:colId xmlns:a16="http://schemas.microsoft.com/office/drawing/2014/main" val="1335573971"/>
                    </a:ext>
                  </a:extLst>
                </a:gridCol>
                <a:gridCol w="946106">
                  <a:extLst>
                    <a:ext uri="{9D8B030D-6E8A-4147-A177-3AD203B41FA5}">
                      <a16:colId xmlns:a16="http://schemas.microsoft.com/office/drawing/2014/main" val="427044098"/>
                    </a:ext>
                  </a:extLst>
                </a:gridCol>
                <a:gridCol w="946106">
                  <a:extLst>
                    <a:ext uri="{9D8B030D-6E8A-4147-A177-3AD203B41FA5}">
                      <a16:colId xmlns:a16="http://schemas.microsoft.com/office/drawing/2014/main" val="3708767657"/>
                    </a:ext>
                  </a:extLst>
                </a:gridCol>
              </a:tblGrid>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E8E07"/>
                    </a:solidFill>
                  </a:tcPr>
                </a:tc>
                <a:extLst>
                  <a:ext uri="{0D108BD9-81ED-4DB2-BD59-A6C34878D82A}">
                    <a16:rowId xmlns:a16="http://schemas.microsoft.com/office/drawing/2014/main" val="1880572820"/>
                  </a:ext>
                </a:extLst>
              </a:tr>
            </a:tbl>
          </a:graphicData>
        </a:graphic>
      </p:graphicFrame>
      <p:graphicFrame>
        <p:nvGraphicFramePr>
          <p:cNvPr id="3" name="Table 2">
            <a:extLst>
              <a:ext uri="{FF2B5EF4-FFF2-40B4-BE49-F238E27FC236}">
                <a16:creationId xmlns:a16="http://schemas.microsoft.com/office/drawing/2014/main" id="{A7CDF66A-6E39-4FA4-BE32-9B12FD17BDA6}"/>
              </a:ext>
            </a:extLst>
          </p:cNvPr>
          <p:cNvGraphicFramePr>
            <a:graphicFrameLocks noGrp="1"/>
          </p:cNvGraphicFramePr>
          <p:nvPr>
            <p:extLst>
              <p:ext uri="{D42A27DB-BD31-4B8C-83A1-F6EECF244321}">
                <p14:modId xmlns:p14="http://schemas.microsoft.com/office/powerpoint/2010/main" val="3576291507"/>
              </p:ext>
            </p:extLst>
          </p:nvPr>
        </p:nvGraphicFramePr>
        <p:xfrm>
          <a:off x="217716" y="1553045"/>
          <a:ext cx="11353272" cy="859727"/>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gridCol w="946106">
                  <a:extLst>
                    <a:ext uri="{9D8B030D-6E8A-4147-A177-3AD203B41FA5}">
                      <a16:colId xmlns:a16="http://schemas.microsoft.com/office/drawing/2014/main" val="970783237"/>
                    </a:ext>
                  </a:extLst>
                </a:gridCol>
                <a:gridCol w="946106">
                  <a:extLst>
                    <a:ext uri="{9D8B030D-6E8A-4147-A177-3AD203B41FA5}">
                      <a16:colId xmlns:a16="http://schemas.microsoft.com/office/drawing/2014/main" val="175208017"/>
                    </a:ext>
                  </a:extLst>
                </a:gridCol>
                <a:gridCol w="946106">
                  <a:extLst>
                    <a:ext uri="{9D8B030D-6E8A-4147-A177-3AD203B41FA5}">
                      <a16:colId xmlns:a16="http://schemas.microsoft.com/office/drawing/2014/main" val="2237814226"/>
                    </a:ext>
                  </a:extLst>
                </a:gridCol>
                <a:gridCol w="946106">
                  <a:extLst>
                    <a:ext uri="{9D8B030D-6E8A-4147-A177-3AD203B41FA5}">
                      <a16:colId xmlns:a16="http://schemas.microsoft.com/office/drawing/2014/main" val="1335573971"/>
                    </a:ext>
                  </a:extLst>
                </a:gridCol>
                <a:gridCol w="946106">
                  <a:extLst>
                    <a:ext uri="{9D8B030D-6E8A-4147-A177-3AD203B41FA5}">
                      <a16:colId xmlns:a16="http://schemas.microsoft.com/office/drawing/2014/main" val="427044098"/>
                    </a:ext>
                  </a:extLst>
                </a:gridCol>
                <a:gridCol w="946106">
                  <a:extLst>
                    <a:ext uri="{9D8B030D-6E8A-4147-A177-3AD203B41FA5}">
                      <a16:colId xmlns:a16="http://schemas.microsoft.com/office/drawing/2014/main" val="3708767657"/>
                    </a:ext>
                  </a:extLst>
                </a:gridCol>
              </a:tblGrid>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880572820"/>
                  </a:ext>
                </a:extLst>
              </a:tr>
            </a:tbl>
          </a:graphicData>
        </a:graphic>
      </p:graphicFrame>
      <p:graphicFrame>
        <p:nvGraphicFramePr>
          <p:cNvPr id="4" name="Table 2">
            <a:extLst>
              <a:ext uri="{FF2B5EF4-FFF2-40B4-BE49-F238E27FC236}">
                <a16:creationId xmlns:a16="http://schemas.microsoft.com/office/drawing/2014/main" id="{3A0248E3-4906-4D40-8B20-1EDAF1748B2F}"/>
              </a:ext>
            </a:extLst>
          </p:cNvPr>
          <p:cNvGraphicFramePr>
            <a:graphicFrameLocks noGrp="1"/>
          </p:cNvGraphicFramePr>
          <p:nvPr>
            <p:extLst>
              <p:ext uri="{D42A27DB-BD31-4B8C-83A1-F6EECF244321}">
                <p14:modId xmlns:p14="http://schemas.microsoft.com/office/powerpoint/2010/main" val="1349210498"/>
              </p:ext>
            </p:extLst>
          </p:nvPr>
        </p:nvGraphicFramePr>
        <p:xfrm>
          <a:off x="217716" y="2842549"/>
          <a:ext cx="5676636" cy="1719456"/>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tblGrid>
              <a:tr h="859728">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880572820"/>
                  </a:ext>
                </a:extLst>
              </a:tr>
              <a:tr h="859728">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792523546"/>
                  </a:ext>
                </a:extLst>
              </a:tr>
            </a:tbl>
          </a:graphicData>
        </a:graphic>
      </p:graphicFrame>
      <p:graphicFrame>
        <p:nvGraphicFramePr>
          <p:cNvPr id="5" name="Table 2">
            <a:extLst>
              <a:ext uri="{FF2B5EF4-FFF2-40B4-BE49-F238E27FC236}">
                <a16:creationId xmlns:a16="http://schemas.microsoft.com/office/drawing/2014/main" id="{0A581E69-4AF6-42C2-BE05-2ACAC4ABB665}"/>
              </a:ext>
            </a:extLst>
          </p:cNvPr>
          <p:cNvGraphicFramePr>
            <a:graphicFrameLocks noGrp="1"/>
          </p:cNvGraphicFramePr>
          <p:nvPr>
            <p:extLst>
              <p:ext uri="{D42A27DB-BD31-4B8C-83A1-F6EECF244321}">
                <p14:modId xmlns:p14="http://schemas.microsoft.com/office/powerpoint/2010/main" val="3685722943"/>
              </p:ext>
            </p:extLst>
          </p:nvPr>
        </p:nvGraphicFramePr>
        <p:xfrm>
          <a:off x="217716" y="4875091"/>
          <a:ext cx="5676636" cy="1719456"/>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tblGrid>
              <a:tr h="859728">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880572820"/>
                  </a:ext>
                </a:extLst>
              </a:tr>
              <a:tr h="859728">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792523546"/>
                  </a:ext>
                </a:extLst>
              </a:tr>
            </a:tbl>
          </a:graphicData>
        </a:graphic>
      </p:graphicFrame>
      <p:graphicFrame>
        <p:nvGraphicFramePr>
          <p:cNvPr id="6" name="Table 2">
            <a:extLst>
              <a:ext uri="{FF2B5EF4-FFF2-40B4-BE49-F238E27FC236}">
                <a16:creationId xmlns:a16="http://schemas.microsoft.com/office/drawing/2014/main" id="{F754310B-A7C9-421C-9A08-585EDE11E827}"/>
              </a:ext>
            </a:extLst>
          </p:cNvPr>
          <p:cNvGraphicFramePr>
            <a:graphicFrameLocks noGrp="1"/>
          </p:cNvGraphicFramePr>
          <p:nvPr>
            <p:extLst>
              <p:ext uri="{D42A27DB-BD31-4B8C-83A1-F6EECF244321}">
                <p14:modId xmlns:p14="http://schemas.microsoft.com/office/powerpoint/2010/main" val="702366109"/>
              </p:ext>
            </p:extLst>
          </p:nvPr>
        </p:nvGraphicFramePr>
        <p:xfrm>
          <a:off x="6123482" y="2757923"/>
          <a:ext cx="2838318" cy="3438908"/>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tblGrid>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80572820"/>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92523546"/>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28943770"/>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35358622"/>
                  </a:ext>
                </a:extLst>
              </a:tr>
            </a:tbl>
          </a:graphicData>
        </a:graphic>
      </p:graphicFrame>
      <p:graphicFrame>
        <p:nvGraphicFramePr>
          <p:cNvPr id="7" name="Table 2">
            <a:extLst>
              <a:ext uri="{FF2B5EF4-FFF2-40B4-BE49-F238E27FC236}">
                <a16:creationId xmlns:a16="http://schemas.microsoft.com/office/drawing/2014/main" id="{8152D2AC-D181-49DF-ACBC-7F0CF3EF86F8}"/>
              </a:ext>
            </a:extLst>
          </p:cNvPr>
          <p:cNvGraphicFramePr>
            <a:graphicFrameLocks noGrp="1"/>
          </p:cNvGraphicFramePr>
          <p:nvPr>
            <p:extLst>
              <p:ext uri="{D42A27DB-BD31-4B8C-83A1-F6EECF244321}">
                <p14:modId xmlns:p14="http://schemas.microsoft.com/office/powerpoint/2010/main" val="3493475977"/>
              </p:ext>
            </p:extLst>
          </p:nvPr>
        </p:nvGraphicFramePr>
        <p:xfrm>
          <a:off x="9176416" y="2763365"/>
          <a:ext cx="2838318" cy="3438908"/>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tblGrid>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80572820"/>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92523546"/>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128943770"/>
                  </a:ext>
                </a:extLst>
              </a:tr>
              <a:tr h="859727">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35358622"/>
                  </a:ext>
                </a:extLst>
              </a:tr>
            </a:tbl>
          </a:graphicData>
        </a:graphic>
      </p:graphicFrame>
      <p:sp>
        <p:nvSpPr>
          <p:cNvPr id="9" name="Oval 8">
            <a:extLst>
              <a:ext uri="{FF2B5EF4-FFF2-40B4-BE49-F238E27FC236}">
                <a16:creationId xmlns:a16="http://schemas.microsoft.com/office/drawing/2014/main" id="{7F06ACC9-B543-4B61-9380-58DF02BD4B6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3102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68D623A-805A-48A3-844A-2ED9D85B6988}"/>
              </a:ext>
            </a:extLst>
          </p:cNvPr>
          <p:cNvGraphicFramePr>
            <a:graphicFrameLocks noGrp="1"/>
          </p:cNvGraphicFramePr>
          <p:nvPr>
            <p:extLst>
              <p:ext uri="{D42A27DB-BD31-4B8C-83A1-F6EECF244321}">
                <p14:modId xmlns:p14="http://schemas.microsoft.com/office/powerpoint/2010/main" val="1509906482"/>
              </p:ext>
            </p:extLst>
          </p:nvPr>
        </p:nvGraphicFramePr>
        <p:xfrm>
          <a:off x="232230" y="369914"/>
          <a:ext cx="11353272" cy="859727"/>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gridCol w="946106">
                  <a:extLst>
                    <a:ext uri="{9D8B030D-6E8A-4147-A177-3AD203B41FA5}">
                      <a16:colId xmlns:a16="http://schemas.microsoft.com/office/drawing/2014/main" val="970783237"/>
                    </a:ext>
                  </a:extLst>
                </a:gridCol>
                <a:gridCol w="946106">
                  <a:extLst>
                    <a:ext uri="{9D8B030D-6E8A-4147-A177-3AD203B41FA5}">
                      <a16:colId xmlns:a16="http://schemas.microsoft.com/office/drawing/2014/main" val="175208017"/>
                    </a:ext>
                  </a:extLst>
                </a:gridCol>
                <a:gridCol w="946106">
                  <a:extLst>
                    <a:ext uri="{9D8B030D-6E8A-4147-A177-3AD203B41FA5}">
                      <a16:colId xmlns:a16="http://schemas.microsoft.com/office/drawing/2014/main" val="2237814226"/>
                    </a:ext>
                  </a:extLst>
                </a:gridCol>
                <a:gridCol w="946106">
                  <a:extLst>
                    <a:ext uri="{9D8B030D-6E8A-4147-A177-3AD203B41FA5}">
                      <a16:colId xmlns:a16="http://schemas.microsoft.com/office/drawing/2014/main" val="1335573971"/>
                    </a:ext>
                  </a:extLst>
                </a:gridCol>
                <a:gridCol w="946106">
                  <a:extLst>
                    <a:ext uri="{9D8B030D-6E8A-4147-A177-3AD203B41FA5}">
                      <a16:colId xmlns:a16="http://schemas.microsoft.com/office/drawing/2014/main" val="427044098"/>
                    </a:ext>
                  </a:extLst>
                </a:gridCol>
                <a:gridCol w="946106">
                  <a:extLst>
                    <a:ext uri="{9D8B030D-6E8A-4147-A177-3AD203B41FA5}">
                      <a16:colId xmlns:a16="http://schemas.microsoft.com/office/drawing/2014/main" val="3708767657"/>
                    </a:ext>
                  </a:extLst>
                </a:gridCol>
              </a:tblGrid>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F0000"/>
                    </a:solidFill>
                  </a:tcPr>
                </a:tc>
                <a:extLst>
                  <a:ext uri="{0D108BD9-81ED-4DB2-BD59-A6C34878D82A}">
                    <a16:rowId xmlns:a16="http://schemas.microsoft.com/office/drawing/2014/main" val="1880572820"/>
                  </a:ext>
                </a:extLst>
              </a:tr>
            </a:tbl>
          </a:graphicData>
        </a:graphic>
      </p:graphicFrame>
      <p:graphicFrame>
        <p:nvGraphicFramePr>
          <p:cNvPr id="3" name="Table 2">
            <a:extLst>
              <a:ext uri="{FF2B5EF4-FFF2-40B4-BE49-F238E27FC236}">
                <a16:creationId xmlns:a16="http://schemas.microsoft.com/office/drawing/2014/main" id="{A7CDF66A-6E39-4FA4-BE32-9B12FD17BDA6}"/>
              </a:ext>
            </a:extLst>
          </p:cNvPr>
          <p:cNvGraphicFramePr>
            <a:graphicFrameLocks noGrp="1"/>
          </p:cNvGraphicFramePr>
          <p:nvPr>
            <p:extLst>
              <p:ext uri="{D42A27DB-BD31-4B8C-83A1-F6EECF244321}">
                <p14:modId xmlns:p14="http://schemas.microsoft.com/office/powerpoint/2010/main" val="3771890949"/>
              </p:ext>
            </p:extLst>
          </p:nvPr>
        </p:nvGraphicFramePr>
        <p:xfrm>
          <a:off x="232230" y="1553045"/>
          <a:ext cx="11353272" cy="859727"/>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gridCol w="946106">
                  <a:extLst>
                    <a:ext uri="{9D8B030D-6E8A-4147-A177-3AD203B41FA5}">
                      <a16:colId xmlns:a16="http://schemas.microsoft.com/office/drawing/2014/main" val="970783237"/>
                    </a:ext>
                  </a:extLst>
                </a:gridCol>
                <a:gridCol w="946106">
                  <a:extLst>
                    <a:ext uri="{9D8B030D-6E8A-4147-A177-3AD203B41FA5}">
                      <a16:colId xmlns:a16="http://schemas.microsoft.com/office/drawing/2014/main" val="175208017"/>
                    </a:ext>
                  </a:extLst>
                </a:gridCol>
                <a:gridCol w="946106">
                  <a:extLst>
                    <a:ext uri="{9D8B030D-6E8A-4147-A177-3AD203B41FA5}">
                      <a16:colId xmlns:a16="http://schemas.microsoft.com/office/drawing/2014/main" val="2237814226"/>
                    </a:ext>
                  </a:extLst>
                </a:gridCol>
                <a:gridCol w="946106">
                  <a:extLst>
                    <a:ext uri="{9D8B030D-6E8A-4147-A177-3AD203B41FA5}">
                      <a16:colId xmlns:a16="http://schemas.microsoft.com/office/drawing/2014/main" val="1335573971"/>
                    </a:ext>
                  </a:extLst>
                </a:gridCol>
                <a:gridCol w="946106">
                  <a:extLst>
                    <a:ext uri="{9D8B030D-6E8A-4147-A177-3AD203B41FA5}">
                      <a16:colId xmlns:a16="http://schemas.microsoft.com/office/drawing/2014/main" val="427044098"/>
                    </a:ext>
                  </a:extLst>
                </a:gridCol>
                <a:gridCol w="946106">
                  <a:extLst>
                    <a:ext uri="{9D8B030D-6E8A-4147-A177-3AD203B41FA5}">
                      <a16:colId xmlns:a16="http://schemas.microsoft.com/office/drawing/2014/main" val="3708767657"/>
                    </a:ext>
                  </a:extLst>
                </a:gridCol>
              </a:tblGrid>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extLst>
                  <a:ext uri="{0D108BD9-81ED-4DB2-BD59-A6C34878D82A}">
                    <a16:rowId xmlns:a16="http://schemas.microsoft.com/office/drawing/2014/main" val="1880572820"/>
                  </a:ext>
                </a:extLst>
              </a:tr>
            </a:tbl>
          </a:graphicData>
        </a:graphic>
      </p:graphicFrame>
      <p:graphicFrame>
        <p:nvGraphicFramePr>
          <p:cNvPr id="4" name="Table 2">
            <a:extLst>
              <a:ext uri="{FF2B5EF4-FFF2-40B4-BE49-F238E27FC236}">
                <a16:creationId xmlns:a16="http://schemas.microsoft.com/office/drawing/2014/main" id="{3A0248E3-4906-4D40-8B20-1EDAF1748B2F}"/>
              </a:ext>
            </a:extLst>
          </p:cNvPr>
          <p:cNvGraphicFramePr>
            <a:graphicFrameLocks noGrp="1"/>
          </p:cNvGraphicFramePr>
          <p:nvPr>
            <p:extLst>
              <p:ext uri="{D42A27DB-BD31-4B8C-83A1-F6EECF244321}">
                <p14:modId xmlns:p14="http://schemas.microsoft.com/office/powerpoint/2010/main" val="3028480192"/>
              </p:ext>
            </p:extLst>
          </p:nvPr>
        </p:nvGraphicFramePr>
        <p:xfrm>
          <a:off x="232230" y="2842549"/>
          <a:ext cx="5676636" cy="1719456"/>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tblGrid>
              <a:tr h="859728">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E8E07"/>
                    </a:solidFill>
                  </a:tcPr>
                </a:tc>
                <a:extLst>
                  <a:ext uri="{0D108BD9-81ED-4DB2-BD59-A6C34878D82A}">
                    <a16:rowId xmlns:a16="http://schemas.microsoft.com/office/drawing/2014/main" val="1880572820"/>
                  </a:ext>
                </a:extLst>
              </a:tr>
              <a:tr h="859728">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E8E07"/>
                    </a:solidFill>
                  </a:tcPr>
                </a:tc>
                <a:extLst>
                  <a:ext uri="{0D108BD9-81ED-4DB2-BD59-A6C34878D82A}">
                    <a16:rowId xmlns:a16="http://schemas.microsoft.com/office/drawing/2014/main" val="1792523546"/>
                  </a:ext>
                </a:extLst>
              </a:tr>
            </a:tbl>
          </a:graphicData>
        </a:graphic>
      </p:graphicFrame>
      <p:graphicFrame>
        <p:nvGraphicFramePr>
          <p:cNvPr id="5" name="Table 2">
            <a:extLst>
              <a:ext uri="{FF2B5EF4-FFF2-40B4-BE49-F238E27FC236}">
                <a16:creationId xmlns:a16="http://schemas.microsoft.com/office/drawing/2014/main" id="{0A581E69-4AF6-42C2-BE05-2ACAC4ABB665}"/>
              </a:ext>
            </a:extLst>
          </p:cNvPr>
          <p:cNvGraphicFramePr>
            <a:graphicFrameLocks noGrp="1"/>
          </p:cNvGraphicFramePr>
          <p:nvPr>
            <p:extLst>
              <p:ext uri="{D42A27DB-BD31-4B8C-83A1-F6EECF244321}">
                <p14:modId xmlns:p14="http://schemas.microsoft.com/office/powerpoint/2010/main" val="2977304756"/>
              </p:ext>
            </p:extLst>
          </p:nvPr>
        </p:nvGraphicFramePr>
        <p:xfrm>
          <a:off x="232230" y="4875091"/>
          <a:ext cx="5676636" cy="1719456"/>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gridCol w="946106">
                  <a:extLst>
                    <a:ext uri="{9D8B030D-6E8A-4147-A177-3AD203B41FA5}">
                      <a16:colId xmlns:a16="http://schemas.microsoft.com/office/drawing/2014/main" val="3471576744"/>
                    </a:ext>
                  </a:extLst>
                </a:gridCol>
                <a:gridCol w="946106">
                  <a:extLst>
                    <a:ext uri="{9D8B030D-6E8A-4147-A177-3AD203B41FA5}">
                      <a16:colId xmlns:a16="http://schemas.microsoft.com/office/drawing/2014/main" val="875072684"/>
                    </a:ext>
                  </a:extLst>
                </a:gridCol>
                <a:gridCol w="946106">
                  <a:extLst>
                    <a:ext uri="{9D8B030D-6E8A-4147-A177-3AD203B41FA5}">
                      <a16:colId xmlns:a16="http://schemas.microsoft.com/office/drawing/2014/main" val="1226481525"/>
                    </a:ext>
                  </a:extLst>
                </a:gridCol>
              </a:tblGrid>
              <a:tr h="859728">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5526BA"/>
                    </a:solidFill>
                  </a:tcPr>
                </a:tc>
                <a:extLst>
                  <a:ext uri="{0D108BD9-81ED-4DB2-BD59-A6C34878D82A}">
                    <a16:rowId xmlns:a16="http://schemas.microsoft.com/office/drawing/2014/main" val="1880572820"/>
                  </a:ext>
                </a:extLst>
              </a:tr>
              <a:tr h="859728">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5526BA"/>
                    </a:solidFill>
                  </a:tcPr>
                </a:tc>
                <a:extLst>
                  <a:ext uri="{0D108BD9-81ED-4DB2-BD59-A6C34878D82A}">
                    <a16:rowId xmlns:a16="http://schemas.microsoft.com/office/drawing/2014/main" val="1792523546"/>
                  </a:ext>
                </a:extLst>
              </a:tr>
            </a:tbl>
          </a:graphicData>
        </a:graphic>
      </p:graphicFrame>
      <p:graphicFrame>
        <p:nvGraphicFramePr>
          <p:cNvPr id="6" name="Table 2">
            <a:extLst>
              <a:ext uri="{FF2B5EF4-FFF2-40B4-BE49-F238E27FC236}">
                <a16:creationId xmlns:a16="http://schemas.microsoft.com/office/drawing/2014/main" id="{F754310B-A7C9-421C-9A08-585EDE11E827}"/>
              </a:ext>
            </a:extLst>
          </p:cNvPr>
          <p:cNvGraphicFramePr>
            <a:graphicFrameLocks noGrp="1"/>
          </p:cNvGraphicFramePr>
          <p:nvPr>
            <p:extLst>
              <p:ext uri="{D42A27DB-BD31-4B8C-83A1-F6EECF244321}">
                <p14:modId xmlns:p14="http://schemas.microsoft.com/office/powerpoint/2010/main" val="2003436308"/>
              </p:ext>
            </p:extLst>
          </p:nvPr>
        </p:nvGraphicFramePr>
        <p:xfrm>
          <a:off x="6137996" y="2757923"/>
          <a:ext cx="2838318" cy="3438908"/>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tblGrid>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extLst>
                  <a:ext uri="{0D108BD9-81ED-4DB2-BD59-A6C34878D82A}">
                    <a16:rowId xmlns:a16="http://schemas.microsoft.com/office/drawing/2014/main" val="1880572820"/>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extLst>
                  <a:ext uri="{0D108BD9-81ED-4DB2-BD59-A6C34878D82A}">
                    <a16:rowId xmlns:a16="http://schemas.microsoft.com/office/drawing/2014/main" val="1792523546"/>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3DC700"/>
                    </a:solidFill>
                  </a:tcPr>
                </a:tc>
                <a:extLst>
                  <a:ext uri="{0D108BD9-81ED-4DB2-BD59-A6C34878D82A}">
                    <a16:rowId xmlns:a16="http://schemas.microsoft.com/office/drawing/2014/main" val="1128943770"/>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3DC700"/>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3DC700"/>
                    </a:solidFill>
                  </a:tcPr>
                </a:tc>
                <a:extLst>
                  <a:ext uri="{0D108BD9-81ED-4DB2-BD59-A6C34878D82A}">
                    <a16:rowId xmlns:a16="http://schemas.microsoft.com/office/drawing/2014/main" val="3635358622"/>
                  </a:ext>
                </a:extLst>
              </a:tr>
            </a:tbl>
          </a:graphicData>
        </a:graphic>
      </p:graphicFrame>
      <p:graphicFrame>
        <p:nvGraphicFramePr>
          <p:cNvPr id="7" name="Table 2">
            <a:extLst>
              <a:ext uri="{FF2B5EF4-FFF2-40B4-BE49-F238E27FC236}">
                <a16:creationId xmlns:a16="http://schemas.microsoft.com/office/drawing/2014/main" id="{8152D2AC-D181-49DF-ACBC-7F0CF3EF86F8}"/>
              </a:ext>
            </a:extLst>
          </p:cNvPr>
          <p:cNvGraphicFramePr>
            <a:graphicFrameLocks noGrp="1"/>
          </p:cNvGraphicFramePr>
          <p:nvPr>
            <p:extLst>
              <p:ext uri="{D42A27DB-BD31-4B8C-83A1-F6EECF244321}">
                <p14:modId xmlns:p14="http://schemas.microsoft.com/office/powerpoint/2010/main" val="3124463827"/>
              </p:ext>
            </p:extLst>
          </p:nvPr>
        </p:nvGraphicFramePr>
        <p:xfrm>
          <a:off x="9176416" y="2757923"/>
          <a:ext cx="2838318" cy="3438908"/>
        </p:xfrm>
        <a:graphic>
          <a:graphicData uri="http://schemas.openxmlformats.org/drawingml/2006/table">
            <a:tbl>
              <a:tblPr firstRow="1" bandRow="1">
                <a:tableStyleId>{5C22544A-7EE6-4342-B048-85BDC9FD1C3A}</a:tableStyleId>
              </a:tblPr>
              <a:tblGrid>
                <a:gridCol w="946106">
                  <a:extLst>
                    <a:ext uri="{9D8B030D-6E8A-4147-A177-3AD203B41FA5}">
                      <a16:colId xmlns:a16="http://schemas.microsoft.com/office/drawing/2014/main" val="225824530"/>
                    </a:ext>
                  </a:extLst>
                </a:gridCol>
                <a:gridCol w="946106">
                  <a:extLst>
                    <a:ext uri="{9D8B030D-6E8A-4147-A177-3AD203B41FA5}">
                      <a16:colId xmlns:a16="http://schemas.microsoft.com/office/drawing/2014/main" val="554744267"/>
                    </a:ext>
                  </a:extLst>
                </a:gridCol>
                <a:gridCol w="946106">
                  <a:extLst>
                    <a:ext uri="{9D8B030D-6E8A-4147-A177-3AD203B41FA5}">
                      <a16:colId xmlns:a16="http://schemas.microsoft.com/office/drawing/2014/main" val="3698507178"/>
                    </a:ext>
                  </a:extLst>
                </a:gridCol>
              </a:tblGrid>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ysDash"/>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extLst>
                  <a:ext uri="{0D108BD9-81ED-4DB2-BD59-A6C34878D82A}">
                    <a16:rowId xmlns:a16="http://schemas.microsoft.com/office/drawing/2014/main" val="1880572820"/>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extLst>
                  <a:ext uri="{0D108BD9-81ED-4DB2-BD59-A6C34878D82A}">
                    <a16:rowId xmlns:a16="http://schemas.microsoft.com/office/drawing/2014/main" val="1792523546"/>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rgbClr val="F0EA19"/>
                    </a:solidFill>
                  </a:tcPr>
                </a:tc>
                <a:extLst>
                  <a:ext uri="{0D108BD9-81ED-4DB2-BD59-A6C34878D82A}">
                    <a16:rowId xmlns:a16="http://schemas.microsoft.com/office/drawing/2014/main" val="1128943770"/>
                  </a:ext>
                </a:extLst>
              </a:tr>
              <a:tr h="859727">
                <a:tc>
                  <a:txBody>
                    <a:bodyPr/>
                    <a:lstStyle/>
                    <a:p>
                      <a:endParaRPr lang="en-GB" dirty="0"/>
                    </a:p>
                  </a:txBody>
                  <a:tcPr>
                    <a:lnL w="38100" cap="flat" cmpd="sng" algn="ctr">
                      <a:solidFill>
                        <a:schemeClr val="accent4"/>
                      </a:solidFill>
                      <a:prstDash val="sysDash"/>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0EA19"/>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ysDash"/>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ysDash"/>
                      <a:round/>
                      <a:headEnd type="none" w="med" len="med"/>
                      <a:tailEnd type="none" w="med" len="med"/>
                    </a:lnB>
                    <a:solidFill>
                      <a:srgbClr val="F0EA19"/>
                    </a:solidFill>
                  </a:tcPr>
                </a:tc>
                <a:extLst>
                  <a:ext uri="{0D108BD9-81ED-4DB2-BD59-A6C34878D82A}">
                    <a16:rowId xmlns:a16="http://schemas.microsoft.com/office/drawing/2014/main" val="3635358622"/>
                  </a:ext>
                </a:extLst>
              </a:tr>
            </a:tbl>
          </a:graphicData>
        </a:graphic>
      </p:graphicFrame>
      <p:sp>
        <p:nvSpPr>
          <p:cNvPr id="9" name="Oval 8">
            <a:extLst>
              <a:ext uri="{FF2B5EF4-FFF2-40B4-BE49-F238E27FC236}">
                <a16:creationId xmlns:a16="http://schemas.microsoft.com/office/drawing/2014/main" id="{FB1A3F86-AB5A-44AA-8B50-AF75A017BBB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131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49350-CA49-4581-BFD3-0B5AD3A636E3}"/>
              </a:ext>
            </a:extLst>
          </p:cNvPr>
          <p:cNvPicPr>
            <a:picLocks noChangeAspect="1"/>
          </p:cNvPicPr>
          <p:nvPr/>
        </p:nvPicPr>
        <p:blipFill>
          <a:blip r:embed="rId3"/>
          <a:stretch>
            <a:fillRect/>
          </a:stretch>
        </p:blipFill>
        <p:spPr>
          <a:xfrm>
            <a:off x="0" y="21128"/>
            <a:ext cx="12192000" cy="6854653"/>
          </a:xfrm>
          <a:prstGeom prst="rect">
            <a:avLst/>
          </a:prstGeom>
        </p:spPr>
      </p:pic>
      <p:graphicFrame>
        <p:nvGraphicFramePr>
          <p:cNvPr id="3" name="Table 2">
            <a:extLst>
              <a:ext uri="{FF2B5EF4-FFF2-40B4-BE49-F238E27FC236}">
                <a16:creationId xmlns:a16="http://schemas.microsoft.com/office/drawing/2014/main" id="{60961366-C9BB-4CEB-8207-EB79CC2E8F22}"/>
              </a:ext>
            </a:extLst>
          </p:cNvPr>
          <p:cNvGraphicFramePr>
            <a:graphicFrameLocks noGrp="1"/>
          </p:cNvGraphicFramePr>
          <p:nvPr>
            <p:extLst>
              <p:ext uri="{D42A27DB-BD31-4B8C-83A1-F6EECF244321}">
                <p14:modId xmlns:p14="http://schemas.microsoft.com/office/powerpoint/2010/main" val="3849304688"/>
              </p:ext>
            </p:extLst>
          </p:nvPr>
        </p:nvGraphicFramePr>
        <p:xfrm>
          <a:off x="223684" y="227231"/>
          <a:ext cx="4698510" cy="1873948"/>
        </p:xfrm>
        <a:graphic>
          <a:graphicData uri="http://schemas.openxmlformats.org/drawingml/2006/table">
            <a:tbl>
              <a:tblPr firstRow="1" bandRow="1">
                <a:tableStyleId>{5C22544A-7EE6-4342-B048-85BDC9FD1C3A}</a:tableStyleId>
              </a:tblPr>
              <a:tblGrid>
                <a:gridCol w="939702">
                  <a:extLst>
                    <a:ext uri="{9D8B030D-6E8A-4147-A177-3AD203B41FA5}">
                      <a16:colId xmlns:a16="http://schemas.microsoft.com/office/drawing/2014/main" val="20000"/>
                    </a:ext>
                  </a:extLst>
                </a:gridCol>
                <a:gridCol w="939702">
                  <a:extLst>
                    <a:ext uri="{9D8B030D-6E8A-4147-A177-3AD203B41FA5}">
                      <a16:colId xmlns:a16="http://schemas.microsoft.com/office/drawing/2014/main" val="20001"/>
                    </a:ext>
                  </a:extLst>
                </a:gridCol>
                <a:gridCol w="939702">
                  <a:extLst>
                    <a:ext uri="{9D8B030D-6E8A-4147-A177-3AD203B41FA5}">
                      <a16:colId xmlns:a16="http://schemas.microsoft.com/office/drawing/2014/main" val="20002"/>
                    </a:ext>
                  </a:extLst>
                </a:gridCol>
                <a:gridCol w="939702">
                  <a:extLst>
                    <a:ext uri="{9D8B030D-6E8A-4147-A177-3AD203B41FA5}">
                      <a16:colId xmlns:a16="http://schemas.microsoft.com/office/drawing/2014/main" val="20003"/>
                    </a:ext>
                  </a:extLst>
                </a:gridCol>
                <a:gridCol w="939702">
                  <a:extLst>
                    <a:ext uri="{9D8B030D-6E8A-4147-A177-3AD203B41FA5}">
                      <a16:colId xmlns:a16="http://schemas.microsoft.com/office/drawing/2014/main" val="20004"/>
                    </a:ext>
                  </a:extLst>
                </a:gridCol>
              </a:tblGrid>
              <a:tr h="936974">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974">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 name="Oval 3">
            <a:extLst>
              <a:ext uri="{FF2B5EF4-FFF2-40B4-BE49-F238E27FC236}">
                <a16:creationId xmlns:a16="http://schemas.microsoft.com/office/drawing/2014/main" id="{2F5B134E-A2B5-4EC2-99F9-8F0A669EAB43}"/>
              </a:ext>
            </a:extLst>
          </p:cNvPr>
          <p:cNvSpPr/>
          <p:nvPr/>
        </p:nvSpPr>
        <p:spPr>
          <a:xfrm>
            <a:off x="351791" y="372257"/>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C956141-EF23-42F1-91B9-EB927FF173E7}"/>
              </a:ext>
            </a:extLst>
          </p:cNvPr>
          <p:cNvSpPr/>
          <p:nvPr/>
        </p:nvSpPr>
        <p:spPr>
          <a:xfrm>
            <a:off x="1312649" y="378681"/>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801F06B-BB95-4B30-BB6B-2388BA47868E}"/>
              </a:ext>
            </a:extLst>
          </p:cNvPr>
          <p:cNvSpPr/>
          <p:nvPr/>
        </p:nvSpPr>
        <p:spPr>
          <a:xfrm>
            <a:off x="2238740" y="372257"/>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9CCB3E2-C31E-49C0-A960-528B812637E9}"/>
              </a:ext>
            </a:extLst>
          </p:cNvPr>
          <p:cNvSpPr/>
          <p:nvPr/>
        </p:nvSpPr>
        <p:spPr>
          <a:xfrm>
            <a:off x="3167547" y="372256"/>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2818B4D-0C96-4239-9B95-10E25E7649CC}"/>
              </a:ext>
            </a:extLst>
          </p:cNvPr>
          <p:cNvSpPr/>
          <p:nvPr/>
        </p:nvSpPr>
        <p:spPr>
          <a:xfrm>
            <a:off x="4114784" y="366203"/>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34EF693-1DDA-4BB5-94C4-213154B2B835}"/>
              </a:ext>
            </a:extLst>
          </p:cNvPr>
          <p:cNvSpPr/>
          <p:nvPr/>
        </p:nvSpPr>
        <p:spPr>
          <a:xfrm>
            <a:off x="366305" y="1302559"/>
            <a:ext cx="671978" cy="673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457331E-A51D-4C09-935B-CDC86A90C98C}"/>
              </a:ext>
            </a:extLst>
          </p:cNvPr>
          <p:cNvSpPr/>
          <p:nvPr/>
        </p:nvSpPr>
        <p:spPr>
          <a:xfrm>
            <a:off x="1288562" y="1304042"/>
            <a:ext cx="671978" cy="673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052C271-F82A-45AB-8C41-0EC6E5323DB8}"/>
              </a:ext>
            </a:extLst>
          </p:cNvPr>
          <p:cNvSpPr/>
          <p:nvPr/>
        </p:nvSpPr>
        <p:spPr>
          <a:xfrm>
            <a:off x="2209714" y="1302559"/>
            <a:ext cx="671978" cy="673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98D6A3B-8B7B-4342-8C4D-95B22DD95F5B}"/>
              </a:ext>
            </a:extLst>
          </p:cNvPr>
          <p:cNvSpPr/>
          <p:nvPr/>
        </p:nvSpPr>
        <p:spPr>
          <a:xfrm>
            <a:off x="3162607" y="1302558"/>
            <a:ext cx="671978" cy="673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88F4F05-F985-49FB-A24C-CC5500A020D1}"/>
              </a:ext>
            </a:extLst>
          </p:cNvPr>
          <p:cNvSpPr/>
          <p:nvPr/>
        </p:nvSpPr>
        <p:spPr>
          <a:xfrm>
            <a:off x="4100272" y="1306078"/>
            <a:ext cx="671978" cy="673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Table 25">
            <a:extLst>
              <a:ext uri="{FF2B5EF4-FFF2-40B4-BE49-F238E27FC236}">
                <a16:creationId xmlns:a16="http://schemas.microsoft.com/office/drawing/2014/main" id="{4157E7DD-8F7F-4627-8683-FAB6B5E2F75E}"/>
              </a:ext>
            </a:extLst>
          </p:cNvPr>
          <p:cNvGraphicFramePr>
            <a:graphicFrameLocks noGrp="1"/>
          </p:cNvGraphicFramePr>
          <p:nvPr>
            <p:extLst>
              <p:ext uri="{D42A27DB-BD31-4B8C-83A1-F6EECF244321}">
                <p14:modId xmlns:p14="http://schemas.microsoft.com/office/powerpoint/2010/main" val="1567693169"/>
              </p:ext>
            </p:extLst>
          </p:nvPr>
        </p:nvGraphicFramePr>
        <p:xfrm>
          <a:off x="223684" y="2503931"/>
          <a:ext cx="4698510" cy="1873948"/>
        </p:xfrm>
        <a:graphic>
          <a:graphicData uri="http://schemas.openxmlformats.org/drawingml/2006/table">
            <a:tbl>
              <a:tblPr firstRow="1" bandRow="1">
                <a:tableStyleId>{5C22544A-7EE6-4342-B048-85BDC9FD1C3A}</a:tableStyleId>
              </a:tblPr>
              <a:tblGrid>
                <a:gridCol w="939702">
                  <a:extLst>
                    <a:ext uri="{9D8B030D-6E8A-4147-A177-3AD203B41FA5}">
                      <a16:colId xmlns:a16="http://schemas.microsoft.com/office/drawing/2014/main" val="20000"/>
                    </a:ext>
                  </a:extLst>
                </a:gridCol>
                <a:gridCol w="939702">
                  <a:extLst>
                    <a:ext uri="{9D8B030D-6E8A-4147-A177-3AD203B41FA5}">
                      <a16:colId xmlns:a16="http://schemas.microsoft.com/office/drawing/2014/main" val="20001"/>
                    </a:ext>
                  </a:extLst>
                </a:gridCol>
                <a:gridCol w="939702">
                  <a:extLst>
                    <a:ext uri="{9D8B030D-6E8A-4147-A177-3AD203B41FA5}">
                      <a16:colId xmlns:a16="http://schemas.microsoft.com/office/drawing/2014/main" val="20002"/>
                    </a:ext>
                  </a:extLst>
                </a:gridCol>
                <a:gridCol w="939702">
                  <a:extLst>
                    <a:ext uri="{9D8B030D-6E8A-4147-A177-3AD203B41FA5}">
                      <a16:colId xmlns:a16="http://schemas.microsoft.com/office/drawing/2014/main" val="20003"/>
                    </a:ext>
                  </a:extLst>
                </a:gridCol>
                <a:gridCol w="939702">
                  <a:extLst>
                    <a:ext uri="{9D8B030D-6E8A-4147-A177-3AD203B41FA5}">
                      <a16:colId xmlns:a16="http://schemas.microsoft.com/office/drawing/2014/main" val="20004"/>
                    </a:ext>
                  </a:extLst>
                </a:gridCol>
              </a:tblGrid>
              <a:tr h="936974">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36974">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7" name="Oval 26">
            <a:extLst>
              <a:ext uri="{FF2B5EF4-FFF2-40B4-BE49-F238E27FC236}">
                <a16:creationId xmlns:a16="http://schemas.microsoft.com/office/drawing/2014/main" id="{45B6AA70-693B-4580-9812-E6F137F213A5}"/>
              </a:ext>
            </a:extLst>
          </p:cNvPr>
          <p:cNvSpPr/>
          <p:nvPr/>
        </p:nvSpPr>
        <p:spPr>
          <a:xfrm>
            <a:off x="351791" y="2634443"/>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C7B6612-8C23-4F62-B66A-1BDD5F67403E}"/>
              </a:ext>
            </a:extLst>
          </p:cNvPr>
          <p:cNvSpPr/>
          <p:nvPr/>
        </p:nvSpPr>
        <p:spPr>
          <a:xfrm>
            <a:off x="1298135" y="2640867"/>
            <a:ext cx="671978" cy="673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39895F70-E58B-4FD9-87E8-2BA1FC4370E4}"/>
              </a:ext>
            </a:extLst>
          </p:cNvPr>
          <p:cNvPicPr>
            <a:picLocks noChangeAspect="1"/>
          </p:cNvPicPr>
          <p:nvPr/>
        </p:nvPicPr>
        <p:blipFill>
          <a:blip r:embed="rId4"/>
          <a:stretch>
            <a:fillRect/>
          </a:stretch>
        </p:blipFill>
        <p:spPr>
          <a:xfrm>
            <a:off x="8300470" y="460376"/>
            <a:ext cx="2955243" cy="2646664"/>
          </a:xfrm>
          <a:prstGeom prst="rect">
            <a:avLst/>
          </a:prstGeom>
        </p:spPr>
      </p:pic>
      <p:pic>
        <p:nvPicPr>
          <p:cNvPr id="39" name="Picture 38" descr="A close up of a logo&#10;&#10;Description automatically generated">
            <a:extLst>
              <a:ext uri="{FF2B5EF4-FFF2-40B4-BE49-F238E27FC236}">
                <a16:creationId xmlns:a16="http://schemas.microsoft.com/office/drawing/2014/main" id="{69C40F51-7254-43EB-98BF-962EFFDAB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3993" y="2175386"/>
            <a:ext cx="705850" cy="670777"/>
          </a:xfrm>
          <a:prstGeom prst="rect">
            <a:avLst/>
          </a:prstGeom>
        </p:spPr>
      </p:pic>
      <p:pic>
        <p:nvPicPr>
          <p:cNvPr id="40" name="Picture 39" descr="A close up of a logo&#10;&#10;Description automatically generated">
            <a:extLst>
              <a:ext uri="{FF2B5EF4-FFF2-40B4-BE49-F238E27FC236}">
                <a16:creationId xmlns:a16="http://schemas.microsoft.com/office/drawing/2014/main" id="{2157E307-2BD3-4F1A-8733-6221223476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6081" y="718971"/>
            <a:ext cx="119469" cy="670777"/>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A48EA4EC-712F-4420-9B70-E761B09B56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4452" y="2101059"/>
            <a:ext cx="419783" cy="672969"/>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7D2C763A-134C-4311-AAB6-F3E99B733F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2820" y="711450"/>
            <a:ext cx="419783" cy="672969"/>
          </a:xfrm>
          <a:prstGeom prst="rect">
            <a:avLst/>
          </a:prstGeom>
        </p:spPr>
      </p:pic>
      <p:sp>
        <p:nvSpPr>
          <p:cNvPr id="49" name="Rectangle: Rounded Corners 48">
            <a:extLst>
              <a:ext uri="{FF2B5EF4-FFF2-40B4-BE49-F238E27FC236}">
                <a16:creationId xmlns:a16="http://schemas.microsoft.com/office/drawing/2014/main" id="{AA41D559-F9F6-40DF-9B44-5ADF5A89A9B9}"/>
              </a:ext>
            </a:extLst>
          </p:cNvPr>
          <p:cNvSpPr/>
          <p:nvPr/>
        </p:nvSpPr>
        <p:spPr>
          <a:xfrm>
            <a:off x="6966856" y="3540140"/>
            <a:ext cx="498245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Myriad Pro" panose="020B0503030403020204"/>
              </a:rPr>
              <a:t>	</a:t>
            </a:r>
          </a:p>
        </p:txBody>
      </p:sp>
      <p:pic>
        <p:nvPicPr>
          <p:cNvPr id="43" name="Picture 42" descr="A close up of a logo&#10;&#10;Description automatically generated">
            <a:extLst>
              <a:ext uri="{FF2B5EF4-FFF2-40B4-BE49-F238E27FC236}">
                <a16:creationId xmlns:a16="http://schemas.microsoft.com/office/drawing/2014/main" id="{9A4B3298-2C0D-4F83-9C3C-F47B98E97B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3528" y="3759776"/>
            <a:ext cx="538139" cy="769302"/>
          </a:xfrm>
          <a:prstGeom prst="rect">
            <a:avLst/>
          </a:prstGeom>
        </p:spPr>
      </p:pic>
      <p:pic>
        <p:nvPicPr>
          <p:cNvPr id="44" name="Picture 43" descr="A close up of a logo&#10;&#10;Description automatically generated">
            <a:extLst>
              <a:ext uri="{FF2B5EF4-FFF2-40B4-BE49-F238E27FC236}">
                <a16:creationId xmlns:a16="http://schemas.microsoft.com/office/drawing/2014/main" id="{E2269AA3-C2FC-4A00-B028-42C6CED06F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2155" y="3744350"/>
            <a:ext cx="538139" cy="769302"/>
          </a:xfrm>
          <a:prstGeom prst="rect">
            <a:avLst/>
          </a:prstGeom>
        </p:spPr>
      </p:pic>
      <p:pic>
        <p:nvPicPr>
          <p:cNvPr id="45" name="Picture 44" descr="A close up of a logo&#10;&#10;Description automatically generated">
            <a:extLst>
              <a:ext uri="{FF2B5EF4-FFF2-40B4-BE49-F238E27FC236}">
                <a16:creationId xmlns:a16="http://schemas.microsoft.com/office/drawing/2014/main" id="{0F56AC89-4E14-42EA-BFFB-DA36EA1CF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2287" y="3802496"/>
            <a:ext cx="705850" cy="670777"/>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B11B00AC-D276-4831-9202-45255B7481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4344" y="3771711"/>
            <a:ext cx="419783" cy="672969"/>
          </a:xfrm>
          <a:prstGeom prst="rect">
            <a:avLst/>
          </a:prstGeom>
        </p:spPr>
      </p:pic>
      <p:pic>
        <p:nvPicPr>
          <p:cNvPr id="47" name="Picture 46" descr="A close up of a logo&#10;&#10;Description automatically generated">
            <a:extLst>
              <a:ext uri="{FF2B5EF4-FFF2-40B4-BE49-F238E27FC236}">
                <a16:creationId xmlns:a16="http://schemas.microsoft.com/office/drawing/2014/main" id="{B504EF50-3B1E-4B24-AB73-5C86C91256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3543" y="3767297"/>
            <a:ext cx="119469" cy="670777"/>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12F25CDF-8ADF-4707-98A9-647063F8E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9737" y="3759776"/>
            <a:ext cx="419783" cy="672969"/>
          </a:xfrm>
          <a:prstGeom prst="rect">
            <a:avLst/>
          </a:prstGeom>
        </p:spPr>
      </p:pic>
      <p:sp>
        <p:nvSpPr>
          <p:cNvPr id="50" name="Speech Bubble: Oval 49">
            <a:extLst>
              <a:ext uri="{FF2B5EF4-FFF2-40B4-BE49-F238E27FC236}">
                <a16:creationId xmlns:a16="http://schemas.microsoft.com/office/drawing/2014/main" id="{117F83AA-1F7F-4265-B2D3-C20C8C0AAE7B}"/>
              </a:ext>
            </a:extLst>
          </p:cNvPr>
          <p:cNvSpPr/>
          <p:nvPr/>
        </p:nvSpPr>
        <p:spPr>
          <a:xfrm>
            <a:off x="286230" y="4558357"/>
            <a:ext cx="4573418" cy="2075834"/>
          </a:xfrm>
          <a:prstGeom prst="wedgeEllipseCallout">
            <a:avLst>
              <a:gd name="adj1" fmla="val 64338"/>
              <a:gd name="adj2" fmla="val -4465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is made from</a:t>
            </a:r>
          </a:p>
          <a:p>
            <a:r>
              <a:rPr lang="en-GB" sz="3200" dirty="0">
                <a:solidFill>
                  <a:sysClr val="windowText" lastClr="000000"/>
                </a:solidFill>
                <a:latin typeface="Century Gothic" panose="020B0502020202020204" pitchFamily="34" charset="0"/>
              </a:rPr>
              <a:t>         and       </a:t>
            </a:r>
            <a:r>
              <a:rPr lang="en-GB" sz="3200" dirty="0">
                <a:solidFill>
                  <a:sysClr val="windowText" lastClr="000000"/>
                </a:solidFill>
                <a:latin typeface="Myriad Pro" panose="020B0503030403020204"/>
              </a:rPr>
              <a:t>.     </a:t>
            </a:r>
          </a:p>
        </p:txBody>
      </p:sp>
      <p:pic>
        <p:nvPicPr>
          <p:cNvPr id="51" name="Picture 50">
            <a:extLst>
              <a:ext uri="{FF2B5EF4-FFF2-40B4-BE49-F238E27FC236}">
                <a16:creationId xmlns:a16="http://schemas.microsoft.com/office/drawing/2014/main" id="{8322169D-64E1-4294-A1D8-0ACE75CD07A7}"/>
              </a:ext>
            </a:extLst>
          </p:cNvPr>
          <p:cNvPicPr>
            <a:picLocks noChangeAspect="1"/>
          </p:cNvPicPr>
          <p:nvPr/>
        </p:nvPicPr>
        <p:blipFill>
          <a:blip r:embed="rId10"/>
          <a:stretch>
            <a:fillRect/>
          </a:stretch>
        </p:blipFill>
        <p:spPr>
          <a:xfrm>
            <a:off x="862790" y="5184046"/>
            <a:ext cx="323116" cy="338358"/>
          </a:xfrm>
          <a:prstGeom prst="rect">
            <a:avLst/>
          </a:prstGeom>
        </p:spPr>
      </p:pic>
      <p:pic>
        <p:nvPicPr>
          <p:cNvPr id="52" name="Picture 51" descr="A close up of a logo&#10;&#10;Description automatically generated">
            <a:extLst>
              <a:ext uri="{FF2B5EF4-FFF2-40B4-BE49-F238E27FC236}">
                <a16:creationId xmlns:a16="http://schemas.microsoft.com/office/drawing/2014/main" id="{72360E4E-0B38-4146-ADFD-B5C5712A7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661" y="5697130"/>
            <a:ext cx="352010" cy="334519"/>
          </a:xfrm>
          <a:prstGeom prst="rect">
            <a:avLst/>
          </a:prstGeom>
        </p:spPr>
      </p:pic>
      <p:sp>
        <p:nvSpPr>
          <p:cNvPr id="54" name="Rectangle: Rounded Corners 53">
            <a:extLst>
              <a:ext uri="{FF2B5EF4-FFF2-40B4-BE49-F238E27FC236}">
                <a16:creationId xmlns:a16="http://schemas.microsoft.com/office/drawing/2014/main" id="{DD6E70E1-4F0C-49B1-97A3-3C0BBA9769E8}"/>
              </a:ext>
            </a:extLst>
          </p:cNvPr>
          <p:cNvSpPr/>
          <p:nvPr/>
        </p:nvSpPr>
        <p:spPr>
          <a:xfrm>
            <a:off x="1332104" y="5553615"/>
            <a:ext cx="652523" cy="613721"/>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descr="A picture containing drawing&#10;&#10;Description automatically generated">
            <a:extLst>
              <a:ext uri="{FF2B5EF4-FFF2-40B4-BE49-F238E27FC236}">
                <a16:creationId xmlns:a16="http://schemas.microsoft.com/office/drawing/2014/main" id="{FE23585B-D2EB-4E54-AC0C-F2C446336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836" y="5690750"/>
            <a:ext cx="209347" cy="335612"/>
          </a:xfrm>
          <a:prstGeom prst="rect">
            <a:avLst/>
          </a:prstGeom>
        </p:spPr>
      </p:pic>
      <p:sp>
        <p:nvSpPr>
          <p:cNvPr id="55" name="Rectangle: Rounded Corners 54">
            <a:extLst>
              <a:ext uri="{FF2B5EF4-FFF2-40B4-BE49-F238E27FC236}">
                <a16:creationId xmlns:a16="http://schemas.microsoft.com/office/drawing/2014/main" id="{B82BD38C-1F06-4003-A58B-10866E15C79D}"/>
              </a:ext>
            </a:extLst>
          </p:cNvPr>
          <p:cNvSpPr/>
          <p:nvPr/>
        </p:nvSpPr>
        <p:spPr>
          <a:xfrm>
            <a:off x="2943309" y="5566600"/>
            <a:ext cx="652523" cy="613721"/>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7D8DB1A5-7E75-4C92-8C28-B0E799D06C87}"/>
              </a:ext>
            </a:extLst>
          </p:cNvPr>
          <p:cNvSpPr/>
          <p:nvPr/>
        </p:nvSpPr>
        <p:spPr>
          <a:xfrm>
            <a:off x="7187135" y="3675592"/>
            <a:ext cx="1191775" cy="85418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19F2DA31-91E6-4F47-90CF-07A3FA34BC90}"/>
              </a:ext>
            </a:extLst>
          </p:cNvPr>
          <p:cNvSpPr/>
          <p:nvPr/>
        </p:nvSpPr>
        <p:spPr>
          <a:xfrm>
            <a:off x="9083019" y="3674892"/>
            <a:ext cx="1023784" cy="85418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2E8E22C9-88B4-4056-9FA3-B833B1634FD5}"/>
              </a:ext>
            </a:extLst>
          </p:cNvPr>
          <p:cNvSpPr/>
          <p:nvPr/>
        </p:nvSpPr>
        <p:spPr>
          <a:xfrm>
            <a:off x="6983049" y="4991070"/>
            <a:ext cx="498245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Myriad Pro" panose="020B0503030403020204"/>
              </a:rPr>
              <a:t>	</a:t>
            </a:r>
          </a:p>
        </p:txBody>
      </p:sp>
      <p:pic>
        <p:nvPicPr>
          <p:cNvPr id="60" name="Picture 59" descr="A close up of a logo&#10;&#10;Description automatically generated">
            <a:extLst>
              <a:ext uri="{FF2B5EF4-FFF2-40B4-BE49-F238E27FC236}">
                <a16:creationId xmlns:a16="http://schemas.microsoft.com/office/drawing/2014/main" id="{34CB2B9B-3C0B-494E-BFFA-5AB0312FFD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9721" y="5210706"/>
            <a:ext cx="538139" cy="769302"/>
          </a:xfrm>
          <a:prstGeom prst="rect">
            <a:avLst/>
          </a:prstGeom>
        </p:spPr>
      </p:pic>
      <p:pic>
        <p:nvPicPr>
          <p:cNvPr id="61" name="Picture 60" descr="A close up of a logo&#10;&#10;Description automatically generated">
            <a:extLst>
              <a:ext uri="{FF2B5EF4-FFF2-40B4-BE49-F238E27FC236}">
                <a16:creationId xmlns:a16="http://schemas.microsoft.com/office/drawing/2014/main" id="{9C6C3849-9EF5-4511-9D9F-193C0AC7BF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8348" y="5195280"/>
            <a:ext cx="538139" cy="769302"/>
          </a:xfrm>
          <a:prstGeom prst="rect">
            <a:avLst/>
          </a:prstGeom>
        </p:spPr>
      </p:pic>
      <p:pic>
        <p:nvPicPr>
          <p:cNvPr id="62" name="Picture 61" descr="A close up of a logo&#10;&#10;Description automatically generated">
            <a:extLst>
              <a:ext uri="{FF2B5EF4-FFF2-40B4-BE49-F238E27FC236}">
                <a16:creationId xmlns:a16="http://schemas.microsoft.com/office/drawing/2014/main" id="{AD742BCE-C665-448F-A58D-A2D43C359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551" y="5212898"/>
            <a:ext cx="705850" cy="670777"/>
          </a:xfrm>
          <a:prstGeom prst="rect">
            <a:avLst/>
          </a:prstGeom>
        </p:spPr>
      </p:pic>
      <p:pic>
        <p:nvPicPr>
          <p:cNvPr id="63" name="Picture 62" descr="A picture containing drawing&#10;&#10;Description automatically generated">
            <a:extLst>
              <a:ext uri="{FF2B5EF4-FFF2-40B4-BE49-F238E27FC236}">
                <a16:creationId xmlns:a16="http://schemas.microsoft.com/office/drawing/2014/main" id="{EE374A1D-B92B-4155-904A-CDAE1A10F4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2439" y="5218227"/>
            <a:ext cx="419783" cy="672969"/>
          </a:xfrm>
          <a:prstGeom prst="rect">
            <a:avLst/>
          </a:prstGeom>
        </p:spPr>
      </p:pic>
      <p:pic>
        <p:nvPicPr>
          <p:cNvPr id="64" name="Picture 63" descr="A close up of a logo&#10;&#10;Description automatically generated">
            <a:extLst>
              <a:ext uri="{FF2B5EF4-FFF2-40B4-BE49-F238E27FC236}">
                <a16:creationId xmlns:a16="http://schemas.microsoft.com/office/drawing/2014/main" id="{C87BD4D3-277B-4E00-9DED-F9CB6B040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9736" y="5218227"/>
            <a:ext cx="119469" cy="670777"/>
          </a:xfrm>
          <a:prstGeom prst="rect">
            <a:avLst/>
          </a:prstGeom>
        </p:spPr>
      </p:pic>
      <p:pic>
        <p:nvPicPr>
          <p:cNvPr id="65" name="Picture 64" descr="A picture containing drawing&#10;&#10;Description automatically generated">
            <a:extLst>
              <a:ext uri="{FF2B5EF4-FFF2-40B4-BE49-F238E27FC236}">
                <a16:creationId xmlns:a16="http://schemas.microsoft.com/office/drawing/2014/main" id="{C31408C2-FC2D-46D0-9F1A-DE1EACA317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5930" y="5210706"/>
            <a:ext cx="419783" cy="672969"/>
          </a:xfrm>
          <a:prstGeom prst="rect">
            <a:avLst/>
          </a:prstGeom>
        </p:spPr>
      </p:pic>
      <p:sp>
        <p:nvSpPr>
          <p:cNvPr id="66" name="Rectangle: Rounded Corners 65">
            <a:extLst>
              <a:ext uri="{FF2B5EF4-FFF2-40B4-BE49-F238E27FC236}">
                <a16:creationId xmlns:a16="http://schemas.microsoft.com/office/drawing/2014/main" id="{38E77D92-DC35-4DEE-8C7B-17013312E090}"/>
              </a:ext>
            </a:extLst>
          </p:cNvPr>
          <p:cNvSpPr/>
          <p:nvPr/>
        </p:nvSpPr>
        <p:spPr>
          <a:xfrm>
            <a:off x="7203328" y="5126522"/>
            <a:ext cx="1191775" cy="85418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8DEE5034-D316-4AB0-9D9D-84895101B07C}"/>
              </a:ext>
            </a:extLst>
          </p:cNvPr>
          <p:cNvSpPr/>
          <p:nvPr/>
        </p:nvSpPr>
        <p:spPr>
          <a:xfrm>
            <a:off x="9084698" y="5125822"/>
            <a:ext cx="1023784" cy="85418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2529192A-DC91-47BA-9C13-D6442A79A00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9" name="Oval 68">
            <a:extLst>
              <a:ext uri="{FF2B5EF4-FFF2-40B4-BE49-F238E27FC236}">
                <a16:creationId xmlns:a16="http://schemas.microsoft.com/office/drawing/2014/main" id="{9FEF2B2E-C62C-46FE-94EE-95EF5635646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98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4.16667E-6 -2.22222E-6 L 0.14102 -0.00092 " pathEditMode="relative" rAng="0" ptsTypes="AA">
                                      <p:cBhvr>
                                        <p:cTn id="68" dur="2000" fill="hold"/>
                                        <p:tgtEl>
                                          <p:spTgt spid="39"/>
                                        </p:tgtEl>
                                        <p:attrNameLst>
                                          <p:attrName>ppt_x</p:attrName>
                                          <p:attrName>ppt_y</p:attrName>
                                        </p:attrNameLst>
                                      </p:cBhvr>
                                      <p:rCtr x="7044" y="-46"/>
                                    </p:animMotion>
                                  </p:childTnLst>
                                </p:cTn>
                              </p:par>
                              <p:par>
                                <p:cTn id="69" presetID="42" presetClass="path" presetSubtype="0" accel="50000" decel="50000" fill="hold" nodeType="withEffect">
                                  <p:stCondLst>
                                    <p:cond delay="0"/>
                                  </p:stCondLst>
                                  <p:childTnLst>
                                    <p:animMotion origin="layout" path="M -4.16667E-6 -4.07407E-6 L -0.14127 0.00417 " pathEditMode="relative" rAng="0" ptsTypes="AA">
                                      <p:cBhvr>
                                        <p:cTn id="70" dur="2000" fill="hold"/>
                                        <p:tgtEl>
                                          <p:spTgt spid="41"/>
                                        </p:tgtEl>
                                        <p:attrNameLst>
                                          <p:attrName>ppt_x</p:attrName>
                                          <p:attrName>ppt_y</p:attrName>
                                        </p:attrNameLst>
                                      </p:cBhvr>
                                      <p:rCtr x="-7070" y="208"/>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7" grpId="0" animBg="1"/>
      <p:bldP spid="28" grpId="0" animBg="1"/>
      <p:bldP spid="49" grpId="0" animBg="1"/>
      <p:bldP spid="50" grpId="0" animBg="1"/>
      <p:bldP spid="54" grpId="0" animBg="1"/>
      <p:bldP spid="55" grpId="0" animBg="1"/>
      <p:bldP spid="56" grpId="0" animBg="1"/>
      <p:bldP spid="57" grpId="0" animBg="1"/>
      <p:bldP spid="59" grpId="0" animBg="1"/>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5CC1CDC-EF90-4ACD-AC6D-4FB49482ECA3}"/>
              </a:ext>
            </a:extLst>
          </p:cNvPr>
          <p:cNvGraphicFramePr>
            <a:graphicFrameLocks noGrp="1"/>
          </p:cNvGraphicFramePr>
          <p:nvPr>
            <p:extLst>
              <p:ext uri="{D42A27DB-BD31-4B8C-83A1-F6EECF244321}">
                <p14:modId xmlns:p14="http://schemas.microsoft.com/office/powerpoint/2010/main" val="1123773308"/>
              </p:ext>
            </p:extLst>
          </p:nvPr>
        </p:nvGraphicFramePr>
        <p:xfrm>
          <a:off x="420607" y="3827743"/>
          <a:ext cx="11528361" cy="525475"/>
        </p:xfrm>
        <a:graphic>
          <a:graphicData uri="http://schemas.openxmlformats.org/drawingml/2006/table">
            <a:tbl>
              <a:tblPr firstRow="1" bandRow="1">
                <a:tableStyleId>{5C22544A-7EE6-4342-B048-85BDC9FD1C3A}</a:tableStyleId>
              </a:tblPr>
              <a:tblGrid>
                <a:gridCol w="886797">
                  <a:extLst>
                    <a:ext uri="{9D8B030D-6E8A-4147-A177-3AD203B41FA5}">
                      <a16:colId xmlns:a16="http://schemas.microsoft.com/office/drawing/2014/main" val="226317635"/>
                    </a:ext>
                  </a:extLst>
                </a:gridCol>
                <a:gridCol w="886797">
                  <a:extLst>
                    <a:ext uri="{9D8B030D-6E8A-4147-A177-3AD203B41FA5}">
                      <a16:colId xmlns:a16="http://schemas.microsoft.com/office/drawing/2014/main" val="1327128177"/>
                    </a:ext>
                  </a:extLst>
                </a:gridCol>
                <a:gridCol w="886797">
                  <a:extLst>
                    <a:ext uri="{9D8B030D-6E8A-4147-A177-3AD203B41FA5}">
                      <a16:colId xmlns:a16="http://schemas.microsoft.com/office/drawing/2014/main" val="3324303104"/>
                    </a:ext>
                  </a:extLst>
                </a:gridCol>
                <a:gridCol w="886797">
                  <a:extLst>
                    <a:ext uri="{9D8B030D-6E8A-4147-A177-3AD203B41FA5}">
                      <a16:colId xmlns:a16="http://schemas.microsoft.com/office/drawing/2014/main" val="3773002066"/>
                    </a:ext>
                  </a:extLst>
                </a:gridCol>
                <a:gridCol w="886797">
                  <a:extLst>
                    <a:ext uri="{9D8B030D-6E8A-4147-A177-3AD203B41FA5}">
                      <a16:colId xmlns:a16="http://schemas.microsoft.com/office/drawing/2014/main" val="4205156288"/>
                    </a:ext>
                  </a:extLst>
                </a:gridCol>
                <a:gridCol w="886797">
                  <a:extLst>
                    <a:ext uri="{9D8B030D-6E8A-4147-A177-3AD203B41FA5}">
                      <a16:colId xmlns:a16="http://schemas.microsoft.com/office/drawing/2014/main" val="832852000"/>
                    </a:ext>
                  </a:extLst>
                </a:gridCol>
                <a:gridCol w="886797">
                  <a:extLst>
                    <a:ext uri="{9D8B030D-6E8A-4147-A177-3AD203B41FA5}">
                      <a16:colId xmlns:a16="http://schemas.microsoft.com/office/drawing/2014/main" val="1566973377"/>
                    </a:ext>
                  </a:extLst>
                </a:gridCol>
                <a:gridCol w="886797">
                  <a:extLst>
                    <a:ext uri="{9D8B030D-6E8A-4147-A177-3AD203B41FA5}">
                      <a16:colId xmlns:a16="http://schemas.microsoft.com/office/drawing/2014/main" val="3383852022"/>
                    </a:ext>
                  </a:extLst>
                </a:gridCol>
                <a:gridCol w="886797">
                  <a:extLst>
                    <a:ext uri="{9D8B030D-6E8A-4147-A177-3AD203B41FA5}">
                      <a16:colId xmlns:a16="http://schemas.microsoft.com/office/drawing/2014/main" val="3524553561"/>
                    </a:ext>
                  </a:extLst>
                </a:gridCol>
                <a:gridCol w="886797">
                  <a:extLst>
                    <a:ext uri="{9D8B030D-6E8A-4147-A177-3AD203B41FA5}">
                      <a16:colId xmlns:a16="http://schemas.microsoft.com/office/drawing/2014/main" val="2963933145"/>
                    </a:ext>
                  </a:extLst>
                </a:gridCol>
                <a:gridCol w="886797">
                  <a:extLst>
                    <a:ext uri="{9D8B030D-6E8A-4147-A177-3AD203B41FA5}">
                      <a16:colId xmlns:a16="http://schemas.microsoft.com/office/drawing/2014/main" val="1810353684"/>
                    </a:ext>
                  </a:extLst>
                </a:gridCol>
                <a:gridCol w="886797">
                  <a:extLst>
                    <a:ext uri="{9D8B030D-6E8A-4147-A177-3AD203B41FA5}">
                      <a16:colId xmlns:a16="http://schemas.microsoft.com/office/drawing/2014/main" val="948204835"/>
                    </a:ext>
                  </a:extLst>
                </a:gridCol>
                <a:gridCol w="886797">
                  <a:extLst>
                    <a:ext uri="{9D8B030D-6E8A-4147-A177-3AD203B41FA5}">
                      <a16:colId xmlns:a16="http://schemas.microsoft.com/office/drawing/2014/main" val="852100805"/>
                    </a:ext>
                  </a:extLst>
                </a:gridCol>
              </a:tblGrid>
              <a:tr h="525475">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tx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6333754"/>
                  </a:ext>
                </a:extLst>
              </a:tr>
            </a:tbl>
          </a:graphicData>
        </a:graphic>
      </p:graphicFrame>
      <p:pic>
        <p:nvPicPr>
          <p:cNvPr id="5" name="Picture 4" descr="A close up of a logo&#10;&#10;Description automatically generated">
            <a:extLst>
              <a:ext uri="{FF2B5EF4-FFF2-40B4-BE49-F238E27FC236}">
                <a16:creationId xmlns:a16="http://schemas.microsoft.com/office/drawing/2014/main" id="{954E1F61-2E1E-49AB-93BE-C9BC3786C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845" y="4416263"/>
            <a:ext cx="552951" cy="525475"/>
          </a:xfrm>
          <a:prstGeom prst="rect">
            <a:avLst/>
          </a:prstGeom>
        </p:spPr>
      </p:pic>
      <p:pic>
        <p:nvPicPr>
          <p:cNvPr id="6" name="Picture 5" descr="A close up of a logo&#10;&#10;Description automatically generated">
            <a:extLst>
              <a:ext uri="{FF2B5EF4-FFF2-40B4-BE49-F238E27FC236}">
                <a16:creationId xmlns:a16="http://schemas.microsoft.com/office/drawing/2014/main" id="{860BAABD-753C-4552-B652-03E05A0BD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25" y="4426594"/>
            <a:ext cx="311679" cy="525475"/>
          </a:xfrm>
          <a:prstGeom prst="rect">
            <a:avLst/>
          </a:prstGeom>
        </p:spPr>
      </p:pic>
      <p:pic>
        <p:nvPicPr>
          <p:cNvPr id="7" name="Picture 6" descr="A close up of a logo&#10;&#10;Description automatically generated">
            <a:extLst>
              <a:ext uri="{FF2B5EF4-FFF2-40B4-BE49-F238E27FC236}">
                <a16:creationId xmlns:a16="http://schemas.microsoft.com/office/drawing/2014/main" id="{369ABA60-4438-4CBE-9CE5-2EF3D04E3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969" y="4426594"/>
            <a:ext cx="93590" cy="52547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91AA66B-C6D1-434E-8B58-79D9FFB9A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418" y="4421871"/>
            <a:ext cx="328851" cy="527192"/>
          </a:xfrm>
          <a:prstGeom prst="rect">
            <a:avLst/>
          </a:prstGeom>
        </p:spPr>
      </p:pic>
      <p:pic>
        <p:nvPicPr>
          <p:cNvPr id="9" name="Picture 8" descr="A close up of a logo&#10;&#10;Description automatically generated">
            <a:extLst>
              <a:ext uri="{FF2B5EF4-FFF2-40B4-BE49-F238E27FC236}">
                <a16:creationId xmlns:a16="http://schemas.microsoft.com/office/drawing/2014/main" id="{9F1CC4E9-65F4-4CDD-84D0-8F7999F9B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6660" y="4419295"/>
            <a:ext cx="317689" cy="53234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2411943-77E0-4482-8992-01F68A847C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45872" y="4444153"/>
            <a:ext cx="388955" cy="525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294C1A2E-39F7-4BBF-953D-AB48EE307E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1321" y="4445870"/>
            <a:ext cx="323699" cy="5237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2A5C7052-33CA-4770-A941-A77A5132B1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1544" y="4442436"/>
            <a:ext cx="347741" cy="5271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D08E2A59-EF48-4D90-96E9-6DC9CF361F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6140" y="4424447"/>
            <a:ext cx="313396" cy="524616"/>
          </a:xfrm>
          <a:prstGeom prst="rect">
            <a:avLst/>
          </a:prstGeom>
        </p:spPr>
      </p:pic>
      <p:pic>
        <p:nvPicPr>
          <p:cNvPr id="14" name="Picture 13" descr="A close up of a logo&#10;&#10;Description automatically generated">
            <a:extLst>
              <a:ext uri="{FF2B5EF4-FFF2-40B4-BE49-F238E27FC236}">
                <a16:creationId xmlns:a16="http://schemas.microsoft.com/office/drawing/2014/main" id="{BCD36D65-7D33-4676-A426-1DBE5BE32A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6250" y="4419725"/>
            <a:ext cx="325416" cy="531485"/>
          </a:xfrm>
          <a:prstGeom prst="rect">
            <a:avLst/>
          </a:prstGeom>
        </p:spPr>
      </p:pic>
      <p:pic>
        <p:nvPicPr>
          <p:cNvPr id="15" name="Picture 14" descr="A close up of a logo&#10;&#10;Description automatically generated">
            <a:extLst>
              <a:ext uri="{FF2B5EF4-FFF2-40B4-BE49-F238E27FC236}">
                <a16:creationId xmlns:a16="http://schemas.microsoft.com/office/drawing/2014/main" id="{7060FF22-A8B3-4360-9EE0-650CFA1DB3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19825" y="4416263"/>
            <a:ext cx="334861" cy="529768"/>
          </a:xfrm>
          <a:prstGeom prst="rect">
            <a:avLst/>
          </a:prstGeom>
        </p:spPr>
      </p:pic>
      <p:pic>
        <p:nvPicPr>
          <p:cNvPr id="16" name="Picture 15" descr="A close up of a logo&#10;&#10;Description automatically generated">
            <a:extLst>
              <a:ext uri="{FF2B5EF4-FFF2-40B4-BE49-F238E27FC236}">
                <a16:creationId xmlns:a16="http://schemas.microsoft.com/office/drawing/2014/main" id="{EDA976E6-3866-4827-B541-A89B8C6F35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5846" y="4422981"/>
            <a:ext cx="93590" cy="525475"/>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1628F2-97F1-4143-B784-F86884EDE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9555" y="4422981"/>
            <a:ext cx="93590" cy="525475"/>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BB98C65-3CAC-4CA0-8288-212E12BA90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7548" y="4395091"/>
            <a:ext cx="328851" cy="527192"/>
          </a:xfrm>
          <a:prstGeom prst="rect">
            <a:avLst/>
          </a:prstGeom>
        </p:spPr>
      </p:pic>
      <p:pic>
        <p:nvPicPr>
          <p:cNvPr id="19" name="Picture 18" descr="A close up of a logo&#10;&#10;Description automatically generated">
            <a:extLst>
              <a:ext uri="{FF2B5EF4-FFF2-40B4-BE49-F238E27FC236}">
                <a16:creationId xmlns:a16="http://schemas.microsoft.com/office/drawing/2014/main" id="{56928E19-B08B-46D2-B31E-E4CE101A0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2071" y="4403525"/>
            <a:ext cx="93590" cy="525475"/>
          </a:xfrm>
          <a:prstGeom prst="rect">
            <a:avLst/>
          </a:prstGeom>
        </p:spPr>
      </p:pic>
      <p:pic>
        <p:nvPicPr>
          <p:cNvPr id="20" name="Picture 19">
            <a:extLst>
              <a:ext uri="{FF2B5EF4-FFF2-40B4-BE49-F238E27FC236}">
                <a16:creationId xmlns:a16="http://schemas.microsoft.com/office/drawing/2014/main" id="{61D7316B-DC70-4A42-98E7-F6D2C119C6F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637199" y="72201"/>
            <a:ext cx="6854403" cy="3859557"/>
          </a:xfrm>
          <a:prstGeom prst="rect">
            <a:avLst/>
          </a:prstGeom>
        </p:spPr>
      </p:pic>
      <p:pic>
        <p:nvPicPr>
          <p:cNvPr id="23" name="Picture 22">
            <a:extLst>
              <a:ext uri="{FF2B5EF4-FFF2-40B4-BE49-F238E27FC236}">
                <a16:creationId xmlns:a16="http://schemas.microsoft.com/office/drawing/2014/main" id="{6BE5E15C-2473-45A2-80C3-4F635FAE8EB5}"/>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074442" y="391887"/>
            <a:ext cx="6215373" cy="3499732"/>
          </a:xfrm>
          <a:prstGeom prst="rect">
            <a:avLst/>
          </a:prstGeom>
        </p:spPr>
      </p:pic>
      <p:pic>
        <p:nvPicPr>
          <p:cNvPr id="25" name="Picture 24">
            <a:extLst>
              <a:ext uri="{FF2B5EF4-FFF2-40B4-BE49-F238E27FC236}">
                <a16:creationId xmlns:a16="http://schemas.microsoft.com/office/drawing/2014/main" id="{CF26EE37-97AE-4ABE-9FA8-7AACCF6C550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flipH="1">
            <a:off x="777994" y="3150018"/>
            <a:ext cx="1059539" cy="596874"/>
          </a:xfrm>
          <a:prstGeom prst="rect">
            <a:avLst/>
          </a:prstGeom>
        </p:spPr>
      </p:pic>
      <p:pic>
        <p:nvPicPr>
          <p:cNvPr id="27" name="Picture 26">
            <a:extLst>
              <a:ext uri="{FF2B5EF4-FFF2-40B4-BE49-F238E27FC236}">
                <a16:creationId xmlns:a16="http://schemas.microsoft.com/office/drawing/2014/main" id="{FC7C2AA4-2E3C-4AB7-9D12-A54CA1CD101A}"/>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409527" y="2906167"/>
            <a:ext cx="1546631" cy="871269"/>
          </a:xfrm>
          <a:prstGeom prst="rect">
            <a:avLst/>
          </a:prstGeom>
        </p:spPr>
      </p:pic>
      <p:pic>
        <p:nvPicPr>
          <p:cNvPr id="29" name="Picture 28">
            <a:extLst>
              <a:ext uri="{FF2B5EF4-FFF2-40B4-BE49-F238E27FC236}">
                <a16:creationId xmlns:a16="http://schemas.microsoft.com/office/drawing/2014/main" id="{F6A77905-EF91-4F78-B3B0-78F0D37BA193}"/>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2087788" y="2625876"/>
            <a:ext cx="2015431" cy="1135360"/>
          </a:xfrm>
          <a:prstGeom prst="rect">
            <a:avLst/>
          </a:prstGeom>
        </p:spPr>
      </p:pic>
      <p:pic>
        <p:nvPicPr>
          <p:cNvPr id="31" name="Picture 30">
            <a:extLst>
              <a:ext uri="{FF2B5EF4-FFF2-40B4-BE49-F238E27FC236}">
                <a16:creationId xmlns:a16="http://schemas.microsoft.com/office/drawing/2014/main" id="{8D4CC90C-AD63-49AE-ADDC-AF7AE3EBA011}"/>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739448" y="2451855"/>
            <a:ext cx="2409614" cy="1357416"/>
          </a:xfrm>
          <a:prstGeom prst="rect">
            <a:avLst/>
          </a:prstGeom>
        </p:spPr>
      </p:pic>
      <p:pic>
        <p:nvPicPr>
          <p:cNvPr id="33" name="Picture 32">
            <a:extLst>
              <a:ext uri="{FF2B5EF4-FFF2-40B4-BE49-F238E27FC236}">
                <a16:creationId xmlns:a16="http://schemas.microsoft.com/office/drawing/2014/main" id="{BF23962F-8E24-4F4C-ACEA-0E0AFEF828B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3437191" y="2236627"/>
            <a:ext cx="2831957" cy="1595336"/>
          </a:xfrm>
          <a:prstGeom prst="rect">
            <a:avLst/>
          </a:prstGeom>
        </p:spPr>
      </p:pic>
      <p:pic>
        <p:nvPicPr>
          <p:cNvPr id="35" name="Picture 34">
            <a:extLst>
              <a:ext uri="{FF2B5EF4-FFF2-40B4-BE49-F238E27FC236}">
                <a16:creationId xmlns:a16="http://schemas.microsoft.com/office/drawing/2014/main" id="{22DAC327-69A6-4184-8569-6F8B0FE7F526}"/>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994074" y="1902498"/>
            <a:ext cx="3522679" cy="1984443"/>
          </a:xfrm>
          <a:prstGeom prst="rect">
            <a:avLst/>
          </a:prstGeom>
        </p:spPr>
      </p:pic>
      <p:pic>
        <p:nvPicPr>
          <p:cNvPr id="37" name="Picture 36">
            <a:extLst>
              <a:ext uri="{FF2B5EF4-FFF2-40B4-BE49-F238E27FC236}">
                <a16:creationId xmlns:a16="http://schemas.microsoft.com/office/drawing/2014/main" id="{E20E8E24-2A9C-4DCA-9BE8-F3D50F6803B8}"/>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4622208" y="1634798"/>
            <a:ext cx="4049147" cy="2281020"/>
          </a:xfrm>
          <a:prstGeom prst="rect">
            <a:avLst/>
          </a:prstGeom>
        </p:spPr>
      </p:pic>
      <p:pic>
        <p:nvPicPr>
          <p:cNvPr id="39" name="Picture 38">
            <a:extLst>
              <a:ext uri="{FF2B5EF4-FFF2-40B4-BE49-F238E27FC236}">
                <a16:creationId xmlns:a16="http://schemas.microsoft.com/office/drawing/2014/main" id="{E560564D-439C-4F51-9E44-D48B2EB278CD}"/>
              </a:ext>
            </a:extLst>
          </p:cNvPr>
          <p:cNvPicPr>
            <a:picLocks noChangeAspect="1"/>
          </p:cNvPicPr>
          <p:nvPr/>
        </p:nvPicPr>
        <p:blipFill>
          <a:blip r:embed="rId23">
            <a:extLst>
              <a:ext uri="{28A0092B-C50C-407E-A947-70E740481C1C}">
                <a14:useLocalDpi xmlns:a14="http://schemas.microsoft.com/office/drawing/2010/main" val="0"/>
              </a:ext>
            </a:extLst>
          </a:blip>
          <a:srcRect/>
          <a:stretch/>
        </p:blipFill>
        <p:spPr>
          <a:xfrm>
            <a:off x="5265332" y="1376740"/>
            <a:ext cx="4498952" cy="2529999"/>
          </a:xfrm>
          <a:prstGeom prst="rect">
            <a:avLst/>
          </a:prstGeom>
        </p:spPr>
      </p:pic>
      <p:pic>
        <p:nvPicPr>
          <p:cNvPr id="41" name="Picture 40">
            <a:extLst>
              <a:ext uri="{FF2B5EF4-FFF2-40B4-BE49-F238E27FC236}">
                <a16:creationId xmlns:a16="http://schemas.microsoft.com/office/drawing/2014/main" id="{CB8DC714-7302-4799-B241-AAF212B8DCE5}"/>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6042709" y="1218911"/>
            <a:ext cx="4752968" cy="2672846"/>
          </a:xfrm>
          <a:prstGeom prst="rect">
            <a:avLst/>
          </a:prstGeom>
        </p:spPr>
      </p:pic>
      <p:pic>
        <p:nvPicPr>
          <p:cNvPr id="43" name="Picture 42">
            <a:extLst>
              <a:ext uri="{FF2B5EF4-FFF2-40B4-BE49-F238E27FC236}">
                <a16:creationId xmlns:a16="http://schemas.microsoft.com/office/drawing/2014/main" id="{2352723F-BD71-4983-8EA1-98BB5C48898C}"/>
              </a:ext>
            </a:extLst>
          </p:cNvPr>
          <p:cNvPicPr>
            <a:picLocks noChangeAspect="1"/>
          </p:cNvPicPr>
          <p:nvPr/>
        </p:nvPicPr>
        <p:blipFill>
          <a:blip r:embed="rId25">
            <a:extLst>
              <a:ext uri="{28A0092B-C50C-407E-A947-70E740481C1C}">
                <a14:useLocalDpi xmlns:a14="http://schemas.microsoft.com/office/drawing/2010/main" val="0"/>
              </a:ext>
            </a:extLst>
          </a:blip>
          <a:srcRect/>
          <a:stretch/>
        </p:blipFill>
        <p:spPr>
          <a:xfrm>
            <a:off x="6300755" y="617271"/>
            <a:ext cx="5837522" cy="3286974"/>
          </a:xfrm>
          <a:prstGeom prst="rect">
            <a:avLst/>
          </a:prstGeom>
        </p:spPr>
      </p:pic>
      <p:sp>
        <p:nvSpPr>
          <p:cNvPr id="32" name="Rectangle 31">
            <a:extLst>
              <a:ext uri="{FF2B5EF4-FFF2-40B4-BE49-F238E27FC236}">
                <a16:creationId xmlns:a16="http://schemas.microsoft.com/office/drawing/2014/main" id="{AD355086-E196-42AB-A77F-949C5311137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4477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Discuss other occurrences of 12 in their experiences. For example, 12 hours on an analogue clock, 12 months in a year, 12 inch pizzas, using ‘dozen’ to represent 12 eggs, Chinese New Year – animal cycles, 12 days of Christmas.</a:t>
            </a:r>
          </a:p>
          <a:p>
            <a:pPr marL="342900" indent="-342900">
              <a:lnSpc>
                <a:spcPct val="100000"/>
              </a:lnSpc>
              <a:spcBef>
                <a:spcPts val="0"/>
              </a:spcBef>
              <a:buFont typeface="Arial" panose="020B0604020202020204" pitchFamily="34" charset="0"/>
              <a:buChar char="•"/>
            </a:pPr>
            <a:r>
              <a:rPr lang="en-GB" dirty="0"/>
              <a:t>Sort representations of 12 in arrays and not arrays. </a:t>
            </a:r>
          </a:p>
          <a:p>
            <a:pPr marL="342900" indent="-342900">
              <a:lnSpc>
                <a:spcPct val="100000"/>
              </a:lnSpc>
              <a:spcBef>
                <a:spcPts val="0"/>
              </a:spcBef>
              <a:buFont typeface="Arial" panose="020B0604020202020204" pitchFamily="34" charset="0"/>
              <a:buChar char="•"/>
            </a:pPr>
            <a:r>
              <a:rPr lang="en-GB" dirty="0"/>
              <a:t>When children notice arrays, model using the language of ‘row’ and ‘column’ to describe the array.</a:t>
            </a:r>
          </a:p>
          <a:p>
            <a:pPr marL="342900" indent="-342900">
              <a:lnSpc>
                <a:spcPct val="100000"/>
              </a:lnSpc>
              <a:spcBef>
                <a:spcPts val="0"/>
              </a:spcBef>
              <a:buFont typeface="Arial" panose="020B0604020202020204" pitchFamily="34" charset="0"/>
              <a:buChar char="•"/>
            </a:pPr>
            <a:r>
              <a:rPr lang="en-GB" dirty="0"/>
              <a:t>Represent 12 on a tens frame in different ways using 10 red and 2 yellow double-sided counters.</a:t>
            </a:r>
          </a:p>
        </p:txBody>
      </p:sp>
    </p:spTree>
    <p:extLst>
      <p:ext uri="{BB962C8B-B14F-4D97-AF65-F5344CB8AC3E}">
        <p14:creationId xmlns:p14="http://schemas.microsoft.com/office/powerpoint/2010/main" val="267126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586F70-D605-4E10-A199-3B7B3676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8" y="-57"/>
            <a:ext cx="6096528" cy="3428816"/>
          </a:xfrm>
          <a:prstGeom prst="rect">
            <a:avLst/>
          </a:prstGeom>
        </p:spPr>
      </p:pic>
      <p:pic>
        <p:nvPicPr>
          <p:cNvPr id="3" name="Picture 2">
            <a:extLst>
              <a:ext uri="{FF2B5EF4-FFF2-40B4-BE49-F238E27FC236}">
                <a16:creationId xmlns:a16="http://schemas.microsoft.com/office/drawing/2014/main" id="{CB704D58-947E-4C0A-B692-6AD9E1E5BD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240"/>
            <a:ext cx="6096528" cy="3428816"/>
          </a:xfrm>
          <a:prstGeom prst="rect">
            <a:avLst/>
          </a:prstGeom>
        </p:spPr>
      </p:pic>
      <p:pic>
        <p:nvPicPr>
          <p:cNvPr id="4" name="Picture 3">
            <a:extLst>
              <a:ext uri="{FF2B5EF4-FFF2-40B4-BE49-F238E27FC236}">
                <a16:creationId xmlns:a16="http://schemas.microsoft.com/office/drawing/2014/main" id="{420550AE-DAE4-4486-9C8C-24D1221464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65" y="3429000"/>
            <a:ext cx="6083741" cy="3429297"/>
          </a:xfrm>
          <a:prstGeom prst="rect">
            <a:avLst/>
          </a:prstGeom>
        </p:spPr>
      </p:pic>
      <p:pic>
        <p:nvPicPr>
          <p:cNvPr id="5" name="Picture 4">
            <a:extLst>
              <a:ext uri="{FF2B5EF4-FFF2-40B4-BE49-F238E27FC236}">
                <a16:creationId xmlns:a16="http://schemas.microsoft.com/office/drawing/2014/main" id="{CBA76D09-9C5E-4B0E-B822-4F679A6412B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02393" y="3429000"/>
            <a:ext cx="6083741" cy="3429297"/>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TextBox 5">
            <a:extLst>
              <a:ext uri="{FF2B5EF4-FFF2-40B4-BE49-F238E27FC236}">
                <a16:creationId xmlns:a16="http://schemas.microsoft.com/office/drawing/2014/main" id="{D8B292A2-63BA-4AFE-A306-FE3AB5278C50}"/>
              </a:ext>
            </a:extLst>
          </p:cNvPr>
          <p:cNvSpPr txBox="1"/>
          <p:nvPr/>
        </p:nvSpPr>
        <p:spPr>
          <a:xfrm>
            <a:off x="194553" y="349899"/>
            <a:ext cx="544749" cy="646331"/>
          </a:xfrm>
          <a:prstGeom prst="rect">
            <a:avLst/>
          </a:prstGeom>
          <a:noFill/>
        </p:spPr>
        <p:txBody>
          <a:bodyPr wrap="square" rtlCol="0">
            <a:spAutoFit/>
          </a:bodyPr>
          <a:lstStyle/>
          <a:p>
            <a:r>
              <a:rPr lang="en-GB" sz="3600" b="1" dirty="0"/>
              <a:t>A</a:t>
            </a:r>
          </a:p>
        </p:txBody>
      </p:sp>
      <p:sp>
        <p:nvSpPr>
          <p:cNvPr id="9" name="TextBox 8">
            <a:extLst>
              <a:ext uri="{FF2B5EF4-FFF2-40B4-BE49-F238E27FC236}">
                <a16:creationId xmlns:a16="http://schemas.microsoft.com/office/drawing/2014/main" id="{8B31E9F7-F865-4E36-9D3B-534EE12A51A0}"/>
              </a:ext>
            </a:extLst>
          </p:cNvPr>
          <p:cNvSpPr txBox="1"/>
          <p:nvPr/>
        </p:nvSpPr>
        <p:spPr>
          <a:xfrm>
            <a:off x="6291080" y="349497"/>
            <a:ext cx="544749" cy="646331"/>
          </a:xfrm>
          <a:prstGeom prst="rect">
            <a:avLst/>
          </a:prstGeom>
          <a:noFill/>
        </p:spPr>
        <p:txBody>
          <a:bodyPr wrap="square" rtlCol="0">
            <a:spAutoFit/>
          </a:bodyPr>
          <a:lstStyle/>
          <a:p>
            <a:r>
              <a:rPr lang="en-GB" sz="3600" b="1" dirty="0"/>
              <a:t>B</a:t>
            </a:r>
          </a:p>
        </p:txBody>
      </p:sp>
      <p:sp>
        <p:nvSpPr>
          <p:cNvPr id="10" name="TextBox 9">
            <a:extLst>
              <a:ext uri="{FF2B5EF4-FFF2-40B4-BE49-F238E27FC236}">
                <a16:creationId xmlns:a16="http://schemas.microsoft.com/office/drawing/2014/main" id="{BFB091FA-4D9F-4D7A-AB36-8FC4500C1109}"/>
              </a:ext>
            </a:extLst>
          </p:cNvPr>
          <p:cNvSpPr txBox="1"/>
          <p:nvPr/>
        </p:nvSpPr>
        <p:spPr>
          <a:xfrm>
            <a:off x="194553" y="3999403"/>
            <a:ext cx="544749" cy="646331"/>
          </a:xfrm>
          <a:prstGeom prst="rect">
            <a:avLst/>
          </a:prstGeom>
          <a:noFill/>
        </p:spPr>
        <p:txBody>
          <a:bodyPr wrap="square" rtlCol="0">
            <a:spAutoFit/>
          </a:bodyPr>
          <a:lstStyle/>
          <a:p>
            <a:r>
              <a:rPr lang="en-GB" sz="3600" b="1" dirty="0"/>
              <a:t>C</a:t>
            </a:r>
          </a:p>
        </p:txBody>
      </p:sp>
      <p:sp>
        <p:nvSpPr>
          <p:cNvPr id="11" name="TextBox 10">
            <a:extLst>
              <a:ext uri="{FF2B5EF4-FFF2-40B4-BE49-F238E27FC236}">
                <a16:creationId xmlns:a16="http://schemas.microsoft.com/office/drawing/2014/main" id="{760D24B5-405C-433A-AD97-653D7FFC06F6}"/>
              </a:ext>
            </a:extLst>
          </p:cNvPr>
          <p:cNvSpPr txBox="1"/>
          <p:nvPr/>
        </p:nvSpPr>
        <p:spPr>
          <a:xfrm>
            <a:off x="6291081" y="4001686"/>
            <a:ext cx="544749" cy="646331"/>
          </a:xfrm>
          <a:prstGeom prst="rect">
            <a:avLst/>
          </a:prstGeom>
          <a:noFill/>
        </p:spPr>
        <p:txBody>
          <a:bodyPr wrap="square" rtlCol="0">
            <a:spAutoFit/>
          </a:bodyPr>
          <a:lstStyle/>
          <a:p>
            <a:r>
              <a:rPr lang="en-GB" sz="3600" b="1" dirty="0"/>
              <a:t>D</a:t>
            </a:r>
          </a:p>
        </p:txBody>
      </p:sp>
      <p:sp>
        <p:nvSpPr>
          <p:cNvPr id="12" name="Oval 11">
            <a:extLst>
              <a:ext uri="{FF2B5EF4-FFF2-40B4-BE49-F238E27FC236}">
                <a16:creationId xmlns:a16="http://schemas.microsoft.com/office/drawing/2014/main" id="{9BB7C1EA-2F31-4923-923B-358A081D051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shape&#10;&#10;Description automatically generated">
            <a:extLst>
              <a:ext uri="{FF2B5EF4-FFF2-40B4-BE49-F238E27FC236}">
                <a16:creationId xmlns:a16="http://schemas.microsoft.com/office/drawing/2014/main" id="{491EC700-692B-4EAB-9E94-EA0D2BC65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3" name="Group 2">
            <a:extLst>
              <a:ext uri="{FF2B5EF4-FFF2-40B4-BE49-F238E27FC236}">
                <a16:creationId xmlns:a16="http://schemas.microsoft.com/office/drawing/2014/main" id="{E388604F-2C84-4A24-8737-DD5A041F4D7A}"/>
              </a:ext>
            </a:extLst>
          </p:cNvPr>
          <p:cNvGrpSpPr/>
          <p:nvPr/>
        </p:nvGrpSpPr>
        <p:grpSpPr>
          <a:xfrm>
            <a:off x="1384643" y="5309375"/>
            <a:ext cx="1925701" cy="928198"/>
            <a:chOff x="6402533" y="4470990"/>
            <a:chExt cx="3827724" cy="1871330"/>
          </a:xfrm>
          <a:solidFill>
            <a:srgbClr val="FE8E07"/>
          </a:solidFill>
        </p:grpSpPr>
        <p:sp>
          <p:nvSpPr>
            <p:cNvPr id="7" name="Rectangle: Rounded Corners 6">
              <a:extLst>
                <a:ext uri="{FF2B5EF4-FFF2-40B4-BE49-F238E27FC236}">
                  <a16:creationId xmlns:a16="http://schemas.microsoft.com/office/drawing/2014/main" id="{55F0ED20-1E83-4F47-AAD4-C6988272EE0F}"/>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42A3BFE9-6CA0-4363-96AC-7C074594E0C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C7F7E177-A7D8-409D-A01D-3E309A077A29}"/>
              </a:ext>
            </a:extLst>
          </p:cNvPr>
          <p:cNvGrpSpPr/>
          <p:nvPr/>
        </p:nvGrpSpPr>
        <p:grpSpPr>
          <a:xfrm>
            <a:off x="1384643" y="4366235"/>
            <a:ext cx="1925701" cy="928198"/>
            <a:chOff x="6402533" y="4470990"/>
            <a:chExt cx="3827724" cy="1871330"/>
          </a:xfrm>
          <a:solidFill>
            <a:srgbClr val="FE8E07"/>
          </a:solidFill>
        </p:grpSpPr>
        <p:sp>
          <p:nvSpPr>
            <p:cNvPr id="5" name="Rectangle: Rounded Corners 4">
              <a:extLst>
                <a:ext uri="{FF2B5EF4-FFF2-40B4-BE49-F238E27FC236}">
                  <a16:creationId xmlns:a16="http://schemas.microsoft.com/office/drawing/2014/main" id="{EF5989AF-4CB3-48EB-A2F5-8783B6A9C218}"/>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8FF9549E-BF44-4898-988A-34B88DA6C592}"/>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A2A5E05-7ED7-46A5-AF77-26520D6E8417}"/>
              </a:ext>
            </a:extLst>
          </p:cNvPr>
          <p:cNvGrpSpPr/>
          <p:nvPr/>
        </p:nvGrpSpPr>
        <p:grpSpPr>
          <a:xfrm>
            <a:off x="1384644" y="1548625"/>
            <a:ext cx="1925701" cy="928198"/>
            <a:chOff x="6402533" y="4470990"/>
            <a:chExt cx="3827724" cy="1871330"/>
          </a:xfrm>
          <a:solidFill>
            <a:srgbClr val="FE8E07"/>
          </a:solidFill>
        </p:grpSpPr>
        <p:sp>
          <p:nvSpPr>
            <p:cNvPr id="14" name="Rectangle: Rounded Corners 13">
              <a:extLst>
                <a:ext uri="{FF2B5EF4-FFF2-40B4-BE49-F238E27FC236}">
                  <a16:creationId xmlns:a16="http://schemas.microsoft.com/office/drawing/2014/main" id="{4277B2C8-9D01-4648-BD50-D22687C28555}"/>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2FB57FE0-81D8-4581-B82D-EE3C2ED9836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2E3D17DA-B89A-4BB6-BF72-5D465FA13333}"/>
              </a:ext>
            </a:extLst>
          </p:cNvPr>
          <p:cNvGrpSpPr/>
          <p:nvPr/>
        </p:nvGrpSpPr>
        <p:grpSpPr>
          <a:xfrm>
            <a:off x="1384644" y="605485"/>
            <a:ext cx="1925701" cy="928198"/>
            <a:chOff x="6402533" y="4470990"/>
            <a:chExt cx="3827724" cy="1871330"/>
          </a:xfrm>
          <a:solidFill>
            <a:srgbClr val="FE8E07"/>
          </a:solidFill>
        </p:grpSpPr>
        <p:sp>
          <p:nvSpPr>
            <p:cNvPr id="12" name="Rectangle: Rounded Corners 11">
              <a:extLst>
                <a:ext uri="{FF2B5EF4-FFF2-40B4-BE49-F238E27FC236}">
                  <a16:creationId xmlns:a16="http://schemas.microsoft.com/office/drawing/2014/main" id="{62B7CA84-F208-47EE-BC31-BDFBD946871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2E14E5B3-803C-4CF7-9D92-7C53F099FC2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6C83E12-894E-470A-9340-03B26A60FFBB}"/>
              </a:ext>
            </a:extLst>
          </p:cNvPr>
          <p:cNvGrpSpPr/>
          <p:nvPr/>
        </p:nvGrpSpPr>
        <p:grpSpPr>
          <a:xfrm>
            <a:off x="1384643" y="3434905"/>
            <a:ext cx="1925701" cy="928198"/>
            <a:chOff x="6402533" y="4470990"/>
            <a:chExt cx="3827724" cy="1871330"/>
          </a:xfrm>
          <a:solidFill>
            <a:srgbClr val="FE8E07"/>
          </a:solidFill>
        </p:grpSpPr>
        <p:sp>
          <p:nvSpPr>
            <p:cNvPr id="21" name="Rectangle: Rounded Corners 20">
              <a:extLst>
                <a:ext uri="{FF2B5EF4-FFF2-40B4-BE49-F238E27FC236}">
                  <a16:creationId xmlns:a16="http://schemas.microsoft.com/office/drawing/2014/main" id="{C32EF2FF-B751-40B5-A364-CAC43D19032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58E3AFEC-3386-477C-BA56-F73E4A1EF64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D289EE6B-4F49-4AEA-A641-59DF040F606F}"/>
              </a:ext>
            </a:extLst>
          </p:cNvPr>
          <p:cNvGrpSpPr/>
          <p:nvPr/>
        </p:nvGrpSpPr>
        <p:grpSpPr>
          <a:xfrm>
            <a:off x="1384643" y="2491765"/>
            <a:ext cx="1925701" cy="928198"/>
            <a:chOff x="6402533" y="4470990"/>
            <a:chExt cx="3827724" cy="1871330"/>
          </a:xfrm>
          <a:solidFill>
            <a:srgbClr val="FE8E07"/>
          </a:solidFill>
        </p:grpSpPr>
        <p:sp>
          <p:nvSpPr>
            <p:cNvPr id="19" name="Rectangle: Rounded Corners 18">
              <a:extLst>
                <a:ext uri="{FF2B5EF4-FFF2-40B4-BE49-F238E27FC236}">
                  <a16:creationId xmlns:a16="http://schemas.microsoft.com/office/drawing/2014/main" id="{D356517C-BE08-4658-A52E-00EE4A657D1F}"/>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9E3928ED-E741-44AF-BB6F-4922F60C9615}"/>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Speech Bubble: Oval 50">
            <a:extLst>
              <a:ext uri="{FF2B5EF4-FFF2-40B4-BE49-F238E27FC236}">
                <a16:creationId xmlns:a16="http://schemas.microsoft.com/office/drawing/2014/main" id="{BD578613-7F2A-4614-8438-F05C52C59565}"/>
              </a:ext>
            </a:extLst>
          </p:cNvPr>
          <p:cNvSpPr/>
          <p:nvPr/>
        </p:nvSpPr>
        <p:spPr>
          <a:xfrm>
            <a:off x="8259096" y="289964"/>
            <a:ext cx="3872117" cy="1722760"/>
          </a:xfrm>
          <a:prstGeom prst="wedgeEllipseCallout">
            <a:avLst>
              <a:gd name="adj1" fmla="val 27848"/>
              <a:gd name="adj2" fmla="val 9793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six twos.</a:t>
            </a:r>
          </a:p>
        </p:txBody>
      </p:sp>
      <p:sp>
        <p:nvSpPr>
          <p:cNvPr id="54" name="Speech Bubble: Oval 53">
            <a:extLst>
              <a:ext uri="{FF2B5EF4-FFF2-40B4-BE49-F238E27FC236}">
                <a16:creationId xmlns:a16="http://schemas.microsoft.com/office/drawing/2014/main" id="{48857FB5-89D1-4B38-B04A-93451A412ABD}"/>
              </a:ext>
            </a:extLst>
          </p:cNvPr>
          <p:cNvSpPr/>
          <p:nvPr/>
        </p:nvSpPr>
        <p:spPr>
          <a:xfrm>
            <a:off x="6553199" y="2012724"/>
            <a:ext cx="3872117" cy="1722760"/>
          </a:xfrm>
          <a:prstGeom prst="wedgeEllipseCallout">
            <a:avLst>
              <a:gd name="adj1" fmla="val 37751"/>
              <a:gd name="adj2" fmla="val 842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a 2 by 6 array.</a:t>
            </a:r>
          </a:p>
        </p:txBody>
      </p:sp>
      <p:sp>
        <p:nvSpPr>
          <p:cNvPr id="57" name="Explosion: 8 Points 56">
            <a:extLst>
              <a:ext uri="{FF2B5EF4-FFF2-40B4-BE49-F238E27FC236}">
                <a16:creationId xmlns:a16="http://schemas.microsoft.com/office/drawing/2014/main" id="{3F65DD29-EDAF-4DA6-B7FF-6416EB2C3A3D}"/>
              </a:ext>
            </a:extLst>
          </p:cNvPr>
          <p:cNvSpPr/>
          <p:nvPr/>
        </p:nvSpPr>
        <p:spPr>
          <a:xfrm>
            <a:off x="686441" y="3278577"/>
            <a:ext cx="3872117" cy="2958996"/>
          </a:xfrm>
          <a:prstGeom prst="irregularSeal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E8E07"/>
                </a:solidFill>
                <a:latin typeface="Myriad Pro" panose="020B0503030403020204"/>
              </a:rPr>
              <a:t>TURN!</a:t>
            </a:r>
          </a:p>
        </p:txBody>
      </p:sp>
      <p:sp>
        <p:nvSpPr>
          <p:cNvPr id="24" name="Rectangle 23">
            <a:extLst>
              <a:ext uri="{FF2B5EF4-FFF2-40B4-BE49-F238E27FC236}">
                <a16:creationId xmlns:a16="http://schemas.microsoft.com/office/drawing/2014/main" id="{CE48D4A2-DA25-4132-8CD6-4D3D419D367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9" name="Oval 28">
            <a:extLst>
              <a:ext uri="{FF2B5EF4-FFF2-40B4-BE49-F238E27FC236}">
                <a16:creationId xmlns:a16="http://schemas.microsoft.com/office/drawing/2014/main" id="{E775A6AE-98DC-4DCB-A10A-4E9A3EB1F30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812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2.96296E-6 L 0.30755 0.00023 " pathEditMode="relative" rAng="0" ptsTypes="AA">
                                      <p:cBhvr>
                                        <p:cTn id="6" dur="2000" fill="hold"/>
                                        <p:tgtEl>
                                          <p:spTgt spid="11"/>
                                        </p:tgtEl>
                                        <p:attrNameLst>
                                          <p:attrName>ppt_x</p:attrName>
                                          <p:attrName>ppt_y</p:attrName>
                                        </p:attrNameLst>
                                      </p:cBhvr>
                                      <p:rCtr x="15378" y="39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30755 0.00023 L 0.30755 0.6868 " pathEditMode="relative" rAng="0" ptsTypes="AA">
                                      <p:cBhvr>
                                        <p:cTn id="9" dur="2000" fill="hold"/>
                                        <p:tgtEl>
                                          <p:spTgt spid="11"/>
                                        </p:tgtEl>
                                        <p:attrNameLst>
                                          <p:attrName>ppt_x</p:attrName>
                                          <p:attrName>ppt_y</p:attrName>
                                        </p:attrNameLst>
                                      </p:cBhvr>
                                      <p:rCtr x="0" y="34329"/>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2.08333E-6 1.48148E-6 L 0.30755 -0.00139 " pathEditMode="relative" rAng="0" ptsTypes="AA">
                                      <p:cBhvr>
                                        <p:cTn id="12" dur="2000" fill="hold"/>
                                        <p:tgtEl>
                                          <p:spTgt spid="10"/>
                                        </p:tgtEl>
                                        <p:attrNameLst>
                                          <p:attrName>ppt_x</p:attrName>
                                          <p:attrName>ppt_y</p:attrName>
                                        </p:attrNameLst>
                                      </p:cBhvr>
                                      <p:rCtr x="15378" y="-69"/>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0.30755 -0.00139 L 0.30755 0.41296 " pathEditMode="relative" rAng="0" ptsTypes="AA">
                                      <p:cBhvr>
                                        <p:cTn id="15" dur="2000" fill="hold"/>
                                        <p:tgtEl>
                                          <p:spTgt spid="10"/>
                                        </p:tgtEl>
                                        <p:attrNameLst>
                                          <p:attrName>ppt_x</p:attrName>
                                          <p:attrName>ppt_y</p:attrName>
                                        </p:attrNameLst>
                                      </p:cBhvr>
                                      <p:rCtr x="0" y="20810"/>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2.08333E-6 1.48148E-6 L 0.30755 0.00023 " pathEditMode="relative" rAng="0" ptsTypes="AA">
                                      <p:cBhvr>
                                        <p:cTn id="18" dur="2000" fill="hold"/>
                                        <p:tgtEl>
                                          <p:spTgt spid="18"/>
                                        </p:tgtEl>
                                        <p:attrNameLst>
                                          <p:attrName>ppt_x</p:attrName>
                                          <p:attrName>ppt_y</p:attrName>
                                        </p:attrNameLst>
                                      </p:cBhvr>
                                      <p:rCtr x="15378" y="0"/>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0.30755 -0.00023 L 0.30755 0.14051 " pathEditMode="relative" rAng="0" ptsTypes="AA">
                                      <p:cBhvr>
                                        <p:cTn id="21" dur="2000" fill="hold"/>
                                        <p:tgtEl>
                                          <p:spTgt spid="18"/>
                                        </p:tgtEl>
                                        <p:attrNameLst>
                                          <p:attrName>ppt_x</p:attrName>
                                          <p:attrName>ppt_y</p:attrName>
                                        </p:attrNameLst>
                                      </p:cBhvr>
                                      <p:rCtr x="0" y="7037"/>
                                    </p:animMotion>
                                  </p:childTnLst>
                                </p:cTn>
                              </p:par>
                            </p:childTnLst>
                          </p:cTn>
                        </p:par>
                        <p:par>
                          <p:cTn id="22" fill="hold">
                            <p:stCondLst>
                              <p:cond delay="12000"/>
                            </p:stCondLst>
                            <p:childTnLst>
                              <p:par>
                                <p:cTn id="23" presetID="42" presetClass="path" presetSubtype="0" accel="50000" decel="50000" fill="hold" nodeType="afterEffect">
                                  <p:stCondLst>
                                    <p:cond delay="0"/>
                                  </p:stCondLst>
                                  <p:childTnLst>
                                    <p:animMotion origin="layout" path="M 2.08333E-6 1.48148E-6 L 0.30755 -0.00209 " pathEditMode="relative" rAng="0" ptsTypes="AA">
                                      <p:cBhvr>
                                        <p:cTn id="24" dur="2000" fill="hold"/>
                                        <p:tgtEl>
                                          <p:spTgt spid="17"/>
                                        </p:tgtEl>
                                        <p:attrNameLst>
                                          <p:attrName>ppt_x</p:attrName>
                                          <p:attrName>ppt_y</p:attrName>
                                        </p:attrNameLst>
                                      </p:cBhvr>
                                      <p:rCtr x="15378" y="-509"/>
                                    </p:animMotion>
                                  </p:childTnLst>
                                </p:cTn>
                              </p:par>
                            </p:childTnLst>
                          </p:cTn>
                        </p:par>
                        <p:par>
                          <p:cTn id="25" fill="hold">
                            <p:stCondLst>
                              <p:cond delay="14000"/>
                            </p:stCondLst>
                            <p:childTnLst>
                              <p:par>
                                <p:cTn id="26" presetID="42" presetClass="path" presetSubtype="0" accel="50000" decel="50000" fill="hold" nodeType="afterEffect">
                                  <p:stCondLst>
                                    <p:cond delay="0"/>
                                  </p:stCondLst>
                                  <p:childTnLst>
                                    <p:animMotion origin="layout" path="M 0.30755 0.00347 L 0.30755 -0.13403 " pathEditMode="relative" rAng="0" ptsTypes="AA">
                                      <p:cBhvr>
                                        <p:cTn id="27" dur="2000" fill="hold"/>
                                        <p:tgtEl>
                                          <p:spTgt spid="17"/>
                                        </p:tgtEl>
                                        <p:attrNameLst>
                                          <p:attrName>ppt_x</p:attrName>
                                          <p:attrName>ppt_y</p:attrName>
                                        </p:attrNameLst>
                                      </p:cBhvr>
                                      <p:rCtr x="0" y="-7106"/>
                                    </p:animMotion>
                                  </p:childTnLst>
                                </p:cTn>
                              </p:par>
                            </p:childTnLst>
                          </p:cTn>
                        </p:par>
                        <p:par>
                          <p:cTn id="28" fill="hold">
                            <p:stCondLst>
                              <p:cond delay="16000"/>
                            </p:stCondLst>
                            <p:childTnLst>
                              <p:par>
                                <p:cTn id="29" presetID="42" presetClass="path" presetSubtype="0" accel="50000" decel="50000" fill="hold" nodeType="afterEffect">
                                  <p:stCondLst>
                                    <p:cond delay="0"/>
                                  </p:stCondLst>
                                  <p:childTnLst>
                                    <p:animMotion origin="layout" path="M 2.08333E-6 0.00115 L 0.30755 0.00231 " pathEditMode="relative" rAng="0" ptsTypes="AA">
                                      <p:cBhvr>
                                        <p:cTn id="30" dur="2000" fill="hold"/>
                                        <p:tgtEl>
                                          <p:spTgt spid="4"/>
                                        </p:tgtEl>
                                        <p:attrNameLst>
                                          <p:attrName>ppt_x</p:attrName>
                                          <p:attrName>ppt_y</p:attrName>
                                        </p:attrNameLst>
                                      </p:cBhvr>
                                      <p:rCtr x="15378" y="116"/>
                                    </p:animMotion>
                                  </p:childTnLst>
                                </p:cTn>
                              </p:par>
                            </p:childTnLst>
                          </p:cTn>
                        </p:par>
                        <p:par>
                          <p:cTn id="31" fill="hold">
                            <p:stCondLst>
                              <p:cond delay="18000"/>
                            </p:stCondLst>
                            <p:childTnLst>
                              <p:par>
                                <p:cTn id="32" presetID="42" presetClass="path" presetSubtype="0" accel="50000" decel="50000" fill="hold" nodeType="afterEffect">
                                  <p:stCondLst>
                                    <p:cond delay="0"/>
                                  </p:stCondLst>
                                  <p:childTnLst>
                                    <p:animMotion origin="layout" path="M 0.30755 0.00231 L 0.30755 -0.40625 " pathEditMode="relative" rAng="0" ptsTypes="AA">
                                      <p:cBhvr>
                                        <p:cTn id="33" dur="2000" fill="hold"/>
                                        <p:tgtEl>
                                          <p:spTgt spid="4"/>
                                        </p:tgtEl>
                                        <p:attrNameLst>
                                          <p:attrName>ppt_x</p:attrName>
                                          <p:attrName>ppt_y</p:attrName>
                                        </p:attrNameLst>
                                      </p:cBhvr>
                                      <p:rCtr x="0" y="-20440"/>
                                    </p:animMotion>
                                  </p:childTnLst>
                                </p:cTn>
                              </p:par>
                            </p:childTnLst>
                          </p:cTn>
                        </p:par>
                        <p:par>
                          <p:cTn id="34" fill="hold">
                            <p:stCondLst>
                              <p:cond delay="20000"/>
                            </p:stCondLst>
                            <p:childTnLst>
                              <p:par>
                                <p:cTn id="35" presetID="42" presetClass="path" presetSubtype="0" accel="50000" decel="50000" fill="hold" nodeType="afterEffect">
                                  <p:stCondLst>
                                    <p:cond delay="0"/>
                                  </p:stCondLst>
                                  <p:childTnLst>
                                    <p:animMotion origin="layout" path="M 2.08333E-6 3.33333E-6 L 0.30755 0.00139 " pathEditMode="relative" rAng="0" ptsTypes="AA">
                                      <p:cBhvr>
                                        <p:cTn id="36" dur="2000" fill="hold"/>
                                        <p:tgtEl>
                                          <p:spTgt spid="3"/>
                                        </p:tgtEl>
                                        <p:attrNameLst>
                                          <p:attrName>ppt_x</p:attrName>
                                          <p:attrName>ppt_y</p:attrName>
                                        </p:attrNameLst>
                                      </p:cBhvr>
                                      <p:rCtr x="15378" y="69"/>
                                    </p:animMotion>
                                  </p:childTnLst>
                                </p:cTn>
                              </p:par>
                            </p:childTnLst>
                          </p:cTn>
                        </p:par>
                        <p:par>
                          <p:cTn id="37" fill="hold">
                            <p:stCondLst>
                              <p:cond delay="22000"/>
                            </p:stCondLst>
                            <p:childTnLst>
                              <p:par>
                                <p:cTn id="38" presetID="42" presetClass="path" presetSubtype="0" accel="50000" decel="50000" fill="hold" nodeType="afterEffect">
                                  <p:stCondLst>
                                    <p:cond delay="0"/>
                                  </p:stCondLst>
                                  <p:childTnLst>
                                    <p:animMotion origin="layout" path="M 0.30755 0.00093 L 0.30755 -0.6801 " pathEditMode="relative" rAng="0" ptsTypes="AA">
                                      <p:cBhvr>
                                        <p:cTn id="39" dur="2000" fill="hold"/>
                                        <p:tgtEl>
                                          <p:spTgt spid="3"/>
                                        </p:tgtEl>
                                        <p:attrNameLst>
                                          <p:attrName>ppt_x</p:attrName>
                                          <p:attrName>ppt_y</p:attrName>
                                        </p:attrNameLst>
                                      </p:cBhvr>
                                      <p:rCtr x="0" y="-34074"/>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FF7CB103-7DD1-4BA0-A765-5D5005D4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4" name="Speech Bubble: Oval 23">
            <a:extLst>
              <a:ext uri="{FF2B5EF4-FFF2-40B4-BE49-F238E27FC236}">
                <a16:creationId xmlns:a16="http://schemas.microsoft.com/office/drawing/2014/main" id="{6E239BD7-9694-4522-92DA-3994C11493C7}"/>
              </a:ext>
            </a:extLst>
          </p:cNvPr>
          <p:cNvSpPr/>
          <p:nvPr/>
        </p:nvSpPr>
        <p:spPr>
          <a:xfrm>
            <a:off x="8259096" y="289964"/>
            <a:ext cx="3872117" cy="1722760"/>
          </a:xfrm>
          <a:prstGeom prst="wedgeEllipseCallout">
            <a:avLst>
              <a:gd name="adj1" fmla="val 27848"/>
              <a:gd name="adj2" fmla="val 9793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two sixes.</a:t>
            </a:r>
          </a:p>
        </p:txBody>
      </p:sp>
      <p:sp>
        <p:nvSpPr>
          <p:cNvPr id="25" name="Speech Bubble: Oval 24">
            <a:extLst>
              <a:ext uri="{FF2B5EF4-FFF2-40B4-BE49-F238E27FC236}">
                <a16:creationId xmlns:a16="http://schemas.microsoft.com/office/drawing/2014/main" id="{DFB3ECC2-5EB1-4488-9926-58BA451BB268}"/>
              </a:ext>
            </a:extLst>
          </p:cNvPr>
          <p:cNvSpPr/>
          <p:nvPr/>
        </p:nvSpPr>
        <p:spPr>
          <a:xfrm>
            <a:off x="6211664" y="1754823"/>
            <a:ext cx="3872117" cy="1722760"/>
          </a:xfrm>
          <a:prstGeom prst="wedgeEllipseCallout">
            <a:avLst>
              <a:gd name="adj1" fmla="val 37751"/>
              <a:gd name="adj2" fmla="val 842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a 6 by 2 array.</a:t>
            </a:r>
          </a:p>
        </p:txBody>
      </p:sp>
      <p:sp>
        <p:nvSpPr>
          <p:cNvPr id="26" name="Explosion: 8 Points 25">
            <a:extLst>
              <a:ext uri="{FF2B5EF4-FFF2-40B4-BE49-F238E27FC236}">
                <a16:creationId xmlns:a16="http://schemas.microsoft.com/office/drawing/2014/main" id="{02F3B13C-91AD-4345-9B5D-6225D0A04F25}"/>
              </a:ext>
            </a:extLst>
          </p:cNvPr>
          <p:cNvSpPr/>
          <p:nvPr/>
        </p:nvSpPr>
        <p:spPr>
          <a:xfrm>
            <a:off x="1339285" y="518587"/>
            <a:ext cx="3872117" cy="2958996"/>
          </a:xfrm>
          <a:prstGeom prst="irregularSeal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E8E07"/>
                </a:solidFill>
                <a:latin typeface="Myriad Pro" panose="020B0503030403020204"/>
              </a:rPr>
              <a:t>SWITCH!</a:t>
            </a:r>
          </a:p>
        </p:txBody>
      </p:sp>
      <p:grpSp>
        <p:nvGrpSpPr>
          <p:cNvPr id="29" name="Group 28">
            <a:extLst>
              <a:ext uri="{FF2B5EF4-FFF2-40B4-BE49-F238E27FC236}">
                <a16:creationId xmlns:a16="http://schemas.microsoft.com/office/drawing/2014/main" id="{F11CF2E8-F73F-4272-BEDE-8BF89E323E7A}"/>
              </a:ext>
            </a:extLst>
          </p:cNvPr>
          <p:cNvGrpSpPr/>
          <p:nvPr/>
        </p:nvGrpSpPr>
        <p:grpSpPr>
          <a:xfrm>
            <a:off x="466772" y="1519369"/>
            <a:ext cx="5632135" cy="988418"/>
            <a:chOff x="579529" y="5237570"/>
            <a:chExt cx="5632135" cy="988418"/>
          </a:xfrm>
        </p:grpSpPr>
        <p:sp>
          <p:nvSpPr>
            <p:cNvPr id="30" name="Rectangle: Rounded Corners 29">
              <a:extLst>
                <a:ext uri="{FF2B5EF4-FFF2-40B4-BE49-F238E27FC236}">
                  <a16:creationId xmlns:a16="http://schemas.microsoft.com/office/drawing/2014/main" id="{4B2BCCB8-5FD2-4E83-BF0F-970C6EC80663}"/>
                </a:ext>
              </a:extLst>
            </p:cNvPr>
            <p:cNvSpPr/>
            <p:nvPr/>
          </p:nvSpPr>
          <p:spPr>
            <a:xfrm rot="5400000">
              <a:off x="560441" y="5273999"/>
              <a:ext cx="969369"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38A4B0BA-35CA-43C6-84AB-277F06AA6F47}"/>
                </a:ext>
              </a:extLst>
            </p:cNvPr>
            <p:cNvSpPr/>
            <p:nvPr/>
          </p:nvSpPr>
          <p:spPr>
            <a:xfrm rot="5400000">
              <a:off x="1506626" y="5273999"/>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7ADC7756-875E-4ADC-BE53-23BF2C6642AC}"/>
                </a:ext>
              </a:extLst>
            </p:cNvPr>
            <p:cNvSpPr/>
            <p:nvPr/>
          </p:nvSpPr>
          <p:spPr>
            <a:xfrm rot="5400000">
              <a:off x="2438674" y="5265328"/>
              <a:ext cx="986710"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4A621E10-43EB-4682-B17A-31292CB937F4}"/>
                </a:ext>
              </a:extLst>
            </p:cNvPr>
            <p:cNvSpPr/>
            <p:nvPr/>
          </p:nvSpPr>
          <p:spPr>
            <a:xfrm rot="5400000">
              <a:off x="3384004" y="5273999"/>
              <a:ext cx="969369"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AC8FBF0F-3CCC-494D-A044-49E32E6B4B25}"/>
                </a:ext>
              </a:extLst>
            </p:cNvPr>
            <p:cNvSpPr/>
            <p:nvPr/>
          </p:nvSpPr>
          <p:spPr>
            <a:xfrm rot="5400000">
              <a:off x="4330189" y="5273999"/>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Rounded Corners 34">
              <a:extLst>
                <a:ext uri="{FF2B5EF4-FFF2-40B4-BE49-F238E27FC236}">
                  <a16:creationId xmlns:a16="http://schemas.microsoft.com/office/drawing/2014/main" id="{EBA6D248-76C3-473C-8314-92C71C4A9141}"/>
                </a:ext>
              </a:extLst>
            </p:cNvPr>
            <p:cNvSpPr/>
            <p:nvPr/>
          </p:nvSpPr>
          <p:spPr>
            <a:xfrm rot="5400000">
              <a:off x="5261383" y="5275707"/>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4FCDE2A8-4420-4BAD-B289-B8C99E11019C}"/>
              </a:ext>
            </a:extLst>
          </p:cNvPr>
          <p:cNvGrpSpPr/>
          <p:nvPr/>
        </p:nvGrpSpPr>
        <p:grpSpPr>
          <a:xfrm>
            <a:off x="466772" y="550001"/>
            <a:ext cx="5632135" cy="986710"/>
            <a:chOff x="579529" y="4268202"/>
            <a:chExt cx="5632135" cy="986710"/>
          </a:xfrm>
        </p:grpSpPr>
        <p:sp>
          <p:nvSpPr>
            <p:cNvPr id="37" name="Rectangle: Rounded Corners 36">
              <a:extLst>
                <a:ext uri="{FF2B5EF4-FFF2-40B4-BE49-F238E27FC236}">
                  <a16:creationId xmlns:a16="http://schemas.microsoft.com/office/drawing/2014/main" id="{083B7418-25E3-4362-A8C4-A63566B0A7BE}"/>
                </a:ext>
              </a:extLst>
            </p:cNvPr>
            <p:cNvSpPr/>
            <p:nvPr/>
          </p:nvSpPr>
          <p:spPr>
            <a:xfrm rot="5400000">
              <a:off x="560442" y="4304630"/>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081EFDDF-F89A-49A1-8905-E6BD9A8B4964}"/>
                </a:ext>
              </a:extLst>
            </p:cNvPr>
            <p:cNvSpPr/>
            <p:nvPr/>
          </p:nvSpPr>
          <p:spPr>
            <a:xfrm rot="5400000">
              <a:off x="1506626" y="4304631"/>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9C63B754-A8B6-4734-8F66-441557E8F5DF}"/>
                </a:ext>
              </a:extLst>
            </p:cNvPr>
            <p:cNvSpPr/>
            <p:nvPr/>
          </p:nvSpPr>
          <p:spPr>
            <a:xfrm rot="5400000">
              <a:off x="2438674" y="4295960"/>
              <a:ext cx="986710"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DD65E111-46B7-48B0-82D5-B498609728C8}"/>
                </a:ext>
              </a:extLst>
            </p:cNvPr>
            <p:cNvSpPr/>
            <p:nvPr/>
          </p:nvSpPr>
          <p:spPr>
            <a:xfrm rot="5400000">
              <a:off x="3384005" y="4304630"/>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CCB1B191-01FD-42B7-89A6-39DC69DAC6E2}"/>
                </a:ext>
              </a:extLst>
            </p:cNvPr>
            <p:cNvSpPr/>
            <p:nvPr/>
          </p:nvSpPr>
          <p:spPr>
            <a:xfrm rot="5400000">
              <a:off x="4330189" y="4304631"/>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0C09A728-040C-441B-94A7-77FF00978CA3}"/>
                </a:ext>
              </a:extLst>
            </p:cNvPr>
            <p:cNvSpPr/>
            <p:nvPr/>
          </p:nvSpPr>
          <p:spPr>
            <a:xfrm rot="5400000">
              <a:off x="5261383" y="4296814"/>
              <a:ext cx="969368" cy="931194"/>
            </a:xfrm>
            <a:prstGeom prst="roundRect">
              <a:avLst/>
            </a:prstGeom>
            <a:solidFill>
              <a:srgbClr val="5526BA"/>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Rectangle 19">
            <a:extLst>
              <a:ext uri="{FF2B5EF4-FFF2-40B4-BE49-F238E27FC236}">
                <a16:creationId xmlns:a16="http://schemas.microsoft.com/office/drawing/2014/main" id="{EA2E6EDE-4F15-415A-BFAF-BC6DA4BDA1C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7" name="Oval 26">
            <a:extLst>
              <a:ext uri="{FF2B5EF4-FFF2-40B4-BE49-F238E27FC236}">
                <a16:creationId xmlns:a16="http://schemas.microsoft.com/office/drawing/2014/main" id="{7B56059A-3E3E-44E8-A1B5-2FEC299F6CA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020964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25000">
                                      <p:stCondLst>
                                        <p:cond delay="0"/>
                                      </p:stCondLst>
                                      <p:childTnLst>
                                        <p:animMotion origin="layout" path="M -4.79167E-6 1.48148E-6 L 0.01094 0.53981 " pathEditMode="relative" rAng="0" ptsTypes="AA" p14:bounceEnd="25000">
                                          <p:cBhvr>
                                            <p:cTn id="6" dur="2000" fill="hold"/>
                                            <p:tgtEl>
                                              <p:spTgt spid="29"/>
                                            </p:tgtEl>
                                            <p:attrNameLst>
                                              <p:attrName>ppt_x</p:attrName>
                                              <p:attrName>ppt_y</p:attrName>
                                            </p:attrNameLst>
                                          </p:cBhvr>
                                          <p:rCtr x="729" y="26991"/>
                                        </p:animMotion>
                                      </p:childTnLst>
                                    </p:cTn>
                                  </p:par>
                                </p:childTnLst>
                              </p:cTn>
                            </p:par>
                            <p:par>
                              <p:cTn id="7" fill="hold">
                                <p:stCondLst>
                                  <p:cond delay="2000"/>
                                </p:stCondLst>
                                <p:childTnLst>
                                  <p:par>
                                    <p:cTn id="8" presetID="42" presetClass="path" presetSubtype="0" accel="50000" fill="hold" nodeType="afterEffect" p14:presetBounceEnd="25000">
                                      <p:stCondLst>
                                        <p:cond delay="0"/>
                                      </p:stCondLst>
                                      <p:childTnLst>
                                        <p:animMotion origin="layout" path="M 0.00078 -3.33333E-6 L 0.01185 0.54028 " pathEditMode="relative" rAng="0" ptsTypes="AA" p14:bounceEnd="25000">
                                          <p:cBhvr>
                                            <p:cTn id="9" dur="2000" fill="hold"/>
                                            <p:tgtEl>
                                              <p:spTgt spid="36"/>
                                            </p:tgtEl>
                                            <p:attrNameLst>
                                              <p:attrName>ppt_x</p:attrName>
                                              <p:attrName>ppt_y</p:attrName>
                                            </p:attrNameLst>
                                          </p:cBhvr>
                                          <p:rCtr x="547" y="27014"/>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4.79167E-6 1.48148E-6 L 0.01094 0.53981 " pathEditMode="relative" rAng="0" ptsTypes="AA">
                                          <p:cBhvr>
                                            <p:cTn id="6" dur="2000" fill="hold"/>
                                            <p:tgtEl>
                                              <p:spTgt spid="29"/>
                                            </p:tgtEl>
                                            <p:attrNameLst>
                                              <p:attrName>ppt_x</p:attrName>
                                              <p:attrName>ppt_y</p:attrName>
                                            </p:attrNameLst>
                                          </p:cBhvr>
                                          <p:rCtr x="729" y="26991"/>
                                        </p:animMotion>
                                      </p:childTnLst>
                                    </p:cTn>
                                  </p:par>
                                </p:childTnLst>
                              </p:cTn>
                            </p:par>
                            <p:par>
                              <p:cTn id="7" fill="hold">
                                <p:stCondLst>
                                  <p:cond delay="2000"/>
                                </p:stCondLst>
                                <p:childTnLst>
                                  <p:par>
                                    <p:cTn id="8" presetID="42" presetClass="path" presetSubtype="0" accel="50000" fill="hold" nodeType="afterEffect">
                                      <p:stCondLst>
                                        <p:cond delay="0"/>
                                      </p:stCondLst>
                                      <p:childTnLst>
                                        <p:animMotion origin="layout" path="M 0.00078 -3.33333E-6 L 0.01185 0.54028 " pathEditMode="relative" rAng="0" ptsTypes="AA">
                                          <p:cBhvr>
                                            <p:cTn id="9" dur="2000" fill="hold"/>
                                            <p:tgtEl>
                                              <p:spTgt spid="36"/>
                                            </p:tgtEl>
                                            <p:attrNameLst>
                                              <p:attrName>ppt_x</p:attrName>
                                              <p:attrName>ppt_y</p:attrName>
                                            </p:attrNameLst>
                                          </p:cBhvr>
                                          <p:rCtr x="547" y="27014"/>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79F7AE5F-AC11-4F07-BB6C-3F83C9AC7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19" name="Group 18">
            <a:extLst>
              <a:ext uri="{FF2B5EF4-FFF2-40B4-BE49-F238E27FC236}">
                <a16:creationId xmlns:a16="http://schemas.microsoft.com/office/drawing/2014/main" id="{2263FE0E-A334-44C3-A86F-9F9CDF794088}"/>
              </a:ext>
            </a:extLst>
          </p:cNvPr>
          <p:cNvGrpSpPr/>
          <p:nvPr/>
        </p:nvGrpSpPr>
        <p:grpSpPr>
          <a:xfrm>
            <a:off x="304117" y="2706603"/>
            <a:ext cx="962851" cy="3744918"/>
            <a:chOff x="1153585" y="2792538"/>
            <a:chExt cx="962851" cy="3744918"/>
          </a:xfrm>
        </p:grpSpPr>
        <p:sp>
          <p:nvSpPr>
            <p:cNvPr id="11" name="Rectangle: Rounded Corners 10">
              <a:extLst>
                <a:ext uri="{FF2B5EF4-FFF2-40B4-BE49-F238E27FC236}">
                  <a16:creationId xmlns:a16="http://schemas.microsoft.com/office/drawing/2014/main" id="{3D2E9147-C4D7-4529-9894-4C70E664BE90}"/>
                </a:ext>
              </a:extLst>
            </p:cNvPr>
            <p:cNvSpPr/>
            <p:nvPr/>
          </p:nvSpPr>
          <p:spPr>
            <a:xfrm>
              <a:off x="1153585" y="372297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54692181-A229-4704-8818-986B99269E0D}"/>
                </a:ext>
              </a:extLst>
            </p:cNvPr>
            <p:cNvSpPr/>
            <p:nvPr/>
          </p:nvSpPr>
          <p:spPr>
            <a:xfrm>
              <a:off x="1153585" y="560925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1A3AF58-2798-49AF-988C-A24E50B86082}"/>
                </a:ext>
              </a:extLst>
            </p:cNvPr>
            <p:cNvSpPr/>
            <p:nvPr/>
          </p:nvSpPr>
          <p:spPr>
            <a:xfrm>
              <a:off x="1153585" y="279253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0C32EED2-588F-4759-8D2C-B5651D3DC3DE}"/>
                </a:ext>
              </a:extLst>
            </p:cNvPr>
            <p:cNvSpPr/>
            <p:nvPr/>
          </p:nvSpPr>
          <p:spPr>
            <a:xfrm>
              <a:off x="1153585" y="466611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89D9BAA9-F42B-4929-BE7B-05E71F2BC836}"/>
              </a:ext>
            </a:extLst>
          </p:cNvPr>
          <p:cNvGrpSpPr/>
          <p:nvPr/>
        </p:nvGrpSpPr>
        <p:grpSpPr>
          <a:xfrm>
            <a:off x="1266968" y="2707724"/>
            <a:ext cx="962851" cy="3751268"/>
            <a:chOff x="1153585" y="2786188"/>
            <a:chExt cx="962851" cy="3751268"/>
          </a:xfrm>
        </p:grpSpPr>
        <p:sp>
          <p:nvSpPr>
            <p:cNvPr id="21" name="Rectangle: Rounded Corners 20">
              <a:extLst>
                <a:ext uri="{FF2B5EF4-FFF2-40B4-BE49-F238E27FC236}">
                  <a16:creationId xmlns:a16="http://schemas.microsoft.com/office/drawing/2014/main" id="{D88904F5-3E1A-44BD-BDF9-85F905A142DD}"/>
                </a:ext>
              </a:extLst>
            </p:cNvPr>
            <p:cNvSpPr/>
            <p:nvPr/>
          </p:nvSpPr>
          <p:spPr>
            <a:xfrm>
              <a:off x="1153585" y="372297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32097793-2BCB-4F76-86D3-094E9C727989}"/>
                </a:ext>
              </a:extLst>
            </p:cNvPr>
            <p:cNvSpPr/>
            <p:nvPr/>
          </p:nvSpPr>
          <p:spPr>
            <a:xfrm>
              <a:off x="1153585" y="560925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655EF463-2AAA-498A-8957-222FD00FAC02}"/>
                </a:ext>
              </a:extLst>
            </p:cNvPr>
            <p:cNvSpPr/>
            <p:nvPr/>
          </p:nvSpPr>
          <p:spPr>
            <a:xfrm>
              <a:off x="1153585" y="278618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996ED2AD-AAFC-4552-8676-21C08606B6B7}"/>
                </a:ext>
              </a:extLst>
            </p:cNvPr>
            <p:cNvSpPr/>
            <p:nvPr/>
          </p:nvSpPr>
          <p:spPr>
            <a:xfrm>
              <a:off x="1153585" y="466611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E97D020F-5E20-4544-89CA-A65FAAAC48EC}"/>
              </a:ext>
            </a:extLst>
          </p:cNvPr>
          <p:cNvGrpSpPr/>
          <p:nvPr/>
        </p:nvGrpSpPr>
        <p:grpSpPr>
          <a:xfrm>
            <a:off x="2231308" y="2708845"/>
            <a:ext cx="962851" cy="3757618"/>
            <a:chOff x="1153585" y="2779838"/>
            <a:chExt cx="962851" cy="3757618"/>
          </a:xfrm>
        </p:grpSpPr>
        <p:sp>
          <p:nvSpPr>
            <p:cNvPr id="26" name="Rectangle: Rounded Corners 25">
              <a:extLst>
                <a:ext uri="{FF2B5EF4-FFF2-40B4-BE49-F238E27FC236}">
                  <a16:creationId xmlns:a16="http://schemas.microsoft.com/office/drawing/2014/main" id="{6DC0F79A-330C-4D47-B950-DBB91C924B7D}"/>
                </a:ext>
              </a:extLst>
            </p:cNvPr>
            <p:cNvSpPr/>
            <p:nvPr/>
          </p:nvSpPr>
          <p:spPr>
            <a:xfrm>
              <a:off x="1153585" y="372297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511C1A23-D7D3-4D87-A62F-2DFF98C51424}"/>
                </a:ext>
              </a:extLst>
            </p:cNvPr>
            <p:cNvSpPr/>
            <p:nvPr/>
          </p:nvSpPr>
          <p:spPr>
            <a:xfrm>
              <a:off x="1153585" y="560925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5AF8433-A659-4A55-9645-0C14162BC20C}"/>
                </a:ext>
              </a:extLst>
            </p:cNvPr>
            <p:cNvSpPr/>
            <p:nvPr/>
          </p:nvSpPr>
          <p:spPr>
            <a:xfrm>
              <a:off x="1153585" y="277983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48361DFB-73DB-4C35-9D71-1D132E420355}"/>
                </a:ext>
              </a:extLst>
            </p:cNvPr>
            <p:cNvSpPr/>
            <p:nvPr/>
          </p:nvSpPr>
          <p:spPr>
            <a:xfrm>
              <a:off x="1153585" y="4666118"/>
              <a:ext cx="962851" cy="928198"/>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Speech Bubble: Oval 44">
            <a:extLst>
              <a:ext uri="{FF2B5EF4-FFF2-40B4-BE49-F238E27FC236}">
                <a16:creationId xmlns:a16="http://schemas.microsoft.com/office/drawing/2014/main" id="{8F7B2514-2472-4772-9272-86954BE30B0E}"/>
              </a:ext>
            </a:extLst>
          </p:cNvPr>
          <p:cNvSpPr/>
          <p:nvPr/>
        </p:nvSpPr>
        <p:spPr>
          <a:xfrm>
            <a:off x="8259096" y="289964"/>
            <a:ext cx="3872117" cy="1722760"/>
          </a:xfrm>
          <a:prstGeom prst="wedgeEllipseCallout">
            <a:avLst>
              <a:gd name="adj1" fmla="val 27848"/>
              <a:gd name="adj2" fmla="val 9793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 see three fours.</a:t>
            </a:r>
          </a:p>
        </p:txBody>
      </p:sp>
      <p:sp>
        <p:nvSpPr>
          <p:cNvPr id="46" name="Speech Bubble: Oval 45">
            <a:extLst>
              <a:ext uri="{FF2B5EF4-FFF2-40B4-BE49-F238E27FC236}">
                <a16:creationId xmlns:a16="http://schemas.microsoft.com/office/drawing/2014/main" id="{B9F65385-141E-481E-90D4-FD157444051D}"/>
              </a:ext>
            </a:extLst>
          </p:cNvPr>
          <p:cNvSpPr/>
          <p:nvPr/>
        </p:nvSpPr>
        <p:spPr>
          <a:xfrm>
            <a:off x="5154704" y="289964"/>
            <a:ext cx="3872117" cy="1722760"/>
          </a:xfrm>
          <a:prstGeom prst="wedgeEllipseCallout">
            <a:avLst>
              <a:gd name="adj1" fmla="val 85907"/>
              <a:gd name="adj2" fmla="val 10192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I see a 3 by 4 array.</a:t>
            </a:r>
          </a:p>
        </p:txBody>
      </p:sp>
      <p:sp>
        <p:nvSpPr>
          <p:cNvPr id="30" name="Rectangle 29">
            <a:extLst>
              <a:ext uri="{FF2B5EF4-FFF2-40B4-BE49-F238E27FC236}">
                <a16:creationId xmlns:a16="http://schemas.microsoft.com/office/drawing/2014/main" id="{E37CFE82-DC3E-4B98-A47C-6EE86A7F595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8" name="Explosion: 8 Points 47">
            <a:extLst>
              <a:ext uri="{FF2B5EF4-FFF2-40B4-BE49-F238E27FC236}">
                <a16:creationId xmlns:a16="http://schemas.microsoft.com/office/drawing/2014/main" id="{AD46708B-34E4-4626-AD35-962615A96CA3}"/>
              </a:ext>
            </a:extLst>
          </p:cNvPr>
          <p:cNvSpPr/>
          <p:nvPr/>
        </p:nvSpPr>
        <p:spPr>
          <a:xfrm>
            <a:off x="743901" y="3492525"/>
            <a:ext cx="3872117" cy="2958996"/>
          </a:xfrm>
          <a:prstGeom prst="irregularSeal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E8E07"/>
                </a:solidFill>
                <a:latin typeface="Myriad Pro" panose="020B0503030403020204"/>
              </a:rPr>
              <a:t>TURN!</a:t>
            </a:r>
          </a:p>
        </p:txBody>
      </p:sp>
      <p:sp>
        <p:nvSpPr>
          <p:cNvPr id="32" name="Oval 31">
            <a:extLst>
              <a:ext uri="{FF2B5EF4-FFF2-40B4-BE49-F238E27FC236}">
                <a16:creationId xmlns:a16="http://schemas.microsoft.com/office/drawing/2014/main" id="{B35A5DA1-0F3B-4E54-9CF8-993A5E0A862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913466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29000">
                                      <p:stCondLst>
                                        <p:cond delay="0"/>
                                      </p:stCondLst>
                                      <p:childTnLst>
                                        <p:animMotion origin="layout" path="M -1.25E-6 4.44444E-6 L 0.3832 0.00231 " pathEditMode="relative" rAng="0" ptsTypes="AA" p14:bounceEnd="29000">
                                          <p:cBhvr>
                                            <p:cTn id="6" dur="2000" fill="hold"/>
                                            <p:tgtEl>
                                              <p:spTgt spid="25"/>
                                            </p:tgtEl>
                                            <p:attrNameLst>
                                              <p:attrName>ppt_x</p:attrName>
                                              <p:attrName>ppt_y</p:attrName>
                                            </p:attrNameLst>
                                          </p:cBhvr>
                                          <p:rCtr x="19310" y="139"/>
                                        </p:animMotion>
                                      </p:childTnLst>
                                    </p:cTn>
                                  </p:par>
                                </p:childTnLst>
                              </p:cTn>
                            </p:par>
                            <p:par>
                              <p:cTn id="7" fill="hold">
                                <p:stCondLst>
                                  <p:cond delay="2000"/>
                                </p:stCondLst>
                                <p:childTnLst>
                                  <p:par>
                                    <p:cTn id="8" presetID="42" presetClass="path" presetSubtype="0" accel="50000" fill="hold" nodeType="afterEffect" p14:presetBounceEnd="31000">
                                      <p:stCondLst>
                                        <p:cond delay="0"/>
                                      </p:stCondLst>
                                      <p:childTnLst>
                                        <p:animMotion origin="layout" path="M 6.25E-7 2.96296E-6 L 0.38346 0.00231 " pathEditMode="relative" rAng="0" ptsTypes="AA" p14:bounceEnd="31000">
                                          <p:cBhvr>
                                            <p:cTn id="9" dur="2000" fill="hold"/>
                                            <p:tgtEl>
                                              <p:spTgt spid="20"/>
                                            </p:tgtEl>
                                            <p:attrNameLst>
                                              <p:attrName>ppt_x</p:attrName>
                                              <p:attrName>ppt_y</p:attrName>
                                            </p:attrNameLst>
                                          </p:cBhvr>
                                          <p:rCtr x="19167" y="116"/>
                                        </p:animMotion>
                                      </p:childTnLst>
                                    </p:cTn>
                                  </p:par>
                                </p:childTnLst>
                              </p:cTn>
                            </p:par>
                            <p:par>
                              <p:cTn id="10" fill="hold">
                                <p:stCondLst>
                                  <p:cond delay="4000"/>
                                </p:stCondLst>
                                <p:childTnLst>
                                  <p:par>
                                    <p:cTn id="11" presetID="42" presetClass="path" presetSubtype="0" accel="50000" fill="hold" nodeType="afterEffect" p14:presetBounceEnd="33000">
                                      <p:stCondLst>
                                        <p:cond delay="0"/>
                                      </p:stCondLst>
                                      <p:childTnLst>
                                        <p:animMotion origin="layout" path="M -0.00742 -2.59259E-6 L 0.38412 0.00347 " pathEditMode="relative" rAng="0" ptsTypes="AA" p14:bounceEnd="33000">
                                          <p:cBhvr>
                                            <p:cTn id="12" dur="2000" fill="hold"/>
                                            <p:tgtEl>
                                              <p:spTgt spid="19"/>
                                            </p:tgtEl>
                                            <p:attrNameLst>
                                              <p:attrName>ppt_x</p:attrName>
                                              <p:attrName>ppt_y</p:attrName>
                                            </p:attrNameLst>
                                          </p:cBhvr>
                                          <p:rCtr x="19570" y="16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1.25E-6 4.44444E-6 L 0.3832 0.00231 " pathEditMode="relative" rAng="0" ptsTypes="AA">
                                          <p:cBhvr>
                                            <p:cTn id="6" dur="2000" fill="hold"/>
                                            <p:tgtEl>
                                              <p:spTgt spid="25"/>
                                            </p:tgtEl>
                                            <p:attrNameLst>
                                              <p:attrName>ppt_x</p:attrName>
                                              <p:attrName>ppt_y</p:attrName>
                                            </p:attrNameLst>
                                          </p:cBhvr>
                                          <p:rCtr x="19310" y="139"/>
                                        </p:animMotion>
                                      </p:childTnLst>
                                    </p:cTn>
                                  </p:par>
                                </p:childTnLst>
                              </p:cTn>
                            </p:par>
                            <p:par>
                              <p:cTn id="7" fill="hold">
                                <p:stCondLst>
                                  <p:cond delay="2000"/>
                                </p:stCondLst>
                                <p:childTnLst>
                                  <p:par>
                                    <p:cTn id="8" presetID="42" presetClass="path" presetSubtype="0" accel="50000" fill="hold" nodeType="afterEffect">
                                      <p:stCondLst>
                                        <p:cond delay="0"/>
                                      </p:stCondLst>
                                      <p:childTnLst>
                                        <p:animMotion origin="layout" path="M 6.25E-7 2.96296E-6 L 0.38346 0.00231 " pathEditMode="relative" rAng="0" ptsTypes="AA">
                                          <p:cBhvr>
                                            <p:cTn id="9" dur="2000" fill="hold"/>
                                            <p:tgtEl>
                                              <p:spTgt spid="20"/>
                                            </p:tgtEl>
                                            <p:attrNameLst>
                                              <p:attrName>ppt_x</p:attrName>
                                              <p:attrName>ppt_y</p:attrName>
                                            </p:attrNameLst>
                                          </p:cBhvr>
                                          <p:rCtr x="19167" y="116"/>
                                        </p:animMotion>
                                      </p:childTnLst>
                                    </p:cTn>
                                  </p:par>
                                </p:childTnLst>
                              </p:cTn>
                            </p:par>
                            <p:par>
                              <p:cTn id="10" fill="hold">
                                <p:stCondLst>
                                  <p:cond delay="4000"/>
                                </p:stCondLst>
                                <p:childTnLst>
                                  <p:par>
                                    <p:cTn id="11" presetID="42" presetClass="path" presetSubtype="0" accel="50000" fill="hold" nodeType="afterEffect">
                                      <p:stCondLst>
                                        <p:cond delay="0"/>
                                      </p:stCondLst>
                                      <p:childTnLst>
                                        <p:animMotion origin="layout" path="M -0.00742 -2.59259E-6 L 0.38412 0.00347 " pathEditMode="relative" rAng="0" ptsTypes="AA">
                                          <p:cBhvr>
                                            <p:cTn id="12" dur="2000" fill="hold"/>
                                            <p:tgtEl>
                                              <p:spTgt spid="19"/>
                                            </p:tgtEl>
                                            <p:attrNameLst>
                                              <p:attrName>ppt_x</p:attrName>
                                              <p:attrName>ppt_y</p:attrName>
                                            </p:attrNameLst>
                                          </p:cBhvr>
                                          <p:rCtr x="19570" y="16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BF7A4E21-261A-4534-AC86-CD7DECFF2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Speech Bubble: Oval 3">
            <a:extLst>
              <a:ext uri="{FF2B5EF4-FFF2-40B4-BE49-F238E27FC236}">
                <a16:creationId xmlns:a16="http://schemas.microsoft.com/office/drawing/2014/main" id="{993A8E2A-6313-4771-B15A-CA936164BF1C}"/>
              </a:ext>
            </a:extLst>
          </p:cNvPr>
          <p:cNvSpPr/>
          <p:nvPr/>
        </p:nvSpPr>
        <p:spPr>
          <a:xfrm>
            <a:off x="8259096" y="289964"/>
            <a:ext cx="3872117" cy="1722760"/>
          </a:xfrm>
          <a:prstGeom prst="wedgeEllipseCallout">
            <a:avLst>
              <a:gd name="adj1" fmla="val 27848"/>
              <a:gd name="adj2" fmla="val 9793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four threes.</a:t>
            </a:r>
          </a:p>
        </p:txBody>
      </p:sp>
      <p:sp>
        <p:nvSpPr>
          <p:cNvPr id="5" name="Speech Bubble: Oval 4">
            <a:extLst>
              <a:ext uri="{FF2B5EF4-FFF2-40B4-BE49-F238E27FC236}">
                <a16:creationId xmlns:a16="http://schemas.microsoft.com/office/drawing/2014/main" id="{13B4571A-087E-42DE-A756-A5486798E858}"/>
              </a:ext>
            </a:extLst>
          </p:cNvPr>
          <p:cNvSpPr/>
          <p:nvPr/>
        </p:nvSpPr>
        <p:spPr>
          <a:xfrm>
            <a:off x="6211664" y="1754823"/>
            <a:ext cx="3872117" cy="1722760"/>
          </a:xfrm>
          <a:prstGeom prst="wedgeEllipseCallout">
            <a:avLst>
              <a:gd name="adj1" fmla="val 37751"/>
              <a:gd name="adj2" fmla="val 8423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see a 4 by 3 array.</a:t>
            </a:r>
          </a:p>
        </p:txBody>
      </p:sp>
      <p:grpSp>
        <p:nvGrpSpPr>
          <p:cNvPr id="25" name="Group 24">
            <a:extLst>
              <a:ext uri="{FF2B5EF4-FFF2-40B4-BE49-F238E27FC236}">
                <a16:creationId xmlns:a16="http://schemas.microsoft.com/office/drawing/2014/main" id="{88357DDF-3C68-4482-AC00-B34922DA6193}"/>
              </a:ext>
            </a:extLst>
          </p:cNvPr>
          <p:cNvGrpSpPr/>
          <p:nvPr/>
        </p:nvGrpSpPr>
        <p:grpSpPr>
          <a:xfrm>
            <a:off x="2154981" y="3563328"/>
            <a:ext cx="943140" cy="2904103"/>
            <a:chOff x="2390957" y="3120874"/>
            <a:chExt cx="943140" cy="2904103"/>
          </a:xfrm>
          <a:solidFill>
            <a:srgbClr val="F0EA19"/>
          </a:solidFill>
        </p:grpSpPr>
        <p:sp>
          <p:nvSpPr>
            <p:cNvPr id="8" name="Rectangle: Rounded Corners 7">
              <a:extLst>
                <a:ext uri="{FF2B5EF4-FFF2-40B4-BE49-F238E27FC236}">
                  <a16:creationId xmlns:a16="http://schemas.microsoft.com/office/drawing/2014/main" id="{B351E2B4-C8B1-4821-9A6B-C48F1663F33A}"/>
                </a:ext>
              </a:extLst>
            </p:cNvPr>
            <p:cNvSpPr/>
            <p:nvPr/>
          </p:nvSpPr>
          <p:spPr>
            <a:xfrm rot="5400000">
              <a:off x="2388572" y="3138201"/>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3" name="Rectangle: Rounded Corners 12">
              <a:extLst>
                <a:ext uri="{FF2B5EF4-FFF2-40B4-BE49-F238E27FC236}">
                  <a16:creationId xmlns:a16="http://schemas.microsoft.com/office/drawing/2014/main" id="{C9A759BF-12F5-41EA-86A1-E9F867BCEAF6}"/>
                </a:ext>
              </a:extLst>
            </p:cNvPr>
            <p:cNvSpPr/>
            <p:nvPr/>
          </p:nvSpPr>
          <p:spPr>
            <a:xfrm rot="5400000">
              <a:off x="2381101" y="4101052"/>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8" name="Rectangle: Rounded Corners 17">
              <a:extLst>
                <a:ext uri="{FF2B5EF4-FFF2-40B4-BE49-F238E27FC236}">
                  <a16:creationId xmlns:a16="http://schemas.microsoft.com/office/drawing/2014/main" id="{470C2D26-AF0C-45D9-A90C-C56318E50710}"/>
                </a:ext>
              </a:extLst>
            </p:cNvPr>
            <p:cNvSpPr/>
            <p:nvPr/>
          </p:nvSpPr>
          <p:spPr>
            <a:xfrm rot="5400000">
              <a:off x="2373630" y="5079453"/>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grpSp>
        <p:nvGrpSpPr>
          <p:cNvPr id="23" name="Group 22">
            <a:extLst>
              <a:ext uri="{FF2B5EF4-FFF2-40B4-BE49-F238E27FC236}">
                <a16:creationId xmlns:a16="http://schemas.microsoft.com/office/drawing/2014/main" id="{CFF03C8E-5229-4546-9C95-20F1DA0BCD36}"/>
              </a:ext>
            </a:extLst>
          </p:cNvPr>
          <p:cNvGrpSpPr/>
          <p:nvPr/>
        </p:nvGrpSpPr>
        <p:grpSpPr>
          <a:xfrm>
            <a:off x="268701" y="3563328"/>
            <a:ext cx="943140" cy="2904103"/>
            <a:chOff x="504677" y="3120874"/>
            <a:chExt cx="943140" cy="2904103"/>
          </a:xfrm>
          <a:solidFill>
            <a:srgbClr val="F0EA19"/>
          </a:solidFill>
        </p:grpSpPr>
        <p:sp>
          <p:nvSpPr>
            <p:cNvPr id="9" name="Rectangle: Rounded Corners 8">
              <a:extLst>
                <a:ext uri="{FF2B5EF4-FFF2-40B4-BE49-F238E27FC236}">
                  <a16:creationId xmlns:a16="http://schemas.microsoft.com/office/drawing/2014/main" id="{EFC2E910-DC75-42F5-866D-F459665836C1}"/>
                </a:ext>
              </a:extLst>
            </p:cNvPr>
            <p:cNvSpPr/>
            <p:nvPr/>
          </p:nvSpPr>
          <p:spPr>
            <a:xfrm rot="5400000">
              <a:off x="502292" y="3138201"/>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4" name="Rectangle: Rounded Corners 13">
              <a:extLst>
                <a:ext uri="{FF2B5EF4-FFF2-40B4-BE49-F238E27FC236}">
                  <a16:creationId xmlns:a16="http://schemas.microsoft.com/office/drawing/2014/main" id="{7EA7A329-45BF-4956-A936-BCDF4879F405}"/>
                </a:ext>
              </a:extLst>
            </p:cNvPr>
            <p:cNvSpPr/>
            <p:nvPr/>
          </p:nvSpPr>
          <p:spPr>
            <a:xfrm rot="5400000">
              <a:off x="494821" y="4101052"/>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9" name="Rectangle: Rounded Corners 18">
              <a:extLst>
                <a:ext uri="{FF2B5EF4-FFF2-40B4-BE49-F238E27FC236}">
                  <a16:creationId xmlns:a16="http://schemas.microsoft.com/office/drawing/2014/main" id="{6F8228AB-CBA6-4749-827E-800CBF87665E}"/>
                </a:ext>
              </a:extLst>
            </p:cNvPr>
            <p:cNvSpPr/>
            <p:nvPr/>
          </p:nvSpPr>
          <p:spPr>
            <a:xfrm rot="5400000">
              <a:off x="487350" y="5079453"/>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grpSp>
        <p:nvGrpSpPr>
          <p:cNvPr id="26" name="Group 25">
            <a:extLst>
              <a:ext uri="{FF2B5EF4-FFF2-40B4-BE49-F238E27FC236}">
                <a16:creationId xmlns:a16="http://schemas.microsoft.com/office/drawing/2014/main" id="{4A141BF5-65F8-4CAA-B73A-0A6342BCE02B}"/>
              </a:ext>
            </a:extLst>
          </p:cNvPr>
          <p:cNvGrpSpPr/>
          <p:nvPr/>
        </p:nvGrpSpPr>
        <p:grpSpPr>
          <a:xfrm>
            <a:off x="3098121" y="3563328"/>
            <a:ext cx="943140" cy="2904103"/>
            <a:chOff x="3334097" y="3120874"/>
            <a:chExt cx="943140" cy="2904103"/>
          </a:xfrm>
          <a:solidFill>
            <a:srgbClr val="F0EA19"/>
          </a:solidFill>
        </p:grpSpPr>
        <p:sp>
          <p:nvSpPr>
            <p:cNvPr id="10" name="Rectangle: Rounded Corners 9">
              <a:extLst>
                <a:ext uri="{FF2B5EF4-FFF2-40B4-BE49-F238E27FC236}">
                  <a16:creationId xmlns:a16="http://schemas.microsoft.com/office/drawing/2014/main" id="{A5FBA628-FCD5-4CDB-9231-7255C3ED01C1}"/>
                </a:ext>
              </a:extLst>
            </p:cNvPr>
            <p:cNvSpPr/>
            <p:nvPr/>
          </p:nvSpPr>
          <p:spPr>
            <a:xfrm rot="5400000">
              <a:off x="3331712" y="3138201"/>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15" name="Rectangle: Rounded Corners 14">
              <a:extLst>
                <a:ext uri="{FF2B5EF4-FFF2-40B4-BE49-F238E27FC236}">
                  <a16:creationId xmlns:a16="http://schemas.microsoft.com/office/drawing/2014/main" id="{CF8A8B1F-A566-4A8E-903D-ED9C71D28BB2}"/>
                </a:ext>
              </a:extLst>
            </p:cNvPr>
            <p:cNvSpPr/>
            <p:nvPr/>
          </p:nvSpPr>
          <p:spPr>
            <a:xfrm rot="5400000">
              <a:off x="3324241" y="4101052"/>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20" name="Rectangle: Rounded Corners 19">
              <a:extLst>
                <a:ext uri="{FF2B5EF4-FFF2-40B4-BE49-F238E27FC236}">
                  <a16:creationId xmlns:a16="http://schemas.microsoft.com/office/drawing/2014/main" id="{50FC55E3-D372-46FA-AFB4-A0BF4DBC9586}"/>
                </a:ext>
              </a:extLst>
            </p:cNvPr>
            <p:cNvSpPr/>
            <p:nvPr/>
          </p:nvSpPr>
          <p:spPr>
            <a:xfrm rot="5400000">
              <a:off x="3316770" y="5079453"/>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grpSp>
        <p:nvGrpSpPr>
          <p:cNvPr id="24" name="Group 23">
            <a:extLst>
              <a:ext uri="{FF2B5EF4-FFF2-40B4-BE49-F238E27FC236}">
                <a16:creationId xmlns:a16="http://schemas.microsoft.com/office/drawing/2014/main" id="{F395D001-CD09-4DE4-87EC-F6D384B8E7B2}"/>
              </a:ext>
            </a:extLst>
          </p:cNvPr>
          <p:cNvGrpSpPr/>
          <p:nvPr/>
        </p:nvGrpSpPr>
        <p:grpSpPr>
          <a:xfrm>
            <a:off x="1211841" y="3563328"/>
            <a:ext cx="943140" cy="2904103"/>
            <a:chOff x="1447817" y="3120874"/>
            <a:chExt cx="943140" cy="2904103"/>
          </a:xfrm>
          <a:solidFill>
            <a:srgbClr val="F0EA19"/>
          </a:solidFill>
        </p:grpSpPr>
        <p:sp>
          <p:nvSpPr>
            <p:cNvPr id="11" name="Rectangle: Rounded Corners 10">
              <a:extLst>
                <a:ext uri="{FF2B5EF4-FFF2-40B4-BE49-F238E27FC236}">
                  <a16:creationId xmlns:a16="http://schemas.microsoft.com/office/drawing/2014/main" id="{44EB4891-1E28-4BD7-A197-A9B8AE59598F}"/>
                </a:ext>
              </a:extLst>
            </p:cNvPr>
            <p:cNvSpPr/>
            <p:nvPr/>
          </p:nvSpPr>
          <p:spPr>
            <a:xfrm rot="5400000">
              <a:off x="1445432" y="3138201"/>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6" name="Rectangle: Rounded Corners 15">
              <a:extLst>
                <a:ext uri="{FF2B5EF4-FFF2-40B4-BE49-F238E27FC236}">
                  <a16:creationId xmlns:a16="http://schemas.microsoft.com/office/drawing/2014/main" id="{4DF9F310-BD6B-4C70-84DC-0C37F22E912C}"/>
                </a:ext>
              </a:extLst>
            </p:cNvPr>
            <p:cNvSpPr/>
            <p:nvPr/>
          </p:nvSpPr>
          <p:spPr>
            <a:xfrm rot="5400000">
              <a:off x="1437961" y="4101052"/>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21" name="Rectangle: Rounded Corners 20">
              <a:extLst>
                <a:ext uri="{FF2B5EF4-FFF2-40B4-BE49-F238E27FC236}">
                  <a16:creationId xmlns:a16="http://schemas.microsoft.com/office/drawing/2014/main" id="{86F51C1F-8D8E-44B1-9477-C23189C5076C}"/>
                </a:ext>
              </a:extLst>
            </p:cNvPr>
            <p:cNvSpPr/>
            <p:nvPr/>
          </p:nvSpPr>
          <p:spPr>
            <a:xfrm rot="5400000">
              <a:off x="1430490" y="5079453"/>
              <a:ext cx="962851" cy="92819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sp>
        <p:nvSpPr>
          <p:cNvPr id="44" name="Explosion: 8 Points 43">
            <a:extLst>
              <a:ext uri="{FF2B5EF4-FFF2-40B4-BE49-F238E27FC236}">
                <a16:creationId xmlns:a16="http://schemas.microsoft.com/office/drawing/2014/main" id="{15826482-B731-4C0B-9606-1F0CAA449E3D}"/>
              </a:ext>
            </a:extLst>
          </p:cNvPr>
          <p:cNvSpPr/>
          <p:nvPr/>
        </p:nvSpPr>
        <p:spPr>
          <a:xfrm>
            <a:off x="292115" y="339979"/>
            <a:ext cx="3872117" cy="2958996"/>
          </a:xfrm>
          <a:prstGeom prst="irregularSeal1">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E8E07"/>
                </a:solidFill>
                <a:latin typeface="Myriad Pro" panose="020B0503030403020204"/>
              </a:rPr>
              <a:t>SWITCH!</a:t>
            </a:r>
          </a:p>
        </p:txBody>
      </p:sp>
      <p:sp>
        <p:nvSpPr>
          <p:cNvPr id="22" name="Rectangle 21">
            <a:extLst>
              <a:ext uri="{FF2B5EF4-FFF2-40B4-BE49-F238E27FC236}">
                <a16:creationId xmlns:a16="http://schemas.microsoft.com/office/drawing/2014/main" id="{DE774D49-E968-47B8-8CC3-738C28E45E9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8" name="Oval 27">
            <a:extLst>
              <a:ext uri="{FF2B5EF4-FFF2-40B4-BE49-F238E27FC236}">
                <a16:creationId xmlns:a16="http://schemas.microsoft.com/office/drawing/2014/main" id="{DC0AC011-348F-4355-990F-DFFF9D20F2F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228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79167E-6 0 L 0.07644 -0.07569 C 0.09258 -0.09259 0.11641 -0.10093 0.1418 -0.10093 C 0.17045 -0.10093 0.19336 -0.09259 0.20925 -0.07569 L 0.28672 0 " pathEditMode="relative" rAng="0" ptsTypes="AAAAA">
                                      <p:cBhvr>
                                        <p:cTn id="6" dur="2000" fill="hold"/>
                                        <p:tgtEl>
                                          <p:spTgt spid="26"/>
                                        </p:tgtEl>
                                        <p:attrNameLst>
                                          <p:attrName>ppt_x</p:attrName>
                                          <p:attrName>ppt_y</p:attrName>
                                        </p:attrNameLst>
                                      </p:cBhvr>
                                      <p:rCtr x="14336" y="-5046"/>
                                    </p:animMotion>
                                  </p:childTnLst>
                                </p:cTn>
                              </p:par>
                            </p:childTnLst>
                          </p:cTn>
                        </p:par>
                        <p:par>
                          <p:cTn id="7" fill="hold">
                            <p:stCondLst>
                              <p:cond delay="2000"/>
                            </p:stCondLst>
                            <p:childTnLst>
                              <p:par>
                                <p:cTn id="8" presetID="37" presetClass="path" presetSubtype="0" accel="50000" decel="50000" fill="hold" nodeType="afterEffect">
                                  <p:stCondLst>
                                    <p:cond delay="0"/>
                                  </p:stCondLst>
                                  <p:childTnLst>
                                    <p:animMotion origin="layout" path="M 5E-6 4.44444E-6 L 0.07696 -0.04445 C 0.09297 -0.05487 0.11706 -0.0595 0.14219 -0.0595 C 0.1711 -0.0595 0.19415 -0.05487 0.21016 -0.04445 L 0.28751 4.44444E-6 " pathEditMode="relative" rAng="0" ptsTypes="AAAAA">
                                      <p:cBhvr>
                                        <p:cTn id="9" dur="2000" fill="hold"/>
                                        <p:tgtEl>
                                          <p:spTgt spid="25"/>
                                        </p:tgtEl>
                                        <p:attrNameLst>
                                          <p:attrName>ppt_x</p:attrName>
                                          <p:attrName>ppt_y</p:attrName>
                                        </p:attrNameLst>
                                      </p:cBhvr>
                                      <p:rCtr x="14375" y="-2986"/>
                                    </p:animMotion>
                                  </p:childTnLst>
                                </p:cTn>
                              </p:par>
                            </p:childTnLst>
                          </p:cTn>
                        </p:par>
                        <p:par>
                          <p:cTn id="10" fill="hold">
                            <p:stCondLst>
                              <p:cond delay="4000"/>
                            </p:stCondLst>
                            <p:childTnLst>
                              <p:par>
                                <p:cTn id="11" presetID="37" presetClass="path" presetSubtype="0" accel="50000" decel="50000" fill="hold" nodeType="afterEffect">
                                  <p:stCondLst>
                                    <p:cond delay="0"/>
                                  </p:stCondLst>
                                  <p:childTnLst>
                                    <p:animMotion origin="layout" path="M 1.84314E-18 3.33333E-6 L 0.07682 -0.05047 C 0.09297 -0.06204 0.11706 -0.06736 0.14219 -0.06736 C 0.17096 -0.06736 0.19401 -0.06204 0.21016 -0.05047 L 0.2875 3.33333E-6 " pathEditMode="relative" rAng="0" ptsTypes="AAAAA">
                                      <p:cBhvr>
                                        <p:cTn id="12" dur="2000" fill="hold"/>
                                        <p:tgtEl>
                                          <p:spTgt spid="24"/>
                                        </p:tgtEl>
                                        <p:attrNameLst>
                                          <p:attrName>ppt_x</p:attrName>
                                          <p:attrName>ppt_y</p:attrName>
                                        </p:attrNameLst>
                                      </p:cBhvr>
                                      <p:rCtr x="14375" y="-3380"/>
                                    </p:animMotion>
                                  </p:childTnLst>
                                </p:cTn>
                              </p:par>
                            </p:childTnLst>
                          </p:cTn>
                        </p:par>
                        <p:par>
                          <p:cTn id="13" fill="hold">
                            <p:stCondLst>
                              <p:cond delay="6000"/>
                            </p:stCondLst>
                            <p:childTnLst>
                              <p:par>
                                <p:cTn id="14" presetID="37" presetClass="path" presetSubtype="0" accel="50000" decel="50000" fill="hold" nodeType="afterEffect">
                                  <p:stCondLst>
                                    <p:cond delay="0"/>
                                  </p:stCondLst>
                                  <p:childTnLst>
                                    <p:animMotion origin="layout" path="M 0.00078 0 L 0.0776 -0.05532 C 0.09388 -0.06736 0.11784 -0.07361 0.14297 -0.07361 C 0.17187 -0.07361 0.19505 -0.06736 0.2112 -0.05532 L 0.28867 0 " pathEditMode="relative" rAng="0" ptsTypes="AAAAA">
                                      <p:cBhvr>
                                        <p:cTn id="15" dur="2000" fill="hold"/>
                                        <p:tgtEl>
                                          <p:spTgt spid="23"/>
                                        </p:tgtEl>
                                        <p:attrNameLst>
                                          <p:attrName>ppt_x</p:attrName>
                                          <p:attrName>ppt_y</p:attrName>
                                        </p:attrNameLst>
                                      </p:cBhvr>
                                      <p:rCtr x="14388" y="-3681"/>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Model using the words </a:t>
            </a:r>
            <a:r>
              <a:rPr lang="en-GB" sz="2000" i="1" dirty="0"/>
              <a:t>row</a:t>
            </a:r>
            <a:r>
              <a:rPr lang="en-GB" sz="2000" dirty="0"/>
              <a:t> and </a:t>
            </a:r>
            <a:r>
              <a:rPr lang="en-GB" sz="2000" i="1" dirty="0"/>
              <a:t>column</a:t>
            </a:r>
            <a:r>
              <a:rPr lang="en-GB" sz="2000" dirty="0"/>
              <a:t> to describe arrays and encourage the children to begin to use these words. Support their understanding by using your arm, placing it horizontally for ‘row’ and vertically for ‘column’. Ask children to copy you and say the words together.</a:t>
            </a:r>
            <a:endParaRPr lang="en-GB" sz="2000" i="1" dirty="0"/>
          </a:p>
          <a:p>
            <a:pPr marL="342900" indent="-342900">
              <a:lnSpc>
                <a:spcPct val="100000"/>
              </a:lnSpc>
              <a:spcBef>
                <a:spcPts val="0"/>
              </a:spcBef>
              <a:buFont typeface="Arial" panose="020B0604020202020204" pitchFamily="34" charset="0"/>
              <a:buChar char="•"/>
            </a:pPr>
            <a:r>
              <a:rPr lang="en-GB" sz="2000" dirty="0"/>
              <a:t>Find examples of arrays in real life – bun tins, egg boxes, paint tins.</a:t>
            </a:r>
          </a:p>
          <a:p>
            <a:pPr marL="342900" indent="-342900">
              <a:lnSpc>
                <a:spcPct val="100000"/>
              </a:lnSpc>
              <a:spcBef>
                <a:spcPts val="0"/>
              </a:spcBef>
              <a:buFont typeface="Arial" panose="020B0604020202020204" pitchFamily="34" charset="0"/>
              <a:buChar char="•"/>
            </a:pPr>
            <a:r>
              <a:rPr lang="en-GB" sz="2000" dirty="0"/>
              <a:t>Use uncoloured arrays to identify the number in each row and in each column and describe as (for example) 3 by 4 or 4 by 3.</a:t>
            </a:r>
          </a:p>
          <a:p>
            <a:pPr marL="342900" indent="-342900">
              <a:lnSpc>
                <a:spcPct val="100000"/>
              </a:lnSpc>
              <a:spcBef>
                <a:spcPts val="0"/>
              </a:spcBef>
              <a:buFont typeface="Arial" panose="020B0604020202020204" pitchFamily="34" charset="0"/>
              <a:buChar char="•"/>
            </a:pPr>
            <a:r>
              <a:rPr lang="en-GB" sz="2000" dirty="0"/>
              <a:t>Complete sentences to describe a given array such as: “There are __ blocks in each row.” “There are __ blocks in each column.” “There are __ rows.” “There are __ columns.”</a:t>
            </a:r>
          </a:p>
          <a:p>
            <a:pPr marL="342900" indent="-342900">
              <a:lnSpc>
                <a:spcPct val="100000"/>
              </a:lnSpc>
              <a:spcBef>
                <a:spcPts val="0"/>
              </a:spcBef>
              <a:buFont typeface="Arial" panose="020B0604020202020204" pitchFamily="34" charset="0"/>
              <a:buChar char="•"/>
            </a:pPr>
            <a:r>
              <a:rPr lang="en-GB" sz="2000" dirty="0"/>
              <a:t>Match arrays to a description (for example, 3 by 4).</a:t>
            </a:r>
          </a:p>
          <a:p>
            <a:pPr marL="342900" indent="-342900">
              <a:lnSpc>
                <a:spcPct val="100000"/>
              </a:lnSpc>
              <a:spcBef>
                <a:spcPts val="0"/>
              </a:spcBef>
              <a:buFont typeface="Arial" panose="020B0604020202020204" pitchFamily="34" charset="0"/>
              <a:buChar char="•"/>
            </a:pPr>
            <a:r>
              <a:rPr lang="en-GB" sz="2000" dirty="0"/>
              <a:t>Provide opportunities for children to make their own arrays using 12 small objects. Encourage them to place objects equally spaced in a row and then replicate it underneath.</a:t>
            </a:r>
          </a:p>
          <a:p>
            <a:pPr marL="342900" indent="-342900">
              <a:lnSpc>
                <a:spcPct val="100000"/>
              </a:lnSpc>
              <a:spcBef>
                <a:spcPts val="0"/>
              </a:spcBef>
              <a:buFont typeface="Arial" panose="020B0604020202020204" pitchFamily="34" charset="0"/>
              <a:buChar char="•"/>
            </a:pPr>
            <a:r>
              <a:rPr lang="en-GB" sz="2000" dirty="0"/>
              <a:t>Draw arrays on squared paper by counting the number of blocks in each row and the number of blocks in each column. Shade rows or columns.</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Ten</a:t>
            </a:r>
            <a:r>
              <a:rPr lang="en-GB" dirty="0"/>
              <a:t> and </a:t>
            </a:r>
            <a:r>
              <a:rPr lang="en-GB" dirty="0">
                <a:solidFill>
                  <a:srgbClr val="FF0000"/>
                </a:solidFill>
              </a:rPr>
              <a:t>Two</a:t>
            </a:r>
            <a:r>
              <a:rPr lang="en-GB" dirty="0"/>
              <a:t> have fun combining themselves into </a:t>
            </a:r>
            <a:r>
              <a:rPr lang="en-GB" dirty="0">
                <a:solidFill>
                  <a:srgbClr val="FF0000"/>
                </a:solidFill>
              </a:rPr>
              <a:t>Twelve </a:t>
            </a:r>
            <a:r>
              <a:rPr lang="en-GB" dirty="0"/>
              <a:t>– a Super Rectangle who has a special power with flashing rays. These rays help </a:t>
            </a:r>
            <a:r>
              <a:rPr lang="en-GB" dirty="0">
                <a:solidFill>
                  <a:srgbClr val="FF0000"/>
                </a:solidFill>
              </a:rPr>
              <a:t>Twelve</a:t>
            </a:r>
            <a:r>
              <a:rPr lang="en-GB" dirty="0"/>
              <a:t> to perform an </a:t>
            </a:r>
            <a:r>
              <a:rPr lang="en-GB" i="1" dirty="0"/>
              <a:t>array display </a:t>
            </a:r>
            <a:r>
              <a:rPr lang="en-GB" dirty="0"/>
              <a:t>along with a catchy song which shows how she can split into rows or columns by switching and turning. </a:t>
            </a:r>
            <a:r>
              <a:rPr lang="en-GB" dirty="0">
                <a:solidFill>
                  <a:srgbClr val="FF0000"/>
                </a:solidFill>
              </a:rPr>
              <a:t>Twelve</a:t>
            </a:r>
            <a:r>
              <a:rPr lang="en-GB" dirty="0"/>
              <a:t>’s amazing performance reveals that there are 8 different ways to arrange herself in an array.</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Equal Groups in 12</a:t>
            </a:r>
          </a:p>
          <a:p>
            <a:pPr marL="0" indent="0">
              <a:spcBef>
                <a:spcPts val="1800"/>
              </a:spcBef>
              <a:buNone/>
            </a:pPr>
            <a:r>
              <a:rPr lang="en-GB" dirty="0">
                <a:latin typeface="+mj-lt"/>
              </a:rPr>
              <a:t>In this episode, </a:t>
            </a:r>
            <a:r>
              <a:rPr lang="en-GB" dirty="0">
                <a:solidFill>
                  <a:srgbClr val="FF0000"/>
                </a:solidFill>
                <a:latin typeface="+mj-lt"/>
              </a:rPr>
              <a:t>Twelve </a:t>
            </a:r>
            <a:r>
              <a:rPr lang="en-GB" dirty="0">
                <a:latin typeface="+mj-lt"/>
              </a:rPr>
              <a:t>is shown to be composed from 6 different equal groups when she calls “SWITCH!” The term </a:t>
            </a:r>
            <a:r>
              <a:rPr lang="en-GB" i="1" dirty="0">
                <a:latin typeface="+mj-lt"/>
              </a:rPr>
              <a:t>array</a:t>
            </a:r>
            <a:r>
              <a:rPr lang="en-GB" dirty="0">
                <a:latin typeface="+mj-lt"/>
              </a:rPr>
              <a:t> (a grid arrangement containing complete rows and columns) is introduced. Arrays are described by the number of rows and columns using the word </a:t>
            </a:r>
            <a:r>
              <a:rPr lang="en-GB" i="1" dirty="0">
                <a:latin typeface="+mj-lt"/>
              </a:rPr>
              <a:t>by </a:t>
            </a:r>
            <a:r>
              <a:rPr lang="en-GB" dirty="0">
                <a:latin typeface="+mj-lt"/>
              </a:rPr>
              <a:t>– for example, a ‘6 by 2’ array.</a:t>
            </a:r>
          </a:p>
          <a:p>
            <a:pPr marL="0" indent="0">
              <a:spcBef>
                <a:spcPts val="1800"/>
              </a:spcBef>
              <a:buNone/>
            </a:pPr>
            <a:r>
              <a:rPr lang="en-GB" dirty="0">
                <a:latin typeface="+mj-lt"/>
              </a:rPr>
              <a:t>Arrays are a powerful way of showing how multiplication is </a:t>
            </a:r>
            <a:r>
              <a:rPr lang="en-GB" i="1" dirty="0">
                <a:latin typeface="+mj-lt"/>
              </a:rPr>
              <a:t>commutative</a:t>
            </a:r>
            <a:r>
              <a:rPr lang="en-GB" dirty="0">
                <a:latin typeface="+mj-lt"/>
              </a:rPr>
              <a:t> (the product of two factors is the same irrespective of the order in the calculation, so 6 x 2 = 2 x 6). </a:t>
            </a:r>
            <a:r>
              <a:rPr lang="en-GB" dirty="0">
                <a:solidFill>
                  <a:srgbClr val="FF0000"/>
                </a:solidFill>
                <a:latin typeface="+mj-lt"/>
              </a:rPr>
              <a:t>Twelve </a:t>
            </a:r>
            <a:r>
              <a:rPr lang="en-GB" dirty="0">
                <a:latin typeface="+mj-lt"/>
              </a:rPr>
              <a:t>shows this by calling out “TURN!”, rotating the same array by a quarter turn and then switching.</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fontScale="92500"/>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“&lt;3&gt; &lt;fours&gt; are 12.”</a:t>
            </a:r>
          </a:p>
          <a:p>
            <a:endParaRPr lang="en-GB" dirty="0">
              <a:latin typeface="+mj-lt"/>
            </a:endParaRPr>
          </a:p>
          <a:p>
            <a:pPr marL="0" indent="0">
              <a:buNone/>
            </a:pPr>
            <a:r>
              <a:rPr lang="en-GB" dirty="0">
                <a:latin typeface="+mj-lt"/>
              </a:rPr>
              <a:t>“&lt;4&gt; &lt;threes&gt; are 12.”</a:t>
            </a:r>
          </a:p>
          <a:p>
            <a:endParaRPr lang="en-GB" dirty="0">
              <a:latin typeface="+mj-lt"/>
            </a:endParaRPr>
          </a:p>
          <a:p>
            <a:pPr marL="0" indent="0">
              <a:buNone/>
            </a:pPr>
            <a:r>
              <a:rPr lang="en-GB" dirty="0">
                <a:latin typeface="+mj-lt"/>
              </a:rPr>
              <a:t>“12 is made from &lt;3&gt; rows of &lt;four&gt;.”</a:t>
            </a:r>
          </a:p>
          <a:p>
            <a:pPr marL="0" indent="0">
              <a:buNone/>
            </a:pPr>
            <a:r>
              <a:rPr lang="en-GB" dirty="0">
                <a:latin typeface="+mj-lt"/>
              </a:rPr>
              <a:t>“12 is made from &lt;4&gt; columns of &lt;three&gt;.”</a:t>
            </a:r>
          </a:p>
          <a:p>
            <a:pPr marL="0" indent="0">
              <a:buNone/>
            </a:pPr>
            <a:r>
              <a:rPr lang="en-GB" dirty="0">
                <a:latin typeface="+mj-lt"/>
              </a:rPr>
              <a:t>“12 is made with a &lt;3&gt; by &lt;4&gt; array.”</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endParaRPr lang="en-GB" dirty="0">
              <a:latin typeface="+mj-lt"/>
            </a:endParaRPr>
          </a:p>
          <a:p>
            <a:pPr marL="0" indent="0">
              <a:buNone/>
            </a:pPr>
            <a:r>
              <a:rPr lang="en-GB" dirty="0">
                <a:latin typeface="+mj-lt"/>
              </a:rPr>
              <a:t>What do you know about </a:t>
            </a:r>
            <a:r>
              <a:rPr lang="en-GB" dirty="0">
                <a:solidFill>
                  <a:srgbClr val="FF0000"/>
                </a:solidFill>
                <a:latin typeface="+mj-lt"/>
              </a:rPr>
              <a:t>Twelve</a:t>
            </a:r>
            <a:r>
              <a:rPr lang="en-GB" dirty="0">
                <a:latin typeface="+mj-lt"/>
              </a:rPr>
              <a:t>?</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45B19-7D4E-430E-8734-020624CECB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9025" cy="6856327"/>
          </a:xfrm>
          <a:prstGeom prst="rect">
            <a:avLst/>
          </a:prstGeom>
        </p:spPr>
      </p:pic>
      <p:sp>
        <p:nvSpPr>
          <p:cNvPr id="5" name="Rectangle 4">
            <a:extLst>
              <a:ext uri="{FF2B5EF4-FFF2-40B4-BE49-F238E27FC236}">
                <a16:creationId xmlns:a16="http://schemas.microsoft.com/office/drawing/2014/main" id="{616ECDBF-A08D-4005-A817-98FACEFFD28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38126AB3-DEA2-4BA8-9A79-E829AC9DF4A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9191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purl.org/dc/elements/1.1/"/>
    <ds:schemaRef ds:uri="http://schemas.microsoft.com/office/2006/metadata/properties"/>
    <ds:schemaRef ds:uri="448c4a6a-bcae-4211-8504-7e5193445ce8"/>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Widescreen</PresentationFormat>
  <Paragraphs>138</Paragraphs>
  <Slides>23</Slides>
  <Notes>19</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cp:revision>
  <dcterms:created xsi:type="dcterms:W3CDTF">2021-03-16T15:14:32Z</dcterms:created>
  <dcterms:modified xsi:type="dcterms:W3CDTF">2021-04-21T13:17:50Z</dcterms:modified>
</cp:coreProperties>
</file>