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28"/>
  </p:notesMasterIdLst>
  <p:sldIdLst>
    <p:sldId id="312" r:id="rId5"/>
    <p:sldId id="257" r:id="rId6"/>
    <p:sldId id="258" r:id="rId7"/>
    <p:sldId id="267" r:id="rId8"/>
    <p:sldId id="268" r:id="rId9"/>
    <p:sldId id="266" r:id="rId10"/>
    <p:sldId id="270" r:id="rId11"/>
    <p:sldId id="458" r:id="rId12"/>
    <p:sldId id="426" r:id="rId13"/>
    <p:sldId id="272" r:id="rId14"/>
    <p:sldId id="273" r:id="rId15"/>
    <p:sldId id="455" r:id="rId16"/>
    <p:sldId id="464" r:id="rId17"/>
    <p:sldId id="465" r:id="rId18"/>
    <p:sldId id="460" r:id="rId19"/>
    <p:sldId id="462" r:id="rId20"/>
    <p:sldId id="454" r:id="rId21"/>
    <p:sldId id="446" r:id="rId22"/>
    <p:sldId id="440" r:id="rId23"/>
    <p:sldId id="467" r:id="rId24"/>
    <p:sldId id="427" r:id="rId25"/>
    <p:sldId id="466" r:id="rId26"/>
    <p:sldId id="45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DATob/yLt6JJvSg0sb6Gg==" hashData="sUkrnASTO57tlXDaXTBElTIXG8jBDPAziD8e4nyAvkG15Spe4L21o0E/lnaDiQSduRGVhYeywukkR85hb2/Nd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70" d="100"/>
          <a:sy n="70" d="100"/>
        </p:scale>
        <p:origin x="1306" y="53"/>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Was Two where you expected?</a:t>
            </a:r>
          </a:p>
          <a:p>
            <a:r>
              <a:rPr lang="en-US" baseline="0" dirty="0"/>
              <a:t>Now can you see Three?</a:t>
            </a:r>
          </a:p>
          <a:p>
            <a:r>
              <a:rPr lang="en-GB" baseline="0" dirty="0"/>
              <a:t>What shapes could Three be? </a:t>
            </a:r>
          </a:p>
          <a:p>
            <a:r>
              <a:rPr lang="en-GB" baseline="0" dirty="0"/>
              <a:t>Do all her blocks have to be in a straight line, either standing up or lying down?</a:t>
            </a:r>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1001879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Use this slide to confirm where Three was. </a:t>
            </a: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What is the same and what is different about Three? (Same value, different shape.)</a:t>
            </a: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Where could Four be? Four loves being a square: can you see anywhere for him to be square, or does he need to change shape?</a:t>
            </a:r>
          </a:p>
          <a:p>
            <a:pPr>
              <a:lnSpc>
                <a:spcPct val="107000"/>
              </a:lnSpc>
              <a:spcAft>
                <a:spcPts val="800"/>
              </a:spcAft>
            </a:pPr>
            <a:endParaRPr lang="en-GB" sz="1800" dirty="0">
              <a:effectLst/>
              <a:latin typeface="Myriad Pro"/>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135824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Were you right about where Four was hiding?</a:t>
            </a:r>
          </a:p>
          <a:p>
            <a:r>
              <a:rPr lang="en-GB" sz="1200" dirty="0">
                <a:effectLst/>
                <a:latin typeface="Myriad Pro"/>
                <a:ea typeface="Calibri" panose="020F0502020204030204" pitchFamily="34" charset="0"/>
                <a:cs typeface="Times New Roman" panose="02020603050405020304" pitchFamily="18" charset="0"/>
              </a:rPr>
              <a:t>What is the same and what is different about Four? (Same value, different shape.)</a:t>
            </a:r>
          </a:p>
          <a:p>
            <a:r>
              <a:rPr lang="en-GB" sz="1200" dirty="0">
                <a:effectLst/>
                <a:latin typeface="Myriad Pro"/>
                <a:ea typeface="Calibri" panose="020F0502020204030204" pitchFamily="34" charset="0"/>
                <a:cs typeface="Times New Roman" panose="02020603050405020304" pitchFamily="18" charset="0"/>
              </a:rPr>
              <a:t>Can Five fit in the last space?</a:t>
            </a:r>
          </a:p>
          <a:p>
            <a:r>
              <a:rPr lang="en-GB" sz="1200" dirty="0">
                <a:effectLst/>
                <a:latin typeface="Myriad Pro"/>
                <a:ea typeface="Calibri" panose="020F0502020204030204" pitchFamily="34" charset="0"/>
                <a:cs typeface="Times New Roman" panose="02020603050405020304" pitchFamily="18" charset="0"/>
              </a:rPr>
              <a:t>Can you convince me that Five can go here? (Children might talk about seeing a line of three and two sticking out or two on the top, two on the bottom and one in the middle.)</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1789543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Were you right about Five fitting here?</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1081390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Myriad Pro" panose="020B0503030403020204"/>
                <a:ea typeface="Calibri" panose="020F0502020204030204" pitchFamily="34" charset="0"/>
                <a:cs typeface="Times New Roman" panose="02020603050405020304" pitchFamily="18" charset="0"/>
              </a:rPr>
              <a:t>Use this slide to ask the children to explore how to fill the grid with rearranged </a:t>
            </a:r>
            <a:r>
              <a:rPr lang="en-GB" sz="1800" dirty="0" err="1">
                <a:effectLst/>
                <a:latin typeface="Myriad Pro" panose="020B0503030403020204"/>
                <a:ea typeface="Calibri" panose="020F0502020204030204" pitchFamily="34" charset="0"/>
                <a:cs typeface="Times New Roman" panose="02020603050405020304" pitchFamily="18" charset="0"/>
              </a:rPr>
              <a:t>Numberblocks</a:t>
            </a:r>
            <a:r>
              <a:rPr lang="en-GB" sz="1800" dirty="0">
                <a:effectLst/>
                <a:latin typeface="Myriad Pro" panose="020B0503030403020204"/>
                <a:ea typeface="Calibri" panose="020F0502020204030204" pitchFamily="34" charset="0"/>
                <a:cs typeface="Times New Roman" panose="02020603050405020304" pitchFamily="18" charset="0"/>
              </a:rPr>
              <a:t>. (You can only use a </a:t>
            </a:r>
            <a:r>
              <a:rPr lang="en-GB" sz="1800" dirty="0" err="1">
                <a:effectLst/>
                <a:latin typeface="Myriad Pro" panose="020B0503030403020204"/>
                <a:ea typeface="Calibri" panose="020F0502020204030204" pitchFamily="34" charset="0"/>
                <a:cs typeface="Times New Roman" panose="02020603050405020304" pitchFamily="18" charset="0"/>
              </a:rPr>
              <a:t>Numberblock</a:t>
            </a:r>
            <a:r>
              <a:rPr lang="en-GB" sz="1800" dirty="0">
                <a:effectLst/>
                <a:latin typeface="Myriad Pro" panose="020B0503030403020204"/>
                <a:ea typeface="Calibri" panose="020F0502020204030204" pitchFamily="34" charset="0"/>
                <a:cs typeface="Times New Roman" panose="02020603050405020304" pitchFamily="18" charset="0"/>
              </a:rPr>
              <a:t> once, and the </a:t>
            </a:r>
            <a:r>
              <a:rPr lang="en-GB" sz="1800" dirty="0" err="1">
                <a:effectLst/>
                <a:latin typeface="Myriad Pro" panose="020B0503030403020204"/>
                <a:ea typeface="Calibri" panose="020F0502020204030204" pitchFamily="34" charset="0"/>
                <a:cs typeface="Times New Roman" panose="02020603050405020304" pitchFamily="18" charset="0"/>
              </a:rPr>
              <a:t>Numberblock</a:t>
            </a:r>
            <a:r>
              <a:rPr lang="en-GB" sz="1800" dirty="0">
                <a:effectLst/>
                <a:latin typeface="Myriad Pro" panose="020B0503030403020204"/>
                <a:ea typeface="Calibri" panose="020F0502020204030204" pitchFamily="34" charset="0"/>
                <a:cs typeface="Times New Roman" panose="02020603050405020304" pitchFamily="18" charset="0"/>
              </a:rPr>
              <a:t> must keep its blocks connected).</a:t>
            </a:r>
            <a:endParaRPr lang="en-GB" sz="1800"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2027351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20</a:t>
            </a:fld>
            <a:endParaRPr lang="en-GB" dirty="0"/>
          </a:p>
        </p:txBody>
      </p:sp>
    </p:spTree>
    <p:extLst>
      <p:ext uri="{BB962C8B-B14F-4D97-AF65-F5344CB8AC3E}">
        <p14:creationId xmlns:p14="http://schemas.microsoft.com/office/powerpoint/2010/main" val="4014528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Use this slide to describe the pattern that has been made from the different blocks.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Myriad Pro" panose="020B0503030403020204"/>
                <a:ea typeface="Calibri" panose="020F0502020204030204" pitchFamily="34" charset="0"/>
                <a:cs typeface="Times New Roman" panose="02020603050405020304" pitchFamily="18" charset="0"/>
              </a:rPr>
              <a:t>What shape has Seven made? What shape has Nine made?</a:t>
            </a:r>
            <a:endParaRPr lang="en-GB" baseline="0" dirty="0"/>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21</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Myriad Pro"/>
                <a:ea typeface="Calibri" panose="020F0502020204030204" pitchFamily="34" charset="0"/>
                <a:cs typeface="Times New Roman" panose="02020603050405020304" pitchFamily="18" charset="0"/>
              </a:rPr>
              <a:t>Use this slide to share with the class. (It can also be printed off for the children to colour). Complete the shape including Four and Three in the shown arrangement and choose other arrangements for other </a:t>
            </a:r>
            <a:r>
              <a:rPr lang="en-GB" sz="1800" dirty="0" err="1">
                <a:effectLst/>
                <a:latin typeface="Myriad Pro"/>
                <a:ea typeface="Calibri" panose="020F0502020204030204" pitchFamily="34" charset="0"/>
                <a:cs typeface="Times New Roman" panose="02020603050405020304" pitchFamily="18" charset="0"/>
              </a:rPr>
              <a:t>Numberblocks</a:t>
            </a:r>
            <a:r>
              <a:rPr lang="en-GB" sz="1800" dirty="0">
                <a:effectLst/>
                <a:latin typeface="Myriad Pro"/>
                <a:ea typeface="Calibri" panose="020F0502020204030204" pitchFamily="34" charset="0"/>
                <a:cs typeface="Times New Roman" panose="02020603050405020304" pitchFamily="18" charset="0"/>
              </a:rPr>
              <a:t> to create a pattern.</a:t>
            </a:r>
            <a:endParaRPr lang="en-GB" sz="1800" dirty="0"/>
          </a:p>
        </p:txBody>
      </p:sp>
      <p:sp>
        <p:nvSpPr>
          <p:cNvPr id="4" name="Slide Number Placeholder 3"/>
          <p:cNvSpPr>
            <a:spLocks noGrp="1"/>
          </p:cNvSpPr>
          <p:nvPr>
            <p:ph type="sldNum" sz="quarter" idx="5"/>
          </p:nvPr>
        </p:nvSpPr>
        <p:spPr/>
        <p:txBody>
          <a:bodyPr/>
          <a:lstStyle/>
          <a:p>
            <a:fld id="{4BE909DB-13D6-45F7-9022-56565D11BD24}" type="slidenum">
              <a:rPr lang="en-GB" smtClean="0"/>
              <a:t>22</a:t>
            </a:fld>
            <a:endParaRPr lang="en-GB"/>
          </a:p>
        </p:txBody>
      </p:sp>
    </p:spTree>
    <p:extLst>
      <p:ext uri="{BB962C8B-B14F-4D97-AF65-F5344CB8AC3E}">
        <p14:creationId xmlns:p14="http://schemas.microsoft.com/office/powerpoint/2010/main" val="2725380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23</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&lt; &gt; indicates what can be changed in the stem sentence.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193746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Use this picture as the stimulus for Talk and Discussion (slide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401151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Use these slides to let the children look for arrangements of the </a:t>
            </a:r>
            <a:r>
              <a:rPr lang="en-GB" sz="1800" dirty="0" err="1">
                <a:effectLst/>
                <a:latin typeface="Myriad Pro"/>
                <a:ea typeface="Calibri" panose="020F0502020204030204" pitchFamily="34" charset="0"/>
                <a:cs typeface="Times New Roman" panose="02020603050405020304" pitchFamily="18" charset="0"/>
              </a:rPr>
              <a:t>Numberblocks</a:t>
            </a:r>
            <a:r>
              <a:rPr lang="en-GB" sz="1800" dirty="0">
                <a:effectLst/>
                <a:latin typeface="Myriad Pro"/>
                <a:ea typeface="Calibri" panose="020F0502020204030204" pitchFamily="34" charset="0"/>
                <a:cs typeface="Times New Roman" panose="02020603050405020304" pitchFamily="18" charset="0"/>
              </a:rPr>
              <a:t> 1, 2, 3, 4, 5.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Read together: “Can you see me?”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Discuss that One could go anywhere, but can you see a special place that is just for her? </a:t>
            </a:r>
          </a:p>
          <a:p>
            <a:pPr>
              <a:lnSpc>
                <a:spcPct val="107000"/>
              </a:lnSpc>
              <a:spcAft>
                <a:spcPts val="800"/>
              </a:spcAft>
            </a:pPr>
            <a:endParaRPr lang="en-GB" sz="1800" dirty="0">
              <a:effectLst/>
              <a:latin typeface="Myriad Pro"/>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1631721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Click and when Two appears, read together: “Can you see me?”</a:t>
            </a:r>
          </a:p>
          <a:p>
            <a:r>
              <a:rPr lang="en-GB" baseline="0" dirty="0"/>
              <a:t>Where is Two’s special place?</a:t>
            </a:r>
          </a:p>
          <a:p>
            <a:r>
              <a:rPr lang="en-GB" baseline="0" dirty="0"/>
              <a:t>Does Two have to be standing up?</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1743057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Oval 7">
            <a:extLst>
              <a:ext uri="{FF2B5EF4-FFF2-40B4-BE49-F238E27FC236}">
                <a16:creationId xmlns:a16="http://schemas.microsoft.com/office/drawing/2014/main" id="{C799426A-290E-4017-B895-A9F86C4B3DC0}"/>
              </a:ext>
            </a:extLst>
          </p:cNvPr>
          <p:cNvSpPr/>
          <p:nvPr userDrawn="1"/>
        </p:nvSpPr>
        <p:spPr bwMode="auto">
          <a:xfrm>
            <a:off x="11769355"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hyperlink" Target="https://www.mathsisfun.com/games/tetri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8</a:t>
            </a:r>
          </a:p>
          <a:p>
            <a:r>
              <a:rPr lang="en-GB" dirty="0"/>
              <a:t>Building Blocks</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sz="2000" b="1" dirty="0">
                <a:latin typeface="+mj-lt"/>
              </a:rPr>
              <a:t>Playing and Exploring</a:t>
            </a:r>
          </a:p>
          <a:p>
            <a:pPr marL="0" indent="0">
              <a:lnSpc>
                <a:spcPct val="100000"/>
              </a:lnSpc>
              <a:spcBef>
                <a:spcPts val="0"/>
              </a:spcBef>
              <a:buNone/>
            </a:pPr>
            <a:r>
              <a:rPr lang="en-GB" sz="2000" dirty="0">
                <a:latin typeface="+mj-lt"/>
              </a:rPr>
              <a:t>Build different arrangements of each of the </a:t>
            </a:r>
            <a:r>
              <a:rPr lang="en-GB" sz="2000" dirty="0" err="1">
                <a:latin typeface="+mj-lt"/>
              </a:rPr>
              <a:t>Numberblocks</a:t>
            </a:r>
            <a:r>
              <a:rPr lang="en-GB" sz="2000" dirty="0">
                <a:latin typeface="+mj-lt"/>
              </a:rPr>
              <a:t>. Draw around the outside of each of the shapes with a dark marker pen. Leave these outlines with a box of connecting cubes to explore which </a:t>
            </a:r>
            <a:r>
              <a:rPr lang="en-GB" sz="2000" dirty="0" err="1">
                <a:latin typeface="+mj-lt"/>
              </a:rPr>
              <a:t>Numberblocks</a:t>
            </a:r>
            <a:r>
              <a:rPr lang="en-GB" sz="2000" dirty="0">
                <a:latin typeface="+mj-lt"/>
              </a:rPr>
              <a:t> they could be the shapes of.</a:t>
            </a:r>
          </a:p>
          <a:p>
            <a:pPr marL="0" indent="0">
              <a:lnSpc>
                <a:spcPct val="100000"/>
              </a:lnSpc>
              <a:spcBef>
                <a:spcPts val="0"/>
              </a:spcBef>
              <a:buNone/>
            </a:pPr>
            <a:endParaRPr lang="en-GB" sz="2000" b="1" dirty="0">
              <a:latin typeface="+mj-lt"/>
            </a:endParaRPr>
          </a:p>
          <a:p>
            <a:pPr marL="0" indent="0">
              <a:lnSpc>
                <a:spcPct val="100000"/>
              </a:lnSpc>
              <a:spcBef>
                <a:spcPts val="0"/>
              </a:spcBef>
              <a:buNone/>
            </a:pPr>
            <a:r>
              <a:rPr lang="en-GB" sz="2000" b="1" dirty="0">
                <a:latin typeface="+mj-lt"/>
              </a:rPr>
              <a:t>Active Learning</a:t>
            </a:r>
            <a:br>
              <a:rPr lang="en-GB" sz="2000" b="1" dirty="0">
                <a:latin typeface="+mj-lt"/>
              </a:rPr>
            </a:br>
            <a:r>
              <a:rPr lang="en-GB" sz="2000" dirty="0">
                <a:latin typeface="+mj-lt"/>
              </a:rPr>
              <a:t>Notice whether children recount a quantity when it is rearranged. When counting out pieces of fruit or biscuits or drinks for snack time, arrange the same amount in different patterns. </a:t>
            </a:r>
            <a:br>
              <a:rPr lang="en-GB" sz="2000" dirty="0">
                <a:latin typeface="+mj-lt"/>
              </a:rPr>
            </a:br>
            <a:r>
              <a:rPr lang="en-GB" sz="2000" dirty="0">
                <a:latin typeface="+mj-lt"/>
              </a:rPr>
              <a:t>“I wonder if there is the same amount on each plate”.</a:t>
            </a:r>
          </a:p>
          <a:p>
            <a:pPr marL="0" indent="0">
              <a:lnSpc>
                <a:spcPct val="100000"/>
              </a:lnSpc>
              <a:spcBef>
                <a:spcPts val="1800"/>
              </a:spcBef>
              <a:buNone/>
            </a:pPr>
            <a:r>
              <a:rPr lang="en-GB" sz="2000" b="1" dirty="0">
                <a:latin typeface="+mj-lt"/>
              </a:rPr>
              <a:t>Creating and Thinking Critically</a:t>
            </a:r>
            <a:br>
              <a:rPr lang="en-GB" sz="2000" b="1" dirty="0">
                <a:latin typeface="+mj-lt"/>
              </a:rPr>
            </a:br>
            <a:r>
              <a:rPr lang="en-GB" sz="2000" dirty="0">
                <a:latin typeface="+mj-lt"/>
              </a:rPr>
              <a:t>Explore different ways to arrange the cubes to make different </a:t>
            </a:r>
            <a:r>
              <a:rPr lang="en-GB" sz="2000" dirty="0" err="1">
                <a:latin typeface="+mj-lt"/>
              </a:rPr>
              <a:t>Numberblocks</a:t>
            </a:r>
            <a:r>
              <a:rPr lang="en-GB" sz="2000" dirty="0">
                <a:latin typeface="+mj-lt"/>
              </a:rPr>
              <a:t>. Compare them with a partner. Describe them to a partner without saying the </a:t>
            </a:r>
            <a:r>
              <a:rPr lang="en-GB" sz="2000" dirty="0" err="1">
                <a:latin typeface="+mj-lt"/>
              </a:rPr>
              <a:t>Numberblock’s</a:t>
            </a:r>
            <a:r>
              <a:rPr lang="en-GB" sz="2000" dirty="0">
                <a:latin typeface="+mj-lt"/>
              </a:rPr>
              <a:t> name.</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15924" y="0"/>
            <a:ext cx="12181172" cy="6858000"/>
          </a:xfrm>
          <a:prstGeom prst="rect">
            <a:avLst/>
          </a:prstGeom>
        </p:spPr>
      </p:pic>
      <p:sp>
        <p:nvSpPr>
          <p:cNvPr id="9" name="Speech Bubble: Oval 8">
            <a:extLst>
              <a:ext uri="{FF2B5EF4-FFF2-40B4-BE49-F238E27FC236}">
                <a16:creationId xmlns:a16="http://schemas.microsoft.com/office/drawing/2014/main" id="{A53337BB-68D3-412B-8597-9CE60D059B94}"/>
              </a:ext>
            </a:extLst>
          </p:cNvPr>
          <p:cNvSpPr/>
          <p:nvPr/>
        </p:nvSpPr>
        <p:spPr>
          <a:xfrm>
            <a:off x="249445" y="856990"/>
            <a:ext cx="2910315" cy="1722760"/>
          </a:xfrm>
          <a:prstGeom prst="wedgeEllipseCallout">
            <a:avLst>
              <a:gd name="adj1" fmla="val 5274"/>
              <a:gd name="adj2" fmla="val 1006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Can you see me?</a:t>
            </a:r>
          </a:p>
        </p:txBody>
      </p:sp>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3" name="Picture 2">
            <a:extLst>
              <a:ext uri="{FF2B5EF4-FFF2-40B4-BE49-F238E27FC236}">
                <a16:creationId xmlns:a16="http://schemas.microsoft.com/office/drawing/2014/main" id="{86629478-B592-40AE-9BE5-473755FCD8C8}"/>
              </a:ext>
            </a:extLst>
          </p:cNvPr>
          <p:cNvPicPr>
            <a:picLocks noChangeAspect="1"/>
          </p:cNvPicPr>
          <p:nvPr/>
        </p:nvPicPr>
        <p:blipFill>
          <a:blip r:embed="rId4">
            <a:extLst>
              <a:ext uri="{28A0092B-C50C-407E-A947-70E740481C1C}">
                <a14:useLocalDpi xmlns:a14="http://schemas.microsoft.com/office/drawing/2010/main" val="0"/>
              </a:ext>
            </a:extLst>
          </a:blip>
          <a:srcRect l="25160" r="25160"/>
          <a:stretch/>
        </p:blipFill>
        <p:spPr>
          <a:xfrm>
            <a:off x="149007" y="3436739"/>
            <a:ext cx="2824480" cy="3210560"/>
          </a:xfrm>
          <a:prstGeom prst="rect">
            <a:avLst/>
          </a:prstGeom>
        </p:spPr>
      </p:pic>
      <p:graphicFrame>
        <p:nvGraphicFramePr>
          <p:cNvPr id="8" name="Table 7">
            <a:extLst>
              <a:ext uri="{FF2B5EF4-FFF2-40B4-BE49-F238E27FC236}">
                <a16:creationId xmlns:a16="http://schemas.microsoft.com/office/drawing/2014/main" id="{29DA490B-EFCD-46D1-9A10-7462B499AC47}"/>
              </a:ext>
            </a:extLst>
          </p:cNvPr>
          <p:cNvGraphicFramePr>
            <a:graphicFrameLocks noGrp="1"/>
          </p:cNvGraphicFramePr>
          <p:nvPr>
            <p:extLst>
              <p:ext uri="{D42A27DB-BD31-4B8C-83A1-F6EECF244321}">
                <p14:modId xmlns:p14="http://schemas.microsoft.com/office/powerpoint/2010/main" val="3732697203"/>
              </p:ext>
            </p:extLst>
          </p:nvPr>
        </p:nvGraphicFramePr>
        <p:xfrm>
          <a:off x="3444240" y="699347"/>
          <a:ext cx="8128000" cy="4817535"/>
        </p:xfrm>
        <a:graphic>
          <a:graphicData uri="http://schemas.openxmlformats.org/drawingml/2006/table">
            <a:tbl>
              <a:tblPr firstRow="1" bandRow="1"/>
              <a:tblGrid>
                <a:gridCol w="1625600">
                  <a:extLst>
                    <a:ext uri="{9D8B030D-6E8A-4147-A177-3AD203B41FA5}">
                      <a16:colId xmlns:a16="http://schemas.microsoft.com/office/drawing/2014/main" val="2562853494"/>
                    </a:ext>
                  </a:extLst>
                </a:gridCol>
                <a:gridCol w="1625600">
                  <a:extLst>
                    <a:ext uri="{9D8B030D-6E8A-4147-A177-3AD203B41FA5}">
                      <a16:colId xmlns:a16="http://schemas.microsoft.com/office/drawing/2014/main" val="257773980"/>
                    </a:ext>
                  </a:extLst>
                </a:gridCol>
                <a:gridCol w="1625600">
                  <a:extLst>
                    <a:ext uri="{9D8B030D-6E8A-4147-A177-3AD203B41FA5}">
                      <a16:colId xmlns:a16="http://schemas.microsoft.com/office/drawing/2014/main" val="1016651114"/>
                    </a:ext>
                  </a:extLst>
                </a:gridCol>
                <a:gridCol w="1625600">
                  <a:extLst>
                    <a:ext uri="{9D8B030D-6E8A-4147-A177-3AD203B41FA5}">
                      <a16:colId xmlns:a16="http://schemas.microsoft.com/office/drawing/2014/main" val="931633250"/>
                    </a:ext>
                  </a:extLst>
                </a:gridCol>
                <a:gridCol w="1625600">
                  <a:extLst>
                    <a:ext uri="{9D8B030D-6E8A-4147-A177-3AD203B41FA5}">
                      <a16:colId xmlns:a16="http://schemas.microsoft.com/office/drawing/2014/main" val="189835706"/>
                    </a:ext>
                  </a:extLst>
                </a:gridCol>
              </a:tblGrid>
              <a:tr h="160584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5744108"/>
                  </a:ext>
                </a:extLst>
              </a:tr>
              <a:tr h="16058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7877486"/>
                  </a:ext>
                </a:extLst>
              </a:tr>
              <a:tr h="16058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47465748"/>
                  </a:ext>
                </a:extLst>
              </a:tr>
            </a:tbl>
          </a:graphicData>
        </a:graphic>
      </p:graphicFrame>
      <p:sp>
        <p:nvSpPr>
          <p:cNvPr id="10" name="Oval 9">
            <a:extLst>
              <a:ext uri="{FF2B5EF4-FFF2-40B4-BE49-F238E27FC236}">
                <a16:creationId xmlns:a16="http://schemas.microsoft.com/office/drawing/2014/main" id="{49CFDF72-3B1B-4F91-9BA3-1CF2B62BA40C}"/>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01923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15924" y="0"/>
            <a:ext cx="12181172" cy="6858000"/>
          </a:xfrm>
          <a:prstGeom prst="rect">
            <a:avLst/>
          </a:prstGeom>
        </p:spPr>
      </p:pic>
      <p:sp>
        <p:nvSpPr>
          <p:cNvPr id="9" name="Speech Bubble: Oval 8">
            <a:extLst>
              <a:ext uri="{FF2B5EF4-FFF2-40B4-BE49-F238E27FC236}">
                <a16:creationId xmlns:a16="http://schemas.microsoft.com/office/drawing/2014/main" id="{A53337BB-68D3-412B-8597-9CE60D059B94}"/>
              </a:ext>
            </a:extLst>
          </p:cNvPr>
          <p:cNvSpPr/>
          <p:nvPr/>
        </p:nvSpPr>
        <p:spPr>
          <a:xfrm>
            <a:off x="249445" y="856990"/>
            <a:ext cx="2910315" cy="1722760"/>
          </a:xfrm>
          <a:prstGeom prst="wedgeEllipseCallout">
            <a:avLst>
              <a:gd name="adj1" fmla="val 5274"/>
              <a:gd name="adj2" fmla="val 1006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Here I am!</a:t>
            </a:r>
          </a:p>
        </p:txBody>
      </p:sp>
      <p:sp>
        <p:nvSpPr>
          <p:cNvPr id="10" name="Speech Bubble: Oval 9">
            <a:extLst>
              <a:ext uri="{FF2B5EF4-FFF2-40B4-BE49-F238E27FC236}">
                <a16:creationId xmlns:a16="http://schemas.microsoft.com/office/drawing/2014/main" id="{9CA4C74C-0ACA-4546-95E7-776408049301}"/>
              </a:ext>
            </a:extLst>
          </p:cNvPr>
          <p:cNvSpPr/>
          <p:nvPr/>
        </p:nvSpPr>
        <p:spPr>
          <a:xfrm>
            <a:off x="249444" y="867236"/>
            <a:ext cx="2910315" cy="1722760"/>
          </a:xfrm>
          <a:prstGeom prst="wedgeEllipseCallout">
            <a:avLst>
              <a:gd name="adj1" fmla="val 5274"/>
              <a:gd name="adj2" fmla="val 1006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Can you see me?</a:t>
            </a:r>
          </a:p>
        </p:txBody>
      </p:sp>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3" name="Picture 2">
            <a:extLst>
              <a:ext uri="{FF2B5EF4-FFF2-40B4-BE49-F238E27FC236}">
                <a16:creationId xmlns:a16="http://schemas.microsoft.com/office/drawing/2014/main" id="{86629478-B592-40AE-9BE5-473755FCD8C8}"/>
              </a:ext>
            </a:extLst>
          </p:cNvPr>
          <p:cNvPicPr>
            <a:picLocks noChangeAspect="1"/>
          </p:cNvPicPr>
          <p:nvPr/>
        </p:nvPicPr>
        <p:blipFill>
          <a:blip r:embed="rId4">
            <a:extLst>
              <a:ext uri="{28A0092B-C50C-407E-A947-70E740481C1C}">
                <a14:useLocalDpi xmlns:a14="http://schemas.microsoft.com/office/drawing/2010/main" val="0"/>
              </a:ext>
            </a:extLst>
          </a:blip>
          <a:srcRect l="25160" r="25160"/>
          <a:stretch/>
        </p:blipFill>
        <p:spPr>
          <a:xfrm>
            <a:off x="149007" y="3436739"/>
            <a:ext cx="2824480" cy="3210560"/>
          </a:xfrm>
          <a:prstGeom prst="rect">
            <a:avLst/>
          </a:prstGeom>
        </p:spPr>
      </p:pic>
      <p:pic>
        <p:nvPicPr>
          <p:cNvPr id="8" name="Picture 7">
            <a:extLst>
              <a:ext uri="{FF2B5EF4-FFF2-40B4-BE49-F238E27FC236}">
                <a16:creationId xmlns:a16="http://schemas.microsoft.com/office/drawing/2014/main" id="{6914626C-9285-40EC-A039-F414C4FF3AED}"/>
              </a:ext>
            </a:extLst>
          </p:cNvPr>
          <p:cNvPicPr>
            <a:picLocks noChangeAspect="1"/>
          </p:cNvPicPr>
          <p:nvPr/>
        </p:nvPicPr>
        <p:blipFill rotWithShape="1">
          <a:blip r:embed="rId5">
            <a:extLst>
              <a:ext uri="{28A0092B-C50C-407E-A947-70E740481C1C}">
                <a14:useLocalDpi xmlns:a14="http://schemas.microsoft.com/office/drawing/2010/main" val="0"/>
              </a:ext>
            </a:extLst>
          </a:blip>
          <a:srcRect l="31368" r="26318" b="4147"/>
          <a:stretch/>
        </p:blipFill>
        <p:spPr>
          <a:xfrm>
            <a:off x="537694" y="3602858"/>
            <a:ext cx="2462038" cy="3136295"/>
          </a:xfrm>
          <a:prstGeom prst="rect">
            <a:avLst/>
          </a:prstGeom>
        </p:spPr>
      </p:pic>
      <p:graphicFrame>
        <p:nvGraphicFramePr>
          <p:cNvPr id="11" name="Table 7">
            <a:extLst>
              <a:ext uri="{FF2B5EF4-FFF2-40B4-BE49-F238E27FC236}">
                <a16:creationId xmlns:a16="http://schemas.microsoft.com/office/drawing/2014/main" id="{18BA880E-0DF6-4CC2-8716-455E20B23315}"/>
              </a:ext>
            </a:extLst>
          </p:cNvPr>
          <p:cNvGraphicFramePr>
            <a:graphicFrameLocks noGrp="1"/>
          </p:cNvGraphicFramePr>
          <p:nvPr>
            <p:extLst>
              <p:ext uri="{D42A27DB-BD31-4B8C-83A1-F6EECF244321}">
                <p14:modId xmlns:p14="http://schemas.microsoft.com/office/powerpoint/2010/main" val="2380251183"/>
              </p:ext>
            </p:extLst>
          </p:nvPr>
        </p:nvGraphicFramePr>
        <p:xfrm>
          <a:off x="3444240" y="699347"/>
          <a:ext cx="8128000" cy="4817535"/>
        </p:xfrm>
        <a:graphic>
          <a:graphicData uri="http://schemas.openxmlformats.org/drawingml/2006/table">
            <a:tbl>
              <a:tblPr firstRow="1" bandRow="1"/>
              <a:tblGrid>
                <a:gridCol w="1625600">
                  <a:extLst>
                    <a:ext uri="{9D8B030D-6E8A-4147-A177-3AD203B41FA5}">
                      <a16:colId xmlns:a16="http://schemas.microsoft.com/office/drawing/2014/main" val="2562853494"/>
                    </a:ext>
                  </a:extLst>
                </a:gridCol>
                <a:gridCol w="1625600">
                  <a:extLst>
                    <a:ext uri="{9D8B030D-6E8A-4147-A177-3AD203B41FA5}">
                      <a16:colId xmlns:a16="http://schemas.microsoft.com/office/drawing/2014/main" val="257773980"/>
                    </a:ext>
                  </a:extLst>
                </a:gridCol>
                <a:gridCol w="1625600">
                  <a:extLst>
                    <a:ext uri="{9D8B030D-6E8A-4147-A177-3AD203B41FA5}">
                      <a16:colId xmlns:a16="http://schemas.microsoft.com/office/drawing/2014/main" val="1016651114"/>
                    </a:ext>
                  </a:extLst>
                </a:gridCol>
                <a:gridCol w="1625600">
                  <a:extLst>
                    <a:ext uri="{9D8B030D-6E8A-4147-A177-3AD203B41FA5}">
                      <a16:colId xmlns:a16="http://schemas.microsoft.com/office/drawing/2014/main" val="931633250"/>
                    </a:ext>
                  </a:extLst>
                </a:gridCol>
                <a:gridCol w="1625600">
                  <a:extLst>
                    <a:ext uri="{9D8B030D-6E8A-4147-A177-3AD203B41FA5}">
                      <a16:colId xmlns:a16="http://schemas.microsoft.com/office/drawing/2014/main" val="189835706"/>
                    </a:ext>
                  </a:extLst>
                </a:gridCol>
              </a:tblGrid>
              <a:tr h="160584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5744108"/>
                  </a:ext>
                </a:extLst>
              </a:tr>
              <a:tr h="16058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7877486"/>
                  </a:ext>
                </a:extLst>
              </a:tr>
              <a:tr h="16058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47465748"/>
                  </a:ext>
                </a:extLst>
              </a:tr>
            </a:tbl>
          </a:graphicData>
        </a:graphic>
      </p:graphicFrame>
      <p:sp>
        <p:nvSpPr>
          <p:cNvPr id="12" name="Oval 11">
            <a:extLst>
              <a:ext uri="{FF2B5EF4-FFF2-40B4-BE49-F238E27FC236}">
                <a16:creationId xmlns:a16="http://schemas.microsoft.com/office/drawing/2014/main" id="{0755C067-B4EB-4223-8BD4-B9153B1393F1}"/>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224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15924" y="0"/>
            <a:ext cx="12181172" cy="6858000"/>
          </a:xfrm>
          <a:prstGeom prst="rect">
            <a:avLst/>
          </a:prstGeom>
        </p:spPr>
      </p:pic>
      <p:sp>
        <p:nvSpPr>
          <p:cNvPr id="8" name="Speech Bubble: Oval 7">
            <a:extLst>
              <a:ext uri="{FF2B5EF4-FFF2-40B4-BE49-F238E27FC236}">
                <a16:creationId xmlns:a16="http://schemas.microsoft.com/office/drawing/2014/main" id="{8121E896-AF94-4EC9-8902-860727B59442}"/>
              </a:ext>
            </a:extLst>
          </p:cNvPr>
          <p:cNvSpPr/>
          <p:nvPr/>
        </p:nvSpPr>
        <p:spPr>
          <a:xfrm>
            <a:off x="249445" y="856990"/>
            <a:ext cx="2910315" cy="1722760"/>
          </a:xfrm>
          <a:prstGeom prst="wedgeEllipseCallout">
            <a:avLst>
              <a:gd name="adj1" fmla="val 5274"/>
              <a:gd name="adj2" fmla="val 1006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Here I am!</a:t>
            </a:r>
          </a:p>
        </p:txBody>
      </p:sp>
      <p:sp>
        <p:nvSpPr>
          <p:cNvPr id="10" name="Speech Bubble: Oval 9">
            <a:extLst>
              <a:ext uri="{FF2B5EF4-FFF2-40B4-BE49-F238E27FC236}">
                <a16:creationId xmlns:a16="http://schemas.microsoft.com/office/drawing/2014/main" id="{92586908-9224-4F20-927B-26ABC1CFD8AD}"/>
              </a:ext>
            </a:extLst>
          </p:cNvPr>
          <p:cNvSpPr/>
          <p:nvPr/>
        </p:nvSpPr>
        <p:spPr>
          <a:xfrm>
            <a:off x="249445" y="856990"/>
            <a:ext cx="2910315" cy="1722760"/>
          </a:xfrm>
          <a:prstGeom prst="wedgeEllipseCallout">
            <a:avLst>
              <a:gd name="adj1" fmla="val 5274"/>
              <a:gd name="adj2" fmla="val 1006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Can you see me?</a:t>
            </a:r>
          </a:p>
        </p:txBody>
      </p:sp>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4" name="Picture 3">
            <a:extLst>
              <a:ext uri="{FF2B5EF4-FFF2-40B4-BE49-F238E27FC236}">
                <a16:creationId xmlns:a16="http://schemas.microsoft.com/office/drawing/2014/main" id="{94FADB90-C4E5-497A-9A2C-AF126F30BF24}"/>
              </a:ext>
            </a:extLst>
          </p:cNvPr>
          <p:cNvPicPr>
            <a:picLocks noChangeAspect="1"/>
          </p:cNvPicPr>
          <p:nvPr/>
        </p:nvPicPr>
        <p:blipFill>
          <a:blip r:embed="rId4">
            <a:extLst>
              <a:ext uri="{28A0092B-C50C-407E-A947-70E740481C1C}">
                <a14:useLocalDpi xmlns:a14="http://schemas.microsoft.com/office/drawing/2010/main" val="0"/>
              </a:ext>
            </a:extLst>
          </a:blip>
          <a:srcRect l="26317" r="26317"/>
          <a:stretch/>
        </p:blipFill>
        <p:spPr>
          <a:xfrm>
            <a:off x="241760" y="3603600"/>
            <a:ext cx="2755967" cy="3271976"/>
          </a:xfrm>
          <a:prstGeom prst="rect">
            <a:avLst/>
          </a:prstGeom>
        </p:spPr>
      </p:pic>
      <p:pic>
        <p:nvPicPr>
          <p:cNvPr id="11" name="Picture 10">
            <a:extLst>
              <a:ext uri="{FF2B5EF4-FFF2-40B4-BE49-F238E27FC236}">
                <a16:creationId xmlns:a16="http://schemas.microsoft.com/office/drawing/2014/main" id="{728EC35D-0B6C-4023-BEE8-857D3CE17D84}"/>
              </a:ext>
            </a:extLst>
          </p:cNvPr>
          <p:cNvPicPr>
            <a:picLocks noChangeAspect="1"/>
          </p:cNvPicPr>
          <p:nvPr/>
        </p:nvPicPr>
        <p:blipFill>
          <a:blip r:embed="rId5">
            <a:extLst>
              <a:ext uri="{28A0092B-C50C-407E-A947-70E740481C1C}">
                <a14:useLocalDpi xmlns:a14="http://schemas.microsoft.com/office/drawing/2010/main" val="0"/>
              </a:ext>
            </a:extLst>
          </a:blip>
          <a:srcRect l="30456" r="30456"/>
          <a:stretch/>
        </p:blipFill>
        <p:spPr>
          <a:xfrm>
            <a:off x="144563" y="3227315"/>
            <a:ext cx="2440981" cy="3511838"/>
          </a:xfrm>
          <a:prstGeom prst="rect">
            <a:avLst/>
          </a:prstGeom>
        </p:spPr>
      </p:pic>
      <p:graphicFrame>
        <p:nvGraphicFramePr>
          <p:cNvPr id="12" name="Table 7">
            <a:extLst>
              <a:ext uri="{FF2B5EF4-FFF2-40B4-BE49-F238E27FC236}">
                <a16:creationId xmlns:a16="http://schemas.microsoft.com/office/drawing/2014/main" id="{8EC2616F-A078-4071-96EA-CBE0735A0960}"/>
              </a:ext>
            </a:extLst>
          </p:cNvPr>
          <p:cNvGraphicFramePr>
            <a:graphicFrameLocks noGrp="1"/>
          </p:cNvGraphicFramePr>
          <p:nvPr>
            <p:extLst>
              <p:ext uri="{D42A27DB-BD31-4B8C-83A1-F6EECF244321}">
                <p14:modId xmlns:p14="http://schemas.microsoft.com/office/powerpoint/2010/main" val="3552284295"/>
              </p:ext>
            </p:extLst>
          </p:nvPr>
        </p:nvGraphicFramePr>
        <p:xfrm>
          <a:off x="3444240" y="699347"/>
          <a:ext cx="8128000" cy="4817535"/>
        </p:xfrm>
        <a:graphic>
          <a:graphicData uri="http://schemas.openxmlformats.org/drawingml/2006/table">
            <a:tbl>
              <a:tblPr firstRow="1" bandRow="1"/>
              <a:tblGrid>
                <a:gridCol w="1625600">
                  <a:extLst>
                    <a:ext uri="{9D8B030D-6E8A-4147-A177-3AD203B41FA5}">
                      <a16:colId xmlns:a16="http://schemas.microsoft.com/office/drawing/2014/main" val="2562853494"/>
                    </a:ext>
                  </a:extLst>
                </a:gridCol>
                <a:gridCol w="1625600">
                  <a:extLst>
                    <a:ext uri="{9D8B030D-6E8A-4147-A177-3AD203B41FA5}">
                      <a16:colId xmlns:a16="http://schemas.microsoft.com/office/drawing/2014/main" val="257773980"/>
                    </a:ext>
                  </a:extLst>
                </a:gridCol>
                <a:gridCol w="1625600">
                  <a:extLst>
                    <a:ext uri="{9D8B030D-6E8A-4147-A177-3AD203B41FA5}">
                      <a16:colId xmlns:a16="http://schemas.microsoft.com/office/drawing/2014/main" val="1016651114"/>
                    </a:ext>
                  </a:extLst>
                </a:gridCol>
                <a:gridCol w="1625600">
                  <a:extLst>
                    <a:ext uri="{9D8B030D-6E8A-4147-A177-3AD203B41FA5}">
                      <a16:colId xmlns:a16="http://schemas.microsoft.com/office/drawing/2014/main" val="931633250"/>
                    </a:ext>
                  </a:extLst>
                </a:gridCol>
                <a:gridCol w="1625600">
                  <a:extLst>
                    <a:ext uri="{9D8B030D-6E8A-4147-A177-3AD203B41FA5}">
                      <a16:colId xmlns:a16="http://schemas.microsoft.com/office/drawing/2014/main" val="189835706"/>
                    </a:ext>
                  </a:extLst>
                </a:gridCol>
              </a:tblGrid>
              <a:tr h="160584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42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42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5744108"/>
                  </a:ext>
                </a:extLst>
              </a:tr>
              <a:tr h="16058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7877486"/>
                  </a:ext>
                </a:extLst>
              </a:tr>
              <a:tr h="16058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47465748"/>
                  </a:ext>
                </a:extLst>
              </a:tr>
            </a:tbl>
          </a:graphicData>
        </a:graphic>
      </p:graphicFrame>
      <p:sp>
        <p:nvSpPr>
          <p:cNvPr id="13" name="Oval 12">
            <a:extLst>
              <a:ext uri="{FF2B5EF4-FFF2-40B4-BE49-F238E27FC236}">
                <a16:creationId xmlns:a16="http://schemas.microsoft.com/office/drawing/2014/main" id="{76BC26C9-0DA1-4DF2-8A2B-4B353BCA8DA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8539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8" name="Speech Bubble: Oval 7">
            <a:extLst>
              <a:ext uri="{FF2B5EF4-FFF2-40B4-BE49-F238E27FC236}">
                <a16:creationId xmlns:a16="http://schemas.microsoft.com/office/drawing/2014/main" id="{5BD65479-0EF8-40FE-B0AE-F71D9238F5AE}"/>
              </a:ext>
            </a:extLst>
          </p:cNvPr>
          <p:cNvSpPr/>
          <p:nvPr/>
        </p:nvSpPr>
        <p:spPr>
          <a:xfrm>
            <a:off x="259159" y="868902"/>
            <a:ext cx="2910315" cy="1722760"/>
          </a:xfrm>
          <a:prstGeom prst="wedgeEllipseCallout">
            <a:avLst>
              <a:gd name="adj1" fmla="val 5274"/>
              <a:gd name="adj2" fmla="val 1006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Here I am!</a:t>
            </a:r>
          </a:p>
        </p:txBody>
      </p:sp>
      <p:pic>
        <p:nvPicPr>
          <p:cNvPr id="3" name="Picture 2">
            <a:extLst>
              <a:ext uri="{FF2B5EF4-FFF2-40B4-BE49-F238E27FC236}">
                <a16:creationId xmlns:a16="http://schemas.microsoft.com/office/drawing/2014/main" id="{5BE54EF6-69F4-4E23-9FFB-785B92031A89}"/>
              </a:ext>
            </a:extLst>
          </p:cNvPr>
          <p:cNvPicPr>
            <a:picLocks noChangeAspect="1"/>
          </p:cNvPicPr>
          <p:nvPr/>
        </p:nvPicPr>
        <p:blipFill>
          <a:blip r:embed="rId4">
            <a:extLst>
              <a:ext uri="{28A0092B-C50C-407E-A947-70E740481C1C}">
                <a14:useLocalDpi xmlns:a14="http://schemas.microsoft.com/office/drawing/2010/main" val="0"/>
              </a:ext>
            </a:extLst>
          </a:blip>
          <a:srcRect l="30456" r="30456"/>
          <a:stretch/>
        </p:blipFill>
        <p:spPr>
          <a:xfrm>
            <a:off x="143512" y="3227316"/>
            <a:ext cx="2440981" cy="3511838"/>
          </a:xfrm>
          <a:prstGeom prst="rect">
            <a:avLst/>
          </a:prstGeom>
        </p:spPr>
      </p:pic>
      <p:sp>
        <p:nvSpPr>
          <p:cNvPr id="2" name="Speech Bubble: Oval 1">
            <a:extLst>
              <a:ext uri="{FF2B5EF4-FFF2-40B4-BE49-F238E27FC236}">
                <a16:creationId xmlns:a16="http://schemas.microsoft.com/office/drawing/2014/main" id="{5F94EB8A-BA7F-48E4-9600-8E412CE02010}"/>
              </a:ext>
            </a:extLst>
          </p:cNvPr>
          <p:cNvSpPr/>
          <p:nvPr/>
        </p:nvSpPr>
        <p:spPr>
          <a:xfrm>
            <a:off x="249445" y="856990"/>
            <a:ext cx="2910315" cy="1722760"/>
          </a:xfrm>
          <a:prstGeom prst="wedgeEllipseCallout">
            <a:avLst>
              <a:gd name="adj1" fmla="val 5274"/>
              <a:gd name="adj2" fmla="val 1006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Can you see me?</a:t>
            </a:r>
          </a:p>
        </p:txBody>
      </p:sp>
      <p:pic>
        <p:nvPicPr>
          <p:cNvPr id="4" name="Picture 3">
            <a:extLst>
              <a:ext uri="{FF2B5EF4-FFF2-40B4-BE49-F238E27FC236}">
                <a16:creationId xmlns:a16="http://schemas.microsoft.com/office/drawing/2014/main" id="{0CA6DC80-4E6D-4535-9199-7BBC762EA3DF}"/>
              </a:ext>
            </a:extLst>
          </p:cNvPr>
          <p:cNvPicPr>
            <a:picLocks noChangeAspect="1"/>
          </p:cNvPicPr>
          <p:nvPr/>
        </p:nvPicPr>
        <p:blipFill rotWithShape="1">
          <a:blip r:embed="rId5">
            <a:extLst>
              <a:ext uri="{28A0092B-C50C-407E-A947-70E740481C1C}">
                <a14:useLocalDpi xmlns:a14="http://schemas.microsoft.com/office/drawing/2010/main" val="0"/>
              </a:ext>
            </a:extLst>
          </a:blip>
          <a:srcRect l="23340" r="23340" b="10584"/>
          <a:stretch/>
        </p:blipFill>
        <p:spPr>
          <a:xfrm>
            <a:off x="63416" y="3714447"/>
            <a:ext cx="3096343" cy="2920034"/>
          </a:xfrm>
          <a:prstGeom prst="rect">
            <a:avLst/>
          </a:prstGeom>
        </p:spPr>
      </p:pic>
      <p:graphicFrame>
        <p:nvGraphicFramePr>
          <p:cNvPr id="10" name="Table 7">
            <a:extLst>
              <a:ext uri="{FF2B5EF4-FFF2-40B4-BE49-F238E27FC236}">
                <a16:creationId xmlns:a16="http://schemas.microsoft.com/office/drawing/2014/main" id="{77FAE0DD-9D2E-479F-836A-E35A88D2A561}"/>
              </a:ext>
            </a:extLst>
          </p:cNvPr>
          <p:cNvGraphicFramePr>
            <a:graphicFrameLocks noGrp="1"/>
          </p:cNvGraphicFramePr>
          <p:nvPr>
            <p:extLst>
              <p:ext uri="{D42A27DB-BD31-4B8C-83A1-F6EECF244321}">
                <p14:modId xmlns:p14="http://schemas.microsoft.com/office/powerpoint/2010/main" val="2724380094"/>
              </p:ext>
            </p:extLst>
          </p:nvPr>
        </p:nvGraphicFramePr>
        <p:xfrm>
          <a:off x="3444240" y="699347"/>
          <a:ext cx="8128000" cy="4817535"/>
        </p:xfrm>
        <a:graphic>
          <a:graphicData uri="http://schemas.openxmlformats.org/drawingml/2006/table">
            <a:tbl>
              <a:tblPr firstRow="1" bandRow="1"/>
              <a:tblGrid>
                <a:gridCol w="1625600">
                  <a:extLst>
                    <a:ext uri="{9D8B030D-6E8A-4147-A177-3AD203B41FA5}">
                      <a16:colId xmlns:a16="http://schemas.microsoft.com/office/drawing/2014/main" val="2562853494"/>
                    </a:ext>
                  </a:extLst>
                </a:gridCol>
                <a:gridCol w="1625600">
                  <a:extLst>
                    <a:ext uri="{9D8B030D-6E8A-4147-A177-3AD203B41FA5}">
                      <a16:colId xmlns:a16="http://schemas.microsoft.com/office/drawing/2014/main" val="257773980"/>
                    </a:ext>
                  </a:extLst>
                </a:gridCol>
                <a:gridCol w="1625600">
                  <a:extLst>
                    <a:ext uri="{9D8B030D-6E8A-4147-A177-3AD203B41FA5}">
                      <a16:colId xmlns:a16="http://schemas.microsoft.com/office/drawing/2014/main" val="1016651114"/>
                    </a:ext>
                  </a:extLst>
                </a:gridCol>
                <a:gridCol w="1625600">
                  <a:extLst>
                    <a:ext uri="{9D8B030D-6E8A-4147-A177-3AD203B41FA5}">
                      <a16:colId xmlns:a16="http://schemas.microsoft.com/office/drawing/2014/main" val="931633250"/>
                    </a:ext>
                  </a:extLst>
                </a:gridCol>
                <a:gridCol w="1625600">
                  <a:extLst>
                    <a:ext uri="{9D8B030D-6E8A-4147-A177-3AD203B41FA5}">
                      <a16:colId xmlns:a16="http://schemas.microsoft.com/office/drawing/2014/main" val="189835706"/>
                    </a:ext>
                  </a:extLst>
                </a:gridCol>
              </a:tblGrid>
              <a:tr h="160584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42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42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5BD1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5744108"/>
                  </a:ext>
                </a:extLst>
              </a:tr>
              <a:tr h="16058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5BD1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5BD1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7877486"/>
                  </a:ext>
                </a:extLst>
              </a:tr>
              <a:tr h="16058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47465748"/>
                  </a:ext>
                </a:extLst>
              </a:tr>
            </a:tbl>
          </a:graphicData>
        </a:graphic>
      </p:graphicFrame>
      <p:sp>
        <p:nvSpPr>
          <p:cNvPr id="11" name="Oval 10">
            <a:extLst>
              <a:ext uri="{FF2B5EF4-FFF2-40B4-BE49-F238E27FC236}">
                <a16:creationId xmlns:a16="http://schemas.microsoft.com/office/drawing/2014/main" id="{C72C6CFE-A338-43B9-A3E2-E6115C183F7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59009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5414" y="0"/>
            <a:ext cx="12181172" cy="6858000"/>
          </a:xfrm>
          <a:prstGeom prst="rect">
            <a:avLst/>
          </a:prstGeom>
        </p:spPr>
      </p:pic>
      <p:sp>
        <p:nvSpPr>
          <p:cNvPr id="8" name="Speech Bubble: Oval 7">
            <a:extLst>
              <a:ext uri="{FF2B5EF4-FFF2-40B4-BE49-F238E27FC236}">
                <a16:creationId xmlns:a16="http://schemas.microsoft.com/office/drawing/2014/main" id="{5BD65479-0EF8-40FE-B0AE-F71D9238F5AE}"/>
              </a:ext>
            </a:extLst>
          </p:cNvPr>
          <p:cNvSpPr/>
          <p:nvPr/>
        </p:nvSpPr>
        <p:spPr>
          <a:xfrm>
            <a:off x="249445" y="856990"/>
            <a:ext cx="2910315" cy="1722760"/>
          </a:xfrm>
          <a:prstGeom prst="wedgeEllipseCallout">
            <a:avLst>
              <a:gd name="adj1" fmla="val 5274"/>
              <a:gd name="adj2" fmla="val 1006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Here I am!</a:t>
            </a:r>
          </a:p>
        </p:txBody>
      </p:sp>
      <p:sp>
        <p:nvSpPr>
          <p:cNvPr id="2" name="Speech Bubble: Oval 1">
            <a:extLst>
              <a:ext uri="{FF2B5EF4-FFF2-40B4-BE49-F238E27FC236}">
                <a16:creationId xmlns:a16="http://schemas.microsoft.com/office/drawing/2014/main" id="{69AC4481-A837-42CD-8B7E-2581DC0D94FC}"/>
              </a:ext>
            </a:extLst>
          </p:cNvPr>
          <p:cNvSpPr/>
          <p:nvPr/>
        </p:nvSpPr>
        <p:spPr>
          <a:xfrm>
            <a:off x="249445" y="856990"/>
            <a:ext cx="2910315" cy="1722760"/>
          </a:xfrm>
          <a:prstGeom prst="wedgeEllipseCallout">
            <a:avLst>
              <a:gd name="adj1" fmla="val 5274"/>
              <a:gd name="adj2" fmla="val 1006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Can you see me?</a:t>
            </a:r>
          </a:p>
        </p:txBody>
      </p:sp>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4" name="Picture 3">
            <a:extLst>
              <a:ext uri="{FF2B5EF4-FFF2-40B4-BE49-F238E27FC236}">
                <a16:creationId xmlns:a16="http://schemas.microsoft.com/office/drawing/2014/main" id="{B182172F-54E7-4788-A4C8-B5A98DBF065A}"/>
              </a:ext>
            </a:extLst>
          </p:cNvPr>
          <p:cNvPicPr>
            <a:picLocks noChangeAspect="1"/>
          </p:cNvPicPr>
          <p:nvPr/>
        </p:nvPicPr>
        <p:blipFill>
          <a:blip r:embed="rId4">
            <a:extLst>
              <a:ext uri="{28A0092B-C50C-407E-A947-70E740481C1C}">
                <a14:useLocalDpi xmlns:a14="http://schemas.microsoft.com/office/drawing/2010/main" val="0"/>
              </a:ext>
            </a:extLst>
          </a:blip>
          <a:srcRect l="23340" r="23340"/>
          <a:stretch/>
        </p:blipFill>
        <p:spPr>
          <a:xfrm>
            <a:off x="63416" y="3714446"/>
            <a:ext cx="3096343" cy="3265673"/>
          </a:xfrm>
          <a:prstGeom prst="rect">
            <a:avLst/>
          </a:prstGeom>
        </p:spPr>
      </p:pic>
      <p:pic>
        <p:nvPicPr>
          <p:cNvPr id="3" name="Picture 2">
            <a:extLst>
              <a:ext uri="{FF2B5EF4-FFF2-40B4-BE49-F238E27FC236}">
                <a16:creationId xmlns:a16="http://schemas.microsoft.com/office/drawing/2014/main" id="{8DE8B95E-82F4-4A90-9BC5-29B5A10AB0EF}"/>
              </a:ext>
            </a:extLst>
          </p:cNvPr>
          <p:cNvPicPr>
            <a:picLocks noChangeAspect="1"/>
          </p:cNvPicPr>
          <p:nvPr/>
        </p:nvPicPr>
        <p:blipFill rotWithShape="1">
          <a:blip r:embed="rId5">
            <a:extLst>
              <a:ext uri="{28A0092B-C50C-407E-A947-70E740481C1C}">
                <a14:useLocalDpi xmlns:a14="http://schemas.microsoft.com/office/drawing/2010/main" val="0"/>
              </a:ext>
            </a:extLst>
          </a:blip>
          <a:srcRect l="39013" r="33902" b="6954"/>
          <a:stretch/>
        </p:blipFill>
        <p:spPr>
          <a:xfrm>
            <a:off x="249445" y="2758426"/>
            <a:ext cx="2057961" cy="3980727"/>
          </a:xfrm>
          <a:prstGeom prst="rect">
            <a:avLst/>
          </a:prstGeom>
        </p:spPr>
      </p:pic>
      <p:graphicFrame>
        <p:nvGraphicFramePr>
          <p:cNvPr id="10" name="Table 7">
            <a:extLst>
              <a:ext uri="{FF2B5EF4-FFF2-40B4-BE49-F238E27FC236}">
                <a16:creationId xmlns:a16="http://schemas.microsoft.com/office/drawing/2014/main" id="{F95B80AC-7BF0-48D2-B4A6-BC39B7D205FE}"/>
              </a:ext>
            </a:extLst>
          </p:cNvPr>
          <p:cNvGraphicFramePr>
            <a:graphicFrameLocks noGrp="1"/>
          </p:cNvGraphicFramePr>
          <p:nvPr/>
        </p:nvGraphicFramePr>
        <p:xfrm>
          <a:off x="3444240" y="699347"/>
          <a:ext cx="8128000" cy="4817535"/>
        </p:xfrm>
        <a:graphic>
          <a:graphicData uri="http://schemas.openxmlformats.org/drawingml/2006/table">
            <a:tbl>
              <a:tblPr firstRow="1" bandRow="1"/>
              <a:tblGrid>
                <a:gridCol w="1625600">
                  <a:extLst>
                    <a:ext uri="{9D8B030D-6E8A-4147-A177-3AD203B41FA5}">
                      <a16:colId xmlns:a16="http://schemas.microsoft.com/office/drawing/2014/main" val="2562853494"/>
                    </a:ext>
                  </a:extLst>
                </a:gridCol>
                <a:gridCol w="1625600">
                  <a:extLst>
                    <a:ext uri="{9D8B030D-6E8A-4147-A177-3AD203B41FA5}">
                      <a16:colId xmlns:a16="http://schemas.microsoft.com/office/drawing/2014/main" val="257773980"/>
                    </a:ext>
                  </a:extLst>
                </a:gridCol>
                <a:gridCol w="1625600">
                  <a:extLst>
                    <a:ext uri="{9D8B030D-6E8A-4147-A177-3AD203B41FA5}">
                      <a16:colId xmlns:a16="http://schemas.microsoft.com/office/drawing/2014/main" val="1016651114"/>
                    </a:ext>
                  </a:extLst>
                </a:gridCol>
                <a:gridCol w="1625600">
                  <a:extLst>
                    <a:ext uri="{9D8B030D-6E8A-4147-A177-3AD203B41FA5}">
                      <a16:colId xmlns:a16="http://schemas.microsoft.com/office/drawing/2014/main" val="931633250"/>
                    </a:ext>
                  </a:extLst>
                </a:gridCol>
                <a:gridCol w="1625600">
                  <a:extLst>
                    <a:ext uri="{9D8B030D-6E8A-4147-A177-3AD203B41FA5}">
                      <a16:colId xmlns:a16="http://schemas.microsoft.com/office/drawing/2014/main" val="189835706"/>
                    </a:ext>
                  </a:extLst>
                </a:gridCol>
              </a:tblGrid>
              <a:tr h="160584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42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42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5BD1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5744108"/>
                  </a:ext>
                </a:extLst>
              </a:tr>
              <a:tr h="16058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C2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5BD1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5BD1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7877486"/>
                  </a:ext>
                </a:extLst>
              </a:tr>
              <a:tr h="16058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C2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C2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EC2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47465748"/>
                  </a:ext>
                </a:extLst>
              </a:tr>
            </a:tbl>
          </a:graphicData>
        </a:graphic>
      </p:graphicFrame>
    </p:spTree>
    <p:extLst>
      <p:ext uri="{BB962C8B-B14F-4D97-AF65-F5344CB8AC3E}">
        <p14:creationId xmlns:p14="http://schemas.microsoft.com/office/powerpoint/2010/main" val="204833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1592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9" name="Speech Bubble: Oval 8">
            <a:extLst>
              <a:ext uri="{FF2B5EF4-FFF2-40B4-BE49-F238E27FC236}">
                <a16:creationId xmlns:a16="http://schemas.microsoft.com/office/drawing/2014/main" id="{A53337BB-68D3-412B-8597-9CE60D059B94}"/>
              </a:ext>
            </a:extLst>
          </p:cNvPr>
          <p:cNvSpPr/>
          <p:nvPr/>
        </p:nvSpPr>
        <p:spPr>
          <a:xfrm>
            <a:off x="249445" y="856990"/>
            <a:ext cx="2910315" cy="1722760"/>
          </a:xfrm>
          <a:prstGeom prst="wedgeEllipseCallout">
            <a:avLst>
              <a:gd name="adj1" fmla="val 5274"/>
              <a:gd name="adj2" fmla="val 1006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Here I am!</a:t>
            </a:r>
          </a:p>
        </p:txBody>
      </p:sp>
      <p:pic>
        <p:nvPicPr>
          <p:cNvPr id="2" name="Picture 1">
            <a:extLst>
              <a:ext uri="{FF2B5EF4-FFF2-40B4-BE49-F238E27FC236}">
                <a16:creationId xmlns:a16="http://schemas.microsoft.com/office/drawing/2014/main" id="{1C550817-74BC-4375-9914-F4B8EE2EA531}"/>
              </a:ext>
            </a:extLst>
          </p:cNvPr>
          <p:cNvPicPr>
            <a:picLocks noChangeAspect="1"/>
          </p:cNvPicPr>
          <p:nvPr/>
        </p:nvPicPr>
        <p:blipFill rotWithShape="1">
          <a:blip r:embed="rId4">
            <a:extLst>
              <a:ext uri="{28A0092B-C50C-407E-A947-70E740481C1C}">
                <a14:useLocalDpi xmlns:a14="http://schemas.microsoft.com/office/drawing/2010/main" val="0"/>
              </a:ext>
            </a:extLst>
          </a:blip>
          <a:srcRect l="41182" r="33902" b="6749"/>
          <a:stretch/>
        </p:blipFill>
        <p:spPr>
          <a:xfrm>
            <a:off x="424413" y="2749667"/>
            <a:ext cx="1893153" cy="3989486"/>
          </a:xfrm>
          <a:prstGeom prst="rect">
            <a:avLst/>
          </a:prstGeom>
        </p:spPr>
      </p:pic>
      <p:graphicFrame>
        <p:nvGraphicFramePr>
          <p:cNvPr id="8" name="Table 7">
            <a:extLst>
              <a:ext uri="{FF2B5EF4-FFF2-40B4-BE49-F238E27FC236}">
                <a16:creationId xmlns:a16="http://schemas.microsoft.com/office/drawing/2014/main" id="{04C814A2-8B58-4F4E-9AD7-D710B057C132}"/>
              </a:ext>
            </a:extLst>
          </p:cNvPr>
          <p:cNvGraphicFramePr>
            <a:graphicFrameLocks noGrp="1"/>
          </p:cNvGraphicFramePr>
          <p:nvPr>
            <p:extLst>
              <p:ext uri="{D42A27DB-BD31-4B8C-83A1-F6EECF244321}">
                <p14:modId xmlns:p14="http://schemas.microsoft.com/office/powerpoint/2010/main" val="890066620"/>
              </p:ext>
            </p:extLst>
          </p:nvPr>
        </p:nvGraphicFramePr>
        <p:xfrm>
          <a:off x="3444240" y="699347"/>
          <a:ext cx="8128000" cy="4817535"/>
        </p:xfrm>
        <a:graphic>
          <a:graphicData uri="http://schemas.openxmlformats.org/drawingml/2006/table">
            <a:tbl>
              <a:tblPr firstRow="1" bandRow="1"/>
              <a:tblGrid>
                <a:gridCol w="1625600">
                  <a:extLst>
                    <a:ext uri="{9D8B030D-6E8A-4147-A177-3AD203B41FA5}">
                      <a16:colId xmlns:a16="http://schemas.microsoft.com/office/drawing/2014/main" val="2562853494"/>
                    </a:ext>
                  </a:extLst>
                </a:gridCol>
                <a:gridCol w="1625600">
                  <a:extLst>
                    <a:ext uri="{9D8B030D-6E8A-4147-A177-3AD203B41FA5}">
                      <a16:colId xmlns:a16="http://schemas.microsoft.com/office/drawing/2014/main" val="257773980"/>
                    </a:ext>
                  </a:extLst>
                </a:gridCol>
                <a:gridCol w="1625600">
                  <a:extLst>
                    <a:ext uri="{9D8B030D-6E8A-4147-A177-3AD203B41FA5}">
                      <a16:colId xmlns:a16="http://schemas.microsoft.com/office/drawing/2014/main" val="1016651114"/>
                    </a:ext>
                  </a:extLst>
                </a:gridCol>
                <a:gridCol w="1625600">
                  <a:extLst>
                    <a:ext uri="{9D8B030D-6E8A-4147-A177-3AD203B41FA5}">
                      <a16:colId xmlns:a16="http://schemas.microsoft.com/office/drawing/2014/main" val="931633250"/>
                    </a:ext>
                  </a:extLst>
                </a:gridCol>
                <a:gridCol w="1625600">
                  <a:extLst>
                    <a:ext uri="{9D8B030D-6E8A-4147-A177-3AD203B41FA5}">
                      <a16:colId xmlns:a16="http://schemas.microsoft.com/office/drawing/2014/main" val="189835706"/>
                    </a:ext>
                  </a:extLst>
                </a:gridCol>
              </a:tblGrid>
              <a:tr h="160584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9D71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279AB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279AB7"/>
                    </a:solidFill>
                  </a:tcPr>
                </a:tc>
                <a:extLst>
                  <a:ext uri="{0D108BD9-81ED-4DB2-BD59-A6C34878D82A}">
                    <a16:rowId xmlns:a16="http://schemas.microsoft.com/office/drawing/2014/main" val="75744108"/>
                  </a:ext>
                </a:extLst>
              </a:tr>
              <a:tr h="16058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5DD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9D71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9D71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279AB7"/>
                    </a:solidFill>
                  </a:tcPr>
                </a:tc>
                <a:extLst>
                  <a:ext uri="{0D108BD9-81ED-4DB2-BD59-A6C34878D82A}">
                    <a16:rowId xmlns:a16="http://schemas.microsoft.com/office/drawing/2014/main" val="2487877486"/>
                  </a:ext>
                </a:extLst>
              </a:tr>
              <a:tr h="160584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5DD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5DD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5DD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279AB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279AB7"/>
                    </a:solidFill>
                  </a:tcPr>
                </a:tc>
                <a:extLst>
                  <a:ext uri="{0D108BD9-81ED-4DB2-BD59-A6C34878D82A}">
                    <a16:rowId xmlns:a16="http://schemas.microsoft.com/office/drawing/2014/main" val="4247465748"/>
                  </a:ext>
                </a:extLst>
              </a:tr>
            </a:tbl>
          </a:graphicData>
        </a:graphic>
      </p:graphicFrame>
      <p:sp>
        <p:nvSpPr>
          <p:cNvPr id="10" name="Oval 9">
            <a:extLst>
              <a:ext uri="{FF2B5EF4-FFF2-40B4-BE49-F238E27FC236}">
                <a16:creationId xmlns:a16="http://schemas.microsoft.com/office/drawing/2014/main" id="{795915CF-E5FE-4317-8719-96A131084CF9}"/>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200184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LEGO, automaton&#10;&#10;Description automatically generated">
            <a:extLst>
              <a:ext uri="{FF2B5EF4-FFF2-40B4-BE49-F238E27FC236}">
                <a16:creationId xmlns:a16="http://schemas.microsoft.com/office/drawing/2014/main" id="{E2777225-4276-4252-A148-E06ABCAEE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 y="0"/>
            <a:ext cx="12185905"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1" name="Speech Bubble: Oval 10">
            <a:extLst>
              <a:ext uri="{FF2B5EF4-FFF2-40B4-BE49-F238E27FC236}">
                <a16:creationId xmlns:a16="http://schemas.microsoft.com/office/drawing/2014/main" id="{35793BA9-D221-49E1-96BD-8E38D0AA5F18}"/>
              </a:ext>
            </a:extLst>
          </p:cNvPr>
          <p:cNvSpPr/>
          <p:nvPr/>
        </p:nvSpPr>
        <p:spPr>
          <a:xfrm>
            <a:off x="155904" y="130844"/>
            <a:ext cx="2910315" cy="1722760"/>
          </a:xfrm>
          <a:prstGeom prst="wedgeEllipseCallout">
            <a:avLst>
              <a:gd name="adj1" fmla="val 30915"/>
              <a:gd name="adj2" fmla="val 82312"/>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Can you see us</a:t>
            </a:r>
            <a:r>
              <a:rPr lang="en-GB" sz="3200" dirty="0">
                <a:solidFill>
                  <a:schemeClr val="accent4"/>
                </a:solidFill>
                <a:latin typeface="Myriad Pro"/>
              </a:rPr>
              <a:t>?</a:t>
            </a:r>
          </a:p>
        </p:txBody>
      </p:sp>
      <p:sp>
        <p:nvSpPr>
          <p:cNvPr id="18" name="Oval 17">
            <a:extLst>
              <a:ext uri="{FF2B5EF4-FFF2-40B4-BE49-F238E27FC236}">
                <a16:creationId xmlns:a16="http://schemas.microsoft.com/office/drawing/2014/main" id="{49BDD941-98CE-445E-9A6F-595C0D0BCAB6}"/>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52534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21940"/>
          </a:xfrm>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dirty="0"/>
              <a:t>Explore arranging cubes into different shapes for each of the </a:t>
            </a:r>
            <a:r>
              <a:rPr lang="en-GB" dirty="0" err="1"/>
              <a:t>Numberblocks</a:t>
            </a:r>
            <a:r>
              <a:rPr lang="en-GB" dirty="0"/>
              <a:t> so that all the shapes are ‘lying down’. Draw around the outside. </a:t>
            </a:r>
          </a:p>
          <a:p>
            <a:pPr marL="342900" indent="-342900">
              <a:lnSpc>
                <a:spcPct val="100000"/>
              </a:lnSpc>
              <a:spcBef>
                <a:spcPts val="0"/>
              </a:spcBef>
              <a:spcAft>
                <a:spcPts val="600"/>
              </a:spcAft>
              <a:buFont typeface="Arial" panose="020B0604020202020204" pitchFamily="34" charset="0"/>
              <a:buChar char="•"/>
            </a:pPr>
            <a:r>
              <a:rPr lang="en-GB" dirty="0"/>
              <a:t>How many different ways can you make </a:t>
            </a:r>
            <a:r>
              <a:rPr lang="en-GB" dirty="0">
                <a:solidFill>
                  <a:srgbClr val="FF0000"/>
                </a:solidFill>
              </a:rPr>
              <a:t>Four</a:t>
            </a:r>
            <a:r>
              <a:rPr lang="en-GB" dirty="0"/>
              <a:t> and </a:t>
            </a:r>
            <a:r>
              <a:rPr lang="en-GB" dirty="0">
                <a:solidFill>
                  <a:srgbClr val="FF0000"/>
                </a:solidFill>
              </a:rPr>
              <a:t>Five</a:t>
            </a:r>
            <a:r>
              <a:rPr lang="en-GB" dirty="0"/>
              <a:t>? Which of the </a:t>
            </a:r>
            <a:r>
              <a:rPr lang="en-GB" dirty="0" err="1"/>
              <a:t>Numberblocks</a:t>
            </a:r>
            <a:r>
              <a:rPr lang="en-GB" dirty="0"/>
              <a:t> has more ways - </a:t>
            </a:r>
            <a:r>
              <a:rPr lang="en-GB" dirty="0">
                <a:solidFill>
                  <a:srgbClr val="FF0000"/>
                </a:solidFill>
              </a:rPr>
              <a:t>Four</a:t>
            </a:r>
            <a:r>
              <a:rPr lang="en-GB" dirty="0"/>
              <a:t> or </a:t>
            </a:r>
            <a:r>
              <a:rPr lang="en-GB" dirty="0">
                <a:solidFill>
                  <a:srgbClr val="FF0000"/>
                </a:solidFill>
              </a:rPr>
              <a:t>Five</a:t>
            </a:r>
            <a:r>
              <a:rPr lang="en-GB" dirty="0"/>
              <a:t>? Can you convince me you have found all the ways to make </a:t>
            </a:r>
            <a:r>
              <a:rPr lang="en-GB" dirty="0">
                <a:solidFill>
                  <a:srgbClr val="FF0000"/>
                </a:solidFill>
              </a:rPr>
              <a:t>Five</a:t>
            </a:r>
            <a:r>
              <a:rPr lang="en-GB" dirty="0"/>
              <a:t>?</a:t>
            </a:r>
          </a:p>
          <a:p>
            <a:pPr marL="342900" indent="-342900">
              <a:lnSpc>
                <a:spcPct val="100000"/>
              </a:lnSpc>
              <a:spcBef>
                <a:spcPts val="0"/>
              </a:spcBef>
              <a:spcAft>
                <a:spcPts val="600"/>
              </a:spcAft>
              <a:buFont typeface="Arial" panose="020B0604020202020204" pitchFamily="34" charset="0"/>
              <a:buChar char="•"/>
            </a:pPr>
            <a:r>
              <a:rPr lang="en-GB" dirty="0"/>
              <a:t>Explore combining </a:t>
            </a:r>
            <a:r>
              <a:rPr lang="en-GB" dirty="0" err="1"/>
              <a:t>Numberblocks</a:t>
            </a:r>
            <a:r>
              <a:rPr lang="en-GB" dirty="0"/>
              <a:t> into other shapes.</a:t>
            </a:r>
          </a:p>
          <a:p>
            <a:pPr marL="342900" indent="-342900">
              <a:lnSpc>
                <a:spcPct val="100000"/>
              </a:lnSpc>
              <a:spcBef>
                <a:spcPts val="0"/>
              </a:spcBef>
              <a:spcAft>
                <a:spcPts val="600"/>
              </a:spcAft>
              <a:buFont typeface="Arial" panose="020B0604020202020204" pitchFamily="34" charset="0"/>
              <a:buChar char="•"/>
            </a:pPr>
            <a:r>
              <a:rPr lang="en-GB" dirty="0"/>
              <a:t>Colour in squares on a grid to represent the arrangements of different </a:t>
            </a:r>
            <a:r>
              <a:rPr lang="en-GB" dirty="0" err="1"/>
              <a:t>Numberblocks</a:t>
            </a:r>
            <a:r>
              <a:rPr lang="en-GB" dirty="0"/>
              <a:t>.</a:t>
            </a:r>
          </a:p>
          <a:p>
            <a:pPr marL="342900" indent="-342900">
              <a:lnSpc>
                <a:spcPct val="100000"/>
              </a:lnSpc>
              <a:spcBef>
                <a:spcPts val="0"/>
              </a:spcBef>
              <a:spcAft>
                <a:spcPts val="600"/>
              </a:spcAft>
              <a:buFont typeface="Arial" panose="020B0604020202020204" pitchFamily="34" charset="0"/>
              <a:buChar char="•"/>
            </a:pPr>
            <a:r>
              <a:rPr lang="en-GB" dirty="0"/>
              <a:t>Design patterns with different arrangements of </a:t>
            </a:r>
            <a:r>
              <a:rPr lang="en-GB" dirty="0" err="1"/>
              <a:t>Numberblocks</a:t>
            </a:r>
            <a:r>
              <a:rPr lang="en-GB" dirty="0"/>
              <a:t>. </a:t>
            </a:r>
          </a:p>
        </p:txBody>
      </p:sp>
    </p:spTree>
    <p:extLst>
      <p:ext uri="{BB962C8B-B14F-4D97-AF65-F5344CB8AC3E}">
        <p14:creationId xmlns:p14="http://schemas.microsoft.com/office/powerpoint/2010/main" val="2671267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361203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D25A33-4094-4D1B-A75C-4DC8D79414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9025" cy="6854653"/>
          </a:xfrm>
          <a:prstGeom prst="rect">
            <a:avLst/>
          </a:prstGeom>
        </p:spPr>
      </p:pic>
      <p:sp>
        <p:nvSpPr>
          <p:cNvPr id="5" name="Oval 4">
            <a:extLst>
              <a:ext uri="{FF2B5EF4-FFF2-40B4-BE49-F238E27FC236}">
                <a16:creationId xmlns:a16="http://schemas.microsoft.com/office/drawing/2014/main" id="{02EB3B27-389A-4C6E-A6D7-AEA2FA0D3CF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510689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A4D15FD-49FF-4258-A073-9098A46445EC}"/>
              </a:ext>
            </a:extLst>
          </p:cNvPr>
          <p:cNvSpPr/>
          <p:nvPr/>
        </p:nvSpPr>
        <p:spPr>
          <a:xfrm>
            <a:off x="6909646" y="3206815"/>
            <a:ext cx="4948195" cy="2221712"/>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Use these shapes to make a building block pattern.</a:t>
            </a:r>
          </a:p>
        </p:txBody>
      </p:sp>
      <p:pic>
        <p:nvPicPr>
          <p:cNvPr id="7" name="Picture 6">
            <a:extLst>
              <a:ext uri="{FF2B5EF4-FFF2-40B4-BE49-F238E27FC236}">
                <a16:creationId xmlns:a16="http://schemas.microsoft.com/office/drawing/2014/main" id="{3310CB56-BFE9-4B93-B90F-4A62083BB087}"/>
              </a:ext>
            </a:extLst>
          </p:cNvPr>
          <p:cNvPicPr>
            <a:picLocks noChangeAspect="1"/>
          </p:cNvPicPr>
          <p:nvPr/>
        </p:nvPicPr>
        <p:blipFill>
          <a:blip r:embed="rId3"/>
          <a:stretch>
            <a:fillRect/>
          </a:stretch>
        </p:blipFill>
        <p:spPr>
          <a:xfrm rot="10800000">
            <a:off x="8850297" y="733787"/>
            <a:ext cx="1066892" cy="1066892"/>
          </a:xfrm>
          <a:prstGeom prst="rect">
            <a:avLst/>
          </a:prstGeom>
          <a:ln>
            <a:solidFill>
              <a:schemeClr val="accent4"/>
            </a:solidFill>
          </a:ln>
        </p:spPr>
      </p:pic>
      <p:pic>
        <p:nvPicPr>
          <p:cNvPr id="9" name="Picture 8">
            <a:extLst>
              <a:ext uri="{FF2B5EF4-FFF2-40B4-BE49-F238E27FC236}">
                <a16:creationId xmlns:a16="http://schemas.microsoft.com/office/drawing/2014/main" id="{0B29963C-9EAF-4923-9E0B-7E5AAE0FFCCE}"/>
              </a:ext>
            </a:extLst>
          </p:cNvPr>
          <p:cNvPicPr>
            <a:picLocks noChangeAspect="1"/>
          </p:cNvPicPr>
          <p:nvPr/>
        </p:nvPicPr>
        <p:blipFill>
          <a:blip r:embed="rId4"/>
          <a:stretch>
            <a:fillRect/>
          </a:stretch>
        </p:blipFill>
        <p:spPr>
          <a:xfrm>
            <a:off x="7168624" y="636924"/>
            <a:ext cx="1066892" cy="1585097"/>
          </a:xfrm>
          <a:prstGeom prst="rect">
            <a:avLst/>
          </a:prstGeom>
          <a:ln>
            <a:solidFill>
              <a:schemeClr val="accent4"/>
            </a:solidFill>
          </a:ln>
        </p:spPr>
      </p:pic>
      <p:graphicFrame>
        <p:nvGraphicFramePr>
          <p:cNvPr id="6" name="Table 5">
            <a:extLst>
              <a:ext uri="{FF2B5EF4-FFF2-40B4-BE49-F238E27FC236}">
                <a16:creationId xmlns:a16="http://schemas.microsoft.com/office/drawing/2014/main" id="{B8585428-3372-4F43-8F74-61914C47667F}"/>
              </a:ext>
            </a:extLst>
          </p:cNvPr>
          <p:cNvGraphicFramePr>
            <a:graphicFrameLocks noGrp="1"/>
          </p:cNvGraphicFramePr>
          <p:nvPr>
            <p:extLst>
              <p:ext uri="{D42A27DB-BD31-4B8C-83A1-F6EECF244321}">
                <p14:modId xmlns:p14="http://schemas.microsoft.com/office/powerpoint/2010/main" val="2641192420"/>
              </p:ext>
            </p:extLst>
          </p:nvPr>
        </p:nvGraphicFramePr>
        <p:xfrm>
          <a:off x="147145" y="307428"/>
          <a:ext cx="6264000" cy="6243144"/>
        </p:xfrm>
        <a:graphic>
          <a:graphicData uri="http://schemas.openxmlformats.org/drawingml/2006/table">
            <a:tbl>
              <a:tblPr firstRow="1" bandRow="1"/>
              <a:tblGrid>
                <a:gridCol w="522000">
                  <a:extLst>
                    <a:ext uri="{9D8B030D-6E8A-4147-A177-3AD203B41FA5}">
                      <a16:colId xmlns:a16="http://schemas.microsoft.com/office/drawing/2014/main" val="20000"/>
                    </a:ext>
                  </a:extLst>
                </a:gridCol>
                <a:gridCol w="522000">
                  <a:extLst>
                    <a:ext uri="{9D8B030D-6E8A-4147-A177-3AD203B41FA5}">
                      <a16:colId xmlns:a16="http://schemas.microsoft.com/office/drawing/2014/main" val="20001"/>
                    </a:ext>
                  </a:extLst>
                </a:gridCol>
                <a:gridCol w="522000">
                  <a:extLst>
                    <a:ext uri="{9D8B030D-6E8A-4147-A177-3AD203B41FA5}">
                      <a16:colId xmlns:a16="http://schemas.microsoft.com/office/drawing/2014/main" val="2520182887"/>
                    </a:ext>
                  </a:extLst>
                </a:gridCol>
                <a:gridCol w="522000">
                  <a:extLst>
                    <a:ext uri="{9D8B030D-6E8A-4147-A177-3AD203B41FA5}">
                      <a16:colId xmlns:a16="http://schemas.microsoft.com/office/drawing/2014/main" val="2922522339"/>
                    </a:ext>
                  </a:extLst>
                </a:gridCol>
                <a:gridCol w="522000">
                  <a:extLst>
                    <a:ext uri="{9D8B030D-6E8A-4147-A177-3AD203B41FA5}">
                      <a16:colId xmlns:a16="http://schemas.microsoft.com/office/drawing/2014/main" val="20002"/>
                    </a:ext>
                  </a:extLst>
                </a:gridCol>
                <a:gridCol w="522000">
                  <a:extLst>
                    <a:ext uri="{9D8B030D-6E8A-4147-A177-3AD203B41FA5}">
                      <a16:colId xmlns:a16="http://schemas.microsoft.com/office/drawing/2014/main" val="20003"/>
                    </a:ext>
                  </a:extLst>
                </a:gridCol>
                <a:gridCol w="522000">
                  <a:extLst>
                    <a:ext uri="{9D8B030D-6E8A-4147-A177-3AD203B41FA5}">
                      <a16:colId xmlns:a16="http://schemas.microsoft.com/office/drawing/2014/main" val="20004"/>
                    </a:ext>
                  </a:extLst>
                </a:gridCol>
                <a:gridCol w="522000">
                  <a:extLst>
                    <a:ext uri="{9D8B030D-6E8A-4147-A177-3AD203B41FA5}">
                      <a16:colId xmlns:a16="http://schemas.microsoft.com/office/drawing/2014/main" val="20005"/>
                    </a:ext>
                  </a:extLst>
                </a:gridCol>
                <a:gridCol w="522000">
                  <a:extLst>
                    <a:ext uri="{9D8B030D-6E8A-4147-A177-3AD203B41FA5}">
                      <a16:colId xmlns:a16="http://schemas.microsoft.com/office/drawing/2014/main" val="20006"/>
                    </a:ext>
                  </a:extLst>
                </a:gridCol>
                <a:gridCol w="522000">
                  <a:extLst>
                    <a:ext uri="{9D8B030D-6E8A-4147-A177-3AD203B41FA5}">
                      <a16:colId xmlns:a16="http://schemas.microsoft.com/office/drawing/2014/main" val="20007"/>
                    </a:ext>
                  </a:extLst>
                </a:gridCol>
                <a:gridCol w="522000">
                  <a:extLst>
                    <a:ext uri="{9D8B030D-6E8A-4147-A177-3AD203B41FA5}">
                      <a16:colId xmlns:a16="http://schemas.microsoft.com/office/drawing/2014/main" val="20008"/>
                    </a:ext>
                  </a:extLst>
                </a:gridCol>
                <a:gridCol w="522000">
                  <a:extLst>
                    <a:ext uri="{9D8B030D-6E8A-4147-A177-3AD203B41FA5}">
                      <a16:colId xmlns:a16="http://schemas.microsoft.com/office/drawing/2014/main" val="20009"/>
                    </a:ext>
                  </a:extLst>
                </a:gridCol>
              </a:tblGrid>
              <a:tr h="52026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52026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52026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52026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127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52026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52026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52026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52026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57150" cap="flat" cmpd="sng" algn="ctr">
                      <a:solidFill>
                        <a:srgbClr val="FF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r h="52026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8"/>
                  </a:ext>
                </a:extLst>
              </a:tr>
              <a:tr h="52026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57150" cap="flat" cmpd="sng" algn="ctr">
                      <a:solidFill>
                        <a:srgbClr val="FF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9"/>
                  </a:ext>
                </a:extLst>
              </a:tr>
              <a:tr h="52026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12700" cap="flat" cmpd="sng" algn="ctr">
                      <a:solidFill>
                        <a:sysClr val="windowText" lastClr="00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571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57150" cap="flat" cmpd="sng" algn="ctr">
                      <a:solidFill>
                        <a:srgbClr val="FF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0"/>
                  </a:ext>
                </a:extLst>
              </a:tr>
              <a:tr h="52026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dirty="0"/>
                    </a:p>
                  </a:txBody>
                  <a:tcPr>
                    <a:lnL w="38100" cap="flat" cmpd="sng" algn="ctr">
                      <a:solidFill>
                        <a:sysClr val="windowText" lastClr="000000"/>
                      </a:solid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1"/>
                  </a:ext>
                </a:extLst>
              </a:tr>
            </a:tbl>
          </a:graphicData>
        </a:graphic>
      </p:graphicFrame>
      <p:sp>
        <p:nvSpPr>
          <p:cNvPr id="8" name="Oval 7">
            <a:extLst>
              <a:ext uri="{FF2B5EF4-FFF2-40B4-BE49-F238E27FC236}">
                <a16:creationId xmlns:a16="http://schemas.microsoft.com/office/drawing/2014/main" id="{17F9D766-4820-4261-A98D-59E9181A7043}"/>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12613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dirty="0"/>
              <a:t>Investigate the different ‘flat’ arrangements for 5 blocks. Explore different ways to fit them together. Is it possible to fit 3 of them together to make a 3 x 5 rectangle? Another rectangle?</a:t>
            </a:r>
          </a:p>
          <a:p>
            <a:pPr marL="342900" indent="-342900">
              <a:lnSpc>
                <a:spcPct val="100000"/>
              </a:lnSpc>
              <a:spcBef>
                <a:spcPts val="0"/>
              </a:spcBef>
              <a:buFont typeface="Arial" panose="020B0604020202020204" pitchFamily="34" charset="0"/>
              <a:buChar char="•"/>
            </a:pPr>
            <a:r>
              <a:rPr lang="en-GB" dirty="0"/>
              <a:t>Investigate ‘flat’ arrangements for 6 blocks. Explore different ways to fit them together. Is it possible to fit 5 of them together to make a 5 x 6 rectangle? Another rectangle?</a:t>
            </a:r>
          </a:p>
          <a:p>
            <a:pPr marL="342900" indent="-342900">
              <a:lnSpc>
                <a:spcPct val="100000"/>
              </a:lnSpc>
              <a:spcBef>
                <a:spcPts val="0"/>
              </a:spcBef>
              <a:buFont typeface="Arial" panose="020B0604020202020204" pitchFamily="34" charset="0"/>
              <a:buChar char="•"/>
            </a:pPr>
            <a:r>
              <a:rPr lang="en-GB" dirty="0"/>
              <a:t>Explore as above for other arrangements.</a:t>
            </a:r>
          </a:p>
          <a:p>
            <a:pPr marL="342900" indent="-342900">
              <a:lnSpc>
                <a:spcPct val="100000"/>
              </a:lnSpc>
              <a:spcBef>
                <a:spcPts val="0"/>
              </a:spcBef>
              <a:buFont typeface="Arial" panose="020B0604020202020204" pitchFamily="34" charset="0"/>
              <a:buChar char="•"/>
            </a:pPr>
            <a:r>
              <a:rPr lang="en-GB" dirty="0"/>
              <a:t>Use the Maths Is Fun free Tetris HTML game. </a:t>
            </a:r>
            <a:r>
              <a:rPr lang="en-GB">
                <a:hlinkClick r:id="rId3"/>
              </a:rPr>
              <a:t>https://www.mathsisfun.com/games/tetris.html</a:t>
            </a:r>
            <a:endParaRPr lang="en-GB" dirty="0"/>
          </a:p>
        </p:txBody>
      </p:sp>
    </p:spTree>
    <p:extLst>
      <p:ext uri="{BB962C8B-B14F-4D97-AF65-F5344CB8AC3E}">
        <p14:creationId xmlns:p14="http://schemas.microsoft.com/office/powerpoint/2010/main" val="36660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Episode </a:t>
            </a:r>
            <a:r>
              <a:rPr lang="en-GB" dirty="0">
                <a:solidFill>
                  <a:srgbClr val="666666"/>
                </a:solidFill>
                <a:latin typeface="Century Gothic" panose="020B0502020202020204" pitchFamily="34" charset="0"/>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t>The </a:t>
            </a:r>
            <a:r>
              <a:rPr lang="en-GB" dirty="0" err="1"/>
              <a:t>Numberblocks</a:t>
            </a:r>
            <a:r>
              <a:rPr lang="en-GB" dirty="0"/>
              <a:t> help a friendly alien to get back to his planet by building an amazing tower from the different shapes the alien makes them into. Learn to recognise the </a:t>
            </a:r>
            <a:r>
              <a:rPr lang="en-GB" dirty="0" err="1"/>
              <a:t>Numberblocks</a:t>
            </a:r>
            <a:r>
              <a:rPr lang="en-GB" dirty="0"/>
              <a:t>, no matter what their shape, and explore how they can fit together to make an amazing colourful patterned tower.</a:t>
            </a:r>
          </a:p>
          <a:p>
            <a:pPr marL="0" indent="0">
              <a:lnSpc>
                <a:spcPct val="100000"/>
              </a:lnSpc>
              <a:spcBef>
                <a:spcPts val="0"/>
              </a:spcBef>
              <a:buNone/>
            </a:pPr>
            <a:r>
              <a:rPr lang="en-GB" dirty="0"/>
              <a:t> </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b="1" dirty="0">
                <a:latin typeface="+mj-lt"/>
              </a:rPr>
              <a:t>Conservation of number</a:t>
            </a:r>
          </a:p>
          <a:p>
            <a:pPr marL="0" indent="0">
              <a:lnSpc>
                <a:spcPct val="100000"/>
              </a:lnSpc>
              <a:spcBef>
                <a:spcPts val="1800"/>
              </a:spcBef>
              <a:buNone/>
            </a:pPr>
            <a:r>
              <a:rPr lang="en-GB" dirty="0">
                <a:latin typeface="+mj-lt"/>
              </a:rPr>
              <a:t>In this episode the </a:t>
            </a:r>
            <a:r>
              <a:rPr lang="en-GB" dirty="0" err="1">
                <a:latin typeface="+mj-lt"/>
              </a:rPr>
              <a:t>Numberblocks</a:t>
            </a:r>
            <a:r>
              <a:rPr lang="en-GB" dirty="0">
                <a:latin typeface="+mj-lt"/>
              </a:rPr>
              <a:t> reorganise themselves into different shapes from their most familiar ones (towers or 2-wide shapes or squares). Knowing that the quantity remains the same even if the objects are rearranged is an important step towards calculating with numbers. For example, in understanding commutativity, rearranging 4 and 6 will still give the same total as 6 and 4.</a:t>
            </a:r>
            <a:endParaRPr lang="en-GB" dirty="0">
              <a:solidFill>
                <a:srgbClr val="FF0000"/>
              </a:solidFill>
              <a:latin typeface="+mj-lt"/>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1"/>
            <a:ext cx="10972800" cy="4720719"/>
          </a:xfrm>
        </p:spPr>
        <p:txBody>
          <a:bodyPr vert="horz" lIns="91440" tIns="45720" rIns="91440" bIns="45720" rtlCol="0" anchor="t">
            <a:normAutofit/>
          </a:bodyPr>
          <a:lstStyle/>
          <a:p>
            <a:pPr marL="0" indent="0">
              <a:buNone/>
            </a:pPr>
            <a:r>
              <a:rPr lang="en-GB" dirty="0">
                <a:latin typeface="+mj-lt"/>
              </a:rPr>
              <a:t>Use these stem sentences to rehearse the mathematical ideas in the programme:</a:t>
            </a:r>
          </a:p>
          <a:p>
            <a:endParaRPr lang="en-GB" dirty="0">
              <a:latin typeface="+mj-lt"/>
            </a:endParaRPr>
          </a:p>
          <a:p>
            <a:pPr marL="0" indent="0">
              <a:buNone/>
            </a:pPr>
            <a:r>
              <a:rPr lang="en-GB" dirty="0">
                <a:latin typeface="+mj-lt"/>
              </a:rPr>
              <a:t>“Same amount, different shape”</a:t>
            </a:r>
          </a:p>
          <a:p>
            <a:endParaRPr lang="en-GB" dirty="0">
              <a:latin typeface="+mj-lt"/>
            </a:endParaRPr>
          </a:p>
          <a:p>
            <a:pPr marL="0" indent="0">
              <a:buNone/>
            </a:pPr>
            <a:r>
              <a:rPr lang="en-GB" dirty="0">
                <a:latin typeface="+mj-lt"/>
              </a:rPr>
              <a:t>“This is &lt;10&gt; rearranged into &lt;4&gt; and &lt;6&gt;”</a:t>
            </a:r>
          </a:p>
          <a:p>
            <a:pPr marL="0" indent="0">
              <a:buNone/>
            </a:pPr>
            <a:endParaRPr lang="en-GB" sz="18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GB" dirty="0">
                <a:latin typeface="+mj-lt"/>
              </a:rPr>
              <a:t>Watch the episode of </a:t>
            </a:r>
            <a:r>
              <a:rPr lang="en-GB" dirty="0" err="1">
                <a:latin typeface="+mj-lt"/>
              </a:rPr>
              <a:t>Numberblocks</a:t>
            </a:r>
            <a:r>
              <a:rPr lang="en-GB" dirty="0">
                <a:latin typeface="+mj-lt"/>
              </a:rPr>
              <a:t>. Use the following picture as a stimulus. First ask the children what they noticed about the </a:t>
            </a:r>
            <a:r>
              <a:rPr lang="en-GB" dirty="0" err="1">
                <a:latin typeface="+mj-lt"/>
              </a:rPr>
              <a:t>Numberblocks</a:t>
            </a:r>
            <a:r>
              <a:rPr lang="en-GB" dirty="0">
                <a:latin typeface="+mj-lt"/>
              </a:rPr>
              <a:t> in this episode.</a:t>
            </a:r>
          </a:p>
          <a:p>
            <a:pPr marL="0" indent="0">
              <a:lnSpc>
                <a:spcPct val="100000"/>
              </a:lnSpc>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FD2CE6-2F24-4B20-A982-69A1336C95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7" name="Rectangle 6">
            <a:extLst>
              <a:ext uri="{FF2B5EF4-FFF2-40B4-BE49-F238E27FC236}">
                <a16:creationId xmlns:a16="http://schemas.microsoft.com/office/drawing/2014/main" id="{042A3E44-3965-4F0A-9E76-81E783ED8575}"/>
              </a:ext>
            </a:extLst>
          </p:cNvPr>
          <p:cNvSpPr/>
          <p:nvPr/>
        </p:nvSpPr>
        <p:spPr>
          <a:xfrm>
            <a:off x="4190400" y="6550841"/>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Oval 4">
            <a:extLst>
              <a:ext uri="{FF2B5EF4-FFF2-40B4-BE49-F238E27FC236}">
                <a16:creationId xmlns:a16="http://schemas.microsoft.com/office/drawing/2014/main" id="{DBF06C5D-9EE5-4ED4-99C1-E9BE55BEAC37}"/>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98123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5239</TotalTime>
  <Words>1140</Words>
  <Application>Microsoft Office PowerPoint</Application>
  <PresentationFormat>Widescreen</PresentationFormat>
  <Paragraphs>102</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Myriad Pro</vt:lpstr>
      <vt:lpstr>3_Custom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Liam Benson</cp:lastModifiedBy>
  <cp:revision>374</cp:revision>
  <dcterms:created xsi:type="dcterms:W3CDTF">2018-02-20T10:26:52Z</dcterms:created>
  <dcterms:modified xsi:type="dcterms:W3CDTF">2021-04-11T15:18:03Z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