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3"/>
  </p:notesMasterIdLst>
  <p:sldIdLst>
    <p:sldId id="263" r:id="rId6"/>
    <p:sldId id="630" r:id="rId7"/>
    <p:sldId id="588" r:id="rId8"/>
    <p:sldId id="271" r:id="rId9"/>
    <p:sldId id="298" r:id="rId10"/>
    <p:sldId id="269" r:id="rId11"/>
    <p:sldId id="276" r:id="rId12"/>
    <p:sldId id="643" r:id="rId13"/>
    <p:sldId id="642" r:id="rId14"/>
    <p:sldId id="278" r:id="rId15"/>
    <p:sldId id="279" r:id="rId16"/>
    <p:sldId id="280" r:id="rId17"/>
    <p:sldId id="645" r:id="rId18"/>
    <p:sldId id="281" r:id="rId19"/>
    <p:sldId id="282" r:id="rId20"/>
    <p:sldId id="646" r:id="rId21"/>
    <p:sldId id="580" r:id="rId22"/>
    <p:sldId id="579" r:id="rId23"/>
    <p:sldId id="631" r:id="rId24"/>
    <p:sldId id="641" r:id="rId25"/>
    <p:sldId id="633" r:id="rId26"/>
    <p:sldId id="634" r:id="rId27"/>
    <p:sldId id="635" r:id="rId28"/>
    <p:sldId id="636" r:id="rId29"/>
    <p:sldId id="637" r:id="rId30"/>
    <p:sldId id="638" r:id="rId31"/>
    <p:sldId id="639" r:id="rId32"/>
    <p:sldId id="640" r:id="rId33"/>
    <p:sldId id="286" r:id="rId34"/>
    <p:sldId id="265" r:id="rId35"/>
    <p:sldId id="287" r:id="rId36"/>
    <p:sldId id="288" r:id="rId37"/>
    <p:sldId id="289" r:id="rId38"/>
    <p:sldId id="644" r:id="rId39"/>
    <p:sldId id="606" r:id="rId40"/>
    <p:sldId id="613" r:id="rId41"/>
    <p:sldId id="291" r:id="rId4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3" autoAdjust="0"/>
    <p:restoredTop sz="83859" autoAdjust="0"/>
  </p:normalViewPr>
  <p:slideViewPr>
    <p:cSldViewPr>
      <p:cViewPr varScale="1">
        <p:scale>
          <a:sx n="60" d="100"/>
          <a:sy n="60" d="100"/>
        </p:scale>
        <p:origin x="97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D037814C-814B-4176-A3A0-79B95F5E0732}"/>
    <pc:docChg chg="custSel modSld">
      <pc:chgData name="Rebecca Donaldson" userId="de1bd23b-13b3-40c7-98d3-b019b9d9da5e" providerId="ADAL" clId="{D037814C-814B-4176-A3A0-79B95F5E0732}" dt="2021-09-12T20:26:05.655" v="41" actId="20577"/>
      <pc:docMkLst>
        <pc:docMk/>
      </pc:docMkLst>
      <pc:sldChg chg="modSp mod">
        <pc:chgData name="Rebecca Donaldson" userId="de1bd23b-13b3-40c7-98d3-b019b9d9da5e" providerId="ADAL" clId="{D037814C-814B-4176-A3A0-79B95F5E0732}" dt="2021-09-12T20:26:05.655" v="41" actId="20577"/>
        <pc:sldMkLst>
          <pc:docMk/>
          <pc:sldMk cId="28423318" sldId="263"/>
        </pc:sldMkLst>
        <pc:spChg chg="mod">
          <ac:chgData name="Rebecca Donaldson" userId="de1bd23b-13b3-40c7-98d3-b019b9d9da5e" providerId="ADAL" clId="{D037814C-814B-4176-A3A0-79B95F5E0732}" dt="2021-09-12T20:26:05.655" v="41" actId="20577"/>
          <ac:spMkLst>
            <pc:docMk/>
            <pc:sldMk cId="28423318" sldId="263"/>
            <ac:spMk id="2" creationId="{E6852059-E171-4D97-AEA5-4EB713FA17E6}"/>
          </ac:spMkLst>
        </pc:spChg>
      </pc:sldChg>
    </pc:docChg>
  </pc:docChgLst>
  <pc:docChgLst>
    <pc:chgData name="Steve McCormack" userId="a36034f6-e157-44c0-92e0-583c4185333c" providerId="ADAL" clId="{FD3801AB-6A8A-4134-A000-7A7CE517443D}"/>
    <pc:docChg chg="custSel modSld">
      <pc:chgData name="Steve McCormack" userId="a36034f6-e157-44c0-92e0-583c4185333c" providerId="ADAL" clId="{FD3801AB-6A8A-4134-A000-7A7CE517443D}" dt="2021-09-20T15:40:01.213" v="23" actId="6549"/>
      <pc:docMkLst>
        <pc:docMk/>
      </pc:docMkLst>
      <pc:sldChg chg="modSp mod">
        <pc:chgData name="Steve McCormack" userId="a36034f6-e157-44c0-92e0-583c4185333c" providerId="ADAL" clId="{FD3801AB-6A8A-4134-A000-7A7CE517443D}" dt="2021-09-20T15:39:32.500" v="17" actId="6549"/>
        <pc:sldMkLst>
          <pc:docMk/>
          <pc:sldMk cId="1792976774" sldId="288"/>
        </pc:sldMkLst>
        <pc:spChg chg="mod">
          <ac:chgData name="Steve McCormack" userId="a36034f6-e157-44c0-92e0-583c4185333c" providerId="ADAL" clId="{FD3801AB-6A8A-4134-A000-7A7CE517443D}" dt="2021-09-20T15:39:32.500" v="17" actId="6549"/>
          <ac:spMkLst>
            <pc:docMk/>
            <pc:sldMk cId="1792976774" sldId="288"/>
            <ac:spMk id="2" creationId="{3D3B0D61-9420-4B06-8555-667429430C87}"/>
          </ac:spMkLst>
        </pc:spChg>
      </pc:sldChg>
      <pc:sldChg chg="modSp mod">
        <pc:chgData name="Steve McCormack" userId="a36034f6-e157-44c0-92e0-583c4185333c" providerId="ADAL" clId="{FD3801AB-6A8A-4134-A000-7A7CE517443D}" dt="2021-09-20T15:40:01.213" v="23" actId="6549"/>
        <pc:sldMkLst>
          <pc:docMk/>
          <pc:sldMk cId="309275939" sldId="291"/>
        </pc:sldMkLst>
        <pc:spChg chg="mod">
          <ac:chgData name="Steve McCormack" userId="a36034f6-e157-44c0-92e0-583c4185333c" providerId="ADAL" clId="{FD3801AB-6A8A-4134-A000-7A7CE517443D}" dt="2021-09-20T15:40:01.213" v="23" actId="6549"/>
          <ac:spMkLst>
            <pc:docMk/>
            <pc:sldMk cId="309275939" sldId="291"/>
            <ac:spMk id="2" creationId="{2FC8153A-3089-4481-8DDB-FCA2DBF5BD26}"/>
          </ac:spMkLst>
        </pc:spChg>
      </pc:sldChg>
      <pc:sldChg chg="modSp mod">
        <pc:chgData name="Steve McCormack" userId="a36034f6-e157-44c0-92e0-583c4185333c" providerId="ADAL" clId="{FD3801AB-6A8A-4134-A000-7A7CE517443D}" dt="2021-09-20T15:38:03.155" v="5" actId="20577"/>
        <pc:sldMkLst>
          <pc:docMk/>
          <pc:sldMk cId="1972075379" sldId="579"/>
        </pc:sldMkLst>
        <pc:spChg chg="mod">
          <ac:chgData name="Steve McCormack" userId="a36034f6-e157-44c0-92e0-583c4185333c" providerId="ADAL" clId="{FD3801AB-6A8A-4134-A000-7A7CE517443D}" dt="2021-09-20T15:38:03.155" v="5" actId="20577"/>
          <ac:spMkLst>
            <pc:docMk/>
            <pc:sldMk cId="1972075379" sldId="579"/>
            <ac:spMk id="46" creationId="{F54F07ED-8B66-4FB3-B9ED-20C6A6FEE49C}"/>
          </ac:spMkLst>
        </pc:spChg>
      </pc:sldChg>
      <pc:sldChg chg="modSp mod">
        <pc:chgData name="Steve McCormack" userId="a36034f6-e157-44c0-92e0-583c4185333c" providerId="ADAL" clId="{FD3801AB-6A8A-4134-A000-7A7CE517443D}" dt="2021-09-20T15:37:55.698" v="4" actId="20577"/>
        <pc:sldMkLst>
          <pc:docMk/>
          <pc:sldMk cId="717258061" sldId="580"/>
        </pc:sldMkLst>
        <pc:spChg chg="mod">
          <ac:chgData name="Steve McCormack" userId="a36034f6-e157-44c0-92e0-583c4185333c" providerId="ADAL" clId="{FD3801AB-6A8A-4134-A000-7A7CE517443D}" dt="2021-09-20T15:37:55.698" v="4" actId="20577"/>
          <ac:spMkLst>
            <pc:docMk/>
            <pc:sldMk cId="717258061" sldId="580"/>
            <ac:spMk id="2" creationId="{23A84928-1FCA-4634-9C2E-8162352F2955}"/>
          </ac:spMkLst>
        </pc:spChg>
      </pc:sldChg>
      <pc:sldChg chg="modSp mod">
        <pc:chgData name="Steve McCormack" userId="a36034f6-e157-44c0-92e0-583c4185333c" providerId="ADAL" clId="{FD3801AB-6A8A-4134-A000-7A7CE517443D}" dt="2021-09-20T15:39:47.951" v="19" actId="6549"/>
        <pc:sldMkLst>
          <pc:docMk/>
          <pc:sldMk cId="2341685758" sldId="606"/>
        </pc:sldMkLst>
        <pc:spChg chg="mod">
          <ac:chgData name="Steve McCormack" userId="a36034f6-e157-44c0-92e0-583c4185333c" providerId="ADAL" clId="{FD3801AB-6A8A-4134-A000-7A7CE517443D}" dt="2021-09-20T15:39:47.951" v="19" actId="6549"/>
          <ac:spMkLst>
            <pc:docMk/>
            <pc:sldMk cId="2341685758" sldId="606"/>
            <ac:spMk id="2" creationId="{468AD34D-48AC-4C34-99A5-DF560A5DFC10}"/>
          </ac:spMkLst>
        </pc:spChg>
      </pc:sldChg>
      <pc:sldChg chg="modSp mod">
        <pc:chgData name="Steve McCormack" userId="a36034f6-e157-44c0-92e0-583c4185333c" providerId="ADAL" clId="{FD3801AB-6A8A-4134-A000-7A7CE517443D}" dt="2021-09-20T15:39:52.223" v="21" actId="6549"/>
        <pc:sldMkLst>
          <pc:docMk/>
          <pc:sldMk cId="1852153207" sldId="613"/>
        </pc:sldMkLst>
        <pc:spChg chg="mod">
          <ac:chgData name="Steve McCormack" userId="a36034f6-e157-44c0-92e0-583c4185333c" providerId="ADAL" clId="{FD3801AB-6A8A-4134-A000-7A7CE517443D}" dt="2021-09-20T15:39:52.223" v="21" actId="6549"/>
          <ac:spMkLst>
            <pc:docMk/>
            <pc:sldMk cId="1852153207" sldId="613"/>
            <ac:spMk id="2" creationId="{468AD34D-48AC-4C34-99A5-DF560A5DFC10}"/>
          </ac:spMkLst>
        </pc:spChg>
      </pc:sldChg>
      <pc:sldChg chg="modSp mod">
        <pc:chgData name="Steve McCormack" userId="a36034f6-e157-44c0-92e0-583c4185333c" providerId="ADAL" clId="{FD3801AB-6A8A-4134-A000-7A7CE517443D}" dt="2021-09-20T15:38:11.875" v="6" actId="6549"/>
        <pc:sldMkLst>
          <pc:docMk/>
          <pc:sldMk cId="3974447520" sldId="631"/>
        </pc:sldMkLst>
        <pc:spChg chg="mod">
          <ac:chgData name="Steve McCormack" userId="a36034f6-e157-44c0-92e0-583c4185333c" providerId="ADAL" clId="{FD3801AB-6A8A-4134-A000-7A7CE517443D}" dt="2021-09-20T15:38:11.875" v="6" actId="6549"/>
          <ac:spMkLst>
            <pc:docMk/>
            <pc:sldMk cId="3974447520" sldId="631"/>
            <ac:spMk id="2" creationId="{23A84928-1FCA-4634-9C2E-8162352F2955}"/>
          </ac:spMkLst>
        </pc:spChg>
      </pc:sldChg>
      <pc:sldChg chg="modSp mod">
        <pc:chgData name="Steve McCormack" userId="a36034f6-e157-44c0-92e0-583c4185333c" providerId="ADAL" clId="{FD3801AB-6A8A-4134-A000-7A7CE517443D}" dt="2021-09-20T15:38:23.027" v="8" actId="6549"/>
        <pc:sldMkLst>
          <pc:docMk/>
          <pc:sldMk cId="1966046539" sldId="633"/>
        </pc:sldMkLst>
        <pc:spChg chg="mod">
          <ac:chgData name="Steve McCormack" userId="a36034f6-e157-44c0-92e0-583c4185333c" providerId="ADAL" clId="{FD3801AB-6A8A-4134-A000-7A7CE517443D}" dt="2021-09-20T15:38:23.027" v="8" actId="6549"/>
          <ac:spMkLst>
            <pc:docMk/>
            <pc:sldMk cId="1966046539" sldId="633"/>
            <ac:spMk id="2" creationId="{23A84928-1FCA-4634-9C2E-8162352F2955}"/>
          </ac:spMkLst>
        </pc:spChg>
      </pc:sldChg>
      <pc:sldChg chg="modSp mod">
        <pc:chgData name="Steve McCormack" userId="a36034f6-e157-44c0-92e0-583c4185333c" providerId="ADAL" clId="{FD3801AB-6A8A-4134-A000-7A7CE517443D}" dt="2021-09-20T15:38:28.546" v="9" actId="6549"/>
        <pc:sldMkLst>
          <pc:docMk/>
          <pc:sldMk cId="4082760760" sldId="634"/>
        </pc:sldMkLst>
        <pc:spChg chg="mod">
          <ac:chgData name="Steve McCormack" userId="a36034f6-e157-44c0-92e0-583c4185333c" providerId="ADAL" clId="{FD3801AB-6A8A-4134-A000-7A7CE517443D}" dt="2021-09-20T15:38:28.546" v="9" actId="6549"/>
          <ac:spMkLst>
            <pc:docMk/>
            <pc:sldMk cId="4082760760" sldId="634"/>
            <ac:spMk id="46" creationId="{F54F07ED-8B66-4FB3-B9ED-20C6A6FEE49C}"/>
          </ac:spMkLst>
        </pc:spChg>
      </pc:sldChg>
      <pc:sldChg chg="modSp mod">
        <pc:chgData name="Steve McCormack" userId="a36034f6-e157-44c0-92e0-583c4185333c" providerId="ADAL" clId="{FD3801AB-6A8A-4134-A000-7A7CE517443D}" dt="2021-09-20T15:38:45.052" v="10" actId="6549"/>
        <pc:sldMkLst>
          <pc:docMk/>
          <pc:sldMk cId="1385939731" sldId="635"/>
        </pc:sldMkLst>
        <pc:spChg chg="mod">
          <ac:chgData name="Steve McCormack" userId="a36034f6-e157-44c0-92e0-583c4185333c" providerId="ADAL" clId="{FD3801AB-6A8A-4134-A000-7A7CE517443D}" dt="2021-09-20T15:38:45.052" v="10" actId="6549"/>
          <ac:spMkLst>
            <pc:docMk/>
            <pc:sldMk cId="1385939731" sldId="635"/>
            <ac:spMk id="2" creationId="{23A84928-1FCA-4634-9C2E-8162352F2955}"/>
          </ac:spMkLst>
        </pc:spChg>
      </pc:sldChg>
      <pc:sldChg chg="modSp mod">
        <pc:chgData name="Steve McCormack" userId="a36034f6-e157-44c0-92e0-583c4185333c" providerId="ADAL" clId="{FD3801AB-6A8A-4134-A000-7A7CE517443D}" dt="2021-09-20T15:38:49.010" v="11" actId="6549"/>
        <pc:sldMkLst>
          <pc:docMk/>
          <pc:sldMk cId="1376894412" sldId="636"/>
        </pc:sldMkLst>
        <pc:spChg chg="mod">
          <ac:chgData name="Steve McCormack" userId="a36034f6-e157-44c0-92e0-583c4185333c" providerId="ADAL" clId="{FD3801AB-6A8A-4134-A000-7A7CE517443D}" dt="2021-09-20T15:38:49.010" v="11" actId="6549"/>
          <ac:spMkLst>
            <pc:docMk/>
            <pc:sldMk cId="1376894412" sldId="636"/>
            <ac:spMk id="46" creationId="{F54F07ED-8B66-4FB3-B9ED-20C6A6FEE49C}"/>
          </ac:spMkLst>
        </pc:spChg>
      </pc:sldChg>
      <pc:sldChg chg="modSp mod">
        <pc:chgData name="Steve McCormack" userId="a36034f6-e157-44c0-92e0-583c4185333c" providerId="ADAL" clId="{FD3801AB-6A8A-4134-A000-7A7CE517443D}" dt="2021-09-20T15:38:55.792" v="12" actId="20577"/>
        <pc:sldMkLst>
          <pc:docMk/>
          <pc:sldMk cId="1481858544" sldId="637"/>
        </pc:sldMkLst>
        <pc:spChg chg="mod">
          <ac:chgData name="Steve McCormack" userId="a36034f6-e157-44c0-92e0-583c4185333c" providerId="ADAL" clId="{FD3801AB-6A8A-4134-A000-7A7CE517443D}" dt="2021-09-20T15:38:55.792" v="12" actId="20577"/>
          <ac:spMkLst>
            <pc:docMk/>
            <pc:sldMk cId="1481858544" sldId="637"/>
            <ac:spMk id="2" creationId="{23A84928-1FCA-4634-9C2E-8162352F2955}"/>
          </ac:spMkLst>
        </pc:spChg>
      </pc:sldChg>
      <pc:sldChg chg="modSp mod">
        <pc:chgData name="Steve McCormack" userId="a36034f6-e157-44c0-92e0-583c4185333c" providerId="ADAL" clId="{FD3801AB-6A8A-4134-A000-7A7CE517443D}" dt="2021-09-20T15:39:02.129" v="13" actId="6549"/>
        <pc:sldMkLst>
          <pc:docMk/>
          <pc:sldMk cId="240783175" sldId="638"/>
        </pc:sldMkLst>
        <pc:spChg chg="mod">
          <ac:chgData name="Steve McCormack" userId="a36034f6-e157-44c0-92e0-583c4185333c" providerId="ADAL" clId="{FD3801AB-6A8A-4134-A000-7A7CE517443D}" dt="2021-09-20T15:39:02.129" v="13" actId="6549"/>
          <ac:spMkLst>
            <pc:docMk/>
            <pc:sldMk cId="240783175" sldId="638"/>
            <ac:spMk id="46" creationId="{F54F07ED-8B66-4FB3-B9ED-20C6A6FEE49C}"/>
          </ac:spMkLst>
        </pc:spChg>
      </pc:sldChg>
      <pc:sldChg chg="modSp mod">
        <pc:chgData name="Steve McCormack" userId="a36034f6-e157-44c0-92e0-583c4185333c" providerId="ADAL" clId="{FD3801AB-6A8A-4134-A000-7A7CE517443D}" dt="2021-09-20T15:39:10.046" v="14" actId="6549"/>
        <pc:sldMkLst>
          <pc:docMk/>
          <pc:sldMk cId="4184402231" sldId="639"/>
        </pc:sldMkLst>
        <pc:spChg chg="mod">
          <ac:chgData name="Steve McCormack" userId="a36034f6-e157-44c0-92e0-583c4185333c" providerId="ADAL" clId="{FD3801AB-6A8A-4134-A000-7A7CE517443D}" dt="2021-09-20T15:39:10.046" v="14" actId="6549"/>
          <ac:spMkLst>
            <pc:docMk/>
            <pc:sldMk cId="4184402231" sldId="639"/>
            <ac:spMk id="2" creationId="{23A84928-1FCA-4634-9C2E-8162352F2955}"/>
          </ac:spMkLst>
        </pc:spChg>
      </pc:sldChg>
      <pc:sldChg chg="modSp mod">
        <pc:chgData name="Steve McCormack" userId="a36034f6-e157-44c0-92e0-583c4185333c" providerId="ADAL" clId="{FD3801AB-6A8A-4134-A000-7A7CE517443D}" dt="2021-09-20T15:39:17.250" v="15" actId="6549"/>
        <pc:sldMkLst>
          <pc:docMk/>
          <pc:sldMk cId="1694650507" sldId="640"/>
        </pc:sldMkLst>
        <pc:spChg chg="mod">
          <ac:chgData name="Steve McCormack" userId="a36034f6-e157-44c0-92e0-583c4185333c" providerId="ADAL" clId="{FD3801AB-6A8A-4134-A000-7A7CE517443D}" dt="2021-09-20T15:39:17.250" v="15" actId="6549"/>
          <ac:spMkLst>
            <pc:docMk/>
            <pc:sldMk cId="1694650507" sldId="640"/>
            <ac:spMk id="46" creationId="{F54F07ED-8B66-4FB3-B9ED-20C6A6FEE49C}"/>
          </ac:spMkLst>
        </pc:spChg>
      </pc:sldChg>
      <pc:sldChg chg="modSp mod">
        <pc:chgData name="Steve McCormack" userId="a36034f6-e157-44c0-92e0-583c4185333c" providerId="ADAL" clId="{FD3801AB-6A8A-4134-A000-7A7CE517443D}" dt="2021-09-20T15:38:16.477" v="7" actId="6549"/>
        <pc:sldMkLst>
          <pc:docMk/>
          <pc:sldMk cId="868142376" sldId="641"/>
        </pc:sldMkLst>
        <pc:spChg chg="mod">
          <ac:chgData name="Steve McCormack" userId="a36034f6-e157-44c0-92e0-583c4185333c" providerId="ADAL" clId="{FD3801AB-6A8A-4134-A000-7A7CE517443D}" dt="2021-09-20T15:38:16.477" v="7" actId="6549"/>
          <ac:spMkLst>
            <pc:docMk/>
            <pc:sldMk cId="868142376" sldId="641"/>
            <ac:spMk id="46" creationId="{F54F07ED-8B66-4FB3-B9ED-20C6A6FEE49C}"/>
          </ac:spMkLst>
        </pc:spChg>
      </pc:sldChg>
      <pc:sldChg chg="modSp mod">
        <pc:chgData name="Steve McCormack" userId="a36034f6-e157-44c0-92e0-583c4185333c" providerId="ADAL" clId="{FD3801AB-6A8A-4134-A000-7A7CE517443D}" dt="2021-09-20T15:37:43.552" v="3" actId="20577"/>
        <pc:sldMkLst>
          <pc:docMk/>
          <pc:sldMk cId="3188895633" sldId="646"/>
        </pc:sldMkLst>
        <pc:spChg chg="mod">
          <ac:chgData name="Steve McCormack" userId="a36034f6-e157-44c0-92e0-583c4185333c" providerId="ADAL" clId="{FD3801AB-6A8A-4134-A000-7A7CE517443D}" dt="2021-09-20T15:37:43.552" v="3" actId="20577"/>
          <ac:spMkLst>
            <pc:docMk/>
            <pc:sldMk cId="3188895633" sldId="646"/>
            <ac:spMk id="2" creationId="{B08EAE25-5B76-4ADD-94E3-A4483F44E3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NCETM Primary assessment materials: Year 6, page 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2018 Key Stage 2 Mathematics Paper 3: Reasoning, Question 19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60838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19 of the 1.3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19 of the 1.3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329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you know 3.2 x 2.5 = 8, what else do you know?</a:t>
            </a:r>
          </a:p>
          <a:p>
            <a:pPr>
              <a:spcBef>
                <a:spcPts val="400"/>
              </a:spcBef>
              <a:spcAft>
                <a:spcPts val="400"/>
              </a:spcAft>
            </a:pPr>
            <a:r>
              <a:rPr lang="en-GB" sz="1200" dirty="0">
                <a:solidFill>
                  <a:srgbClr val="008080"/>
                </a:solidFill>
                <a:latin typeface="Myriad Pro"/>
              </a:rPr>
              <a:t>How does calculation a)/b) relate to our original calculation? What has changed? What has stayed the same? What will change/stay the same about the product?</a:t>
            </a:r>
          </a:p>
          <a:p>
            <a:pPr>
              <a:spcBef>
                <a:spcPts val="400"/>
              </a:spcBef>
              <a:spcAft>
                <a:spcPts val="400"/>
              </a:spcAft>
            </a:pPr>
            <a:r>
              <a:rPr lang="en-GB" sz="1200" dirty="0">
                <a:solidFill>
                  <a:srgbClr val="008080"/>
                </a:solidFill>
                <a:latin typeface="Myriad Pro"/>
              </a:rPr>
              <a:t>What is the same/different about a) and b)? Why do they have the same product?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Myriad Pro"/>
                <a:cs typeface="Times New Roman" panose="02020603050405020304" pitchFamily="18" charset="0"/>
              </a:rPr>
              <a:t>You could encourage students to draw a diagram to explain why, in </a:t>
            </a:r>
            <a:r>
              <a:rPr lang="en-GB" sz="1800" i="1" dirty="0">
                <a:effectLst/>
                <a:latin typeface="Myriad Pro"/>
                <a:ea typeface="Myriad Pro"/>
                <a:cs typeface="Times New Roman" panose="02020603050405020304" pitchFamily="18" charset="0"/>
              </a:rPr>
              <a:t>Example 1</a:t>
            </a:r>
            <a:r>
              <a:rPr lang="en-GB" sz="1800" dirty="0">
                <a:effectLst/>
                <a:latin typeface="Myriad Pro"/>
                <a:ea typeface="Myriad Pro"/>
                <a:cs typeface="Times New Roman" panose="02020603050405020304" pitchFamily="18" charset="0"/>
              </a:rPr>
              <a:t>, halving one of the numbers results in halving the product and why the answers to parts a) and b) are the same. For example, see the image on the next slide.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pages 19 and 20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you know 160 x 0.4 = 64, what else do you know?</a:t>
            </a:r>
          </a:p>
          <a:p>
            <a:pPr>
              <a:spcBef>
                <a:spcPts val="400"/>
              </a:spcBef>
              <a:spcAft>
                <a:spcPts val="400"/>
              </a:spcAft>
            </a:pPr>
            <a:r>
              <a:rPr lang="en-GB" sz="1200" dirty="0">
                <a:solidFill>
                  <a:srgbClr val="008080"/>
                </a:solidFill>
                <a:latin typeface="Myriad Pro"/>
              </a:rPr>
              <a:t>How does calculation a)/b) relate to our original calculation? What has changed? What has stayed the same? What will change/stay the same about the product?</a:t>
            </a:r>
          </a:p>
          <a:p>
            <a:pPr>
              <a:spcBef>
                <a:spcPts val="400"/>
              </a:spcBef>
              <a:spcAft>
                <a:spcPts val="400"/>
              </a:spcAft>
            </a:pPr>
            <a:r>
              <a:rPr lang="en-GB" sz="1200" dirty="0">
                <a:solidFill>
                  <a:srgbClr val="008080"/>
                </a:solidFill>
                <a:latin typeface="Myriad Pro"/>
              </a:rPr>
              <a:t>What is the same/different about a) and b)? Why do they have the same product?</a:t>
            </a:r>
          </a:p>
          <a:p>
            <a:pPr>
              <a:spcBef>
                <a:spcPts val="400"/>
              </a:spcBef>
              <a:spcAft>
                <a:spcPts val="400"/>
              </a:spcAft>
            </a:pP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Myriad Pro"/>
                <a:cs typeface="Times New Roman" panose="02020603050405020304" pitchFamily="18" charset="0"/>
              </a:rPr>
              <a:t>For </a:t>
            </a:r>
            <a:r>
              <a:rPr lang="en-GB" sz="1800" i="1" dirty="0">
                <a:effectLst/>
                <a:latin typeface="Myriad Pro"/>
                <a:ea typeface="Myriad Pro"/>
                <a:cs typeface="Times New Roman" panose="02020603050405020304" pitchFamily="18" charset="0"/>
              </a:rPr>
              <a:t>Example 2</a:t>
            </a:r>
            <a:r>
              <a:rPr lang="en-GB" sz="1800" dirty="0">
                <a:effectLst/>
                <a:latin typeface="Myriad Pro"/>
                <a:ea typeface="Myriad Pro"/>
                <a:cs typeface="Times New Roman" panose="02020603050405020304" pitchFamily="18" charset="0"/>
              </a:rPr>
              <a:t>, you could encourage students to construct a similar argument and diagram as in </a:t>
            </a:r>
            <a:r>
              <a:rPr lang="en-GB" sz="1800" i="1" dirty="0">
                <a:effectLst/>
                <a:latin typeface="Myriad Pro"/>
                <a:ea typeface="Myriad Pro"/>
                <a:cs typeface="Times New Roman" panose="02020603050405020304" pitchFamily="18" charset="0"/>
              </a:rPr>
              <a:t>Example 1.</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779576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20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400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do you notice about the pattern of multipliers/multiplicands?</a:t>
            </a:r>
          </a:p>
          <a:p>
            <a:pPr>
              <a:spcBef>
                <a:spcPts val="400"/>
              </a:spcBef>
              <a:spcAft>
                <a:spcPts val="400"/>
              </a:spcAft>
            </a:pPr>
            <a:r>
              <a:rPr lang="en-GB" sz="1200" b="0" dirty="0">
                <a:solidFill>
                  <a:srgbClr val="008080"/>
                </a:solidFill>
                <a:latin typeface="Myriad Pro"/>
              </a:rPr>
              <a:t>Can you create another equation that would be in this family? Can you create an equation that no-one else will have thought of?</a:t>
            </a:r>
          </a:p>
          <a:p>
            <a:pPr>
              <a:spcBef>
                <a:spcPts val="400"/>
              </a:spcBef>
              <a:spcAft>
                <a:spcPts val="400"/>
              </a:spcAft>
            </a:pPr>
            <a:r>
              <a:rPr lang="en-GB" sz="1200" b="0" dirty="0">
                <a:solidFill>
                  <a:srgbClr val="008080"/>
                </a:solidFill>
                <a:latin typeface="Myriad Pro"/>
              </a:rPr>
              <a:t>What happens when one factor is multiplied by __? What will need to happen to the other factor in order to keep the same product?</a:t>
            </a:r>
          </a:p>
          <a:p>
            <a:pPr>
              <a:spcBef>
                <a:spcPts val="400"/>
              </a:spcBef>
              <a:spcAft>
                <a:spcPts val="400"/>
              </a:spcAft>
            </a:pPr>
            <a:r>
              <a:rPr lang="en-GB" sz="1200" b="0" dirty="0">
                <a:solidFill>
                  <a:srgbClr val="008080"/>
                </a:solidFill>
                <a:latin typeface="Myriad Pro"/>
              </a:rPr>
              <a:t>Can you create another sequence/family of equations?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Myriad Pro"/>
                <a:cs typeface="Times New Roman" panose="02020603050405020304" pitchFamily="18" charset="0"/>
              </a:rPr>
              <a:t>After students complete </a:t>
            </a:r>
            <a:r>
              <a:rPr lang="en-GB" sz="1800" i="1" dirty="0">
                <a:effectLst/>
                <a:latin typeface="Myriad Pro"/>
                <a:ea typeface="Myriad Pro"/>
                <a:cs typeface="Times New Roman" panose="02020603050405020304" pitchFamily="18" charset="0"/>
              </a:rPr>
              <a:t>Example 3</a:t>
            </a:r>
            <a:r>
              <a:rPr lang="en-GB" sz="1800" dirty="0">
                <a:effectLst/>
                <a:latin typeface="Myriad Pro"/>
                <a:ea typeface="Myriad Pro"/>
                <a:cs typeface="Times New Roman" panose="02020603050405020304" pitchFamily="18" charset="0"/>
              </a:rPr>
              <a:t>, you could encourage them to create their own sequences with gaps and share with other students to complete.</a:t>
            </a:r>
          </a:p>
          <a:p>
            <a:pPr marL="280670" indent="-280670">
              <a:spcBef>
                <a:spcPts val="400"/>
              </a:spcBef>
              <a:spcAft>
                <a:spcPts val="400"/>
              </a:spcAft>
            </a:pPr>
            <a:r>
              <a:rPr lang="en-GB" sz="1800" dirty="0">
                <a:solidFill>
                  <a:srgbClr val="000000"/>
                </a:solidFill>
                <a:effectLst/>
                <a:latin typeface="Myriad Pro"/>
                <a:ea typeface="Myriad Pro"/>
                <a:cs typeface="Arial" panose="020B0604020202020204" pitchFamily="34" charset="0"/>
              </a:rPr>
              <a:t>Consider prompting students to think about what happens when:</a:t>
            </a:r>
          </a:p>
          <a:p>
            <a:pPr marL="285750" lvl="0" indent="-285750">
              <a:spcBef>
                <a:spcPts val="400"/>
              </a:spcBef>
              <a:buClr>
                <a:srgbClr val="82CBDD"/>
              </a:buClr>
              <a:buFont typeface="Arial" panose="020B0604020202020204" pitchFamily="34" charset="0"/>
              <a:buChar char="•"/>
            </a:pPr>
            <a:r>
              <a:rPr lang="en-GB" sz="1800" dirty="0">
                <a:effectLst/>
                <a:latin typeface="Myriad Pro"/>
                <a:ea typeface="Myriad Pro"/>
                <a:cs typeface="Arial" panose="020B0604020202020204" pitchFamily="34" charset="0"/>
              </a:rPr>
              <a:t>one factor is multiplied by three, or four, or …</a:t>
            </a:r>
          </a:p>
          <a:p>
            <a:pPr marL="285750" lvl="0" indent="-285750">
              <a:spcAft>
                <a:spcPts val="400"/>
              </a:spcAft>
              <a:buClr>
                <a:srgbClr val="82CBDD"/>
              </a:buClr>
              <a:buFont typeface="Arial" panose="020B0604020202020204" pitchFamily="34" charset="0"/>
              <a:buChar char="•"/>
            </a:pPr>
            <a:r>
              <a:rPr lang="en-GB" sz="1800" dirty="0">
                <a:effectLst/>
                <a:latin typeface="Myriad Pro"/>
                <a:ea typeface="Myriad Pro"/>
                <a:cs typeface="Arial" panose="020B0604020202020204" pitchFamily="34" charset="0"/>
              </a:rPr>
              <a:t>one factor is divided by three, or four, or …</a:t>
            </a:r>
          </a:p>
          <a:p>
            <a:pPr marL="285750" indent="-285750">
              <a:buFont typeface="Arial" panose="020B0604020202020204" pitchFamily="34" charset="0"/>
              <a:buChar char="•"/>
            </a:pPr>
            <a:r>
              <a:rPr lang="en-GB" sz="1800" dirty="0">
                <a:effectLst/>
                <a:latin typeface="Myriad Pro"/>
                <a:ea typeface="Myriad Pro"/>
                <a:cs typeface="Times New Roman" panose="02020603050405020304" pitchFamily="18" charset="0"/>
              </a:rPr>
              <a:t>both factors are multiplied (or divided) by three, or four, or …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953731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20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103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How do these relate to our original product? What is the same/what is different?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Describe how each of the original factors has changed. How will this affect the product?</a:t>
            </a:r>
          </a:p>
          <a:p>
            <a:pPr>
              <a:spcBef>
                <a:spcPts val="400"/>
              </a:spcBef>
              <a:spcAft>
                <a:spcPts val="400"/>
              </a:spcAft>
            </a:pPr>
            <a:r>
              <a:rPr lang="en-GB" sz="1200" dirty="0">
                <a:solidFill>
                  <a:srgbClr val="008080"/>
                </a:solidFill>
                <a:latin typeface="Myriad Pro"/>
              </a:rPr>
              <a:t>What else do you know? What other equations can you derive from this equation?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280670" indent="-280670">
              <a:spcBef>
                <a:spcPts val="400"/>
              </a:spcBef>
              <a:spcAft>
                <a:spcPts val="400"/>
              </a:spcAft>
            </a:pPr>
            <a:r>
              <a:rPr lang="en-GB" sz="1800" dirty="0">
                <a:solidFill>
                  <a:srgbClr val="000000"/>
                </a:solidFill>
                <a:effectLst/>
                <a:latin typeface="Myriad Pro"/>
                <a:ea typeface="Myriad Pro"/>
                <a:cs typeface="Arial" panose="020B0604020202020204" pitchFamily="34" charset="0"/>
              </a:rPr>
              <a:t>Students should be encouraged to articulate the structures that they have noticed, using clear and precise mathematical language. For example:</a:t>
            </a:r>
          </a:p>
          <a:p>
            <a:pPr marL="285750" lvl="0" indent="-285750">
              <a:spcBef>
                <a:spcPts val="400"/>
              </a:spcBef>
              <a:spcAft>
                <a:spcPts val="400"/>
              </a:spcAft>
              <a:buClr>
                <a:srgbClr val="82CBDD"/>
              </a:buClr>
              <a:buFont typeface="Arial" panose="020B0604020202020204" pitchFamily="34" charset="0"/>
              <a:buChar char="•"/>
            </a:pPr>
            <a:r>
              <a:rPr lang="en-GB" sz="1800" dirty="0">
                <a:effectLst/>
                <a:latin typeface="Myriad Pro"/>
                <a:ea typeface="Myriad Pro"/>
                <a:cs typeface="Arial" panose="020B0604020202020204" pitchFamily="34" charset="0"/>
              </a:rPr>
              <a:t>‘</a:t>
            </a:r>
            <a:r>
              <a:rPr lang="en-GB" sz="1800" i="1" dirty="0">
                <a:effectLst/>
                <a:latin typeface="Myriad Pro"/>
                <a:ea typeface="Myriad Pro"/>
                <a:cs typeface="Arial" panose="020B0604020202020204" pitchFamily="34" charset="0"/>
              </a:rPr>
              <a:t>When one factor is multiplied (or divided) by n, the product is multiplied (or divided) by n.’</a:t>
            </a:r>
            <a:endParaRPr lang="en-GB" sz="1800" dirty="0">
              <a:effectLst/>
              <a:latin typeface="Myriad Pro"/>
              <a:ea typeface="Myriad Pro"/>
              <a:cs typeface="Arial" panose="020B0604020202020204" pitchFamily="34" charset="0"/>
            </a:endParaRPr>
          </a:p>
          <a:p>
            <a:pPr marL="285750" indent="-285750">
              <a:buFont typeface="Arial" panose="020B0604020202020204" pitchFamily="34" charset="0"/>
              <a:buChar char="•"/>
            </a:pPr>
            <a:r>
              <a:rPr lang="en-GB" sz="1800" i="1" dirty="0">
                <a:effectLst/>
                <a:latin typeface="Myriad Pro"/>
                <a:ea typeface="Myriad Pro"/>
                <a:cs typeface="Times New Roman" panose="02020603050405020304" pitchFamily="18" charset="0"/>
              </a:rPr>
              <a:t>‘When one factor is multiplied (or divided) by n and the other factor is divided (or multiplied) by n, the product remains the same.</a:t>
            </a:r>
            <a:r>
              <a:rPr lang="en-GB" sz="1800" dirty="0">
                <a:effectLst/>
                <a:latin typeface="Myriad Pro"/>
                <a:ea typeface="Myriad Pro"/>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32621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86489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21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464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is the power of ten changing from line to line? Why is this?</a:t>
            </a:r>
          </a:p>
          <a:p>
            <a:pPr>
              <a:spcBef>
                <a:spcPts val="400"/>
              </a:spcBef>
              <a:spcAft>
                <a:spcPts val="400"/>
              </a:spcAft>
            </a:pPr>
            <a:r>
              <a:rPr lang="en-GB" sz="1200" dirty="0">
                <a:solidFill>
                  <a:srgbClr val="008080"/>
                </a:solidFill>
                <a:latin typeface="Myriad Pro"/>
              </a:rPr>
              <a:t>If you extended the pattern of powers of ten into negative numbers, what equalities would be created?</a:t>
            </a:r>
          </a:p>
          <a:p>
            <a:pPr>
              <a:spcBef>
                <a:spcPts val="400"/>
              </a:spcBef>
              <a:spcAft>
                <a:spcPts val="400"/>
              </a:spcAft>
            </a:pPr>
            <a:r>
              <a:rPr lang="en-GB" sz="1200" dirty="0">
                <a:solidFill>
                  <a:srgbClr val="008080"/>
                </a:solidFill>
                <a:latin typeface="Myriad Pro"/>
              </a:rPr>
              <a:t>Can you give a meaning to 10</a:t>
            </a:r>
            <a:r>
              <a:rPr lang="en-GB" sz="1200" baseline="30000" dirty="0">
                <a:solidFill>
                  <a:srgbClr val="008080"/>
                </a:solidFill>
                <a:latin typeface="Myriad Pro"/>
              </a:rPr>
              <a:t>0</a:t>
            </a:r>
            <a:r>
              <a:rPr lang="en-GB" sz="1200" dirty="0">
                <a:solidFill>
                  <a:srgbClr val="008080"/>
                </a:solidFill>
                <a:latin typeface="Myriad Pro"/>
              </a:rPr>
              <a:t>, 10</a:t>
            </a:r>
            <a:r>
              <a:rPr lang="en-GB" sz="1200" baseline="30000" dirty="0">
                <a:solidFill>
                  <a:srgbClr val="008080"/>
                </a:solidFill>
                <a:latin typeface="Myriad Pro"/>
              </a:rPr>
              <a:t>−1</a:t>
            </a:r>
            <a:r>
              <a:rPr lang="en-GB" sz="1200" dirty="0">
                <a:solidFill>
                  <a:srgbClr val="008080"/>
                </a:solidFill>
                <a:latin typeface="Myriad Pro"/>
              </a:rPr>
              <a:t>, 10</a:t>
            </a:r>
            <a:r>
              <a:rPr lang="en-GB" sz="1200" baseline="30000" dirty="0">
                <a:solidFill>
                  <a:srgbClr val="008080"/>
                </a:solidFill>
                <a:latin typeface="Myriad Pro"/>
              </a:rPr>
              <a:t>−2</a:t>
            </a:r>
            <a:r>
              <a:rPr lang="en-GB" sz="1200" dirty="0">
                <a:solidFill>
                  <a:srgbClr val="008080"/>
                </a:solidFill>
                <a:latin typeface="Myriad Pro"/>
              </a:rPr>
              <a:t>, etc?</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280670" indent="-280670">
              <a:spcBef>
                <a:spcPts val="400"/>
              </a:spcBef>
              <a:spcAft>
                <a:spcPts val="400"/>
              </a:spcAft>
            </a:pPr>
            <a:r>
              <a:rPr lang="en-GB" sz="1800" dirty="0">
                <a:solidFill>
                  <a:srgbClr val="000000"/>
                </a:solidFill>
                <a:effectLst/>
                <a:latin typeface="Myriad Pro"/>
                <a:ea typeface="Myriad Pro"/>
                <a:cs typeface="Arial" panose="020B0604020202020204" pitchFamily="34" charset="0"/>
              </a:rPr>
              <a:t>Students should be encouraged to reason about the patterns they see in </a:t>
            </a:r>
            <a:r>
              <a:rPr lang="en-GB" sz="1800" i="1" dirty="0">
                <a:solidFill>
                  <a:srgbClr val="000000"/>
                </a:solidFill>
                <a:effectLst/>
                <a:latin typeface="Myriad Pro"/>
                <a:ea typeface="Myriad Pro"/>
                <a:cs typeface="Arial" panose="020B0604020202020204" pitchFamily="34" charset="0"/>
              </a:rPr>
              <a:t>Example 5</a:t>
            </a:r>
            <a:r>
              <a:rPr lang="en-GB" sz="1800" dirty="0">
                <a:solidFill>
                  <a:srgbClr val="000000"/>
                </a:solidFill>
                <a:effectLst/>
                <a:latin typeface="Myriad Pro"/>
                <a:ea typeface="Myriad Pro"/>
                <a:cs typeface="Arial" panose="020B0604020202020204" pitchFamily="34" charset="0"/>
              </a:rPr>
              <a:t>. The prompts above could support them in doing this.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3017134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21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5146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1800" i="0" dirty="0">
                <a:effectLst/>
                <a:latin typeface="Myriad Pro"/>
                <a:ea typeface="Myriad Pro"/>
                <a:cs typeface="Times New Roman" panose="02020603050405020304" pitchFamily="18" charset="0"/>
              </a:rPr>
              <a:t>What is the same? What is different?</a:t>
            </a:r>
          </a:p>
          <a:p>
            <a:r>
              <a:rPr lang="en-GB" sz="1800" i="0" dirty="0">
                <a:effectLst/>
                <a:latin typeface="Myriad Pro"/>
                <a:ea typeface="Myriad Pro"/>
                <a:cs typeface="Times New Roman" panose="02020603050405020304" pitchFamily="18" charset="0"/>
              </a:rPr>
              <a:t>How many different ways can you write e.g. 6.7, 100, 34, 0.01?</a:t>
            </a:r>
          </a:p>
          <a:p>
            <a:r>
              <a:rPr lang="en-GB" sz="1800" i="1" dirty="0">
                <a:effectLst/>
                <a:latin typeface="Myriad Pro"/>
                <a:ea typeface="Myriad Pro"/>
                <a:cs typeface="Times New Roman" panose="02020603050405020304" pitchFamily="18" charset="0"/>
              </a:rPr>
              <a:t>In Example 6, discussion could focus on the structure of the calculations and not the answers. Prompts to support this might include: </a:t>
            </a:r>
          </a:p>
          <a:p>
            <a:pPr marL="0" indent="0">
              <a:buFont typeface="Arial" panose="020B0604020202020204" pitchFamily="34" charset="0"/>
              <a:buNone/>
            </a:pPr>
            <a:r>
              <a:rPr lang="en-GB" dirty="0"/>
              <a:t>Why are the answers to parts a), b) and c) equal? How has each term in the calculation changed?</a:t>
            </a:r>
          </a:p>
          <a:p>
            <a:pPr marL="0" indent="0">
              <a:buFont typeface="Arial" panose="020B0604020202020204" pitchFamily="34" charset="0"/>
              <a:buNone/>
            </a:pPr>
            <a:r>
              <a:rPr lang="en-GB" dirty="0"/>
              <a:t>In parts d), e) and f), what has changed and what has stayed the same?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Students should already know and understand the index notation for powers of ten. In what order do you introduce different notations for negative powers of ten in your department?</a:t>
            </a:r>
          </a:p>
          <a:p>
            <a:r>
              <a:rPr lang="en-GB" dirty="0"/>
              <a:t>In Example 6, it is suggested that the decimal version is introduced first (e.g. 0.01), then the fractional equivalent (e.g. 1/100) then the fractional equivalent with the denominator expressed as a power of ten (e.g. 1/(10</a:t>
            </a:r>
            <a:r>
              <a:rPr lang="en-GB" baseline="30000" dirty="0"/>
              <a:t>2</a:t>
            </a:r>
            <a:r>
              <a:rPr lang="en-GB" dirty="0"/>
              <a:t>) ), leading to the introduction of standard form for very small numbers later.</a:t>
            </a:r>
          </a:p>
          <a:p>
            <a:pPr>
              <a:spcBef>
                <a:spcPts val="400"/>
              </a:spcBef>
              <a:spcAft>
                <a:spcPts val="400"/>
              </a:spcAft>
            </a:pPr>
            <a:r>
              <a:rPr lang="en-GB" sz="1800" dirty="0">
                <a:effectLst/>
                <a:latin typeface="Myriad Pro"/>
                <a:ea typeface="Myriad Pro"/>
                <a:cs typeface="Times New Roman" panose="02020603050405020304" pitchFamily="18" charset="0"/>
              </a:rPr>
              <a:t>Students should be able to recognise that 0.1 is equivalent to 1/10 and so when using decimals there are a number of alternative ways the decimal product can be written. </a:t>
            </a:r>
          </a:p>
          <a:p>
            <a:pPr>
              <a:spcBef>
                <a:spcPts val="400"/>
              </a:spcBef>
              <a:spcAft>
                <a:spcPts val="400"/>
              </a:spcAft>
            </a:pPr>
            <a:r>
              <a:rPr lang="en-GB" sz="1800" dirty="0">
                <a:effectLst/>
                <a:latin typeface="Myriad Pro"/>
                <a:ea typeface="Myriad Pro"/>
                <a:cs typeface="Times New Roman" panose="02020603050405020304" pitchFamily="18" charset="0"/>
              </a:rPr>
              <a:t>For example, 80 × 1/10 = 80 × 0.1, etc. </a:t>
            </a:r>
          </a:p>
          <a:p>
            <a:pPr>
              <a:spcBef>
                <a:spcPts val="400"/>
              </a:spcBef>
              <a:spcAft>
                <a:spcPts val="400"/>
              </a:spcAft>
            </a:pPr>
            <a:r>
              <a:rPr lang="en-GB" sz="1800" dirty="0">
                <a:effectLst/>
                <a:latin typeface="Myriad Pro"/>
                <a:ea typeface="Myriad Pro"/>
                <a:cs typeface="Times New Roman" panose="02020603050405020304" pitchFamily="18" charset="0"/>
              </a:rPr>
              <a:t>Additionally, 100 = 10</a:t>
            </a:r>
            <a:r>
              <a:rPr lang="en-GB" sz="1800" baseline="30000" dirty="0">
                <a:effectLst/>
                <a:latin typeface="Myriad Pro"/>
                <a:ea typeface="Myriad Pro"/>
                <a:cs typeface="Times New Roman" panose="02020603050405020304" pitchFamily="18" charset="0"/>
              </a:rPr>
              <a:t>2</a:t>
            </a:r>
            <a:r>
              <a:rPr lang="en-GB" sz="1800" dirty="0">
                <a:effectLst/>
                <a:latin typeface="Myriad Pro"/>
                <a:ea typeface="Myriad Pro"/>
                <a:cs typeface="Times New Roman" panose="02020603050405020304" pitchFamily="18" charset="0"/>
              </a:rPr>
              <a:t> and 1</a:t>
            </a:r>
            <a:r>
              <a:rPr lang="en-GB" sz="1800" baseline="30000" dirty="0">
                <a:effectLst/>
                <a:latin typeface="Myriad Pro"/>
                <a:ea typeface="Myriad Pro"/>
                <a:cs typeface="Times New Roman" panose="02020603050405020304" pitchFamily="18" charset="0"/>
              </a:rPr>
              <a:t> </a:t>
            </a:r>
            <a:r>
              <a:rPr lang="en-GB" sz="1800" dirty="0">
                <a:effectLst/>
                <a:latin typeface="Myriad Pro"/>
                <a:ea typeface="Myriad Pro"/>
                <a:cs typeface="Times New Roman" panose="02020603050405020304" pitchFamily="18" charset="0"/>
              </a:rPr>
              <a:t>000 = 10</a:t>
            </a:r>
            <a:r>
              <a:rPr lang="en-GB" sz="1800" baseline="30000" dirty="0">
                <a:effectLst/>
                <a:latin typeface="Myriad Pro"/>
                <a:ea typeface="Myriad Pro"/>
                <a:cs typeface="Times New Roman" panose="02020603050405020304" pitchFamily="18" charset="0"/>
              </a:rPr>
              <a:t>3</a:t>
            </a:r>
            <a:r>
              <a:rPr lang="en-GB" sz="1800" dirty="0">
                <a:effectLst/>
                <a:latin typeface="Myriad Pro"/>
                <a:ea typeface="Myriad Pro"/>
                <a:cs typeface="Times New Roman" panose="02020603050405020304" pitchFamily="18" charset="0"/>
              </a:rPr>
              <a:t>, etc.</a:t>
            </a:r>
          </a:p>
          <a:p>
            <a:pPr>
              <a:spcBef>
                <a:spcPts val="400"/>
              </a:spcBef>
              <a:spcAft>
                <a:spcPts val="400"/>
              </a:spcAft>
            </a:pPr>
            <a:r>
              <a:rPr lang="en-GB" sz="1800" dirty="0">
                <a:effectLst/>
                <a:latin typeface="Myriad Pro"/>
                <a:ea typeface="Myriad Pro"/>
                <a:cs typeface="Times New Roman" panose="02020603050405020304" pitchFamily="18" charset="0"/>
              </a:rPr>
              <a:t>Furthermore,  1/100 = 1/(10</a:t>
            </a:r>
            <a:r>
              <a:rPr lang="en-GB" sz="1800" baseline="30000" dirty="0">
                <a:effectLst/>
                <a:latin typeface="Myriad Pro"/>
                <a:ea typeface="Myriad Pro"/>
                <a:cs typeface="Times New Roman" panose="02020603050405020304" pitchFamily="18" charset="0"/>
              </a:rPr>
              <a:t>2</a:t>
            </a:r>
            <a:r>
              <a:rPr lang="en-GB" sz="1800" dirty="0">
                <a:effectLst/>
                <a:latin typeface="Myriad Pro"/>
                <a:ea typeface="Myriad Pro"/>
                <a:cs typeface="Times New Roman" panose="02020603050405020304" pitchFamily="18" charset="0"/>
              </a:rPr>
              <a:t>)  and 1/1000 = 1/(10</a:t>
            </a:r>
            <a:r>
              <a:rPr lang="en-GB" sz="1800" baseline="30000" dirty="0">
                <a:effectLst/>
                <a:latin typeface="Myriad Pro"/>
                <a:ea typeface="Myriad Pro"/>
                <a:cs typeface="Times New Roman" panose="02020603050405020304" pitchFamily="18" charset="0"/>
              </a:rPr>
              <a:t>3</a:t>
            </a:r>
            <a:r>
              <a:rPr lang="en-GB" sz="1800" dirty="0">
                <a:effectLst/>
                <a:latin typeface="Myriad Pro"/>
                <a:ea typeface="Myriad Pro"/>
                <a:cs typeface="Times New Roman" panose="02020603050405020304" pitchFamily="18" charset="0"/>
              </a:rPr>
              <a:t>) , etc.</a:t>
            </a:r>
          </a:p>
          <a:p>
            <a:r>
              <a:rPr lang="en-GB" sz="1800" dirty="0">
                <a:effectLst/>
                <a:latin typeface="Myriad Pro"/>
                <a:ea typeface="Myriad Pro"/>
                <a:cs typeface="Times New Roman" panose="02020603050405020304" pitchFamily="18" charset="0"/>
              </a:rPr>
              <a:t>You could ask students to find as many ways as they can to write a number, such as 670, using decimals, fractions with denominators that are powers of ten and negative powers of ten.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1993951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21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3118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pages 6 and 7 of </a:t>
            </a:r>
            <a:r>
              <a:rPr kumimoji="0" lang="en-GB" sz="1200" b="0" i="1"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Structure of the number system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‘Using mathematical representations at KS3’ guidance on the NCTEM website</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7 of</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 </a:t>
            </a:r>
            <a:r>
              <a:rPr kumimoji="0" lang="en-GB" sz="1200" b="0" i="1"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Structure of the number system</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 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‘Using mathematical representations at KS3’ guidance on the NCTEM website</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2682505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73544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1.3 </a:t>
            </a:r>
            <a:r>
              <a:rPr lang="en-GB" sz="1200" dirty="0">
                <a:effectLst/>
                <a:latin typeface="Myriad Pro"/>
                <a:ea typeface="Myriad Pro"/>
                <a:cs typeface="Times New Roman" panose="02020603050405020304" pitchFamily="18" charset="0"/>
              </a:rPr>
              <a:t>Ordering and comparing </a:t>
            </a:r>
            <a:r>
              <a:rPr lang="en-GB" dirty="0"/>
              <a:t>can be found on page 2 of the 1.3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1.3.1 Work interchangeably with terminating decimals and their corresponding fractions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1.3.2 Compare and order positive and negative integers, decimals and fractions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1.3.3 Interpret and compare numbers in standard form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 10</a:t>
            </a:r>
            <a:r>
              <a:rPr lang="en-GB" sz="1200" b="0" i="1" baseline="30000" dirty="0">
                <a:solidFill>
                  <a:srgbClr val="00628C"/>
                </a:solidFill>
                <a:effectLst/>
                <a:latin typeface="Myriad Pro"/>
                <a:ea typeface="Times New Roman" panose="02020603050405020304" pitchFamily="18" charset="0"/>
                <a:cs typeface="Arial" panose="020B0604020202020204" pitchFamily="34" charset="0"/>
              </a:rPr>
              <a:t>n</a:t>
            </a:r>
            <a:r>
              <a:rPr lang="en-GB" sz="1200" b="0" dirty="0">
                <a:solidFill>
                  <a:srgbClr val="00628C"/>
                </a:solidFill>
                <a:effectLst/>
                <a:latin typeface="Myriad Pro"/>
                <a:ea typeface="Times New Roman" panose="02020603050405020304" pitchFamily="18" charset="0"/>
                <a:cs typeface="Arial" panose="020B0604020202020204" pitchFamily="34" charset="0"/>
              </a:rPr>
              <a:t>, 1 ≤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&lt; 10 – pages 8 and 9</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1.3 </a:t>
            </a:r>
            <a:r>
              <a:rPr lang="en-GB" sz="1200" dirty="0">
                <a:effectLst/>
                <a:latin typeface="Myriad Pro"/>
                <a:ea typeface="Myriad Pro"/>
                <a:cs typeface="Times New Roman" panose="02020603050405020304" pitchFamily="18" charset="0"/>
              </a:rPr>
              <a:t>Ordering and comparing </a:t>
            </a:r>
            <a:r>
              <a:rPr lang="en-GB" dirty="0"/>
              <a:t>can be found on page 2 of the 1.3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1.3.1 Work interchangeably with terminating decimals and their corresponding fractions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1.3.2 Compare and order positive and negative integers, decimals and fractions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1.3.3 Interpret and compare numbers in standard form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 10</a:t>
            </a:r>
            <a:r>
              <a:rPr lang="en-GB" sz="1200" b="0" i="1" baseline="30000" dirty="0">
                <a:solidFill>
                  <a:srgbClr val="00628C"/>
                </a:solidFill>
                <a:effectLst/>
                <a:latin typeface="Myriad Pro"/>
                <a:ea typeface="Times New Roman" panose="02020603050405020304" pitchFamily="18" charset="0"/>
                <a:cs typeface="Arial" panose="020B0604020202020204" pitchFamily="34" charset="0"/>
              </a:rPr>
              <a:t>n</a:t>
            </a:r>
            <a:r>
              <a:rPr lang="en-GB" sz="1200" b="0" dirty="0">
                <a:solidFill>
                  <a:srgbClr val="00628C"/>
                </a:solidFill>
                <a:effectLst/>
                <a:latin typeface="Myriad Pro"/>
                <a:ea typeface="Times New Roman" panose="02020603050405020304" pitchFamily="18" charset="0"/>
                <a:cs typeface="Arial" panose="020B0604020202020204" pitchFamily="34" charset="0"/>
              </a:rPr>
              <a:t>, 1 ≤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&lt; 10 – pages 8 and 9</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217508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4: 1.23 Composition and calculation: tenths</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4: 1.24 Composition and calculation: hundredths and thousandths</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4: 2.13 Calculation: multiplying and dividing by 10 or 100</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5: 1.27 Negative numbers: counting, comparing and calculating</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5: 2.18 Using equivalence to calculate</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5: 3.7 Finding equivalent fractions and simplifying fractions</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6: 3.10 Linking fractions, decimals and percentages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a:t>
            </a:r>
            <a:r>
              <a:rPr lang="en-GB" i="1" dirty="0"/>
              <a:t>The structure of the number system</a:t>
            </a:r>
            <a:r>
              <a:rPr lang="en-GB" dirty="0"/>
              <a:t> Theme Overview document, you can also find a broader description of students’ potential previous learning (page X), alongside further information about key underpinning knowledge (page X).</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88985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NCETM Primary assessment materials: Year 4, page 16</a:t>
            </a:r>
          </a:p>
          <a:p>
            <a:r>
              <a:rPr lang="en-GB" dirty="0"/>
              <a:t>b) NCETM Primary assessment materials: Year 5, page 16</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xp2m3gio/ncetm_ks3_cc_1_3.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xp2m3gio/ncetm_ks3_cc_1_3.pdf" TargetMode="External"/><Relationship Id="rId4" Type="http://schemas.openxmlformats.org/officeDocument/2006/relationships/hyperlink" Target="https://www.ncetm.org.uk/media/oconaxqx/ncetm_ks3_theme_1.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p2m3gio/ncetm_ks3_cc_1_3.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Writing integers in a range of forms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1.3 Ordering and comparing)</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419819637"/>
              </p:ext>
            </p:extLst>
          </p:nvPr>
        </p:nvGraphicFramePr>
        <p:xfrm>
          <a:off x="660693" y="1411380"/>
          <a:ext cx="6160612" cy="361347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1.1.1 Understand the value of digits in decimals, measure and integers</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1.2.2 Understand integer exponents and roots</a:t>
                      </a:r>
                    </a:p>
                  </a:txBody>
                  <a:tcP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1.3.2 Compare and order positive and negative integers, decimals and fractions</a:t>
                      </a:r>
                    </a:p>
                  </a:txBody>
                  <a:tcPr/>
                </a:tc>
                <a:extLst>
                  <a:ext uri="{0D108BD9-81ED-4DB2-BD59-A6C34878D82A}">
                    <a16:rowId xmlns:a16="http://schemas.microsoft.com/office/drawing/2014/main" val="2537917201"/>
                  </a:ext>
                </a:extLst>
              </a:tr>
              <a:tr h="777773">
                <a:tc>
                  <a:txBody>
                    <a:bodyPr/>
                    <a:lstStyle/>
                    <a:p>
                      <a:pPr marL="0" indent="0">
                        <a:buFont typeface="Arial" panose="020B0604020202020204" pitchFamily="34" charset="0"/>
                        <a:buNone/>
                      </a:pPr>
                      <a:r>
                        <a:rPr lang="en-GB" b="1" dirty="0"/>
                        <a:t>Please note: </a:t>
                      </a:r>
                      <a:r>
                        <a:rPr lang="en-GB" dirty="0"/>
                        <a:t>Numerical codes refer to statements of knowledge, skills and understanding in the NCETM breakdown of Key Stage 3 mathematics.</a:t>
                      </a:r>
                    </a:p>
                  </a:txBody>
                  <a:tcPr/>
                </a:tc>
                <a:extLst>
                  <a:ext uri="{0D108BD9-81ED-4DB2-BD59-A6C34878D82A}">
                    <a16:rowId xmlns:a16="http://schemas.microsoft.com/office/drawing/2014/main" val="4192537400"/>
                  </a:ext>
                </a:extLst>
              </a:tr>
            </a:tbl>
          </a:graphicData>
        </a:graphic>
      </p:graphicFrame>
    </p:spTree>
    <p:extLst>
      <p:ext uri="{BB962C8B-B14F-4D97-AF65-F5344CB8AC3E}">
        <p14:creationId xmlns:p14="http://schemas.microsoft.com/office/powerpoint/2010/main" val="3537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11" name="TextBox 10">
            <a:extLst>
              <a:ext uri="{FF2B5EF4-FFF2-40B4-BE49-F238E27FC236}">
                <a16:creationId xmlns:a16="http://schemas.microsoft.com/office/drawing/2014/main" id="{9E0B86C9-8C34-4534-9999-C1482D885ECA}"/>
              </a:ext>
            </a:extLst>
          </p:cNvPr>
          <p:cNvSpPr txBox="1"/>
          <p:nvPr/>
        </p:nvSpPr>
        <p:spPr>
          <a:xfrm>
            <a:off x="424707" y="1172919"/>
            <a:ext cx="11559661" cy="1274195"/>
          </a:xfrm>
          <a:prstGeom prst="rect">
            <a:avLst/>
          </a:prstGeom>
          <a:noFill/>
        </p:spPr>
        <p:txBody>
          <a:bodyPr wrap="square" rtlCol="0">
            <a:spAutoFit/>
          </a:bodyPr>
          <a:lstStyle/>
          <a:p>
            <a:pPr marL="457200" indent="-457200">
              <a:buAutoNum type="alphaLcParenR"/>
            </a:pPr>
            <a:r>
              <a:rPr lang="en-GB" sz="2400" dirty="0"/>
              <a:t>What do you notice about the following calculations? Can you use one calculation to work out the answer to the other calculations?</a:t>
            </a:r>
          </a:p>
          <a:p>
            <a:pPr>
              <a:buNone/>
            </a:pPr>
            <a:endParaRPr lang="en-GB" sz="2400" dirty="0"/>
          </a:p>
        </p:txBody>
      </p:sp>
      <p:sp>
        <p:nvSpPr>
          <p:cNvPr id="12" name="TextBox 11">
            <a:extLst>
              <a:ext uri="{FF2B5EF4-FFF2-40B4-BE49-F238E27FC236}">
                <a16:creationId xmlns:a16="http://schemas.microsoft.com/office/drawing/2014/main" id="{D35C5684-DA92-4C73-9E23-66DBC7788BE4}"/>
              </a:ext>
            </a:extLst>
          </p:cNvPr>
          <p:cNvSpPr txBox="1"/>
          <p:nvPr/>
        </p:nvSpPr>
        <p:spPr>
          <a:xfrm>
            <a:off x="1500759" y="2042385"/>
            <a:ext cx="10726737" cy="2234458"/>
          </a:xfrm>
          <a:prstGeom prst="rect">
            <a:avLst/>
          </a:prstGeom>
          <a:noFill/>
        </p:spPr>
        <p:txBody>
          <a:bodyPr wrap="square" numCol="3" rtlCol="0">
            <a:spAutoFit/>
          </a:bodyPr>
          <a:lstStyle/>
          <a:p>
            <a:pPr>
              <a:buNone/>
            </a:pPr>
            <a:r>
              <a:rPr lang="en-GB" sz="2400" dirty="0"/>
              <a:t>2 × 3 =</a:t>
            </a:r>
          </a:p>
          <a:p>
            <a:pPr>
              <a:buNone/>
            </a:pPr>
            <a:r>
              <a:rPr lang="en-GB" sz="2400" dirty="0"/>
              <a:t>2 × 30 = </a:t>
            </a:r>
          </a:p>
          <a:p>
            <a:pPr>
              <a:buNone/>
            </a:pPr>
            <a:r>
              <a:rPr lang="en-GB" sz="2400" dirty="0"/>
              <a:t>2 × 300 = </a:t>
            </a:r>
          </a:p>
          <a:p>
            <a:pPr>
              <a:buNone/>
            </a:pPr>
            <a:r>
              <a:rPr lang="en-GB" sz="2400" dirty="0"/>
              <a:t>20 × 3 = </a:t>
            </a:r>
          </a:p>
          <a:p>
            <a:pPr>
              <a:buNone/>
            </a:pPr>
            <a:r>
              <a:rPr lang="en-GB" sz="2400" dirty="0"/>
              <a:t>200 × 3 =</a:t>
            </a:r>
          </a:p>
          <a:p>
            <a:pPr>
              <a:buNone/>
            </a:pPr>
            <a:r>
              <a:rPr lang="en-GB" sz="2400" dirty="0"/>
              <a:t>6 × 7 = </a:t>
            </a:r>
          </a:p>
          <a:p>
            <a:pPr>
              <a:buNone/>
            </a:pPr>
            <a:r>
              <a:rPr lang="en-GB" sz="2400" dirty="0"/>
              <a:t>6 × 70 = </a:t>
            </a:r>
          </a:p>
          <a:p>
            <a:pPr>
              <a:buNone/>
            </a:pPr>
            <a:r>
              <a:rPr lang="en-GB" sz="2400" dirty="0"/>
              <a:t>6 × 700 = </a:t>
            </a:r>
          </a:p>
          <a:p>
            <a:pPr>
              <a:buNone/>
            </a:pPr>
            <a:r>
              <a:rPr lang="en-GB" sz="2400" dirty="0"/>
              <a:t>60 × 7 =</a:t>
            </a:r>
          </a:p>
          <a:p>
            <a:pPr>
              <a:buNone/>
            </a:pPr>
            <a:r>
              <a:rPr lang="en-GB" sz="2400" dirty="0"/>
              <a:t>600 × 7 =</a:t>
            </a:r>
          </a:p>
          <a:p>
            <a:pPr>
              <a:buNone/>
            </a:pPr>
            <a:r>
              <a:rPr lang="en-GB" sz="2400" dirty="0"/>
              <a:t>9 × 8 = </a:t>
            </a:r>
          </a:p>
          <a:p>
            <a:pPr>
              <a:buNone/>
            </a:pPr>
            <a:r>
              <a:rPr lang="en-GB" sz="2400" dirty="0"/>
              <a:t>9 × 80 = </a:t>
            </a:r>
          </a:p>
          <a:p>
            <a:pPr>
              <a:buNone/>
            </a:pPr>
            <a:r>
              <a:rPr lang="en-GB" sz="2400" dirty="0"/>
              <a:t>9 × 800 = </a:t>
            </a:r>
          </a:p>
          <a:p>
            <a:pPr>
              <a:buNone/>
            </a:pPr>
            <a:r>
              <a:rPr lang="en-GB" sz="2400" dirty="0"/>
              <a:t>90 × 8 =</a:t>
            </a:r>
          </a:p>
          <a:p>
            <a:pPr>
              <a:buNone/>
            </a:pPr>
            <a:r>
              <a:rPr lang="en-GB" sz="2400" dirty="0"/>
              <a:t>900 × 8 =</a:t>
            </a:r>
          </a:p>
        </p:txBody>
      </p:sp>
      <p:sp>
        <p:nvSpPr>
          <p:cNvPr id="13" name="TextBox 12">
            <a:extLst>
              <a:ext uri="{FF2B5EF4-FFF2-40B4-BE49-F238E27FC236}">
                <a16:creationId xmlns:a16="http://schemas.microsoft.com/office/drawing/2014/main" id="{889B4263-0A23-4DA0-9721-694023D8A706}"/>
              </a:ext>
            </a:extLst>
          </p:cNvPr>
          <p:cNvSpPr txBox="1"/>
          <p:nvPr/>
        </p:nvSpPr>
        <p:spPr>
          <a:xfrm>
            <a:off x="437823" y="4410887"/>
            <a:ext cx="11559661" cy="904863"/>
          </a:xfrm>
          <a:prstGeom prst="rect">
            <a:avLst/>
          </a:prstGeom>
          <a:noFill/>
        </p:spPr>
        <p:txBody>
          <a:bodyPr wrap="square" rtlCol="0">
            <a:spAutoFit/>
          </a:bodyPr>
          <a:lstStyle/>
          <a:p>
            <a:pPr marL="457200" indent="-457200">
              <a:buFont typeface="+mj-lt"/>
              <a:buAutoNum type="alphaLcParenR" startAt="2"/>
            </a:pPr>
            <a:r>
              <a:rPr lang="en-GB" sz="2400" dirty="0"/>
              <a:t>Fill in the missing numbers:</a:t>
            </a:r>
          </a:p>
          <a:p>
            <a:pPr marL="457200" indent="-457200">
              <a:buFont typeface="+mj-lt"/>
              <a:buAutoNum type="alphaLcParenR" startAt="2"/>
            </a:pPr>
            <a:endParaRPr lang="en-GB" sz="2400" dirty="0"/>
          </a:p>
        </p:txBody>
      </p:sp>
      <p:grpSp>
        <p:nvGrpSpPr>
          <p:cNvPr id="20" name="Group 19">
            <a:extLst>
              <a:ext uri="{FF2B5EF4-FFF2-40B4-BE49-F238E27FC236}">
                <a16:creationId xmlns:a16="http://schemas.microsoft.com/office/drawing/2014/main" id="{851C5149-0393-4706-9056-43BBA62B9D9A}"/>
              </a:ext>
            </a:extLst>
          </p:cNvPr>
          <p:cNvGrpSpPr/>
          <p:nvPr/>
        </p:nvGrpSpPr>
        <p:grpSpPr>
          <a:xfrm>
            <a:off x="2783632" y="4906451"/>
            <a:ext cx="6097098" cy="602504"/>
            <a:chOff x="1991544" y="4852842"/>
            <a:chExt cx="6097098" cy="602504"/>
          </a:xfrm>
        </p:grpSpPr>
        <p:sp>
          <p:nvSpPr>
            <p:cNvPr id="14" name="TextBox 13">
              <a:extLst>
                <a:ext uri="{FF2B5EF4-FFF2-40B4-BE49-F238E27FC236}">
                  <a16:creationId xmlns:a16="http://schemas.microsoft.com/office/drawing/2014/main" id="{4B99D73E-F958-4D7E-B6B2-F11733064081}"/>
                </a:ext>
              </a:extLst>
            </p:cNvPr>
            <p:cNvSpPr txBox="1"/>
            <p:nvPr/>
          </p:nvSpPr>
          <p:spPr>
            <a:xfrm>
              <a:off x="1991544" y="4879346"/>
              <a:ext cx="1534122" cy="523220"/>
            </a:xfrm>
            <a:prstGeom prst="rect">
              <a:avLst/>
            </a:prstGeom>
            <a:noFill/>
          </p:spPr>
          <p:txBody>
            <a:bodyPr wrap="square" rtlCol="0">
              <a:spAutoFit/>
            </a:bodyPr>
            <a:lstStyle/>
            <a:p>
              <a:pPr>
                <a:buNone/>
              </a:pPr>
              <a:r>
                <a:rPr lang="en-GB" dirty="0"/>
                <a:t>8 ÷ 2 = </a:t>
              </a:r>
            </a:p>
          </p:txBody>
        </p:sp>
        <p:sp>
          <p:nvSpPr>
            <p:cNvPr id="15" name="Rectangle 14">
              <a:extLst>
                <a:ext uri="{FF2B5EF4-FFF2-40B4-BE49-F238E27FC236}">
                  <a16:creationId xmlns:a16="http://schemas.microsoft.com/office/drawing/2014/main" id="{F9253988-ED64-4918-86B3-ECFEDFDF1DF2}"/>
                </a:ext>
              </a:extLst>
            </p:cNvPr>
            <p:cNvSpPr/>
            <p:nvPr/>
          </p:nvSpPr>
          <p:spPr>
            <a:xfrm>
              <a:off x="3264170" y="4852842"/>
              <a:ext cx="576000" cy="576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0158AAD-150C-44C5-BB53-0238DCDE65D5}"/>
                </a:ext>
              </a:extLst>
            </p:cNvPr>
            <p:cNvSpPr txBox="1"/>
            <p:nvPr/>
          </p:nvSpPr>
          <p:spPr>
            <a:xfrm>
              <a:off x="3840170" y="4884699"/>
              <a:ext cx="1848626" cy="523220"/>
            </a:xfrm>
            <a:prstGeom prst="rect">
              <a:avLst/>
            </a:prstGeom>
            <a:noFill/>
          </p:spPr>
          <p:txBody>
            <a:bodyPr wrap="square" rtlCol="0">
              <a:spAutoFit/>
            </a:bodyPr>
            <a:lstStyle/>
            <a:p>
              <a:pPr>
                <a:buNone/>
              </a:pPr>
              <a:r>
                <a:rPr lang="en-GB" dirty="0"/>
                <a:t>÷ 4 = 32 ÷ </a:t>
              </a:r>
            </a:p>
          </p:txBody>
        </p:sp>
        <p:sp>
          <p:nvSpPr>
            <p:cNvPr id="17" name="Rectangle 16">
              <a:extLst>
                <a:ext uri="{FF2B5EF4-FFF2-40B4-BE49-F238E27FC236}">
                  <a16:creationId xmlns:a16="http://schemas.microsoft.com/office/drawing/2014/main" id="{FA8A1AEC-623C-4E2D-B6CC-FF94DD8B924F}"/>
                </a:ext>
              </a:extLst>
            </p:cNvPr>
            <p:cNvSpPr/>
            <p:nvPr/>
          </p:nvSpPr>
          <p:spPr>
            <a:xfrm>
              <a:off x="5664016" y="4858195"/>
              <a:ext cx="576000" cy="576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DC781C1-7AEF-4333-8801-714FAAAFD270}"/>
                </a:ext>
              </a:extLst>
            </p:cNvPr>
            <p:cNvSpPr txBox="1"/>
            <p:nvPr/>
          </p:nvSpPr>
          <p:spPr>
            <a:xfrm>
              <a:off x="6240016" y="4887605"/>
              <a:ext cx="1848626" cy="523220"/>
            </a:xfrm>
            <a:prstGeom prst="rect">
              <a:avLst/>
            </a:prstGeom>
            <a:noFill/>
          </p:spPr>
          <p:txBody>
            <a:bodyPr wrap="square" rtlCol="0">
              <a:spAutoFit/>
            </a:bodyPr>
            <a:lstStyle/>
            <a:p>
              <a:pPr>
                <a:buNone/>
              </a:pPr>
              <a:r>
                <a:rPr lang="en-GB" dirty="0"/>
                <a:t>= 64 ÷ </a:t>
              </a:r>
            </a:p>
          </p:txBody>
        </p:sp>
        <p:sp>
          <p:nvSpPr>
            <p:cNvPr id="19" name="Rectangle 18">
              <a:extLst>
                <a:ext uri="{FF2B5EF4-FFF2-40B4-BE49-F238E27FC236}">
                  <a16:creationId xmlns:a16="http://schemas.microsoft.com/office/drawing/2014/main" id="{EA4B7755-7C5D-4F0E-9F16-BA7809220CF4}"/>
                </a:ext>
              </a:extLst>
            </p:cNvPr>
            <p:cNvSpPr/>
            <p:nvPr/>
          </p:nvSpPr>
          <p:spPr>
            <a:xfrm>
              <a:off x="7459600" y="4879346"/>
              <a:ext cx="576000" cy="576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89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11" name="TextBox 10">
            <a:extLst>
              <a:ext uri="{FF2B5EF4-FFF2-40B4-BE49-F238E27FC236}">
                <a16:creationId xmlns:a16="http://schemas.microsoft.com/office/drawing/2014/main" id="{9E0B86C9-8C34-4534-9999-C1482D885ECA}"/>
              </a:ext>
            </a:extLst>
          </p:cNvPr>
          <p:cNvSpPr txBox="1"/>
          <p:nvPr/>
        </p:nvSpPr>
        <p:spPr>
          <a:xfrm>
            <a:off x="424707" y="1172919"/>
            <a:ext cx="5527277" cy="3933384"/>
          </a:xfrm>
          <a:prstGeom prst="rect">
            <a:avLst/>
          </a:prstGeom>
          <a:noFill/>
        </p:spPr>
        <p:txBody>
          <a:bodyPr wrap="square" rtlCol="0">
            <a:spAutoFit/>
          </a:bodyPr>
          <a:lstStyle/>
          <a:p>
            <a:pPr marL="457200" indent="-457200">
              <a:buFont typeface="+mj-lt"/>
              <a:buAutoNum type="alphaLcParenR" startAt="3"/>
            </a:pPr>
            <a:r>
              <a:rPr lang="en-GB" sz="2400" dirty="0"/>
              <a:t>It is correct that 273 × 32 = 8736. Use this fact to work out:</a:t>
            </a:r>
          </a:p>
          <a:p>
            <a:pPr marL="914400" lvl="1" indent="-457200"/>
            <a:r>
              <a:rPr lang="en-GB" sz="2400" dirty="0"/>
              <a:t>27.3 × 3.2	</a:t>
            </a:r>
          </a:p>
          <a:p>
            <a:pPr marL="914400" lvl="1" indent="-457200"/>
            <a:r>
              <a:rPr lang="en-GB" sz="2400" dirty="0"/>
              <a:t>2.73 × 32 000</a:t>
            </a:r>
          </a:p>
          <a:p>
            <a:pPr marL="914400" lvl="1" indent="-457200"/>
            <a:r>
              <a:rPr lang="en-GB" sz="2400" dirty="0"/>
              <a:t>873.6 ÷ 0.32</a:t>
            </a:r>
          </a:p>
          <a:p>
            <a:pPr marL="914400" lvl="1" indent="-457200"/>
            <a:r>
              <a:rPr lang="en-GB" sz="2400" dirty="0"/>
              <a:t>87.36 ÷ 27.3</a:t>
            </a:r>
          </a:p>
          <a:p>
            <a:pPr marL="914400" lvl="1" indent="-457200"/>
            <a:r>
              <a:rPr lang="en-GB" sz="2400" dirty="0"/>
              <a:t>8736 ÷ 16</a:t>
            </a:r>
          </a:p>
          <a:p>
            <a:pPr marL="914400" lvl="1" indent="-457200"/>
            <a:r>
              <a:rPr lang="en-GB" sz="2400" dirty="0"/>
              <a:t>4368 ÷ 1.6</a:t>
            </a:r>
          </a:p>
          <a:p>
            <a:pPr marL="457200" indent="-457200">
              <a:buFont typeface="+mj-lt"/>
              <a:buAutoNum type="alphaLcParenR" startAt="3"/>
            </a:pPr>
            <a:endParaRPr lang="en-GB" sz="2400" dirty="0"/>
          </a:p>
        </p:txBody>
      </p:sp>
      <p:grpSp>
        <p:nvGrpSpPr>
          <p:cNvPr id="6" name="Group 5">
            <a:extLst>
              <a:ext uri="{FF2B5EF4-FFF2-40B4-BE49-F238E27FC236}">
                <a16:creationId xmlns:a16="http://schemas.microsoft.com/office/drawing/2014/main" id="{6F28B814-715A-4C58-9459-1AB2942FA7CE}"/>
              </a:ext>
            </a:extLst>
          </p:cNvPr>
          <p:cNvGrpSpPr/>
          <p:nvPr/>
        </p:nvGrpSpPr>
        <p:grpSpPr>
          <a:xfrm>
            <a:off x="6126228" y="1084019"/>
            <a:ext cx="5527278" cy="4499693"/>
            <a:chOff x="6126228" y="1172919"/>
            <a:chExt cx="5527278" cy="4499693"/>
          </a:xfrm>
        </p:grpSpPr>
        <p:sp>
          <p:nvSpPr>
            <p:cNvPr id="21" name="TextBox 20">
              <a:extLst>
                <a:ext uri="{FF2B5EF4-FFF2-40B4-BE49-F238E27FC236}">
                  <a16:creationId xmlns:a16="http://schemas.microsoft.com/office/drawing/2014/main" id="{488BF383-69B3-4D6A-8CA5-49604869E089}"/>
                </a:ext>
              </a:extLst>
            </p:cNvPr>
            <p:cNvSpPr txBox="1"/>
            <p:nvPr/>
          </p:nvSpPr>
          <p:spPr>
            <a:xfrm>
              <a:off x="6126228" y="1172919"/>
              <a:ext cx="5527278" cy="4499693"/>
            </a:xfrm>
            <a:prstGeom prst="rect">
              <a:avLst/>
            </a:prstGeom>
            <a:noFill/>
          </p:spPr>
          <p:txBody>
            <a:bodyPr wrap="square" rtlCol="0">
              <a:spAutoFit/>
            </a:bodyPr>
            <a:lstStyle/>
            <a:p>
              <a:pPr marL="457200" indent="-457200">
                <a:buFont typeface="+mj-lt"/>
                <a:buAutoNum type="alphaLcParenR" startAt="4"/>
              </a:pPr>
              <a:r>
                <a:rPr lang="en-GB" sz="2400" dirty="0"/>
                <a:t> 	</a:t>
              </a:r>
              <a:r>
                <a:rPr lang="en-GB" sz="3200" dirty="0"/>
                <a:t>33 630 = 354 × 95</a:t>
              </a:r>
            </a:p>
            <a:p>
              <a:pPr>
                <a:buNone/>
              </a:pPr>
              <a:r>
                <a:rPr lang="en-GB" sz="2400" dirty="0"/>
                <a:t>Use this multiplication to complete the calculations below.</a:t>
              </a:r>
            </a:p>
            <a:p>
              <a:pPr>
                <a:buNone/>
              </a:pPr>
              <a:endParaRPr lang="en-GB" sz="2400" dirty="0"/>
            </a:p>
            <a:p>
              <a:pPr>
                <a:buNone/>
              </a:pPr>
              <a:r>
                <a:rPr lang="en-GB" sz="2400" dirty="0"/>
                <a:t>354 × 9.5 = </a:t>
              </a:r>
            </a:p>
            <a:p>
              <a:pPr>
                <a:buNone/>
              </a:pPr>
              <a:endParaRPr lang="en-GB" sz="2400" dirty="0"/>
            </a:p>
            <a:p>
              <a:pPr>
                <a:buNone/>
              </a:pPr>
              <a:r>
                <a:rPr lang="en-GB" sz="2400" dirty="0"/>
                <a:t>3,540 × 95 = </a:t>
              </a:r>
            </a:p>
            <a:p>
              <a:pPr>
                <a:buNone/>
              </a:pPr>
              <a:endParaRPr lang="en-GB" sz="2400" dirty="0"/>
            </a:p>
            <a:p>
              <a:pPr>
                <a:buNone/>
              </a:pPr>
              <a:r>
                <a:rPr lang="en-GB" sz="2400" dirty="0"/>
                <a:t>3,363 ÷ 95 =</a:t>
              </a:r>
            </a:p>
            <a:p>
              <a:pPr marL="457200" indent="-457200">
                <a:buFont typeface="+mj-lt"/>
                <a:buAutoNum type="alphaLcParenR" startAt="3"/>
              </a:pPr>
              <a:endParaRPr lang="en-GB" sz="2400" dirty="0"/>
            </a:p>
          </p:txBody>
        </p:sp>
        <p:sp>
          <p:nvSpPr>
            <p:cNvPr id="5" name="Rectangle 4">
              <a:extLst>
                <a:ext uri="{FF2B5EF4-FFF2-40B4-BE49-F238E27FC236}">
                  <a16:creationId xmlns:a16="http://schemas.microsoft.com/office/drawing/2014/main" id="{E6A530CE-282F-42AC-8BE1-6044E754A0BA}"/>
                </a:ext>
              </a:extLst>
            </p:cNvPr>
            <p:cNvSpPr/>
            <p:nvPr/>
          </p:nvSpPr>
          <p:spPr>
            <a:xfrm>
              <a:off x="8112224" y="3742641"/>
              <a:ext cx="187220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32B180D-FE0B-48A6-9298-ACE1F7F7F6FA}"/>
                </a:ext>
              </a:extLst>
            </p:cNvPr>
            <p:cNvSpPr/>
            <p:nvPr/>
          </p:nvSpPr>
          <p:spPr>
            <a:xfrm>
              <a:off x="7824192" y="2861302"/>
              <a:ext cx="187220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845A24D-70BD-4D0F-9B54-A533B4C25DC4}"/>
                </a:ext>
              </a:extLst>
            </p:cNvPr>
            <p:cNvSpPr/>
            <p:nvPr/>
          </p:nvSpPr>
          <p:spPr>
            <a:xfrm>
              <a:off x="7979163" y="4623980"/>
              <a:ext cx="187220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7709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Learning manipulations by rote, without understanding the structure</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3888432"/>
              </a:xfrm>
            </p:spPr>
            <p:txBody>
              <a:bodyPr/>
              <a:lstStyle/>
              <a:p>
                <a:r>
                  <a:rPr lang="en-GB" dirty="0"/>
                  <a:t>These equivalent forms (e.g. 53 = 5.3 × 10, 530 × </a:t>
                </a:r>
                <a14:m>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e>
                    </m:box>
                  </m:oMath>
                </a14:m>
                <a:r>
                  <a:rPr lang="en-GB" dirty="0"/>
                  <a:t>, 5 300 × 0.01) are based on the key idea that when one number in a product is multiplied (or divided) by </a:t>
                </a:r>
                <a:r>
                  <a:rPr lang="en-GB" i="1" dirty="0"/>
                  <a:t>n</a:t>
                </a:r>
                <a:r>
                  <a:rPr lang="en-GB" dirty="0"/>
                  <a:t>, then, to maintain the same product, the other number must be divided (or multiplied) by </a:t>
                </a:r>
                <a:r>
                  <a:rPr lang="en-GB" i="1" dirty="0"/>
                  <a:t>n</a:t>
                </a:r>
                <a:r>
                  <a:rPr lang="en-GB" dirty="0"/>
                  <a:t>. It is important that students do not learn such manipulations by rote, without any understanding of the mathematical structures involved.</a:t>
                </a:r>
              </a:p>
              <a:p>
                <a:r>
                  <a:rPr lang="en-GB" dirty="0"/>
                  <a:t>A useful representation to reveal these structures is an area model (as shown on the next slide). </a:t>
                </a:r>
              </a:p>
            </p:txBody>
          </p:sp>
        </mc:Choice>
        <mc:Fallback xmlns="">
          <p:sp>
            <p:nvSpPr>
              <p:cNvPr id="3" name="Content Placeholder 2">
                <a:extLst>
                  <a:ext uri="{FF2B5EF4-FFF2-40B4-BE49-F238E27FC236}">
                    <a16:creationId xmlns:a16="http://schemas.microsoft.com/office/drawing/2014/main" id="{EC771724-309D-4EC6-8089-365C4C85F6A6}"/>
                  </a:ext>
                </a:extLst>
              </p:cNvPr>
              <p:cNvSpPr>
                <a:spLocks noGrp="1" noRot="1" noChangeAspect="1" noMove="1" noResize="1" noEditPoints="1" noAdjustHandles="1" noChangeArrowheads="1" noChangeShapeType="1" noTextEdit="1"/>
              </p:cNvSpPr>
              <p:nvPr>
                <p:ph idx="1"/>
              </p:nvPr>
            </p:nvSpPr>
            <p:spPr>
              <a:xfrm>
                <a:off x="609600" y="1268760"/>
                <a:ext cx="10972800" cy="3888432"/>
              </a:xfrm>
              <a:blipFill>
                <a:blip r:embed="rId3"/>
                <a:stretch>
                  <a:fillRect l="-722" t="-2038" r="-1556"/>
                </a:stretch>
              </a:blipFill>
            </p:spPr>
            <p:txBody>
              <a:bodyPr/>
              <a:lstStyle/>
              <a:p>
                <a:r>
                  <a:rPr lang="en-GB">
                    <a:noFill/>
                  </a:rPr>
                  <a:t> </a:t>
                </a:r>
              </a:p>
            </p:txBody>
          </p:sp>
        </mc:Fallback>
      </mc:AlternateContent>
    </p:spTree>
    <p:extLst>
      <p:ext uri="{BB962C8B-B14F-4D97-AF65-F5344CB8AC3E}">
        <p14:creationId xmlns:p14="http://schemas.microsoft.com/office/powerpoint/2010/main" val="244516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fontScale="90000"/>
          </a:bodyPr>
          <a:lstStyle/>
          <a:p>
            <a:r>
              <a:rPr lang="en-GB" dirty="0"/>
              <a:t>Common difficulties and misconceptions (1 cont’d)</a:t>
            </a:r>
          </a:p>
        </p:txBody>
      </p:sp>
      <p:pic>
        <p:nvPicPr>
          <p:cNvPr id="4" name="Picture 3">
            <a:extLst>
              <a:ext uri="{FF2B5EF4-FFF2-40B4-BE49-F238E27FC236}">
                <a16:creationId xmlns:a16="http://schemas.microsoft.com/office/drawing/2014/main" id="{C9B8332F-FDEB-45D8-BA2E-581F6CFE1B4A}"/>
              </a:ext>
            </a:extLst>
          </p:cNvPr>
          <p:cNvPicPr>
            <a:picLocks noChangeAspect="1"/>
          </p:cNvPicPr>
          <p:nvPr/>
        </p:nvPicPr>
        <p:blipFill>
          <a:blip r:embed="rId3"/>
          <a:stretch>
            <a:fillRect/>
          </a:stretch>
        </p:blipFill>
        <p:spPr>
          <a:xfrm>
            <a:off x="5966907" y="1541746"/>
            <a:ext cx="6436705" cy="2046315"/>
          </a:xfrm>
          <a:prstGeom prst="rect">
            <a:avLst/>
          </a:prstGeom>
        </p:spPr>
      </p:pic>
      <p:sp>
        <p:nvSpPr>
          <p:cNvPr id="6" name="TextBox 5">
            <a:extLst>
              <a:ext uri="{FF2B5EF4-FFF2-40B4-BE49-F238E27FC236}">
                <a16:creationId xmlns:a16="http://schemas.microsoft.com/office/drawing/2014/main" id="{B71269BC-A65E-4F2F-82C2-4411948FD9C6}"/>
              </a:ext>
            </a:extLst>
          </p:cNvPr>
          <p:cNvSpPr txBox="1"/>
          <p:nvPr/>
        </p:nvSpPr>
        <p:spPr>
          <a:xfrm>
            <a:off x="601035" y="1181957"/>
            <a:ext cx="5999021" cy="3120854"/>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400" dirty="0"/>
              <a:t>The area model can be used to show how, when one dimension (factor) is reduced to one tenth of its size, the area is maintained by making the other dimension (factor) ten times longer.</a:t>
            </a:r>
          </a:p>
          <a:p>
            <a:pPr marL="342900" indent="-342900">
              <a:buClr>
                <a:srgbClr val="585858"/>
              </a:buClr>
              <a:buFont typeface="Arial" panose="020B0604020202020204" pitchFamily="34" charset="0"/>
              <a:buChar char="•"/>
            </a:pPr>
            <a:r>
              <a:rPr lang="en-GB" sz="2400" dirty="0"/>
              <a:t>This gives rise to equivalent products such as 53 × 10 = 5.3 × 100 = 0.53 × 1 000 = 530 × 1 = 5 300 × 0.1, etc.</a:t>
            </a:r>
          </a:p>
        </p:txBody>
      </p:sp>
      <p:sp>
        <p:nvSpPr>
          <p:cNvPr id="8" name="TextBox 7">
            <a:extLst>
              <a:ext uri="{FF2B5EF4-FFF2-40B4-BE49-F238E27FC236}">
                <a16:creationId xmlns:a16="http://schemas.microsoft.com/office/drawing/2014/main" id="{0FABC3A8-5514-49E8-B5B1-EA5E2FBF62C5}"/>
              </a:ext>
            </a:extLst>
          </p:cNvPr>
          <p:cNvSpPr txBox="1"/>
          <p:nvPr/>
        </p:nvSpPr>
        <p:spPr>
          <a:xfrm>
            <a:off x="607435" y="4293096"/>
            <a:ext cx="11239457" cy="1569660"/>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400" dirty="0"/>
              <a:t>This can be generalised to a multiplication (and corresponding division) by any scale factor, e.g. 40 × 2.5 = 10 × 10 (by dividing and multiplying by four). Students should appreciate that this gives rise to other useful calculation strategies.</a:t>
            </a:r>
          </a:p>
        </p:txBody>
      </p:sp>
    </p:spTree>
    <p:extLst>
      <p:ext uri="{BB962C8B-B14F-4D97-AF65-F5344CB8AC3E}">
        <p14:creationId xmlns:p14="http://schemas.microsoft.com/office/powerpoint/2010/main" val="318889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a × b = (a ÷ n) × (b × 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4B891FF3-4663-413E-8101-7E29B0A0D098}"/>
              </a:ext>
            </a:extLst>
          </p:cNvPr>
          <p:cNvSpPr txBox="1"/>
          <p:nvPr/>
        </p:nvSpPr>
        <p:spPr>
          <a:xfrm>
            <a:off x="479376" y="2132856"/>
            <a:ext cx="11305256" cy="1954381"/>
          </a:xfrm>
          <a:prstGeom prst="rect">
            <a:avLst/>
          </a:prstGeom>
          <a:noFill/>
        </p:spPr>
        <p:txBody>
          <a:bodyPr wrap="square">
            <a:spAutoFit/>
          </a:bodyPr>
          <a:lstStyle/>
          <a:p>
            <a:pPr>
              <a:buNone/>
            </a:pPr>
            <a:r>
              <a:rPr lang="en-GB" sz="3200" dirty="0"/>
              <a:t>Given that 3.2 × 2.5 = 8, calculate, as efficiently as possible:</a:t>
            </a:r>
          </a:p>
          <a:p>
            <a:pPr marL="971550" lvl="1" indent="-514350">
              <a:spcBef>
                <a:spcPts val="1200"/>
              </a:spcBef>
              <a:spcAft>
                <a:spcPts val="600"/>
              </a:spcAft>
              <a:buFont typeface="+mj-lt"/>
              <a:buAutoNum type="alphaLcParenR"/>
            </a:pPr>
            <a:r>
              <a:rPr lang="en-GB" sz="3200" dirty="0"/>
              <a:t>1.6 × 2.5</a:t>
            </a:r>
          </a:p>
          <a:p>
            <a:pPr marL="971550" lvl="1" indent="-514350">
              <a:spcBef>
                <a:spcPts val="1200"/>
              </a:spcBef>
              <a:spcAft>
                <a:spcPts val="600"/>
              </a:spcAft>
              <a:buFont typeface="+mj-lt"/>
              <a:buAutoNum type="alphaLcParenR"/>
            </a:pPr>
            <a:r>
              <a:rPr lang="en-GB" sz="3200" dirty="0"/>
              <a:t>3.2 × 1.25</a:t>
            </a:r>
          </a:p>
        </p:txBody>
      </p:sp>
    </p:spTree>
    <p:extLst>
      <p:ext uri="{BB962C8B-B14F-4D97-AF65-F5344CB8AC3E}">
        <p14:creationId xmlns:p14="http://schemas.microsoft.com/office/powerpoint/2010/main" val="71725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a × b = (a ÷ n) × (b × 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852806" y="1340768"/>
            <a:ext cx="4486390" cy="4752528"/>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or notation will you expect students to use here? How will you model this? </a:t>
            </a:r>
          </a:p>
          <a:p>
            <a:pPr marL="360000" lvl="1" fontAlgn="auto">
              <a:lnSpc>
                <a:spcPct val="100000"/>
              </a:lnSpc>
              <a:spcBef>
                <a:spcPts val="0"/>
              </a:spcBef>
              <a:spcAft>
                <a:spcPts val="1200"/>
              </a:spcAft>
              <a:buClrTx/>
            </a:pPr>
            <a:r>
              <a:rPr lang="en-GB" sz="2400" dirty="0"/>
              <a:t>How stringent will you be with your expectations for language/notation? Why?</a:t>
            </a:r>
          </a:p>
          <a:p>
            <a:pPr marL="360000" lvl="1" fontAlgn="auto">
              <a:lnSpc>
                <a:spcPct val="100000"/>
              </a:lnSpc>
              <a:spcBef>
                <a:spcPts val="0"/>
              </a:spcBef>
              <a:spcAft>
                <a:spcPts val="1200"/>
              </a:spcAft>
              <a:buClrTx/>
            </a:pPr>
            <a:r>
              <a:rPr lang="en-GB" sz="2400" dirty="0"/>
              <a:t>How might an area model, such as the one here, support students to understand the relationships between the calculations?</a:t>
            </a:r>
          </a:p>
        </p:txBody>
      </p:sp>
      <p:grpSp>
        <p:nvGrpSpPr>
          <p:cNvPr id="3" name="Group 2">
            <a:extLst>
              <a:ext uri="{FF2B5EF4-FFF2-40B4-BE49-F238E27FC236}">
                <a16:creationId xmlns:a16="http://schemas.microsoft.com/office/drawing/2014/main" id="{E2CBF420-86E7-4534-8073-9C6C8DF0348B}"/>
              </a:ext>
            </a:extLst>
          </p:cNvPr>
          <p:cNvGrpSpPr/>
          <p:nvPr/>
        </p:nvGrpSpPr>
        <p:grpSpPr>
          <a:xfrm>
            <a:off x="291744" y="1772816"/>
            <a:ext cx="3589453" cy="4161389"/>
            <a:chOff x="291744" y="2075923"/>
            <a:chExt cx="3589453" cy="4161389"/>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91744" y="2075923"/>
              <a:ext cx="3589453" cy="416138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856E06E-81C6-4B91-9329-D7BEAE781311}"/>
                </a:ext>
              </a:extLst>
            </p:cNvPr>
            <p:cNvSpPr txBox="1"/>
            <p:nvPr/>
          </p:nvSpPr>
          <p:spPr>
            <a:xfrm>
              <a:off x="435459" y="2362724"/>
              <a:ext cx="3302024" cy="3579441"/>
            </a:xfrm>
            <a:prstGeom prst="rect">
              <a:avLst/>
            </a:prstGeom>
            <a:noFill/>
          </p:spPr>
          <p:txBody>
            <a:bodyPr wrap="square">
              <a:spAutoFit/>
            </a:bodyPr>
            <a:lstStyle/>
            <a:p>
              <a:pPr>
                <a:buNone/>
              </a:pPr>
              <a:r>
                <a:rPr lang="en-GB" dirty="0"/>
                <a:t>Given that </a:t>
              </a:r>
            </a:p>
            <a:p>
              <a:pPr>
                <a:buNone/>
              </a:pPr>
              <a:r>
                <a:rPr lang="en-GB" dirty="0"/>
                <a:t>3.2 × 2.5 = 8, calculate, as efficiently as possible:</a:t>
              </a:r>
            </a:p>
            <a:p>
              <a:pPr marL="971550" lvl="1" indent="-514350">
                <a:spcBef>
                  <a:spcPts val="1200"/>
                </a:spcBef>
                <a:spcAft>
                  <a:spcPts val="600"/>
                </a:spcAft>
                <a:buFont typeface="+mj-lt"/>
                <a:buAutoNum type="alphaLcParenR"/>
              </a:pPr>
              <a:r>
                <a:rPr lang="en-GB" dirty="0"/>
                <a:t>1.6 × 2.5</a:t>
              </a:r>
            </a:p>
            <a:p>
              <a:pPr marL="971550" lvl="1" indent="-514350">
                <a:spcBef>
                  <a:spcPts val="1200"/>
                </a:spcBef>
                <a:spcAft>
                  <a:spcPts val="600"/>
                </a:spcAft>
                <a:buFont typeface="+mj-lt"/>
                <a:buAutoNum type="alphaLcParenR"/>
              </a:pPr>
              <a:r>
                <a:rPr lang="en-GB" dirty="0"/>
                <a:t>3.2 × 1.25</a:t>
              </a:r>
            </a:p>
          </p:txBody>
        </p:sp>
      </p:grpSp>
      <p:pic>
        <p:nvPicPr>
          <p:cNvPr id="2" name="Picture 1">
            <a:extLst>
              <a:ext uri="{FF2B5EF4-FFF2-40B4-BE49-F238E27FC236}">
                <a16:creationId xmlns:a16="http://schemas.microsoft.com/office/drawing/2014/main" id="{E87DC224-D6D7-4550-9BA9-9E835E05D3B1}"/>
              </a:ext>
            </a:extLst>
          </p:cNvPr>
          <p:cNvPicPr>
            <a:picLocks noChangeAspect="1"/>
          </p:cNvPicPr>
          <p:nvPr/>
        </p:nvPicPr>
        <p:blipFill>
          <a:blip r:embed="rId4"/>
          <a:stretch>
            <a:fillRect/>
          </a:stretch>
        </p:blipFill>
        <p:spPr>
          <a:xfrm>
            <a:off x="7894241" y="1709547"/>
            <a:ext cx="4322439" cy="4023709"/>
          </a:xfrm>
          <a:prstGeom prst="rect">
            <a:avLst/>
          </a:prstGeom>
        </p:spPr>
      </p:pic>
    </p:spTree>
    <p:custDataLst>
      <p:tags r:id="rId1"/>
    </p:custDataLst>
    <p:extLst>
      <p:ext uri="{BB962C8B-B14F-4D97-AF65-F5344CB8AC3E}">
        <p14:creationId xmlns:p14="http://schemas.microsoft.com/office/powerpoint/2010/main" val="197207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a × b = (a ÷ n) × (b × 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 name="TextBox 3">
            <a:extLst>
              <a:ext uri="{FF2B5EF4-FFF2-40B4-BE49-F238E27FC236}">
                <a16:creationId xmlns:a16="http://schemas.microsoft.com/office/drawing/2014/main" id="{763BFE98-9500-4E02-A9BA-6BADF0E3A3BE}"/>
              </a:ext>
            </a:extLst>
          </p:cNvPr>
          <p:cNvSpPr txBox="1"/>
          <p:nvPr/>
        </p:nvSpPr>
        <p:spPr>
          <a:xfrm>
            <a:off x="479376" y="2132856"/>
            <a:ext cx="11305256" cy="1954381"/>
          </a:xfrm>
          <a:prstGeom prst="rect">
            <a:avLst/>
          </a:prstGeom>
          <a:noFill/>
        </p:spPr>
        <p:txBody>
          <a:bodyPr wrap="square">
            <a:spAutoFit/>
          </a:bodyPr>
          <a:lstStyle/>
          <a:p>
            <a:pPr>
              <a:buNone/>
            </a:pPr>
            <a:r>
              <a:rPr lang="en-GB" sz="3200" dirty="0"/>
              <a:t>Given that 160 × 0.4 = 64, calculate, as efficiently as possible:</a:t>
            </a:r>
          </a:p>
          <a:p>
            <a:pPr marL="971550" lvl="1" indent="-514350">
              <a:spcBef>
                <a:spcPts val="1200"/>
              </a:spcBef>
              <a:spcAft>
                <a:spcPts val="600"/>
              </a:spcAft>
              <a:buFont typeface="+mj-lt"/>
              <a:buAutoNum type="alphaLcParenR"/>
            </a:pPr>
            <a:r>
              <a:rPr lang="en-GB" sz="3200" dirty="0"/>
              <a:t>16 × 0.4</a:t>
            </a:r>
          </a:p>
          <a:p>
            <a:pPr marL="971550" lvl="1" indent="-514350">
              <a:spcBef>
                <a:spcPts val="1200"/>
              </a:spcBef>
              <a:spcAft>
                <a:spcPts val="600"/>
              </a:spcAft>
              <a:buFont typeface="+mj-lt"/>
              <a:buAutoNum type="alphaLcParenR"/>
            </a:pPr>
            <a:r>
              <a:rPr lang="en-GB" sz="3200" dirty="0"/>
              <a:t>160 × 0.04</a:t>
            </a:r>
          </a:p>
        </p:txBody>
      </p:sp>
    </p:spTree>
    <p:extLst>
      <p:ext uri="{BB962C8B-B14F-4D97-AF65-F5344CB8AC3E}">
        <p14:creationId xmlns:p14="http://schemas.microsoft.com/office/powerpoint/2010/main" val="397444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96752"/>
            <a:ext cx="10972800" cy="3888432"/>
          </a:xfrm>
        </p:spPr>
        <p:txBody>
          <a:bodyPr>
            <a:noAutofit/>
          </a:bodyPr>
          <a:lstStyle/>
          <a:p>
            <a:r>
              <a:rPr lang="en-GB" dirty="0"/>
              <a:t>These slides are designed to complement the </a:t>
            </a:r>
            <a:r>
              <a:rPr lang="en-GB" dirty="0">
                <a:hlinkClick r:id="rId2"/>
              </a:rPr>
              <a:t>1.3 Ordering and comparing</a:t>
            </a:r>
            <a:r>
              <a:rPr lang="en-GB" dirty="0"/>
              <a:t> Core Concept document and its associated Theme Overview document </a:t>
            </a:r>
            <a:r>
              <a:rPr lang="en-GB" dirty="0">
                <a:hlinkClick r:id="rId3"/>
              </a:rPr>
              <a:t>1 The Structure of the number system</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10514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a × b = (a ÷ n) × (b × 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322439" y="1732792"/>
            <a:ext cx="7534201"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Would an area model, such as the one given for example 1, be useful here? Why or why not?</a:t>
            </a:r>
          </a:p>
          <a:p>
            <a:pPr marL="360000" lvl="1" fontAlgn="auto">
              <a:lnSpc>
                <a:spcPct val="100000"/>
              </a:lnSpc>
              <a:spcBef>
                <a:spcPts val="0"/>
              </a:spcBef>
              <a:spcAft>
                <a:spcPts val="1200"/>
              </a:spcAft>
              <a:buClrTx/>
            </a:pPr>
            <a:r>
              <a:rPr lang="en-GB" sz="2400" dirty="0"/>
              <a:t>What other representations might you consider?</a:t>
            </a:r>
          </a:p>
          <a:p>
            <a:pPr marL="360000" lvl="1" fontAlgn="auto">
              <a:lnSpc>
                <a:spcPct val="100000"/>
              </a:lnSpc>
              <a:spcBef>
                <a:spcPts val="0"/>
              </a:spcBef>
              <a:spcAft>
                <a:spcPts val="1200"/>
              </a:spcAft>
              <a:buClrTx/>
            </a:pPr>
            <a:r>
              <a:rPr lang="en-GB" sz="2400" dirty="0"/>
              <a:t>What language structures might you want to introduce to support students to explain these relationships clearly? </a:t>
            </a:r>
          </a:p>
        </p:txBody>
      </p:sp>
      <p:grpSp>
        <p:nvGrpSpPr>
          <p:cNvPr id="2" name="Group 1">
            <a:extLst>
              <a:ext uri="{FF2B5EF4-FFF2-40B4-BE49-F238E27FC236}">
                <a16:creationId xmlns:a16="http://schemas.microsoft.com/office/drawing/2014/main" id="{590B8F25-416E-4F1D-BE6F-AA985CD6F0E0}"/>
              </a:ext>
            </a:extLst>
          </p:cNvPr>
          <p:cNvGrpSpPr/>
          <p:nvPr/>
        </p:nvGrpSpPr>
        <p:grpSpPr>
          <a:xfrm>
            <a:off x="706347" y="1715882"/>
            <a:ext cx="3589453" cy="4046991"/>
            <a:chOff x="706347" y="1715882"/>
            <a:chExt cx="3589453" cy="3657333"/>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706347" y="1715882"/>
              <a:ext cx="3589453" cy="365733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856E06E-81C6-4B91-9329-D7BEAE781311}"/>
                </a:ext>
              </a:extLst>
            </p:cNvPr>
            <p:cNvSpPr txBox="1"/>
            <p:nvPr/>
          </p:nvSpPr>
          <p:spPr>
            <a:xfrm>
              <a:off x="850061" y="1897158"/>
              <a:ext cx="3302024" cy="3234800"/>
            </a:xfrm>
            <a:prstGeom prst="rect">
              <a:avLst/>
            </a:prstGeom>
            <a:noFill/>
          </p:spPr>
          <p:txBody>
            <a:bodyPr wrap="square">
              <a:spAutoFit/>
            </a:bodyPr>
            <a:lstStyle/>
            <a:p>
              <a:pPr>
                <a:buNone/>
              </a:pPr>
              <a:r>
                <a:rPr lang="en-GB" dirty="0"/>
                <a:t>Given that </a:t>
              </a:r>
            </a:p>
            <a:p>
              <a:pPr>
                <a:buNone/>
              </a:pPr>
              <a:r>
                <a:rPr lang="en-GB" dirty="0"/>
                <a:t>160 × 0.4 = 64, calculate, as efficiently as possible:</a:t>
              </a:r>
            </a:p>
            <a:p>
              <a:pPr marL="971550" lvl="1" indent="-514350">
                <a:spcBef>
                  <a:spcPts val="1200"/>
                </a:spcBef>
                <a:spcAft>
                  <a:spcPts val="600"/>
                </a:spcAft>
                <a:buFont typeface="+mj-lt"/>
                <a:buAutoNum type="alphaLcParenR"/>
              </a:pPr>
              <a:r>
                <a:rPr lang="en-GB" dirty="0"/>
                <a:t>16 × 0.4</a:t>
              </a:r>
            </a:p>
            <a:p>
              <a:pPr marL="971550" lvl="1" indent="-514350">
                <a:spcBef>
                  <a:spcPts val="1200"/>
                </a:spcBef>
                <a:spcAft>
                  <a:spcPts val="600"/>
                </a:spcAft>
                <a:buFont typeface="+mj-lt"/>
                <a:buAutoNum type="alphaLcParenR"/>
              </a:pPr>
              <a:r>
                <a:rPr lang="en-GB" dirty="0"/>
                <a:t>160 × 0.04</a:t>
              </a:r>
            </a:p>
          </p:txBody>
        </p:sp>
      </p:grpSp>
    </p:spTree>
    <p:custDataLst>
      <p:tags r:id="rId1"/>
    </p:custDataLst>
    <p:extLst>
      <p:ext uri="{BB962C8B-B14F-4D97-AF65-F5344CB8AC3E}">
        <p14:creationId xmlns:p14="http://schemas.microsoft.com/office/powerpoint/2010/main" val="86814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a × b = (a ÷ n) × (b × 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21F170A7-C26C-48EE-8480-0F8FC7C38905}"/>
              </a:ext>
            </a:extLst>
          </p:cNvPr>
          <p:cNvSpPr txBox="1"/>
          <p:nvPr/>
        </p:nvSpPr>
        <p:spPr>
          <a:xfrm>
            <a:off x="263352" y="1573436"/>
            <a:ext cx="8856984" cy="461665"/>
          </a:xfrm>
          <a:prstGeom prst="rect">
            <a:avLst/>
          </a:prstGeom>
          <a:noFill/>
        </p:spPr>
        <p:txBody>
          <a:bodyPr wrap="square">
            <a:spAutoFit/>
          </a:bodyPr>
          <a:lstStyle/>
          <a:p>
            <a:pPr marL="514350" indent="-514350">
              <a:buFont typeface="+mj-lt"/>
              <a:buAutoNum type="alphaLcParenR"/>
            </a:pPr>
            <a:r>
              <a:rPr lang="en-GB" sz="2400" dirty="0"/>
              <a:t>Complete this family of equations by filling in the gaps.</a:t>
            </a:r>
          </a:p>
        </p:txBody>
      </p:sp>
      <p:graphicFrame>
        <p:nvGraphicFramePr>
          <p:cNvPr id="7" name="Table 7">
            <a:extLst>
              <a:ext uri="{FF2B5EF4-FFF2-40B4-BE49-F238E27FC236}">
                <a16:creationId xmlns:a16="http://schemas.microsoft.com/office/drawing/2014/main" id="{A61AC008-E9E4-45E0-B7BA-266C902F936A}"/>
              </a:ext>
            </a:extLst>
          </p:cNvPr>
          <p:cNvGraphicFramePr>
            <a:graphicFrameLocks noGrp="1"/>
          </p:cNvGraphicFramePr>
          <p:nvPr>
            <p:extLst>
              <p:ext uri="{D42A27DB-BD31-4B8C-83A1-F6EECF244321}">
                <p14:modId xmlns:p14="http://schemas.microsoft.com/office/powerpoint/2010/main" val="2712634499"/>
              </p:ext>
            </p:extLst>
          </p:nvPr>
        </p:nvGraphicFramePr>
        <p:xfrm>
          <a:off x="141257" y="2043885"/>
          <a:ext cx="5070175" cy="406736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179198218"/>
                    </a:ext>
                  </a:extLst>
                </a:gridCol>
                <a:gridCol w="776605">
                  <a:extLst>
                    <a:ext uri="{9D8B030D-6E8A-4147-A177-3AD203B41FA5}">
                      <a16:colId xmlns:a16="http://schemas.microsoft.com/office/drawing/2014/main" val="211490312"/>
                    </a:ext>
                  </a:extLst>
                </a:gridCol>
                <a:gridCol w="419418">
                  <a:extLst>
                    <a:ext uri="{9D8B030D-6E8A-4147-A177-3AD203B41FA5}">
                      <a16:colId xmlns:a16="http://schemas.microsoft.com/office/drawing/2014/main" val="2096457462"/>
                    </a:ext>
                  </a:extLst>
                </a:gridCol>
                <a:gridCol w="720000">
                  <a:extLst>
                    <a:ext uri="{9D8B030D-6E8A-4147-A177-3AD203B41FA5}">
                      <a16:colId xmlns:a16="http://schemas.microsoft.com/office/drawing/2014/main" val="1704105798"/>
                    </a:ext>
                  </a:extLst>
                </a:gridCol>
                <a:gridCol w="444818">
                  <a:extLst>
                    <a:ext uri="{9D8B030D-6E8A-4147-A177-3AD203B41FA5}">
                      <a16:colId xmlns:a16="http://schemas.microsoft.com/office/drawing/2014/main" val="779874782"/>
                    </a:ext>
                  </a:extLst>
                </a:gridCol>
                <a:gridCol w="1354667">
                  <a:extLst>
                    <a:ext uri="{9D8B030D-6E8A-4147-A177-3AD203B41FA5}">
                      <a16:colId xmlns:a16="http://schemas.microsoft.com/office/drawing/2014/main" val="4039960958"/>
                    </a:ext>
                  </a:extLst>
                </a:gridCol>
              </a:tblGrid>
              <a:tr h="720000">
                <a:tc>
                  <a:txBody>
                    <a:bodyPr/>
                    <a:lstStyle/>
                    <a:p>
                      <a:pPr algn="r"/>
                      <a:r>
                        <a:rPr lang="en-GB" sz="2400" i="0" dirty="0">
                          <a:solidFill>
                            <a:srgbClr val="00628C"/>
                          </a:solidFill>
                        </a:rPr>
                        <a:t>(</a:t>
                      </a:r>
                      <a:r>
                        <a:rPr lang="en-GB" sz="2400" i="0" dirty="0" err="1">
                          <a:solidFill>
                            <a:srgbClr val="00628C"/>
                          </a:solidFill>
                        </a:rPr>
                        <a:t>i</a:t>
                      </a:r>
                      <a:r>
                        <a:rPr lang="en-GB" sz="2400" i="0" dirty="0">
                          <a:solidFill>
                            <a:srgbClr val="00628C"/>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2400" i="0" dirty="0">
                          <a:solidFill>
                            <a:srgbClr val="585858"/>
                          </a:solidFill>
                        </a:rPr>
                        <a:t>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a:t>
                      </a:r>
                      <a:endParaRPr lang="en-GB" sz="2400" i="0" dirty="0">
                        <a:solidFill>
                          <a:srgbClr val="585858"/>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endParaRPr lang="en-GB" sz="2400" i="0" dirty="0">
                        <a:solidFill>
                          <a:srgbClr val="58585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i="0" dirty="0">
                          <a:solidFill>
                            <a:srgbClr val="585858"/>
                          </a:solidFill>
                        </a:rPr>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3867603"/>
                  </a:ext>
                </a:extLst>
              </a:tr>
              <a:tr h="0">
                <a:tc>
                  <a:txBody>
                    <a:bodyPr/>
                    <a:lstStyle/>
                    <a:p>
                      <a:pPr algn="r"/>
                      <a:endParaRPr lang="en-GB" sz="100" i="0" dirty="0">
                        <a:solidFill>
                          <a:srgbClr val="00628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1548924"/>
                  </a:ext>
                </a:extLst>
              </a:tr>
              <a:tr h="720000">
                <a:tc>
                  <a:txBody>
                    <a:bodyPr/>
                    <a:lstStyle/>
                    <a:p>
                      <a:pPr algn="r"/>
                      <a:r>
                        <a:rPr lang="en-GB" sz="2400" i="0" dirty="0">
                          <a:solidFill>
                            <a:srgbClr val="00628C"/>
                          </a:solidFill>
                        </a:rPr>
                        <a:t>(ii)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2400" i="0" dirty="0">
                          <a:solidFill>
                            <a:srgbClr val="585858"/>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a:t>
                      </a:r>
                      <a:endParaRPr lang="en-GB" sz="24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2400" i="0" dirty="0">
                          <a:solidFill>
                            <a:srgbClr val="585858"/>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solidFill>
                            <a:srgbClr val="585858"/>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866324"/>
                  </a:ext>
                </a:extLst>
              </a:tr>
              <a:tr h="0">
                <a:tc>
                  <a:txBody>
                    <a:bodyPr/>
                    <a:lstStyle/>
                    <a:p>
                      <a:pPr algn="r"/>
                      <a:endParaRPr lang="en-GB" sz="100" i="0" dirty="0">
                        <a:solidFill>
                          <a:srgbClr val="00628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3208669"/>
                  </a:ext>
                </a:extLst>
              </a:tr>
              <a:tr h="720000">
                <a:tc>
                  <a:txBody>
                    <a:bodyPr/>
                    <a:lstStyle/>
                    <a:p>
                      <a:pPr algn="r"/>
                      <a:r>
                        <a:rPr lang="en-GB" sz="2400" i="0" dirty="0">
                          <a:solidFill>
                            <a:srgbClr val="00628C"/>
                          </a:solidFill>
                        </a:rPr>
                        <a:t>(iii)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2400" i="0" dirty="0">
                          <a:solidFill>
                            <a:srgbClr val="585858"/>
                          </a:solidFill>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a:t>
                      </a:r>
                      <a:endParaRPr lang="en-GB" sz="24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2400" i="0" dirty="0">
                          <a:solidFill>
                            <a:srgbClr val="585858"/>
                          </a:solidFill>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solidFill>
                            <a:srgbClr val="585858"/>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8622553"/>
                  </a:ext>
                </a:extLst>
              </a:tr>
              <a:tr h="0">
                <a:tc>
                  <a:txBody>
                    <a:bodyPr/>
                    <a:lstStyle/>
                    <a:p>
                      <a:pPr algn="r"/>
                      <a:endParaRPr lang="en-GB" sz="100" i="0" dirty="0">
                        <a:solidFill>
                          <a:srgbClr val="00628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3217157"/>
                  </a:ext>
                </a:extLst>
              </a:tr>
              <a:tr h="720000">
                <a:tc>
                  <a:txBody>
                    <a:bodyPr/>
                    <a:lstStyle/>
                    <a:p>
                      <a:pPr algn="r"/>
                      <a:r>
                        <a:rPr lang="en-GB" sz="2400" i="0" dirty="0">
                          <a:solidFill>
                            <a:srgbClr val="00628C"/>
                          </a:solidFill>
                        </a:rPr>
                        <a:t>(iv)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2400" i="0" dirty="0">
                          <a:solidFill>
                            <a:srgbClr val="585858"/>
                          </a:solidFill>
                        </a:rPr>
                        <a:t>300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a:t>
                      </a:r>
                      <a:endParaRPr lang="en-GB" sz="2400" i="0" dirty="0">
                        <a:solidFill>
                          <a:srgbClr val="585858"/>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endParaRPr lang="en-GB" sz="2400" i="0" dirty="0">
                        <a:solidFill>
                          <a:srgbClr val="58585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i="0" dirty="0">
                          <a:solidFill>
                            <a:srgbClr val="585858"/>
                          </a:solidFill>
                        </a:rPr>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9308730"/>
                  </a:ext>
                </a:extLst>
              </a:tr>
              <a:tr h="0">
                <a:tc>
                  <a:txBody>
                    <a:bodyPr/>
                    <a:lstStyle/>
                    <a:p>
                      <a:pPr algn="r"/>
                      <a:endParaRPr lang="en-GB" sz="100" i="0" dirty="0">
                        <a:solidFill>
                          <a:srgbClr val="00628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8149694"/>
                  </a:ext>
                </a:extLst>
              </a:tr>
              <a:tr h="720000">
                <a:tc>
                  <a:txBody>
                    <a:bodyPr/>
                    <a:lstStyle/>
                    <a:p>
                      <a:pPr algn="r"/>
                      <a:r>
                        <a:rPr lang="en-GB" sz="2400" i="0" dirty="0">
                          <a:solidFill>
                            <a:srgbClr val="00628C"/>
                          </a:solidFill>
                        </a:rPr>
                        <a:t>(v)</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endParaRPr lang="en-GB" sz="2400" i="0" dirty="0">
                        <a:solidFill>
                          <a:srgbClr val="58585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i="0" dirty="0"/>
                        <a:t>×</a:t>
                      </a:r>
                      <a:endParaRPr lang="en-GB" sz="2400" i="0" dirty="0">
                        <a:solidFill>
                          <a:srgbClr val="585858"/>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2400" i="0" dirty="0">
                          <a:solidFill>
                            <a:srgbClr val="585858"/>
                          </a:solidFill>
                        </a:rPr>
                        <a:t>0.4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solidFill>
                            <a:srgbClr val="585858"/>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3890183"/>
                  </a:ext>
                </a:extLst>
              </a:tr>
            </a:tbl>
          </a:graphicData>
        </a:graphic>
      </p:graphicFrame>
      <p:sp>
        <p:nvSpPr>
          <p:cNvPr id="8" name="TextBox 7">
            <a:extLst>
              <a:ext uri="{FF2B5EF4-FFF2-40B4-BE49-F238E27FC236}">
                <a16:creationId xmlns:a16="http://schemas.microsoft.com/office/drawing/2014/main" id="{B696D0C7-F6C8-4208-82E2-E33D71558E5F}"/>
              </a:ext>
            </a:extLst>
          </p:cNvPr>
          <p:cNvSpPr txBox="1"/>
          <p:nvPr/>
        </p:nvSpPr>
        <p:spPr>
          <a:xfrm>
            <a:off x="6610524" y="2286020"/>
            <a:ext cx="5616624" cy="904863"/>
          </a:xfrm>
          <a:prstGeom prst="rect">
            <a:avLst/>
          </a:prstGeom>
          <a:noFill/>
        </p:spPr>
        <p:txBody>
          <a:bodyPr wrap="square">
            <a:spAutoFit/>
          </a:bodyPr>
          <a:lstStyle/>
          <a:p>
            <a:pPr marL="514350" indent="-514350">
              <a:buFont typeface="+mj-lt"/>
              <a:buAutoNum type="alphaLcParenR" startAt="2"/>
            </a:pPr>
            <a:r>
              <a:rPr lang="en-GB" sz="2400" dirty="0"/>
              <a:t>How would you calculate </a:t>
            </a:r>
          </a:p>
          <a:p>
            <a:pPr>
              <a:buNone/>
            </a:pPr>
            <a:r>
              <a:rPr lang="en-GB" sz="2400" dirty="0"/>
              <a:t>	0.0003 × 4 000 000?</a:t>
            </a:r>
          </a:p>
        </p:txBody>
      </p:sp>
    </p:spTree>
    <p:extLst>
      <p:ext uri="{BB962C8B-B14F-4D97-AF65-F5344CB8AC3E}">
        <p14:creationId xmlns:p14="http://schemas.microsoft.com/office/powerpoint/2010/main" val="196604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a × b = (a ÷ n) × (b × 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would you hope students would gain from this activity? </a:t>
            </a:r>
          </a:p>
          <a:p>
            <a:pPr marL="360000" lvl="1" fontAlgn="auto">
              <a:lnSpc>
                <a:spcPct val="100000"/>
              </a:lnSpc>
              <a:spcBef>
                <a:spcPts val="0"/>
              </a:spcBef>
              <a:spcAft>
                <a:spcPts val="1200"/>
              </a:spcAft>
              <a:buClrTx/>
            </a:pPr>
            <a:r>
              <a:rPr lang="en-GB" sz="2400" dirty="0"/>
              <a:t>What would you plan to do with them next?</a:t>
            </a:r>
          </a:p>
          <a:p>
            <a:pPr marL="360000" lvl="1" fontAlgn="auto">
              <a:lnSpc>
                <a:spcPct val="100000"/>
              </a:lnSpc>
              <a:spcBef>
                <a:spcPts val="0"/>
              </a:spcBef>
              <a:spcAft>
                <a:spcPts val="1200"/>
              </a:spcAft>
              <a:buClrTx/>
            </a:pPr>
            <a:r>
              <a:rPr lang="en-GB" sz="2400" dirty="0"/>
              <a:t>How might you support them to generalise that a × b = (a ÷ n) × (b × 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50B45CC-FA2F-4995-A007-5EA72FADA5DC}"/>
              </a:ext>
            </a:extLst>
          </p:cNvPr>
          <p:cNvSpPr txBox="1"/>
          <p:nvPr/>
        </p:nvSpPr>
        <p:spPr>
          <a:xfrm>
            <a:off x="695400" y="1772816"/>
            <a:ext cx="6160612" cy="646331"/>
          </a:xfrm>
          <a:prstGeom prst="rect">
            <a:avLst/>
          </a:prstGeom>
          <a:noFill/>
        </p:spPr>
        <p:txBody>
          <a:bodyPr wrap="square">
            <a:spAutoFit/>
          </a:bodyPr>
          <a:lstStyle/>
          <a:p>
            <a:pPr marL="514350" indent="-514350">
              <a:buFont typeface="+mj-lt"/>
              <a:buAutoNum type="alphaLcParenR"/>
            </a:pPr>
            <a:r>
              <a:rPr lang="en-GB" sz="1800" dirty="0"/>
              <a:t>Complete this family of equations by filling in the gaps.</a:t>
            </a:r>
          </a:p>
        </p:txBody>
      </p:sp>
      <p:graphicFrame>
        <p:nvGraphicFramePr>
          <p:cNvPr id="7" name="Table 7">
            <a:extLst>
              <a:ext uri="{FF2B5EF4-FFF2-40B4-BE49-F238E27FC236}">
                <a16:creationId xmlns:a16="http://schemas.microsoft.com/office/drawing/2014/main" id="{090B806D-F64B-4179-ACCB-C44F12EAE0D2}"/>
              </a:ext>
            </a:extLst>
          </p:cNvPr>
          <p:cNvGraphicFramePr>
            <a:graphicFrameLocks noGrp="1"/>
          </p:cNvGraphicFramePr>
          <p:nvPr>
            <p:extLst>
              <p:ext uri="{D42A27DB-BD31-4B8C-83A1-F6EECF244321}">
                <p14:modId xmlns:p14="http://schemas.microsoft.com/office/powerpoint/2010/main" val="3353352857"/>
              </p:ext>
            </p:extLst>
          </p:nvPr>
        </p:nvGraphicFramePr>
        <p:xfrm>
          <a:off x="1408192" y="2437346"/>
          <a:ext cx="4372893" cy="3024950"/>
        </p:xfrm>
        <a:graphic>
          <a:graphicData uri="http://schemas.openxmlformats.org/drawingml/2006/table">
            <a:tbl>
              <a:tblPr firstRow="1" bandRow="1">
                <a:tableStyleId>{5940675A-B579-460E-94D1-54222C63F5DA}</a:tableStyleId>
              </a:tblPr>
              <a:tblGrid>
                <a:gridCol w="1168365">
                  <a:extLst>
                    <a:ext uri="{9D8B030D-6E8A-4147-A177-3AD203B41FA5}">
                      <a16:colId xmlns:a16="http://schemas.microsoft.com/office/drawing/2014/main" val="179198218"/>
                    </a:ext>
                  </a:extLst>
                </a:gridCol>
                <a:gridCol w="669801">
                  <a:extLst>
                    <a:ext uri="{9D8B030D-6E8A-4147-A177-3AD203B41FA5}">
                      <a16:colId xmlns:a16="http://schemas.microsoft.com/office/drawing/2014/main" val="211490312"/>
                    </a:ext>
                  </a:extLst>
                </a:gridCol>
                <a:gridCol w="361737">
                  <a:extLst>
                    <a:ext uri="{9D8B030D-6E8A-4147-A177-3AD203B41FA5}">
                      <a16:colId xmlns:a16="http://schemas.microsoft.com/office/drawing/2014/main" val="2096457462"/>
                    </a:ext>
                  </a:extLst>
                </a:gridCol>
                <a:gridCol w="620981">
                  <a:extLst>
                    <a:ext uri="{9D8B030D-6E8A-4147-A177-3AD203B41FA5}">
                      <a16:colId xmlns:a16="http://schemas.microsoft.com/office/drawing/2014/main" val="1704105798"/>
                    </a:ext>
                  </a:extLst>
                </a:gridCol>
                <a:gridCol w="383644">
                  <a:extLst>
                    <a:ext uri="{9D8B030D-6E8A-4147-A177-3AD203B41FA5}">
                      <a16:colId xmlns:a16="http://schemas.microsoft.com/office/drawing/2014/main" val="779874782"/>
                    </a:ext>
                  </a:extLst>
                </a:gridCol>
                <a:gridCol w="1168365">
                  <a:extLst>
                    <a:ext uri="{9D8B030D-6E8A-4147-A177-3AD203B41FA5}">
                      <a16:colId xmlns:a16="http://schemas.microsoft.com/office/drawing/2014/main" val="4039960958"/>
                    </a:ext>
                  </a:extLst>
                </a:gridCol>
              </a:tblGrid>
              <a:tr h="511518">
                <a:tc>
                  <a:txBody>
                    <a:bodyPr/>
                    <a:lstStyle/>
                    <a:p>
                      <a:pPr algn="r"/>
                      <a:r>
                        <a:rPr lang="en-GB" sz="1800" i="0" dirty="0">
                          <a:solidFill>
                            <a:srgbClr val="00628C"/>
                          </a:solidFill>
                        </a:rPr>
                        <a:t>(</a:t>
                      </a:r>
                      <a:r>
                        <a:rPr lang="en-GB" sz="1800" i="0" dirty="0" err="1">
                          <a:solidFill>
                            <a:srgbClr val="00628C"/>
                          </a:solidFill>
                        </a:rPr>
                        <a:t>i</a:t>
                      </a:r>
                      <a:r>
                        <a:rPr lang="en-GB" sz="1800" i="0" dirty="0">
                          <a:solidFill>
                            <a:srgbClr val="00628C"/>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800" i="0" dirty="0">
                          <a:solidFill>
                            <a:srgbClr val="585858"/>
                          </a:solidFill>
                        </a:rPr>
                        <a:t>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i="0" dirty="0"/>
                        <a:t>×</a:t>
                      </a:r>
                      <a:endParaRPr lang="en-GB" sz="1800" i="0" dirty="0">
                        <a:solidFill>
                          <a:srgbClr val="585858"/>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endParaRPr lang="en-GB" sz="1800" i="0" dirty="0">
                        <a:solidFill>
                          <a:srgbClr val="58585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i="0" dirty="0">
                          <a:solidFill>
                            <a:srgbClr val="585858"/>
                          </a:solidFill>
                        </a:rPr>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8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3867603"/>
                  </a:ext>
                </a:extLst>
              </a:tr>
              <a:tr h="0">
                <a:tc>
                  <a:txBody>
                    <a:bodyPr/>
                    <a:lstStyle/>
                    <a:p>
                      <a:pPr algn="r"/>
                      <a:endParaRPr lang="en-GB" sz="100" i="0" dirty="0">
                        <a:solidFill>
                          <a:srgbClr val="00628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1548924"/>
                  </a:ext>
                </a:extLst>
              </a:tr>
              <a:tr h="511518">
                <a:tc>
                  <a:txBody>
                    <a:bodyPr/>
                    <a:lstStyle/>
                    <a:p>
                      <a:pPr algn="r"/>
                      <a:r>
                        <a:rPr lang="en-GB" sz="1800" i="0" dirty="0">
                          <a:solidFill>
                            <a:srgbClr val="00628C"/>
                          </a:solidFill>
                        </a:rPr>
                        <a:t>(ii)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800" i="0" dirty="0">
                          <a:solidFill>
                            <a:srgbClr val="585858"/>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i="0" dirty="0"/>
                        <a:t>×</a:t>
                      </a:r>
                      <a:endParaRPr lang="en-GB" sz="18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800" i="0" dirty="0">
                          <a:solidFill>
                            <a:srgbClr val="585858"/>
                          </a:solidFill>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i="0" dirty="0">
                          <a:solidFill>
                            <a:srgbClr val="585858"/>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866324"/>
                  </a:ext>
                </a:extLst>
              </a:tr>
              <a:tr h="0">
                <a:tc>
                  <a:txBody>
                    <a:bodyPr/>
                    <a:lstStyle/>
                    <a:p>
                      <a:pPr algn="r"/>
                      <a:endParaRPr lang="en-GB" sz="100" i="0" dirty="0">
                        <a:solidFill>
                          <a:srgbClr val="00628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3208669"/>
                  </a:ext>
                </a:extLst>
              </a:tr>
              <a:tr h="511518">
                <a:tc>
                  <a:txBody>
                    <a:bodyPr/>
                    <a:lstStyle/>
                    <a:p>
                      <a:pPr algn="r"/>
                      <a:r>
                        <a:rPr lang="en-GB" sz="1800" i="0" dirty="0">
                          <a:solidFill>
                            <a:srgbClr val="00628C"/>
                          </a:solidFill>
                        </a:rPr>
                        <a:t>(iii)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800" i="0" dirty="0">
                          <a:solidFill>
                            <a:srgbClr val="585858"/>
                          </a:solidFill>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i="0" dirty="0"/>
                        <a:t>×</a:t>
                      </a:r>
                      <a:endParaRPr lang="en-GB" sz="18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800" i="0" dirty="0">
                          <a:solidFill>
                            <a:srgbClr val="585858"/>
                          </a:solidFill>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i="0" dirty="0">
                          <a:solidFill>
                            <a:srgbClr val="585858"/>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8622553"/>
                  </a:ext>
                </a:extLst>
              </a:tr>
              <a:tr h="0">
                <a:tc>
                  <a:txBody>
                    <a:bodyPr/>
                    <a:lstStyle/>
                    <a:p>
                      <a:pPr algn="r"/>
                      <a:endParaRPr lang="en-GB" sz="100" i="0" dirty="0">
                        <a:solidFill>
                          <a:srgbClr val="00628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3217157"/>
                  </a:ext>
                </a:extLst>
              </a:tr>
              <a:tr h="511518">
                <a:tc>
                  <a:txBody>
                    <a:bodyPr/>
                    <a:lstStyle/>
                    <a:p>
                      <a:pPr algn="r"/>
                      <a:r>
                        <a:rPr lang="en-GB" sz="1800" i="0" dirty="0">
                          <a:solidFill>
                            <a:srgbClr val="00628C"/>
                          </a:solidFill>
                        </a:rPr>
                        <a:t>(iv)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800" i="0" dirty="0">
                          <a:solidFill>
                            <a:srgbClr val="585858"/>
                          </a:solidFill>
                        </a:rPr>
                        <a:t>300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i="0" dirty="0"/>
                        <a:t>×</a:t>
                      </a:r>
                      <a:endParaRPr lang="en-GB" sz="1800" i="0" dirty="0">
                        <a:solidFill>
                          <a:srgbClr val="585858"/>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endParaRPr lang="en-GB" sz="1800" i="0" dirty="0">
                        <a:solidFill>
                          <a:srgbClr val="58585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i="0" dirty="0">
                          <a:solidFill>
                            <a:srgbClr val="585858"/>
                          </a:solidFill>
                        </a:rPr>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9308730"/>
                  </a:ext>
                </a:extLst>
              </a:tr>
              <a:tr h="0">
                <a:tc>
                  <a:txBody>
                    <a:bodyPr/>
                    <a:lstStyle/>
                    <a:p>
                      <a:pPr algn="r"/>
                      <a:endParaRPr lang="en-GB" sz="100" i="0" dirty="0">
                        <a:solidFill>
                          <a:srgbClr val="00628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GB" sz="100" i="0" dirty="0">
                        <a:solidFill>
                          <a:srgbClr val="585858"/>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00" i="0" dirty="0">
                        <a:solidFill>
                          <a:srgbClr val="585858"/>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8149694"/>
                  </a:ext>
                </a:extLst>
              </a:tr>
              <a:tr h="511518">
                <a:tc>
                  <a:txBody>
                    <a:bodyPr/>
                    <a:lstStyle/>
                    <a:p>
                      <a:pPr algn="r"/>
                      <a:r>
                        <a:rPr lang="en-GB" sz="1800" i="0" dirty="0">
                          <a:solidFill>
                            <a:srgbClr val="00628C"/>
                          </a:solidFill>
                        </a:rPr>
                        <a:t>(v)</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endParaRPr lang="en-GB" sz="1800" i="0" dirty="0">
                        <a:solidFill>
                          <a:srgbClr val="58585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i="0" dirty="0"/>
                        <a:t>×</a:t>
                      </a:r>
                      <a:endParaRPr lang="en-GB" sz="1800" i="0" dirty="0">
                        <a:solidFill>
                          <a:srgbClr val="585858"/>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800" i="0" dirty="0">
                          <a:solidFill>
                            <a:srgbClr val="585858"/>
                          </a:solidFill>
                        </a:rPr>
                        <a:t>0.4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i="0" dirty="0">
                          <a:solidFill>
                            <a:srgbClr val="585858"/>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585858"/>
                          </a:solidFill>
                        </a:rPr>
                        <a:t>1 200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3890183"/>
                  </a:ext>
                </a:extLst>
              </a:tr>
            </a:tbl>
          </a:graphicData>
        </a:graphic>
      </p:graphicFrame>
      <p:sp>
        <p:nvSpPr>
          <p:cNvPr id="8" name="TextBox 7">
            <a:extLst>
              <a:ext uri="{FF2B5EF4-FFF2-40B4-BE49-F238E27FC236}">
                <a16:creationId xmlns:a16="http://schemas.microsoft.com/office/drawing/2014/main" id="{67549348-929A-4D98-AD07-44812E4051F2}"/>
              </a:ext>
            </a:extLst>
          </p:cNvPr>
          <p:cNvSpPr txBox="1"/>
          <p:nvPr/>
        </p:nvSpPr>
        <p:spPr>
          <a:xfrm>
            <a:off x="695400" y="5699962"/>
            <a:ext cx="6053899" cy="369332"/>
          </a:xfrm>
          <a:prstGeom prst="rect">
            <a:avLst/>
          </a:prstGeom>
          <a:noFill/>
        </p:spPr>
        <p:txBody>
          <a:bodyPr wrap="square">
            <a:spAutoFit/>
          </a:bodyPr>
          <a:lstStyle/>
          <a:p>
            <a:pPr marL="514350" indent="-514350">
              <a:buFont typeface="+mj-lt"/>
              <a:buAutoNum type="alphaLcParenR" startAt="2"/>
            </a:pPr>
            <a:r>
              <a:rPr lang="en-GB" sz="1800" dirty="0"/>
              <a:t>How would you calculate 0.0003 × 4 000 000?</a:t>
            </a:r>
          </a:p>
        </p:txBody>
      </p:sp>
    </p:spTree>
    <p:custDataLst>
      <p:tags r:id="rId1"/>
    </p:custDataLst>
    <p:extLst>
      <p:ext uri="{BB962C8B-B14F-4D97-AF65-F5344CB8AC3E}">
        <p14:creationId xmlns:p14="http://schemas.microsoft.com/office/powerpoint/2010/main" val="4082760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a × b = (a ÷ n) × (b × 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D44DF0EE-228F-4AFB-AD8A-3C54FC013151}"/>
              </a:ext>
            </a:extLst>
          </p:cNvPr>
          <p:cNvSpPr txBox="1"/>
          <p:nvPr/>
        </p:nvSpPr>
        <p:spPr>
          <a:xfrm>
            <a:off x="479376" y="1781834"/>
            <a:ext cx="6096000" cy="4031873"/>
          </a:xfrm>
          <a:prstGeom prst="rect">
            <a:avLst/>
          </a:prstGeom>
          <a:noFill/>
        </p:spPr>
        <p:txBody>
          <a:bodyPr wrap="square">
            <a:spAutoFit/>
          </a:bodyPr>
          <a:lstStyle/>
          <a:p>
            <a:pPr>
              <a:spcBef>
                <a:spcPts val="0"/>
              </a:spcBef>
              <a:spcAft>
                <a:spcPts val="1200"/>
              </a:spcAft>
              <a:buNone/>
            </a:pPr>
            <a:r>
              <a:rPr lang="en-GB" dirty="0"/>
              <a:t>Given that 240 × 0.25 = 60</a:t>
            </a:r>
          </a:p>
          <a:p>
            <a:pPr>
              <a:spcBef>
                <a:spcPts val="0"/>
              </a:spcBef>
              <a:spcAft>
                <a:spcPts val="1200"/>
              </a:spcAft>
              <a:buNone/>
            </a:pPr>
            <a:r>
              <a:rPr lang="en-GB" dirty="0"/>
              <a:t>Calculate:</a:t>
            </a:r>
          </a:p>
          <a:p>
            <a:pPr marL="514350" indent="-514350">
              <a:spcBef>
                <a:spcPts val="0"/>
              </a:spcBef>
              <a:spcAft>
                <a:spcPts val="1200"/>
              </a:spcAft>
              <a:buFont typeface="+mj-lt"/>
              <a:buAutoNum type="alphaLcParenR"/>
            </a:pPr>
            <a:r>
              <a:rPr lang="en-GB" dirty="0"/>
              <a:t>80 × 0.75</a:t>
            </a:r>
          </a:p>
          <a:p>
            <a:pPr marL="514350" indent="-514350">
              <a:spcBef>
                <a:spcPts val="0"/>
              </a:spcBef>
              <a:spcAft>
                <a:spcPts val="1200"/>
              </a:spcAft>
              <a:buFont typeface="+mj-lt"/>
              <a:buAutoNum type="alphaLcParenR"/>
            </a:pPr>
            <a:r>
              <a:rPr lang="en-GB" dirty="0"/>
              <a:t>20 × 3</a:t>
            </a:r>
          </a:p>
          <a:p>
            <a:pPr marL="514350" indent="-514350">
              <a:spcBef>
                <a:spcPts val="0"/>
              </a:spcBef>
              <a:spcAft>
                <a:spcPts val="1200"/>
              </a:spcAft>
              <a:buFont typeface="+mj-lt"/>
              <a:buAutoNum type="alphaLcParenR"/>
            </a:pPr>
            <a:r>
              <a:rPr lang="en-GB" dirty="0"/>
              <a:t>0.2 × 300</a:t>
            </a:r>
          </a:p>
          <a:p>
            <a:pPr marL="514350" indent="-514350">
              <a:spcBef>
                <a:spcPts val="0"/>
              </a:spcBef>
              <a:spcAft>
                <a:spcPts val="1200"/>
              </a:spcAft>
              <a:buFont typeface="+mj-lt"/>
              <a:buAutoNum type="alphaLcParenR"/>
            </a:pPr>
            <a:r>
              <a:rPr lang="en-GB" dirty="0"/>
              <a:t>0.6 × 100</a:t>
            </a:r>
          </a:p>
          <a:p>
            <a:pPr marL="514350" indent="-514350">
              <a:spcBef>
                <a:spcPts val="0"/>
              </a:spcBef>
              <a:spcAft>
                <a:spcPts val="1200"/>
              </a:spcAft>
              <a:buFont typeface="+mj-lt"/>
              <a:buAutoNum type="alphaLcParenR"/>
            </a:pPr>
            <a:r>
              <a:rPr lang="en-GB" dirty="0"/>
              <a:t>30 × 2</a:t>
            </a:r>
          </a:p>
        </p:txBody>
      </p:sp>
    </p:spTree>
    <p:extLst>
      <p:ext uri="{BB962C8B-B14F-4D97-AF65-F5344CB8AC3E}">
        <p14:creationId xmlns:p14="http://schemas.microsoft.com/office/powerpoint/2010/main" val="138593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a × b = (a ÷ n) × (b × 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807968" y="1741531"/>
            <a:ext cx="5904657"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clear and precise mathematical language be so important in the context of this example?</a:t>
            </a:r>
          </a:p>
          <a:p>
            <a:pPr marL="360000" lvl="1" fontAlgn="auto">
              <a:lnSpc>
                <a:spcPct val="100000"/>
              </a:lnSpc>
              <a:spcBef>
                <a:spcPts val="0"/>
              </a:spcBef>
              <a:spcAft>
                <a:spcPts val="1200"/>
              </a:spcAft>
              <a:buClrTx/>
            </a:pPr>
            <a:r>
              <a:rPr lang="en-GB" sz="2400" dirty="0"/>
              <a:t>Why do you think the questions have been sequenced in this way? Which part will students find most/least challenging?</a:t>
            </a:r>
          </a:p>
          <a:p>
            <a:pPr marL="360000" lvl="1" fontAlgn="auto">
              <a:lnSpc>
                <a:spcPct val="100000"/>
              </a:lnSpc>
              <a:spcBef>
                <a:spcPts val="0"/>
              </a:spcBef>
              <a:spcAft>
                <a:spcPts val="1200"/>
              </a:spcAft>
              <a:buClrTx/>
            </a:pPr>
            <a:r>
              <a:rPr lang="en-GB" sz="2400" dirty="0"/>
              <a:t>How might fluency with multiplication facts contribute to students’ access to this task?</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4950703"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A4EE7D9-CD7A-47B7-AFE0-0653549695A0}"/>
              </a:ext>
            </a:extLst>
          </p:cNvPr>
          <p:cNvSpPr txBox="1"/>
          <p:nvPr/>
        </p:nvSpPr>
        <p:spPr>
          <a:xfrm>
            <a:off x="720080" y="1854691"/>
            <a:ext cx="4891318" cy="3662541"/>
          </a:xfrm>
          <a:prstGeom prst="rect">
            <a:avLst/>
          </a:prstGeom>
          <a:noFill/>
        </p:spPr>
        <p:txBody>
          <a:bodyPr wrap="square">
            <a:spAutoFit/>
          </a:bodyPr>
          <a:lstStyle/>
          <a:p>
            <a:pPr>
              <a:spcBef>
                <a:spcPts val="0"/>
              </a:spcBef>
              <a:spcAft>
                <a:spcPts val="1200"/>
              </a:spcAft>
              <a:buNone/>
            </a:pPr>
            <a:r>
              <a:rPr lang="en-GB" sz="2400" dirty="0"/>
              <a:t>Given that 240 × 0.25 = 60</a:t>
            </a:r>
          </a:p>
          <a:p>
            <a:pPr>
              <a:spcBef>
                <a:spcPts val="0"/>
              </a:spcBef>
              <a:spcAft>
                <a:spcPts val="1200"/>
              </a:spcAft>
              <a:buNone/>
            </a:pPr>
            <a:r>
              <a:rPr lang="en-GB" sz="2400" dirty="0"/>
              <a:t>Calculate:</a:t>
            </a:r>
          </a:p>
          <a:p>
            <a:pPr marL="514350" indent="-514350">
              <a:spcBef>
                <a:spcPts val="0"/>
              </a:spcBef>
              <a:spcAft>
                <a:spcPts val="1200"/>
              </a:spcAft>
              <a:buFont typeface="+mj-lt"/>
              <a:buAutoNum type="alphaLcParenR"/>
            </a:pPr>
            <a:r>
              <a:rPr lang="en-GB" sz="2400" dirty="0"/>
              <a:t>80 × 0.75</a:t>
            </a:r>
          </a:p>
          <a:p>
            <a:pPr marL="514350" indent="-514350">
              <a:spcBef>
                <a:spcPts val="0"/>
              </a:spcBef>
              <a:spcAft>
                <a:spcPts val="1200"/>
              </a:spcAft>
              <a:buFont typeface="+mj-lt"/>
              <a:buAutoNum type="alphaLcParenR"/>
            </a:pPr>
            <a:r>
              <a:rPr lang="en-GB" sz="2400" dirty="0"/>
              <a:t>20 × 3</a:t>
            </a:r>
          </a:p>
          <a:p>
            <a:pPr marL="514350" indent="-514350">
              <a:spcBef>
                <a:spcPts val="0"/>
              </a:spcBef>
              <a:spcAft>
                <a:spcPts val="1200"/>
              </a:spcAft>
              <a:buFont typeface="+mj-lt"/>
              <a:buAutoNum type="alphaLcParenR"/>
            </a:pPr>
            <a:r>
              <a:rPr lang="en-GB" sz="2400" dirty="0"/>
              <a:t>0.2 × 300</a:t>
            </a:r>
          </a:p>
          <a:p>
            <a:pPr marL="514350" indent="-514350">
              <a:spcBef>
                <a:spcPts val="0"/>
              </a:spcBef>
              <a:spcAft>
                <a:spcPts val="1200"/>
              </a:spcAft>
              <a:buFont typeface="+mj-lt"/>
              <a:buAutoNum type="alphaLcParenR"/>
            </a:pPr>
            <a:r>
              <a:rPr lang="en-GB" sz="2400" dirty="0"/>
              <a:t>0.6 × 100</a:t>
            </a:r>
          </a:p>
          <a:p>
            <a:pPr marL="514350" indent="-514350">
              <a:spcBef>
                <a:spcPts val="0"/>
              </a:spcBef>
              <a:spcAft>
                <a:spcPts val="1200"/>
              </a:spcAft>
              <a:buFont typeface="+mj-lt"/>
              <a:buAutoNum type="alphaLcParenR"/>
            </a:pPr>
            <a:r>
              <a:rPr lang="en-GB" sz="2400" dirty="0"/>
              <a:t>30 × 2</a:t>
            </a:r>
          </a:p>
        </p:txBody>
      </p:sp>
    </p:spTree>
    <p:custDataLst>
      <p:tags r:id="rId1"/>
    </p:custDataLst>
    <p:extLst>
      <p:ext uri="{BB962C8B-B14F-4D97-AF65-F5344CB8AC3E}">
        <p14:creationId xmlns:p14="http://schemas.microsoft.com/office/powerpoint/2010/main" val="137689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be able to use the index notation for powers of ten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2ED3CA18-B2B5-4018-A28A-5D0ECEA8121E}"/>
              </a:ext>
            </a:extLst>
          </p:cNvPr>
          <p:cNvSpPr txBox="1"/>
          <p:nvPr/>
        </p:nvSpPr>
        <p:spPr>
          <a:xfrm>
            <a:off x="479376" y="1787862"/>
            <a:ext cx="11593288" cy="1040285"/>
          </a:xfrm>
          <a:prstGeom prst="rect">
            <a:avLst/>
          </a:prstGeom>
          <a:noFill/>
        </p:spPr>
        <p:txBody>
          <a:bodyPr wrap="square">
            <a:spAutoFit/>
          </a:bodyPr>
          <a:lstStyle/>
          <a:p>
            <a:pPr>
              <a:buNone/>
            </a:pPr>
            <a:r>
              <a:rPr lang="en-GB" dirty="0"/>
              <a:t>Consider the following sequence of equalities:</a:t>
            </a:r>
          </a:p>
          <a:p>
            <a:pPr>
              <a:buNone/>
            </a:pPr>
            <a:endParaRPr lang="en-GB" dirty="0"/>
          </a:p>
        </p:txBody>
      </p:sp>
      <p:graphicFrame>
        <p:nvGraphicFramePr>
          <p:cNvPr id="4" name="Table 6">
            <a:extLst>
              <a:ext uri="{FF2B5EF4-FFF2-40B4-BE49-F238E27FC236}">
                <a16:creationId xmlns:a16="http://schemas.microsoft.com/office/drawing/2014/main" id="{F2199718-719B-413E-8A9B-67D082FBE5D1}"/>
              </a:ext>
            </a:extLst>
          </p:cNvPr>
          <p:cNvGraphicFramePr>
            <a:graphicFrameLocks noGrp="1"/>
          </p:cNvGraphicFramePr>
          <p:nvPr>
            <p:extLst>
              <p:ext uri="{D42A27DB-BD31-4B8C-83A1-F6EECF244321}">
                <p14:modId xmlns:p14="http://schemas.microsoft.com/office/powerpoint/2010/main" val="745246865"/>
              </p:ext>
            </p:extLst>
          </p:nvPr>
        </p:nvGraphicFramePr>
        <p:xfrm>
          <a:off x="2069204" y="2474569"/>
          <a:ext cx="7157721" cy="1836000"/>
        </p:xfrm>
        <a:graphic>
          <a:graphicData uri="http://schemas.openxmlformats.org/drawingml/2006/table">
            <a:tbl>
              <a:tblPr firstRow="1" bandRow="1">
                <a:tableStyleId>{2D5ABB26-0587-4C30-8999-92F81FD0307C}</a:tableStyleId>
              </a:tblPr>
              <a:tblGrid>
                <a:gridCol w="3181668">
                  <a:extLst>
                    <a:ext uri="{9D8B030D-6E8A-4147-A177-3AD203B41FA5}">
                      <a16:colId xmlns:a16="http://schemas.microsoft.com/office/drawing/2014/main" val="458535781"/>
                    </a:ext>
                  </a:extLst>
                </a:gridCol>
                <a:gridCol w="489268">
                  <a:extLst>
                    <a:ext uri="{9D8B030D-6E8A-4147-A177-3AD203B41FA5}">
                      <a16:colId xmlns:a16="http://schemas.microsoft.com/office/drawing/2014/main" val="205105618"/>
                    </a:ext>
                  </a:extLst>
                </a:gridCol>
                <a:gridCol w="1371917">
                  <a:extLst>
                    <a:ext uri="{9D8B030D-6E8A-4147-A177-3AD203B41FA5}">
                      <a16:colId xmlns:a16="http://schemas.microsoft.com/office/drawing/2014/main" val="557299621"/>
                    </a:ext>
                  </a:extLst>
                </a:gridCol>
                <a:gridCol w="489268">
                  <a:extLst>
                    <a:ext uri="{9D8B030D-6E8A-4147-A177-3AD203B41FA5}">
                      <a16:colId xmlns:a16="http://schemas.microsoft.com/office/drawing/2014/main" val="1445224337"/>
                    </a:ext>
                  </a:extLst>
                </a:gridCol>
                <a:gridCol w="1625600">
                  <a:extLst>
                    <a:ext uri="{9D8B030D-6E8A-4147-A177-3AD203B41FA5}">
                      <a16:colId xmlns:a16="http://schemas.microsoft.com/office/drawing/2014/main" val="631780045"/>
                    </a:ext>
                  </a:extLst>
                </a:gridCol>
              </a:tblGrid>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t>10 × 10 × 10 × 10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2800" i="1" dirty="0"/>
                        <a:t>10 000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i="1" dirty="0"/>
                        <a:t>10</a:t>
                      </a:r>
                      <a:r>
                        <a:rPr lang="en-GB" sz="2800" i="1" baseline="30000" dirty="0"/>
                        <a:t>4</a:t>
                      </a:r>
                      <a:endParaRPr lang="en-GB" sz="28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456581"/>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t>10 × 10 ×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2800" i="1" dirty="0"/>
                        <a:t>1 000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t>10</a:t>
                      </a:r>
                      <a:r>
                        <a:rPr lang="en-GB" sz="2800" i="1" baseline="30000" dirty="0"/>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35823"/>
                  </a:ext>
                </a:extLst>
              </a:tr>
              <a:tr h="612000">
                <a:tc>
                  <a:txBody>
                    <a:bodyPr/>
                    <a:lstStyle/>
                    <a:p>
                      <a:r>
                        <a:rPr lang="en-GB" sz="2800" i="1" dirty="0"/>
                        <a:t>10 </a:t>
                      </a:r>
                      <a:r>
                        <a:rPr lang="en-GB" sz="2800" dirty="0"/>
                        <a:t>×</a:t>
                      </a:r>
                      <a:r>
                        <a:rPr lang="en-GB" sz="2800" i="1" dirty="0"/>
                        <a:t>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2800" i="1"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t>10</a:t>
                      </a:r>
                      <a:r>
                        <a:rPr lang="en-GB" sz="2800" i="1" baseline="300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359211"/>
                  </a:ext>
                </a:extLst>
              </a:tr>
            </a:tbl>
          </a:graphicData>
        </a:graphic>
      </p:graphicFrame>
      <p:sp>
        <p:nvSpPr>
          <p:cNvPr id="8" name="TextBox 7">
            <a:extLst>
              <a:ext uri="{FF2B5EF4-FFF2-40B4-BE49-F238E27FC236}">
                <a16:creationId xmlns:a16="http://schemas.microsoft.com/office/drawing/2014/main" id="{1AEDA0B9-45CC-4B0A-99EA-AFD184C97039}"/>
              </a:ext>
            </a:extLst>
          </p:cNvPr>
          <p:cNvSpPr txBox="1"/>
          <p:nvPr/>
        </p:nvSpPr>
        <p:spPr>
          <a:xfrm>
            <a:off x="491084" y="4549995"/>
            <a:ext cx="11017224" cy="1040285"/>
          </a:xfrm>
          <a:prstGeom prst="rect">
            <a:avLst/>
          </a:prstGeom>
          <a:noFill/>
        </p:spPr>
        <p:txBody>
          <a:bodyPr wrap="square">
            <a:spAutoFit/>
          </a:bodyPr>
          <a:lstStyle/>
          <a:p>
            <a:pPr marL="514350" indent="-514350">
              <a:buFont typeface="+mj-lt"/>
              <a:buAutoNum type="alphaLcParenR"/>
            </a:pPr>
            <a:r>
              <a:rPr lang="en-GB" dirty="0"/>
              <a:t>Discuss the patterns you see. Can you explain them?</a:t>
            </a:r>
          </a:p>
          <a:p>
            <a:pPr marL="514350" indent="-514350">
              <a:buFont typeface="+mj-lt"/>
              <a:buAutoNum type="alphaLcParenR"/>
            </a:pPr>
            <a:r>
              <a:rPr lang="en-GB" dirty="0"/>
              <a:t>What would the next lines of the sequence of calculations be? </a:t>
            </a:r>
          </a:p>
        </p:txBody>
      </p:sp>
    </p:spTree>
    <p:extLst>
      <p:ext uri="{BB962C8B-B14F-4D97-AF65-F5344CB8AC3E}">
        <p14:creationId xmlns:p14="http://schemas.microsoft.com/office/powerpoint/2010/main" val="1481858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and be able to use the index notation for powers of ten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Students should already know and understand the index notation for powers of ten. In what order do you introduce different notations for negative powers of ten in your department?</a:t>
            </a:r>
          </a:p>
          <a:p>
            <a:pPr marL="360000" lvl="1" fontAlgn="auto">
              <a:lnSpc>
                <a:spcPct val="100000"/>
              </a:lnSpc>
              <a:spcBef>
                <a:spcPts val="0"/>
              </a:spcBef>
              <a:spcAft>
                <a:spcPts val="1200"/>
              </a:spcAft>
              <a:buClrTx/>
            </a:pPr>
            <a:r>
              <a:rPr lang="en-GB" sz="2400" dirty="0"/>
              <a:t>This example relies on spotting a pattern in a sequence to build understanding; what other key ideas might be effectively explored in this way?</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584A159-729D-44E1-9FB8-203E8E2400B1}"/>
              </a:ext>
            </a:extLst>
          </p:cNvPr>
          <p:cNvSpPr txBox="1"/>
          <p:nvPr/>
        </p:nvSpPr>
        <p:spPr>
          <a:xfrm>
            <a:off x="767408" y="1787862"/>
            <a:ext cx="5872580" cy="769441"/>
          </a:xfrm>
          <a:prstGeom prst="rect">
            <a:avLst/>
          </a:prstGeom>
          <a:noFill/>
        </p:spPr>
        <p:txBody>
          <a:bodyPr wrap="square">
            <a:spAutoFit/>
          </a:bodyPr>
          <a:lstStyle/>
          <a:p>
            <a:pPr>
              <a:buNone/>
            </a:pPr>
            <a:r>
              <a:rPr lang="en-GB" sz="2000" dirty="0"/>
              <a:t>Consider the following sequence of equalities:</a:t>
            </a:r>
          </a:p>
          <a:p>
            <a:pPr>
              <a:buNone/>
            </a:pPr>
            <a:endParaRPr lang="en-GB" sz="2000" dirty="0"/>
          </a:p>
        </p:txBody>
      </p:sp>
      <p:graphicFrame>
        <p:nvGraphicFramePr>
          <p:cNvPr id="7" name="Table 6">
            <a:extLst>
              <a:ext uri="{FF2B5EF4-FFF2-40B4-BE49-F238E27FC236}">
                <a16:creationId xmlns:a16="http://schemas.microsoft.com/office/drawing/2014/main" id="{B8B3101A-3E1F-445E-BBA5-89CD2BB37555}"/>
              </a:ext>
            </a:extLst>
          </p:cNvPr>
          <p:cNvGraphicFramePr>
            <a:graphicFrameLocks noGrp="1"/>
          </p:cNvGraphicFramePr>
          <p:nvPr>
            <p:extLst>
              <p:ext uri="{D42A27DB-BD31-4B8C-83A1-F6EECF244321}">
                <p14:modId xmlns:p14="http://schemas.microsoft.com/office/powerpoint/2010/main" val="1458967733"/>
              </p:ext>
            </p:extLst>
          </p:nvPr>
        </p:nvGraphicFramePr>
        <p:xfrm>
          <a:off x="911424" y="2308005"/>
          <a:ext cx="5483685" cy="1836000"/>
        </p:xfrm>
        <a:graphic>
          <a:graphicData uri="http://schemas.openxmlformats.org/drawingml/2006/table">
            <a:tbl>
              <a:tblPr firstRow="1" bandRow="1">
                <a:tableStyleId>{2D5ABB26-0587-4C30-8999-92F81FD0307C}</a:tableStyleId>
              </a:tblPr>
              <a:tblGrid>
                <a:gridCol w="2245043">
                  <a:extLst>
                    <a:ext uri="{9D8B030D-6E8A-4147-A177-3AD203B41FA5}">
                      <a16:colId xmlns:a16="http://schemas.microsoft.com/office/drawing/2014/main" val="458535781"/>
                    </a:ext>
                  </a:extLst>
                </a:gridCol>
                <a:gridCol w="398527">
                  <a:extLst>
                    <a:ext uri="{9D8B030D-6E8A-4147-A177-3AD203B41FA5}">
                      <a16:colId xmlns:a16="http://schemas.microsoft.com/office/drawing/2014/main" val="205105618"/>
                    </a:ext>
                  </a:extLst>
                </a:gridCol>
                <a:gridCol w="1117477">
                  <a:extLst>
                    <a:ext uri="{9D8B030D-6E8A-4147-A177-3AD203B41FA5}">
                      <a16:colId xmlns:a16="http://schemas.microsoft.com/office/drawing/2014/main" val="557299621"/>
                    </a:ext>
                  </a:extLst>
                </a:gridCol>
                <a:gridCol w="398527">
                  <a:extLst>
                    <a:ext uri="{9D8B030D-6E8A-4147-A177-3AD203B41FA5}">
                      <a16:colId xmlns:a16="http://schemas.microsoft.com/office/drawing/2014/main" val="1445224337"/>
                    </a:ext>
                  </a:extLst>
                </a:gridCol>
                <a:gridCol w="1324111">
                  <a:extLst>
                    <a:ext uri="{9D8B030D-6E8A-4147-A177-3AD203B41FA5}">
                      <a16:colId xmlns:a16="http://schemas.microsoft.com/office/drawing/2014/main" val="631780045"/>
                    </a:ext>
                  </a:extLst>
                </a:gridCol>
              </a:tblGrid>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dirty="0"/>
                        <a:t>10 × 10 × 10 ×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2000" i="1" dirty="0"/>
                        <a:t>10 000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i="1" dirty="0"/>
                        <a:t>10</a:t>
                      </a:r>
                      <a:r>
                        <a:rPr lang="en-GB" sz="2000" i="1" baseline="30000" dirty="0"/>
                        <a:t>4</a:t>
                      </a:r>
                      <a:endParaRPr lang="en-GB"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456581"/>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dirty="0"/>
                        <a:t>10 × 10 ×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2000" i="1" dirty="0"/>
                        <a:t>1 000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dirty="0"/>
                        <a:t>10</a:t>
                      </a:r>
                      <a:r>
                        <a:rPr lang="en-GB" sz="2000" i="1" baseline="30000" dirty="0"/>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35823"/>
                  </a:ext>
                </a:extLst>
              </a:tr>
              <a:tr h="612000">
                <a:tc>
                  <a:txBody>
                    <a:bodyPr/>
                    <a:lstStyle/>
                    <a:p>
                      <a:r>
                        <a:rPr lang="en-GB" sz="2000" i="1" dirty="0"/>
                        <a:t>10 </a:t>
                      </a:r>
                      <a:r>
                        <a:rPr lang="en-GB" sz="2000" dirty="0"/>
                        <a:t>×</a:t>
                      </a:r>
                      <a:r>
                        <a:rPr lang="en-GB" sz="2000" i="1" dirty="0"/>
                        <a:t>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2000" i="1"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i="1"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dirty="0"/>
                        <a:t>10</a:t>
                      </a:r>
                      <a:r>
                        <a:rPr lang="en-GB" sz="2000" i="1" baseline="300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359211"/>
                  </a:ext>
                </a:extLst>
              </a:tr>
            </a:tbl>
          </a:graphicData>
        </a:graphic>
      </p:graphicFrame>
      <p:sp>
        <p:nvSpPr>
          <p:cNvPr id="8" name="TextBox 7">
            <a:extLst>
              <a:ext uri="{FF2B5EF4-FFF2-40B4-BE49-F238E27FC236}">
                <a16:creationId xmlns:a16="http://schemas.microsoft.com/office/drawing/2014/main" id="{85B81C42-5DF1-40E5-A008-3991F0BCD1E4}"/>
              </a:ext>
            </a:extLst>
          </p:cNvPr>
          <p:cNvSpPr txBox="1"/>
          <p:nvPr/>
        </p:nvSpPr>
        <p:spPr>
          <a:xfrm>
            <a:off x="849064" y="4077072"/>
            <a:ext cx="5790924" cy="1384995"/>
          </a:xfrm>
          <a:prstGeom prst="rect">
            <a:avLst/>
          </a:prstGeom>
          <a:noFill/>
        </p:spPr>
        <p:txBody>
          <a:bodyPr wrap="square">
            <a:spAutoFit/>
          </a:bodyPr>
          <a:lstStyle/>
          <a:p>
            <a:pPr marL="514350" indent="-514350">
              <a:buFont typeface="+mj-lt"/>
              <a:buAutoNum type="alphaLcParenR"/>
            </a:pPr>
            <a:r>
              <a:rPr lang="en-GB" sz="2000" dirty="0"/>
              <a:t>Discuss the patterns you see. Can you explain them?</a:t>
            </a:r>
          </a:p>
          <a:p>
            <a:pPr marL="514350" indent="-514350">
              <a:buFont typeface="+mj-lt"/>
              <a:buAutoNum type="alphaLcParenR"/>
            </a:pPr>
            <a:r>
              <a:rPr lang="en-GB" sz="2000" dirty="0"/>
              <a:t>What would the next lines of the sequence of calculations be? </a:t>
            </a:r>
          </a:p>
        </p:txBody>
      </p:sp>
    </p:spTree>
    <p:custDataLst>
      <p:tags r:id="rId1"/>
    </p:custDataLst>
    <p:extLst>
      <p:ext uri="{BB962C8B-B14F-4D97-AF65-F5344CB8AC3E}">
        <p14:creationId xmlns:p14="http://schemas.microsoft.com/office/powerpoint/2010/main" val="240783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alternative ways of expressing powers of ten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98FA49D-548A-4354-950B-90D87417B455}"/>
                  </a:ext>
                </a:extLst>
              </p:cNvPr>
              <p:cNvSpPr txBox="1"/>
              <p:nvPr/>
            </p:nvSpPr>
            <p:spPr>
              <a:xfrm>
                <a:off x="911424" y="1768449"/>
                <a:ext cx="6096000" cy="4037580"/>
              </a:xfrm>
              <a:prstGeom prst="rect">
                <a:avLst/>
              </a:prstGeom>
              <a:noFill/>
            </p:spPr>
            <p:txBody>
              <a:bodyPr wrap="square">
                <a:spAutoFit/>
              </a:bodyPr>
              <a:lstStyle/>
              <a:p>
                <a:pPr lvl="0" fontAlgn="base">
                  <a:spcBef>
                    <a:spcPts val="400"/>
                  </a:spcBef>
                  <a:spcAft>
                    <a:spcPts val="400"/>
                  </a:spcAft>
                  <a:buNone/>
                </a:pPr>
                <a:r>
                  <a:rPr lang="en-GB" sz="28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Work out:</a:t>
                </a:r>
              </a:p>
              <a:p>
                <a:pPr marL="342900" lvl="0" indent="-396000" fontAlgn="base">
                  <a:spcBef>
                    <a:spcPts val="400"/>
                  </a:spcBef>
                  <a:spcAft>
                    <a:spcPts val="400"/>
                  </a:spcAft>
                  <a:buFont typeface="+mj-lt"/>
                  <a:buAutoNum type="alphaLcParenR"/>
                </a:pPr>
                <a:r>
                  <a:rPr lang="en-GB" sz="28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 </a:t>
                </a:r>
                <a:r>
                  <a:rPr lang="en-GB" sz="2800" u="none" strike="noStrike" kern="0" spc="0" dirty="0">
                    <a:ln>
                      <a:noFill/>
                    </a:ln>
                    <a:solidFill>
                      <a:srgbClr val="585858"/>
                    </a:solidFill>
                    <a:effectLst>
                      <a:glow>
                        <a:srgbClr val="000000"/>
                      </a:glow>
                      <a:reflection stA="0" endPos="0" fadeDir="0" sx="0" sy="0"/>
                    </a:effectLst>
                    <a:latin typeface="+mj-lt"/>
                    <a:ea typeface="Myriad Pro"/>
                    <a:cs typeface="Times New Roman" panose="02020603050405020304" pitchFamily="18" charset="0"/>
                  </a:rPr>
                  <a:t>6.7 ×100</a:t>
                </a:r>
              </a:p>
              <a:p>
                <a:pPr marL="342900" lvl="0" indent="-396000">
                  <a:spcBef>
                    <a:spcPts val="400"/>
                  </a:spcBef>
                  <a:spcAft>
                    <a:spcPts val="400"/>
                  </a:spcAft>
                  <a:buFont typeface="+mj-lt"/>
                  <a:buAutoNum type="alphaLcParenR"/>
                </a:pPr>
                <a:r>
                  <a:rPr lang="en-GB" sz="28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 </a:t>
                </a:r>
                <a14:m>
                  <m:oMath xmlns:m="http://schemas.openxmlformats.org/officeDocument/2006/math">
                    <m:box>
                      <m:boxPr>
                        <m:ctrlPr>
                          <a:rPr lang="en-GB" sz="2800" i="1" u="none" strike="noStrike" kern="0" spc="0" smtClean="0">
                            <a:ln>
                              <a:noFill/>
                            </a:ln>
                            <a:solidFill>
                              <a:srgbClr val="585858"/>
                            </a:solidFill>
                            <a:effectLst>
                              <a:glow>
                                <a:srgbClr val="000000"/>
                              </a:glow>
                              <a:outerShdw sx="0" sy="0">
                                <a:srgbClr val="000000"/>
                              </a:outerShdw>
                              <a:reflection stA="0" endPos="0" fadeDir="0" sx="0" sy="0"/>
                            </a:effectLst>
                            <a:latin typeface="Cambria Math" panose="02040503050406030204" pitchFamily="18" charset="0"/>
                            <a:ea typeface="Myriad Pro"/>
                            <a:cs typeface="Times New Roman" panose="02020603050405020304" pitchFamily="18" charset="0"/>
                          </a:rPr>
                        </m:ctrlPr>
                      </m:boxPr>
                      <m:e>
                        <m:argPr>
                          <m:argSz m:val="-1"/>
                        </m:argPr>
                        <m:f>
                          <m:fPr>
                            <m:ctrlPr>
                              <a:rPr lang="en-GB" sz="2800" i="1" u="none" strike="noStrike" kern="0" spc="0" smtClean="0">
                                <a:ln>
                                  <a:noFill/>
                                </a:ln>
                                <a:solidFill>
                                  <a:srgbClr val="585858"/>
                                </a:solidFill>
                                <a:effectLst>
                                  <a:glow>
                                    <a:srgbClr val="000000"/>
                                  </a:glow>
                                  <a:outerShdw sx="0" sy="0">
                                    <a:srgbClr val="000000"/>
                                  </a:outerShdw>
                                  <a:reflection stA="0" endPos="0" fadeDir="0" sx="0" sy="0"/>
                                </a:effectLst>
                                <a:latin typeface="Cambria Math" panose="02040503050406030204" pitchFamily="18" charset="0"/>
                                <a:ea typeface="Myriad Pro"/>
                                <a:cs typeface="Times New Roman" panose="02020603050405020304" pitchFamily="18" charset="0"/>
                              </a:rPr>
                            </m:ctrlPr>
                          </m:fPr>
                          <m:num>
                            <m:r>
                              <a:rPr lang="en-GB" sz="2800" b="0" i="0" u="none" strike="noStrike" kern="0" spc="0" smtClean="0">
                                <a:ln>
                                  <a:noFill/>
                                </a:ln>
                                <a:solidFill>
                                  <a:srgbClr val="585858"/>
                                </a:solidFill>
                                <a:effectLst>
                                  <a:glow>
                                    <a:srgbClr val="000000"/>
                                  </a:glow>
                                  <a:outerShdw sx="0" sy="0">
                                    <a:srgbClr val="000000"/>
                                  </a:outerShdw>
                                  <a:reflection stA="0" endPos="0" fadeDir="0" sx="0" sy="0"/>
                                </a:effectLst>
                                <a:latin typeface="Cambria Math" panose="02040503050406030204" pitchFamily="18" charset="0"/>
                                <a:ea typeface="Myriad Pro"/>
                                <a:cs typeface="Times New Roman" panose="02020603050405020304" pitchFamily="18" charset="0"/>
                              </a:rPr>
                              <m:t>67</m:t>
                            </m:r>
                          </m:num>
                          <m:den>
                            <m:r>
                              <a:rPr lang="en-GB" sz="2800" b="0" i="0" u="none" strike="noStrike" kern="0" spc="0" smtClean="0">
                                <a:ln>
                                  <a:noFill/>
                                </a:ln>
                                <a:solidFill>
                                  <a:srgbClr val="585858"/>
                                </a:solidFill>
                                <a:effectLst>
                                  <a:glow>
                                    <a:srgbClr val="000000"/>
                                  </a:glow>
                                  <a:outerShdw sx="0" sy="0">
                                    <a:srgbClr val="000000"/>
                                  </a:outerShdw>
                                  <a:reflection stA="0" endPos="0" fadeDir="0" sx="0" sy="0"/>
                                </a:effectLst>
                                <a:latin typeface="Cambria Math" panose="02040503050406030204" pitchFamily="18" charset="0"/>
                                <a:ea typeface="Myriad Pro"/>
                                <a:cs typeface="Times New Roman" panose="02020603050405020304" pitchFamily="18" charset="0"/>
                              </a:rPr>
                              <m:t>10</m:t>
                            </m:r>
                          </m:den>
                        </m:f>
                      </m:e>
                    </m:box>
                  </m:oMath>
                </a14:m>
                <a:r>
                  <a:rPr lang="en-GB" sz="28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 </a:t>
                </a:r>
                <a:r>
                  <a:rPr lang="en-GB" kern="0" dirty="0">
                    <a:solidFill>
                      <a:srgbClr val="585858"/>
                    </a:solidFill>
                    <a:effectLst>
                      <a:glow>
                        <a:srgbClr val="000000"/>
                      </a:glow>
                      <a:reflection stA="0" endPos="0" fadeDir="0" sx="0" sy="0"/>
                    </a:effectLst>
                    <a:latin typeface="+mj-lt"/>
                    <a:ea typeface="Myriad Pro"/>
                    <a:cs typeface="Times New Roman" panose="02020603050405020304" pitchFamily="18" charset="0"/>
                  </a:rPr>
                  <a:t>×</a:t>
                </a:r>
                <a:r>
                  <a:rPr lang="en-GB" sz="28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 10</a:t>
                </a:r>
              </a:p>
              <a:p>
                <a:pPr marL="342900" lvl="0" indent="-342900" fontAlgn="base">
                  <a:spcBef>
                    <a:spcPts val="400"/>
                  </a:spcBef>
                  <a:spcAft>
                    <a:spcPts val="1000"/>
                  </a:spcAft>
                  <a:buFont typeface="+mj-lt"/>
                  <a:buAutoNum type="alphaLcParenR"/>
                </a:pPr>
                <a:r>
                  <a:rPr lang="en-GB" kern="0" dirty="0">
                    <a:solidFill>
                      <a:srgbClr val="585858"/>
                    </a:solidFill>
                    <a:effectLst>
                      <a:glow>
                        <a:srgbClr val="000000"/>
                      </a:glow>
                      <a:reflection stA="0" endPos="0" fadeDir="0" sx="0" sy="0"/>
                    </a:effectLst>
                    <a:latin typeface="+mj-lt"/>
                    <a:cs typeface="Times New Roman" panose="02020603050405020304" pitchFamily="18" charset="0"/>
                  </a:rPr>
                  <a:t> 6.7</a:t>
                </a:r>
                <a:r>
                  <a:rPr lang="en-GB" kern="0" dirty="0">
                    <a:solidFill>
                      <a:srgbClr val="585858"/>
                    </a:solidFill>
                    <a:effectLst>
                      <a:glow>
                        <a:srgbClr val="000000"/>
                      </a:glow>
                      <a:reflection stA="0" endPos="0" fadeDir="0" sx="0" sy="0"/>
                    </a:effectLst>
                    <a:latin typeface="+mj-lt"/>
                    <a:ea typeface="Myriad Pro"/>
                    <a:cs typeface="Times New Roman" panose="02020603050405020304" pitchFamily="18" charset="0"/>
                  </a:rPr>
                  <a:t> × </a:t>
                </a:r>
                <a:r>
                  <a:rPr lang="en-GB" kern="0" dirty="0">
                    <a:solidFill>
                      <a:srgbClr val="585858"/>
                    </a:solidFill>
                    <a:effectLst>
                      <a:glow>
                        <a:srgbClr val="000000"/>
                      </a:glow>
                      <a:reflection stA="0" endPos="0" fadeDir="0" sx="0" sy="0"/>
                    </a:effectLst>
                    <a:latin typeface="+mj-lt"/>
                    <a:cs typeface="Times New Roman" panose="02020603050405020304" pitchFamily="18" charset="0"/>
                  </a:rPr>
                  <a:t>10</a:t>
                </a:r>
                <a:r>
                  <a:rPr lang="en-GB" kern="0" baseline="30000" dirty="0">
                    <a:solidFill>
                      <a:srgbClr val="585858"/>
                    </a:solidFill>
                    <a:effectLst>
                      <a:glow>
                        <a:srgbClr val="000000"/>
                      </a:glow>
                      <a:reflection stA="0" endPos="0" fadeDir="0" sx="0" sy="0"/>
                    </a:effectLst>
                    <a:latin typeface="+mj-lt"/>
                    <a:cs typeface="Times New Roman" panose="02020603050405020304" pitchFamily="18" charset="0"/>
                  </a:rPr>
                  <a:t>2</a:t>
                </a:r>
              </a:p>
              <a:p>
                <a:pPr marL="342900" lvl="0" indent="-342900" fontAlgn="base">
                  <a:spcBef>
                    <a:spcPts val="400"/>
                  </a:spcBef>
                  <a:spcAft>
                    <a:spcPts val="400"/>
                  </a:spcAft>
                  <a:buFont typeface="+mj-lt"/>
                  <a:buAutoNum type="alphaLcParenR"/>
                </a:pPr>
                <a:r>
                  <a:rPr lang="en-GB" kern="0" dirty="0">
                    <a:solidFill>
                      <a:srgbClr val="585858"/>
                    </a:solidFill>
                    <a:effectLst>
                      <a:glow>
                        <a:srgbClr val="000000"/>
                      </a:glow>
                      <a:reflection stA="0" endPos="0" fadeDir="0" sx="0" sy="0"/>
                    </a:effectLst>
                    <a:latin typeface="+mj-lt"/>
                    <a:cs typeface="Times New Roman" panose="02020603050405020304" pitchFamily="18" charset="0"/>
                  </a:rPr>
                  <a:t> 34</a:t>
                </a:r>
                <a:r>
                  <a:rPr lang="en-GB" kern="0" dirty="0">
                    <a:solidFill>
                      <a:srgbClr val="585858"/>
                    </a:solidFill>
                    <a:effectLst>
                      <a:glow>
                        <a:srgbClr val="000000"/>
                      </a:glow>
                      <a:reflection stA="0" endPos="0" fadeDir="0" sx="0" sy="0"/>
                    </a:effectLst>
                    <a:latin typeface="+mj-lt"/>
                    <a:ea typeface="Myriad Pro"/>
                    <a:cs typeface="Times New Roman" panose="02020603050405020304" pitchFamily="18" charset="0"/>
                  </a:rPr>
                  <a:t> ×</a:t>
                </a:r>
                <a:r>
                  <a:rPr lang="en-GB" kern="0" dirty="0">
                    <a:solidFill>
                      <a:srgbClr val="585858"/>
                    </a:solidFill>
                    <a:effectLst>
                      <a:glow>
                        <a:srgbClr val="000000"/>
                      </a:glow>
                      <a:reflection stA="0" endPos="0" fadeDir="0" sx="0" sy="0"/>
                    </a:effectLst>
                    <a:latin typeface="+mj-lt"/>
                    <a:cs typeface="Times New Roman" panose="02020603050405020304" pitchFamily="18" charset="0"/>
                  </a:rPr>
                  <a:t> 0.01</a:t>
                </a:r>
              </a:p>
              <a:p>
                <a:pPr marL="342900" lvl="0" indent="-342900" fontAlgn="base">
                  <a:spcBef>
                    <a:spcPts val="400"/>
                  </a:spcBef>
                  <a:spcAft>
                    <a:spcPts val="400"/>
                  </a:spcAft>
                  <a:buFont typeface="+mj-lt"/>
                  <a:buAutoNum type="alphaLcParenR"/>
                </a:pPr>
                <a:r>
                  <a:rPr lang="en-GB" kern="0" dirty="0">
                    <a:solidFill>
                      <a:srgbClr val="585858"/>
                    </a:solidFill>
                    <a:effectLst>
                      <a:glow>
                        <a:srgbClr val="000000"/>
                      </a:glow>
                      <a:reflection stA="0" endPos="0" fadeDir="0" sx="0" sy="0"/>
                    </a:effectLst>
                    <a:latin typeface="+mj-lt"/>
                    <a:cs typeface="Times New Roman" panose="02020603050405020304" pitchFamily="18" charset="0"/>
                  </a:rPr>
                  <a:t> 34 </a:t>
                </a:r>
                <a:r>
                  <a:rPr lang="en-GB" kern="0" dirty="0">
                    <a:solidFill>
                      <a:srgbClr val="585858"/>
                    </a:solidFill>
                    <a:effectLst>
                      <a:glow>
                        <a:srgbClr val="000000"/>
                      </a:glow>
                      <a:reflection stA="0" endPos="0" fadeDir="0" sx="0" sy="0"/>
                    </a:effectLst>
                    <a:latin typeface="+mj-lt"/>
                    <a:ea typeface="Myriad Pro"/>
                    <a:cs typeface="Times New Roman" panose="02020603050405020304" pitchFamily="18" charset="0"/>
                  </a:rPr>
                  <a:t>× </a:t>
                </a:r>
                <a14:m>
                  <m:oMath xmlns:m="http://schemas.openxmlformats.org/officeDocument/2006/math">
                    <m:box>
                      <m:boxPr>
                        <m:ctrlPr>
                          <a:rPr lang="en-GB" i="1"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ctrlPr>
                      </m:boxPr>
                      <m:e>
                        <m:argPr>
                          <m:argSz m:val="-1"/>
                        </m:argPr>
                        <m:f>
                          <m:fPr>
                            <m:ctrlPr>
                              <a:rPr lang="en-GB" i="1"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ctrlPr>
                          </m:fPr>
                          <m:num>
                            <m:r>
                              <a:rPr lang="en-GB" b="0" i="0"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t>1</m:t>
                            </m:r>
                          </m:num>
                          <m:den>
                            <m:r>
                              <a:rPr lang="en-GB" b="0" i="0"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t>100</m:t>
                            </m:r>
                          </m:den>
                        </m:f>
                      </m:e>
                    </m:box>
                  </m:oMath>
                </a14:m>
                <a:endParaRPr lang="en-GB" kern="0" dirty="0">
                  <a:solidFill>
                    <a:srgbClr val="585858"/>
                  </a:solidFill>
                  <a:effectLst>
                    <a:glow>
                      <a:srgbClr val="000000"/>
                    </a:glow>
                    <a:reflection stA="0" endPos="0" fadeDir="0" sx="0" sy="0"/>
                  </a:effectLst>
                  <a:latin typeface="+mj-lt"/>
                  <a:cs typeface="Times New Roman" panose="02020603050405020304" pitchFamily="18" charset="0"/>
                </a:endParaRPr>
              </a:p>
              <a:p>
                <a:pPr marL="342900" lvl="0" indent="-396000">
                  <a:spcBef>
                    <a:spcPts val="400"/>
                  </a:spcBef>
                  <a:spcAft>
                    <a:spcPts val="400"/>
                  </a:spcAft>
                  <a:buFont typeface="+mj-lt"/>
                  <a:buAutoNum type="alphaLcParenR"/>
                </a:pPr>
                <a:r>
                  <a:rPr lang="en-GB" kern="0" dirty="0">
                    <a:solidFill>
                      <a:srgbClr val="585858"/>
                    </a:solidFill>
                    <a:effectLst>
                      <a:glow>
                        <a:srgbClr val="000000"/>
                      </a:glow>
                      <a:reflection stA="0" endPos="0" fadeDir="0" sx="0" sy="0"/>
                    </a:effectLst>
                    <a:latin typeface="+mj-lt"/>
                    <a:cs typeface="Times New Roman" panose="02020603050405020304" pitchFamily="18" charset="0"/>
                  </a:rPr>
                  <a:t>34 </a:t>
                </a:r>
                <a:r>
                  <a:rPr lang="en-GB" kern="0" dirty="0">
                    <a:solidFill>
                      <a:srgbClr val="585858"/>
                    </a:solidFill>
                    <a:effectLst>
                      <a:glow>
                        <a:srgbClr val="000000"/>
                      </a:glow>
                      <a:reflection stA="0" endPos="0" fadeDir="0" sx="0" sy="0"/>
                    </a:effectLst>
                    <a:latin typeface="+mj-lt"/>
                    <a:ea typeface="Myriad Pro"/>
                    <a:cs typeface="Times New Roman" panose="02020603050405020304" pitchFamily="18" charset="0"/>
                  </a:rPr>
                  <a:t>× </a:t>
                </a:r>
                <a14:m>
                  <m:oMath xmlns:m="http://schemas.openxmlformats.org/officeDocument/2006/math">
                    <m:box>
                      <m:boxPr>
                        <m:ctrlPr>
                          <a:rPr lang="en-GB" i="1"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ctrlPr>
                      </m:boxPr>
                      <m:e>
                        <m:argPr>
                          <m:argSz m:val="-1"/>
                        </m:argPr>
                        <m:f>
                          <m:fPr>
                            <m:ctrlPr>
                              <a:rPr lang="en-GB" i="1"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ctrlPr>
                          </m:fPr>
                          <m:num>
                            <m:r>
                              <a:rPr lang="en-GB" b="0" i="0"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t>1</m:t>
                            </m:r>
                          </m:num>
                          <m:den>
                            <m:sSup>
                              <m:sSupPr>
                                <m:ctrlPr>
                                  <a:rPr lang="en-GB" b="0" i="1" kern="0" smtClean="0">
                                    <a:solidFill>
                                      <a:srgbClr val="585858"/>
                                    </a:solidFill>
                                    <a:effectLst>
                                      <a:glow>
                                        <a:srgbClr val="000000"/>
                                      </a:glow>
                                      <a:reflection stA="0" endPos="0" fadeDir="0" sx="0" sy="0"/>
                                    </a:effectLst>
                                    <a:latin typeface="Cambria Math" panose="02040503050406030204" pitchFamily="18" charset="0"/>
                                    <a:cs typeface="Times New Roman" panose="02020603050405020304" pitchFamily="18" charset="0"/>
                                  </a:rPr>
                                </m:ctrlPr>
                              </m:sSupPr>
                              <m:e>
                                <m:r>
                                  <a:rPr lang="en-GB" b="0" i="0" kern="0" smtClean="0">
                                    <a:solidFill>
                                      <a:srgbClr val="585858"/>
                                    </a:solidFill>
                                    <a:effectLst>
                                      <a:glow>
                                        <a:srgbClr val="000000"/>
                                      </a:glow>
                                      <a:reflection stA="0" endPos="0" fadeDir="0" sx="0" sy="0"/>
                                    </a:effectLst>
                                    <a:latin typeface="Cambria Math" panose="02040503050406030204" pitchFamily="18" charset="0"/>
                                    <a:cs typeface="Times New Roman" panose="02020603050405020304" pitchFamily="18" charset="0"/>
                                  </a:rPr>
                                  <m:t>10</m:t>
                                </m:r>
                              </m:e>
                              <m:sup>
                                <m:r>
                                  <a:rPr lang="en-GB" b="0" i="0" kern="0" smtClean="0">
                                    <a:solidFill>
                                      <a:srgbClr val="585858"/>
                                    </a:solidFill>
                                    <a:effectLst>
                                      <a:glow>
                                        <a:srgbClr val="000000"/>
                                      </a:glow>
                                      <a:reflection stA="0" endPos="0" fadeDir="0" sx="0" sy="0"/>
                                    </a:effectLst>
                                    <a:latin typeface="Cambria Math" panose="02040503050406030204" pitchFamily="18" charset="0"/>
                                    <a:cs typeface="Times New Roman" panose="02020603050405020304" pitchFamily="18" charset="0"/>
                                  </a:rPr>
                                  <m:t>2</m:t>
                                </m:r>
                              </m:sup>
                            </m:sSup>
                          </m:den>
                        </m:f>
                      </m:e>
                    </m:box>
                  </m:oMath>
                </a14:m>
                <a:endParaRPr lang="en-GB" sz="28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498FA49D-548A-4354-950B-90D87417B455}"/>
                  </a:ext>
                </a:extLst>
              </p:cNvPr>
              <p:cNvSpPr txBox="1">
                <a:spLocks noRot="1" noChangeAspect="1" noMove="1" noResize="1" noEditPoints="1" noAdjustHandles="1" noChangeArrowheads="1" noChangeShapeType="1" noTextEdit="1"/>
              </p:cNvSpPr>
              <p:nvPr/>
            </p:nvSpPr>
            <p:spPr>
              <a:xfrm>
                <a:off x="911424" y="1768449"/>
                <a:ext cx="6096000" cy="4037580"/>
              </a:xfrm>
              <a:prstGeom prst="rect">
                <a:avLst/>
              </a:prstGeom>
              <a:blipFill>
                <a:blip r:embed="rId3"/>
                <a:stretch>
                  <a:fillRect l="-2100" t="-1511"/>
                </a:stretch>
              </a:blipFill>
            </p:spPr>
            <p:txBody>
              <a:bodyPr/>
              <a:lstStyle/>
              <a:p>
                <a:r>
                  <a:rPr lang="en-GB">
                    <a:noFill/>
                  </a:rPr>
                  <a:t> </a:t>
                </a:r>
              </a:p>
            </p:txBody>
          </p:sp>
        </mc:Fallback>
      </mc:AlternateContent>
    </p:spTree>
    <p:extLst>
      <p:ext uri="{BB962C8B-B14F-4D97-AF65-F5344CB8AC3E}">
        <p14:creationId xmlns:p14="http://schemas.microsoft.com/office/powerpoint/2010/main" val="4184402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alternative ways of expressing powers of ten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015880" y="1741531"/>
            <a:ext cx="6696745"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In each group of three, which do you think will be most challenging for students to ‘see’ as equivalent? Why?</a:t>
            </a:r>
          </a:p>
          <a:p>
            <a:pPr marL="360000" lvl="1" fontAlgn="auto">
              <a:lnSpc>
                <a:spcPct val="100000"/>
              </a:lnSpc>
              <a:spcBef>
                <a:spcPts val="0"/>
              </a:spcBef>
              <a:spcAft>
                <a:spcPts val="1200"/>
              </a:spcAft>
              <a:buClrTx/>
            </a:pPr>
            <a:r>
              <a:rPr lang="en-GB" sz="2400" dirty="0"/>
              <a:t>Why is it important for students to be able to think flexibly about numbers, and write them in different ways? </a:t>
            </a:r>
          </a:p>
          <a:p>
            <a:pPr marL="360000" lvl="1" fontAlgn="auto">
              <a:lnSpc>
                <a:spcPct val="100000"/>
              </a:lnSpc>
              <a:spcBef>
                <a:spcPts val="0"/>
              </a:spcBef>
              <a:spcAft>
                <a:spcPts val="1200"/>
              </a:spcAft>
              <a:buClrTx/>
            </a:pPr>
            <a:r>
              <a:rPr lang="en-GB" sz="2400" dirty="0"/>
              <a:t>What other areas of mathematical understanding might this support?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413916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BA5E24-E070-4E96-8A8A-BF6DC64CA50D}"/>
                  </a:ext>
                </a:extLst>
              </p:cNvPr>
              <p:cNvSpPr txBox="1"/>
              <p:nvPr/>
            </p:nvSpPr>
            <p:spPr>
              <a:xfrm>
                <a:off x="767408" y="1811152"/>
                <a:ext cx="4603286" cy="3634072"/>
              </a:xfrm>
              <a:prstGeom prst="rect">
                <a:avLst/>
              </a:prstGeom>
              <a:noFill/>
            </p:spPr>
            <p:txBody>
              <a:bodyPr wrap="square">
                <a:spAutoFit/>
              </a:bodyPr>
              <a:lstStyle/>
              <a:p>
                <a:pPr lvl="0" fontAlgn="base">
                  <a:spcBef>
                    <a:spcPts val="400"/>
                  </a:spcBef>
                  <a:spcAft>
                    <a:spcPts val="400"/>
                  </a:spcAft>
                  <a:buNone/>
                </a:pPr>
                <a:r>
                  <a:rPr lang="en-GB" sz="24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Work out:</a:t>
                </a:r>
              </a:p>
              <a:p>
                <a:pPr marL="342900" lvl="0" indent="-396000" fontAlgn="base">
                  <a:spcBef>
                    <a:spcPts val="400"/>
                  </a:spcBef>
                  <a:spcAft>
                    <a:spcPts val="400"/>
                  </a:spcAft>
                  <a:buFont typeface="+mj-lt"/>
                  <a:buAutoNum type="alphaLcParenR"/>
                </a:pPr>
                <a:r>
                  <a:rPr lang="en-GB" sz="24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 </a:t>
                </a:r>
                <a:r>
                  <a:rPr lang="en-GB" sz="2400" u="none" strike="noStrike" kern="0" spc="0" dirty="0">
                    <a:ln>
                      <a:noFill/>
                    </a:ln>
                    <a:solidFill>
                      <a:srgbClr val="585858"/>
                    </a:solidFill>
                    <a:effectLst>
                      <a:glow>
                        <a:srgbClr val="000000"/>
                      </a:glow>
                      <a:reflection stA="0" endPos="0" fadeDir="0" sx="0" sy="0"/>
                    </a:effectLst>
                    <a:latin typeface="+mj-lt"/>
                    <a:ea typeface="Myriad Pro"/>
                    <a:cs typeface="Times New Roman" panose="02020603050405020304" pitchFamily="18" charset="0"/>
                  </a:rPr>
                  <a:t>6.7 ×100</a:t>
                </a:r>
              </a:p>
              <a:p>
                <a:pPr marL="342900" lvl="0" indent="-396000">
                  <a:spcBef>
                    <a:spcPts val="400"/>
                  </a:spcBef>
                  <a:spcAft>
                    <a:spcPts val="400"/>
                  </a:spcAft>
                  <a:buFont typeface="+mj-lt"/>
                  <a:buAutoNum type="alphaLcParenR"/>
                </a:pPr>
                <a:r>
                  <a:rPr lang="en-GB" sz="24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 </a:t>
                </a:r>
                <a14:m>
                  <m:oMath xmlns:m="http://schemas.openxmlformats.org/officeDocument/2006/math">
                    <m:box>
                      <m:boxPr>
                        <m:ctrlPr>
                          <a:rPr lang="en-GB" sz="2400" i="1" u="none" strike="noStrike" kern="0" spc="0" smtClean="0">
                            <a:ln>
                              <a:noFill/>
                            </a:ln>
                            <a:solidFill>
                              <a:srgbClr val="585858"/>
                            </a:solidFill>
                            <a:effectLst>
                              <a:glow>
                                <a:srgbClr val="000000"/>
                              </a:glow>
                              <a:outerShdw sx="0" sy="0">
                                <a:srgbClr val="000000"/>
                              </a:outerShdw>
                              <a:reflection stA="0" endPos="0" fadeDir="0" sx="0" sy="0"/>
                            </a:effectLst>
                            <a:latin typeface="Cambria Math" panose="02040503050406030204" pitchFamily="18" charset="0"/>
                            <a:ea typeface="Myriad Pro"/>
                            <a:cs typeface="Times New Roman" panose="02020603050405020304" pitchFamily="18" charset="0"/>
                          </a:rPr>
                        </m:ctrlPr>
                      </m:boxPr>
                      <m:e>
                        <m:argPr>
                          <m:argSz m:val="-1"/>
                        </m:argPr>
                        <m:f>
                          <m:fPr>
                            <m:ctrlPr>
                              <a:rPr lang="en-GB" sz="2400" i="1" u="none" strike="noStrike" kern="0" spc="0" smtClean="0">
                                <a:ln>
                                  <a:noFill/>
                                </a:ln>
                                <a:solidFill>
                                  <a:srgbClr val="585858"/>
                                </a:solidFill>
                                <a:effectLst>
                                  <a:glow>
                                    <a:srgbClr val="000000"/>
                                  </a:glow>
                                  <a:outerShdw sx="0" sy="0">
                                    <a:srgbClr val="000000"/>
                                  </a:outerShdw>
                                  <a:reflection stA="0" endPos="0" fadeDir="0" sx="0" sy="0"/>
                                </a:effectLst>
                                <a:latin typeface="Cambria Math" panose="02040503050406030204" pitchFamily="18" charset="0"/>
                                <a:ea typeface="Myriad Pro"/>
                                <a:cs typeface="Times New Roman" panose="02020603050405020304" pitchFamily="18" charset="0"/>
                              </a:rPr>
                            </m:ctrlPr>
                          </m:fPr>
                          <m:num>
                            <m:r>
                              <a:rPr lang="en-GB" sz="2400" b="0" i="0" u="none" strike="noStrike" kern="0" spc="0" smtClean="0">
                                <a:ln>
                                  <a:noFill/>
                                </a:ln>
                                <a:solidFill>
                                  <a:srgbClr val="585858"/>
                                </a:solidFill>
                                <a:effectLst>
                                  <a:glow>
                                    <a:srgbClr val="000000"/>
                                  </a:glow>
                                  <a:outerShdw sx="0" sy="0">
                                    <a:srgbClr val="000000"/>
                                  </a:outerShdw>
                                  <a:reflection stA="0" endPos="0" fadeDir="0" sx="0" sy="0"/>
                                </a:effectLst>
                                <a:latin typeface="Cambria Math" panose="02040503050406030204" pitchFamily="18" charset="0"/>
                                <a:ea typeface="Myriad Pro"/>
                                <a:cs typeface="Times New Roman" panose="02020603050405020304" pitchFamily="18" charset="0"/>
                              </a:rPr>
                              <m:t>67</m:t>
                            </m:r>
                          </m:num>
                          <m:den>
                            <m:r>
                              <a:rPr lang="en-GB" sz="2400" b="0" i="0" u="none" strike="noStrike" kern="0" spc="0" smtClean="0">
                                <a:ln>
                                  <a:noFill/>
                                </a:ln>
                                <a:solidFill>
                                  <a:srgbClr val="585858"/>
                                </a:solidFill>
                                <a:effectLst>
                                  <a:glow>
                                    <a:srgbClr val="000000"/>
                                  </a:glow>
                                  <a:outerShdw sx="0" sy="0">
                                    <a:srgbClr val="000000"/>
                                  </a:outerShdw>
                                  <a:reflection stA="0" endPos="0" fadeDir="0" sx="0" sy="0"/>
                                </a:effectLst>
                                <a:latin typeface="Cambria Math" panose="02040503050406030204" pitchFamily="18" charset="0"/>
                                <a:ea typeface="Myriad Pro"/>
                                <a:cs typeface="Times New Roman" panose="02020603050405020304" pitchFamily="18" charset="0"/>
                              </a:rPr>
                              <m:t>10</m:t>
                            </m:r>
                          </m:den>
                        </m:f>
                      </m:e>
                    </m:box>
                  </m:oMath>
                </a14:m>
                <a:r>
                  <a:rPr lang="en-GB" sz="24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 </a:t>
                </a:r>
                <a:r>
                  <a:rPr lang="en-GB" sz="2400" kern="0" dirty="0">
                    <a:solidFill>
                      <a:srgbClr val="585858"/>
                    </a:solidFill>
                    <a:effectLst>
                      <a:glow>
                        <a:srgbClr val="000000"/>
                      </a:glow>
                      <a:reflection stA="0" endPos="0" fadeDir="0" sx="0" sy="0"/>
                    </a:effectLst>
                    <a:latin typeface="+mj-lt"/>
                    <a:ea typeface="Myriad Pro"/>
                    <a:cs typeface="Times New Roman" panose="02020603050405020304" pitchFamily="18" charset="0"/>
                  </a:rPr>
                  <a:t>×</a:t>
                </a:r>
                <a:r>
                  <a:rPr lang="en-GB" sz="24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 10</a:t>
                </a:r>
              </a:p>
              <a:p>
                <a:pPr marL="342900" lvl="0" indent="-342900" fontAlgn="base">
                  <a:spcBef>
                    <a:spcPts val="400"/>
                  </a:spcBef>
                  <a:spcAft>
                    <a:spcPts val="1000"/>
                  </a:spcAft>
                  <a:buFont typeface="+mj-lt"/>
                  <a:buAutoNum type="alphaLcParenR"/>
                </a:pPr>
                <a:r>
                  <a:rPr lang="en-GB" sz="2400" kern="0" dirty="0">
                    <a:solidFill>
                      <a:srgbClr val="585858"/>
                    </a:solidFill>
                    <a:effectLst>
                      <a:glow>
                        <a:srgbClr val="000000"/>
                      </a:glow>
                      <a:reflection stA="0" endPos="0" fadeDir="0" sx="0" sy="0"/>
                    </a:effectLst>
                    <a:latin typeface="+mj-lt"/>
                    <a:cs typeface="Times New Roman" panose="02020603050405020304" pitchFamily="18" charset="0"/>
                  </a:rPr>
                  <a:t> 6.7</a:t>
                </a:r>
                <a:r>
                  <a:rPr lang="en-GB" sz="2400" kern="0" dirty="0">
                    <a:solidFill>
                      <a:srgbClr val="585858"/>
                    </a:solidFill>
                    <a:effectLst>
                      <a:glow>
                        <a:srgbClr val="000000"/>
                      </a:glow>
                      <a:reflection stA="0" endPos="0" fadeDir="0" sx="0" sy="0"/>
                    </a:effectLst>
                    <a:latin typeface="+mj-lt"/>
                    <a:ea typeface="Myriad Pro"/>
                    <a:cs typeface="Times New Roman" panose="02020603050405020304" pitchFamily="18" charset="0"/>
                  </a:rPr>
                  <a:t> × </a:t>
                </a:r>
                <a:r>
                  <a:rPr lang="en-GB" sz="2400" kern="0" dirty="0">
                    <a:solidFill>
                      <a:srgbClr val="585858"/>
                    </a:solidFill>
                    <a:effectLst>
                      <a:glow>
                        <a:srgbClr val="000000"/>
                      </a:glow>
                      <a:reflection stA="0" endPos="0" fadeDir="0" sx="0" sy="0"/>
                    </a:effectLst>
                    <a:latin typeface="+mj-lt"/>
                    <a:cs typeface="Times New Roman" panose="02020603050405020304" pitchFamily="18" charset="0"/>
                  </a:rPr>
                  <a:t>10</a:t>
                </a:r>
                <a:r>
                  <a:rPr lang="en-GB" sz="2400" kern="0" baseline="30000" dirty="0">
                    <a:solidFill>
                      <a:srgbClr val="585858"/>
                    </a:solidFill>
                    <a:effectLst>
                      <a:glow>
                        <a:srgbClr val="000000"/>
                      </a:glow>
                      <a:reflection stA="0" endPos="0" fadeDir="0" sx="0" sy="0"/>
                    </a:effectLst>
                    <a:latin typeface="+mj-lt"/>
                    <a:cs typeface="Times New Roman" panose="02020603050405020304" pitchFamily="18" charset="0"/>
                  </a:rPr>
                  <a:t>2</a:t>
                </a:r>
              </a:p>
              <a:p>
                <a:pPr marL="342900" lvl="0" indent="-342900" fontAlgn="base">
                  <a:spcBef>
                    <a:spcPts val="400"/>
                  </a:spcBef>
                  <a:spcAft>
                    <a:spcPts val="400"/>
                  </a:spcAft>
                  <a:buFont typeface="+mj-lt"/>
                  <a:buAutoNum type="alphaLcParenR"/>
                </a:pPr>
                <a:r>
                  <a:rPr lang="en-GB" sz="2400" kern="0" dirty="0">
                    <a:solidFill>
                      <a:srgbClr val="585858"/>
                    </a:solidFill>
                    <a:effectLst>
                      <a:glow>
                        <a:srgbClr val="000000"/>
                      </a:glow>
                      <a:reflection stA="0" endPos="0" fadeDir="0" sx="0" sy="0"/>
                    </a:effectLst>
                    <a:latin typeface="+mj-lt"/>
                    <a:cs typeface="Times New Roman" panose="02020603050405020304" pitchFamily="18" charset="0"/>
                  </a:rPr>
                  <a:t> 34</a:t>
                </a:r>
                <a:r>
                  <a:rPr lang="en-GB" sz="2400" kern="0" dirty="0">
                    <a:solidFill>
                      <a:srgbClr val="585858"/>
                    </a:solidFill>
                    <a:effectLst>
                      <a:glow>
                        <a:srgbClr val="000000"/>
                      </a:glow>
                      <a:reflection stA="0" endPos="0" fadeDir="0" sx="0" sy="0"/>
                    </a:effectLst>
                    <a:latin typeface="+mj-lt"/>
                    <a:ea typeface="Myriad Pro"/>
                    <a:cs typeface="Times New Roman" panose="02020603050405020304" pitchFamily="18" charset="0"/>
                  </a:rPr>
                  <a:t> ×</a:t>
                </a:r>
                <a:r>
                  <a:rPr lang="en-GB" sz="2400" kern="0" dirty="0">
                    <a:solidFill>
                      <a:srgbClr val="585858"/>
                    </a:solidFill>
                    <a:effectLst>
                      <a:glow>
                        <a:srgbClr val="000000"/>
                      </a:glow>
                      <a:reflection stA="0" endPos="0" fadeDir="0" sx="0" sy="0"/>
                    </a:effectLst>
                    <a:latin typeface="+mj-lt"/>
                    <a:cs typeface="Times New Roman" panose="02020603050405020304" pitchFamily="18" charset="0"/>
                  </a:rPr>
                  <a:t> 0.01</a:t>
                </a:r>
              </a:p>
              <a:p>
                <a:pPr marL="342900" lvl="0" indent="-342900" fontAlgn="base">
                  <a:spcBef>
                    <a:spcPts val="400"/>
                  </a:spcBef>
                  <a:spcAft>
                    <a:spcPts val="400"/>
                  </a:spcAft>
                  <a:buFont typeface="+mj-lt"/>
                  <a:buAutoNum type="alphaLcParenR"/>
                </a:pPr>
                <a:r>
                  <a:rPr lang="en-GB" sz="2400" kern="0" dirty="0">
                    <a:solidFill>
                      <a:srgbClr val="585858"/>
                    </a:solidFill>
                    <a:effectLst>
                      <a:glow>
                        <a:srgbClr val="000000"/>
                      </a:glow>
                      <a:reflection stA="0" endPos="0" fadeDir="0" sx="0" sy="0"/>
                    </a:effectLst>
                    <a:latin typeface="+mj-lt"/>
                    <a:cs typeface="Times New Roman" panose="02020603050405020304" pitchFamily="18" charset="0"/>
                  </a:rPr>
                  <a:t> 34 </a:t>
                </a:r>
                <a:r>
                  <a:rPr lang="en-GB" sz="2400" kern="0" dirty="0">
                    <a:solidFill>
                      <a:srgbClr val="585858"/>
                    </a:solidFill>
                    <a:effectLst>
                      <a:glow>
                        <a:srgbClr val="000000"/>
                      </a:glow>
                      <a:reflection stA="0" endPos="0" fadeDir="0" sx="0" sy="0"/>
                    </a:effectLst>
                    <a:latin typeface="+mj-lt"/>
                    <a:ea typeface="Myriad Pro"/>
                    <a:cs typeface="Times New Roman" panose="02020603050405020304" pitchFamily="18" charset="0"/>
                  </a:rPr>
                  <a:t>× </a:t>
                </a:r>
                <a14:m>
                  <m:oMath xmlns:m="http://schemas.openxmlformats.org/officeDocument/2006/math">
                    <m:box>
                      <m:boxPr>
                        <m:ctrlPr>
                          <a:rPr lang="en-GB" sz="2400" i="1"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ctrlPr>
                      </m:boxPr>
                      <m:e>
                        <m:argPr>
                          <m:argSz m:val="-1"/>
                        </m:argPr>
                        <m:f>
                          <m:fPr>
                            <m:ctrlPr>
                              <a:rPr lang="en-GB" sz="2400" i="1"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ctrlPr>
                          </m:fPr>
                          <m:num>
                            <m:r>
                              <a:rPr lang="en-GB" sz="2400" b="0" i="0"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t>1</m:t>
                            </m:r>
                          </m:num>
                          <m:den>
                            <m:r>
                              <a:rPr lang="en-GB" sz="2400" b="0" i="0"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t>100</m:t>
                            </m:r>
                          </m:den>
                        </m:f>
                      </m:e>
                    </m:box>
                  </m:oMath>
                </a14:m>
                <a:endParaRPr lang="en-GB" sz="2400" kern="0" dirty="0">
                  <a:solidFill>
                    <a:srgbClr val="585858"/>
                  </a:solidFill>
                  <a:effectLst>
                    <a:glow>
                      <a:srgbClr val="000000"/>
                    </a:glow>
                    <a:reflection stA="0" endPos="0" fadeDir="0" sx="0" sy="0"/>
                  </a:effectLst>
                  <a:latin typeface="+mj-lt"/>
                  <a:cs typeface="Times New Roman" panose="02020603050405020304" pitchFamily="18" charset="0"/>
                </a:endParaRPr>
              </a:p>
              <a:p>
                <a:pPr marL="342900" lvl="0" indent="-396000">
                  <a:spcBef>
                    <a:spcPts val="400"/>
                  </a:spcBef>
                  <a:spcAft>
                    <a:spcPts val="400"/>
                  </a:spcAft>
                  <a:buFont typeface="+mj-lt"/>
                  <a:buAutoNum type="alphaLcParenR"/>
                </a:pPr>
                <a:r>
                  <a:rPr lang="en-GB" sz="24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rPr>
                  <a:t> </a:t>
                </a:r>
                <a:r>
                  <a:rPr lang="en-GB" sz="2400" kern="0" dirty="0">
                    <a:solidFill>
                      <a:srgbClr val="585858"/>
                    </a:solidFill>
                    <a:effectLst>
                      <a:glow>
                        <a:srgbClr val="000000"/>
                      </a:glow>
                      <a:reflection stA="0" endPos="0" fadeDir="0" sx="0" sy="0"/>
                    </a:effectLst>
                    <a:latin typeface="+mj-lt"/>
                    <a:cs typeface="Times New Roman" panose="02020603050405020304" pitchFamily="18" charset="0"/>
                  </a:rPr>
                  <a:t>34 </a:t>
                </a:r>
                <a:r>
                  <a:rPr lang="en-GB" sz="2400" kern="0" dirty="0">
                    <a:solidFill>
                      <a:srgbClr val="585858"/>
                    </a:solidFill>
                    <a:effectLst>
                      <a:glow>
                        <a:srgbClr val="000000"/>
                      </a:glow>
                      <a:reflection stA="0" endPos="0" fadeDir="0" sx="0" sy="0"/>
                    </a:effectLst>
                    <a:latin typeface="+mj-lt"/>
                    <a:ea typeface="Myriad Pro"/>
                    <a:cs typeface="Times New Roman" panose="02020603050405020304" pitchFamily="18" charset="0"/>
                  </a:rPr>
                  <a:t>× </a:t>
                </a:r>
                <a14:m>
                  <m:oMath xmlns:m="http://schemas.openxmlformats.org/officeDocument/2006/math">
                    <m:box>
                      <m:boxPr>
                        <m:ctrlPr>
                          <a:rPr lang="en-GB" sz="2400" i="1"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ctrlPr>
                      </m:boxPr>
                      <m:e>
                        <m:argPr>
                          <m:argSz m:val="-1"/>
                        </m:argPr>
                        <m:f>
                          <m:fPr>
                            <m:ctrlPr>
                              <a:rPr lang="en-GB" sz="2400" i="1"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ctrlPr>
                          </m:fPr>
                          <m:num>
                            <m:r>
                              <a:rPr lang="en-GB" sz="2400" b="0" i="0" kern="0" smtClean="0">
                                <a:solidFill>
                                  <a:srgbClr val="585858"/>
                                </a:solidFill>
                                <a:effectLst>
                                  <a:glow>
                                    <a:srgbClr val="000000"/>
                                  </a:glow>
                                  <a:reflection stA="0" endPos="0" fadeDir="0" sx="0" sy="0"/>
                                </a:effectLst>
                                <a:latin typeface="Cambria Math" panose="02040503050406030204" pitchFamily="18" charset="0"/>
                                <a:ea typeface="Myriad Pro"/>
                                <a:cs typeface="Times New Roman" panose="02020603050405020304" pitchFamily="18" charset="0"/>
                              </a:rPr>
                              <m:t>1</m:t>
                            </m:r>
                          </m:num>
                          <m:den>
                            <m:sSup>
                              <m:sSupPr>
                                <m:ctrlPr>
                                  <a:rPr lang="en-GB" sz="2400" b="0" i="1" kern="0" smtClean="0">
                                    <a:solidFill>
                                      <a:srgbClr val="585858"/>
                                    </a:solidFill>
                                    <a:effectLst>
                                      <a:glow>
                                        <a:srgbClr val="000000"/>
                                      </a:glow>
                                      <a:reflection stA="0" endPos="0" fadeDir="0" sx="0" sy="0"/>
                                    </a:effectLst>
                                    <a:latin typeface="Cambria Math" panose="02040503050406030204" pitchFamily="18" charset="0"/>
                                    <a:cs typeface="Times New Roman" panose="02020603050405020304" pitchFamily="18" charset="0"/>
                                  </a:rPr>
                                </m:ctrlPr>
                              </m:sSupPr>
                              <m:e>
                                <m:r>
                                  <a:rPr lang="en-GB" sz="2400" b="0" i="0" kern="0" smtClean="0">
                                    <a:solidFill>
                                      <a:srgbClr val="585858"/>
                                    </a:solidFill>
                                    <a:effectLst>
                                      <a:glow>
                                        <a:srgbClr val="000000"/>
                                      </a:glow>
                                      <a:reflection stA="0" endPos="0" fadeDir="0" sx="0" sy="0"/>
                                    </a:effectLst>
                                    <a:latin typeface="Cambria Math" panose="02040503050406030204" pitchFamily="18" charset="0"/>
                                    <a:cs typeface="Times New Roman" panose="02020603050405020304" pitchFamily="18" charset="0"/>
                                  </a:rPr>
                                  <m:t>10</m:t>
                                </m:r>
                              </m:e>
                              <m:sup>
                                <m:r>
                                  <a:rPr lang="en-GB" sz="2400" b="0" i="0" kern="0" smtClean="0">
                                    <a:solidFill>
                                      <a:srgbClr val="585858"/>
                                    </a:solidFill>
                                    <a:effectLst>
                                      <a:glow>
                                        <a:srgbClr val="000000"/>
                                      </a:glow>
                                      <a:reflection stA="0" endPos="0" fadeDir="0" sx="0" sy="0"/>
                                    </a:effectLst>
                                    <a:latin typeface="Cambria Math" panose="02040503050406030204" pitchFamily="18" charset="0"/>
                                    <a:cs typeface="Times New Roman" panose="02020603050405020304" pitchFamily="18" charset="0"/>
                                  </a:rPr>
                                  <m:t>2</m:t>
                                </m:r>
                              </m:sup>
                            </m:sSup>
                          </m:den>
                        </m:f>
                      </m:e>
                    </m:box>
                  </m:oMath>
                </a14:m>
                <a:endParaRPr lang="en-GB" sz="2400" u="none" strike="noStrike" kern="0" spc="0" dirty="0">
                  <a:ln>
                    <a:noFill/>
                  </a:ln>
                  <a:solidFill>
                    <a:srgbClr val="585858"/>
                  </a:solidFill>
                  <a:effectLst>
                    <a:glow>
                      <a:srgbClr val="000000"/>
                    </a:glow>
                    <a:outerShdw sx="0" sy="0">
                      <a:srgbClr val="000000"/>
                    </a:outerShdw>
                    <a:reflection stA="0" endPos="0" fadeDir="0" sx="0" sy="0"/>
                  </a:effectLst>
                  <a:latin typeface="+mj-lt"/>
                  <a:ea typeface="Myriad Pro"/>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EBA5E24-E070-4E96-8A8A-BF6DC64CA50D}"/>
                  </a:ext>
                </a:extLst>
              </p:cNvPr>
              <p:cNvSpPr txBox="1">
                <a:spLocks noRot="1" noChangeAspect="1" noMove="1" noResize="1" noEditPoints="1" noAdjustHandles="1" noChangeArrowheads="1" noChangeShapeType="1" noTextEdit="1"/>
              </p:cNvSpPr>
              <p:nvPr/>
            </p:nvSpPr>
            <p:spPr>
              <a:xfrm>
                <a:off x="767408" y="1811152"/>
                <a:ext cx="4603286" cy="3634072"/>
              </a:xfrm>
              <a:prstGeom prst="rect">
                <a:avLst/>
              </a:prstGeom>
              <a:blipFill>
                <a:blip r:embed="rId4"/>
                <a:stretch>
                  <a:fillRect l="-2119" t="-1174"/>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694650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287636137"/>
                  </p:ext>
                </p:extLst>
              </p:nvPr>
            </p:nvGraphicFramePr>
            <p:xfrm>
              <a:off x="579413" y="1196752"/>
              <a:ext cx="11011552" cy="3736467"/>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infinite</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number, always bigger than any (finite) number that can be thought of.</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sequence or set, going on forever. The set of integers is an infinite set.</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standard index form (standard form)</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A form in which numbers are recorded as a number between 1 and 10 multiplied by a power of ten.</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Example: 193 in standard index form is recorded as 1.93 × 10</a:t>
                          </a:r>
                          <a:r>
                            <a:rPr lang="en-GB" sz="1800" baseline="30000">
                              <a:solidFill>
                                <a:srgbClr val="585858"/>
                              </a:solidFill>
                              <a:effectLst/>
                              <a:latin typeface="+mj-lt"/>
                              <a:ea typeface="Myriad Pro"/>
                              <a:cs typeface="Times New Roman" panose="02020603050405020304" pitchFamily="18" charset="0"/>
                            </a:rPr>
                            <a:t>2</a:t>
                          </a:r>
                          <a:r>
                            <a:rPr lang="en-GB" sz="1800">
                              <a:solidFill>
                                <a:srgbClr val="585858"/>
                              </a:solidFill>
                              <a:effectLst/>
                              <a:latin typeface="+mj-lt"/>
                              <a:ea typeface="Myriad Pro"/>
                              <a:cs typeface="Times New Roman" panose="02020603050405020304" pitchFamily="18" charset="0"/>
                            </a:rPr>
                            <a:t> and 0.193 as 1.93 × 10</a:t>
                          </a:r>
                          <a:r>
                            <a:rPr lang="en-GB" sz="1800" baseline="30000">
                              <a:solidFill>
                                <a:srgbClr val="585858"/>
                              </a:solidFill>
                              <a:effectLst/>
                              <a:latin typeface="+mj-lt"/>
                              <a:ea typeface="Myriad Pro"/>
                              <a:cs typeface="Times New Roman" panose="02020603050405020304" pitchFamily="18" charset="0"/>
                            </a:rPr>
                            <a:t>−1</a:t>
                          </a:r>
                          <a:r>
                            <a:rPr lang="en-GB" sz="1800">
                              <a:solidFill>
                                <a:srgbClr val="585858"/>
                              </a:solidFill>
                              <a:effectLst/>
                              <a:latin typeface="+mj-lt"/>
                              <a:ea typeface="Myriad Pro"/>
                              <a:cs typeface="Times New Roman" panose="02020603050405020304" pitchFamily="18" charset="0"/>
                            </a:rPr>
                            <a:t>.</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This form is often used as a succinct notation for very large and very small numbers.</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terminating decimal</a:t>
                          </a:r>
                        </a:p>
                      </a:txBody>
                      <a:tcPr marL="68580" marR="68580" marT="0" marB="0"/>
                    </a:tc>
                    <a:tc>
                      <a:txBody>
                        <a:bodyPr/>
                        <a:lstStyle/>
                        <a:p>
                          <a:pPr>
                            <a:spcBef>
                              <a:spcPts val="400"/>
                            </a:spcBef>
                            <a:spcAft>
                              <a:spcPts val="400"/>
                            </a:spcAft>
                          </a:pPr>
                          <a:r>
                            <a:rPr lang="en-GB" sz="1800" dirty="0">
                              <a:solidFill>
                                <a:srgbClr val="585858"/>
                              </a:solidFill>
                              <a:effectLst/>
                              <a:latin typeface="+mj-lt"/>
                              <a:ea typeface="Myriad Pro"/>
                              <a:cs typeface="Times New Roman" panose="02020603050405020304" pitchFamily="18" charset="0"/>
                            </a:rPr>
                            <a:t>A decimal fraction that has a finite number of digits.</a:t>
                          </a:r>
                        </a:p>
                        <a:p>
                          <a:pPr>
                            <a:spcBef>
                              <a:spcPts val="400"/>
                            </a:spcBef>
                            <a:spcAft>
                              <a:spcPts val="400"/>
                            </a:spcAft>
                          </a:pPr>
                          <a:r>
                            <a:rPr lang="en-GB" sz="1800" dirty="0">
                              <a:solidFill>
                                <a:srgbClr val="585858"/>
                              </a:solidFill>
                              <a:effectLst/>
                              <a:latin typeface="+mj-lt"/>
                              <a:ea typeface="Myriad Pro"/>
                              <a:cs typeface="Times New Roman" panose="02020603050405020304" pitchFamily="18" charset="0"/>
                            </a:rPr>
                            <a:t>Example: 0.125 is a terminating decimal. In contrast </a:t>
                          </a:r>
                          <a14:m>
                            <m:oMath xmlns:m="http://schemas.openxmlformats.org/officeDocument/2006/math">
                              <m:f>
                                <m:fPr>
                                  <m:ctrlPr>
                                    <a:rPr lang="en-GB" sz="1800" i="1" smtClean="0">
                                      <a:solidFill>
                                        <a:srgbClr val="585858"/>
                                      </a:solidFill>
                                      <a:effectLst/>
                                      <a:latin typeface="Cambria Math" panose="02040503050406030204" pitchFamily="18" charset="0"/>
                                      <a:cs typeface="Times New Roman" panose="02020603050405020304" pitchFamily="18" charset="0"/>
                                    </a:rPr>
                                  </m:ctrlPr>
                                </m:fPr>
                                <m:num>
                                  <m:r>
                                    <a:rPr lang="en-GB" sz="1800" b="0" i="1" smtClean="0">
                                      <a:solidFill>
                                        <a:srgbClr val="585858"/>
                                      </a:solidFill>
                                      <a:effectLst/>
                                      <a:latin typeface="Cambria Math" panose="02040503050406030204" pitchFamily="18" charset="0"/>
                                      <a:cs typeface="Times New Roman" panose="02020603050405020304" pitchFamily="18" charset="0"/>
                                    </a:rPr>
                                    <m:t>1</m:t>
                                  </m:r>
                                </m:num>
                                <m:den>
                                  <m:r>
                                    <a:rPr lang="en-GB" sz="18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800" dirty="0">
                              <a:solidFill>
                                <a:srgbClr val="585858"/>
                              </a:solidFill>
                              <a:effectLst/>
                              <a:latin typeface="+mj-lt"/>
                              <a:ea typeface="Myriad Pro"/>
                              <a:cs typeface="Times New Roman" panose="02020603050405020304" pitchFamily="18" charset="0"/>
                            </a:rPr>
                            <a:t> is a recurring decimal fraction.</a:t>
                          </a:r>
                        </a:p>
                        <a:p>
                          <a:pPr>
                            <a:spcBef>
                              <a:spcPts val="400"/>
                            </a:spcBef>
                            <a:spcAft>
                              <a:spcPts val="400"/>
                            </a:spcAft>
                          </a:pPr>
                          <a:r>
                            <a:rPr lang="en-GB" sz="1800" dirty="0">
                              <a:solidFill>
                                <a:srgbClr val="585858"/>
                              </a:solidFill>
                              <a:effectLst/>
                              <a:latin typeface="+mj-lt"/>
                              <a:ea typeface="Myriad Pro"/>
                              <a:cs typeface="Times New Roman" panose="02020603050405020304" pitchFamily="18" charset="0"/>
                            </a:rPr>
                            <a:t>All terminating decimals can be expressed as fractions in which the denominator is a multiple of 2 or 5.</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287636137"/>
                  </p:ext>
                </p:extLst>
              </p:nvPr>
            </p:nvGraphicFramePr>
            <p:xfrm>
              <a:off x="579413" y="1196752"/>
              <a:ext cx="11011552" cy="374396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6502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infinite</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number, always bigger than any (finite) number that can be thought of.</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sequence or set, going on forever. The set of integers is an infinite set.</a:t>
                          </a:r>
                        </a:p>
                      </a:txBody>
                      <a:tcPr marL="68580" marR="68580" marT="0" marB="0"/>
                    </a:tc>
                    <a:extLst>
                      <a:ext uri="{0D108BD9-81ED-4DB2-BD59-A6C34878D82A}">
                        <a16:rowId xmlns:a16="http://schemas.microsoft.com/office/drawing/2014/main" val="2719448778"/>
                      </a:ext>
                    </a:extLst>
                  </a:tr>
                  <a:tr h="130048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standard index form (standard form)</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A form in which numbers are recorded as a number between 1 and 10 multiplied by a power of ten.</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Example: 193 in standard index form is recorded as 1.93 × 10</a:t>
                          </a:r>
                          <a:r>
                            <a:rPr lang="en-GB" sz="1800" baseline="30000">
                              <a:solidFill>
                                <a:srgbClr val="585858"/>
                              </a:solidFill>
                              <a:effectLst/>
                              <a:latin typeface="+mj-lt"/>
                              <a:ea typeface="Myriad Pro"/>
                              <a:cs typeface="Times New Roman" panose="02020603050405020304" pitchFamily="18" charset="0"/>
                            </a:rPr>
                            <a:t>2</a:t>
                          </a:r>
                          <a:r>
                            <a:rPr lang="en-GB" sz="1800">
                              <a:solidFill>
                                <a:srgbClr val="585858"/>
                              </a:solidFill>
                              <a:effectLst/>
                              <a:latin typeface="+mj-lt"/>
                              <a:ea typeface="Myriad Pro"/>
                              <a:cs typeface="Times New Roman" panose="02020603050405020304" pitchFamily="18" charset="0"/>
                            </a:rPr>
                            <a:t> and 0.193 as 1.93 × 10</a:t>
                          </a:r>
                          <a:r>
                            <a:rPr lang="en-GB" sz="1800" baseline="30000">
                              <a:solidFill>
                                <a:srgbClr val="585858"/>
                              </a:solidFill>
                              <a:effectLst/>
                              <a:latin typeface="+mj-lt"/>
                              <a:ea typeface="Myriad Pro"/>
                              <a:cs typeface="Times New Roman" panose="02020603050405020304" pitchFamily="18" charset="0"/>
                            </a:rPr>
                            <a:t>−1</a:t>
                          </a:r>
                          <a:r>
                            <a:rPr lang="en-GB" sz="1800">
                              <a:solidFill>
                                <a:srgbClr val="585858"/>
                              </a:solidFill>
                              <a:effectLst/>
                              <a:latin typeface="+mj-lt"/>
                              <a:ea typeface="Myriad Pro"/>
                              <a:cs typeface="Times New Roman" panose="02020603050405020304" pitchFamily="18" charset="0"/>
                            </a:rPr>
                            <a:t>.</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This form is often used as a succinct notation for very large and very small numbers.</a:t>
                          </a:r>
                        </a:p>
                      </a:txBody>
                      <a:tcPr marL="68580" marR="68580" marT="0" marB="0"/>
                    </a:tc>
                    <a:extLst>
                      <a:ext uri="{0D108BD9-81ED-4DB2-BD59-A6C34878D82A}">
                        <a16:rowId xmlns:a16="http://schemas.microsoft.com/office/drawing/2014/main" val="78949882"/>
                      </a:ext>
                    </a:extLst>
                  </a:tr>
                  <a:tr h="142240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terminating decimal</a:t>
                          </a:r>
                        </a:p>
                      </a:txBody>
                      <a:tcPr marL="68580" marR="68580" marT="0" marB="0"/>
                    </a:tc>
                    <a:tc>
                      <a:txBody>
                        <a:bodyPr/>
                        <a:lstStyle/>
                        <a:p>
                          <a:endParaRPr lang="en-US"/>
                        </a:p>
                      </a:txBody>
                      <a:tcPr marL="68580" marR="68580" marT="0" marB="0">
                        <a:blipFill>
                          <a:blip r:embed="rId2"/>
                          <a:stretch>
                            <a:fillRect l="-14794" t="-164957" r="-190" b="-10256"/>
                          </a:stretch>
                        </a:blipFill>
                      </a:tcPr>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179297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(1)</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r>
              <a:rPr lang="en-GB" b="1" dirty="0"/>
              <a:t>Diene base-ten blocks </a:t>
            </a:r>
          </a:p>
          <a:p>
            <a:r>
              <a:rPr lang="en-GB" b="1" dirty="0"/>
              <a:t>Place value counters</a:t>
            </a:r>
          </a:p>
          <a:p>
            <a:pPr lvl="1"/>
            <a:r>
              <a:rPr lang="en-GB" dirty="0"/>
              <a:t>Dienes apparatus and place-value counters will probably have been an important representation used in Key Stage 2 to support students’ understanding of the base-ten structure of numbers (both integers and decimals). In Key Stage 3, students are required to generalise this structure and to become as fluent with the base-ten structure of decimals as they are with integers. Re-visiting these familiar manipulatives with an emphasis on tenths, hundredths, and so on, will support this generalisation. </a:t>
            </a:r>
          </a:p>
          <a:p>
            <a:endParaRPr lang="en-GB" dirty="0"/>
          </a:p>
          <a:p>
            <a:endParaRPr lang="en-GB" dirty="0"/>
          </a:p>
        </p:txBody>
      </p:sp>
      <p:pic>
        <p:nvPicPr>
          <p:cNvPr id="6" name="Picture 5">
            <a:extLst>
              <a:ext uri="{FF2B5EF4-FFF2-40B4-BE49-F238E27FC236}">
                <a16:creationId xmlns:a16="http://schemas.microsoft.com/office/drawing/2014/main" id="{290BDC9F-6221-4107-88C7-17A485D5F961}"/>
              </a:ext>
            </a:extLst>
          </p:cNvPr>
          <p:cNvPicPr/>
          <p:nvPr/>
        </p:nvPicPr>
        <p:blipFill rotWithShape="1">
          <a:blip r:embed="rId3">
            <a:extLst>
              <a:ext uri="{28A0092B-C50C-407E-A947-70E740481C1C}">
                <a14:useLocalDpi xmlns:a14="http://schemas.microsoft.com/office/drawing/2010/main" val="0"/>
              </a:ext>
            </a:extLst>
          </a:blip>
          <a:srcRect l="-1" r="33880"/>
          <a:stretch/>
        </p:blipFill>
        <p:spPr bwMode="auto">
          <a:xfrm>
            <a:off x="2744929" y="4797152"/>
            <a:ext cx="3333750" cy="140906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CBE64C8-8C8F-454E-A3F9-3085004227CA}"/>
              </a:ext>
            </a:extLst>
          </p:cNvPr>
          <p:cNvPicPr/>
          <p:nvPr/>
        </p:nvPicPr>
        <p:blipFill rotWithShape="1">
          <a:blip r:embed="rId4">
            <a:extLst>
              <a:ext uri="{28A0092B-C50C-407E-A947-70E740481C1C}">
                <a14:useLocalDpi xmlns:a14="http://schemas.microsoft.com/office/drawing/2010/main" val="0"/>
              </a:ext>
            </a:extLst>
          </a:blip>
          <a:srcRect l="65744"/>
          <a:stretch/>
        </p:blipFill>
        <p:spPr bwMode="auto">
          <a:xfrm>
            <a:off x="6816080" y="4705711"/>
            <a:ext cx="1726565" cy="1591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8343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(2)</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196752"/>
            <a:ext cx="10972800" cy="5256584"/>
          </a:xfrm>
        </p:spPr>
        <p:txBody>
          <a:bodyPr/>
          <a:lstStyle/>
          <a:p>
            <a:r>
              <a:rPr lang="en-GB" dirty="0"/>
              <a:t>There are a number of different representations that you may wish to use to support students’ understanding of this key idea. These might include:</a:t>
            </a:r>
          </a:p>
          <a:p>
            <a:r>
              <a:rPr lang="en-GB" b="1" dirty="0" err="1"/>
              <a:t>Gattegno</a:t>
            </a:r>
            <a:r>
              <a:rPr lang="en-GB" b="1" dirty="0"/>
              <a:t> chart</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Moving (up or down) from one row to another to represent multiplying and dividing by powers of ten helps students to understand these operations and their results.</a:t>
            </a:r>
          </a:p>
          <a:p>
            <a:endParaRPr lang="en-GB" dirty="0"/>
          </a:p>
          <a:p>
            <a:endParaRPr lang="en-GB" dirty="0"/>
          </a:p>
          <a:p>
            <a:endParaRPr lang="en-GB" dirty="0"/>
          </a:p>
          <a:p>
            <a:r>
              <a:rPr lang="en-GB" b="1" dirty="0"/>
              <a:t>Arrays and other area models</a:t>
            </a:r>
          </a:p>
          <a:p>
            <a:pPr lvl="1"/>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array is a useful image for revealing the commutative and distributive properties of multiplication. When the rectangle has continuous measures for the dimensions, it becomes a useful way of thinking about the product of any two numbers including decimals and fractions. </a:t>
            </a:r>
          </a:p>
          <a:p>
            <a:pPr lvl="1"/>
            <a:endParaRPr lang="en-GB" b="1" dirty="0"/>
          </a:p>
        </p:txBody>
      </p:sp>
      <p:pic>
        <p:nvPicPr>
          <p:cNvPr id="8" name="Picture 7">
            <a:extLst>
              <a:ext uri="{FF2B5EF4-FFF2-40B4-BE49-F238E27FC236}">
                <a16:creationId xmlns:a16="http://schemas.microsoft.com/office/drawing/2014/main" id="{72E84EFF-F8BF-4DBF-BAA5-E723ED56C6E8}"/>
              </a:ext>
            </a:extLst>
          </p:cNvPr>
          <p:cNvPicPr>
            <a:picLocks noChangeAspect="1"/>
          </p:cNvPicPr>
          <p:nvPr/>
        </p:nvPicPr>
        <p:blipFill>
          <a:blip r:embed="rId3"/>
          <a:stretch>
            <a:fillRect/>
          </a:stretch>
        </p:blipFill>
        <p:spPr>
          <a:xfrm>
            <a:off x="3719736" y="3068960"/>
            <a:ext cx="4392488" cy="1248948"/>
          </a:xfrm>
          <a:prstGeom prst="rect">
            <a:avLst/>
          </a:prstGeom>
        </p:spPr>
      </p:pic>
    </p:spTree>
    <p:extLst>
      <p:ext uri="{BB962C8B-B14F-4D97-AF65-F5344CB8AC3E}">
        <p14:creationId xmlns:p14="http://schemas.microsoft.com/office/powerpoint/2010/main" val="2590046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From Upper Key Stage 2, students will bring experience of:</a:t>
            </a:r>
          </a:p>
          <a:p>
            <a:r>
              <a:rPr lang="en-GB" sz="1800" dirty="0"/>
              <a:t>reading, writing, ordering and comparing numbers up to 10 000 000 and determining the value of each digit</a:t>
            </a:r>
          </a:p>
          <a:p>
            <a:r>
              <a:rPr lang="en-GB" sz="1800" dirty="0"/>
              <a:t>rounding any whole number to a required degree of accuracy</a:t>
            </a:r>
          </a:p>
          <a:p>
            <a:r>
              <a:rPr lang="en-GB" sz="1800" dirty="0"/>
              <a:t>using negative numbers in context</a:t>
            </a:r>
          </a:p>
          <a:p>
            <a:r>
              <a:rPr lang="en-GB" sz="1800" dirty="0"/>
              <a:t>identifying the value of each digit in numbers given to three decimal places and multiplying and dividing numbers by 10, 100 and 1 000, giving answers up to three decimal places</a:t>
            </a:r>
          </a:p>
          <a:p>
            <a:r>
              <a:rPr lang="en-GB" sz="1800" dirty="0"/>
              <a:t>using, reading, writing and converting between standard units, converting measurements of length, mass, volume and time from a smaller unit of measure to a larger unit and vice versa, using decimal notation up to three decimal places</a:t>
            </a:r>
          </a:p>
          <a:p>
            <a:r>
              <a:rPr lang="en-GB" sz="1800" dirty="0"/>
              <a:t>using symbols and letters to represent variables and unknowns in mathematical situations that they already understand, such as:</a:t>
            </a:r>
          </a:p>
          <a:p>
            <a:pPr lvl="1"/>
            <a:r>
              <a:rPr lang="en-GB" sz="1800" dirty="0"/>
              <a:t>missing numbers, lengths, coordinates and angles</a:t>
            </a:r>
          </a:p>
          <a:p>
            <a:pPr lvl="1"/>
            <a:r>
              <a:rPr lang="en-GB" sz="1800" dirty="0"/>
              <a:t>formulae in mathematics and science</a:t>
            </a:r>
          </a:p>
          <a:p>
            <a:endParaRPr lang="en-GB" dirty="0"/>
          </a:p>
        </p:txBody>
      </p:sp>
    </p:spTree>
    <p:extLst>
      <p:ext uri="{BB962C8B-B14F-4D97-AF65-F5344CB8AC3E}">
        <p14:creationId xmlns:p14="http://schemas.microsoft.com/office/powerpoint/2010/main" val="2341685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1 The Structure of the number system Theme Overview Document</a:t>
            </a:r>
            <a:endParaRPr lang="en-GB" dirty="0"/>
          </a:p>
          <a:p>
            <a:pPr lvl="2">
              <a:lnSpc>
                <a:spcPct val="100000"/>
              </a:lnSpc>
            </a:pPr>
            <a:r>
              <a:rPr lang="en-GB" dirty="0">
                <a:hlinkClick r:id="rId5"/>
              </a:rPr>
              <a:t>1.3 Ordering and comparing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NCETM primary mastery professional development materials</a:t>
            </a:r>
            <a:endParaRPr lang="en-GB" dirty="0"/>
          </a:p>
          <a:p>
            <a:pPr lvl="1">
              <a:lnSpc>
                <a:spcPct val="100000"/>
              </a:lnSpc>
            </a:pPr>
            <a:r>
              <a:rPr lang="en-GB" dirty="0">
                <a:hlinkClick r:id="rId8"/>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9"/>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415050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09600" y="4797177"/>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09600" y="5223347"/>
            <a:ext cx="10972800" cy="720080"/>
          </a:xfrm>
        </p:spPr>
        <p:txBody>
          <a:bodyPr>
            <a:normAutofit/>
          </a:bodyPr>
          <a:lstStyle/>
          <a:p>
            <a:r>
              <a:rPr lang="en-GB" dirty="0"/>
              <a:t>Within this core concept, </a:t>
            </a:r>
            <a:r>
              <a:rPr lang="en-GB" dirty="0">
                <a:hlinkClick r:id="rId3"/>
              </a:rPr>
              <a:t>1.3 Ordering and comparing</a:t>
            </a:r>
            <a:r>
              <a:rPr lang="en-GB" dirty="0"/>
              <a:t>, there are three statements of knowledge, skills and understanding. </a:t>
            </a:r>
          </a:p>
          <a:p>
            <a:r>
              <a:rPr lang="en-GB" dirty="0"/>
              <a:t>These, in turn, are broken down into sixteen key ideas. The highlighted key idea is exemplified in this slide deck.</a:t>
            </a:r>
          </a:p>
          <a:p>
            <a:endParaRPr lang="en-GB" dirty="0"/>
          </a:p>
        </p:txBody>
      </p:sp>
      <p:pic>
        <p:nvPicPr>
          <p:cNvPr id="7" name="Picture 6">
            <a:extLst>
              <a:ext uri="{FF2B5EF4-FFF2-40B4-BE49-F238E27FC236}">
                <a16:creationId xmlns:a16="http://schemas.microsoft.com/office/drawing/2014/main" id="{13CB66F2-AA0A-444C-9C2B-510F979D637F}"/>
              </a:ext>
            </a:extLst>
          </p:cNvPr>
          <p:cNvPicPr>
            <a:picLocks noChangeAspect="1"/>
          </p:cNvPicPr>
          <p:nvPr/>
        </p:nvPicPr>
        <p:blipFill>
          <a:blip r:embed="rId4"/>
          <a:stretch>
            <a:fillRect/>
          </a:stretch>
        </p:blipFill>
        <p:spPr>
          <a:xfrm>
            <a:off x="257175" y="532792"/>
            <a:ext cx="11677650" cy="40513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28380" y="3611116"/>
            <a:ext cx="6107980" cy="2541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33769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1.3.3.1 Be able to write any integer in a range of forms, e.g. 53 = 5.3 × 10, 530 × </a:t>
                </a:r>
                <a14:m>
                  <m:oMath xmlns:m="http://schemas.openxmlformats.org/officeDocument/2006/math">
                    <m:f>
                      <m:fPr>
                        <m:ctrlPr>
                          <a:rPr lang="en-GB" b="1" i="1" smtClean="0">
                            <a:latin typeface="Cambria Math" panose="02040503050406030204" pitchFamily="18" charset="0"/>
                            <a:cs typeface="Times New Roman" panose="02020603050405020304" pitchFamily="18" charset="0"/>
                          </a:rPr>
                        </m:ctrlPr>
                      </m:fPr>
                      <m:num>
                        <m:r>
                          <a:rPr lang="en-GB" b="1" i="1" smtClean="0">
                            <a:latin typeface="Cambria Math" panose="02040503050406030204" pitchFamily="18" charset="0"/>
                            <a:cs typeface="Times New Roman" panose="02020603050405020304" pitchFamily="18" charset="0"/>
                          </a:rPr>
                          <m:t>𝟏</m:t>
                        </m:r>
                      </m:num>
                      <m:den>
                        <m:r>
                          <a:rPr lang="en-GB" b="1" i="1" smtClean="0">
                            <a:latin typeface="Cambria Math" panose="02040503050406030204" pitchFamily="18" charset="0"/>
                            <a:cs typeface="Times New Roman" panose="02020603050405020304" pitchFamily="18" charset="0"/>
                          </a:rPr>
                          <m:t>𝟏𝟎</m:t>
                        </m:r>
                      </m:den>
                    </m:f>
                  </m:oMath>
                </a14:m>
                <a:r>
                  <a:rPr lang="en-GB" b="1" dirty="0">
                    <a:latin typeface="+mj-lt"/>
                    <a:ea typeface="Calibri" panose="020F0502020204030204" pitchFamily="34" charset="0"/>
                    <a:cs typeface="Times New Roman" panose="02020603050405020304" pitchFamily="18" charset="0"/>
                  </a:rPr>
                  <a:t>, 5 300 × 0.01</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a × b = (a ÷ n) × (b × 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and be able to use the index notation for powers of ten.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alternative ways of expressing powers of ten.</a:t>
                </a:r>
              </a:p>
            </p:txBody>
          </p:sp>
        </mc:Choice>
        <mc:Fallback xmlns="">
          <p:sp>
            <p:nvSpPr>
              <p:cNvPr id="5" name="Content Placeholder 2">
                <a:extLst>
                  <a:ext uri="{FF2B5EF4-FFF2-40B4-BE49-F238E27FC236}">
                    <a16:creationId xmlns:a16="http://schemas.microsoft.com/office/drawing/2014/main" id="{90F697D0-6439-41A2-81D7-DB737B83FE8F}"/>
                  </a:ext>
                </a:extLst>
              </p:cNvPr>
              <p:cNvSpPr txBox="1">
                <a:spLocks noRot="1" noChangeAspect="1" noMove="1" noResize="1" noEditPoints="1" noAdjustHandles="1" noChangeArrowheads="1" noChangeShapeType="1" noTextEdit="1"/>
              </p:cNvSpPr>
              <p:nvPr/>
            </p:nvSpPr>
            <p:spPr>
              <a:xfrm>
                <a:off x="660694" y="1414173"/>
                <a:ext cx="6160612" cy="3847708"/>
              </a:xfrm>
              <a:prstGeom prst="rect">
                <a:avLst/>
              </a:prstGeom>
              <a:blipFill>
                <a:blip r:embed="rId2"/>
                <a:stretch>
                  <a:fillRect l="-1484" t="-1109" r="-593"/>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5" name="Content Placeholder 2">
            <a:extLst>
              <a:ext uri="{FF2B5EF4-FFF2-40B4-BE49-F238E27FC236}">
                <a16:creationId xmlns:a16="http://schemas.microsoft.com/office/drawing/2014/main" id="{CEE279C7-3D88-4528-B5B6-180F4B8CFDAB}"/>
              </a:ext>
            </a:extLst>
          </p:cNvPr>
          <p:cNvSpPr txBox="1">
            <a:spLocks/>
          </p:cNvSpPr>
          <p:nvPr/>
        </p:nvSpPr>
        <p:spPr>
          <a:xfrm>
            <a:off x="618165" y="1196752"/>
            <a:ext cx="10972800" cy="5112568"/>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At Key Stage 2, students should have developed an awareness that any number can be expressed in a variety of ways that reveal the base-ten structure. Students should not simply name the place-value column headings. Rather, they should recognise that, for example, the number 2 437 consists of 24 hundreds or 243 tens.</a:t>
            </a:r>
          </a:p>
          <a:p>
            <a:pPr fontAlgn="auto">
              <a:spcAft>
                <a:spcPts val="0"/>
              </a:spcAft>
              <a:buClrTx/>
            </a:pPr>
            <a:r>
              <a:rPr lang="en-GB" dirty="0"/>
              <a:t>At Key Stage 3, students will further develop their understanding of the different ways that numbers can be expressed and will become more proficient in changing from one form to another. This will develop their awareness that different representations of the same number can reveal something of its structure and so can be used to compare and order numbers with ease.</a:t>
            </a:r>
          </a:p>
          <a:p>
            <a:pPr fontAlgn="auto">
              <a:spcAft>
                <a:spcPts val="0"/>
              </a:spcAft>
              <a:buClrTx/>
            </a:pPr>
            <a:r>
              <a:rPr lang="en-GB" dirty="0"/>
              <a:t>Students should develop their understanding of the infinite nature of the number system and work confidently with a wide range of real numbers. For example, they should recognise that for any given pair of numbers, a third that is greater than both, smaller than both or in between the two can always be found. The process of comparing and ordering these numbers becomes easier by considering numbers expressed as decimals and fractions. </a:t>
            </a:r>
          </a:p>
          <a:p>
            <a:pPr marL="0" indent="0" fontAlgn="auto">
              <a:spcAft>
                <a:spcPts val="0"/>
              </a:spcAft>
              <a:buClrTx/>
              <a:buFont typeface="Arial" panose="020B0604020202020204" pitchFamily="34" charset="0"/>
              <a:buNone/>
            </a:pPr>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5" name="Content Placeholder 2">
            <a:extLst>
              <a:ext uri="{FF2B5EF4-FFF2-40B4-BE49-F238E27FC236}">
                <a16:creationId xmlns:a16="http://schemas.microsoft.com/office/drawing/2014/main" id="{CEE279C7-3D88-4528-B5B6-180F4B8CFDAB}"/>
              </a:ext>
            </a:extLst>
          </p:cNvPr>
          <p:cNvSpPr txBox="1">
            <a:spLocks/>
          </p:cNvSpPr>
          <p:nvPr/>
        </p:nvSpPr>
        <p:spPr>
          <a:xfrm>
            <a:off x="609600" y="1429297"/>
            <a:ext cx="10972800" cy="316835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When thinking about very large and very small numbers, working with standard form notation will enable students to develop further their understanding of multiplication and division by powers of ten. </a:t>
            </a:r>
          </a:p>
          <a:p>
            <a:pPr fontAlgn="auto">
              <a:spcAft>
                <a:spcPts val="0"/>
              </a:spcAft>
              <a:buClrTx/>
            </a:pPr>
            <a:r>
              <a:rPr lang="en-GB" dirty="0"/>
              <a:t>As students develop their understanding that index notation represents powers of ten, and later, of negative powers, they should begin to appreciate that such a representation is a way of writing very large or very small numbers in an efficient manner and aids comparison.</a:t>
            </a:r>
          </a:p>
        </p:txBody>
      </p:sp>
    </p:spTree>
    <p:extLst>
      <p:ext uri="{BB962C8B-B14F-4D97-AF65-F5344CB8AC3E}">
        <p14:creationId xmlns:p14="http://schemas.microsoft.com/office/powerpoint/2010/main" val="269035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8015535" y="1412777"/>
            <a:ext cx="4176465"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4" y="1052736"/>
              <a:ext cx="7667554" cy="5597597"/>
            </p:xfrm>
            <a:graphic>
              <a:graphicData uri="http://schemas.openxmlformats.org/drawingml/2006/table">
                <a:tbl>
                  <a:tblPr firstRow="1" bandRow="1">
                    <a:tableStyleId>{E8B1032C-EA38-4F05-BA0D-38AFFFC7BED3}</a:tableStyleId>
                  </a:tblPr>
                  <a:tblGrid>
                    <a:gridCol w="7667554">
                      <a:extLst>
                        <a:ext uri="{9D8B030D-6E8A-4147-A177-3AD203B41FA5}">
                          <a16:colId xmlns:a16="http://schemas.microsoft.com/office/drawing/2014/main" val="590117535"/>
                        </a:ext>
                      </a:extLst>
                    </a:gridCol>
                  </a:tblGrid>
                  <a:tr h="332413">
                    <a:tc>
                      <a:txBody>
                        <a:bodyPr/>
                        <a:lstStyle/>
                        <a:p>
                          <a:r>
                            <a:rPr lang="en-GB" dirty="0"/>
                            <a:t>Upper Key Stage 2 Learning Outcome</a:t>
                          </a:r>
                        </a:p>
                      </a:txBody>
                      <a:tcPr/>
                    </a:tc>
                    <a:extLst>
                      <a:ext uri="{0D108BD9-81ED-4DB2-BD59-A6C34878D82A}">
                        <a16:rowId xmlns:a16="http://schemas.microsoft.com/office/drawing/2014/main" val="1564221312"/>
                      </a:ext>
                    </a:extLst>
                  </a:tr>
                  <a:tr h="585056">
                    <a:tc>
                      <a:txBody>
                        <a:bodyPr/>
                        <a:lstStyle/>
                        <a:p>
                          <a:pPr marL="285750" indent="-285750">
                            <a:buFont typeface="Arial" panose="020B0604020202020204" pitchFamily="34" charset="0"/>
                            <a:buChar char="•"/>
                          </a:pPr>
                          <a:r>
                            <a:rPr lang="en-GB" dirty="0"/>
                            <a:t>Multiply and divide whole numbers and those involving decimals by 10, 100 and 1 000</a:t>
                          </a:r>
                          <a:endParaRPr lang="en-GB" dirty="0">
                            <a:highlight>
                              <a:srgbClr val="FFFF00"/>
                            </a:highlight>
                          </a:endParaRPr>
                        </a:p>
                      </a:txBody>
                      <a:tcPr/>
                    </a:tc>
                    <a:extLst>
                      <a:ext uri="{0D108BD9-81ED-4DB2-BD59-A6C34878D82A}">
                        <a16:rowId xmlns:a16="http://schemas.microsoft.com/office/drawing/2014/main" val="1387505252"/>
                      </a:ext>
                    </a:extLst>
                  </a:tr>
                  <a:tr h="581722">
                    <a:tc>
                      <a:txBody>
                        <a:bodyPr/>
                        <a:lstStyle/>
                        <a:p>
                          <a:pPr marL="285750" indent="-285750">
                            <a:buFont typeface="Arial" panose="020B0604020202020204" pitchFamily="34" charset="0"/>
                            <a:buChar char="•"/>
                          </a:pPr>
                          <a:r>
                            <a:rPr lang="en-GB" dirty="0"/>
                            <a:t>Recognise and use thousandths and relate them to tenths, hundredths and decimal equivalents</a:t>
                          </a:r>
                        </a:p>
                      </a:txBody>
                      <a:tcPr/>
                    </a:tc>
                    <a:extLst>
                      <a:ext uri="{0D108BD9-81ED-4DB2-BD59-A6C34878D82A}">
                        <a16:rowId xmlns:a16="http://schemas.microsoft.com/office/drawing/2014/main" val="502591801"/>
                      </a:ext>
                    </a:extLst>
                  </a:tr>
                  <a:tr h="557378">
                    <a:tc>
                      <a:txBody>
                        <a:bodyPr/>
                        <a:lstStyle/>
                        <a:p>
                          <a:pPr marL="285750" indent="-285750">
                            <a:buFont typeface="Arial" panose="020B0604020202020204" pitchFamily="34" charset="0"/>
                            <a:buChar char="•"/>
                          </a:pPr>
                          <a:r>
                            <a:rPr lang="en-GB" dirty="0"/>
                            <a:t>Identify, name and write equivalent fractions of a given fraction, represented visually, including tenths and hundredths</a:t>
                          </a:r>
                        </a:p>
                      </a:txBody>
                      <a:tcPr/>
                    </a:tc>
                    <a:extLst>
                      <a:ext uri="{0D108BD9-81ED-4DB2-BD59-A6C34878D82A}">
                        <a16:rowId xmlns:a16="http://schemas.microsoft.com/office/drawing/2014/main" val="2537917201"/>
                      </a:ext>
                    </a:extLst>
                  </a:tr>
                  <a:tr h="553966">
                    <a:tc>
                      <a:txBody>
                        <a:bodyPr/>
                        <a:lstStyle/>
                        <a:p>
                          <a:pPr marL="285750" indent="-285750">
                            <a:buFont typeface="Arial" panose="020B0604020202020204" pitchFamily="34" charset="0"/>
                            <a:buChar char="•"/>
                          </a:pPr>
                          <a:r>
                            <a:rPr lang="en-GB" dirty="0"/>
                            <a:t>Use common factors to simplify fractions; use common multiples to express fractions in the same denomination</a:t>
                          </a:r>
                        </a:p>
                      </a:txBody>
                      <a:tcPr/>
                    </a:tc>
                    <a:extLst>
                      <a:ext uri="{0D108BD9-81ED-4DB2-BD59-A6C34878D82A}">
                        <a16:rowId xmlns:a16="http://schemas.microsoft.com/office/drawing/2014/main" val="4192537400"/>
                      </a:ext>
                    </a:extLst>
                  </a:tr>
                  <a:tr h="553966">
                    <a:tc>
                      <a:txBody>
                        <a:bodyPr/>
                        <a:lstStyle/>
                        <a:p>
                          <a:pPr marL="285750" indent="-285750">
                            <a:buFont typeface="Arial" panose="020B0604020202020204" pitchFamily="34" charset="0"/>
                            <a:buChar char="•"/>
                          </a:pPr>
                          <a:r>
                            <a:rPr lang="en-GB" dirty="0"/>
                            <a:t>Recognise mixed numbers and improper fractions and convert from one form to the other</a:t>
                          </a:r>
                        </a:p>
                      </a:txBody>
                      <a:tcPr/>
                    </a:tc>
                    <a:extLst>
                      <a:ext uri="{0D108BD9-81ED-4DB2-BD59-A6C34878D82A}">
                        <a16:rowId xmlns:a16="http://schemas.microsoft.com/office/drawing/2014/main" val="233768622"/>
                      </a:ext>
                    </a:extLst>
                  </a:tr>
                  <a:tr h="410175">
                    <a:tc>
                      <a:txBody>
                        <a:bodyPr/>
                        <a:lstStyle/>
                        <a:p>
                          <a:pPr marL="285750" indent="-285750">
                            <a:buFont typeface="Arial" panose="020B0604020202020204" pitchFamily="34" charset="0"/>
                            <a:buChar char="•"/>
                          </a:pPr>
                          <a:r>
                            <a:rPr lang="en-GB" dirty="0"/>
                            <a:t>Read and write decimal numbers as fractions (e.g. 0.71 = </a:t>
                          </a:r>
                          <a14:m>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71</m:t>
                                      </m:r>
                                    </m:num>
                                    <m:den>
                                      <m:r>
                                        <a:rPr lang="en-GB" b="0" i="1" smtClean="0">
                                          <a:latin typeface="Cambria Math" panose="02040503050406030204" pitchFamily="18" charset="0"/>
                                        </a:rPr>
                                        <m:t>100</m:t>
                                      </m:r>
                                    </m:den>
                                  </m:f>
                                </m:e>
                              </m:box>
                            </m:oMath>
                          </a14:m>
                          <a:r>
                            <a:rPr lang="en-GB" dirty="0"/>
                            <a:t> )</a:t>
                          </a:r>
                        </a:p>
                      </a:txBody>
                      <a:tcPr/>
                    </a:tc>
                    <a:extLst>
                      <a:ext uri="{0D108BD9-81ED-4DB2-BD59-A6C34878D82A}">
                        <a16:rowId xmlns:a16="http://schemas.microsoft.com/office/drawing/2014/main" val="952968030"/>
                      </a:ext>
                    </a:extLst>
                  </a:tr>
                  <a:tr h="831031">
                    <a:tc>
                      <a:txBody>
                        <a:bodyPr/>
                        <a:lstStyle/>
                        <a:p>
                          <a:pPr marL="285750" indent="-285750">
                            <a:buFont typeface="Arial" panose="020B0604020202020204" pitchFamily="34" charset="0"/>
                            <a:buChar char="•"/>
                          </a:pPr>
                          <a:r>
                            <a:rPr lang="en-GB" dirty="0"/>
                            <a:t>Recognise the per cent symbol (%) and understand that per cent relates to ‘number of parts per hundred’, and write percentages as a fraction with denominator 100, and as a decimal</a:t>
                          </a:r>
                        </a:p>
                      </a:txBody>
                      <a:tcPr/>
                    </a:tc>
                    <a:extLst>
                      <a:ext uri="{0D108BD9-81ED-4DB2-BD59-A6C34878D82A}">
                        <a16:rowId xmlns:a16="http://schemas.microsoft.com/office/drawing/2014/main" val="3721374338"/>
                      </a:ext>
                    </a:extLst>
                  </a:tr>
                  <a:tr h="706862">
                    <a:tc>
                      <a:txBody>
                        <a:bodyPr/>
                        <a:lstStyle/>
                        <a:p>
                          <a:pPr marL="285750" indent="-285750">
                            <a:buFont typeface="Arial" panose="020B0604020202020204" pitchFamily="34" charset="0"/>
                            <a:buChar char="•"/>
                          </a:pPr>
                          <a:r>
                            <a:rPr lang="en-GB" dirty="0"/>
                            <a:t>Recall and use equivalences between simple fractions, decimals and percentages, including in different contexts</a:t>
                          </a:r>
                        </a:p>
                      </a:txBody>
                      <a:tcPr/>
                    </a:tc>
                    <a:extLst>
                      <a:ext uri="{0D108BD9-81ED-4DB2-BD59-A6C34878D82A}">
                        <a16:rowId xmlns:a16="http://schemas.microsoft.com/office/drawing/2014/main" val="3334112455"/>
                      </a:ext>
                    </a:extLst>
                  </a:tr>
                </a:tbl>
              </a:graphicData>
            </a:graphic>
          </p:graphicFrame>
        </mc:Choice>
        <mc:Fallback xmlns="">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4" y="1052736"/>
              <a:ext cx="7667554" cy="5597597"/>
            </p:xfrm>
            <a:graphic>
              <a:graphicData uri="http://schemas.openxmlformats.org/drawingml/2006/table">
                <a:tbl>
                  <a:tblPr firstRow="1" bandRow="1">
                    <a:tableStyleId>{E8B1032C-EA38-4F05-BA0D-38AFFFC7BED3}</a:tableStyleId>
                  </a:tblPr>
                  <a:tblGrid>
                    <a:gridCol w="7667554">
                      <a:extLst>
                        <a:ext uri="{9D8B030D-6E8A-4147-A177-3AD203B41FA5}">
                          <a16:colId xmlns:a16="http://schemas.microsoft.com/office/drawing/2014/main" val="590117535"/>
                        </a:ext>
                      </a:extLst>
                    </a:gridCol>
                  </a:tblGrid>
                  <a:tr h="365760">
                    <a:tc>
                      <a:txBody>
                        <a:bodyPr/>
                        <a:lstStyle/>
                        <a:p>
                          <a:r>
                            <a:rPr lang="en-GB" dirty="0"/>
                            <a:t>Upper Key Stage 2 Learning Outcome</a:t>
                          </a:r>
                        </a:p>
                      </a:txBody>
                      <a:tcPr/>
                    </a:tc>
                    <a:extLst>
                      <a:ext uri="{0D108BD9-81ED-4DB2-BD59-A6C34878D82A}">
                        <a16:rowId xmlns:a16="http://schemas.microsoft.com/office/drawing/2014/main" val="1564221312"/>
                      </a:ext>
                    </a:extLst>
                  </a:tr>
                  <a:tr h="640080">
                    <a:tc>
                      <a:txBody>
                        <a:bodyPr/>
                        <a:lstStyle/>
                        <a:p>
                          <a:pPr marL="285750" indent="-285750">
                            <a:buFont typeface="Arial" panose="020B0604020202020204" pitchFamily="34" charset="0"/>
                            <a:buChar char="•"/>
                          </a:pPr>
                          <a:r>
                            <a:rPr lang="en-GB" dirty="0"/>
                            <a:t>Multiply and divide whole numbers and those involving decimals by 10, 100 and 1 000</a:t>
                          </a:r>
                          <a:endParaRPr lang="en-GB" dirty="0">
                            <a:highlight>
                              <a:srgbClr val="FFFF00"/>
                            </a:highlight>
                          </a:endParaRPr>
                        </a:p>
                      </a:txBody>
                      <a:tcPr/>
                    </a:tc>
                    <a:extLst>
                      <a:ext uri="{0D108BD9-81ED-4DB2-BD59-A6C34878D82A}">
                        <a16:rowId xmlns:a16="http://schemas.microsoft.com/office/drawing/2014/main" val="1387505252"/>
                      </a:ext>
                    </a:extLst>
                  </a:tr>
                  <a:tr h="640080">
                    <a:tc>
                      <a:txBody>
                        <a:bodyPr/>
                        <a:lstStyle/>
                        <a:p>
                          <a:pPr marL="285750" indent="-285750">
                            <a:buFont typeface="Arial" panose="020B0604020202020204" pitchFamily="34" charset="0"/>
                            <a:buChar char="•"/>
                          </a:pPr>
                          <a:r>
                            <a:rPr lang="en-GB" dirty="0"/>
                            <a:t>Recognise and use thousandths and relate them to tenths, hundredths and decimal equivalents</a:t>
                          </a:r>
                        </a:p>
                      </a:txBody>
                      <a:tcPr/>
                    </a:tc>
                    <a:extLst>
                      <a:ext uri="{0D108BD9-81ED-4DB2-BD59-A6C34878D82A}">
                        <a16:rowId xmlns:a16="http://schemas.microsoft.com/office/drawing/2014/main" val="502591801"/>
                      </a:ext>
                    </a:extLst>
                  </a:tr>
                  <a:tr h="640080">
                    <a:tc>
                      <a:txBody>
                        <a:bodyPr/>
                        <a:lstStyle/>
                        <a:p>
                          <a:pPr marL="285750" indent="-285750">
                            <a:buFont typeface="Arial" panose="020B0604020202020204" pitchFamily="34" charset="0"/>
                            <a:buChar char="•"/>
                          </a:pPr>
                          <a:r>
                            <a:rPr lang="en-GB" dirty="0"/>
                            <a:t>Identify, name and write equivalent fractions of a given fraction, represented visually, including tenths and hundredths</a:t>
                          </a:r>
                        </a:p>
                      </a:txBody>
                      <a:tcPr/>
                    </a:tc>
                    <a:extLst>
                      <a:ext uri="{0D108BD9-81ED-4DB2-BD59-A6C34878D82A}">
                        <a16:rowId xmlns:a16="http://schemas.microsoft.com/office/drawing/2014/main" val="2537917201"/>
                      </a:ext>
                    </a:extLst>
                  </a:tr>
                  <a:tr h="640080">
                    <a:tc>
                      <a:txBody>
                        <a:bodyPr/>
                        <a:lstStyle/>
                        <a:p>
                          <a:pPr marL="285750" indent="-285750">
                            <a:buFont typeface="Arial" panose="020B0604020202020204" pitchFamily="34" charset="0"/>
                            <a:buChar char="•"/>
                          </a:pPr>
                          <a:r>
                            <a:rPr lang="en-GB" dirty="0"/>
                            <a:t>Use common factors to simplify fractions; use common multiples to express fractions in the same denomination</a:t>
                          </a:r>
                        </a:p>
                      </a:txBody>
                      <a:tcPr/>
                    </a:tc>
                    <a:extLst>
                      <a:ext uri="{0D108BD9-81ED-4DB2-BD59-A6C34878D82A}">
                        <a16:rowId xmlns:a16="http://schemas.microsoft.com/office/drawing/2014/main" val="4192537400"/>
                      </a:ext>
                    </a:extLst>
                  </a:tr>
                  <a:tr h="640080">
                    <a:tc>
                      <a:txBody>
                        <a:bodyPr/>
                        <a:lstStyle/>
                        <a:p>
                          <a:pPr marL="285750" indent="-285750">
                            <a:buFont typeface="Arial" panose="020B0604020202020204" pitchFamily="34" charset="0"/>
                            <a:buChar char="•"/>
                          </a:pPr>
                          <a:r>
                            <a:rPr lang="en-GB" dirty="0"/>
                            <a:t>Recognise mixed numbers and improper fractions and convert from one form to the other</a:t>
                          </a:r>
                        </a:p>
                      </a:txBody>
                      <a:tcPr/>
                    </a:tc>
                    <a:extLst>
                      <a:ext uri="{0D108BD9-81ED-4DB2-BD59-A6C34878D82A}">
                        <a16:rowId xmlns:a16="http://schemas.microsoft.com/office/drawing/2014/main" val="233768622"/>
                      </a:ext>
                    </a:extLst>
                  </a:tr>
                  <a:tr h="410175">
                    <a:tc>
                      <a:txBody>
                        <a:bodyPr/>
                        <a:lstStyle/>
                        <a:p>
                          <a:endParaRPr lang="en-US"/>
                        </a:p>
                      </a:txBody>
                      <a:tcPr>
                        <a:blipFill>
                          <a:blip r:embed="rId3"/>
                          <a:stretch>
                            <a:fillRect l="-79" t="-867647" r="-238" b="-398529"/>
                          </a:stretch>
                        </a:blipFill>
                      </a:tcPr>
                    </a:tc>
                    <a:extLst>
                      <a:ext uri="{0D108BD9-81ED-4DB2-BD59-A6C34878D82A}">
                        <a16:rowId xmlns:a16="http://schemas.microsoft.com/office/drawing/2014/main" val="952968030"/>
                      </a:ext>
                    </a:extLst>
                  </a:tr>
                  <a:tr h="914400">
                    <a:tc>
                      <a:txBody>
                        <a:bodyPr/>
                        <a:lstStyle/>
                        <a:p>
                          <a:pPr marL="285750" indent="-285750">
                            <a:buFont typeface="Arial" panose="020B0604020202020204" pitchFamily="34" charset="0"/>
                            <a:buChar char="•"/>
                          </a:pPr>
                          <a:r>
                            <a:rPr lang="en-GB" dirty="0"/>
                            <a:t>Recognise the per cent symbol (%) and understand that per cent relates to ‘number of parts per hundred’, and write percentages as a fraction with denominator 100, and as a decimal</a:t>
                          </a:r>
                        </a:p>
                      </a:txBody>
                      <a:tcPr/>
                    </a:tc>
                    <a:extLst>
                      <a:ext uri="{0D108BD9-81ED-4DB2-BD59-A6C34878D82A}">
                        <a16:rowId xmlns:a16="http://schemas.microsoft.com/office/drawing/2014/main" val="3721374338"/>
                      </a:ext>
                    </a:extLst>
                  </a:tr>
                  <a:tr h="706862">
                    <a:tc>
                      <a:txBody>
                        <a:bodyPr/>
                        <a:lstStyle/>
                        <a:p>
                          <a:pPr marL="285750" indent="-285750">
                            <a:buFont typeface="Arial" panose="020B0604020202020204" pitchFamily="34" charset="0"/>
                            <a:buChar char="•"/>
                          </a:pPr>
                          <a:r>
                            <a:rPr lang="en-GB" dirty="0"/>
                            <a:t>Recall and use equivalences between simple fractions, decimals and percentages, including in different contexts</a:t>
                          </a:r>
                        </a:p>
                      </a:txBody>
                      <a:tcPr/>
                    </a:tc>
                    <a:extLst>
                      <a:ext uri="{0D108BD9-81ED-4DB2-BD59-A6C34878D82A}">
                        <a16:rowId xmlns:a16="http://schemas.microsoft.com/office/drawing/2014/main" val="3334112455"/>
                      </a:ext>
                    </a:extLst>
                  </a:tr>
                </a:tbl>
              </a:graphicData>
            </a:graphic>
          </p:graphicFrame>
        </mc:Fallback>
      </mc:AlternateContent>
    </p:spTree>
    <p:extLst>
      <p:ext uri="{BB962C8B-B14F-4D97-AF65-F5344CB8AC3E}">
        <p14:creationId xmlns:p14="http://schemas.microsoft.com/office/powerpoint/2010/main" val="3821419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DC33393B-CFAB-4522-A464-D80F94693EF8}" vid="{BBFFB39A-B72C-47D7-B12F-21E4EFC6D8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401</TotalTime>
  <Words>5458</Words>
  <Application>Microsoft Office PowerPoint</Application>
  <PresentationFormat>Widescreen</PresentationFormat>
  <Paragraphs>532</Paragraphs>
  <Slides>37</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Myriad Pro</vt:lpstr>
      <vt:lpstr>Symbol</vt:lpstr>
      <vt:lpstr>Custom Design</vt:lpstr>
      <vt:lpstr>Writing integers in a range of forms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(1 cont’d)</vt:lpstr>
      <vt:lpstr>Understand that a × b = (a ÷ n) × (b × n)</vt:lpstr>
      <vt:lpstr>PowerPoint Presentation</vt:lpstr>
      <vt:lpstr>Understand that a × b = (a ÷ n) × (b × n)</vt:lpstr>
      <vt:lpstr>PowerPoint Presentation</vt:lpstr>
      <vt:lpstr>Understand that a × b = (a ÷ n) × (b × n)</vt:lpstr>
      <vt:lpstr>PowerPoint Presentation</vt:lpstr>
      <vt:lpstr>Understand that a × b = (a ÷ n) × (b × n)</vt:lpstr>
      <vt:lpstr>PowerPoint Presentation</vt:lpstr>
      <vt:lpstr>Understand and be able to use the index notation for powers of ten</vt:lpstr>
      <vt:lpstr>PowerPoint Presentation</vt:lpstr>
      <vt:lpstr>Use alternative ways of expressing powers of ten</vt:lpstr>
      <vt:lpstr>PowerPoint Presentation</vt:lpstr>
      <vt:lpstr>Reflection questions</vt:lpstr>
      <vt:lpstr>PowerPoint Presentation</vt:lpstr>
      <vt:lpstr>Appendices</vt:lpstr>
      <vt:lpstr>Key vocabulary </vt:lpstr>
      <vt:lpstr>Representations and structure (1)</vt:lpstr>
      <vt:lpstr>Representations and structure (2)</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simplification of fractions</dc:title>
  <dc:creator>Rebecca Donaldson</dc:creator>
  <cp:lastModifiedBy>Steve McCormack</cp:lastModifiedBy>
  <cp:revision>4</cp:revision>
  <dcterms:created xsi:type="dcterms:W3CDTF">2021-05-12T15:18:10Z</dcterms:created>
  <dcterms:modified xsi:type="dcterms:W3CDTF">2021-09-20T15:40:06Z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